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2060"/>
        </a:fontRef>
        <a:srgbClr val="00206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05656"/>
          <c:y val="8.4938100000000002E-2"/>
          <c:w val="0.73349600000000004"/>
          <c:h val="0.78410000000000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4998889</c:v>
                </c:pt>
                <c:pt idx="1">
                  <c:v>4506739.9000000004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4230559.76</c:v>
                </c:pt>
                <c:pt idx="1">
                  <c:v>3814053.39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279316632"/>
        <c:axId val="279317416"/>
      </c:barChart>
      <c:catAx>
        <c:axId val="2793166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595959"/>
                </a:solidFill>
                <a:latin typeface="Calibri"/>
              </a:defRPr>
            </a:pPr>
            <a:endParaRPr lang="pl-PL"/>
          </a:p>
        </c:txPr>
        <c:crossAx val="279317416"/>
        <c:crosses val="autoZero"/>
        <c:auto val="1"/>
        <c:lblAlgn val="ctr"/>
        <c:lblOffset val="100"/>
        <c:noMultiLvlLbl val="1"/>
      </c:catAx>
      <c:valAx>
        <c:axId val="279317416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#,##0.00&quot; &quot;&quot;zł&quot;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sz="900" b="0" i="0" u="none" strike="noStrike">
                <a:solidFill>
                  <a:srgbClr val="595959"/>
                </a:solidFill>
                <a:latin typeface="Calibri"/>
              </a:defRPr>
            </a:pPr>
            <a:endParaRPr lang="pl-PL"/>
          </a:p>
        </c:txPr>
        <c:crossAx val="279316632"/>
        <c:crosses val="autoZero"/>
        <c:crossBetween val="between"/>
        <c:majorUnit val="1250000"/>
        <c:minorUnit val="625000"/>
      </c:valAx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87132100000000001"/>
          <c:y val="0.44049700000000003"/>
          <c:w val="0.12867899999999999"/>
          <c:h val="0.117977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900" b="0" i="0" u="none" strike="noStrike">
              <a:solidFill>
                <a:srgbClr val="595959"/>
              </a:solidFill>
              <a:latin typeface="Calibri"/>
            </a:defRPr>
          </a:pPr>
          <a:endParaRPr lang="pl-PL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77522719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 tytułowy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Tekst tytułowy</a:t>
            </a:r>
          </a:p>
        </p:txBody>
      </p:sp>
      <p:sp>
        <p:nvSpPr>
          <p:cNvPr id="12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21" name="Treść - poziom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22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kst tytułowy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Tekst tytułowy</a:t>
            </a:r>
          </a:p>
        </p:txBody>
      </p:sp>
      <p:sp>
        <p:nvSpPr>
          <p:cNvPr id="30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1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39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0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kst tytułowy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48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9" name="Symbol zastępczy tekstu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58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kst tytułowy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Tekst tytułowy</a:t>
            </a:r>
          </a:p>
        </p:txBody>
      </p:sp>
      <p:sp>
        <p:nvSpPr>
          <p:cNvPr id="73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74" name="Symbol zastępczy tekstu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kst tytułowy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Tekst tytułowy</a:t>
            </a:r>
          </a:p>
        </p:txBody>
      </p:sp>
      <p:sp>
        <p:nvSpPr>
          <p:cNvPr id="83" name="Symbol zastępczy obrazu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tytułowy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Tekst tytułowy</a:t>
            </a:r>
          </a:p>
        </p:txBody>
      </p:sp>
      <p:sp>
        <p:nvSpPr>
          <p:cNvPr id="3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ole tekstowe 107"/>
          <p:cNvSpPr txBox="1"/>
          <p:nvPr/>
        </p:nvSpPr>
        <p:spPr>
          <a:xfrm>
            <a:off x="801368" y="2146227"/>
            <a:ext cx="7948850" cy="22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4800" b="1">
                <a:solidFill>
                  <a:srgbClr val="FFFFFF"/>
                </a:solidFill>
              </a:defRPr>
            </a:lvl1pPr>
          </a:lstStyle>
          <a:p>
            <a:r>
              <a:t>Dziedzinowe Repozytoria Otwartych Danych Badawczych </a:t>
            </a:r>
          </a:p>
        </p:txBody>
      </p:sp>
      <p:sp>
        <p:nvSpPr>
          <p:cNvPr id="95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4" name="Podtytuł 2"/>
          <p:cNvSpPr txBox="1"/>
          <p:nvPr/>
        </p:nvSpPr>
        <p:spPr>
          <a:xfrm>
            <a:off x="1886879" y="1320191"/>
            <a:ext cx="8418237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BEZPIECZEŃSTWO SYSTEMU I DANYCH</a:t>
            </a:r>
          </a:p>
        </p:txBody>
      </p:sp>
      <p:graphicFrame>
        <p:nvGraphicFramePr>
          <p:cNvPr id="175" name="Tabela 4"/>
          <p:cNvGraphicFramePr/>
          <p:nvPr>
            <p:extLst>
              <p:ext uri="{D42A27DB-BD31-4B8C-83A1-F6EECF244321}">
                <p14:modId xmlns:p14="http://schemas.microsoft.com/office/powerpoint/2010/main" val="3716966583"/>
              </p:ext>
            </p:extLst>
          </p:nvPr>
        </p:nvGraphicFramePr>
        <p:xfrm>
          <a:off x="613022" y="2360335"/>
          <a:ext cx="10965953" cy="4069893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547560"/>
                <a:gridCol w="7418393"/>
              </a:tblGrid>
              <a:tr h="922582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600" b="1" dirty="0" err="1">
                          <a:solidFill>
                            <a:srgbClr val="FFFFFF"/>
                          </a:solidFill>
                        </a:rPr>
                        <a:t>produktu</a:t>
                      </a:r>
                      <a:endParaRPr sz="16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600" b="1">
                          <a:solidFill>
                            <a:srgbClr val="FFFFFF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</a:tr>
              <a:tr h="31473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/>
                        <a:t>repozytorium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ogólnego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przeznaczenia</a:t>
                      </a:r>
                      <a:r>
                        <a:rPr dirty="0"/>
                        <a:t>, </a:t>
                      </a:r>
                      <a:endParaRPr lang="pl-PL" dirty="0" smtClean="0"/>
                    </a:p>
                    <a:p>
                      <a:pPr algn="l">
                        <a:lnSpc>
                          <a:spcPct val="107000"/>
                        </a:lnSpc>
                        <a:defRPr sz="11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 smtClean="0"/>
                        <a:t>repozytorium</a:t>
                      </a:r>
                      <a:r>
                        <a:rPr dirty="0" smtClean="0"/>
                        <a:t> </a:t>
                      </a:r>
                      <a:r>
                        <a:rPr dirty="0" err="1"/>
                        <a:t>danych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społecznych</a:t>
                      </a:r>
                      <a:r>
                        <a:rPr dirty="0"/>
                        <a:t>, </a:t>
                      </a:r>
                      <a:endParaRPr lang="pl-PL" dirty="0" smtClean="0"/>
                    </a:p>
                    <a:p>
                      <a:pPr algn="l">
                        <a:lnSpc>
                          <a:spcPct val="107000"/>
                        </a:lnSpc>
                        <a:defRPr sz="11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 smtClean="0"/>
                        <a:t>repozytorium</a:t>
                      </a:r>
                      <a:r>
                        <a:rPr dirty="0" smtClean="0"/>
                        <a:t> </a:t>
                      </a:r>
                      <a:r>
                        <a:rPr dirty="0" err="1"/>
                        <a:t>danych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krystalograficznych</a:t>
                      </a:r>
                      <a:r>
                        <a:rPr dirty="0"/>
                        <a:t>, </a:t>
                      </a:r>
                      <a:endParaRPr lang="pl-PL" dirty="0" smtClean="0"/>
                    </a:p>
                    <a:p>
                      <a:pPr algn="l">
                        <a:lnSpc>
                          <a:spcPct val="107000"/>
                        </a:lnSpc>
                        <a:defRPr sz="1100">
                          <a:solidFill>
                            <a:srgbClr val="000000"/>
                          </a:solidFill>
                        </a:defRPr>
                      </a:pPr>
                      <a:r>
                        <a:rPr dirty="0" smtClean="0"/>
                        <a:t>832 </a:t>
                      </a:r>
                      <a:r>
                        <a:rPr dirty="0" err="1"/>
                        <a:t>udostępnionych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zbiorów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danych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badawczych</a:t>
                      </a:r>
                      <a:r>
                        <a:rPr dirty="0"/>
                        <a:t> </a:t>
                      </a:r>
                    </a:p>
                  </a:txBody>
                  <a:tcPr marL="45720" marR="45720" horzOverflow="overflow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System </a:t>
                      </a:r>
                      <a:r>
                        <a:rPr dirty="0" err="1"/>
                        <a:t>został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uruchomiony</a:t>
                      </a:r>
                      <a:r>
                        <a:rPr dirty="0"/>
                        <a:t> w </a:t>
                      </a:r>
                      <a:r>
                        <a:rPr dirty="0" err="1"/>
                        <a:t>podsieci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zabezpieczony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odpowiednimi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regułami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zapory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ogniowej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które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ograniczają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dostęp</a:t>
                      </a:r>
                      <a:r>
                        <a:rPr dirty="0"/>
                        <a:t> do </a:t>
                      </a:r>
                      <a:r>
                        <a:rPr dirty="0" err="1"/>
                        <a:t>usług</a:t>
                      </a:r>
                      <a:r>
                        <a:rPr dirty="0"/>
                        <a:t> na </a:t>
                      </a:r>
                      <a:r>
                        <a:rPr dirty="0" err="1"/>
                        <a:t>serwerze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które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potencjalnie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mogą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stać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się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furtką</a:t>
                      </a:r>
                      <a:r>
                        <a:rPr dirty="0"/>
                        <a:t> w </a:t>
                      </a:r>
                      <a:r>
                        <a:rPr dirty="0" err="1"/>
                        <a:t>razie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ataku</a:t>
                      </a:r>
                      <a:r>
                        <a:rPr dirty="0"/>
                        <a:t>. System </a:t>
                      </a:r>
                      <a:r>
                        <a:rPr dirty="0" err="1"/>
                        <a:t>został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zbudowany</a:t>
                      </a:r>
                      <a:r>
                        <a:rPr dirty="0"/>
                        <a:t> </a:t>
                      </a:r>
                      <a:r>
                        <a:rPr lang="pl-PL" dirty="0" smtClean="0"/>
                        <a:t>                           </a:t>
                      </a:r>
                      <a:r>
                        <a:rPr dirty="0" err="1" smtClean="0"/>
                        <a:t>i</a:t>
                      </a:r>
                      <a:r>
                        <a:rPr dirty="0" smtClean="0"/>
                        <a:t> </a:t>
                      </a:r>
                      <a:r>
                        <a:rPr dirty="0" err="1"/>
                        <a:t>przetestowany</a:t>
                      </a:r>
                      <a:r>
                        <a:rPr dirty="0"/>
                        <a:t> pod </a:t>
                      </a:r>
                      <a:r>
                        <a:rPr dirty="0" err="1"/>
                        <a:t>kątem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zapewnienia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integralności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danych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oraz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ochrony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danych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użytkowników</a:t>
                      </a:r>
                      <a:r>
                        <a:rPr dirty="0"/>
                        <a:t>. </a:t>
                      </a:r>
                      <a:r>
                        <a:rPr dirty="0" err="1"/>
                        <a:t>Został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zapewniony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odpowiedni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poziom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zabezpieczenia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systemu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przed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ingerencją</a:t>
                      </a:r>
                      <a:r>
                        <a:rPr dirty="0"/>
                        <a:t>. </a:t>
                      </a:r>
                      <a:r>
                        <a:rPr dirty="0" err="1"/>
                        <a:t>Część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danych</a:t>
                      </a:r>
                      <a:r>
                        <a:rPr dirty="0"/>
                        <a:t> (np. </a:t>
                      </a:r>
                      <a:r>
                        <a:rPr dirty="0" err="1"/>
                        <a:t>adresy</a:t>
                      </a:r>
                      <a:r>
                        <a:rPr dirty="0"/>
                        <a:t> email </a:t>
                      </a:r>
                      <a:r>
                        <a:rPr dirty="0" err="1"/>
                        <a:t>użytkowników</a:t>
                      </a:r>
                      <a:r>
                        <a:rPr dirty="0"/>
                        <a:t> czy </a:t>
                      </a:r>
                      <a:r>
                        <a:rPr dirty="0" err="1"/>
                        <a:t>też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zaszyfrowane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hasła</a:t>
                      </a:r>
                      <a:r>
                        <a:rPr dirty="0"/>
                        <a:t>) podlega </a:t>
                      </a:r>
                      <a:r>
                        <a:rPr dirty="0" err="1"/>
                        <a:t>szczególnej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ochronie</a:t>
                      </a:r>
                      <a:r>
                        <a:rPr dirty="0"/>
                        <a:t>. </a:t>
                      </a:r>
                      <a:r>
                        <a:rPr dirty="0" err="1"/>
                        <a:t>Dodatkowo</a:t>
                      </a:r>
                      <a:r>
                        <a:rPr dirty="0"/>
                        <a:t> w </a:t>
                      </a:r>
                      <a:r>
                        <a:rPr dirty="0" err="1"/>
                        <a:t>czasie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przygotowania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systemu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uwzględniono</a:t>
                      </a:r>
                      <a:r>
                        <a:rPr dirty="0"/>
                        <a:t> inne </a:t>
                      </a:r>
                      <a:r>
                        <a:rPr dirty="0" err="1"/>
                        <a:t>możliwości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logowania</a:t>
                      </a:r>
                      <a:r>
                        <a:rPr dirty="0"/>
                        <a:t>, z </a:t>
                      </a:r>
                      <a:r>
                        <a:rPr dirty="0" err="1"/>
                        <a:t>użyciem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dostawców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tożsamości</a:t>
                      </a:r>
                      <a:r>
                        <a:rPr dirty="0"/>
                        <a:t> czy </a:t>
                      </a:r>
                      <a:r>
                        <a:rPr dirty="0" err="1"/>
                        <a:t>też</a:t>
                      </a:r>
                      <a:r>
                        <a:rPr dirty="0"/>
                        <a:t> z </a:t>
                      </a:r>
                      <a:r>
                        <a:rPr dirty="0" err="1"/>
                        <a:t>wykorzystaniem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logowania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federacyjnego</a:t>
                      </a:r>
                      <a:r>
                        <a:rPr dirty="0"/>
                        <a:t>, co </a:t>
                      </a:r>
                      <a:r>
                        <a:rPr dirty="0" err="1"/>
                        <a:t>ograniczyło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liczbę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przechowywanych</a:t>
                      </a:r>
                      <a:r>
                        <a:rPr dirty="0"/>
                        <a:t> w </a:t>
                      </a:r>
                      <a:r>
                        <a:rPr dirty="0" err="1"/>
                        <a:t>systemie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haseł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stanowiących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nawet</a:t>
                      </a:r>
                      <a:r>
                        <a:rPr dirty="0"/>
                        <a:t> z </a:t>
                      </a:r>
                      <a:r>
                        <a:rPr dirty="0" err="1"/>
                        <a:t>zastosowaniem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odpowiedniego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mechanizmu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jednokierunkowego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szyfrowania</a:t>
                      </a:r>
                      <a:r>
                        <a:rPr dirty="0"/>
                        <a:t>) </a:t>
                      </a:r>
                      <a:r>
                        <a:rPr dirty="0" err="1"/>
                        <a:t>potencjalny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cel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ataku</a:t>
                      </a:r>
                      <a:r>
                        <a:rPr dirty="0"/>
                        <a:t>. </a:t>
                      </a:r>
                    </a:p>
                    <a:p>
                      <a:pPr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/>
                        <a:t>Aplikacja</a:t>
                      </a:r>
                      <a:r>
                        <a:rPr dirty="0"/>
                        <a:t> jest </a:t>
                      </a:r>
                      <a:r>
                        <a:rPr dirty="0" err="1"/>
                        <a:t>dostępna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tylko</a:t>
                      </a:r>
                      <a:r>
                        <a:rPr dirty="0"/>
                        <a:t> z </a:t>
                      </a:r>
                      <a:r>
                        <a:rPr dirty="0" err="1"/>
                        <a:t>użyciem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bezpiecznych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połączeń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sieciowych</a:t>
                      </a:r>
                      <a:r>
                        <a:rPr dirty="0"/>
                        <a:t> (SSL). </a:t>
                      </a:r>
                    </a:p>
                    <a:p>
                      <a:pPr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System jest </a:t>
                      </a:r>
                      <a:r>
                        <a:rPr dirty="0" err="1"/>
                        <a:t>dodatkowo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zabezpieczony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poprzez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przyłączenie</a:t>
                      </a:r>
                      <a:r>
                        <a:rPr dirty="0"/>
                        <a:t> do </a:t>
                      </a:r>
                      <a:r>
                        <a:rPr dirty="0" err="1"/>
                        <a:t>systemów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monitorowania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ruchu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sieciowego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oraz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aktywności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aplikacji</a:t>
                      </a:r>
                      <a:r>
                        <a:rPr dirty="0"/>
                        <a:t>, co </a:t>
                      </a:r>
                      <a:r>
                        <a:rPr dirty="0" err="1"/>
                        <a:t>pozwala</a:t>
                      </a:r>
                      <a:r>
                        <a:rPr dirty="0"/>
                        <a:t> na </a:t>
                      </a:r>
                      <a:r>
                        <a:rPr dirty="0" err="1"/>
                        <a:t>wczesne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wykrywanie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ewentualnych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anomalii</a:t>
                      </a:r>
                      <a:r>
                        <a:rPr dirty="0"/>
                        <a:t> w </a:t>
                      </a:r>
                      <a:r>
                        <a:rPr dirty="0" err="1"/>
                        <a:t>jej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zachowaniu</a:t>
                      </a:r>
                      <a:r>
                        <a:rPr dirty="0"/>
                        <a:t>. </a:t>
                      </a:r>
                    </a:p>
                    <a:p>
                      <a:pPr algn="l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/>
                        <a:t>Wykonywane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są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regularne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codzienne</a:t>
                      </a:r>
                      <a:r>
                        <a:rPr dirty="0"/>
                        <a:t>) </a:t>
                      </a:r>
                      <a:r>
                        <a:rPr dirty="0" err="1"/>
                        <a:t>kopie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bazy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danych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aplikacji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oraz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przyrostowe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kopie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danych</a:t>
                      </a:r>
                      <a:r>
                        <a:rPr dirty="0"/>
                        <a:t> z </a:t>
                      </a:r>
                      <a:r>
                        <a:rPr dirty="0" err="1"/>
                        <a:t>użyciem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infrastruktury</a:t>
                      </a:r>
                      <a:r>
                        <a:rPr dirty="0"/>
                        <a:t> ICM UW, co </a:t>
                      </a:r>
                      <a:r>
                        <a:rPr dirty="0" err="1"/>
                        <a:t>pozwala</a:t>
                      </a:r>
                      <a:r>
                        <a:rPr dirty="0"/>
                        <a:t> na </a:t>
                      </a:r>
                      <a:r>
                        <a:rPr dirty="0" err="1"/>
                        <a:t>zabezpieczenie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systemu</a:t>
                      </a:r>
                      <a:r>
                        <a:rPr dirty="0"/>
                        <a:t> nie </a:t>
                      </a:r>
                      <a:r>
                        <a:rPr dirty="0" err="1"/>
                        <a:t>tylko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przed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atakiem</a:t>
                      </a:r>
                      <a:r>
                        <a:rPr dirty="0"/>
                        <a:t>, ale również </a:t>
                      </a:r>
                      <a:r>
                        <a:rPr dirty="0" err="1"/>
                        <a:t>przed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skutkami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potencjalnych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awarii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sprzętowych</a:t>
                      </a:r>
                      <a:r>
                        <a:rPr dirty="0"/>
                        <a:t>. </a:t>
                      </a:r>
                    </a:p>
                  </a:txBody>
                  <a:tcPr marL="45720" marR="45720" horzOverflow="overflow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8" name="Podtytuł 2"/>
          <p:cNvSpPr txBox="1"/>
          <p:nvPr/>
        </p:nvSpPr>
        <p:spPr>
          <a:xfrm>
            <a:off x="1821242" y="1484783"/>
            <a:ext cx="8418237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t>TRWAŁOŚĆ PROJEKTU</a:t>
            </a:r>
          </a:p>
        </p:txBody>
      </p:sp>
      <p:sp>
        <p:nvSpPr>
          <p:cNvPr id="179" name="pole tekstowe 4"/>
          <p:cNvSpPr txBox="1"/>
          <p:nvPr/>
        </p:nvSpPr>
        <p:spPr>
          <a:xfrm>
            <a:off x="741119" y="2235380"/>
            <a:ext cx="10249969" cy="1367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marL="269875" indent="-269875">
              <a:lnSpc>
                <a:spcPct val="150000"/>
              </a:lnSpc>
              <a:spcBef>
                <a:spcPts val="800"/>
              </a:spcBef>
              <a:buSzPct val="100000"/>
              <a:buChar char="▪"/>
              <a:defRPr sz="1600"/>
            </a:pPr>
            <a:r>
              <a:rPr dirty="0" err="1"/>
              <a:t>Okres</a:t>
            </a:r>
            <a:r>
              <a:rPr dirty="0"/>
              <a:t> </a:t>
            </a:r>
            <a:r>
              <a:rPr dirty="0" err="1"/>
              <a:t>trwałości</a:t>
            </a:r>
            <a:r>
              <a:rPr dirty="0"/>
              <a:t>: 5 </a:t>
            </a:r>
            <a:r>
              <a:rPr dirty="0" err="1"/>
              <a:t>lat</a:t>
            </a:r>
            <a:r>
              <a:rPr dirty="0"/>
              <a:t> </a:t>
            </a:r>
          </a:p>
          <a:p>
            <a:pPr marL="269875" indent="-269875">
              <a:lnSpc>
                <a:spcPct val="150000"/>
              </a:lnSpc>
              <a:spcBef>
                <a:spcPts val="800"/>
              </a:spcBef>
              <a:buSzPct val="100000"/>
              <a:buChar char="▪"/>
              <a:defRPr sz="1600"/>
            </a:pPr>
            <a:r>
              <a:rPr dirty="0" err="1" smtClean="0"/>
              <a:t>Źródło</a:t>
            </a:r>
            <a:r>
              <a:rPr dirty="0" smtClean="0"/>
              <a:t> </a:t>
            </a:r>
            <a:r>
              <a:rPr dirty="0" err="1"/>
              <a:t>finansowania</a:t>
            </a:r>
            <a:r>
              <a:rPr dirty="0"/>
              <a:t> </a:t>
            </a:r>
            <a:r>
              <a:rPr dirty="0" err="1"/>
              <a:t>utrzymania</a:t>
            </a:r>
            <a:r>
              <a:rPr dirty="0"/>
              <a:t> </a:t>
            </a:r>
            <a:r>
              <a:rPr dirty="0" err="1"/>
              <a:t>produktów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: środki </a:t>
            </a:r>
            <a:r>
              <a:rPr dirty="0" err="1"/>
              <a:t>własne</a:t>
            </a:r>
            <a:r>
              <a:rPr dirty="0"/>
              <a:t> </a:t>
            </a:r>
            <a:r>
              <a:rPr dirty="0" err="1"/>
              <a:t>Beneficjenta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Partnerów</a:t>
            </a:r>
            <a:r>
              <a:rPr dirty="0"/>
              <a:t> </a:t>
            </a:r>
          </a:p>
          <a:p>
            <a:pPr marL="269875" indent="-269875">
              <a:lnSpc>
                <a:spcPct val="150000"/>
              </a:lnSpc>
              <a:spcBef>
                <a:spcPts val="800"/>
              </a:spcBef>
              <a:buSzPct val="100000"/>
              <a:buChar char="▪"/>
              <a:defRPr sz="1600"/>
            </a:pPr>
            <a:r>
              <a:rPr dirty="0" err="1" smtClean="0"/>
              <a:t>Najważniejsze</a:t>
            </a:r>
            <a:r>
              <a:rPr dirty="0" smtClean="0"/>
              <a:t> </a:t>
            </a:r>
            <a:r>
              <a:rPr dirty="0" err="1"/>
              <a:t>ryzyka</a:t>
            </a:r>
            <a:r>
              <a:rPr dirty="0"/>
              <a:t>:</a:t>
            </a:r>
          </a:p>
        </p:txBody>
      </p:sp>
      <p:graphicFrame>
        <p:nvGraphicFramePr>
          <p:cNvPr id="180" name="Tabela 5"/>
          <p:cNvGraphicFramePr/>
          <p:nvPr>
            <p:extLst>
              <p:ext uri="{D42A27DB-BD31-4B8C-83A1-F6EECF244321}">
                <p14:modId xmlns:p14="http://schemas.microsoft.com/office/powerpoint/2010/main" val="3082860364"/>
              </p:ext>
            </p:extLst>
          </p:nvPr>
        </p:nvGraphicFramePr>
        <p:xfrm>
          <a:off x="741119" y="4041693"/>
          <a:ext cx="10605437" cy="2029865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533164"/>
                <a:gridCol w="1832745"/>
                <a:gridCol w="2657480"/>
                <a:gridCol w="2582048"/>
              </a:tblGrid>
              <a:tr h="567293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ryzyka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Siła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oddziaływania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Prawdopodobieństwo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 smtClean="0">
                          <a:solidFill>
                            <a:srgbClr val="FFFFFF"/>
                          </a:solidFill>
                        </a:rPr>
                        <a:t>wystąpienia</a:t>
                      </a:r>
                      <a:r>
                        <a:rPr sz="1400" b="1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ryzyka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Reakcja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na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ryzyko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</a:tr>
              <a:tr h="14625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 err="1"/>
                        <a:t>Brak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zainteresowania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korzystaniem</a:t>
                      </a:r>
                      <a:r>
                        <a:rPr sz="1200" dirty="0"/>
                        <a:t> z </a:t>
                      </a:r>
                      <a:r>
                        <a:rPr sz="1200" dirty="0" err="1"/>
                        <a:t>danych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przez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potencjalnych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odbiorców</a:t>
                      </a:r>
                      <a:r>
                        <a:rPr sz="1200" dirty="0"/>
                        <a:t> z </a:t>
                      </a:r>
                      <a:r>
                        <a:rPr sz="1200" dirty="0" err="1"/>
                        <a:t>różnych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grup</a:t>
                      </a:r>
                      <a:endParaRPr sz="1200" dirty="0"/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 err="1"/>
                        <a:t>mała</a:t>
                      </a:r>
                      <a:r>
                        <a:rPr sz="1200" dirty="0"/>
                        <a:t>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 err="1"/>
                        <a:t>średnie</a:t>
                      </a:r>
                      <a:r>
                        <a:rPr sz="1200" dirty="0"/>
                        <a:t>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 err="1"/>
                        <a:t>Unikanie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zagrożenia</a:t>
                      </a:r>
                      <a:r>
                        <a:rPr sz="1200" dirty="0"/>
                        <a:t> (</a:t>
                      </a:r>
                      <a:r>
                        <a:rPr sz="1200" dirty="0" err="1"/>
                        <a:t>poprzez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odpowiednie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działania</a:t>
                      </a:r>
                      <a:r>
                        <a:rPr sz="1200" dirty="0"/>
                        <a:t> </a:t>
                      </a:r>
                      <a:r>
                        <a:rPr sz="1200" dirty="0" err="1" smtClean="0"/>
                        <a:t>informacyjne</a:t>
                      </a:r>
                      <a:r>
                        <a:rPr lang="pl-PL" sz="1200" dirty="0" smtClean="0"/>
                        <a:t>      </a:t>
                      </a:r>
                      <a:r>
                        <a:rPr sz="1200" dirty="0" smtClean="0"/>
                        <a:t> </a:t>
                      </a:r>
                      <a:r>
                        <a:rPr sz="1200" dirty="0" err="1"/>
                        <a:t>i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edukacyjne</a:t>
                      </a:r>
                      <a:r>
                        <a:rPr sz="1200" dirty="0"/>
                        <a:t>).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44546A"/>
                      </a:solidFill>
                    </a:lnL>
                    <a:lnR w="12700">
                      <a:solidFill>
                        <a:srgbClr val="44546A"/>
                      </a:solidFill>
                    </a:lnR>
                    <a:lnT w="12700">
                      <a:solidFill>
                        <a:srgbClr val="44546A"/>
                      </a:solidFill>
                    </a:lnT>
                    <a:lnB w="1270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ole tekstowe 107"/>
          <p:cNvSpPr txBox="1"/>
          <p:nvPr/>
        </p:nvSpPr>
        <p:spPr>
          <a:xfrm>
            <a:off x="847311" y="2807179"/>
            <a:ext cx="7948850" cy="706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4800" b="1">
                <a:solidFill>
                  <a:srgbClr val="FFFFFF"/>
                </a:solidFill>
              </a:defRPr>
            </a:lvl1pPr>
          </a:lstStyle>
          <a:p>
            <a:r>
              <a:t>Dziękuję za uwagę</a:t>
            </a:r>
          </a:p>
        </p:txBody>
      </p:sp>
      <p:sp>
        <p:nvSpPr>
          <p:cNvPr id="183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8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843022" y="1366191"/>
            <a:ext cx="8429446" cy="1224138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4000" i="1">
                <a:solidFill>
                  <a:srgbClr val="00206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rPr dirty="0" err="1"/>
              <a:t>Dziedzinowe</a:t>
            </a:r>
            <a:r>
              <a:rPr dirty="0"/>
              <a:t> </a:t>
            </a:r>
            <a:r>
              <a:rPr dirty="0" err="1"/>
              <a:t>Repozytoria</a:t>
            </a:r>
            <a:r>
              <a:rPr dirty="0"/>
              <a:t> </a:t>
            </a:r>
            <a:r>
              <a:rPr dirty="0" err="1"/>
              <a:t>Otwartych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r>
              <a:rPr dirty="0" err="1"/>
              <a:t>Badawczych</a:t>
            </a:r>
            <a:r>
              <a:rPr dirty="0"/>
              <a:t> </a:t>
            </a:r>
          </a:p>
        </p:txBody>
      </p:sp>
      <p:sp>
        <p:nvSpPr>
          <p:cNvPr id="99" name="pole tekstowe 4"/>
          <p:cNvSpPr txBox="1"/>
          <p:nvPr/>
        </p:nvSpPr>
        <p:spPr>
          <a:xfrm>
            <a:off x="540661" y="2896107"/>
            <a:ext cx="10874887" cy="3170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269875" indent="-269875">
              <a:spcBef>
                <a:spcPts val="800"/>
              </a:spcBef>
              <a:buSzPct val="100000"/>
              <a:buChar char="▪"/>
              <a:defRPr sz="2000"/>
            </a:pPr>
            <a:r>
              <a:rPr dirty="0" err="1"/>
              <a:t>Wnioskodawca</a:t>
            </a:r>
            <a:r>
              <a:rPr dirty="0"/>
              <a:t>: Minister </a:t>
            </a:r>
            <a:r>
              <a:rPr dirty="0" err="1"/>
              <a:t>Edukacji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Nauki</a:t>
            </a:r>
            <a:r>
              <a:rPr dirty="0"/>
              <a:t> </a:t>
            </a:r>
          </a:p>
          <a:p>
            <a:pPr marL="269875" indent="-269875">
              <a:spcBef>
                <a:spcPts val="800"/>
              </a:spcBef>
              <a:buSzPct val="100000"/>
              <a:buChar char="▪"/>
              <a:defRPr sz="2000"/>
            </a:pPr>
            <a:r>
              <a:rPr dirty="0" err="1"/>
              <a:t>Beneficjent</a:t>
            </a:r>
            <a:r>
              <a:rPr dirty="0"/>
              <a:t>: </a:t>
            </a:r>
            <a:r>
              <a:rPr dirty="0" err="1"/>
              <a:t>Uniwersytet</a:t>
            </a:r>
            <a:r>
              <a:rPr dirty="0"/>
              <a:t> </a:t>
            </a:r>
            <a:r>
              <a:rPr dirty="0" err="1"/>
              <a:t>Warszawski</a:t>
            </a:r>
            <a:r>
              <a:rPr dirty="0"/>
              <a:t> </a:t>
            </a:r>
          </a:p>
          <a:p>
            <a:pPr marL="269875" indent="-269875">
              <a:spcBef>
                <a:spcPts val="800"/>
              </a:spcBef>
              <a:buSzPct val="100000"/>
              <a:buChar char="▪"/>
              <a:defRPr sz="2000"/>
            </a:pPr>
            <a:r>
              <a:rPr dirty="0" err="1"/>
              <a:t>Partnerzy</a:t>
            </a:r>
            <a:r>
              <a:rPr dirty="0"/>
              <a:t>: </a:t>
            </a:r>
            <a:r>
              <a:rPr dirty="0" err="1"/>
              <a:t>Instytut</a:t>
            </a:r>
            <a:r>
              <a:rPr dirty="0"/>
              <a:t> </a:t>
            </a:r>
            <a:r>
              <a:rPr dirty="0" err="1"/>
              <a:t>Filozofii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Socjologii</a:t>
            </a:r>
            <a:r>
              <a:rPr dirty="0"/>
              <a:t> </a:t>
            </a:r>
            <a:r>
              <a:rPr dirty="0" err="1"/>
              <a:t>Polskiej</a:t>
            </a:r>
            <a:r>
              <a:rPr dirty="0"/>
              <a:t> </a:t>
            </a:r>
            <a:r>
              <a:rPr dirty="0" err="1"/>
              <a:t>Akademii</a:t>
            </a:r>
            <a:r>
              <a:rPr dirty="0"/>
              <a:t> </a:t>
            </a:r>
            <a:r>
              <a:rPr dirty="0" err="1"/>
              <a:t>Nauk</a:t>
            </a:r>
            <a:r>
              <a:rPr dirty="0"/>
              <a:t>, </a:t>
            </a:r>
            <a:r>
              <a:rPr dirty="0" err="1"/>
              <a:t>Uniwersytet</a:t>
            </a:r>
            <a:r>
              <a:rPr dirty="0"/>
              <a:t> </a:t>
            </a:r>
            <a:r>
              <a:rPr dirty="0" err="1"/>
              <a:t>Adama</a:t>
            </a:r>
            <a:r>
              <a:rPr dirty="0"/>
              <a:t> </a:t>
            </a:r>
            <a:r>
              <a:rPr dirty="0" err="1"/>
              <a:t>Mickiewicza</a:t>
            </a:r>
            <a:r>
              <a:rPr dirty="0"/>
              <a:t> </a:t>
            </a:r>
            <a:r>
              <a:rPr lang="pl-PL" dirty="0" smtClean="0"/>
              <a:t>            </a:t>
            </a:r>
            <a:r>
              <a:rPr dirty="0" smtClean="0"/>
              <a:t>w</a:t>
            </a:r>
            <a:r>
              <a:rPr lang="pl-PL" dirty="0" smtClean="0"/>
              <a:t> </a:t>
            </a:r>
            <a:r>
              <a:rPr dirty="0" err="1" smtClean="0"/>
              <a:t>Poznaniu</a:t>
            </a:r>
            <a:endParaRPr dirty="0"/>
          </a:p>
          <a:p>
            <a:pPr marL="269875" indent="-269875">
              <a:spcBef>
                <a:spcPts val="800"/>
              </a:spcBef>
              <a:buSzPct val="100000"/>
              <a:buChar char="▪"/>
              <a:defRPr sz="2000"/>
            </a:pPr>
            <a:r>
              <a:rPr dirty="0" err="1"/>
              <a:t>Źródło</a:t>
            </a:r>
            <a:r>
              <a:rPr dirty="0"/>
              <a:t> </a:t>
            </a:r>
            <a:r>
              <a:rPr dirty="0" err="1"/>
              <a:t>finansowania</a:t>
            </a:r>
            <a:r>
              <a:rPr dirty="0"/>
              <a:t>: </a:t>
            </a:r>
            <a:r>
              <a:rPr dirty="0" smtClean="0"/>
              <a:t>Program </a:t>
            </a:r>
            <a:r>
              <a:rPr dirty="0" err="1"/>
              <a:t>Operacyjny</a:t>
            </a:r>
            <a:r>
              <a:rPr dirty="0"/>
              <a:t> </a:t>
            </a:r>
            <a:r>
              <a:rPr dirty="0" err="1"/>
              <a:t>Polska</a:t>
            </a:r>
            <a:r>
              <a:rPr dirty="0"/>
              <a:t> </a:t>
            </a:r>
            <a:r>
              <a:rPr dirty="0" err="1"/>
              <a:t>Cyfrowa</a:t>
            </a:r>
            <a:r>
              <a:rPr dirty="0"/>
              <a:t> na </a:t>
            </a:r>
            <a:r>
              <a:rPr dirty="0" err="1"/>
              <a:t>lata</a:t>
            </a:r>
            <a:r>
              <a:rPr dirty="0"/>
              <a:t> 2014-2020, </a:t>
            </a:r>
            <a:r>
              <a:rPr dirty="0" err="1"/>
              <a:t>Oś</a:t>
            </a:r>
            <a:r>
              <a:rPr dirty="0"/>
              <a:t> </a:t>
            </a:r>
            <a:r>
              <a:rPr dirty="0" err="1"/>
              <a:t>Priorytetowa</a:t>
            </a:r>
            <a:r>
              <a:rPr dirty="0"/>
              <a:t> </a:t>
            </a:r>
            <a:r>
              <a:rPr lang="pl-PL" dirty="0" smtClean="0"/>
              <a:t>                   </a:t>
            </a:r>
            <a:r>
              <a:rPr dirty="0" err="1" smtClean="0"/>
              <a:t>nr</a:t>
            </a:r>
            <a:r>
              <a:rPr dirty="0" smtClean="0"/>
              <a:t> </a:t>
            </a:r>
            <a:r>
              <a:rPr dirty="0"/>
              <a:t>2 „E-</a:t>
            </a:r>
            <a:r>
              <a:rPr dirty="0" err="1"/>
              <a:t>administracja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otwarty</a:t>
            </a:r>
            <a:r>
              <a:rPr dirty="0"/>
              <a:t> </a:t>
            </a:r>
            <a:r>
              <a:rPr dirty="0" err="1"/>
              <a:t>rząd</a:t>
            </a:r>
            <a:r>
              <a:rPr dirty="0"/>
              <a:t>”, </a:t>
            </a:r>
            <a:r>
              <a:rPr dirty="0" err="1"/>
              <a:t>Działanie</a:t>
            </a:r>
            <a:r>
              <a:rPr dirty="0"/>
              <a:t> </a:t>
            </a:r>
            <a:r>
              <a:rPr dirty="0" err="1"/>
              <a:t>nr</a:t>
            </a:r>
            <a:r>
              <a:rPr dirty="0"/>
              <a:t> 2.3 „</a:t>
            </a:r>
            <a:r>
              <a:rPr dirty="0" err="1"/>
              <a:t>Cyfrowa</a:t>
            </a:r>
            <a:r>
              <a:rPr dirty="0"/>
              <a:t> </a:t>
            </a:r>
            <a:r>
              <a:rPr dirty="0" err="1"/>
              <a:t>dostępność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użyteczność</a:t>
            </a:r>
            <a:r>
              <a:rPr dirty="0"/>
              <a:t> </a:t>
            </a:r>
            <a:r>
              <a:rPr dirty="0" err="1"/>
              <a:t>informacji</a:t>
            </a:r>
            <a:r>
              <a:rPr dirty="0"/>
              <a:t> </a:t>
            </a:r>
            <a:r>
              <a:rPr dirty="0" err="1"/>
              <a:t>sektora</a:t>
            </a:r>
            <a:r>
              <a:rPr dirty="0"/>
              <a:t> </a:t>
            </a:r>
            <a:r>
              <a:rPr dirty="0" err="1"/>
              <a:t>publicznego</a:t>
            </a:r>
            <a:r>
              <a:rPr dirty="0"/>
              <a:t>”, </a:t>
            </a:r>
            <a:r>
              <a:rPr dirty="0" err="1"/>
              <a:t>Poddziałanie</a:t>
            </a:r>
            <a:r>
              <a:rPr dirty="0"/>
              <a:t> </a:t>
            </a:r>
            <a:r>
              <a:rPr dirty="0" err="1"/>
              <a:t>nr</a:t>
            </a:r>
            <a:r>
              <a:rPr dirty="0"/>
              <a:t> 2.3.1 „</a:t>
            </a:r>
            <a:r>
              <a:rPr dirty="0" err="1"/>
              <a:t>Cyfrowe</a:t>
            </a:r>
            <a:r>
              <a:rPr dirty="0"/>
              <a:t> </a:t>
            </a:r>
            <a:r>
              <a:rPr dirty="0" err="1"/>
              <a:t>udostępnienie</a:t>
            </a:r>
            <a:r>
              <a:rPr dirty="0"/>
              <a:t> </a:t>
            </a:r>
            <a:r>
              <a:rPr dirty="0" err="1"/>
              <a:t>informacji</a:t>
            </a:r>
            <a:r>
              <a:rPr dirty="0"/>
              <a:t> </a:t>
            </a:r>
            <a:r>
              <a:rPr dirty="0" err="1"/>
              <a:t>sektora</a:t>
            </a:r>
            <a:r>
              <a:rPr dirty="0"/>
              <a:t> </a:t>
            </a:r>
            <a:r>
              <a:rPr dirty="0" err="1"/>
              <a:t>publicznego</a:t>
            </a:r>
            <a:r>
              <a:rPr dirty="0"/>
              <a:t> </a:t>
            </a:r>
            <a:r>
              <a:rPr dirty="0" err="1"/>
              <a:t>ze</a:t>
            </a:r>
            <a:r>
              <a:rPr dirty="0"/>
              <a:t> </a:t>
            </a:r>
            <a:r>
              <a:rPr dirty="0" err="1"/>
              <a:t>źródeł</a:t>
            </a:r>
            <a:r>
              <a:rPr dirty="0"/>
              <a:t> </a:t>
            </a:r>
            <a:r>
              <a:rPr dirty="0" err="1"/>
              <a:t>administracyjnych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zasobów</a:t>
            </a:r>
            <a:r>
              <a:rPr dirty="0"/>
              <a:t> </a:t>
            </a:r>
            <a:r>
              <a:rPr dirty="0" err="1"/>
              <a:t>nauki</a:t>
            </a:r>
            <a:r>
              <a:rPr dirty="0"/>
              <a:t> (</a:t>
            </a:r>
            <a:r>
              <a:rPr dirty="0" err="1"/>
              <a:t>typ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: </a:t>
            </a:r>
            <a:r>
              <a:rPr dirty="0" err="1"/>
              <a:t>cyfrowe</a:t>
            </a:r>
            <a:r>
              <a:rPr dirty="0"/>
              <a:t> </a:t>
            </a:r>
            <a:r>
              <a:rPr dirty="0" err="1"/>
              <a:t>udostępnienie</a:t>
            </a:r>
            <a:r>
              <a:rPr dirty="0"/>
              <a:t> </a:t>
            </a:r>
            <a:r>
              <a:rPr dirty="0" err="1"/>
              <a:t>zasobów</a:t>
            </a:r>
            <a:r>
              <a:rPr dirty="0"/>
              <a:t> </a:t>
            </a:r>
            <a:r>
              <a:rPr dirty="0" err="1"/>
              <a:t>nauki</a:t>
            </a:r>
            <a:r>
              <a:rPr dirty="0"/>
              <a:t>)”, Budżet </a:t>
            </a:r>
            <a:r>
              <a:rPr dirty="0" err="1"/>
              <a:t>państwa</a:t>
            </a:r>
            <a:r>
              <a:rPr dirty="0"/>
              <a:t>: </a:t>
            </a:r>
            <a:r>
              <a:rPr dirty="0" err="1"/>
              <a:t>część</a:t>
            </a:r>
            <a:r>
              <a:rPr dirty="0"/>
              <a:t> </a:t>
            </a:r>
            <a:r>
              <a:rPr dirty="0" err="1"/>
              <a:t>budżetowa</a:t>
            </a:r>
            <a:r>
              <a:rPr dirty="0"/>
              <a:t> 27 - </a:t>
            </a:r>
            <a:r>
              <a:rPr dirty="0" err="1"/>
              <a:t>Informatyzacja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2" name="Podtytuł 2"/>
          <p:cNvSpPr txBox="1"/>
          <p:nvPr/>
        </p:nvSpPr>
        <p:spPr>
          <a:xfrm>
            <a:off x="0" y="1441878"/>
            <a:ext cx="12100561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CEL PROJEKTU</a:t>
            </a:r>
          </a:p>
        </p:txBody>
      </p:sp>
      <p:sp>
        <p:nvSpPr>
          <p:cNvPr id="103" name="pole tekstowe 6"/>
          <p:cNvSpPr txBox="1"/>
          <p:nvPr/>
        </p:nvSpPr>
        <p:spPr>
          <a:xfrm>
            <a:off x="405366" y="2304643"/>
            <a:ext cx="11391108" cy="3816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600" b="1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bezpośredni</a:t>
            </a:r>
            <a:r>
              <a:rPr dirty="0"/>
              <a:t> 1: </a:t>
            </a:r>
            <a:r>
              <a:rPr dirty="0" err="1"/>
              <a:t>Poprawa</a:t>
            </a:r>
            <a:r>
              <a:rPr dirty="0"/>
              <a:t> </a:t>
            </a:r>
            <a:r>
              <a:rPr dirty="0" err="1"/>
              <a:t>dostępności</a:t>
            </a:r>
            <a:r>
              <a:rPr dirty="0"/>
              <a:t> </a:t>
            </a:r>
            <a:r>
              <a:rPr dirty="0" err="1"/>
              <a:t>zasobów</a:t>
            </a:r>
            <a:r>
              <a:rPr dirty="0"/>
              <a:t> </a:t>
            </a:r>
            <a:r>
              <a:rPr dirty="0" err="1"/>
              <a:t>nauki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pośrednictwem</a:t>
            </a:r>
            <a:r>
              <a:rPr dirty="0"/>
              <a:t> </a:t>
            </a:r>
            <a:r>
              <a:rPr dirty="0" err="1"/>
              <a:t>repozytoriów</a:t>
            </a:r>
            <a:r>
              <a:rPr dirty="0"/>
              <a:t> </a:t>
            </a:r>
            <a:r>
              <a:rPr dirty="0" err="1"/>
              <a:t>otwartych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. </a:t>
            </a:r>
          </a:p>
          <a:p>
            <a:pPr>
              <a:defRPr sz="1600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pośredni</a:t>
            </a:r>
            <a:r>
              <a:rPr dirty="0"/>
              <a:t> 1.1: </a:t>
            </a:r>
            <a:r>
              <a:rPr dirty="0" err="1"/>
              <a:t>Opracowanie</a:t>
            </a:r>
            <a:r>
              <a:rPr dirty="0"/>
              <a:t> </a:t>
            </a:r>
            <a:r>
              <a:rPr dirty="0" err="1"/>
              <a:t>oprogramowania</a:t>
            </a:r>
            <a:r>
              <a:rPr dirty="0"/>
              <a:t> </a:t>
            </a:r>
            <a:r>
              <a:rPr dirty="0" err="1"/>
              <a:t>repozytorium</a:t>
            </a:r>
            <a:r>
              <a:rPr dirty="0"/>
              <a:t> </a:t>
            </a:r>
            <a:r>
              <a:rPr dirty="0" err="1"/>
              <a:t>otwartych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r>
              <a:rPr dirty="0" err="1"/>
              <a:t>naukowych</a:t>
            </a:r>
            <a:r>
              <a:rPr dirty="0"/>
              <a:t> </a:t>
            </a:r>
            <a:r>
              <a:rPr dirty="0" err="1"/>
              <a:t>ogólnego</a:t>
            </a:r>
            <a:r>
              <a:rPr dirty="0"/>
              <a:t> </a:t>
            </a:r>
            <a:r>
              <a:rPr dirty="0" err="1"/>
              <a:t>zastosowania</a:t>
            </a:r>
            <a:r>
              <a:rPr dirty="0"/>
              <a:t>.</a:t>
            </a:r>
          </a:p>
          <a:p>
            <a:pPr>
              <a:defRPr sz="1600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pośredni</a:t>
            </a:r>
            <a:r>
              <a:rPr dirty="0"/>
              <a:t> 1.2: </a:t>
            </a:r>
            <a:r>
              <a:rPr dirty="0" err="1"/>
              <a:t>Wzbogacenie</a:t>
            </a:r>
            <a:r>
              <a:rPr dirty="0"/>
              <a:t> </a:t>
            </a:r>
            <a:r>
              <a:rPr dirty="0" err="1"/>
              <a:t>opracowanego</a:t>
            </a:r>
            <a:r>
              <a:rPr dirty="0"/>
              <a:t> </a:t>
            </a:r>
            <a:r>
              <a:rPr dirty="0" err="1"/>
              <a:t>oprogramowania</a:t>
            </a:r>
            <a:r>
              <a:rPr dirty="0"/>
              <a:t> o </a:t>
            </a:r>
            <a:r>
              <a:rPr dirty="0" err="1"/>
              <a:t>funkcjonalności</a:t>
            </a:r>
            <a:r>
              <a:rPr dirty="0"/>
              <a:t> </a:t>
            </a:r>
            <a:r>
              <a:rPr dirty="0" err="1"/>
              <a:t>umożliwiające</a:t>
            </a:r>
            <a:r>
              <a:rPr dirty="0"/>
              <a:t> </a:t>
            </a:r>
            <a:r>
              <a:rPr dirty="0" err="1"/>
              <a:t>pełnienie</a:t>
            </a:r>
            <a:r>
              <a:rPr dirty="0"/>
              <a:t> </a:t>
            </a:r>
            <a:r>
              <a:rPr dirty="0" err="1"/>
              <a:t>roli</a:t>
            </a:r>
            <a:r>
              <a:rPr dirty="0"/>
              <a:t> </a:t>
            </a:r>
            <a:r>
              <a:rPr dirty="0" err="1"/>
              <a:t>repozytoriów</a:t>
            </a:r>
            <a:r>
              <a:rPr dirty="0"/>
              <a:t> </a:t>
            </a:r>
            <a:r>
              <a:rPr dirty="0" err="1"/>
              <a:t>dziedzinowych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r>
              <a:rPr dirty="0" err="1"/>
              <a:t>społecznych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r>
              <a:rPr dirty="0" err="1"/>
              <a:t>krystalograficznych</a:t>
            </a:r>
            <a:r>
              <a:rPr dirty="0"/>
              <a:t>. </a:t>
            </a:r>
          </a:p>
          <a:p>
            <a:pPr>
              <a:defRPr sz="1600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pośredni</a:t>
            </a:r>
            <a:r>
              <a:rPr dirty="0"/>
              <a:t> 1.3: </a:t>
            </a:r>
            <a:r>
              <a:rPr dirty="0" err="1"/>
              <a:t>Wdrożenie</a:t>
            </a:r>
            <a:r>
              <a:rPr dirty="0"/>
              <a:t> </a:t>
            </a:r>
            <a:r>
              <a:rPr dirty="0" err="1"/>
              <a:t>trzech</a:t>
            </a:r>
            <a:r>
              <a:rPr dirty="0"/>
              <a:t> </a:t>
            </a:r>
            <a:r>
              <a:rPr dirty="0" err="1"/>
              <a:t>instancji</a:t>
            </a:r>
            <a:r>
              <a:rPr dirty="0"/>
              <a:t> </a:t>
            </a:r>
            <a:r>
              <a:rPr dirty="0" err="1"/>
              <a:t>opracowanego</a:t>
            </a:r>
            <a:r>
              <a:rPr dirty="0"/>
              <a:t> </a:t>
            </a:r>
            <a:r>
              <a:rPr dirty="0" err="1"/>
              <a:t>oprogramowania</a:t>
            </a:r>
            <a:r>
              <a:rPr dirty="0"/>
              <a:t>. </a:t>
            </a:r>
            <a:endParaRPr lang="pl-PL" dirty="0" smtClean="0"/>
          </a:p>
          <a:p>
            <a:pPr>
              <a:defRPr sz="1600"/>
            </a:pPr>
            <a:endParaRPr sz="900" dirty="0"/>
          </a:p>
          <a:p>
            <a:pPr>
              <a:defRPr sz="1600" b="1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bezpośredni</a:t>
            </a:r>
            <a:r>
              <a:rPr dirty="0"/>
              <a:t> 2. </a:t>
            </a:r>
            <a:r>
              <a:rPr dirty="0" err="1"/>
              <a:t>Poprawa</a:t>
            </a:r>
            <a:r>
              <a:rPr dirty="0"/>
              <a:t> </a:t>
            </a:r>
            <a:r>
              <a:rPr dirty="0" err="1"/>
              <a:t>jakości</a:t>
            </a:r>
            <a:r>
              <a:rPr dirty="0"/>
              <a:t> </a:t>
            </a:r>
            <a:r>
              <a:rPr dirty="0" err="1"/>
              <a:t>udostępnianych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r>
              <a:rPr dirty="0" err="1"/>
              <a:t>naukowych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ich</a:t>
            </a:r>
            <a:r>
              <a:rPr dirty="0"/>
              <a:t> </a:t>
            </a:r>
            <a:r>
              <a:rPr dirty="0" err="1"/>
              <a:t>metadanych</a:t>
            </a:r>
            <a:r>
              <a:rPr dirty="0"/>
              <a:t>.</a:t>
            </a:r>
          </a:p>
          <a:p>
            <a:pPr>
              <a:defRPr sz="1600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pośredni</a:t>
            </a:r>
            <a:r>
              <a:rPr dirty="0"/>
              <a:t> 2.1 </a:t>
            </a:r>
            <a:r>
              <a:rPr dirty="0" err="1"/>
              <a:t>Podniesienie</a:t>
            </a:r>
            <a:r>
              <a:rPr dirty="0"/>
              <a:t> </a:t>
            </a:r>
            <a:r>
              <a:rPr dirty="0" err="1"/>
              <a:t>jakości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r>
              <a:rPr dirty="0" err="1"/>
              <a:t>naukowych</a:t>
            </a:r>
            <a:r>
              <a:rPr dirty="0"/>
              <a:t> w </a:t>
            </a:r>
            <a:r>
              <a:rPr dirty="0" err="1"/>
              <a:t>sposób</a:t>
            </a:r>
            <a:r>
              <a:rPr dirty="0"/>
              <a:t> </a:t>
            </a:r>
            <a:r>
              <a:rPr dirty="0" err="1"/>
              <a:t>umożliwiający</a:t>
            </a:r>
            <a:r>
              <a:rPr dirty="0"/>
              <a:t> </a:t>
            </a:r>
            <a:r>
              <a:rPr dirty="0" err="1"/>
              <a:t>ich</a:t>
            </a:r>
            <a:r>
              <a:rPr dirty="0"/>
              <a:t> </a:t>
            </a:r>
            <a:r>
              <a:rPr dirty="0" err="1"/>
              <a:t>udostępnienie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ponowne</a:t>
            </a:r>
            <a:r>
              <a:rPr dirty="0"/>
              <a:t> </a:t>
            </a:r>
            <a:r>
              <a:rPr dirty="0" err="1"/>
              <a:t>wykorzystanie</a:t>
            </a:r>
            <a:r>
              <a:rPr dirty="0"/>
              <a:t>.</a:t>
            </a:r>
          </a:p>
          <a:p>
            <a:pPr>
              <a:defRPr sz="1600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pośredni</a:t>
            </a:r>
            <a:r>
              <a:rPr dirty="0"/>
              <a:t> 2.2 </a:t>
            </a:r>
            <a:r>
              <a:rPr dirty="0" err="1"/>
              <a:t>Opracowanie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wdrożenie</a:t>
            </a:r>
            <a:r>
              <a:rPr dirty="0"/>
              <a:t> </a:t>
            </a:r>
            <a:r>
              <a:rPr dirty="0" err="1"/>
              <a:t>standardów</a:t>
            </a:r>
            <a:r>
              <a:rPr dirty="0"/>
              <a:t> </a:t>
            </a:r>
            <a:r>
              <a:rPr dirty="0" err="1"/>
              <a:t>metadanych</a:t>
            </a:r>
            <a:r>
              <a:rPr dirty="0"/>
              <a:t> </a:t>
            </a:r>
            <a:r>
              <a:rPr dirty="0" err="1"/>
              <a:t>dla</a:t>
            </a:r>
            <a:r>
              <a:rPr dirty="0"/>
              <a:t> </a:t>
            </a:r>
            <a:r>
              <a:rPr dirty="0" err="1"/>
              <a:t>repozytoriów</a:t>
            </a:r>
            <a:r>
              <a:rPr dirty="0"/>
              <a:t> </a:t>
            </a:r>
            <a:r>
              <a:rPr dirty="0" err="1"/>
              <a:t>dziedzinowych</a:t>
            </a:r>
            <a:r>
              <a:rPr dirty="0"/>
              <a:t>.</a:t>
            </a:r>
          </a:p>
          <a:p>
            <a:pPr>
              <a:defRPr sz="1600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pośredni</a:t>
            </a:r>
            <a:r>
              <a:rPr dirty="0"/>
              <a:t> 2.3 </a:t>
            </a:r>
            <a:r>
              <a:rPr dirty="0" err="1"/>
              <a:t>Opracowanie</a:t>
            </a:r>
            <a:r>
              <a:rPr dirty="0"/>
              <a:t> </a:t>
            </a:r>
            <a:r>
              <a:rPr dirty="0" err="1"/>
              <a:t>metadanych</a:t>
            </a:r>
            <a:r>
              <a:rPr dirty="0"/>
              <a:t> </a:t>
            </a:r>
            <a:r>
              <a:rPr dirty="0" err="1"/>
              <a:t>udostępnianych</a:t>
            </a:r>
            <a:r>
              <a:rPr dirty="0"/>
              <a:t> </a:t>
            </a:r>
            <a:r>
              <a:rPr dirty="0" err="1"/>
              <a:t>zasobów</a:t>
            </a:r>
            <a:r>
              <a:rPr dirty="0"/>
              <a:t> </a:t>
            </a:r>
            <a:r>
              <a:rPr dirty="0" err="1"/>
              <a:t>zgodnie</a:t>
            </a:r>
            <a:r>
              <a:rPr dirty="0"/>
              <a:t> z </a:t>
            </a:r>
            <a:r>
              <a:rPr dirty="0" err="1"/>
              <a:t>wypracowanymi</a:t>
            </a:r>
            <a:r>
              <a:rPr dirty="0"/>
              <a:t> </a:t>
            </a:r>
            <a:r>
              <a:rPr dirty="0" err="1"/>
              <a:t>standardami</a:t>
            </a:r>
            <a:r>
              <a:rPr dirty="0" smtClean="0"/>
              <a:t>.</a:t>
            </a:r>
            <a:endParaRPr lang="pl-PL" dirty="0" smtClean="0"/>
          </a:p>
          <a:p>
            <a:pPr>
              <a:defRPr sz="1600"/>
            </a:pPr>
            <a:endParaRPr sz="900" dirty="0"/>
          </a:p>
          <a:p>
            <a:pPr>
              <a:defRPr sz="1600" b="1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bezpośredni</a:t>
            </a:r>
            <a:r>
              <a:rPr dirty="0"/>
              <a:t> 3. </a:t>
            </a:r>
            <a:r>
              <a:rPr dirty="0" err="1"/>
              <a:t>Lepsze</a:t>
            </a:r>
            <a:r>
              <a:rPr dirty="0"/>
              <a:t> </a:t>
            </a:r>
            <a:r>
              <a:rPr dirty="0" err="1"/>
              <a:t>wykorzystanie</a:t>
            </a:r>
            <a:r>
              <a:rPr dirty="0"/>
              <a:t> </a:t>
            </a:r>
            <a:r>
              <a:rPr dirty="0" err="1"/>
              <a:t>udostępnionych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r>
              <a:rPr dirty="0" err="1"/>
              <a:t>naukowych</a:t>
            </a:r>
            <a:r>
              <a:rPr dirty="0"/>
              <a:t>.</a:t>
            </a:r>
          </a:p>
          <a:p>
            <a:pPr>
              <a:defRPr sz="1600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pośredni</a:t>
            </a:r>
            <a:r>
              <a:rPr dirty="0"/>
              <a:t> 3.1 </a:t>
            </a:r>
            <a:r>
              <a:rPr dirty="0" err="1"/>
              <a:t>Zwiększenie</a:t>
            </a:r>
            <a:r>
              <a:rPr dirty="0"/>
              <a:t> </a:t>
            </a:r>
            <a:r>
              <a:rPr dirty="0" err="1"/>
              <a:t>wykorzystania</a:t>
            </a:r>
            <a:r>
              <a:rPr dirty="0"/>
              <a:t> </a:t>
            </a:r>
            <a:r>
              <a:rPr dirty="0" err="1"/>
              <a:t>udostępnionych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r>
              <a:rPr dirty="0" err="1"/>
              <a:t>dzięki</a:t>
            </a:r>
            <a:r>
              <a:rPr dirty="0"/>
              <a:t> </a:t>
            </a:r>
            <a:r>
              <a:rPr dirty="0" err="1"/>
              <a:t>objęciu</a:t>
            </a:r>
            <a:r>
              <a:rPr dirty="0"/>
              <a:t> </a:t>
            </a:r>
            <a:r>
              <a:rPr dirty="0" err="1"/>
              <a:t>ich</a:t>
            </a:r>
            <a:r>
              <a:rPr dirty="0"/>
              <a:t> </a:t>
            </a:r>
            <a:r>
              <a:rPr dirty="0" err="1"/>
              <a:t>wolnymi</a:t>
            </a:r>
            <a:r>
              <a:rPr dirty="0"/>
              <a:t> </a:t>
            </a:r>
            <a:r>
              <a:rPr dirty="0" err="1"/>
              <a:t>licencjami</a:t>
            </a:r>
            <a:r>
              <a:rPr dirty="0"/>
              <a:t>.</a:t>
            </a:r>
          </a:p>
          <a:p>
            <a:pPr>
              <a:defRPr sz="1600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pośredni</a:t>
            </a:r>
            <a:r>
              <a:rPr dirty="0"/>
              <a:t> 3.2 </a:t>
            </a:r>
            <a:r>
              <a:rPr dirty="0" err="1"/>
              <a:t>Integracja</a:t>
            </a:r>
            <a:r>
              <a:rPr dirty="0"/>
              <a:t> </a:t>
            </a:r>
            <a:r>
              <a:rPr dirty="0" err="1"/>
              <a:t>udostępnionych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z </a:t>
            </a:r>
            <a:r>
              <a:rPr dirty="0" err="1"/>
              <a:t>usługami</a:t>
            </a:r>
            <a:r>
              <a:rPr dirty="0"/>
              <a:t> </a:t>
            </a:r>
            <a:r>
              <a:rPr dirty="0" err="1"/>
              <a:t>zewnętrznymi</a:t>
            </a:r>
            <a:r>
              <a:rPr dirty="0"/>
              <a:t> </a:t>
            </a:r>
            <a:r>
              <a:rPr dirty="0" err="1"/>
              <a:t>dzięki</a:t>
            </a:r>
            <a:r>
              <a:rPr dirty="0"/>
              <a:t> </a:t>
            </a:r>
            <a:r>
              <a:rPr dirty="0" err="1"/>
              <a:t>wymianie</a:t>
            </a:r>
            <a:r>
              <a:rPr dirty="0"/>
              <a:t> </a:t>
            </a:r>
            <a:r>
              <a:rPr dirty="0" err="1"/>
              <a:t>metadanych</a:t>
            </a:r>
            <a:r>
              <a:rPr dirty="0"/>
              <a:t>. </a:t>
            </a:r>
          </a:p>
          <a:p>
            <a:pPr>
              <a:defRPr sz="1600"/>
            </a:pPr>
            <a:r>
              <a:rPr dirty="0" err="1"/>
              <a:t>Cel</a:t>
            </a:r>
            <a:r>
              <a:rPr dirty="0"/>
              <a:t> </a:t>
            </a:r>
            <a:r>
              <a:rPr dirty="0" err="1"/>
              <a:t>pośredni</a:t>
            </a:r>
            <a:r>
              <a:rPr dirty="0"/>
              <a:t> 3.3 </a:t>
            </a:r>
            <a:r>
              <a:rPr dirty="0" err="1"/>
              <a:t>Podniesienie</a:t>
            </a:r>
            <a:r>
              <a:rPr dirty="0"/>
              <a:t> </a:t>
            </a:r>
            <a:r>
              <a:rPr dirty="0" err="1"/>
              <a:t>wiedzy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świadomości</a:t>
            </a:r>
            <a:r>
              <a:rPr dirty="0"/>
              <a:t> w </a:t>
            </a:r>
            <a:r>
              <a:rPr dirty="0" err="1"/>
              <a:t>zakresie</a:t>
            </a:r>
            <a:r>
              <a:rPr dirty="0"/>
              <a:t> </a:t>
            </a:r>
            <a:r>
              <a:rPr dirty="0" err="1"/>
              <a:t>udostępniania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wykorzystania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</a:t>
            </a:r>
            <a:r>
              <a:rPr dirty="0" err="1"/>
              <a:t>naukowych</a:t>
            </a:r>
            <a:r>
              <a:rPr dirty="0"/>
              <a:t> </a:t>
            </a:r>
            <a:r>
              <a:rPr dirty="0" err="1"/>
              <a:t>wśród</a:t>
            </a:r>
            <a:r>
              <a:rPr dirty="0"/>
              <a:t> </a:t>
            </a:r>
            <a:r>
              <a:rPr dirty="0" err="1"/>
              <a:t>kluczowych</a:t>
            </a:r>
            <a:r>
              <a:rPr dirty="0"/>
              <a:t> </a:t>
            </a:r>
            <a:r>
              <a:rPr lang="pl-PL" dirty="0" smtClean="0"/>
              <a:t>           </a:t>
            </a:r>
            <a:r>
              <a:rPr dirty="0" err="1" smtClean="0"/>
              <a:t>grup</a:t>
            </a:r>
            <a:r>
              <a:rPr dirty="0" smtClean="0"/>
              <a:t> </a:t>
            </a:r>
            <a:r>
              <a:rPr dirty="0" err="1"/>
              <a:t>interesariuszy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6" name="Podtytuł 2"/>
          <p:cNvSpPr txBox="1"/>
          <p:nvPr/>
        </p:nvSpPr>
        <p:spPr>
          <a:xfrm>
            <a:off x="1898806" y="1230699"/>
            <a:ext cx="8418237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OKRES REALIZACJI PROJEKTU</a:t>
            </a:r>
          </a:p>
        </p:txBody>
      </p:sp>
      <p:graphicFrame>
        <p:nvGraphicFramePr>
          <p:cNvPr id="107" name="Tabela 9"/>
          <p:cNvGraphicFramePr/>
          <p:nvPr>
            <p:extLst>
              <p:ext uri="{D42A27DB-BD31-4B8C-83A1-F6EECF244321}">
                <p14:modId xmlns:p14="http://schemas.microsoft.com/office/powerpoint/2010/main" val="2678261773"/>
              </p:ext>
            </p:extLst>
          </p:nvPr>
        </p:nvGraphicFramePr>
        <p:xfrm>
          <a:off x="489422" y="1981296"/>
          <a:ext cx="10483378" cy="1097225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612275"/>
                <a:gridCol w="4401839"/>
                <a:gridCol w="4469264"/>
              </a:tblGrid>
              <a:tr h="596266"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 dirty="0" err="1">
                          <a:solidFill>
                            <a:srgbClr val="FFFFFF"/>
                          </a:solidFill>
                        </a:rPr>
                        <a:t>Planowany</a:t>
                      </a:r>
                      <a:r>
                        <a:rPr b="1" dirty="0">
                          <a:solidFill>
                            <a:srgbClr val="FFFFFF"/>
                          </a:solidFill>
                        </a:rPr>
                        <a:t>: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/>
                        <a:t>2018-08-01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2021-07-31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095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 i="0" u="none" strike="noStrike" cap="none" spc="0" baseline="0" dirty="0" err="1">
                          <a:solidFill>
                            <a:srgbClr val="FFFFFF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Faktyczny</a:t>
                      </a:r>
                      <a:r>
                        <a:rPr sz="1800" b="1" i="0" u="none" strike="noStrike" cap="none" spc="0" baseline="0" dirty="0">
                          <a:solidFill>
                            <a:srgbClr val="FFFFFF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: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2018-08-01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/>
                        <a:t>2021-10-29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8" name="Podtytuł 2"/>
          <p:cNvSpPr txBox="1"/>
          <p:nvPr/>
        </p:nvSpPr>
        <p:spPr>
          <a:xfrm>
            <a:off x="0" y="3280407"/>
            <a:ext cx="12100561" cy="8900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KOSZT REALIZACJI PROJEKTU</a:t>
            </a:r>
          </a:p>
        </p:txBody>
      </p:sp>
      <p:graphicFrame>
        <p:nvGraphicFramePr>
          <p:cNvPr id="109" name="Wykres 11"/>
          <p:cNvGraphicFramePr/>
          <p:nvPr>
            <p:extLst>
              <p:ext uri="{D42A27DB-BD31-4B8C-83A1-F6EECF244321}">
                <p14:modId xmlns:p14="http://schemas.microsoft.com/office/powerpoint/2010/main" val="1329729658"/>
              </p:ext>
            </p:extLst>
          </p:nvPr>
        </p:nvGraphicFramePr>
        <p:xfrm>
          <a:off x="2154083" y="3864927"/>
          <a:ext cx="7895648" cy="2919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2" name="Podtytuł 2"/>
          <p:cNvSpPr txBox="1"/>
          <p:nvPr/>
        </p:nvSpPr>
        <p:spPr>
          <a:xfrm>
            <a:off x="7595" y="1311047"/>
            <a:ext cx="12100561" cy="750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ZAKRES PROJEKTU</a:t>
            </a:r>
          </a:p>
        </p:txBody>
      </p:sp>
      <p:sp>
        <p:nvSpPr>
          <p:cNvPr id="113" name="pole tekstowe 4"/>
          <p:cNvSpPr txBox="1"/>
          <p:nvPr/>
        </p:nvSpPr>
        <p:spPr>
          <a:xfrm>
            <a:off x="615391" y="2136102"/>
            <a:ext cx="10288238" cy="4364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600"/>
            </a:pPr>
            <a:r>
              <a:rPr b="1" dirty="0" err="1"/>
              <a:t>Projekt</a:t>
            </a:r>
            <a:r>
              <a:rPr b="1" dirty="0"/>
              <a:t> </a:t>
            </a:r>
            <a:r>
              <a:rPr b="1" dirty="0" err="1"/>
              <a:t>został</a:t>
            </a:r>
            <a:r>
              <a:rPr b="1" dirty="0"/>
              <a:t> </a:t>
            </a:r>
            <a:r>
              <a:rPr b="1" dirty="0" err="1"/>
              <a:t>zrealizowany</a:t>
            </a:r>
            <a:r>
              <a:rPr b="1" dirty="0"/>
              <a:t> w </a:t>
            </a:r>
            <a:r>
              <a:rPr b="1" dirty="0" err="1"/>
              <a:t>pełnym</a:t>
            </a:r>
            <a:r>
              <a:rPr b="1" dirty="0"/>
              <a:t> </a:t>
            </a:r>
            <a:r>
              <a:rPr b="1" dirty="0" err="1"/>
              <a:t>zakresie</a:t>
            </a:r>
            <a:r>
              <a:rPr b="1" dirty="0"/>
              <a:t> </a:t>
            </a:r>
            <a:r>
              <a:rPr b="1" dirty="0" err="1"/>
              <a:t>produktowym</a:t>
            </a:r>
            <a:r>
              <a:rPr b="1" dirty="0"/>
              <a:t>, </a:t>
            </a:r>
            <a:r>
              <a:rPr b="1" dirty="0" err="1"/>
              <a:t>wszystkie</a:t>
            </a:r>
            <a:r>
              <a:rPr b="1" dirty="0"/>
              <a:t> </a:t>
            </a:r>
            <a:r>
              <a:rPr b="1" dirty="0" err="1"/>
              <a:t>kamienie</a:t>
            </a:r>
            <a:r>
              <a:rPr b="1" dirty="0"/>
              <a:t> </a:t>
            </a:r>
            <a:r>
              <a:rPr b="1" dirty="0" err="1"/>
              <a:t>milowe</a:t>
            </a:r>
            <a:r>
              <a:rPr b="1" dirty="0"/>
              <a:t> </a:t>
            </a:r>
            <a:r>
              <a:rPr b="1" dirty="0" err="1"/>
              <a:t>zostały</a:t>
            </a:r>
            <a:r>
              <a:rPr b="1" dirty="0"/>
              <a:t> </a:t>
            </a:r>
            <a:r>
              <a:rPr b="1" dirty="0" err="1"/>
              <a:t>osiągnięte</a:t>
            </a:r>
            <a:r>
              <a:rPr b="1" dirty="0" smtClean="0"/>
              <a:t>.</a:t>
            </a:r>
            <a:endParaRPr lang="pl-PL" b="1" dirty="0" smtClean="0"/>
          </a:p>
          <a:p>
            <a:pPr>
              <a:defRPr sz="1600"/>
            </a:pPr>
            <a:endParaRPr dirty="0"/>
          </a:p>
          <a:p>
            <a:pPr>
              <a:defRPr sz="1600"/>
            </a:pPr>
            <a:r>
              <a:rPr dirty="0"/>
              <a:t>W </a:t>
            </a:r>
            <a:r>
              <a:rPr dirty="0" err="1"/>
              <a:t>ramach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</a:t>
            </a:r>
            <a:r>
              <a:rPr dirty="0" err="1"/>
              <a:t>zrealizowano</a:t>
            </a:r>
            <a:r>
              <a:rPr dirty="0"/>
              <a:t> </a:t>
            </a:r>
            <a:r>
              <a:rPr dirty="0" err="1"/>
              <a:t>następujące</a:t>
            </a:r>
            <a:r>
              <a:rPr dirty="0"/>
              <a:t> </a:t>
            </a:r>
            <a:r>
              <a:rPr dirty="0" err="1"/>
              <a:t>zadania</a:t>
            </a:r>
            <a:r>
              <a:rPr dirty="0"/>
              <a:t>:</a:t>
            </a:r>
          </a:p>
          <a:p>
            <a:pPr>
              <a:defRPr sz="1600"/>
            </a:pPr>
            <a:endParaRPr dirty="0"/>
          </a:p>
          <a:p>
            <a:pPr>
              <a:defRPr sz="1600"/>
            </a:pPr>
            <a:r>
              <a:rPr dirty="0"/>
              <a:t>Zadanie 1. </a:t>
            </a:r>
            <a:r>
              <a:rPr dirty="0" err="1"/>
              <a:t>Opracowanie</a:t>
            </a:r>
            <a:r>
              <a:rPr dirty="0"/>
              <a:t> </a:t>
            </a:r>
            <a:r>
              <a:rPr dirty="0" err="1"/>
              <a:t>wymagań</a:t>
            </a:r>
            <a:r>
              <a:rPr dirty="0"/>
              <a:t> </a:t>
            </a:r>
            <a:r>
              <a:rPr dirty="0" err="1"/>
              <a:t>funkcjonalnych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schematu</a:t>
            </a:r>
            <a:r>
              <a:rPr dirty="0"/>
              <a:t> </a:t>
            </a:r>
            <a:r>
              <a:rPr dirty="0" err="1"/>
              <a:t>metadanych</a:t>
            </a:r>
            <a:r>
              <a:rPr dirty="0"/>
              <a:t> (</a:t>
            </a:r>
            <a:r>
              <a:rPr dirty="0" err="1"/>
              <a:t>zakończone</a:t>
            </a:r>
            <a:r>
              <a:rPr dirty="0"/>
              <a:t> w </a:t>
            </a:r>
            <a:r>
              <a:rPr dirty="0" err="1"/>
              <a:t>planowanym</a:t>
            </a:r>
            <a:r>
              <a:rPr dirty="0"/>
              <a:t> </a:t>
            </a:r>
            <a:r>
              <a:rPr dirty="0" err="1"/>
              <a:t>terminie</a:t>
            </a:r>
            <a:r>
              <a:rPr dirty="0"/>
              <a:t> </a:t>
            </a:r>
            <a:r>
              <a:rPr dirty="0" smtClean="0"/>
              <a:t>10</a:t>
            </a:r>
            <a:r>
              <a:rPr lang="pl-PL" dirty="0" smtClean="0"/>
              <a:t>.</a:t>
            </a:r>
            <a:r>
              <a:rPr dirty="0" smtClean="0"/>
              <a:t>2019</a:t>
            </a:r>
            <a:r>
              <a:rPr dirty="0"/>
              <a:t>) </a:t>
            </a:r>
          </a:p>
          <a:p>
            <a:pPr>
              <a:defRPr sz="1600"/>
            </a:pPr>
            <a:r>
              <a:rPr dirty="0"/>
              <a:t>Zadanie 2. </a:t>
            </a:r>
            <a:r>
              <a:rPr dirty="0" err="1"/>
              <a:t>Opracowanie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wdrożenie</a:t>
            </a:r>
            <a:r>
              <a:rPr dirty="0"/>
              <a:t> </a:t>
            </a:r>
            <a:r>
              <a:rPr dirty="0" err="1"/>
              <a:t>procedur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narzędzi</a:t>
            </a:r>
            <a:r>
              <a:rPr dirty="0"/>
              <a:t> </a:t>
            </a:r>
            <a:r>
              <a:rPr dirty="0" err="1"/>
              <a:t>długoterminowego</a:t>
            </a:r>
            <a:r>
              <a:rPr dirty="0"/>
              <a:t> </a:t>
            </a:r>
            <a:r>
              <a:rPr dirty="0" err="1"/>
              <a:t>przechowywania</a:t>
            </a:r>
            <a:r>
              <a:rPr dirty="0"/>
              <a:t>, </a:t>
            </a:r>
            <a:r>
              <a:rPr dirty="0" err="1"/>
              <a:t>archiwizacji</a:t>
            </a:r>
            <a:r>
              <a:rPr dirty="0"/>
              <a:t> </a:t>
            </a:r>
            <a:r>
              <a:rPr lang="pl-PL" dirty="0" smtClean="0"/>
              <a:t>                                    </a:t>
            </a:r>
            <a:r>
              <a:rPr dirty="0" err="1" smtClean="0"/>
              <a:t>i</a:t>
            </a:r>
            <a:r>
              <a:rPr dirty="0" smtClean="0"/>
              <a:t> </a:t>
            </a:r>
            <a:r>
              <a:rPr dirty="0" err="1"/>
              <a:t>zapewnienia</a:t>
            </a:r>
            <a:r>
              <a:rPr dirty="0"/>
              <a:t> </a:t>
            </a:r>
            <a:r>
              <a:rPr dirty="0" err="1"/>
              <a:t>bezpieczeństwa</a:t>
            </a:r>
            <a:r>
              <a:rPr dirty="0"/>
              <a:t> </a:t>
            </a:r>
            <a:r>
              <a:rPr dirty="0" err="1"/>
              <a:t>danych</a:t>
            </a:r>
            <a:r>
              <a:rPr dirty="0"/>
              <a:t> (</a:t>
            </a:r>
            <a:r>
              <a:rPr dirty="0" err="1"/>
              <a:t>zakończone</a:t>
            </a:r>
            <a:r>
              <a:rPr dirty="0"/>
              <a:t> w </a:t>
            </a:r>
            <a:r>
              <a:rPr dirty="0" err="1"/>
              <a:t>planowanym</a:t>
            </a:r>
            <a:r>
              <a:rPr dirty="0"/>
              <a:t> </a:t>
            </a:r>
            <a:r>
              <a:rPr dirty="0" err="1"/>
              <a:t>terminie</a:t>
            </a:r>
            <a:r>
              <a:rPr dirty="0"/>
              <a:t> </a:t>
            </a:r>
            <a:r>
              <a:rPr dirty="0" smtClean="0"/>
              <a:t>12</a:t>
            </a:r>
            <a:r>
              <a:rPr lang="pl-PL" dirty="0" smtClean="0"/>
              <a:t>.</a:t>
            </a:r>
            <a:r>
              <a:rPr dirty="0" smtClean="0"/>
              <a:t>2020</a:t>
            </a:r>
            <a:r>
              <a:rPr dirty="0"/>
              <a:t>) </a:t>
            </a:r>
          </a:p>
          <a:p>
            <a:pPr>
              <a:defRPr sz="1600"/>
            </a:pPr>
            <a:r>
              <a:rPr dirty="0"/>
              <a:t>Zadanie 3. </a:t>
            </a:r>
            <a:r>
              <a:rPr dirty="0" err="1"/>
              <a:t>Adaptacja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rozwój</a:t>
            </a:r>
            <a:r>
              <a:rPr dirty="0"/>
              <a:t> </a:t>
            </a:r>
            <a:r>
              <a:rPr dirty="0" err="1"/>
              <a:t>oprogramowania</a:t>
            </a:r>
            <a:r>
              <a:rPr dirty="0"/>
              <a:t> </a:t>
            </a:r>
            <a:r>
              <a:rPr dirty="0" err="1"/>
              <a:t>repozytoryjnego</a:t>
            </a:r>
            <a:r>
              <a:rPr dirty="0"/>
              <a:t> - </a:t>
            </a:r>
            <a:r>
              <a:rPr dirty="0" err="1"/>
              <a:t>repozytorium</a:t>
            </a:r>
            <a:r>
              <a:rPr dirty="0"/>
              <a:t> </a:t>
            </a:r>
            <a:r>
              <a:rPr dirty="0" err="1"/>
              <a:t>ogólnego</a:t>
            </a:r>
            <a:r>
              <a:rPr dirty="0"/>
              <a:t> </a:t>
            </a:r>
            <a:r>
              <a:rPr dirty="0" err="1"/>
              <a:t>przeznaczenia</a:t>
            </a:r>
            <a:r>
              <a:rPr dirty="0"/>
              <a:t> (</a:t>
            </a:r>
            <a:r>
              <a:rPr dirty="0" err="1"/>
              <a:t>zakończone</a:t>
            </a:r>
            <a:r>
              <a:rPr dirty="0"/>
              <a:t> </a:t>
            </a:r>
            <a:r>
              <a:rPr lang="pl-PL" dirty="0" smtClean="0"/>
              <a:t>                      </a:t>
            </a:r>
            <a:r>
              <a:rPr dirty="0" smtClean="0"/>
              <a:t>w </a:t>
            </a:r>
            <a:r>
              <a:rPr dirty="0" err="1"/>
              <a:t>planowanym</a:t>
            </a:r>
            <a:r>
              <a:rPr dirty="0"/>
              <a:t> </a:t>
            </a:r>
            <a:r>
              <a:rPr dirty="0" err="1"/>
              <a:t>terminie</a:t>
            </a:r>
            <a:r>
              <a:rPr dirty="0"/>
              <a:t> </a:t>
            </a:r>
            <a:r>
              <a:rPr dirty="0" smtClean="0"/>
              <a:t>03</a:t>
            </a:r>
            <a:r>
              <a:rPr lang="pl-PL" dirty="0" smtClean="0"/>
              <a:t>.</a:t>
            </a:r>
            <a:r>
              <a:rPr dirty="0" smtClean="0"/>
              <a:t>2020</a:t>
            </a:r>
            <a:r>
              <a:rPr dirty="0"/>
              <a:t>) </a:t>
            </a:r>
          </a:p>
          <a:p>
            <a:pPr>
              <a:defRPr sz="1600"/>
            </a:pPr>
            <a:r>
              <a:rPr dirty="0"/>
              <a:t> Zadanie 4. </a:t>
            </a:r>
            <a:r>
              <a:rPr dirty="0" err="1"/>
              <a:t>Adaptacja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rozwój</a:t>
            </a:r>
            <a:r>
              <a:rPr dirty="0"/>
              <a:t> </a:t>
            </a:r>
            <a:r>
              <a:rPr dirty="0" err="1"/>
              <a:t>oprogramowania</a:t>
            </a:r>
            <a:r>
              <a:rPr dirty="0"/>
              <a:t> </a:t>
            </a:r>
            <a:r>
              <a:rPr dirty="0" err="1"/>
              <a:t>repozytoryjnego</a:t>
            </a:r>
            <a:r>
              <a:rPr dirty="0"/>
              <a:t> - </a:t>
            </a:r>
            <a:r>
              <a:rPr dirty="0" err="1"/>
              <a:t>repozytoria</a:t>
            </a:r>
            <a:r>
              <a:rPr dirty="0"/>
              <a:t> </a:t>
            </a:r>
            <a:r>
              <a:rPr dirty="0" err="1"/>
              <a:t>dziedzinowe</a:t>
            </a:r>
            <a:r>
              <a:rPr dirty="0"/>
              <a:t> (</a:t>
            </a:r>
            <a:r>
              <a:rPr dirty="0" err="1"/>
              <a:t>zakończone</a:t>
            </a:r>
            <a:r>
              <a:rPr dirty="0"/>
              <a:t>  w </a:t>
            </a:r>
            <a:r>
              <a:rPr dirty="0" err="1"/>
              <a:t>planowanym</a:t>
            </a:r>
            <a:r>
              <a:rPr dirty="0"/>
              <a:t> </a:t>
            </a:r>
            <a:r>
              <a:rPr dirty="0" err="1"/>
              <a:t>terminie</a:t>
            </a:r>
            <a:r>
              <a:rPr dirty="0"/>
              <a:t> </a:t>
            </a:r>
            <a:r>
              <a:rPr dirty="0" smtClean="0"/>
              <a:t>06</a:t>
            </a:r>
            <a:r>
              <a:rPr lang="pl-PL" dirty="0" smtClean="0"/>
              <a:t>.</a:t>
            </a:r>
            <a:r>
              <a:rPr dirty="0" smtClean="0"/>
              <a:t>2020</a:t>
            </a:r>
            <a:r>
              <a:rPr dirty="0"/>
              <a:t>) </a:t>
            </a:r>
          </a:p>
          <a:p>
            <a:pPr>
              <a:defRPr sz="1600"/>
            </a:pPr>
            <a:r>
              <a:rPr dirty="0"/>
              <a:t>Zadanie 5. </a:t>
            </a:r>
            <a:r>
              <a:rPr dirty="0" err="1"/>
              <a:t>Opracowanie</a:t>
            </a:r>
            <a:r>
              <a:rPr dirty="0"/>
              <a:t> </a:t>
            </a:r>
            <a:r>
              <a:rPr dirty="0" err="1"/>
              <a:t>zasobu</a:t>
            </a:r>
            <a:r>
              <a:rPr dirty="0"/>
              <a:t> - </a:t>
            </a:r>
            <a:r>
              <a:rPr dirty="0" err="1"/>
              <a:t>dane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metadane</a:t>
            </a:r>
            <a:r>
              <a:rPr dirty="0"/>
              <a:t> (</a:t>
            </a:r>
            <a:r>
              <a:rPr dirty="0" err="1"/>
              <a:t>zakończone</a:t>
            </a:r>
            <a:r>
              <a:rPr dirty="0"/>
              <a:t> w </a:t>
            </a:r>
            <a:r>
              <a:rPr dirty="0" err="1"/>
              <a:t>planowanym</a:t>
            </a:r>
            <a:r>
              <a:rPr dirty="0"/>
              <a:t> </a:t>
            </a:r>
            <a:r>
              <a:rPr dirty="0" err="1"/>
              <a:t>terminie</a:t>
            </a:r>
            <a:r>
              <a:rPr dirty="0"/>
              <a:t> </a:t>
            </a:r>
            <a:r>
              <a:rPr dirty="0" smtClean="0"/>
              <a:t>09</a:t>
            </a:r>
            <a:r>
              <a:rPr lang="pl-PL" dirty="0" smtClean="0"/>
              <a:t>.</a:t>
            </a:r>
            <a:r>
              <a:rPr dirty="0" smtClean="0"/>
              <a:t>2021</a:t>
            </a:r>
            <a:r>
              <a:rPr dirty="0"/>
              <a:t>) </a:t>
            </a:r>
          </a:p>
          <a:p>
            <a:pPr>
              <a:defRPr sz="1600"/>
            </a:pPr>
            <a:r>
              <a:rPr dirty="0"/>
              <a:t>Zadanie 6. </a:t>
            </a:r>
            <a:r>
              <a:rPr dirty="0" err="1"/>
              <a:t>Instalacja</a:t>
            </a:r>
            <a:r>
              <a:rPr dirty="0"/>
              <a:t>, </a:t>
            </a:r>
            <a:r>
              <a:rPr dirty="0" err="1"/>
              <a:t>utrzymanie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bieżące</a:t>
            </a:r>
            <a:r>
              <a:rPr dirty="0"/>
              <a:t> </a:t>
            </a:r>
            <a:r>
              <a:rPr dirty="0" err="1"/>
              <a:t>prowadzenie</a:t>
            </a:r>
            <a:r>
              <a:rPr dirty="0"/>
              <a:t> </a:t>
            </a:r>
            <a:r>
              <a:rPr dirty="0" err="1"/>
              <a:t>repozytorium</a:t>
            </a:r>
            <a:r>
              <a:rPr dirty="0"/>
              <a:t> </a:t>
            </a:r>
            <a:r>
              <a:rPr dirty="0" err="1"/>
              <a:t>ogólnego</a:t>
            </a:r>
            <a:r>
              <a:rPr dirty="0"/>
              <a:t> </a:t>
            </a:r>
            <a:r>
              <a:rPr dirty="0" err="1"/>
              <a:t>przeznaczenia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repozytoriów</a:t>
            </a:r>
            <a:r>
              <a:rPr dirty="0"/>
              <a:t> </a:t>
            </a:r>
            <a:r>
              <a:rPr dirty="0" err="1"/>
              <a:t>dziedzinowych</a:t>
            </a:r>
            <a:r>
              <a:rPr dirty="0"/>
              <a:t> (</a:t>
            </a:r>
            <a:r>
              <a:rPr dirty="0" err="1"/>
              <a:t>zakończone</a:t>
            </a:r>
            <a:r>
              <a:rPr dirty="0"/>
              <a:t> </a:t>
            </a:r>
            <a:r>
              <a:rPr dirty="0" smtClean="0"/>
              <a:t>10</a:t>
            </a:r>
            <a:r>
              <a:rPr lang="pl-PL" dirty="0" smtClean="0"/>
              <a:t>.</a:t>
            </a:r>
            <a:r>
              <a:rPr dirty="0" smtClean="0"/>
              <a:t>2021</a:t>
            </a:r>
            <a:r>
              <a:rPr dirty="0"/>
              <a:t>, </a:t>
            </a:r>
            <a:r>
              <a:rPr dirty="0" err="1"/>
              <a:t>planowany</a:t>
            </a:r>
            <a:r>
              <a:rPr dirty="0"/>
              <a:t> </a:t>
            </a:r>
            <a:r>
              <a:rPr dirty="0" err="1"/>
              <a:t>termin</a:t>
            </a:r>
            <a:r>
              <a:rPr dirty="0"/>
              <a:t> </a:t>
            </a:r>
            <a:r>
              <a:rPr dirty="0" err="1"/>
              <a:t>zakończenia</a:t>
            </a:r>
            <a:r>
              <a:rPr dirty="0"/>
              <a:t> </a:t>
            </a:r>
            <a:r>
              <a:rPr dirty="0" smtClean="0"/>
              <a:t>09</a:t>
            </a:r>
            <a:r>
              <a:rPr lang="pl-PL" dirty="0" smtClean="0"/>
              <a:t>.</a:t>
            </a:r>
            <a:r>
              <a:rPr dirty="0" smtClean="0"/>
              <a:t>2021</a:t>
            </a:r>
            <a:r>
              <a:rPr dirty="0"/>
              <a:t>) </a:t>
            </a:r>
          </a:p>
          <a:p>
            <a:pPr>
              <a:defRPr sz="1600"/>
            </a:pPr>
            <a:r>
              <a:rPr dirty="0"/>
              <a:t>Zadanie 7. </a:t>
            </a:r>
            <a:r>
              <a:rPr dirty="0" err="1"/>
              <a:t>Działania</a:t>
            </a:r>
            <a:r>
              <a:rPr dirty="0"/>
              <a:t> </a:t>
            </a:r>
            <a:r>
              <a:rPr dirty="0" err="1"/>
              <a:t>informacyjno-promocyjne</a:t>
            </a:r>
            <a:r>
              <a:rPr dirty="0"/>
              <a:t> (</a:t>
            </a:r>
            <a:r>
              <a:rPr dirty="0" err="1"/>
              <a:t>zakończone</a:t>
            </a:r>
            <a:r>
              <a:rPr dirty="0"/>
              <a:t> </a:t>
            </a:r>
            <a:r>
              <a:rPr dirty="0" smtClean="0"/>
              <a:t>10</a:t>
            </a:r>
            <a:r>
              <a:rPr lang="pl-PL" dirty="0" smtClean="0"/>
              <a:t>.</a:t>
            </a:r>
            <a:r>
              <a:rPr dirty="0" smtClean="0"/>
              <a:t>2021</a:t>
            </a:r>
            <a:r>
              <a:rPr dirty="0"/>
              <a:t>, </a:t>
            </a:r>
            <a:r>
              <a:rPr dirty="0" err="1"/>
              <a:t>planowany</a:t>
            </a:r>
            <a:r>
              <a:rPr dirty="0"/>
              <a:t> </a:t>
            </a:r>
            <a:r>
              <a:rPr dirty="0" err="1"/>
              <a:t>termin</a:t>
            </a:r>
            <a:r>
              <a:rPr dirty="0"/>
              <a:t> </a:t>
            </a:r>
            <a:r>
              <a:rPr dirty="0" err="1"/>
              <a:t>zakończenia</a:t>
            </a:r>
            <a:r>
              <a:rPr dirty="0"/>
              <a:t> </a:t>
            </a:r>
            <a:r>
              <a:rPr dirty="0" smtClean="0"/>
              <a:t>09</a:t>
            </a:r>
            <a:r>
              <a:rPr lang="pl-PL" dirty="0" smtClean="0"/>
              <a:t>.</a:t>
            </a:r>
            <a:r>
              <a:rPr dirty="0" smtClean="0"/>
              <a:t>2021</a:t>
            </a:r>
            <a:r>
              <a:rPr dirty="0"/>
              <a:t>) </a:t>
            </a:r>
          </a:p>
          <a:p>
            <a:pPr>
              <a:defRPr sz="1600"/>
            </a:pPr>
            <a:r>
              <a:rPr dirty="0"/>
              <a:t>Zadanie 8. </a:t>
            </a:r>
            <a:r>
              <a:rPr dirty="0" err="1"/>
              <a:t>Koordynacja</a:t>
            </a:r>
            <a:r>
              <a:rPr dirty="0"/>
              <a:t> (</a:t>
            </a:r>
            <a:r>
              <a:rPr dirty="0" err="1"/>
              <a:t>zakończone</a:t>
            </a:r>
            <a:r>
              <a:rPr dirty="0"/>
              <a:t> </a:t>
            </a:r>
            <a:r>
              <a:rPr dirty="0" smtClean="0"/>
              <a:t>10</a:t>
            </a:r>
            <a:r>
              <a:rPr lang="pl-PL" dirty="0" smtClean="0"/>
              <a:t>.</a:t>
            </a:r>
            <a:r>
              <a:rPr dirty="0" smtClean="0"/>
              <a:t>2021</a:t>
            </a:r>
            <a:r>
              <a:rPr dirty="0"/>
              <a:t>, </a:t>
            </a:r>
            <a:r>
              <a:rPr dirty="0" err="1"/>
              <a:t>planowany</a:t>
            </a:r>
            <a:r>
              <a:rPr dirty="0"/>
              <a:t> </a:t>
            </a:r>
            <a:r>
              <a:rPr dirty="0" err="1"/>
              <a:t>termin</a:t>
            </a:r>
            <a:r>
              <a:rPr dirty="0"/>
              <a:t> </a:t>
            </a:r>
            <a:r>
              <a:rPr dirty="0" err="1"/>
              <a:t>zakończenia</a:t>
            </a:r>
            <a:r>
              <a:rPr dirty="0"/>
              <a:t> </a:t>
            </a:r>
            <a:r>
              <a:rPr dirty="0" smtClean="0"/>
              <a:t>09</a:t>
            </a:r>
            <a:r>
              <a:rPr lang="pl-PL" dirty="0" smtClean="0"/>
              <a:t>.</a:t>
            </a:r>
            <a:r>
              <a:rPr dirty="0" smtClean="0"/>
              <a:t>2021</a:t>
            </a:r>
            <a:r>
              <a:rPr dirty="0"/>
              <a:t>) </a:t>
            </a:r>
          </a:p>
          <a:p>
            <a:pPr>
              <a:defRPr sz="1600"/>
            </a:pPr>
            <a:r>
              <a:rPr dirty="0"/>
              <a:t>Zadanie 9. </a:t>
            </a:r>
            <a:r>
              <a:rPr dirty="0" err="1"/>
              <a:t>Zakup</a:t>
            </a:r>
            <a:r>
              <a:rPr dirty="0"/>
              <a:t> </a:t>
            </a:r>
            <a:r>
              <a:rPr dirty="0" err="1"/>
              <a:t>środków</a:t>
            </a:r>
            <a:r>
              <a:rPr dirty="0"/>
              <a:t> </a:t>
            </a:r>
            <a:r>
              <a:rPr dirty="0" err="1"/>
              <a:t>trwałych</a:t>
            </a:r>
            <a:r>
              <a:rPr dirty="0"/>
              <a:t> (</a:t>
            </a:r>
            <a:r>
              <a:rPr dirty="0" err="1"/>
              <a:t>zakończone</a:t>
            </a:r>
            <a:r>
              <a:rPr dirty="0"/>
              <a:t> </a:t>
            </a:r>
            <a:r>
              <a:rPr dirty="0" smtClean="0"/>
              <a:t>10</a:t>
            </a:r>
            <a:r>
              <a:rPr lang="pl-PL" dirty="0" smtClean="0"/>
              <a:t>.</a:t>
            </a:r>
            <a:r>
              <a:rPr dirty="0" smtClean="0"/>
              <a:t>2019</a:t>
            </a:r>
            <a:r>
              <a:rPr dirty="0"/>
              <a:t>, </a:t>
            </a:r>
            <a:r>
              <a:rPr dirty="0" err="1"/>
              <a:t>planowany</a:t>
            </a:r>
            <a:r>
              <a:rPr dirty="0"/>
              <a:t> </a:t>
            </a:r>
            <a:r>
              <a:rPr dirty="0" err="1"/>
              <a:t>termin</a:t>
            </a:r>
            <a:r>
              <a:rPr dirty="0"/>
              <a:t> </a:t>
            </a:r>
            <a:r>
              <a:rPr dirty="0" err="1"/>
              <a:t>zakończenia</a:t>
            </a:r>
            <a:r>
              <a:rPr dirty="0"/>
              <a:t> </a:t>
            </a:r>
            <a:r>
              <a:rPr dirty="0" smtClean="0"/>
              <a:t>11</a:t>
            </a:r>
            <a:r>
              <a:rPr lang="pl-PL" dirty="0" smtClean="0"/>
              <a:t>.</a:t>
            </a:r>
            <a:r>
              <a:rPr dirty="0" smtClean="0"/>
              <a:t>2018</a:t>
            </a:r>
            <a:r>
              <a:rPr dirty="0"/>
              <a:t>) </a:t>
            </a:r>
            <a:endParaRPr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6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311047"/>
            <a:ext cx="8509677" cy="750597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PRODUKTY PROJEKTU</a:t>
            </a:r>
          </a:p>
        </p:txBody>
      </p:sp>
      <p:graphicFrame>
        <p:nvGraphicFramePr>
          <p:cNvPr id="117" name="Tabela 10"/>
          <p:cNvGraphicFramePr/>
          <p:nvPr>
            <p:extLst>
              <p:ext uri="{D42A27DB-BD31-4B8C-83A1-F6EECF244321}">
                <p14:modId xmlns:p14="http://schemas.microsoft.com/office/powerpoint/2010/main" val="3476095518"/>
              </p:ext>
            </p:extLst>
          </p:nvPr>
        </p:nvGraphicFramePr>
        <p:xfrm>
          <a:off x="704496" y="2244563"/>
          <a:ext cx="10783008" cy="3580165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4717896"/>
                <a:gridCol w="2642616"/>
                <a:gridCol w="2468880"/>
                <a:gridCol w="953616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produktu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Planowany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Faktyczny termin wdrożenia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 smtClean="0">
                          <a:solidFill>
                            <a:srgbClr val="FFFFFF"/>
                          </a:solidFill>
                        </a:rPr>
                        <a:t>Uwagi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</a:tr>
              <a:tr h="8732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 dirty="0" err="1"/>
                        <a:t>repozytorium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ogólnego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przeznaczenia</a:t>
                      </a:r>
                      <a:r>
                        <a:rPr sz="1200" dirty="0"/>
                        <a:t>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/>
                        <a:t>09-2021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09-2021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100">
                          <a:solidFill>
                            <a:srgbClr val="000000"/>
                          </a:solidFill>
                        </a:defRPr>
                      </a:pPr>
                      <a:r>
                        <a:rPr lang="pl-PL" sz="1200" dirty="0" smtClean="0"/>
                        <a:t>Nd.</a:t>
                      </a:r>
                      <a:endParaRPr sz="120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/>
                      </a:pPr>
                      <a:r>
                        <a:rPr sz="1200"/>
                        <a:t>repozytorium danych społecznych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/>
                        <a:t>09-2021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/>
                        <a:t>09-2021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100">
                          <a:solidFill>
                            <a:srgbClr val="000000"/>
                          </a:solidFill>
                        </a:defRPr>
                      </a:pPr>
                      <a:r>
                        <a:rPr lang="pl-PL" sz="1200" dirty="0" smtClean="0"/>
                        <a:t>Nd.</a:t>
                      </a:r>
                      <a:endParaRPr sz="120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100" i="1"/>
                      </a:pPr>
                      <a:endParaRPr sz="1200"/>
                    </a:p>
                    <a:p>
                      <a:pPr algn="l">
                        <a:lnSpc>
                          <a:spcPct val="107000"/>
                        </a:lnSpc>
                        <a:defRPr sz="1100"/>
                      </a:pPr>
                      <a:r>
                        <a:rPr sz="1200"/>
                        <a:t>repozytorium danych krystalograficznych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09-2021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/>
                        <a:t>09-2021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100">
                          <a:solidFill>
                            <a:srgbClr val="000000"/>
                          </a:solidFill>
                        </a:defRPr>
                      </a:pPr>
                      <a:r>
                        <a:rPr lang="pl-PL" sz="1200" dirty="0" smtClean="0"/>
                        <a:t>Nd.</a:t>
                      </a:r>
                      <a:endParaRPr sz="120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5627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/>
                        <a:t>832 udostępnionych zbiorów danych badawczych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09-2021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/>
                        <a:t>09-2021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100">
                          <a:solidFill>
                            <a:srgbClr val="000000"/>
                          </a:solidFill>
                        </a:defRPr>
                      </a:pPr>
                      <a:r>
                        <a:rPr lang="pl-PL" sz="1200" dirty="0" smtClean="0"/>
                        <a:t>Nd.</a:t>
                      </a:r>
                      <a:endParaRPr sz="120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Łącznik prosty ze strzałką 66"/>
          <p:cNvSpPr/>
          <p:nvPr/>
        </p:nvSpPr>
        <p:spPr>
          <a:xfrm flipH="1">
            <a:off x="11741610" y="1344563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0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687977" y="1426689"/>
            <a:ext cx="8640961" cy="750597"/>
          </a:xfrm>
          <a:prstGeom prst="rect">
            <a:avLst/>
          </a:prstGeom>
        </p:spPr>
        <p:txBody>
          <a:bodyPr/>
          <a:lstStyle/>
          <a:p>
            <a:pPr defTabSz="676655">
              <a:spcBef>
                <a:spcPts val="700"/>
              </a:spcBef>
              <a:defRPr sz="2960" b="1">
                <a:solidFill>
                  <a:srgbClr val="002060"/>
                </a:solidFill>
              </a:defRPr>
            </a:pPr>
            <a:r>
              <a:rPr dirty="0"/>
              <a:t>PRODUKTY PROJEKTU </a:t>
            </a:r>
            <a:r>
              <a:rPr sz="1776" dirty="0"/>
              <a:t>– </a:t>
            </a:r>
            <a:r>
              <a:rPr sz="1776" dirty="0" err="1"/>
              <a:t>interoperacyjność</a:t>
            </a:r>
            <a:endParaRPr sz="1776" dirty="0"/>
          </a:p>
          <a:p>
            <a:pPr defTabSz="676655">
              <a:spcBef>
                <a:spcPts val="0"/>
              </a:spcBef>
              <a:defRPr sz="1776" b="1">
                <a:solidFill>
                  <a:srgbClr val="002060"/>
                </a:solidFill>
              </a:defRPr>
            </a:pPr>
            <a:r>
              <a:rPr dirty="0"/>
              <a:t>(</a:t>
            </a:r>
            <a:r>
              <a:rPr dirty="0" err="1"/>
              <a:t>widok</a:t>
            </a:r>
            <a:r>
              <a:rPr dirty="0"/>
              <a:t> </a:t>
            </a:r>
            <a:r>
              <a:rPr dirty="0" err="1"/>
              <a:t>kooperacji</a:t>
            </a:r>
            <a:r>
              <a:rPr dirty="0"/>
              <a:t> </a:t>
            </a:r>
            <a:r>
              <a:rPr dirty="0" err="1"/>
              <a:t>aplikacji</a:t>
            </a:r>
            <a:r>
              <a:rPr dirty="0"/>
              <a:t>)</a:t>
            </a:r>
          </a:p>
        </p:txBody>
      </p:sp>
      <p:grpSp>
        <p:nvGrpSpPr>
          <p:cNvPr id="123" name="Prostokąt 42"/>
          <p:cNvGrpSpPr/>
          <p:nvPr/>
        </p:nvGrpSpPr>
        <p:grpSpPr>
          <a:xfrm>
            <a:off x="6473187" y="3888249"/>
            <a:ext cx="1494000" cy="792089"/>
            <a:chOff x="0" y="0"/>
            <a:chExt cx="1493999" cy="792087"/>
          </a:xfrm>
        </p:grpSpPr>
        <p:sp>
          <p:nvSpPr>
            <p:cNvPr id="121" name="Prostokąt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2" name="DataCite"/>
            <p:cNvSpPr/>
            <p:nvPr/>
          </p:nvSpPr>
          <p:spPr>
            <a:xfrm>
              <a:off x="52069" y="396044"/>
              <a:ext cx="138986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t>DataCite</a:t>
              </a:r>
            </a:p>
          </p:txBody>
        </p:sp>
      </p:grpSp>
      <p:grpSp>
        <p:nvGrpSpPr>
          <p:cNvPr id="126" name="Prostokąt 44"/>
          <p:cNvGrpSpPr/>
          <p:nvPr/>
        </p:nvGrpSpPr>
        <p:grpSpPr>
          <a:xfrm>
            <a:off x="4600973" y="3336423"/>
            <a:ext cx="1494001" cy="792089"/>
            <a:chOff x="0" y="0"/>
            <a:chExt cx="1493999" cy="792087"/>
          </a:xfrm>
        </p:grpSpPr>
        <p:sp>
          <p:nvSpPr>
            <p:cNvPr id="124" name="Prostokąt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2719B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5" name="repozytorium ogólnego przeznaczenia, repozytorium danych społecznych, repozytorium danych krystalograficznych"/>
            <p:cNvSpPr txBox="1"/>
            <p:nvPr/>
          </p:nvSpPr>
          <p:spPr>
            <a:xfrm>
              <a:off x="52070" y="13687"/>
              <a:ext cx="1389861" cy="7647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900" b="1" i="1"/>
              </a:lvl1pPr>
            </a:lstStyle>
            <a:p>
              <a:r>
                <a:t>repozytorium ogólnego przeznaczenia, repozytorium danych społecznych, repozytorium danych krystalograficznych</a:t>
              </a:r>
            </a:p>
          </p:txBody>
        </p:sp>
      </p:grpSp>
      <p:sp>
        <p:nvSpPr>
          <p:cNvPr id="127" name="Łącznik prosty 50"/>
          <p:cNvSpPr/>
          <p:nvPr/>
        </p:nvSpPr>
        <p:spPr>
          <a:xfrm>
            <a:off x="4186959" y="3342773"/>
            <a:ext cx="146670" cy="1"/>
          </a:xfrm>
          <a:prstGeom prst="line">
            <a:avLst/>
          </a:prstGeom>
          <a:ln w="254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8" name="Łącznik prosty 51"/>
          <p:cNvSpPr/>
          <p:nvPr/>
        </p:nvSpPr>
        <p:spPr>
          <a:xfrm>
            <a:off x="4320928" y="3343564"/>
            <a:ext cx="1" cy="507833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9" name="Łącznik prosty ze strzałką 52"/>
          <p:cNvSpPr/>
          <p:nvPr/>
        </p:nvSpPr>
        <p:spPr>
          <a:xfrm>
            <a:off x="4314049" y="3840480"/>
            <a:ext cx="275297" cy="0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0" name="Łącznik prosty 53"/>
          <p:cNvSpPr/>
          <p:nvPr/>
        </p:nvSpPr>
        <p:spPr>
          <a:xfrm>
            <a:off x="6113144" y="3525480"/>
            <a:ext cx="144017" cy="1"/>
          </a:xfrm>
          <a:prstGeom prst="line">
            <a:avLst/>
          </a:prstGeom>
          <a:ln w="254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1" name="Łącznik prosty 54"/>
          <p:cNvSpPr/>
          <p:nvPr/>
        </p:nvSpPr>
        <p:spPr>
          <a:xfrm flipV="1">
            <a:off x="6257160" y="2967480"/>
            <a:ext cx="1" cy="571009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2" name="Łącznik prosty ze strzałką 55"/>
          <p:cNvSpPr/>
          <p:nvPr/>
        </p:nvSpPr>
        <p:spPr>
          <a:xfrm>
            <a:off x="6257160" y="2976383"/>
            <a:ext cx="216025" cy="1"/>
          </a:xfrm>
          <a:prstGeom prst="line">
            <a:avLst/>
          </a:prstGeom>
          <a:ln w="2540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3" name="Łącznik prosty 56"/>
          <p:cNvSpPr/>
          <p:nvPr/>
        </p:nvSpPr>
        <p:spPr>
          <a:xfrm>
            <a:off x="6113144" y="3732467"/>
            <a:ext cx="263665" cy="1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4" name="Łącznik prosty 57"/>
          <p:cNvSpPr/>
          <p:nvPr/>
        </p:nvSpPr>
        <p:spPr>
          <a:xfrm flipV="1">
            <a:off x="6365172" y="3732468"/>
            <a:ext cx="1" cy="396045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5" name="Łącznik prosty ze strzałką 58"/>
          <p:cNvSpPr/>
          <p:nvPr/>
        </p:nvSpPr>
        <p:spPr>
          <a:xfrm>
            <a:off x="6365172" y="4128512"/>
            <a:ext cx="126117" cy="1"/>
          </a:xfrm>
          <a:prstGeom prst="line">
            <a:avLst/>
          </a:prstGeom>
          <a:ln w="2540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6" name="Łącznik prosty 59"/>
          <p:cNvSpPr/>
          <p:nvPr/>
        </p:nvSpPr>
        <p:spPr>
          <a:xfrm flipV="1">
            <a:off x="6257160" y="3939480"/>
            <a:ext cx="1" cy="549073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7" name="Łącznik prosty ze strzałką 60"/>
          <p:cNvSpPr/>
          <p:nvPr/>
        </p:nvSpPr>
        <p:spPr>
          <a:xfrm flipH="1">
            <a:off x="6094976" y="3939480"/>
            <a:ext cx="180352" cy="1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40" name="Prostokąt 61"/>
          <p:cNvGrpSpPr/>
          <p:nvPr/>
        </p:nvGrpSpPr>
        <p:grpSpPr>
          <a:xfrm>
            <a:off x="6473186" y="4930968"/>
            <a:ext cx="1494001" cy="792089"/>
            <a:chOff x="0" y="0"/>
            <a:chExt cx="1493999" cy="792087"/>
          </a:xfrm>
        </p:grpSpPr>
        <p:sp>
          <p:nvSpPr>
            <p:cNvPr id="138" name="Prostokąt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Protein Data Bank"/>
            <p:cNvSpPr/>
            <p:nvPr/>
          </p:nvSpPr>
          <p:spPr>
            <a:xfrm>
              <a:off x="52069" y="396044"/>
              <a:ext cx="1389862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t>Protein Data Bank</a:t>
              </a:r>
            </a:p>
          </p:txBody>
        </p:sp>
      </p:grpSp>
      <p:grpSp>
        <p:nvGrpSpPr>
          <p:cNvPr id="143" name="Prostokąt 63"/>
          <p:cNvGrpSpPr/>
          <p:nvPr/>
        </p:nvGrpSpPr>
        <p:grpSpPr>
          <a:xfrm>
            <a:off x="4506111" y="5332228"/>
            <a:ext cx="1494001" cy="792089"/>
            <a:chOff x="0" y="0"/>
            <a:chExt cx="1493999" cy="792087"/>
          </a:xfrm>
        </p:grpSpPr>
        <p:sp>
          <p:nvSpPr>
            <p:cNvPr id="141" name="Prostokąt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2719B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repozytorium danych krystalograficznych"/>
            <p:cNvSpPr txBox="1"/>
            <p:nvPr/>
          </p:nvSpPr>
          <p:spPr>
            <a:xfrm>
              <a:off x="52070" y="223237"/>
              <a:ext cx="1389861" cy="3456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900" b="1" i="1"/>
              </a:lvl1pPr>
            </a:lstStyle>
            <a:p>
              <a:r>
                <a:t>repozytorium danych krystalograficznych </a:t>
              </a:r>
            </a:p>
          </p:txBody>
        </p:sp>
      </p:grpSp>
      <p:sp>
        <p:nvSpPr>
          <p:cNvPr id="144" name="Łącznik prosty 73"/>
          <p:cNvSpPr/>
          <p:nvPr/>
        </p:nvSpPr>
        <p:spPr>
          <a:xfrm flipV="1">
            <a:off x="6185152" y="5041508"/>
            <a:ext cx="1" cy="571009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47" name="Prostokąt 80"/>
          <p:cNvGrpSpPr/>
          <p:nvPr/>
        </p:nvGrpSpPr>
        <p:grpSpPr>
          <a:xfrm>
            <a:off x="2684886" y="2689573"/>
            <a:ext cx="1494001" cy="792089"/>
            <a:chOff x="0" y="0"/>
            <a:chExt cx="1493999" cy="792087"/>
          </a:xfrm>
        </p:grpSpPr>
        <p:sp>
          <p:nvSpPr>
            <p:cNvPr id="145" name="Prostokąt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6" name="Research Organization Registry"/>
            <p:cNvSpPr/>
            <p:nvPr/>
          </p:nvSpPr>
          <p:spPr>
            <a:xfrm>
              <a:off x="52069" y="396044"/>
              <a:ext cx="1389862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rPr dirty="0"/>
                <a:t>Research Organization Registry</a:t>
              </a:r>
            </a:p>
          </p:txBody>
        </p:sp>
      </p:grpSp>
      <p:sp>
        <p:nvSpPr>
          <p:cNvPr id="148" name="Łącznik prosty 82"/>
          <p:cNvSpPr/>
          <p:nvPr/>
        </p:nvSpPr>
        <p:spPr>
          <a:xfrm flipH="1">
            <a:off x="6257160" y="4488552"/>
            <a:ext cx="216025" cy="1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9" name="pole tekstowe 83"/>
          <p:cNvSpPr txBox="1"/>
          <p:nvPr/>
        </p:nvSpPr>
        <p:spPr>
          <a:xfrm>
            <a:off x="8701910" y="2898279"/>
            <a:ext cx="1685998" cy="1438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rPr dirty="0" err="1"/>
              <a:t>Oznaczenia</a:t>
            </a:r>
            <a:r>
              <a:rPr dirty="0"/>
              <a:t> </a:t>
            </a:r>
            <a:r>
              <a:rPr dirty="0" err="1"/>
              <a:t>powiązanych</a:t>
            </a:r>
            <a:r>
              <a:rPr dirty="0"/>
              <a:t> 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rPr dirty="0" err="1"/>
              <a:t>systemów</a:t>
            </a:r>
            <a:r>
              <a:rPr dirty="0"/>
              <a:t>:</a:t>
            </a:r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rPr dirty="0"/>
              <a:t>        </a:t>
            </a:r>
            <a:r>
              <a:rPr dirty="0" err="1"/>
              <a:t>planowany</a:t>
            </a:r>
            <a:endParaRPr dirty="0"/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rPr dirty="0"/>
              <a:t>        </a:t>
            </a:r>
            <a:r>
              <a:rPr dirty="0" err="1"/>
              <a:t>modyfikowany</a:t>
            </a:r>
            <a:endParaRPr dirty="0"/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rPr dirty="0"/>
              <a:t>        </a:t>
            </a:r>
            <a:r>
              <a:rPr dirty="0" err="1"/>
              <a:t>istniejący</a:t>
            </a:r>
            <a:endParaRPr dirty="0"/>
          </a:p>
          <a:p>
            <a:pPr>
              <a:lnSpc>
                <a:spcPct val="104999"/>
              </a:lnSpc>
              <a:defRPr sz="1200">
                <a:solidFill>
                  <a:srgbClr val="44546A"/>
                </a:solidFill>
              </a:defRPr>
            </a:pPr>
            <a:r>
              <a:rPr dirty="0"/>
              <a:t>dot. </a:t>
            </a:r>
            <a:r>
              <a:rPr dirty="0" err="1"/>
              <a:t>systemów</a:t>
            </a:r>
            <a:r>
              <a:rPr dirty="0"/>
              <a:t> </a:t>
            </a:r>
            <a:r>
              <a:rPr dirty="0" err="1"/>
              <a:t>własnych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innych</a:t>
            </a:r>
            <a:r>
              <a:rPr dirty="0"/>
              <a:t> </a:t>
            </a:r>
            <a:r>
              <a:rPr dirty="0" err="1"/>
              <a:t>jednostek</a:t>
            </a:r>
            <a:endParaRPr dirty="0"/>
          </a:p>
        </p:txBody>
      </p:sp>
      <p:sp>
        <p:nvSpPr>
          <p:cNvPr id="150" name="Prostokąt 84"/>
          <p:cNvSpPr/>
          <p:nvPr/>
        </p:nvSpPr>
        <p:spPr>
          <a:xfrm>
            <a:off x="8777440" y="3336423"/>
            <a:ext cx="144017" cy="144001"/>
          </a:xfrm>
          <a:prstGeom prst="rect">
            <a:avLst/>
          </a:prstGeom>
          <a:solidFill>
            <a:srgbClr val="00B050"/>
          </a:solidFill>
          <a:ln w="12700">
            <a:solidFill>
              <a:srgbClr val="00B05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1" name="Prostokąt 85"/>
          <p:cNvSpPr/>
          <p:nvPr/>
        </p:nvSpPr>
        <p:spPr>
          <a:xfrm>
            <a:off x="8777440" y="3525480"/>
            <a:ext cx="144017" cy="144001"/>
          </a:xfrm>
          <a:prstGeom prst="rect">
            <a:avLst/>
          </a:prstGeom>
          <a:solidFill>
            <a:srgbClr val="0071E2"/>
          </a:solidFill>
          <a:ln w="12700">
            <a:solidFill>
              <a:srgbClr val="0071E2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2" name="Prostokąt 86"/>
          <p:cNvSpPr/>
          <p:nvPr/>
        </p:nvSpPr>
        <p:spPr>
          <a:xfrm>
            <a:off x="8777440" y="3712680"/>
            <a:ext cx="144017" cy="144001"/>
          </a:xfrm>
          <a:prstGeom prst="rect">
            <a:avLst/>
          </a:prstGeom>
          <a:solidFill>
            <a:srgbClr val="FF33CC"/>
          </a:solidFill>
          <a:ln w="12700">
            <a:solidFill>
              <a:srgbClr val="FF33CC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55" name="Prostokąt 42"/>
          <p:cNvGrpSpPr/>
          <p:nvPr/>
        </p:nvGrpSpPr>
        <p:grpSpPr>
          <a:xfrm>
            <a:off x="6473187" y="2580339"/>
            <a:ext cx="1494000" cy="792089"/>
            <a:chOff x="0" y="0"/>
            <a:chExt cx="1493999" cy="792087"/>
          </a:xfrm>
        </p:grpSpPr>
        <p:sp>
          <p:nvSpPr>
            <p:cNvPr id="153" name="Prostokąt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4" name="OpenAIRE"/>
            <p:cNvSpPr/>
            <p:nvPr/>
          </p:nvSpPr>
          <p:spPr>
            <a:xfrm>
              <a:off x="52069" y="396044"/>
              <a:ext cx="138986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t>OpenAIRE</a:t>
              </a:r>
            </a:p>
          </p:txBody>
        </p:sp>
      </p:grpSp>
      <p:grpSp>
        <p:nvGrpSpPr>
          <p:cNvPr id="158" name="Prostokąt 80"/>
          <p:cNvGrpSpPr/>
          <p:nvPr/>
        </p:nvGrpSpPr>
        <p:grpSpPr>
          <a:xfrm>
            <a:off x="2684886" y="4224205"/>
            <a:ext cx="1494001" cy="792089"/>
            <a:chOff x="0" y="0"/>
            <a:chExt cx="1493999" cy="792087"/>
          </a:xfrm>
        </p:grpSpPr>
        <p:sp>
          <p:nvSpPr>
            <p:cNvPr id="156" name="Prostokąt"/>
            <p:cNvSpPr/>
            <p:nvPr/>
          </p:nvSpPr>
          <p:spPr>
            <a:xfrm>
              <a:off x="0" y="0"/>
              <a:ext cx="1494000" cy="792088"/>
            </a:xfrm>
            <a:prstGeom prst="rect">
              <a:avLst/>
            </a:prstGeom>
            <a:solidFill>
              <a:srgbClr val="FF33CC"/>
            </a:solidFill>
            <a:ln w="12700" cap="flat">
              <a:solidFill>
                <a:srgbClr val="FF33C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7" name="Google Dataset Search"/>
            <p:cNvSpPr/>
            <p:nvPr/>
          </p:nvSpPr>
          <p:spPr>
            <a:xfrm>
              <a:off x="52069" y="396044"/>
              <a:ext cx="1389862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000" i="1">
                  <a:solidFill>
                    <a:srgbClr val="FFFFFF"/>
                  </a:solidFill>
                </a:defRPr>
              </a:lvl1pPr>
            </a:lstStyle>
            <a:p>
              <a:r>
                <a:t>Google Dataset Search</a:t>
              </a:r>
            </a:p>
          </p:txBody>
        </p:sp>
      </p:grpSp>
      <p:sp>
        <p:nvSpPr>
          <p:cNvPr id="159" name="Łącznik prosty 53"/>
          <p:cNvSpPr/>
          <p:nvPr/>
        </p:nvSpPr>
        <p:spPr>
          <a:xfrm>
            <a:off x="4438787" y="4054767"/>
            <a:ext cx="144017" cy="1"/>
          </a:xfrm>
          <a:prstGeom prst="line">
            <a:avLst/>
          </a:prstGeom>
          <a:ln w="254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0" name="Łącznik prosty 54"/>
          <p:cNvSpPr/>
          <p:nvPr/>
        </p:nvSpPr>
        <p:spPr>
          <a:xfrm flipV="1">
            <a:off x="4451697" y="4048904"/>
            <a:ext cx="1" cy="571009"/>
          </a:xfrm>
          <a:prstGeom prst="line">
            <a:avLst/>
          </a:prstGeom>
          <a:ln w="25400">
            <a:solidFill>
              <a:srgbClr val="0070C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1" name="Łącznik prosty ze strzałką 68"/>
          <p:cNvSpPr/>
          <p:nvPr/>
        </p:nvSpPr>
        <p:spPr>
          <a:xfrm flipH="1">
            <a:off x="4167379" y="4620249"/>
            <a:ext cx="293339" cy="1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2" name="Łącznik prosty 72"/>
          <p:cNvSpPr/>
          <p:nvPr/>
        </p:nvSpPr>
        <p:spPr>
          <a:xfrm>
            <a:off x="6168136" y="5054207"/>
            <a:ext cx="304801" cy="1"/>
          </a:xfrm>
          <a:prstGeom prst="line">
            <a:avLst/>
          </a:prstGeom>
          <a:ln w="254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3" name="Łącznik prosty ze strzałką 60"/>
          <p:cNvSpPr/>
          <p:nvPr/>
        </p:nvSpPr>
        <p:spPr>
          <a:xfrm flipH="1">
            <a:off x="6008458" y="5605605"/>
            <a:ext cx="180351" cy="1"/>
          </a:xfrm>
          <a:prstGeom prst="line">
            <a:avLst/>
          </a:prstGeom>
          <a:ln w="25400">
            <a:solidFill>
              <a:srgbClr val="0070C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420775"/>
            <a:ext cx="8509677" cy="750597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WSKAŹNIKI EFEKTYWNOŚCI PROJEKTU</a:t>
            </a:r>
          </a:p>
        </p:txBody>
      </p:sp>
      <p:graphicFrame>
        <p:nvGraphicFramePr>
          <p:cNvPr id="167" name="Tabela 10"/>
          <p:cNvGraphicFramePr/>
          <p:nvPr>
            <p:extLst>
              <p:ext uri="{D42A27DB-BD31-4B8C-83A1-F6EECF244321}">
                <p14:modId xmlns:p14="http://schemas.microsoft.com/office/powerpoint/2010/main" val="3154216755"/>
              </p:ext>
            </p:extLst>
          </p:nvPr>
        </p:nvGraphicFramePr>
        <p:xfrm>
          <a:off x="823325" y="2353699"/>
          <a:ext cx="10576780" cy="3956035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6568938"/>
                <a:gridCol w="1468600"/>
                <a:gridCol w="1184211"/>
                <a:gridCol w="1355031"/>
              </a:tblGrid>
              <a:tr h="4439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wskaźnika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Jednostka miary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Wartość docelowa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>
                          <a:solidFill>
                            <a:srgbClr val="FFFFFF"/>
                          </a:solidFill>
                        </a:rPr>
                        <a:t>Wartość osiągnięta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</a:tr>
              <a:tr h="384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/>
                        <a:t>Liczba baz danych udostępnionych on-line poprzez API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szt.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3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3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5989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/>
                        <a:t>Liczba podmiotów, które udostępniły on-line informacje sektora publicznego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 err="1"/>
                        <a:t>szt</a:t>
                      </a:r>
                      <a:r>
                        <a:rPr sz="1200" dirty="0"/>
                        <a:t>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3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3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5906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/>
                    </a:p>
                    <a:p>
                      <a:pPr algn="l">
                        <a:lnSpc>
                          <a:spcPct val="107000"/>
                        </a:lnSpc>
                      </a:pPr>
                      <a:r>
                        <a:t>Liczba udostępnionych on-line dokumentów zawierających informacje sektora publicznego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szt.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620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832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384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/>
                        <a:t>Liczba utworzonych API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szt.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3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3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384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 dirty="0" err="1"/>
                        <a:t>Liczba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zdigitalizowanych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dokumentów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zawierających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informacje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sektora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publicznego</a:t>
                      </a:r>
                      <a:endParaRPr sz="120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szt.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/>
                        <a:t>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384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/>
                        <a:t>Rozmiar udostępnionych on-line informacji sektora publicznego: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TB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3.36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 smtClean="0"/>
                        <a:t>3.7</a:t>
                      </a:r>
                      <a:r>
                        <a:rPr lang="pl-PL" sz="1200" dirty="0" smtClean="0"/>
                        <a:t>5</a:t>
                      </a:r>
                      <a:endParaRPr sz="120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384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/>
                        <a:t>Rozmiar zdigitalizowanej informacji sektora publicznego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MB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5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67.9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384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 dirty="0" err="1"/>
                        <a:t>Liczba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zbiorów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udostępnionych</a:t>
                      </a:r>
                      <a:r>
                        <a:rPr sz="1200" dirty="0"/>
                        <a:t> na </a:t>
                      </a:r>
                      <a:r>
                        <a:rPr sz="1200" dirty="0" err="1"/>
                        <a:t>wolnych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licencjach</a:t>
                      </a:r>
                      <a:endParaRPr sz="1200" dirty="0"/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szt.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220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/>
                        <a:t>759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Łącznik prosty ze strzałką 66"/>
          <p:cNvSpPr/>
          <p:nvPr/>
        </p:nvSpPr>
        <p:spPr>
          <a:xfrm flipH="1">
            <a:off x="11796474" y="13034154"/>
            <a:ext cx="623365" cy="336168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0" name="Podtytuł 2"/>
          <p:cNvSpPr txBox="1">
            <a:spLocks noGrp="1"/>
          </p:cNvSpPr>
          <p:nvPr>
            <p:ph type="subTitle" sz="quarter" idx="1"/>
          </p:nvPr>
        </p:nvSpPr>
        <p:spPr>
          <a:xfrm>
            <a:off x="1775522" y="1484783"/>
            <a:ext cx="8509677" cy="750597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4000" b="1">
                <a:solidFill>
                  <a:srgbClr val="002060"/>
                </a:solidFill>
              </a:defRPr>
            </a:lvl1pPr>
          </a:lstStyle>
          <a:p>
            <a:r>
              <a:rPr dirty="0"/>
              <a:t>KORZYŚCI Z PROJEKTU</a:t>
            </a:r>
          </a:p>
        </p:txBody>
      </p:sp>
      <p:graphicFrame>
        <p:nvGraphicFramePr>
          <p:cNvPr id="171" name="Tabela 10"/>
          <p:cNvGraphicFramePr/>
          <p:nvPr>
            <p:extLst>
              <p:ext uri="{D42A27DB-BD31-4B8C-83A1-F6EECF244321}">
                <p14:modId xmlns:p14="http://schemas.microsoft.com/office/powerpoint/2010/main" val="142493723"/>
              </p:ext>
            </p:extLst>
          </p:nvPr>
        </p:nvGraphicFramePr>
        <p:xfrm>
          <a:off x="682980" y="2354426"/>
          <a:ext cx="10826040" cy="3494426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5436824"/>
                <a:gridCol w="5389216"/>
              </a:tblGrid>
              <a:tr h="672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Nazwa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err="1">
                          <a:solidFill>
                            <a:srgbClr val="FFFFFF"/>
                          </a:solidFill>
                        </a:rPr>
                        <a:t>Opis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/>
                        <a:t>Utworzono trzy repozytoria danych, w których zainteresowani naukowcy deponowali swoje dane w trakcie realizacji projektu i nadal będą mogli to robić po jego zakończeniu.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 err="1"/>
                        <a:t>Zaspokojenie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istniejącej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wśród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naukowców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potrzeby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udostępniania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danych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badawczych</a:t>
                      </a:r>
                      <a:r>
                        <a:rPr sz="1200" dirty="0"/>
                        <a:t>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000"/>
                      </a:pPr>
                      <a:endParaRPr sz="1200"/>
                    </a:p>
                    <a:p>
                      <a:pPr algn="l">
                        <a:lnSpc>
                          <a:spcPct val="107000"/>
                        </a:lnSpc>
                        <a:defRPr sz="1000"/>
                      </a:pPr>
                      <a:r>
                        <a:rPr sz="1200"/>
                        <a:t>Udostępniono dane naukowe, pobierane następnie przez zainteresowanych użytkowników zarówno w trakcie realizacji projektu, jak i po jego zakończeniu.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/>
                        <a:t>Zaspokojenie potrzeby wykorzystywania danych udostępnionych przez innych.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 dirty="0" err="1"/>
                        <a:t>Szereg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zbiorów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danych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udostępniono</a:t>
                      </a:r>
                      <a:r>
                        <a:rPr sz="1200" dirty="0"/>
                        <a:t> na </a:t>
                      </a:r>
                      <a:r>
                        <a:rPr sz="1200" dirty="0" err="1"/>
                        <a:t>wolnych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licencjach</a:t>
                      </a:r>
                      <a:r>
                        <a:rPr sz="1200" dirty="0"/>
                        <a:t>, </a:t>
                      </a:r>
                      <a:r>
                        <a:rPr sz="1200" dirty="0" err="1"/>
                        <a:t>które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umożliwiają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komercyjne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wykorzystanie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danych</a:t>
                      </a:r>
                      <a:r>
                        <a:rPr sz="1200" dirty="0"/>
                        <a:t>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 err="1"/>
                        <a:t>Zaspokojenie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potrzeby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wykorzystywania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danych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przez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przedsiębiorców</a:t>
                      </a:r>
                      <a:r>
                        <a:rPr sz="1200" dirty="0"/>
                        <a:t>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/>
                      </a:pPr>
                      <a:r>
                        <a:rPr sz="1200" dirty="0" err="1"/>
                        <a:t>Wszystkie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dane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udostępnione</a:t>
                      </a:r>
                      <a:r>
                        <a:rPr sz="1200" dirty="0"/>
                        <a:t> w </a:t>
                      </a:r>
                      <a:r>
                        <a:rPr sz="1200" dirty="0" err="1"/>
                        <a:t>repozytoriach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opatrzone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zostały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numerami</a:t>
                      </a:r>
                      <a:r>
                        <a:rPr sz="1200" dirty="0"/>
                        <a:t> DOI, </a:t>
                      </a:r>
                      <a:r>
                        <a:rPr lang="pl-PL" sz="1200" dirty="0" smtClean="0"/>
                        <a:t>              </a:t>
                      </a:r>
                      <a:r>
                        <a:rPr sz="1200" dirty="0" err="1" smtClean="0"/>
                        <a:t>zaś</a:t>
                      </a:r>
                      <a:r>
                        <a:rPr sz="1200" dirty="0" smtClean="0"/>
                        <a:t> </a:t>
                      </a:r>
                      <a:r>
                        <a:rPr sz="1200" dirty="0" err="1"/>
                        <a:t>przyjęte</a:t>
                      </a:r>
                      <a:r>
                        <a:rPr sz="1200" dirty="0"/>
                        <a:t> w </a:t>
                      </a:r>
                      <a:r>
                        <a:rPr sz="1200" dirty="0" err="1"/>
                        <a:t>utworzonych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repozytoriach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schematy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metadanych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pozwalają</a:t>
                      </a:r>
                      <a:r>
                        <a:rPr sz="1200" dirty="0"/>
                        <a:t> </a:t>
                      </a:r>
                      <a:r>
                        <a:rPr lang="pl-PL" sz="1200" dirty="0" smtClean="0"/>
                        <a:t>                    </a:t>
                      </a:r>
                      <a:r>
                        <a:rPr sz="1200" dirty="0" smtClean="0"/>
                        <a:t>na </a:t>
                      </a:r>
                      <a:r>
                        <a:rPr sz="1200" dirty="0" err="1"/>
                        <a:t>powiązanie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zdeponowanych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zbiorów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danych</a:t>
                      </a:r>
                      <a:r>
                        <a:rPr sz="1200" dirty="0"/>
                        <a:t> z </a:t>
                      </a:r>
                      <a:r>
                        <a:rPr sz="1200" dirty="0" err="1"/>
                        <a:t>innymi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obiektami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posiadającymi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identyfikatory</a:t>
                      </a:r>
                      <a:r>
                        <a:rPr sz="1200" dirty="0"/>
                        <a:t>, w </a:t>
                      </a:r>
                      <a:r>
                        <a:rPr sz="1200" dirty="0" err="1"/>
                        <a:t>szczególności</a:t>
                      </a:r>
                      <a:r>
                        <a:rPr sz="1200" dirty="0"/>
                        <a:t> z </a:t>
                      </a:r>
                      <a:r>
                        <a:rPr sz="1200" dirty="0" err="1"/>
                        <a:t>innymi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zbiorami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danych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oraz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publikacjami</a:t>
                      </a:r>
                      <a:r>
                        <a:rPr sz="1200" dirty="0"/>
                        <a:t>.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 err="1"/>
                        <a:t>Zaspokojenie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potrzeby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udostępniania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i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wykorzystywania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danych</a:t>
                      </a:r>
                      <a:r>
                        <a:rPr sz="1200" dirty="0"/>
                        <a:t> w </a:t>
                      </a:r>
                      <a:r>
                        <a:rPr sz="1200" dirty="0" err="1"/>
                        <a:t>sposób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ułatwiający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innym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naukowcom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uzyskanie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korzyści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wpływających</a:t>
                      </a:r>
                      <a:r>
                        <a:rPr sz="1200" dirty="0"/>
                        <a:t> na </a:t>
                      </a:r>
                      <a:r>
                        <a:rPr sz="1200" dirty="0" err="1"/>
                        <a:t>ich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karierę</a:t>
                      </a:r>
                      <a:r>
                        <a:rPr sz="1200" dirty="0"/>
                        <a:t>. 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1095</Words>
  <Application>Microsoft Office PowerPoint</Application>
  <PresentationFormat>Panoramiczny</PresentationFormat>
  <Paragraphs>154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Gałązka Anna</dc:creator>
  <cp:lastModifiedBy>Anna Gałązka</cp:lastModifiedBy>
  <cp:revision>4</cp:revision>
  <dcterms:modified xsi:type="dcterms:W3CDTF">2022-04-26T07:41:43Z</dcterms:modified>
</cp:coreProperties>
</file>