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4" r:id="rId3"/>
    <p:sldId id="282" r:id="rId4"/>
    <p:sldId id="266" r:id="rId5"/>
    <p:sldId id="269" r:id="rId6"/>
    <p:sldId id="271" r:id="rId7"/>
    <p:sldId id="278" r:id="rId8"/>
    <p:sldId id="284" r:id="rId9"/>
    <p:sldId id="258" r:id="rId10"/>
    <p:sldId id="277" r:id="rId11"/>
    <p:sldId id="292" r:id="rId12"/>
    <p:sldId id="283" r:id="rId13"/>
    <p:sldId id="293" r:id="rId14"/>
    <p:sldId id="261" r:id="rId15"/>
    <p:sldId id="298" r:id="rId16"/>
    <p:sldId id="294" r:id="rId17"/>
    <p:sldId id="280" r:id="rId18"/>
    <p:sldId id="299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A1275-BEAC-4B55-9B67-343A657FF3D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F891A-7B0A-45D4-9A72-0509F4555D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60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A90AAE-C969-41FB-BBD9-A953DFE850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523CE8-7E1C-4C06-AAD8-2313DEA612B5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300FFFA2-23B3-4952-9582-FAEAC1EC09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7CB0C4B-2A01-456C-9AAA-158CE720B2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53D18B-498C-49DD-BEFA-CF2B3E6FB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E35342-9B54-46D5-8059-2957C86C1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AB09C4-F5F1-44D1-80AC-B09767A6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C78F82-2EA5-431F-8294-0F0BE2AD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ECF8AC-5B67-435B-8E18-4720C66E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66162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07F064-CB22-4912-9E0D-9FB6DBE9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028AE93-5D6E-484D-851C-B6F56FC90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FF5977-B70E-4028-A728-6D9530AB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429288-FBAB-4B58-A8BE-0D244845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B9E7FE-AE88-4EEF-AEB7-06B13F1A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29430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E8B1582-A14C-4AC5-A553-7D0600A2C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AD23F68-C6B9-4253-A62A-A32184F30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41D09B-6F04-41CC-9CA0-E77E6E4E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E0CA95-B23C-4735-9BCF-BC3C8F65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5D719F-42D1-468D-99F7-7862614F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67728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45A66F-918F-4E85-89BF-C02AD1CF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CE867A6-2B82-4E29-BA5B-38F5C13D279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73BFADA-E36C-4986-987E-D2D87D914E4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F75EA92-FDA3-437B-9DF0-9D4E38065B0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69718CB7-AB69-482B-A68C-E40F2D9AD8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19885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3F2633-1CDC-428C-B85E-8C2C2C87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72B437-1176-490D-A7C4-9CCE3B5C8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13760-048A-4C54-9EC4-BCD44989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9016EF-381E-4901-8C02-94BD5A5B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F855E0-2109-4975-98BB-A019053F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38177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1ABCC-8ACB-44C8-AA67-E59ED541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6E48D7-E513-472E-875C-7337BA8A9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C85B94-67CB-4410-85CA-8D52A152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C538AF-22D2-4F86-87F5-F780B6B4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CFE1BF-D12C-4E01-A327-388E8DE9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77883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9C989A-A116-4ABB-B58D-F262747B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9F2E97-95AD-4250-99D5-71ECF3930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2C7A55-8DFE-4B3F-B4C3-22DD5B860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F6D973-CE89-4E43-8276-8F7C4FD0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9BF86D5-A380-4D46-AA8E-4C8C8365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00BF09-17BE-478B-8D44-AD867B51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45771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44C94C-DD0D-441A-A940-367D3DCE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B2A3B8-92B8-41EF-B911-2FE80327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F27FC8-5567-4799-B01E-DC4081098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65B67D9-22A9-436D-8F69-3087F1474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C4CDD6-B202-426F-AECA-E50FB9E3B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FFA632C-6006-460D-B090-816BF121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C74AF6E-637B-451F-BD97-0E0D10F1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0D1FD11-D4E2-411F-8D86-591BA929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3703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C6E8DE-BC3C-4FD7-90B2-DE859394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0D5CA56-0CD9-4F3B-8DBB-47903894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987DFE8-9100-4AD6-967C-C224022E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0F9E5F1-2500-4F61-B518-A1343EE2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63516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F9F14B9-6BCD-4062-83B8-492FE07D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5237294-8ECF-4F7F-A5F3-FCAB2BAD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C1821B-878F-4C09-AEBC-93F2A2D8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89434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0B087-3898-45F8-97B2-DEB68B3A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5E7C96-ABF6-4977-B48F-588D52898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6F2009-24B0-44B0-983E-E59E7AF3D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E24F58-6AD4-4239-AD4B-89CA0DA5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6589FE-ECD5-46CB-BDEB-F9AEDC98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2921BE-2555-4F3E-B263-2C85C0EC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44462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EADC3-D029-47F7-B62A-3EB35A13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F72E1D3-C58C-49CD-B826-889E4ECF6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07CE4A7-91E5-4000-ABB3-9030C4137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AA6011-6547-47BA-AC90-C29D7079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26F98F-8C76-49C4-8EC3-82DFCD31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2754DE-30FE-4B32-BA32-4DF6637B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81001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84A8056-33B8-4A19-AF59-4CEFA049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B306E5-B6F1-4505-829F-E0CE6E50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AF41C8-A71F-485E-B4C0-B47E119AC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70C4-1CE7-499A-AE79-6073FF7D7D20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852AF0-5E9F-4A48-BC5D-E2A975424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3854EB-CC2C-49FF-AB16-F77AD7D0B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E0885-36FB-404D-9EAF-68D52BE66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73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68B2D816-E872-4CB4-BCCA-FAF10196F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171" y="1633133"/>
            <a:ext cx="8816753" cy="247562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2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pl-PL" altLang="pl-PL" sz="7983" b="1" dirty="0">
                <a:solidFill>
                  <a:srgbClr val="DC2300"/>
                </a:solidFill>
                <a:latin typeface="Constantia" panose="02030602050306030303" pitchFamily="18" charset="0"/>
              </a:rPr>
              <a:t>RZUĆ PALENIE</a:t>
            </a:r>
            <a:r>
              <a:rPr lang="pl-PL" altLang="pl-PL" sz="7983" b="1" dirty="0">
                <a:latin typeface="Constantia" panose="02030602050306030303" pitchFamily="18" charset="0"/>
              </a:rPr>
              <a:t> RAZEM Z NAMI!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BAF74B4-F8A1-4E27-B778-2099EF8A4D5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530722" y="3767436"/>
            <a:ext cx="5715960" cy="29393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marL="0" indent="0" algn="ctr">
              <a:lnSpc>
                <a:spcPct val="118000"/>
              </a:lnSpc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pl-PL" altLang="pl-PL" sz="3629" b="1">
                <a:solidFill>
                  <a:srgbClr val="E6E6E6"/>
                </a:solidFill>
                <a:latin typeface="Arial Black" panose="020B0A04020102020204" pitchFamily="34" charset="0"/>
              </a:rPr>
              <a:t>Wdychasz, wydychasz, nic nie masz a zdychasz!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73343EB6-4558-42D8-A61A-7ED01DCEADD5}"/>
              </a:ext>
            </a:extLst>
          </p:cNvPr>
          <p:cNvSpPr txBox="1">
            <a:spLocks noChangeArrowheads="1"/>
          </p:cNvSpPr>
          <p:nvPr/>
        </p:nvSpPr>
        <p:spPr bwMode="auto">
          <a:xfrm rot="20040000">
            <a:off x="6169553" y="4769059"/>
            <a:ext cx="6407232" cy="91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l-PL" altLang="pl-PL" sz="2903" b="1">
                <a:solidFill>
                  <a:srgbClr val="E6E6E6"/>
                </a:solidFill>
                <a:latin typeface="Arial Black" panose="020B0A04020102020204" pitchFamily="34" charset="0"/>
              </a:rPr>
              <a:t>Rzuć palenie</a:t>
            </a:r>
            <a:r>
              <a:rPr lang="pl-PL" altLang="pl-PL" sz="2177" b="1">
                <a:solidFill>
                  <a:srgbClr val="E6E6E6"/>
                </a:solidFill>
                <a:latin typeface="Arial Black" panose="020B0A04020102020204" pitchFamily="34" charset="0"/>
              </a:rPr>
              <a:t>- to twoich </a:t>
            </a:r>
            <a:br>
              <a:rPr lang="pl-PL" altLang="pl-PL" sz="2177" b="1">
                <a:solidFill>
                  <a:srgbClr val="E6E6E6"/>
                </a:solidFill>
                <a:latin typeface="Arial Black" panose="020B0A04020102020204" pitchFamily="34" charset="0"/>
              </a:rPr>
            </a:br>
            <a:r>
              <a:rPr lang="pl-PL" altLang="pl-PL" sz="2177" b="1">
                <a:solidFill>
                  <a:srgbClr val="E6E6E6"/>
                </a:solidFill>
                <a:latin typeface="Arial Black" panose="020B0A04020102020204" pitchFamily="34" charset="0"/>
              </a:rPr>
              <a:t>bliskich życzenie!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70C64B9C-AE40-4E56-BC66-B47BE229FD13}"/>
              </a:ext>
            </a:extLst>
          </p:cNvPr>
          <p:cNvSpPr txBox="1">
            <a:spLocks noChangeArrowheads="1"/>
          </p:cNvSpPr>
          <p:nvPr/>
        </p:nvSpPr>
        <p:spPr bwMode="auto">
          <a:xfrm rot="1793563">
            <a:off x="7855145" y="593398"/>
            <a:ext cx="4774101" cy="149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l-PL" altLang="pl-PL" sz="2177" b="1" dirty="0">
                <a:solidFill>
                  <a:srgbClr val="E6E6E6"/>
                </a:solidFill>
                <a:latin typeface="Arial Black" panose="020B0A04020102020204" pitchFamily="34" charset="0"/>
              </a:rPr>
              <a:t>Za paczką kolejna paczka, </a:t>
            </a:r>
          </a:p>
          <a:p>
            <a:pPr algn="ctr">
              <a:lnSpc>
                <a:spcPct val="118000"/>
              </a:lnSpc>
            </a:pPr>
            <a:r>
              <a:rPr lang="pl-PL" altLang="pl-PL" sz="2177" b="1" dirty="0">
                <a:solidFill>
                  <a:srgbClr val="E6E6E6"/>
                </a:solidFill>
                <a:latin typeface="Arial Black" panose="020B0A04020102020204" pitchFamily="34" charset="0"/>
              </a:rPr>
              <a:t>aż uzbierasz sobie raczka!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3F7FB128-1C46-44EF-A815-D549E18756CC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52471" y="468537"/>
            <a:ext cx="6041435" cy="116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l-PL" altLang="pl-PL" sz="2359" b="1" dirty="0">
                <a:solidFill>
                  <a:srgbClr val="E6E6E6"/>
                </a:solidFill>
                <a:latin typeface="Arial Black" panose="020B0A04020102020204" pitchFamily="34" charset="0"/>
              </a:rPr>
              <a:t>Świeć przykład, nie rób błędów, </a:t>
            </a:r>
            <a:br>
              <a:rPr lang="pl-PL" altLang="pl-PL" sz="2359" b="1" dirty="0">
                <a:solidFill>
                  <a:srgbClr val="E6E6E6"/>
                </a:solidFill>
                <a:latin typeface="Arial Black" panose="020B0A04020102020204" pitchFamily="34" charset="0"/>
              </a:rPr>
            </a:br>
            <a:r>
              <a:rPr lang="pl-PL" altLang="pl-PL" sz="2359" b="1" dirty="0">
                <a:solidFill>
                  <a:srgbClr val="E6E6E6"/>
                </a:solidFill>
                <a:latin typeface="Arial Black" panose="020B0A04020102020204" pitchFamily="34" charset="0"/>
              </a:rPr>
              <a:t>nie pal fajek ani skrętów!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952ECA9-9A8A-487B-8377-94E4E348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SUBSTANCJE SMOLISTE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902C3A5-CAF2-48BA-BE24-45D453E82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algn="ctr" eaLnBrk="1" hangingPunct="1"/>
            <a:r>
              <a:rPr lang="pl-PL" altLang="pl-PL" sz="1800" dirty="0"/>
              <a:t>Związki o brązowej barwie i kleistej konsystencji, związki smołowe są czynnikiem rakotwórczym, </a:t>
            </a:r>
          </a:p>
          <a:p>
            <a:pPr algn="ctr" eaLnBrk="1" hangingPunct="1"/>
            <a:r>
              <a:rPr lang="pl-PL" altLang="pl-PL" sz="1800" dirty="0"/>
              <a:t>magazynowanym w płucach i układzie oddechowym a następnie stopniowo wchłanianym.</a:t>
            </a:r>
          </a:p>
          <a:p>
            <a:pPr algn="ctr" eaLnBrk="1" hangingPunct="1"/>
            <a:r>
              <a:rPr lang="pl-PL" altLang="pl-PL" sz="1800" dirty="0"/>
              <a:t> Można je zobaczyć gdy dmuchnie się dymem papierosowym na czystą chusteczkę </a:t>
            </a:r>
            <a:br>
              <a:rPr lang="pl-PL" altLang="pl-PL" sz="1800" dirty="0"/>
            </a:br>
            <a:endParaRPr lang="pl-PL" altLang="pl-PL" sz="1800" dirty="0"/>
          </a:p>
          <a:p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F1D33D3-A481-4410-8A20-C18CE33291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55" r="-3" b="-1"/>
          <a:stretch/>
        </p:blipFill>
        <p:spPr bwMode="auto">
          <a:xfrm>
            <a:off x="5275878" y="215265"/>
            <a:ext cx="6554171" cy="64274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B84AB0-C413-4B7F-B8A3-7C885EBA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pl-PL" sz="3600" b="1" dirty="0"/>
              <a:t>CYJANOWODÓR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A092FD-6FA2-4526-B061-5C8E4C58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pl-PL" altLang="pl-PL" sz="1800" b="1" dirty="0"/>
              <a:t>Toksyczny gaz – był używany przez hitlerowców w komorach gazowych do masowego ludobójstwa. </a:t>
            </a:r>
            <a:br>
              <a:rPr lang="pl-PL" altLang="pl-PL" sz="1800" b="1" dirty="0"/>
            </a:br>
            <a:endParaRPr lang="pl-PL" altLang="pl-PL" sz="1800" b="1" dirty="0"/>
          </a:p>
          <a:p>
            <a:endParaRPr lang="pl-PL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5942A-E89C-4242-BE6E-307C401BF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/>
          <a:stretch/>
        </p:blipFill>
        <p:spPr bwMode="auto">
          <a:xfrm>
            <a:off x="5276088" y="640082"/>
            <a:ext cx="6276250" cy="5577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472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DB870A5-FFFD-40BC-944D-7330845AB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" b="-202"/>
          <a:stretch/>
        </p:blipFill>
        <p:spPr bwMode="auto">
          <a:xfrm>
            <a:off x="5266819" y="0"/>
            <a:ext cx="6276250" cy="69703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9AF379C-2410-4376-84F9-6AB4FE78CA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19952" y="197165"/>
            <a:ext cx="3667125" cy="762000"/>
          </a:xfrm>
        </p:spPr>
        <p:txBody>
          <a:bodyPr/>
          <a:lstStyle/>
          <a:p>
            <a:r>
              <a:rPr lang="pl-PL" altLang="pl-PL" sz="3200" b="1" dirty="0"/>
              <a:t>TLENEK WĘGLA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A6D2BDE-BA0E-4D6F-B00C-A6FA11CE706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6768" y="1092701"/>
            <a:ext cx="3933491" cy="490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l-PL" altLang="pl-PL" sz="2400" dirty="0"/>
              <a:t>Zmniejsza zawartość tlenu we krwi, utrudnia pracę serca, które gorzej tłoczy krew do różnych części ciała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pl-PL" altLang="pl-PL" sz="24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l-PL" altLang="pl-PL" sz="2400" b="1" dirty="0"/>
              <a:t>AMONIAK</a:t>
            </a:r>
          </a:p>
          <a:p>
            <a:pPr>
              <a:lnSpc>
                <a:spcPct val="80000"/>
              </a:lnSpc>
            </a:pPr>
            <a:r>
              <a:rPr lang="pl-PL" altLang="pl-PL" sz="2400" dirty="0"/>
              <a:t>STOSOWANY W CHŁODNICTWIE, SKŁADNIK NAWOZÓW SZTUCZNYCH, UŻYWANY DO CZYSZCZENIA UBIKACJI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pl-PL" altLang="pl-PL" sz="24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l-PL" altLang="pl-P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FENOL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l-PL" altLang="pl-PL" sz="2400" dirty="0"/>
              <a:t>KWAS KARBOLOWY, SKŁADNIK ŚRODKÓW ŻRĄCYCH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pl-PL" altLang="pl-PL" sz="24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l-PL" altLang="pl-P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POLON-210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l-PL" altLang="pl-PL" sz="2400" dirty="0"/>
              <a:t>PIERWIASTEK PROMIENIOTWÓRCZY, WYSOKO RADIOTOKSYCZNY</a:t>
            </a:r>
          </a:p>
        </p:txBody>
      </p:sp>
    </p:spTree>
    <p:extLst>
      <p:ext uri="{BB962C8B-B14F-4D97-AF65-F5344CB8AC3E}">
        <p14:creationId xmlns:p14="http://schemas.microsoft.com/office/powerpoint/2010/main" val="1436095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ewnątrz, żywność, talerz, warzywo&#10;&#10;Opis wygenerowany automatycznie">
            <a:extLst>
              <a:ext uri="{FF2B5EF4-FFF2-40B4-BE49-F238E27FC236}">
                <a16:creationId xmlns:a16="http://schemas.microsoft.com/office/drawing/2014/main" id="{0EB4876E-28BE-4AD5-81F4-8A34BE3DB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5" b="21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5FAC6648-78F8-40DB-BBC7-EF7DC1FF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FAKTY O PAPIEROSACH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67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5FDA2C-945C-4FD2-BCFF-DFA33679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956" y="1127402"/>
            <a:ext cx="4579199" cy="1323439"/>
          </a:xfrm>
        </p:spPr>
        <p:txBody>
          <a:bodyPr anchor="t">
            <a:normAutofit/>
          </a:bodyPr>
          <a:lstStyle/>
          <a:p>
            <a:r>
              <a:rPr lang="pl-PL" sz="4000" b="1" i="0" dirty="0">
                <a:solidFill>
                  <a:schemeClr val="bg1"/>
                </a:solidFill>
                <a:effectLst/>
                <a:latin typeface="Helvetica Neue"/>
              </a:rPr>
              <a:t>Palenie </a:t>
            </a:r>
            <a:r>
              <a:rPr lang="pl-PL" sz="4000" b="1" dirty="0">
                <a:solidFill>
                  <a:schemeClr val="bg1"/>
                </a:solidFill>
                <a:latin typeface="Helvetica Neue"/>
              </a:rPr>
              <a:t>skraca życie!!!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7" name="Graphic 6" descr="Płuca">
            <a:extLst>
              <a:ext uri="{FF2B5EF4-FFF2-40B4-BE49-F238E27FC236}">
                <a16:creationId xmlns:a16="http://schemas.microsoft.com/office/drawing/2014/main" id="{66D6642C-790B-4753-8AB7-1B7E43286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912" y="1429488"/>
            <a:ext cx="4579200" cy="45792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6AD512-2205-444D-981D-9BFFE8E6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3146400"/>
            <a:ext cx="5038725" cy="3216300"/>
          </a:xfrm>
        </p:spPr>
        <p:txBody>
          <a:bodyPr>
            <a:normAutofit fontScale="92500" lnSpcReduction="10000"/>
          </a:bodyPr>
          <a:lstStyle/>
          <a:p>
            <a:r>
              <a:rPr lang="pl-PL" altLang="pl-PL" b="1" dirty="0">
                <a:solidFill>
                  <a:schemeClr val="bg1">
                    <a:alpha val="80000"/>
                  </a:schemeClr>
                </a:solidFill>
                <a:cs typeface="Times New Roman" panose="02020603050405020304" pitchFamily="18" charset="0"/>
              </a:rPr>
              <a:t>Jeden papieros zabiera  około 10 minut czasu Twojego życia. </a:t>
            </a:r>
          </a:p>
          <a:p>
            <a:r>
              <a:rPr lang="pl-PL" altLang="pl-PL" b="1" dirty="0">
                <a:solidFill>
                  <a:schemeClr val="bg1">
                    <a:alpha val="80000"/>
                  </a:schemeClr>
                </a:solidFill>
                <a:cs typeface="Times New Roman" panose="02020603050405020304" pitchFamily="18" charset="0"/>
              </a:rPr>
              <a:t>Dziennie wypalenie jednej paczki papierosów zajmuje 3 godziny i 30 minut. </a:t>
            </a:r>
          </a:p>
          <a:p>
            <a:r>
              <a:rPr lang="pl-PL" altLang="pl-PL" b="1" dirty="0">
                <a:solidFill>
                  <a:schemeClr val="bg1">
                    <a:alpha val="80000"/>
                  </a:schemeClr>
                </a:solidFill>
                <a:cs typeface="Times New Roman" panose="02020603050405020304" pitchFamily="18" charset="0"/>
              </a:rPr>
              <a:t>Rocznie -  to prawie 1160 godzin! </a:t>
            </a:r>
          </a:p>
          <a:p>
            <a:r>
              <a:rPr lang="pl-PL" altLang="pl-PL" b="1" dirty="0">
                <a:solidFill>
                  <a:schemeClr val="bg1">
                    <a:alpha val="80000"/>
                  </a:schemeClr>
                </a:solidFill>
                <a:cs typeface="Times New Roman" panose="02020603050405020304" pitchFamily="18" charset="0"/>
              </a:rPr>
              <a:t>W ciągu 10 lat to aż 12 000 godzin!</a:t>
            </a:r>
          </a:p>
        </p:txBody>
      </p:sp>
    </p:spTree>
    <p:extLst>
      <p:ext uri="{BB962C8B-B14F-4D97-AF65-F5344CB8AC3E}">
        <p14:creationId xmlns:p14="http://schemas.microsoft.com/office/powerpoint/2010/main" val="3469255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F7C1144-44EE-43C0-8714-FB64D5DC2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737" y="365125"/>
            <a:ext cx="11646568" cy="1325563"/>
          </a:xfrm>
        </p:spPr>
        <p:txBody>
          <a:bodyPr>
            <a:normAutofit fontScale="90000"/>
          </a:bodyPr>
          <a:lstStyle/>
          <a:p>
            <a:r>
              <a:rPr lang="pl-PL" altLang="pl-PL" sz="6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Ile zaoszczędzisz jak przestaniesz palić???</a:t>
            </a:r>
            <a:br>
              <a:rPr lang="pl-PL" altLang="pl-PL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altLang="pl-PL" sz="2400" b="1" dirty="0"/>
              <a:t>Paczka papierosów kosztuje średnio 15 zł.</a:t>
            </a:r>
            <a:br>
              <a:rPr lang="pl-PL" altLang="pl-PL" sz="2400" b="1" dirty="0"/>
            </a:br>
            <a:endParaRPr lang="pl-PL" altLang="pl-PL" sz="2400" b="1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B007C20-E6C9-4BF6-945D-13F43E81F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133" y="2057400"/>
            <a:ext cx="533043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 ciągu 1 miesiąca???</a:t>
            </a:r>
            <a:br>
              <a:rPr lang="pl-PL" altLang="pl-PL" sz="4400">
                <a:solidFill>
                  <a:schemeClr val="tx2"/>
                </a:solidFill>
              </a:rPr>
            </a:br>
            <a:endParaRPr lang="pl-PL" altLang="pl-PL">
              <a:solidFill>
                <a:schemeClr val="bg1"/>
              </a:solidFill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8A99EEC9-4705-4087-8DFE-2F6BAED7F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9400"/>
            <a:ext cx="5791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zł x 30 dni = 450 zł</a:t>
            </a:r>
          </a:p>
          <a:p>
            <a:pPr algn="ctr"/>
            <a:r>
              <a:rPr lang="pl-PL" altLang="pl-PL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ADFF04DF-CA09-4D0D-9426-647526CD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530" y="4419600"/>
            <a:ext cx="59875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 ciągu roku ???</a:t>
            </a:r>
          </a:p>
          <a:p>
            <a:pPr algn="ctr"/>
            <a:r>
              <a:rPr lang="pl-PL" altLang="pl-PL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zł x 365 dni= 5475 zł</a:t>
            </a: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747BE12F-6568-422E-BD63-836E1558A1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12192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9AAA305B-98DC-4F99-BA79-798E6FB066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2192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BE4A51B8-8B36-4CCB-AB9C-1B91C6C23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352801"/>
            <a:ext cx="15748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utoUpdateAnimBg="0"/>
      <p:bldP spid="3072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31557C8-CEC1-476C-9E4B-B2F611368C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80" y="633942"/>
            <a:ext cx="4025094" cy="557106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FC9482D-B38C-46C1-8404-D97B69FDC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7" y="643467"/>
            <a:ext cx="39972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2266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1" name="Rectangle 14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741" name="Picture 116740" descr="Wybuch chmury proszku z cząsteczek o białym kolorze na czarnym tle">
            <a:extLst>
              <a:ext uri="{FF2B5EF4-FFF2-40B4-BE49-F238E27FC236}">
                <a16:creationId xmlns:a16="http://schemas.microsoft.com/office/drawing/2014/main" id="{030B60F0-5A83-4220-815A-8C3993D9F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6738" name="Rectangle 2">
            <a:extLst>
              <a:ext uri="{FF2B5EF4-FFF2-40B4-BE49-F238E27FC236}">
                <a16:creationId xmlns:a16="http://schemas.microsoft.com/office/drawing/2014/main" id="{90929E38-AAB3-4EEE-BD3E-52FC8D818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altLang="pl-PL" dirty="0">
                <a:solidFill>
                  <a:srgbClr val="FFFFFF"/>
                </a:solidFill>
              </a:rPr>
              <a:t>Każdy papieros niszczy Twoje zdrowie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7CD201AE-CB0D-4135-86E4-149D6906C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200" dirty="0">
                <a:solidFill>
                  <a:srgbClr val="FFFFFF"/>
                </a:solidFill>
              </a:rPr>
              <a:t>Jeżeli już wiesz, że:</a:t>
            </a:r>
          </a:p>
          <a:p>
            <a:r>
              <a:rPr lang="pl-PL" altLang="pl-PL" sz="2200" dirty="0">
                <a:solidFill>
                  <a:srgbClr val="FFFFFF"/>
                </a:solidFill>
              </a:rPr>
              <a:t> palenie Ci szkodzi</a:t>
            </a:r>
          </a:p>
          <a:p>
            <a:r>
              <a:rPr lang="pl-PL" altLang="pl-PL" sz="2200" dirty="0">
                <a:solidFill>
                  <a:srgbClr val="FFFFFF"/>
                </a:solidFill>
              </a:rPr>
              <a:t>Szkodzi Twoim najbliższym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200" dirty="0">
                <a:solidFill>
                  <a:srgbClr val="FFFFFF"/>
                </a:solidFill>
              </a:rPr>
              <a:t>Jeżeli nie wiesz :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200" dirty="0">
                <a:solidFill>
                  <a:srgbClr val="FFFFFF"/>
                </a:solidFill>
              </a:rPr>
              <a:t>Co zrobić by skutecznie rzucić palenie, jak przezwyciężyć złe samopoczucie w pierwszych tygodniach bez nikotyny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200" dirty="0">
                <a:solidFill>
                  <a:srgbClr val="FFFFFF"/>
                </a:solidFill>
              </a:rPr>
              <a:t>             Skontaktuj się ze swoim lekarzem rodzinnym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l-PL" altLang="pl-PL" sz="2200" dirty="0">
                <a:solidFill>
                  <a:srgbClr val="FFFFFF"/>
                </a:solidFill>
              </a:rPr>
              <a:t> ZADZWOŃ do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l-PL" altLang="pl-PL" sz="2200" dirty="0">
                <a:solidFill>
                  <a:srgbClr val="FFFFFF"/>
                </a:solidFill>
              </a:rPr>
              <a:t> telefonicznej poradni Pomocy palącym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l-PL" altLang="pl-PL" sz="2200" dirty="0">
                <a:solidFill>
                  <a:srgbClr val="FFFFFF"/>
                </a:solidFill>
              </a:rPr>
              <a:t>0- 801 108 108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 sz="22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63FB13-A11B-4E36-B834-271A3E88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48" y="1441727"/>
            <a:ext cx="5324477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DZIĘKUJE ZA UWAGĘ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9E83C6-BC5E-4EFD-A2A8-691426217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9672212" y="159331"/>
            <a:ext cx="2195938" cy="2195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7A7D429B-04CB-4464-B4F0-15F9F0A8F7E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49224" y="3639312"/>
            <a:ext cx="8906256" cy="15801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200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pl-PL" sz="2400" cap="none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POWIATOWA STACJA SANITARNO – EPIDEMIOLOGICZNA W OŁAWIE</a:t>
            </a: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altLang="pl-PL" sz="2400" cap="none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Zdrowie Publiczne </a:t>
            </a:r>
            <a:r>
              <a:rPr lang="en-US" altLang="pl-PL" sz="2400" cap="none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i Promocja Zdrowia </a:t>
            </a:r>
          </a:p>
        </p:txBody>
      </p:sp>
    </p:spTree>
    <p:extLst>
      <p:ext uri="{BB962C8B-B14F-4D97-AF65-F5344CB8AC3E}">
        <p14:creationId xmlns:p14="http://schemas.microsoft.com/office/powerpoint/2010/main" val="72223319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9443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BA0049-DB64-4DF4-A424-983E1F57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Palenie w liczbach</a:t>
            </a:r>
          </a:p>
        </p:txBody>
      </p:sp>
      <p:pic>
        <p:nvPicPr>
          <p:cNvPr id="4" name="Obraz 3" descr="Obraz zawierający kandelabr&#10;&#10;Opis wygenerowany automatycznie">
            <a:extLst>
              <a:ext uri="{FF2B5EF4-FFF2-40B4-BE49-F238E27FC236}">
                <a16:creationId xmlns:a16="http://schemas.microsoft.com/office/drawing/2014/main" id="{63B98895-739E-4EF0-BCDC-5F7BA3356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" r="-1" b="185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894A9A-1640-46B1-8FC7-465D36F1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675" y="917724"/>
            <a:ext cx="4076700" cy="5683601"/>
          </a:xfrm>
        </p:spPr>
        <p:txBody>
          <a:bodyPr anchor="ctr">
            <a:normAutofit/>
          </a:bodyPr>
          <a:lstStyle/>
          <a:p>
            <a:r>
              <a:rPr lang="pl-PL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10 milionów papierosów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Helvetica Neue"/>
              </a:rPr>
              <a:t>sprzedawanych jest na świecie </a:t>
            </a:r>
            <a:r>
              <a:rPr lang="pl-PL" sz="2000" b="0" i="0" dirty="0">
                <a:solidFill>
                  <a:schemeClr val="bg1"/>
                </a:solidFill>
                <a:latin typeface="Helvetica Neue"/>
              </a:rPr>
              <a:t>każdej minuty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Helvetica Neue"/>
              </a:rPr>
              <a:t>. </a:t>
            </a:r>
          </a:p>
          <a:p>
            <a:r>
              <a:rPr lang="pl-PL" sz="2000" b="0" i="0" dirty="0">
                <a:solidFill>
                  <a:schemeClr val="bg1"/>
                </a:solidFill>
                <a:effectLst/>
                <a:latin typeface="Helvetica Neue"/>
              </a:rPr>
              <a:t>Przeciętny palacz wypala od 17 do 71 roku życia </a:t>
            </a:r>
            <a:r>
              <a:rPr lang="pl-PL" sz="2000" b="1" i="1" dirty="0">
                <a:solidFill>
                  <a:schemeClr val="bg1"/>
                </a:solidFill>
                <a:effectLst/>
                <a:latin typeface="Helvetica Neue"/>
              </a:rPr>
              <a:t>wypala 311 688 papierosów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Helvetica Neue"/>
              </a:rPr>
              <a:t>. </a:t>
            </a:r>
          </a:p>
          <a:p>
            <a:r>
              <a:rPr lang="pl-PL" altLang="pl-PL" sz="2000" b="1" dirty="0">
                <a:solidFill>
                  <a:schemeClr val="bg1"/>
                </a:solidFill>
              </a:rPr>
              <a:t>Tytoń odpowiada za ponad 500 000 zgonów w UE</a:t>
            </a:r>
            <a:r>
              <a:rPr lang="pl-PL" altLang="pl-PL" sz="2000" dirty="0">
                <a:solidFill>
                  <a:schemeClr val="bg1"/>
                </a:solidFill>
              </a:rPr>
              <a:t>. </a:t>
            </a:r>
          </a:p>
          <a:p>
            <a:r>
              <a:rPr lang="pl-PL" altLang="pl-PL" sz="2000" b="1" dirty="0">
                <a:solidFill>
                  <a:schemeClr val="bg1"/>
                </a:solidFill>
              </a:rPr>
              <a:t>Co roku</a:t>
            </a:r>
            <a:r>
              <a:rPr lang="pl-PL" altLang="pl-PL" sz="2000" dirty="0">
                <a:solidFill>
                  <a:schemeClr val="bg1"/>
                </a:solidFill>
              </a:rPr>
              <a:t> tytoń jest przyczyną ponad </a:t>
            </a:r>
            <a:r>
              <a:rPr lang="pl-PL" altLang="pl-PL" sz="2000" b="1" dirty="0">
                <a:solidFill>
                  <a:schemeClr val="bg1"/>
                </a:solidFill>
              </a:rPr>
              <a:t>5 milionów przedwczesnych</a:t>
            </a:r>
            <a:r>
              <a:rPr lang="pl-PL" altLang="pl-PL" sz="2000" dirty="0">
                <a:solidFill>
                  <a:schemeClr val="bg1"/>
                </a:solidFill>
              </a:rPr>
              <a:t> </a:t>
            </a:r>
            <a:r>
              <a:rPr lang="pl-PL" altLang="pl-PL" sz="2000" b="1" dirty="0">
                <a:solidFill>
                  <a:schemeClr val="bg1"/>
                </a:solidFill>
              </a:rPr>
              <a:t>zgonów</a:t>
            </a:r>
            <a:r>
              <a:rPr lang="pl-PL" altLang="pl-PL" sz="2000" dirty="0">
                <a:solidFill>
                  <a:schemeClr val="bg1"/>
                </a:solidFill>
              </a:rPr>
              <a:t> na świecie. Oznacza to, że </a:t>
            </a:r>
            <a:r>
              <a:rPr lang="pl-PL" altLang="pl-PL" sz="2000" b="1" dirty="0">
                <a:solidFill>
                  <a:schemeClr val="bg1"/>
                </a:solidFill>
              </a:rPr>
              <a:t>każdego dnia</a:t>
            </a:r>
            <a:r>
              <a:rPr lang="pl-PL" altLang="pl-PL" sz="2000" dirty="0">
                <a:solidFill>
                  <a:schemeClr val="bg1"/>
                </a:solidFill>
              </a:rPr>
              <a:t> z powodu palenia </a:t>
            </a:r>
            <a:r>
              <a:rPr lang="pl-PL" altLang="pl-PL" sz="2000" b="1" dirty="0">
                <a:solidFill>
                  <a:schemeClr val="bg1"/>
                </a:solidFill>
              </a:rPr>
              <a:t>umiera 14 000 osób!</a:t>
            </a:r>
          </a:p>
          <a:p>
            <a:pPr marL="0" indent="0">
              <a:buNone/>
            </a:pPr>
            <a:br>
              <a:rPr lang="pl-PL" altLang="pl-PL" sz="2000" b="1" dirty="0">
                <a:solidFill>
                  <a:schemeClr val="bg1"/>
                </a:solidFill>
              </a:rPr>
            </a:br>
            <a:endParaRPr lang="pl-PL" sz="20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250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15364" descr="Wybuch chmury proszku z cząsteczek o białym kolorze na czarnym tle">
            <a:extLst>
              <a:ext uri="{FF2B5EF4-FFF2-40B4-BE49-F238E27FC236}">
                <a16:creationId xmlns:a16="http://schemas.microsoft.com/office/drawing/2014/main" id="{6C10DA9B-E5B5-4181-A189-08D7C2C17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0"/>
            <a:ext cx="12191980" cy="7179166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ytuł 1">
            <a:extLst>
              <a:ext uri="{FF2B5EF4-FFF2-40B4-BE49-F238E27FC236}">
                <a16:creationId xmlns:a16="http://schemas.microsoft.com/office/drawing/2014/main" id="{1561C59E-FE84-4793-98F9-73D90837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700" b="1"/>
              <a:t>Dym tytoniowy szkodzi niepalącym</a:t>
            </a:r>
            <a:endParaRPr lang="pl-PL" altLang="pl-PL" sz="3700"/>
          </a:p>
        </p:txBody>
      </p:sp>
      <p:sp>
        <p:nvSpPr>
          <p:cNvPr id="15363" name="Symbol zastępczy zawartości 2">
            <a:extLst>
              <a:ext uri="{FF2B5EF4-FFF2-40B4-BE49-F238E27FC236}">
                <a16:creationId xmlns:a16="http://schemas.microsoft.com/office/drawing/2014/main" id="{243D4F63-C00B-4C40-8620-4BE3A8749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l-PL" altLang="pl-PL" sz="1800" dirty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Dym boczny wydostaje się w ciągu całego czasu palenia papierosa i nie jest filtrowany ani przez filtr papierosowy, ani przez „żywy filtr”, jakim są płuca; dym główny natomiast jest wdychany jedynie przez 20-30 sekund.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l-PL" alt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l-PL" sz="1800" b="0" i="0" dirty="0">
                <a:effectLst/>
                <a:latin typeface="Helvetica Neue"/>
              </a:rPr>
              <a:t>	2000 osób niepalących umiera z powodu biernej ekspozycji na dym tytoniowy</a:t>
            </a:r>
            <a:endParaRPr lang="pl-PL" alt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ewnątrz, żywność, talerz, warzywo&#10;&#10;Opis wygenerowany automatycznie">
            <a:extLst>
              <a:ext uri="{FF2B5EF4-FFF2-40B4-BE49-F238E27FC236}">
                <a16:creationId xmlns:a16="http://schemas.microsoft.com/office/drawing/2014/main" id="{0EB4876E-28BE-4AD5-81F4-8A34BE3DB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5" b="21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5FAC6648-78F8-40DB-BBC7-EF7DC1FF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SKUTKI PALENIA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4386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08D2F1F-16CC-4671-852E-95E1162DD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7" y="365125"/>
            <a:ext cx="10870949" cy="1325563"/>
          </a:xfrm>
        </p:spPr>
        <p:txBody>
          <a:bodyPr/>
          <a:lstStyle/>
          <a:p>
            <a:r>
              <a:rPr lang="pl-PL" altLang="pl-PL" b="1" dirty="0">
                <a:latin typeface="TimesNewRoman,BoldItalic" charset="0"/>
                <a:cs typeface="Times New Roman" panose="02020603050405020304" pitchFamily="18" charset="0"/>
              </a:rPr>
              <a:t>Choroby mające istotny związek z paleniem tytoniu:</a:t>
            </a:r>
            <a:r>
              <a:rPr lang="pl-PL" altLang="pl-PL" dirty="0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39B177B-C0C7-44DA-BC0C-D5F435BFF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altLang="pl-PL" sz="3600" dirty="0">
                <a:solidFill>
                  <a:srgbClr val="FF0000"/>
                </a:solidFill>
                <a:latin typeface="TimesNewRoman" charset="0"/>
                <a:cs typeface="Times New Roman" panose="02020603050405020304" pitchFamily="18" charset="0"/>
              </a:rPr>
              <a:t>Nowotwory złośliwe</a:t>
            </a:r>
            <a:r>
              <a:rPr lang="pl-PL" altLang="pl-PL" sz="3600" dirty="0">
                <a:solidFill>
                  <a:srgbClr val="FF0000"/>
                </a:solidFill>
              </a:rPr>
              <a:t>:</a:t>
            </a:r>
            <a:r>
              <a:rPr lang="pl-PL" altLang="pl-PL" sz="36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4FCAEE-E222-48D2-BF0C-1CEA7EBA51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altLang="pl-PL" dirty="0">
                <a:latin typeface="TimesNewRoman" charset="0"/>
                <a:cs typeface="Times New Roman" panose="02020603050405020304" pitchFamily="18" charset="0"/>
              </a:rPr>
              <a:t>Rak płuc</a:t>
            </a:r>
            <a:r>
              <a:rPr lang="pl-PL" altLang="pl-PL" dirty="0"/>
              <a:t> </a:t>
            </a:r>
          </a:p>
          <a:p>
            <a:r>
              <a:rPr lang="pl-PL" altLang="pl-PL" dirty="0">
                <a:latin typeface="TimesNewRoman" charset="0"/>
                <a:cs typeface="Times New Roman" panose="02020603050405020304" pitchFamily="18" charset="0"/>
              </a:rPr>
              <a:t>Rak wargi, języka, jamy ustnej, przełyku i krtani</a:t>
            </a:r>
            <a:r>
              <a:rPr lang="pl-PL" altLang="pl-PL" dirty="0"/>
              <a:t> </a:t>
            </a:r>
          </a:p>
          <a:p>
            <a:r>
              <a:rPr lang="pl-PL" altLang="pl-PL" dirty="0">
                <a:latin typeface="TimesNewRoman" charset="0"/>
                <a:cs typeface="Times New Roman" panose="02020603050405020304" pitchFamily="18" charset="0"/>
              </a:rPr>
              <a:t>Rak pęcherza moczowego</a:t>
            </a:r>
            <a:r>
              <a:rPr lang="pl-PL" altLang="pl-PL" dirty="0"/>
              <a:t> </a:t>
            </a:r>
          </a:p>
          <a:p>
            <a:r>
              <a:rPr lang="pl-PL" altLang="pl-PL" dirty="0"/>
              <a:t>Rak nerki</a:t>
            </a:r>
          </a:p>
          <a:p>
            <a:r>
              <a:rPr lang="pl-PL" altLang="pl-PL" dirty="0">
                <a:latin typeface="TimesNewRoman" charset="0"/>
                <a:cs typeface="Times New Roman" panose="02020603050405020304" pitchFamily="18" charset="0"/>
              </a:rPr>
              <a:t>Rak trzustki</a:t>
            </a:r>
            <a:r>
              <a:rPr lang="pl-PL" altLang="pl-PL" dirty="0"/>
              <a:t>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1A571AB-E5C4-4C9B-A852-9B43CF8800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altLang="pl-PL" sz="2800" dirty="0">
                <a:latin typeface="TimesNewRoman" charset="0"/>
                <a:cs typeface="Times New Roman" panose="02020603050405020304" pitchFamily="18" charset="0"/>
              </a:rPr>
              <a:t>Choroba niedokrwienna serca</a:t>
            </a:r>
            <a:r>
              <a:rPr lang="pl-PL" altLang="pl-PL" sz="2800" dirty="0"/>
              <a:t> </a:t>
            </a:r>
          </a:p>
          <a:p>
            <a:r>
              <a:rPr lang="pl-PL" altLang="pl-PL" sz="2800" dirty="0">
                <a:latin typeface="TimesNewRoman" charset="0"/>
                <a:cs typeface="Times New Roman" panose="02020603050405020304" pitchFamily="18" charset="0"/>
              </a:rPr>
              <a:t>Zawał serca</a:t>
            </a:r>
            <a:r>
              <a:rPr lang="pl-PL" altLang="pl-PL" sz="2800" dirty="0"/>
              <a:t> </a:t>
            </a:r>
          </a:p>
          <a:p>
            <a:r>
              <a:rPr lang="pl-PL" altLang="pl-PL" sz="2800" dirty="0">
                <a:latin typeface="TimesNewRoman" charset="0"/>
                <a:cs typeface="Times New Roman" panose="02020603050405020304" pitchFamily="18" charset="0"/>
              </a:rPr>
              <a:t>miażdżyca naczyń krwionośnych</a:t>
            </a:r>
            <a:r>
              <a:rPr lang="pl-PL" altLang="pl-PL" sz="2800" dirty="0"/>
              <a:t> </a:t>
            </a:r>
          </a:p>
          <a:p>
            <a:r>
              <a:rPr lang="pl-PL" altLang="pl-PL" sz="2800" dirty="0">
                <a:latin typeface="TimesNewRoman" charset="0"/>
                <a:cs typeface="Times New Roman" panose="02020603050405020304" pitchFamily="18" charset="0"/>
              </a:rPr>
              <a:t>nadciśnienie tętnicze</a:t>
            </a:r>
            <a:r>
              <a:rPr lang="pl-PL" altLang="pl-PL" sz="2800" dirty="0"/>
              <a:t> </a:t>
            </a:r>
          </a:p>
          <a:p>
            <a:r>
              <a:rPr lang="pl-PL" altLang="pl-PL" sz="2800" dirty="0">
                <a:latin typeface="TimesNewRoman" charset="0"/>
                <a:cs typeface="Times New Roman" panose="02020603050405020304" pitchFamily="18" charset="0"/>
              </a:rPr>
              <a:t>tętniak aorty</a:t>
            </a:r>
            <a:r>
              <a:rPr lang="pl-PL" altLang="pl-PL" dirty="0"/>
              <a:t> </a:t>
            </a:r>
          </a:p>
          <a:p>
            <a:endParaRPr lang="pl-PL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3906179-7C23-4076-8F07-0C9C3821B8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 fontScale="77500" lnSpcReduction="20000"/>
          </a:bodyPr>
          <a:lstStyle/>
          <a:p>
            <a:r>
              <a:rPr lang="pl-PL" altLang="pl-PL" sz="4000" b="1" dirty="0">
                <a:solidFill>
                  <a:srgbClr val="FF0000"/>
                </a:solidFill>
                <a:latin typeface="TimesNewRoman" charset="0"/>
                <a:cs typeface="Times New Roman" panose="02020603050405020304" pitchFamily="18" charset="0"/>
              </a:rPr>
              <a:t>Układ sercowo -naczyniowy:</a:t>
            </a:r>
            <a:r>
              <a:rPr lang="pl-PL" altLang="pl-PL" dirty="0"/>
              <a:t> </a:t>
            </a:r>
          </a:p>
        </p:txBody>
      </p:sp>
      <p:pic>
        <p:nvPicPr>
          <p:cNvPr id="11" name="Picture 4" descr="Zadymienie światła na czarnym tle">
            <a:extLst>
              <a:ext uri="{FF2B5EF4-FFF2-40B4-BE49-F238E27FC236}">
                <a16:creationId xmlns:a16="http://schemas.microsoft.com/office/drawing/2014/main" id="{55413032-E25D-416F-998A-4214045FA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0690" b="504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Zadymienie światła na czarnym tle">
            <a:extLst>
              <a:ext uri="{FF2B5EF4-FFF2-40B4-BE49-F238E27FC236}">
                <a16:creationId xmlns:a16="http://schemas.microsoft.com/office/drawing/2014/main" id="{715B3636-9173-4E04-A6B1-11D53333F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0690" b="504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8158666B-1ECC-4EB6-BE4C-9EE72BE3A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7938"/>
            <a:ext cx="7772400" cy="1143000"/>
          </a:xfrm>
        </p:spPr>
        <p:txBody>
          <a:bodyPr/>
          <a:lstStyle/>
          <a:p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 charset="0"/>
                <a:cs typeface="Times New Roman" panose="02020603050405020304" pitchFamily="18" charset="0"/>
              </a:rPr>
              <a:t>Układ oddechowy:</a:t>
            </a: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F814BEF-B191-4FF6-866A-CFD7D57B7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8811" y="1074655"/>
            <a:ext cx="4720389" cy="2514600"/>
          </a:xfrm>
        </p:spPr>
        <p:txBody>
          <a:bodyPr/>
          <a:lstStyle/>
          <a:p>
            <a:r>
              <a:rPr lang="pl-PL" altLang="pl-PL" dirty="0">
                <a:latin typeface="TimesNewRoman" charset="0"/>
                <a:cs typeface="Times New Roman" panose="02020603050405020304" pitchFamily="18" charset="0"/>
              </a:rPr>
              <a:t>przewlekłe zapalenie oskrzeli</a:t>
            </a:r>
            <a:r>
              <a:rPr lang="pl-PL" altLang="pl-PL" dirty="0"/>
              <a:t> </a:t>
            </a:r>
          </a:p>
          <a:p>
            <a:r>
              <a:rPr lang="pl-PL" altLang="pl-PL" dirty="0">
                <a:latin typeface="TimesNewRoman" charset="0"/>
                <a:cs typeface="Times New Roman" panose="02020603050405020304" pitchFamily="18" charset="0"/>
              </a:rPr>
              <a:t>gruźlica</a:t>
            </a:r>
            <a:r>
              <a:rPr lang="pl-PL" altLang="pl-PL" dirty="0"/>
              <a:t> </a:t>
            </a:r>
          </a:p>
          <a:p>
            <a:r>
              <a:rPr lang="pl-PL" altLang="pl-PL" dirty="0"/>
              <a:t>a</a:t>
            </a:r>
            <a:r>
              <a:rPr lang="pl-PL" altLang="pl-PL" dirty="0">
                <a:latin typeface="TimesNewRoman" charset="0"/>
                <a:cs typeface="Times New Roman" panose="02020603050405020304" pitchFamily="18" charset="0"/>
              </a:rPr>
              <a:t>stma oskrzelowa</a:t>
            </a:r>
            <a:r>
              <a:rPr lang="pl-PL" altLang="pl-PL" dirty="0"/>
              <a:t> </a:t>
            </a:r>
          </a:p>
          <a:p>
            <a:r>
              <a:rPr lang="pl-PL" altLang="pl-PL" dirty="0"/>
              <a:t>z</a:t>
            </a:r>
            <a:r>
              <a:rPr lang="pl-PL" altLang="pl-PL" dirty="0">
                <a:latin typeface="TimesNewRoman" charset="0"/>
                <a:cs typeface="Times New Roman" panose="02020603050405020304" pitchFamily="18" charset="0"/>
              </a:rPr>
              <a:t>apalenie płuc</a:t>
            </a:r>
            <a:r>
              <a:rPr lang="pl-PL" altLang="pl-PL" dirty="0"/>
              <a:t> 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21E5523-6A5F-4BD6-A47C-8AE55196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105" y="23645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 charset="0"/>
                <a:cs typeface="Times New Roman" panose="02020603050405020304" pitchFamily="18" charset="0"/>
              </a:rPr>
              <a:t>Układ</a:t>
            </a:r>
            <a:r>
              <a:rPr lang="pl-PL" alt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 charset="0"/>
                <a:cs typeface="Times New Roman" panose="02020603050405020304" pitchFamily="18" charset="0"/>
              </a:rPr>
              <a:t> </a:t>
            </a:r>
            <a:r>
              <a:rPr lang="pl-PL" alt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 charset="0"/>
                <a:cs typeface="Times New Roman" panose="02020603050405020304" pitchFamily="18" charset="0"/>
              </a:rPr>
              <a:t>nerwowy:</a:t>
            </a:r>
            <a:r>
              <a:rPr lang="pl-PL" alt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A8A3CDFB-01CA-4E5E-B7BF-F259DFDA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547" y="92948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l-PL" altLang="pl-PL" sz="3200" dirty="0"/>
              <a:t> u</a:t>
            </a:r>
            <a:r>
              <a:rPr lang="pl-PL" altLang="pl-PL" sz="3200" dirty="0">
                <a:latin typeface="TimesNewRoman" charset="0"/>
                <a:cs typeface="Times New Roman" panose="02020603050405020304" pitchFamily="18" charset="0"/>
              </a:rPr>
              <a:t>dar mózgu</a:t>
            </a:r>
            <a:r>
              <a:rPr lang="pl-PL" altLang="pl-PL" sz="1400" dirty="0"/>
              <a:t> </a:t>
            </a:r>
            <a:endParaRPr lang="pl-PL" altLang="pl-PL" dirty="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37621E41-38F6-43D9-89D2-C0DD66B89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990" y="23048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 charset="0"/>
                <a:cs typeface="Times New Roman" panose="02020603050405020304" pitchFamily="18" charset="0"/>
              </a:rPr>
              <a:t>Układ pokarmowy:</a:t>
            </a:r>
            <a:r>
              <a:rPr lang="pl-PL" alt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9D86A507-9B52-47FF-92FF-02D2C77E3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674" y="2875653"/>
            <a:ext cx="70625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4">
              <a:buFontTx/>
              <a:buChar char="•"/>
            </a:pPr>
            <a:r>
              <a:rPr lang="pl-PL" altLang="pl-PL" sz="3200" dirty="0"/>
              <a:t> w</a:t>
            </a:r>
            <a:r>
              <a:rPr lang="pl-PL" altLang="pl-PL" sz="3200" dirty="0">
                <a:latin typeface="TimesNewRoman" charset="0"/>
                <a:cs typeface="Times New Roman" panose="02020603050405020304" pitchFamily="18" charset="0"/>
              </a:rPr>
              <a:t>rzody żołądka oraz dwunastnicy</a:t>
            </a:r>
            <a:r>
              <a:rPr lang="pl-PL" altLang="pl-PL" sz="3200" dirty="0"/>
              <a:t> </a:t>
            </a:r>
          </a:p>
          <a:p>
            <a:pPr lvl="4">
              <a:buFontTx/>
              <a:buChar char="•"/>
            </a:pPr>
            <a:r>
              <a:rPr lang="pl-PL" altLang="pl-PL" sz="3200" dirty="0"/>
              <a:t> p</a:t>
            </a:r>
            <a:r>
              <a:rPr lang="pl-PL" altLang="pl-PL" sz="3200" dirty="0">
                <a:latin typeface="TimesNewRoman" charset="0"/>
                <a:cs typeface="Times New Roman" panose="02020603050405020304" pitchFamily="18" charset="0"/>
              </a:rPr>
              <a:t>rzepukliny jelitowe</a:t>
            </a:r>
            <a:r>
              <a:rPr lang="pl-PL" altLang="pl-PL" sz="3200" dirty="0"/>
              <a:t>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41CCA8E-AED3-43ED-956F-7B4C5DB1187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8284" y="3432970"/>
            <a:ext cx="6396790" cy="33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,BoldItalic" charset="0"/>
                <a:cs typeface="Times New Roman" panose="02020603050405020304" pitchFamily="18" charset="0"/>
              </a:rPr>
              <a:t>Tytoniowa twarz</a:t>
            </a:r>
            <a:endParaRPr lang="pl-PL" alt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altLang="pl-PL" dirty="0">
                <a:latin typeface="TimesNewRoman" charset="0"/>
                <a:cs typeface="Times New Roman" panose="02020603050405020304" pitchFamily="18" charset="0"/>
              </a:rPr>
              <a:t>Dym papierosowy ma również bardzo niekorzystny wpływ na</a:t>
            </a:r>
            <a:r>
              <a:rPr lang="pl-PL" altLang="pl-PL" dirty="0"/>
              <a:t> </a:t>
            </a:r>
            <a:r>
              <a:rPr lang="pl-PL" altLang="pl-PL" dirty="0">
                <a:latin typeface="TimesNewRoman" charset="0"/>
                <a:cs typeface="Times New Roman" panose="02020603050405020304" pitchFamily="18" charset="0"/>
              </a:rPr>
              <a:t>urodę. Jest ona niedotleniona, z czasem cera staje się coraz bl</a:t>
            </a:r>
            <a:r>
              <a:rPr lang="pl-PL" altLang="pl-PL" dirty="0"/>
              <a:t>e</a:t>
            </a:r>
            <a:r>
              <a:rPr lang="pl-PL" altLang="pl-PL" dirty="0">
                <a:latin typeface="TimesNewRoman" charset="0"/>
                <a:cs typeface="Times New Roman" panose="02020603050405020304" pitchFamily="18" charset="0"/>
              </a:rPr>
              <a:t>dsza i bardziej poszarzała. Dodatkowo, zawarte w dymie substancje obniżają  poziom estrogenów, wpływając na wysuszenie skóry- jest to powód powstawania przedwczesnych zmarszczek.</a:t>
            </a:r>
          </a:p>
          <a:p>
            <a:endParaRPr lang="pl-PL" altLang="pl-PL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3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3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  <p:bldP spid="17412" grpId="0" autoUpdateAnimBg="0"/>
      <p:bldP spid="17413" grpId="0" autoUpdateAnimBg="0"/>
      <p:bldP spid="17414" grpId="0" autoUpdateAnimBg="0"/>
      <p:bldP spid="174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1759B81B-BE83-49A6-9A8D-10918C4A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764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Tahoma" panose="020B0604030504040204" pitchFamily="34" charset="0"/>
            </a:endParaRPr>
          </a:p>
        </p:txBody>
      </p:sp>
      <p:pic>
        <p:nvPicPr>
          <p:cNvPr id="13315" name="Picture 3" descr="palacz">
            <a:extLst>
              <a:ext uri="{FF2B5EF4-FFF2-40B4-BE49-F238E27FC236}">
                <a16:creationId xmlns:a16="http://schemas.microsoft.com/office/drawing/2014/main" id="{4ECA38E7-8B9B-474C-A25F-2543FB6E34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0814"/>
            <a:ext cx="7772400" cy="6403975"/>
          </a:xfrm>
          <a:noFill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ewnątrz, żywność, talerz, warzywo&#10;&#10;Opis wygenerowany automatycznie">
            <a:extLst>
              <a:ext uri="{FF2B5EF4-FFF2-40B4-BE49-F238E27FC236}">
                <a16:creationId xmlns:a16="http://schemas.microsoft.com/office/drawing/2014/main" id="{0EB4876E-28BE-4AD5-81F4-8A34BE3DB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5" b="21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5FAC6648-78F8-40DB-BBC7-EF7DC1FF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CZY WIESZ CO PALISZ</a:t>
            </a: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57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CCDDF52-0B94-4A93-9F67-18E1CAC2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40081"/>
            <a:ext cx="3924299" cy="479869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Papieros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po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zapalaniu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dostarcza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palaczowi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tylko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nikotyny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ale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przede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wszystkim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4000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innych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toksycznych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związków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chemicznych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w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tym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40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substancji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o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działaniu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l-PL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rakotwórczym</a:t>
            </a:r>
            <a: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;</a:t>
            </a:r>
            <a:br>
              <a:rPr lang="pl-PL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pl-PL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altLang="pl-PL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6EE87D7-6F9C-4B80-90BE-FDAE7975D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-2" b="-2"/>
          <a:stretch/>
        </p:blipFill>
        <p:spPr>
          <a:xfrm>
            <a:off x="5195454" y="1563614"/>
            <a:ext cx="6356465" cy="37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1620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TM04033929[[fn=Łupek]]</Template>
  <TotalTime>145</TotalTime>
  <Words>593</Words>
  <Application>Microsoft Office PowerPoint</Application>
  <PresentationFormat>Panoramiczny</PresentationFormat>
  <Paragraphs>88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Constantia</vt:lpstr>
      <vt:lpstr>Helvetica Neue</vt:lpstr>
      <vt:lpstr>Tahoma</vt:lpstr>
      <vt:lpstr>TimesNewRoman</vt:lpstr>
      <vt:lpstr>TimesNewRoman,BoldItalic</vt:lpstr>
      <vt:lpstr>Wingdings</vt:lpstr>
      <vt:lpstr>Motyw pakietu Office</vt:lpstr>
      <vt:lpstr>RZUĆ PALENIE RAZEM Z NAMI!</vt:lpstr>
      <vt:lpstr>Palenie w liczbach</vt:lpstr>
      <vt:lpstr>Dym tytoniowy szkodzi niepalącym</vt:lpstr>
      <vt:lpstr>SKUTKI PALENIA</vt:lpstr>
      <vt:lpstr>Choroby mające istotny związek z paleniem tytoniu: </vt:lpstr>
      <vt:lpstr>Układ oddechowy: </vt:lpstr>
      <vt:lpstr>Prezentacja programu PowerPoint</vt:lpstr>
      <vt:lpstr>CZY WIESZ CO PALISZ?</vt:lpstr>
      <vt:lpstr>Papieros  po zapalaniu dostarcza palaczowi nie tylko nikotyny, ale przede wszystkim 4000 innych toksycznych związków chemicznych, w tym 40 substancji  o działaniu rakotwórczym;   </vt:lpstr>
      <vt:lpstr>SUBSTANCJE SMOLISTE</vt:lpstr>
      <vt:lpstr>CYJANOWODÓR</vt:lpstr>
      <vt:lpstr>TLENEK WĘGLA</vt:lpstr>
      <vt:lpstr>FAKTY O PAPIEROSACH</vt:lpstr>
      <vt:lpstr>Palenie skraca życie!!!</vt:lpstr>
      <vt:lpstr>Ile zaoszczędzisz jak przestaniesz palić??? Paczka papierosów kosztuje średnio 15 zł. </vt:lpstr>
      <vt:lpstr>Prezentacja programu PowerPoint</vt:lpstr>
      <vt:lpstr>Każdy papieros niszczy Twoje zdrowie</vt:lpstr>
      <vt:lpstr>DZIĘKUJE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RZUĆ PALENIE RAZEM Z NAMI!</dc:title>
  <dc:creator>Kamila Górska</dc:creator>
  <cp:lastModifiedBy>PSSE Oława - Magdalena Ziółkowska</cp:lastModifiedBy>
  <cp:revision>4</cp:revision>
  <dcterms:created xsi:type="dcterms:W3CDTF">2021-11-03T10:55:51Z</dcterms:created>
  <dcterms:modified xsi:type="dcterms:W3CDTF">2023-11-15T09:30:24Z</dcterms:modified>
</cp:coreProperties>
</file>