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86" r:id="rId2"/>
    <p:sldId id="276" r:id="rId3"/>
    <p:sldId id="281" r:id="rId4"/>
    <p:sldId id="288" r:id="rId5"/>
    <p:sldId id="282" r:id="rId6"/>
    <p:sldId id="283" r:id="rId7"/>
    <p:sldId id="289" r:id="rId8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ciej Majtczak" initials="MM" lastIdx="1" clrIdx="0">
    <p:extLst>
      <p:ext uri="{19B8F6BF-5375-455C-9EA6-DF929625EA0E}">
        <p15:presenceInfo xmlns:p15="http://schemas.microsoft.com/office/powerpoint/2012/main" userId="8697d10888525e6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F57"/>
    <a:srgbClr val="AFDABB"/>
    <a:srgbClr val="628FC6"/>
    <a:srgbClr val="292B5E"/>
    <a:srgbClr val="186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77" autoAdjust="0"/>
    <p:restoredTop sz="96357" autoAdjust="0"/>
  </p:normalViewPr>
  <p:slideViewPr>
    <p:cSldViewPr snapToGrid="0">
      <p:cViewPr varScale="1">
        <p:scale>
          <a:sx n="42" d="100"/>
          <a:sy n="42" d="100"/>
        </p:scale>
        <p:origin x="1080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46FB8-EA1E-9D47-A664-7BFC908237DA}" type="datetimeFigureOut">
              <a:rPr lang="pl-PL" smtClean="0"/>
              <a:t>2023-07-11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8192B-6C28-954B-B79B-FF7B3726BD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0198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8192B-6C28-954B-B79B-FF7B3726BDBB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8089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2023-07-11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9875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2023-07-11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3176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2023-07-11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8133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3C6348F6-D99B-7DAC-5B6C-848D92282A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599756" y="386507"/>
            <a:ext cx="3786344" cy="12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89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symbol, design&#10;&#10;Opis wygenerowany automatycznie">
            <a:extLst>
              <a:ext uri="{FF2B5EF4-FFF2-40B4-BE49-F238E27FC236}">
                <a16:creationId xmlns:a16="http://schemas.microsoft.com/office/drawing/2014/main" id="{C83AD76C-BA93-D0B6-79C1-2377BC1584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131770" y="386507"/>
            <a:ext cx="3786344" cy="1226162"/>
          </a:xfrm>
          <a:prstGeom prst="rect">
            <a:avLst/>
          </a:prstGeom>
        </p:spPr>
      </p:pic>
      <p:pic>
        <p:nvPicPr>
          <p:cNvPr id="3" name="Obraz 2" descr="Obraz zawierający niebo, zrzut ekranu, przemysł, fabryka&#10;&#10;Opis wygenerowany automatycznie">
            <a:extLst>
              <a:ext uri="{FF2B5EF4-FFF2-40B4-BE49-F238E27FC236}">
                <a16:creationId xmlns:a16="http://schemas.microsoft.com/office/drawing/2014/main" id="{554BC282-A9EF-EA5D-DEC2-143FDE9C6C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46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E68B1C7B-4369-0491-B044-A57188BD81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131770" y="386507"/>
            <a:ext cx="3786344" cy="1226162"/>
          </a:xfrm>
          <a:prstGeom prst="rect">
            <a:avLst/>
          </a:prstGeom>
        </p:spPr>
      </p:pic>
      <p:pic>
        <p:nvPicPr>
          <p:cNvPr id="3" name="Obraz 2" descr="Obraz zawierający na wolnym powietrzu, osoba, ubrania, wspinaczka&#10;&#10;Opis wygenerowany automatycznie">
            <a:extLst>
              <a:ext uri="{FF2B5EF4-FFF2-40B4-BE49-F238E27FC236}">
                <a16:creationId xmlns:a16="http://schemas.microsoft.com/office/drawing/2014/main" id="{8392A4D8-ECD1-F592-6952-64093A8D5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67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E68B1C7B-4369-0491-B044-A57188BD81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131770" y="386507"/>
            <a:ext cx="3786344" cy="1226162"/>
          </a:xfrm>
          <a:prstGeom prst="rect">
            <a:avLst/>
          </a:prstGeom>
        </p:spPr>
      </p:pic>
      <p:pic>
        <p:nvPicPr>
          <p:cNvPr id="4" name="Obraz 3" descr="Obraz zawierający chmura, zrzut ekranu, niebo, Drapacz chmur&#10;&#10;Opis wygenerowany automatycznie">
            <a:extLst>
              <a:ext uri="{FF2B5EF4-FFF2-40B4-BE49-F238E27FC236}">
                <a16:creationId xmlns:a16="http://schemas.microsoft.com/office/drawing/2014/main" id="{EC8BE15A-136C-E1B0-84A8-F52EB7866F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26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E68B1C7B-4369-0491-B044-A57188BD81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131770" y="386507"/>
            <a:ext cx="3786344" cy="1226162"/>
          </a:xfrm>
          <a:prstGeom prst="rect">
            <a:avLst/>
          </a:prstGeom>
        </p:spPr>
      </p:pic>
      <p:pic>
        <p:nvPicPr>
          <p:cNvPr id="3" name="Obraz 2" descr="Obraz zawierający tekst, zrzut ekranu, elektronika, obwód&#10;&#10;Opis wygenerowany automatycznie">
            <a:extLst>
              <a:ext uri="{FF2B5EF4-FFF2-40B4-BE49-F238E27FC236}">
                <a16:creationId xmlns:a16="http://schemas.microsoft.com/office/drawing/2014/main" id="{DB2A62CE-1815-BEF5-F252-BD0134E22E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49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tekst, osoba, ubrania, książka&#10;&#10;Opis wygenerowany automatycznie">
            <a:extLst>
              <a:ext uri="{FF2B5EF4-FFF2-40B4-BE49-F238E27FC236}">
                <a16:creationId xmlns:a16="http://schemas.microsoft.com/office/drawing/2014/main" id="{59EAF03A-A62A-BF20-8175-151956A70E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70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hmura, panorama, panorama miasta, Aglomeracja&#10;&#10;Opis wygenerowany automatycznie">
            <a:extLst>
              <a:ext uri="{FF2B5EF4-FFF2-40B4-BE49-F238E27FC236}">
                <a16:creationId xmlns:a16="http://schemas.microsoft.com/office/drawing/2014/main" id="{1315E174-FA7E-B851-4599-78F4CE8C7E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6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2023-07-11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7144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2023-07-11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3555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2023-07-11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255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2023-07-11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3204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2023-07-11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7322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2023-07-11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930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2023-07-11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9757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2023-07-11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9133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A1FC5-AF8B-2747-A608-EA1D9500AB2D}" type="datetimeFigureOut">
              <a:rPr lang="pl-PL" smtClean="0"/>
              <a:t>2023-07-11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772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71841751-09C0-A169-AFBE-C56A4B7A82DB}"/>
              </a:ext>
            </a:extLst>
          </p:cNvPr>
          <p:cNvSpPr txBox="1"/>
          <p:nvPr/>
        </p:nvSpPr>
        <p:spPr>
          <a:xfrm>
            <a:off x="767709" y="2918460"/>
            <a:ext cx="2233383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0"/>
              </a:lnSpc>
            </a:pPr>
            <a:r>
              <a:rPr lang="pl-PL" sz="9600" b="1" kern="800" spc="-3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Ustanowienie tymczasowego zarządcy przymusowego na majątku Wiaczesława Kantora w Grupie Azoty </a:t>
            </a:r>
            <a:endParaRPr lang="pl-PL" sz="7200" kern="800" spc="-3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Light" panose="020F0302020204030203" pitchFamily="34" charset="-18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35BA24E-7079-8D3D-B0ED-7A013D429995}"/>
              </a:ext>
            </a:extLst>
          </p:cNvPr>
          <p:cNvSpPr txBox="1"/>
          <p:nvPr/>
        </p:nvSpPr>
        <p:spPr>
          <a:xfrm>
            <a:off x="767708" y="7381220"/>
            <a:ext cx="213504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pl-PL" sz="7200" i="0" u="none" strike="noStrike" kern="800" cap="none" spc="-20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ato Light" panose="020F03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Z dniem 11 lipca 2023 r. minister Waldemar Buda wprowadza zarządcę nad akcjami rosyjskiego oligarchy i eliminuje jakikolwiek jego udział w działalności Grupy </a:t>
            </a:r>
            <a:endParaRPr lang="pl-PL" sz="7200" spc="-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3649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90E3C86F-BBB7-BDD5-7E40-EF6358AA91AA}"/>
              </a:ext>
            </a:extLst>
          </p:cNvPr>
          <p:cNvSpPr txBox="1"/>
          <p:nvPr/>
        </p:nvSpPr>
        <p:spPr>
          <a:xfrm>
            <a:off x="3029647" y="5011300"/>
            <a:ext cx="13583148" cy="1594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wzrost bezpieczeństwa energetycznego i ekonomicznego Polski</a:t>
            </a:r>
            <a:endParaRPr lang="pl-PL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Black" panose="020F0A02020204030203" pitchFamily="34" charset="-18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3DA4612-7CC7-FA0D-63B7-77DC053A4206}"/>
              </a:ext>
            </a:extLst>
          </p:cNvPr>
          <p:cNvSpPr txBox="1"/>
          <p:nvPr/>
        </p:nvSpPr>
        <p:spPr>
          <a:xfrm>
            <a:off x="3029646" y="7666792"/>
            <a:ext cx="11961382" cy="839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możliwość dalszego rozwoju firm</a:t>
            </a:r>
            <a:endParaRPr lang="pl-PL" sz="5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" panose="020F0502020204030203" pitchFamily="34" charset="-18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4F91F3C-98E8-A408-49D7-01321DEC725E}"/>
              </a:ext>
            </a:extLst>
          </p:cNvPr>
          <p:cNvSpPr txBox="1"/>
          <p:nvPr/>
        </p:nvSpPr>
        <p:spPr>
          <a:xfrm>
            <a:off x="3077773" y="9474499"/>
            <a:ext cx="14668714" cy="1594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eliminacja rosyjskiego kapitału </a:t>
            </a:r>
            <a:br>
              <a:rPr lang="pl-PL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l-PL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i wpływów</a:t>
            </a:r>
            <a:endParaRPr lang="pl-PL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Black" panose="020F0A02020204030203" pitchFamily="34" charset="-18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A0CF467-BD78-7581-8C41-8A8BB7DC8A59}"/>
              </a:ext>
            </a:extLst>
          </p:cNvPr>
          <p:cNvSpPr txBox="1"/>
          <p:nvPr/>
        </p:nvSpPr>
        <p:spPr>
          <a:xfrm>
            <a:off x="767709" y="2886037"/>
            <a:ext cx="16858463" cy="1650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Black" panose="020F0A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Polska pierwsza w Europie </a:t>
            </a:r>
            <a:br>
              <a:rPr lang="pl-PL" sz="5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Black" panose="020F0A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l-PL" sz="5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Black" panose="020F0A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z tymczasowym zarządem przymusowym </a:t>
            </a:r>
            <a:endParaRPr lang="pl-PL" sz="5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Black" panose="020F0A02020204030203" pitchFamily="34" charset="-18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D72DC38-904A-990D-F5BD-A3F6F292D813}"/>
              </a:ext>
            </a:extLst>
          </p:cNvPr>
          <p:cNvSpPr txBox="1"/>
          <p:nvPr/>
        </p:nvSpPr>
        <p:spPr>
          <a:xfrm>
            <a:off x="767709" y="345484"/>
            <a:ext cx="18348428" cy="1762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00" spc="-120" dirty="0">
                <a:solidFill>
                  <a:srgbClr val="628FC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Ustanowienie tymczasowego zarządcy przymusowego na majątku Wiaczesława Kantora w Grupie Azoty</a:t>
            </a:r>
            <a:endParaRPr lang="pl-PL" sz="6000" spc="-120" dirty="0">
              <a:solidFill>
                <a:srgbClr val="628FC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" panose="020F0502020204030203" pitchFamily="34" charset="-18"/>
            </a:endParaRPr>
          </a:p>
        </p:txBody>
      </p:sp>
      <p:pic>
        <p:nvPicPr>
          <p:cNvPr id="17" name="Grafika 16">
            <a:extLst>
              <a:ext uri="{FF2B5EF4-FFF2-40B4-BE49-F238E27FC236}">
                <a16:creationId xmlns:a16="http://schemas.microsoft.com/office/drawing/2014/main" id="{A2646D32-9E8D-DE8B-B854-1DD3509FE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508" y="5156015"/>
            <a:ext cx="1365535" cy="1480392"/>
          </a:xfrm>
          <a:prstGeom prst="rect">
            <a:avLst/>
          </a:prstGeom>
        </p:spPr>
      </p:pic>
      <p:pic>
        <p:nvPicPr>
          <p:cNvPr id="19" name="Grafika 18">
            <a:extLst>
              <a:ext uri="{FF2B5EF4-FFF2-40B4-BE49-F238E27FC236}">
                <a16:creationId xmlns:a16="http://schemas.microsoft.com/office/drawing/2014/main" id="{94EE995A-4D4B-C55E-8F2E-3B71F8073B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8508" y="7394585"/>
            <a:ext cx="1365535" cy="1365535"/>
          </a:xfrm>
          <a:prstGeom prst="rect">
            <a:avLst/>
          </a:prstGeom>
        </p:spPr>
      </p:pic>
      <p:pic>
        <p:nvPicPr>
          <p:cNvPr id="21" name="Grafika 20">
            <a:extLst>
              <a:ext uri="{FF2B5EF4-FFF2-40B4-BE49-F238E27FC236}">
                <a16:creationId xmlns:a16="http://schemas.microsoft.com/office/drawing/2014/main" id="{E5F120DA-6387-3E35-46F9-0E82908868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0751" y="9612637"/>
            <a:ext cx="1358873" cy="136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46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6C3102D3-2AF0-930C-716A-573603E1D3AE}"/>
              </a:ext>
            </a:extLst>
          </p:cNvPr>
          <p:cNvSpPr txBox="1"/>
          <p:nvPr/>
        </p:nvSpPr>
        <p:spPr>
          <a:xfrm>
            <a:off x="767709" y="2777900"/>
            <a:ext cx="16858463" cy="1650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Black" panose="020F0A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Polska pierwsza w Europie </a:t>
            </a:r>
            <a:br>
              <a:rPr lang="pl-PL" sz="5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Black" panose="020F0A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l-PL" sz="5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Black" panose="020F0A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z tymczasowym zarządem przymusowym </a:t>
            </a:r>
            <a:endParaRPr lang="pl-PL" sz="5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Black" panose="020F0A02020204030203" pitchFamily="34" charset="-18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D24D527-09C7-77EA-57F5-5D1E695AD8F9}"/>
              </a:ext>
            </a:extLst>
          </p:cNvPr>
          <p:cNvSpPr txBox="1"/>
          <p:nvPr/>
        </p:nvSpPr>
        <p:spPr>
          <a:xfrm>
            <a:off x="767709" y="345484"/>
            <a:ext cx="18348428" cy="1762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00" spc="-120" dirty="0">
                <a:solidFill>
                  <a:srgbClr val="628FC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Ustanowienie tymczasowego zarządcy przymusowego na majątku Wiaczesława Kantora w Grupie Azoty</a:t>
            </a:r>
            <a:endParaRPr lang="pl-PL" sz="6000" spc="-120" dirty="0">
              <a:solidFill>
                <a:srgbClr val="628FC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" panose="020F0502020204030203" pitchFamily="34" charset="-18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0E3C86F-BBB7-BDD5-7E40-EF6358AA91AA}"/>
              </a:ext>
            </a:extLst>
          </p:cNvPr>
          <p:cNvSpPr txBox="1"/>
          <p:nvPr/>
        </p:nvSpPr>
        <p:spPr>
          <a:xfrm>
            <a:off x="4890305" y="4687044"/>
            <a:ext cx="90449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Novatek</a:t>
            </a:r>
            <a:endParaRPr lang="pl-PL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Black" panose="020F0A02020204030203" pitchFamily="34" charset="-18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3DA4612-7CC7-FA0D-63B7-77DC053A4206}"/>
              </a:ext>
            </a:extLst>
          </p:cNvPr>
          <p:cNvSpPr txBox="1"/>
          <p:nvPr/>
        </p:nvSpPr>
        <p:spPr>
          <a:xfrm>
            <a:off x="4890305" y="6503853"/>
            <a:ext cx="108533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PAO Gazprom</a:t>
            </a:r>
            <a:endParaRPr lang="pl-PL" sz="5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" panose="020F0502020204030203" pitchFamily="34" charset="-18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4F91F3C-98E8-A408-49D7-01321DEC725E}"/>
              </a:ext>
            </a:extLst>
          </p:cNvPr>
          <p:cNvSpPr txBox="1"/>
          <p:nvPr/>
        </p:nvSpPr>
        <p:spPr>
          <a:xfrm>
            <a:off x="4890306" y="8290811"/>
            <a:ext cx="976415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Norica</a:t>
            </a:r>
            <a:r>
              <a:rPr lang="pl-PL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 Holding </a:t>
            </a:r>
            <a:r>
              <a:rPr lang="pl-PL" sz="5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S.à.r.l</a:t>
            </a:r>
            <a:r>
              <a:rPr lang="pl-PL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. z siedzibą w Luksemburgu, </a:t>
            </a:r>
            <a:r>
              <a:rPr lang="pl-PL" sz="5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Opansa</a:t>
            </a:r>
            <a:r>
              <a:rPr lang="pl-PL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 Enterprises Limited i </a:t>
            </a:r>
            <a:r>
              <a:rPr lang="pl-PL" sz="5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Rainbee</a:t>
            </a:r>
            <a:r>
              <a:rPr lang="pl-PL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 Holdings Limited z siedzibami na Cyprze</a:t>
            </a:r>
            <a:endParaRPr lang="pl-PL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Black" panose="020F0A02020204030203" pitchFamily="34" charset="-18"/>
            </a:endParaRP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2F06D3E2-A0E7-ED66-2E66-6BAFBB823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7225" y="4975180"/>
            <a:ext cx="3571632" cy="481423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8511F86E-F899-1787-FDBA-5FEC4C774F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6006" y="6749200"/>
            <a:ext cx="3252851" cy="481423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66E0B981-6059-9650-FFFE-5ED031AC8E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7225" y="8523220"/>
            <a:ext cx="3571638" cy="48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03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BD2E2C0B-5835-4BE0-BB08-FE3452C6681A}"/>
              </a:ext>
            </a:extLst>
          </p:cNvPr>
          <p:cNvSpPr txBox="1"/>
          <p:nvPr/>
        </p:nvSpPr>
        <p:spPr>
          <a:xfrm>
            <a:off x="767709" y="2766244"/>
            <a:ext cx="20090961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Black" panose="020F0A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Tymczasowy zarząd w celu przejęcia może ustanowić </a:t>
            </a:r>
          </a:p>
          <a:p>
            <a:r>
              <a:rPr lang="pl-PL" sz="5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Black" panose="020F0A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Minister Rozwoju i Technologii w firmie wpisanej na listę sankcyjną </a:t>
            </a:r>
            <a:br>
              <a:rPr lang="pl-PL" sz="5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Black" panose="020F0A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l-PL" sz="5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Black" panose="020F0A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Ministra Spraw Wewnętrznych i Administracji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F6B2BB11-6AE0-EB1C-8F1B-9B35868114AB}"/>
              </a:ext>
            </a:extLst>
          </p:cNvPr>
          <p:cNvSpPr txBox="1"/>
          <p:nvPr/>
        </p:nvSpPr>
        <p:spPr>
          <a:xfrm>
            <a:off x="767709" y="345484"/>
            <a:ext cx="18348428" cy="1762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00" spc="-120" dirty="0">
                <a:solidFill>
                  <a:srgbClr val="628FC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Ustanowienie tymczasowego zarządcy przymusowego na majątku Wiaczesława Kantora w Grupie Azoty</a:t>
            </a:r>
            <a:endParaRPr lang="pl-PL" sz="6000" spc="-120" dirty="0">
              <a:solidFill>
                <a:srgbClr val="628FC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" panose="020F0502020204030203" pitchFamily="34" charset="-18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3DA4612-7CC7-FA0D-63B7-77DC053A4206}"/>
              </a:ext>
            </a:extLst>
          </p:cNvPr>
          <p:cNvSpPr txBox="1"/>
          <p:nvPr/>
        </p:nvSpPr>
        <p:spPr>
          <a:xfrm>
            <a:off x="2153052" y="8887713"/>
            <a:ext cx="59671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niezbędne dla ochrony ważnego interesu publicznego</a:t>
            </a:r>
            <a:endParaRPr lang="pl-PL" sz="4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" panose="020F0502020204030203" pitchFamily="34" charset="-18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4F91F3C-98E8-A408-49D7-01321DEC725E}"/>
              </a:ext>
            </a:extLst>
          </p:cNvPr>
          <p:cNvSpPr txBox="1"/>
          <p:nvPr/>
        </p:nvSpPr>
        <p:spPr>
          <a:xfrm>
            <a:off x="9205774" y="8887713"/>
            <a:ext cx="59708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ochrona interesu ekonomicznego państwa</a:t>
            </a:r>
            <a:endParaRPr lang="pl-PL" sz="4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Black" panose="020F0A02020204030203" pitchFamily="34" charset="-18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5AF81AE-C97C-0CE2-7070-4983CDE5A0B5}"/>
              </a:ext>
            </a:extLst>
          </p:cNvPr>
          <p:cNvSpPr txBox="1"/>
          <p:nvPr/>
        </p:nvSpPr>
        <p:spPr>
          <a:xfrm>
            <a:off x="16262182" y="8887713"/>
            <a:ext cx="59708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zapewnienie bezpieczeństwa państwa </a:t>
            </a:r>
            <a:endParaRPr lang="pl-PL" sz="4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Black" panose="020F0A02020204030203" pitchFamily="34" charset="-18"/>
            </a:endParaRP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FAE668C9-F9A0-D812-41D3-3C5C25FAF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4616" y="6352277"/>
            <a:ext cx="1924050" cy="1943100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710E813A-84E7-6D8B-459A-AACBC110E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9181" y="6352277"/>
            <a:ext cx="1924050" cy="1943100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50852A53-39EF-E3D6-362F-EB9D25D9CC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361789" y="6352277"/>
            <a:ext cx="177165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33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ACED009B-5ED9-2C8F-F03C-913F4A9F4C83}"/>
              </a:ext>
            </a:extLst>
          </p:cNvPr>
          <p:cNvSpPr txBox="1"/>
          <p:nvPr/>
        </p:nvSpPr>
        <p:spPr>
          <a:xfrm>
            <a:off x="767709" y="3213888"/>
            <a:ext cx="1967385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Black" panose="020F0A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Udziały Wiaczesława Kantora w Grupie Azoty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59F9294-E302-13CF-EE09-FB4F688E9A29}"/>
              </a:ext>
            </a:extLst>
          </p:cNvPr>
          <p:cNvSpPr txBox="1"/>
          <p:nvPr/>
        </p:nvSpPr>
        <p:spPr>
          <a:xfrm>
            <a:off x="767709" y="345484"/>
            <a:ext cx="18348428" cy="1762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00" spc="-120" dirty="0">
                <a:solidFill>
                  <a:srgbClr val="628FC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Ustanowienie tymczasowego zarządcy przymusowego na majątku Wiaczesława Kantora w Grupie Azoty</a:t>
            </a:r>
            <a:endParaRPr lang="pl-PL" sz="6000" spc="-120" dirty="0">
              <a:solidFill>
                <a:srgbClr val="628FC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" panose="020F0502020204030203" pitchFamily="34" charset="-18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0E3C86F-BBB7-BDD5-7E40-EF6358AA91AA}"/>
              </a:ext>
            </a:extLst>
          </p:cNvPr>
          <p:cNvSpPr txBox="1"/>
          <p:nvPr/>
        </p:nvSpPr>
        <p:spPr>
          <a:xfrm>
            <a:off x="3320127" y="4796202"/>
            <a:ext cx="122792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pakiet </a:t>
            </a:r>
            <a:r>
              <a:rPr lang="pl-PL" sz="5400" dirty="0">
                <a:solidFill>
                  <a:srgbClr val="F05F5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Black" panose="020F0A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19,82</a:t>
            </a:r>
            <a:r>
              <a:rPr lang="pl-PL" sz="5400" dirty="0">
                <a:solidFill>
                  <a:srgbClr val="292B5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pl-PL" sz="5400" dirty="0">
                <a:solidFill>
                  <a:srgbClr val="F05F5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Black" panose="020F0A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proc.</a:t>
            </a:r>
            <a:r>
              <a:rPr lang="pl-PL" sz="5400" dirty="0">
                <a:solidFill>
                  <a:srgbClr val="292B5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pl-PL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akcji o wartości ponad </a:t>
            </a:r>
            <a:r>
              <a:rPr lang="pl-PL" sz="5400" dirty="0">
                <a:solidFill>
                  <a:srgbClr val="F05F5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Black" panose="020F0A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0,5</a:t>
            </a:r>
            <a:r>
              <a:rPr lang="pl-PL" sz="5400" dirty="0">
                <a:solidFill>
                  <a:srgbClr val="292B5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pl-PL" sz="5400" dirty="0">
                <a:solidFill>
                  <a:srgbClr val="F05F5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Black" panose="020F0A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mld zł</a:t>
            </a:r>
            <a:endParaRPr lang="pl-PL" sz="5400" b="1" dirty="0">
              <a:solidFill>
                <a:srgbClr val="F05F5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Black" panose="020F0A02020204030203" pitchFamily="34" charset="-18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3DA4612-7CC7-FA0D-63B7-77DC053A4206}"/>
              </a:ext>
            </a:extLst>
          </p:cNvPr>
          <p:cNvSpPr txBox="1"/>
          <p:nvPr/>
        </p:nvSpPr>
        <p:spPr>
          <a:xfrm>
            <a:off x="3320127" y="7412909"/>
            <a:ext cx="137543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z zamrożonym głosem </a:t>
            </a:r>
            <a:br>
              <a:rPr lang="pl-PL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l-PL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na zgromadzeniach akcjonariuszy </a:t>
            </a:r>
            <a:endParaRPr lang="pl-PL" sz="5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" panose="020F0502020204030203" pitchFamily="34" charset="-18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4F91F3C-98E8-A408-49D7-01321DEC725E}"/>
              </a:ext>
            </a:extLst>
          </p:cNvPr>
          <p:cNvSpPr txBox="1"/>
          <p:nvPr/>
        </p:nvSpPr>
        <p:spPr>
          <a:xfrm>
            <a:off x="3320127" y="10222120"/>
            <a:ext cx="133834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bez możliwości wypłaty dywidendy </a:t>
            </a:r>
            <a:endParaRPr lang="pl-PL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Black" panose="020F0A02020204030203" pitchFamily="34" charset="-18"/>
            </a:endParaRP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DB89843F-F0A5-86E0-357F-DF7F6F3F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807" y="9978907"/>
            <a:ext cx="1494760" cy="1502087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31342F82-6CBA-9C14-1876-25B55655D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2807" y="5181347"/>
            <a:ext cx="1509487" cy="1502088"/>
          </a:xfrm>
          <a:prstGeom prst="rect">
            <a:avLst/>
          </a:prstGeom>
        </p:spPr>
      </p:pic>
      <p:pic>
        <p:nvPicPr>
          <p:cNvPr id="2" name="Grafika 1">
            <a:extLst>
              <a:ext uri="{FF2B5EF4-FFF2-40B4-BE49-F238E27FC236}">
                <a16:creationId xmlns:a16="http://schemas.microsoft.com/office/drawing/2014/main" id="{19E0AFEC-3E65-2316-296F-CC64AEB47F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2807" y="7678080"/>
            <a:ext cx="1509487" cy="150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76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28B7DB63-1FD8-02DB-FD09-43941AD1439A}"/>
              </a:ext>
            </a:extLst>
          </p:cNvPr>
          <p:cNvSpPr txBox="1"/>
          <p:nvPr/>
        </p:nvSpPr>
        <p:spPr>
          <a:xfrm>
            <a:off x="767709" y="2628589"/>
            <a:ext cx="16858463" cy="1650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Black" panose="020F0A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Polska pierwsza w Europie </a:t>
            </a:r>
            <a:br>
              <a:rPr lang="pl-PL" sz="5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Black" panose="020F0A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l-PL" sz="5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Black" panose="020F0A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z tymczasowym zarządem przymusowym </a:t>
            </a:r>
            <a:endParaRPr lang="pl-PL" sz="5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Black" panose="020F0A02020204030203" pitchFamily="34" charset="-18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D6D1786-AEB2-A034-D76D-FD2D00602411}"/>
              </a:ext>
            </a:extLst>
          </p:cNvPr>
          <p:cNvSpPr txBox="1"/>
          <p:nvPr/>
        </p:nvSpPr>
        <p:spPr>
          <a:xfrm>
            <a:off x="767709" y="345484"/>
            <a:ext cx="18348428" cy="1762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00" spc="-120" dirty="0">
                <a:solidFill>
                  <a:srgbClr val="628FC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Ustanowienie tymczasowego zarządcy przymusowego na majątku Wiaczesława Kantora w Grupie Azoty</a:t>
            </a:r>
            <a:endParaRPr lang="pl-PL" sz="6000" spc="-120" dirty="0">
              <a:solidFill>
                <a:srgbClr val="628FC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" panose="020F0502020204030203" pitchFamily="34" charset="-18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0E3C86F-BBB7-BDD5-7E40-EF6358AA91AA}"/>
              </a:ext>
            </a:extLst>
          </p:cNvPr>
          <p:cNvSpPr txBox="1"/>
          <p:nvPr/>
        </p:nvSpPr>
        <p:spPr>
          <a:xfrm>
            <a:off x="2107147" y="4571452"/>
            <a:ext cx="163882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ustalenie wartości rynkowej </a:t>
            </a:r>
            <a:br>
              <a:rPr lang="pl-PL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l-PL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przejmowanych pakietów</a:t>
            </a:r>
            <a:endParaRPr lang="pl-PL" sz="4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Black" panose="020F0A02020204030203" pitchFamily="34" charset="-18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3DA4612-7CC7-FA0D-63B7-77DC053A4206}"/>
              </a:ext>
            </a:extLst>
          </p:cNvPr>
          <p:cNvSpPr txBox="1"/>
          <p:nvPr/>
        </p:nvSpPr>
        <p:spPr>
          <a:xfrm>
            <a:off x="2107147" y="6488042"/>
            <a:ext cx="158829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ustalenie podmiotu/podmiotów, </a:t>
            </a:r>
            <a:br>
              <a:rPr lang="pl-PL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l-PL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które przejmą akcje</a:t>
            </a:r>
            <a:endParaRPr lang="pl-PL" sz="4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" panose="020F0502020204030203" pitchFamily="34" charset="-18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4F91F3C-98E8-A408-49D7-01321DEC725E}"/>
              </a:ext>
            </a:extLst>
          </p:cNvPr>
          <p:cNvSpPr txBox="1"/>
          <p:nvPr/>
        </p:nvSpPr>
        <p:spPr>
          <a:xfrm>
            <a:off x="2103460" y="8404632"/>
            <a:ext cx="135356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wydanie decyzji administracyjnej o przejęciu </a:t>
            </a:r>
            <a:endParaRPr lang="pl-PL" sz="4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Black" panose="020F0A02020204030203" pitchFamily="34" charset="-18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5AF81AE-C97C-0CE2-7070-4983CDE5A0B5}"/>
              </a:ext>
            </a:extLst>
          </p:cNvPr>
          <p:cNvSpPr txBox="1"/>
          <p:nvPr/>
        </p:nvSpPr>
        <p:spPr>
          <a:xfrm>
            <a:off x="2103461" y="9490226"/>
            <a:ext cx="121900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wpłata odszkodowania na określony rachunek bankowy (środki zamrożone)</a:t>
            </a:r>
            <a:endParaRPr lang="pl-PL" sz="4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Black" panose="020F0A02020204030203" pitchFamily="34" charset="-18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30553F2-B043-94EE-BD7C-0128D817DF78}"/>
              </a:ext>
            </a:extLst>
          </p:cNvPr>
          <p:cNvSpPr txBox="1"/>
          <p:nvPr/>
        </p:nvSpPr>
        <p:spPr>
          <a:xfrm>
            <a:off x="2103460" y="11406816"/>
            <a:ext cx="138908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przerejestrowanie papierów wartościowych na podmiot/podmioty przejmujące</a:t>
            </a:r>
            <a:endParaRPr lang="pl-PL" sz="4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Black" panose="020F0A02020204030203" pitchFamily="34" charset="-18"/>
            </a:endParaRPr>
          </a:p>
        </p:txBody>
      </p:sp>
      <p:sp>
        <p:nvSpPr>
          <p:cNvPr id="31" name="Strzałka: w prawo 30">
            <a:extLst>
              <a:ext uri="{FF2B5EF4-FFF2-40B4-BE49-F238E27FC236}">
                <a16:creationId xmlns:a16="http://schemas.microsoft.com/office/drawing/2014/main" id="{26CC29E7-A4D0-4383-92EC-292124512875}"/>
              </a:ext>
            </a:extLst>
          </p:cNvPr>
          <p:cNvSpPr/>
          <p:nvPr/>
        </p:nvSpPr>
        <p:spPr>
          <a:xfrm>
            <a:off x="802744" y="4773914"/>
            <a:ext cx="1055681" cy="510298"/>
          </a:xfrm>
          <a:prstGeom prst="rightArrow">
            <a:avLst/>
          </a:prstGeom>
          <a:solidFill>
            <a:srgbClr val="F05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Strzałka: w prawo 35">
            <a:extLst>
              <a:ext uri="{FF2B5EF4-FFF2-40B4-BE49-F238E27FC236}">
                <a16:creationId xmlns:a16="http://schemas.microsoft.com/office/drawing/2014/main" id="{5AE2810D-D652-2BDD-0B81-BF3005A0CAAE}"/>
              </a:ext>
            </a:extLst>
          </p:cNvPr>
          <p:cNvSpPr/>
          <p:nvPr/>
        </p:nvSpPr>
        <p:spPr>
          <a:xfrm>
            <a:off x="802745" y="6700438"/>
            <a:ext cx="1055681" cy="510298"/>
          </a:xfrm>
          <a:prstGeom prst="rightArrow">
            <a:avLst/>
          </a:prstGeom>
          <a:solidFill>
            <a:srgbClr val="F05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Strzałka: w prawo 36">
            <a:extLst>
              <a:ext uri="{FF2B5EF4-FFF2-40B4-BE49-F238E27FC236}">
                <a16:creationId xmlns:a16="http://schemas.microsoft.com/office/drawing/2014/main" id="{4E5F441D-E26C-5073-C162-E07E77FEB3AE}"/>
              </a:ext>
            </a:extLst>
          </p:cNvPr>
          <p:cNvSpPr/>
          <p:nvPr/>
        </p:nvSpPr>
        <p:spPr>
          <a:xfrm>
            <a:off x="802744" y="8612499"/>
            <a:ext cx="1055681" cy="510298"/>
          </a:xfrm>
          <a:prstGeom prst="rightArrow">
            <a:avLst/>
          </a:prstGeom>
          <a:solidFill>
            <a:srgbClr val="F05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Strzałka: w prawo 37">
            <a:extLst>
              <a:ext uri="{FF2B5EF4-FFF2-40B4-BE49-F238E27FC236}">
                <a16:creationId xmlns:a16="http://schemas.microsoft.com/office/drawing/2014/main" id="{849F79FC-C785-56D4-F555-ECF58024DF14}"/>
              </a:ext>
            </a:extLst>
          </p:cNvPr>
          <p:cNvSpPr/>
          <p:nvPr/>
        </p:nvSpPr>
        <p:spPr>
          <a:xfrm>
            <a:off x="802744" y="9741125"/>
            <a:ext cx="1055681" cy="510298"/>
          </a:xfrm>
          <a:prstGeom prst="rightArrow">
            <a:avLst/>
          </a:prstGeom>
          <a:solidFill>
            <a:srgbClr val="F05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Strzałka: w prawo 38">
            <a:extLst>
              <a:ext uri="{FF2B5EF4-FFF2-40B4-BE49-F238E27FC236}">
                <a16:creationId xmlns:a16="http://schemas.microsoft.com/office/drawing/2014/main" id="{1B26BC08-0B29-591A-6847-850E4424A30C}"/>
              </a:ext>
            </a:extLst>
          </p:cNvPr>
          <p:cNvSpPr/>
          <p:nvPr/>
        </p:nvSpPr>
        <p:spPr>
          <a:xfrm>
            <a:off x="802744" y="11663510"/>
            <a:ext cx="1055681" cy="510298"/>
          </a:xfrm>
          <a:prstGeom prst="rightArrow">
            <a:avLst/>
          </a:prstGeom>
          <a:solidFill>
            <a:srgbClr val="F05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8280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71841751-09C0-A169-AFBE-C56A4B7A82DB}"/>
              </a:ext>
            </a:extLst>
          </p:cNvPr>
          <p:cNvSpPr txBox="1"/>
          <p:nvPr/>
        </p:nvSpPr>
        <p:spPr>
          <a:xfrm>
            <a:off x="767709" y="2918460"/>
            <a:ext cx="2233383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0"/>
              </a:lnSpc>
            </a:pPr>
            <a:r>
              <a:rPr lang="pl-PL" sz="9600" b="1" kern="800" spc="-3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Ustanowienie tymczasowego zarządcy przymusowego na majątku Wiaczesława Kantora w Grupie Azoty </a:t>
            </a:r>
            <a:endParaRPr lang="pl-PL" sz="7200" kern="800" spc="-3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Light" panose="020F0302020204030203" pitchFamily="34" charset="-18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35BA24E-7079-8D3D-B0ED-7A013D429995}"/>
              </a:ext>
            </a:extLst>
          </p:cNvPr>
          <p:cNvSpPr txBox="1"/>
          <p:nvPr/>
        </p:nvSpPr>
        <p:spPr>
          <a:xfrm>
            <a:off x="767708" y="7381220"/>
            <a:ext cx="213504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pl-PL" sz="7200" i="0" u="none" strike="noStrike" kern="800" cap="none" spc="-20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ato Light" panose="020F03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Z dniem 11 lipca 2023 r. minister Waldemar Buda wprowadza zarządcę nad akcjami rosyjskiego oligarchy i eliminuje jakikolwiek jego udział w działalności Grupy </a:t>
            </a:r>
            <a:endParaRPr lang="pl-PL" sz="7200" spc="-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294282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2281</TotalTime>
  <Words>300</Words>
  <Application>Microsoft Office PowerPoint</Application>
  <PresentationFormat>Niestandardowy</PresentationFormat>
  <Paragraphs>33</Paragraphs>
  <Slides>7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Lato</vt:lpstr>
      <vt:lpstr>Lato Black</vt:lpstr>
      <vt:lpstr>Lato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Maciej Majtczak</dc:creator>
  <cp:lastModifiedBy>Wójcik-Tarnowska Joanna</cp:lastModifiedBy>
  <cp:revision>233</cp:revision>
  <dcterms:created xsi:type="dcterms:W3CDTF">2022-12-05T20:50:01Z</dcterms:created>
  <dcterms:modified xsi:type="dcterms:W3CDTF">2023-07-11T09:36:56Z</dcterms:modified>
</cp:coreProperties>
</file>