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3" r:id="rId1"/>
  </p:sldMasterIdLst>
  <p:notesMasterIdLst>
    <p:notesMasterId r:id="rId49"/>
  </p:notesMasterIdLst>
  <p:sldIdLst>
    <p:sldId id="379" r:id="rId2"/>
    <p:sldId id="366" r:id="rId3"/>
    <p:sldId id="512" r:id="rId4"/>
    <p:sldId id="511" r:id="rId5"/>
    <p:sldId id="495" r:id="rId6"/>
    <p:sldId id="381" r:id="rId7"/>
    <p:sldId id="503" r:id="rId8"/>
    <p:sldId id="498" r:id="rId9"/>
    <p:sldId id="513" r:id="rId10"/>
    <p:sldId id="458" r:id="rId11"/>
    <p:sldId id="459" r:id="rId12"/>
    <p:sldId id="460" r:id="rId13"/>
    <p:sldId id="461" r:id="rId14"/>
    <p:sldId id="462" r:id="rId15"/>
    <p:sldId id="463" r:id="rId16"/>
    <p:sldId id="464" r:id="rId17"/>
    <p:sldId id="465" r:id="rId18"/>
    <p:sldId id="466" r:id="rId19"/>
    <p:sldId id="467" r:id="rId20"/>
    <p:sldId id="468" r:id="rId21"/>
    <p:sldId id="469" r:id="rId22"/>
    <p:sldId id="470" r:id="rId23"/>
    <p:sldId id="471" r:id="rId24"/>
    <p:sldId id="472" r:id="rId25"/>
    <p:sldId id="473" r:id="rId26"/>
    <p:sldId id="474" r:id="rId27"/>
    <p:sldId id="475" r:id="rId28"/>
    <p:sldId id="476" r:id="rId29"/>
    <p:sldId id="477" r:id="rId30"/>
    <p:sldId id="478" r:id="rId31"/>
    <p:sldId id="479" r:id="rId32"/>
    <p:sldId id="480" r:id="rId33"/>
    <p:sldId id="481" r:id="rId34"/>
    <p:sldId id="482" r:id="rId35"/>
    <p:sldId id="483" r:id="rId36"/>
    <p:sldId id="484" r:id="rId37"/>
    <p:sldId id="485" r:id="rId38"/>
    <p:sldId id="486" r:id="rId39"/>
    <p:sldId id="487" r:id="rId40"/>
    <p:sldId id="488" r:id="rId41"/>
    <p:sldId id="489" r:id="rId42"/>
    <p:sldId id="490" r:id="rId43"/>
    <p:sldId id="491" r:id="rId44"/>
    <p:sldId id="492" r:id="rId45"/>
    <p:sldId id="493" r:id="rId46"/>
    <p:sldId id="508" r:id="rId47"/>
    <p:sldId id="494" r:id="rId48"/>
  </p:sldIdLst>
  <p:sldSz cx="9144000" cy="6858000" type="screen4x3"/>
  <p:notesSz cx="6858000" cy="9144000"/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0000"/>
    <a:srgbClr val="0033CC"/>
    <a:srgbClr val="006600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79" autoAdjust="0"/>
    <p:restoredTop sz="95196" autoAdjust="0"/>
  </p:normalViewPr>
  <p:slideViewPr>
    <p:cSldViewPr>
      <p:cViewPr varScale="1">
        <p:scale>
          <a:sx n="71" d="100"/>
          <a:sy n="71" d="100"/>
        </p:scale>
        <p:origin x="96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02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144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noProof="0"/>
              <a:t>Kliknij, aby edytować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542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42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13B18B72-90C6-4CCA-B8A9-0E3884F17173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039969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ymbol zastępczy obrazu slajdu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Symbol zastępczy notatek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468" name="Symbol zastępczy numeru slajd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58DE80C-D70B-4FB7-968E-01D3A2356D23}" type="slidenum">
              <a:rPr lang="pl-PL" altLang="pl-PL"/>
              <a:pPr/>
              <a:t>2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7059820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B44BB94-0B19-4892-9B63-25EECF998BFC}" type="slidenum">
              <a:rPr lang="pl-PL" altLang="pl-PL"/>
              <a:pPr/>
              <a:t>10</a:t>
            </a:fld>
            <a:endParaRPr lang="pl-PL" altLang="pl-PL"/>
          </a:p>
        </p:txBody>
      </p:sp>
      <p:sp>
        <p:nvSpPr>
          <p:cNvPr id="63491" name="Text Box 2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l-PL" altLang="pl-PL"/>
          </a:p>
        </p:txBody>
      </p:sp>
      <p:sp>
        <p:nvSpPr>
          <p:cNvPr id="63492" name="Rectangle 3"/>
          <p:cNvSpPr>
            <a:spLocks noChangeArrowheads="1"/>
          </p:cNvSpPr>
          <p:nvPr>
            <p:ph type="body"/>
          </p:nvPr>
        </p:nvSpPr>
        <p:spPr>
          <a:xfrm>
            <a:off x="685800" y="4343400"/>
            <a:ext cx="5462588" cy="4111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pl-PL" altLang="pl-PL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7855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286B5CB-5356-4E0F-9477-5312B6BC983A}" type="slidenum">
              <a:rPr lang="pl-PL" altLang="pl-PL"/>
              <a:pPr/>
              <a:t>11</a:t>
            </a:fld>
            <a:endParaRPr lang="pl-PL" altLang="pl-PL"/>
          </a:p>
        </p:txBody>
      </p:sp>
      <p:sp>
        <p:nvSpPr>
          <p:cNvPr id="64515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39825" y="685800"/>
            <a:ext cx="4568825" cy="3427413"/>
          </a:xfrm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6875" cy="41132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pl-PL" altLang="pl-PL" smtClean="0">
                <a:latin typeface="Arial" panose="020B0604020202020204" pitchFamily="34" charset="0"/>
                <a:cs typeface="Arial" panose="020B0604020202020204" pitchFamily="34" charset="0"/>
              </a:rPr>
              <a:t>(Art. 28). Plan zadań ochronnych ma być prostym planem na krótki okres, sporządzanym nawet w warunkach niedostatecznej wiedzy o obszarze. Ma on umożliwiać wykonanie tych działań ochronnych, które są niezbędne by nie utracić przedmiotów ochrony. Wskazania do zmian w studiach i planach zagospodarowania przestrzennego służą przynajmniej  częściowemu wskazaniu pułapek, polegających na niemożności realizacji istniejących studiów i planów.</a:t>
            </a:r>
          </a:p>
        </p:txBody>
      </p:sp>
    </p:spTree>
    <p:extLst>
      <p:ext uri="{BB962C8B-B14F-4D97-AF65-F5344CB8AC3E}">
        <p14:creationId xmlns:p14="http://schemas.microsoft.com/office/powerpoint/2010/main" val="31035047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78FE3A3-EC5F-4A2D-91DE-86EE23E08BAE}" type="slidenum">
              <a:rPr lang="pl-PL" altLang="pl-PL"/>
              <a:pPr/>
              <a:t>12</a:t>
            </a:fld>
            <a:endParaRPr lang="pl-PL" altLang="pl-PL"/>
          </a:p>
        </p:txBody>
      </p:sp>
      <p:sp>
        <p:nvSpPr>
          <p:cNvPr id="65539" name="Text Box 2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l-PL" altLang="pl-PL"/>
          </a:p>
        </p:txBody>
      </p:sp>
      <p:sp>
        <p:nvSpPr>
          <p:cNvPr id="65540" name="Rectangle 3"/>
          <p:cNvSpPr>
            <a:spLocks noChangeArrowheads="1"/>
          </p:cNvSpPr>
          <p:nvPr>
            <p:ph type="body"/>
          </p:nvPr>
        </p:nvSpPr>
        <p:spPr>
          <a:xfrm>
            <a:off x="685800" y="4343400"/>
            <a:ext cx="5462588" cy="4111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pl-PL" altLang="pl-PL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11478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EBA9A19-44DC-471F-90A6-45C5172847D4}" type="slidenum">
              <a:rPr lang="pl-PL" altLang="pl-PL"/>
              <a:pPr/>
              <a:t>14</a:t>
            </a:fld>
            <a:endParaRPr lang="pl-PL" altLang="pl-PL"/>
          </a:p>
        </p:txBody>
      </p:sp>
      <p:sp>
        <p:nvSpPr>
          <p:cNvPr id="66563" name="Text Box 2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l-PL" altLang="pl-PL"/>
          </a:p>
        </p:txBody>
      </p:sp>
      <p:sp>
        <p:nvSpPr>
          <p:cNvPr id="66564" name="Rectangle 3"/>
          <p:cNvSpPr>
            <a:spLocks noChangeArrowheads="1"/>
          </p:cNvSpPr>
          <p:nvPr>
            <p:ph type="body"/>
          </p:nvPr>
        </p:nvSpPr>
        <p:spPr>
          <a:xfrm>
            <a:off x="685800" y="4343400"/>
            <a:ext cx="5462588" cy="4111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pl-PL" altLang="pl-PL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17269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58C1183-1BA4-4599-858C-54E80CBA2675}" type="slidenum">
              <a:rPr lang="pl-PL" altLang="pl-PL"/>
              <a:pPr/>
              <a:t>15</a:t>
            </a:fld>
            <a:endParaRPr lang="pl-PL" altLang="pl-PL"/>
          </a:p>
        </p:txBody>
      </p:sp>
      <p:sp>
        <p:nvSpPr>
          <p:cNvPr id="67587" name="Text Box 2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l-PL" altLang="pl-PL"/>
          </a:p>
        </p:txBody>
      </p:sp>
      <p:sp>
        <p:nvSpPr>
          <p:cNvPr id="67588" name="Rectangle 3"/>
          <p:cNvSpPr>
            <a:spLocks noChangeArrowheads="1"/>
          </p:cNvSpPr>
          <p:nvPr>
            <p:ph type="body"/>
          </p:nvPr>
        </p:nvSpPr>
        <p:spPr>
          <a:xfrm>
            <a:off x="685800" y="4343400"/>
            <a:ext cx="5462588" cy="4111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pl-PL" altLang="pl-PL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524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8041B84-B61B-45A9-8911-F37D1852EB41}" type="slidenum">
              <a:rPr lang="pl-PL" altLang="pl-PL"/>
              <a:pPr/>
              <a:t>18</a:t>
            </a:fld>
            <a:endParaRPr lang="pl-PL" altLang="pl-PL"/>
          </a:p>
        </p:txBody>
      </p:sp>
      <p:sp>
        <p:nvSpPr>
          <p:cNvPr id="68611" name="Text Box 2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l-PL" altLang="pl-PL"/>
          </a:p>
        </p:txBody>
      </p:sp>
      <p:sp>
        <p:nvSpPr>
          <p:cNvPr id="68612" name="Rectangle 3"/>
          <p:cNvSpPr>
            <a:spLocks noChangeArrowheads="1"/>
          </p:cNvSpPr>
          <p:nvPr>
            <p:ph type="body"/>
          </p:nvPr>
        </p:nvSpPr>
        <p:spPr>
          <a:xfrm>
            <a:off x="685800" y="4343400"/>
            <a:ext cx="5462588" cy="4111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pl-PL" altLang="pl-PL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60811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091F6FD-0CEE-4900-A1DE-317AE9239E8A}" type="slidenum">
              <a:rPr lang="pl-PL" altLang="pl-PL"/>
              <a:pPr/>
              <a:t>19</a:t>
            </a:fld>
            <a:endParaRPr lang="pl-PL" altLang="pl-PL"/>
          </a:p>
        </p:txBody>
      </p:sp>
      <p:sp>
        <p:nvSpPr>
          <p:cNvPr id="69635" name="Text Box 2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l-PL" altLang="pl-PL"/>
          </a:p>
        </p:txBody>
      </p:sp>
      <p:sp>
        <p:nvSpPr>
          <p:cNvPr id="69636" name="Rectangle 3"/>
          <p:cNvSpPr>
            <a:spLocks noChangeArrowheads="1"/>
          </p:cNvSpPr>
          <p:nvPr>
            <p:ph type="body"/>
          </p:nvPr>
        </p:nvSpPr>
        <p:spPr>
          <a:xfrm>
            <a:off x="685800" y="4343400"/>
            <a:ext cx="5462588" cy="4111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pl-PL" altLang="pl-PL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0621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811096-EAE9-48D3-A711-3565A2DAA203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66184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4EACFE-7017-46CD-8F71-FAE9EF705482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718406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A329E9-4D20-4A25-8D5D-AD424477AFA2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9800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D1A0D9-693D-4967-8334-69D82AA639D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240736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114E5D-104E-4854-ABE2-A4C7052847F3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99134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DFBEC8-1CDA-4F03-9352-91FBB21B3C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611668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7FA532-16F6-45C6-937D-8EB317572EF9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84326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D0998E-A1C1-476C-9619-964007E2187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112180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70A8AF-B467-40D0-94F9-D64405F85A32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699926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180602-B382-4E70-89A0-DC593EC7BD5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801796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B7137A-22D1-4793-86D4-2C97AA7C15C6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24725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</a:t>
            </a:r>
          </a:p>
        </p:txBody>
      </p:sp>
      <p:sp>
        <p:nvSpPr>
          <p:cNvPr id="1027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B73AD153-327C-4544-9E33-CF1E5B040A4D}" type="slidenum">
              <a:rPr lang="pl-PL" altLang="pl-PL"/>
              <a:pPr/>
              <a:t>‹#›</a:t>
            </a:fld>
            <a:endParaRPr lang="pl-PL" altLang="pl-PL"/>
          </a:p>
        </p:txBody>
      </p:sp>
      <p:pic>
        <p:nvPicPr>
          <p:cNvPr id="1031" name="Picture 7" descr="rzeka tlo 1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018" r:id="rId1"/>
    <p:sldLayoutId id="2147485019" r:id="rId2"/>
    <p:sldLayoutId id="2147485020" r:id="rId3"/>
    <p:sldLayoutId id="2147485021" r:id="rId4"/>
    <p:sldLayoutId id="2147485022" r:id="rId5"/>
    <p:sldLayoutId id="2147485023" r:id="rId6"/>
    <p:sldLayoutId id="2147485024" r:id="rId7"/>
    <p:sldLayoutId id="2147485025" r:id="rId8"/>
    <p:sldLayoutId id="2147485026" r:id="rId9"/>
    <p:sldLayoutId id="2147485027" r:id="rId10"/>
    <p:sldLayoutId id="214748502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w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w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/>
          <p:cNvSpPr/>
          <p:nvPr/>
        </p:nvSpPr>
        <p:spPr>
          <a:xfrm>
            <a:off x="0" y="0"/>
            <a:ext cx="9144000" cy="1125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dirty="0"/>
          </a:p>
        </p:txBody>
      </p:sp>
      <p:sp>
        <p:nvSpPr>
          <p:cNvPr id="13315" name="Text Box 8"/>
          <p:cNvSpPr txBox="1">
            <a:spLocks noChangeArrowheads="1"/>
          </p:cNvSpPr>
          <p:nvPr/>
        </p:nvSpPr>
        <p:spPr bwMode="auto">
          <a:xfrm>
            <a:off x="6443663" y="5207000"/>
            <a:ext cx="27003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b="1">
                <a:latin typeface="Calibri Light" panose="020F0302020204030204" pitchFamily="34" charset="0"/>
              </a:rPr>
              <a:t>Robert Stańko</a:t>
            </a:r>
          </a:p>
        </p:txBody>
      </p:sp>
      <p:sp>
        <p:nvSpPr>
          <p:cNvPr id="9" name="Prostokąt 8"/>
          <p:cNvSpPr/>
          <p:nvPr/>
        </p:nvSpPr>
        <p:spPr>
          <a:xfrm>
            <a:off x="0" y="5732463"/>
            <a:ext cx="9144000" cy="11255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dirty="0"/>
          </a:p>
        </p:txBody>
      </p:sp>
      <p:pic>
        <p:nvPicPr>
          <p:cNvPr id="13317" name="Picture 2055" descr="logo-k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5163" y="201613"/>
            <a:ext cx="7143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8" name="pole tekstowe 1"/>
          <p:cNvSpPr txBox="1">
            <a:spLocks noChangeArrowheads="1"/>
          </p:cNvSpPr>
          <p:nvPr/>
        </p:nvSpPr>
        <p:spPr bwMode="auto">
          <a:xfrm>
            <a:off x="184150" y="5176838"/>
            <a:ext cx="53467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2000" b="1">
                <a:latin typeface="Calibri Light" panose="020F0302020204030204" pitchFamily="34" charset="0"/>
              </a:rPr>
              <a:t>Spotkanie Zespołu Lokalnej Współpracy – maj 2022</a:t>
            </a:r>
          </a:p>
        </p:txBody>
      </p:sp>
      <p:sp>
        <p:nvSpPr>
          <p:cNvPr id="13319" name="Text Box 6"/>
          <p:cNvSpPr txBox="1">
            <a:spLocks noChangeArrowheads="1"/>
          </p:cNvSpPr>
          <p:nvPr/>
        </p:nvSpPr>
        <p:spPr bwMode="auto">
          <a:xfrm>
            <a:off x="0" y="109538"/>
            <a:ext cx="8101013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2400" b="1">
                <a:latin typeface="Calibri Light" panose="020F0302020204030204" pitchFamily="34" charset="0"/>
              </a:rPr>
              <a:t>Plan zadań ochronnych obszarów Natura 2000</a:t>
            </a:r>
          </a:p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pl-PL" altLang="pl-PL" sz="2400" b="1">
                <a:latin typeface="Calibri Light" panose="020F0302020204030204" pitchFamily="34" charset="0"/>
              </a:rPr>
              <a:t>Dolina Brdy i Chociny PLH220058</a:t>
            </a:r>
          </a:p>
        </p:txBody>
      </p:sp>
      <p:pic>
        <p:nvPicPr>
          <p:cNvPr id="13320" name="Obraz 9" descr="FE-POIŚ+GDOŚ+RDOŚ_Gdańsk+UE-FS poziom P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450" y="6008688"/>
            <a:ext cx="57531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58738"/>
            <a:ext cx="8353425" cy="633412"/>
          </a:xfrm>
          <a:solidFill>
            <a:schemeClr val="bg1">
              <a:alpha val="69019"/>
            </a:schemeClr>
          </a:solidFill>
        </p:spPr>
        <p:txBody>
          <a:bodyPr lIns="90000" tIns="46800" rIns="90000" bIns="46800" rtlCol="0">
            <a:normAutofit fontScale="90000"/>
          </a:bodyPr>
          <a:lstStyle/>
          <a:p>
            <a:pPr defTabSz="449263" eaLnBrk="1" fontAlgn="auto" hangingPunct="1">
              <a:spcAft>
                <a:spcPts val="0"/>
              </a:spcAft>
              <a:buClr>
                <a:srgbClr val="0080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3200" dirty="0">
                <a:latin typeface="Bookman Old Style" panose="02050604050505020204" pitchFamily="18" charset="0"/>
              </a:rPr>
              <a:t>Planowanie ochrony </a:t>
            </a:r>
            <a:r>
              <a:rPr lang="en-GB" altLang="pl-PL" sz="3200" dirty="0" err="1">
                <a:latin typeface="Bookman Old Style" panose="02050604050505020204" pitchFamily="18" charset="0"/>
              </a:rPr>
              <a:t>obszar</a:t>
            </a:r>
            <a:r>
              <a:rPr lang="pl-PL" altLang="pl-PL" sz="3200" dirty="0">
                <a:latin typeface="Bookman Old Style" panose="02050604050505020204" pitchFamily="18" charset="0"/>
              </a:rPr>
              <a:t>u</a:t>
            </a:r>
            <a:r>
              <a:rPr lang="en-GB" altLang="pl-PL" sz="3200" dirty="0">
                <a:latin typeface="Bookman Old Style" panose="02050604050505020204" pitchFamily="18" charset="0"/>
              </a:rPr>
              <a:t> Natura 2000</a:t>
            </a:r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3419475" y="908050"/>
            <a:ext cx="5257800" cy="3046413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</a:pPr>
            <a:r>
              <a:rPr lang="pl-PL" altLang="pl-PL" sz="1600" b="1">
                <a:latin typeface="Bookman Old Style" panose="02050604050505020204" pitchFamily="18" charset="0"/>
              </a:rPr>
              <a:t>Planowanie ochrony – po co?</a:t>
            </a:r>
          </a:p>
          <a:p>
            <a:pPr eaLnBrk="1" hangingPunct="1">
              <a:buClr>
                <a:srgbClr val="000000"/>
              </a:buClr>
            </a:pPr>
            <a:endParaRPr lang="pl-PL" altLang="pl-PL" sz="1600">
              <a:latin typeface="Bookman Old Style" panose="02050604050505020204" pitchFamily="18" charset="0"/>
            </a:endParaRPr>
          </a:p>
          <a:p>
            <a:pPr eaLnBrk="1" hangingPunct="1">
              <a:buClr>
                <a:srgbClr val="000000"/>
              </a:buClr>
            </a:pPr>
            <a:r>
              <a:rPr lang="pl-PL" altLang="pl-PL" sz="1600">
                <a:latin typeface="Bookman Old Style" panose="02050604050505020204" pitchFamily="18" charset="0"/>
              </a:rPr>
              <a:t>= wykonanie „obowiązku przyjęcia środków ochrony mających na celu utrzymanie lub przywrócenie właściwego stanu przedmiotów ochrony” (art. 6(1) dyrektywy siedliskowej, art. 4(1)+4(2)+3 dyrektywy ptasiej</a:t>
            </a:r>
          </a:p>
          <a:p>
            <a:pPr eaLnBrk="1" hangingPunct="1">
              <a:buClr>
                <a:srgbClr val="000000"/>
              </a:buClr>
            </a:pPr>
            <a:endParaRPr lang="pl-PL" altLang="pl-PL" sz="1600">
              <a:latin typeface="Bookman Old Style" panose="02050604050505020204" pitchFamily="18" charset="0"/>
            </a:endParaRPr>
          </a:p>
          <a:p>
            <a:pPr eaLnBrk="1" hangingPunct="1">
              <a:buClr>
                <a:srgbClr val="000000"/>
              </a:buClr>
            </a:pPr>
            <a:r>
              <a:rPr lang="pl-PL" altLang="pl-PL" sz="1600">
                <a:latin typeface="Bookman Old Style" panose="02050604050505020204" pitchFamily="18" charset="0"/>
              </a:rPr>
              <a:t>= jeden ze sposobów wykonania obowiązku „zapobiegania wszelkim pogorszeniom stanu i znaczącym zakłóceniom wobec przedmiotów ochrony” (art. 6(2) dyrektywy siedliskowej)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ChangeArrowheads="1"/>
          </p:cNvSpPr>
          <p:nvPr/>
        </p:nvSpPr>
        <p:spPr bwMode="auto">
          <a:xfrm>
            <a:off x="1042988" y="333375"/>
            <a:ext cx="7200900" cy="1079500"/>
          </a:xfrm>
          <a:prstGeom prst="rect">
            <a:avLst/>
          </a:prstGeom>
          <a:solidFill>
            <a:schemeClr val="bg1">
              <a:alpha val="6901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008000"/>
              </a:buClr>
            </a:pPr>
            <a:r>
              <a:rPr lang="en-GB" altLang="pl-PL" sz="3200">
                <a:latin typeface="Bookman Old Style" panose="02050604050505020204" pitchFamily="18" charset="0"/>
              </a:rPr>
              <a:t>Prawo polskie </a:t>
            </a:r>
            <a:r>
              <a:rPr lang="pl-PL" altLang="pl-PL" sz="3200">
                <a:latin typeface="Bookman Old Style" panose="02050604050505020204" pitchFamily="18" charset="0"/>
              </a:rPr>
              <a:t>– ustawa o ochronie przyrody</a:t>
            </a:r>
            <a:endParaRPr lang="en-GB" altLang="pl-PL" sz="3200">
              <a:latin typeface="Bookman Old Style" panose="02050604050505020204" pitchFamily="18" charset="0"/>
            </a:endParaRPr>
          </a:p>
        </p:txBody>
      </p:sp>
      <p:sp>
        <p:nvSpPr>
          <p:cNvPr id="23555" name="Text Box 2"/>
          <p:cNvSpPr txBox="1">
            <a:spLocks noChangeArrowheads="1"/>
          </p:cNvSpPr>
          <p:nvPr/>
        </p:nvSpPr>
        <p:spPr bwMode="auto">
          <a:xfrm>
            <a:off x="468313" y="1700213"/>
            <a:ext cx="8281987" cy="3832225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000000"/>
              </a:buClr>
            </a:pPr>
            <a:r>
              <a:rPr lang="pl-PL" altLang="pl-PL" b="1">
                <a:latin typeface="Bookman Old Style" panose="02050604050505020204" pitchFamily="18" charset="0"/>
              </a:rPr>
              <a:t>Art. 28</a:t>
            </a:r>
            <a:r>
              <a:rPr lang="pl-PL" altLang="pl-PL">
                <a:latin typeface="Bookman Old Style" panose="02050604050505020204" pitchFamily="18" charset="0"/>
              </a:rPr>
              <a:t>. 1. Dla obszaru Natura 2000 sprawujący nadzór nad obszarem sporządza projekt planu zadań ochronnych na okres 10 lat; pierwszy projekt sporządza się w terminie 6 lat od dnia zatwierdzenia obszaru przez Komisję Europejską jako obszaru mającego znaczenie dla Wspólnoty lub od dnia wyznaczenia obszaru specjalnej ochrony ptaków. </a:t>
            </a:r>
          </a:p>
          <a:p>
            <a:pPr eaLnBrk="1" hangingPunct="1">
              <a:spcBef>
                <a:spcPct val="50000"/>
              </a:spcBef>
              <a:buClr>
                <a:srgbClr val="000000"/>
              </a:buClr>
            </a:pPr>
            <a:r>
              <a:rPr lang="pl-PL" altLang="pl-PL">
                <a:latin typeface="Bookman Old Style" panose="02050604050505020204" pitchFamily="18" charset="0"/>
              </a:rPr>
              <a:t>2. Dla proponowanego obszaru mającego znaczenie dla Wspólnoty, znajdującego się na liście, o której mowa w art. 27 ust. 3 pkt 1, sprawujący nadzór może sporządzić projekt planu zadań ochronnych na okres 10 lat.</a:t>
            </a:r>
          </a:p>
          <a:p>
            <a:pPr eaLnBrk="1" hangingPunct="1">
              <a:spcBef>
                <a:spcPct val="50000"/>
              </a:spcBef>
              <a:buClr>
                <a:srgbClr val="000000"/>
              </a:buClr>
            </a:pPr>
            <a:endParaRPr lang="pl-PL" altLang="pl-PL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50000"/>
              </a:spcBef>
              <a:buClr>
                <a:srgbClr val="000000"/>
              </a:buClr>
            </a:pPr>
            <a:r>
              <a:rPr lang="pl-PL" altLang="pl-PL" b="1">
                <a:latin typeface="Bookman Old Style" panose="02050604050505020204" pitchFamily="18" charset="0"/>
              </a:rPr>
              <a:t>Art. 29. 1</a:t>
            </a:r>
            <a:r>
              <a:rPr lang="pl-PL" altLang="pl-PL">
                <a:latin typeface="Bookman Old Style" panose="02050604050505020204" pitchFamily="18" charset="0"/>
              </a:rPr>
              <a:t>. Projekt planu ochrony dla obszaru Natura 2000 lub jego części sporządza sprawujący nadzór nad obszarem.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/>
          </p:cNvSpPr>
          <p:nvPr>
            <p:ph type="title"/>
          </p:nvPr>
        </p:nvSpPr>
        <p:spPr>
          <a:xfrm>
            <a:off x="395288" y="188913"/>
            <a:ext cx="8640762" cy="863600"/>
          </a:xfrm>
          <a:solidFill>
            <a:schemeClr val="bg1">
              <a:alpha val="70195"/>
            </a:schemeClr>
          </a:solidFill>
        </p:spPr>
        <p:txBody>
          <a:bodyPr lIns="90000" tIns="46800" rIns="90000" bIns="46800"/>
          <a:lstStyle/>
          <a:p>
            <a:pPr defTabSz="449263" eaLnBrk="1" hangingPunct="1">
              <a:buClr>
                <a:srgbClr val="0080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3200" smtClean="0">
                <a:latin typeface="Bookman Old Style" panose="02050604050505020204" pitchFamily="18" charset="0"/>
              </a:rPr>
              <a:t>Planowanie ochrony </a:t>
            </a:r>
            <a:r>
              <a:rPr lang="en-GB" altLang="pl-PL" sz="3200" smtClean="0">
                <a:latin typeface="Bookman Old Style" panose="02050604050505020204" pitchFamily="18" charset="0"/>
              </a:rPr>
              <a:t>obszar</a:t>
            </a:r>
            <a:r>
              <a:rPr lang="pl-PL" altLang="pl-PL" sz="3200" smtClean="0">
                <a:latin typeface="Bookman Old Style" panose="02050604050505020204" pitchFamily="18" charset="0"/>
              </a:rPr>
              <a:t>u</a:t>
            </a:r>
            <a:r>
              <a:rPr lang="en-GB" altLang="pl-PL" sz="3200" smtClean="0">
                <a:latin typeface="Bookman Old Style" panose="02050604050505020204" pitchFamily="18" charset="0"/>
              </a:rPr>
              <a:t> Natura 2000</a:t>
            </a:r>
          </a:p>
        </p:txBody>
      </p:sp>
      <p:sp>
        <p:nvSpPr>
          <p:cNvPr id="24579" name="Line 3"/>
          <p:cNvSpPr>
            <a:spLocks noChangeShapeType="1"/>
          </p:cNvSpPr>
          <p:nvPr/>
        </p:nvSpPr>
        <p:spPr bwMode="auto">
          <a:xfrm>
            <a:off x="4427538" y="981075"/>
            <a:ext cx="0" cy="5256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323850" y="1239838"/>
            <a:ext cx="4032250" cy="5357812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000000"/>
              </a:buClr>
            </a:pPr>
            <a:r>
              <a:rPr lang="pl-PL" altLang="pl-PL" sz="1300" b="1">
                <a:latin typeface="Bookman Old Style" panose="02050604050505020204" pitchFamily="18" charset="0"/>
              </a:rPr>
              <a:t>Plan zadań ochronnych:</a:t>
            </a:r>
          </a:p>
          <a:p>
            <a:pPr eaLnBrk="1" hangingPunct="1">
              <a:spcBef>
                <a:spcPct val="50000"/>
              </a:spcBef>
              <a:buClr>
                <a:srgbClr val="000000"/>
              </a:buClr>
              <a:buFontTx/>
              <a:buChar char="•"/>
            </a:pPr>
            <a:r>
              <a:rPr lang="pl-PL" altLang="pl-PL" sz="1300">
                <a:latin typeface="Bookman Old Style" panose="02050604050505020204" pitchFamily="18" charset="0"/>
              </a:rPr>
              <a:t> sporządzany dla każdego obszaru Natura 2000 (z wyjątkiem obszarów morskich), w ciągu 6 lat od jego wyznaczenia lub zatwierdzenia</a:t>
            </a:r>
          </a:p>
          <a:p>
            <a:pPr eaLnBrk="1" hangingPunct="1">
              <a:spcBef>
                <a:spcPct val="50000"/>
              </a:spcBef>
              <a:buClr>
                <a:srgbClr val="000000"/>
              </a:buClr>
              <a:buFontTx/>
              <a:buChar char="•"/>
            </a:pPr>
            <a:r>
              <a:rPr lang="pl-PL" altLang="pl-PL" sz="1300">
                <a:latin typeface="Bookman Old Style" panose="02050604050505020204" pitchFamily="18" charset="0"/>
              </a:rPr>
              <a:t> sporządzany na okres 10 lat</a:t>
            </a:r>
          </a:p>
          <a:p>
            <a:pPr eaLnBrk="1" hangingPunct="1">
              <a:spcBef>
                <a:spcPct val="50000"/>
              </a:spcBef>
              <a:buClr>
                <a:srgbClr val="000000"/>
              </a:buClr>
              <a:buFontTx/>
              <a:buChar char="•"/>
            </a:pPr>
            <a:r>
              <a:rPr lang="pl-PL" altLang="pl-PL" sz="1300">
                <a:latin typeface="Bookman Old Style" panose="02050604050505020204" pitchFamily="18" charset="0"/>
              </a:rPr>
              <a:t> ustanawiany w trybie zarządzenia RDOŚ  sporządzany w ciągu kilku miesięcy-1 roku</a:t>
            </a:r>
          </a:p>
          <a:p>
            <a:pPr eaLnBrk="1" hangingPunct="1">
              <a:spcBef>
                <a:spcPct val="50000"/>
              </a:spcBef>
              <a:buClr>
                <a:srgbClr val="000000"/>
              </a:buClr>
              <a:buFontTx/>
              <a:buChar char="•"/>
            </a:pPr>
            <a:r>
              <a:rPr lang="pl-PL" altLang="pl-PL" sz="1300">
                <a:latin typeface="Bookman Old Style" panose="02050604050505020204" pitchFamily="18" charset="0"/>
              </a:rPr>
              <a:t> na podstawie istniejącej, nawet niepełnej wiedzy i prostego rozpoznania terenowego stanu przedmiotów ochrony</a:t>
            </a:r>
          </a:p>
          <a:p>
            <a:pPr eaLnBrk="1" hangingPunct="1">
              <a:spcBef>
                <a:spcPct val="50000"/>
              </a:spcBef>
              <a:buClr>
                <a:srgbClr val="000000"/>
              </a:buClr>
              <a:buFontTx/>
              <a:buChar char="•"/>
            </a:pPr>
            <a:r>
              <a:rPr lang="pl-PL" altLang="pl-PL" sz="1300">
                <a:latin typeface="Bookman Old Style" panose="02050604050505020204" pitchFamily="18" charset="0"/>
              </a:rPr>
              <a:t> jest prostą, ale niekoniecznie kompletną „listą rzeczy do pilnego zrobienia”, koniecznych z punktu widzenia przedmiotów ochrony</a:t>
            </a:r>
          </a:p>
          <a:p>
            <a:pPr eaLnBrk="1" hangingPunct="1">
              <a:spcBef>
                <a:spcPct val="50000"/>
              </a:spcBef>
              <a:buClr>
                <a:srgbClr val="000000"/>
              </a:buClr>
              <a:buFontTx/>
              <a:buChar char="•"/>
            </a:pPr>
            <a:r>
              <a:rPr lang="pl-PL" altLang="pl-PL" sz="1300">
                <a:latin typeface="Bookman Old Style" panose="02050604050505020204" pitchFamily="18" charset="0"/>
              </a:rPr>
              <a:t> może wskazywać potrzeby zmian w istniejących studiach i planach zagospodarowania przestrzennego, usuwając w ten sposób „pułapki na inwestorów” – jednak analiza nie musi być kompletna</a:t>
            </a:r>
          </a:p>
          <a:p>
            <a:pPr eaLnBrk="1" hangingPunct="1">
              <a:spcBef>
                <a:spcPct val="50000"/>
              </a:spcBef>
              <a:buClr>
                <a:srgbClr val="000000"/>
              </a:buClr>
              <a:buFontTx/>
              <a:buChar char="•"/>
            </a:pPr>
            <a:r>
              <a:rPr lang="pl-PL" altLang="pl-PL" sz="1300">
                <a:latin typeface="Bookman Old Style" panose="02050604050505020204" pitchFamily="18" charset="0"/>
              </a:rPr>
              <a:t> może wskazywać na konieczność opracowania planu ochrony dla całości lub części obszaru </a:t>
            </a:r>
          </a:p>
          <a:p>
            <a:pPr eaLnBrk="1" hangingPunct="1">
              <a:spcBef>
                <a:spcPct val="50000"/>
              </a:spcBef>
              <a:buClr>
                <a:srgbClr val="000000"/>
              </a:buClr>
              <a:buFontTx/>
              <a:buChar char="•"/>
            </a:pPr>
            <a:endParaRPr lang="pl-PL" altLang="pl-PL" sz="130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50000"/>
              </a:spcBef>
              <a:buClr>
                <a:srgbClr val="000000"/>
              </a:buClr>
            </a:pPr>
            <a:r>
              <a:rPr lang="pl-PL" altLang="pl-PL" sz="1300">
                <a:latin typeface="Bookman Old Style" panose="02050604050505020204" pitchFamily="18" charset="0"/>
              </a:rPr>
              <a:t>  </a:t>
            </a: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4502150" y="1241425"/>
            <a:ext cx="4335463" cy="5392738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000000"/>
              </a:buClr>
            </a:pPr>
            <a:r>
              <a:rPr lang="pl-PL" altLang="pl-PL" sz="1300" b="1">
                <a:latin typeface="Bookman Old Style" panose="02050604050505020204" pitchFamily="18" charset="0"/>
              </a:rPr>
              <a:t>Plan ochrony:</a:t>
            </a:r>
          </a:p>
          <a:p>
            <a:pPr eaLnBrk="1" hangingPunct="1">
              <a:spcBef>
                <a:spcPct val="50000"/>
              </a:spcBef>
              <a:buClr>
                <a:srgbClr val="000000"/>
              </a:buClr>
              <a:buFontTx/>
              <a:buChar char="•"/>
            </a:pPr>
            <a:r>
              <a:rPr lang="pl-PL" altLang="pl-PL" sz="1300">
                <a:latin typeface="Bookman Old Style" panose="02050604050505020204" pitchFamily="18" charset="0"/>
              </a:rPr>
              <a:t> dla obszaru Natura 2000 lub jego części, w razie potrzeby</a:t>
            </a:r>
          </a:p>
          <a:p>
            <a:pPr eaLnBrk="1" hangingPunct="1">
              <a:spcBef>
                <a:spcPct val="50000"/>
              </a:spcBef>
              <a:buClr>
                <a:srgbClr val="000000"/>
              </a:buClr>
              <a:buFontTx/>
              <a:buChar char="•"/>
            </a:pPr>
            <a:r>
              <a:rPr lang="pl-PL" altLang="pl-PL" sz="1300">
                <a:latin typeface="Bookman Old Style" panose="02050604050505020204" pitchFamily="18" charset="0"/>
              </a:rPr>
              <a:t> sporządzany na okres 20 lat</a:t>
            </a:r>
          </a:p>
          <a:p>
            <a:pPr eaLnBrk="1" hangingPunct="1">
              <a:spcBef>
                <a:spcPct val="50000"/>
              </a:spcBef>
              <a:buClr>
                <a:srgbClr val="000000"/>
              </a:buClr>
              <a:buFontTx/>
              <a:buChar char="•"/>
            </a:pPr>
            <a:r>
              <a:rPr lang="pl-PL" altLang="pl-PL" sz="1300">
                <a:latin typeface="Bookman Old Style" panose="02050604050505020204" pitchFamily="18" charset="0"/>
              </a:rPr>
              <a:t> ustanawiany w trybie rozporządzenia Ministra</a:t>
            </a:r>
          </a:p>
          <a:p>
            <a:pPr eaLnBrk="1" hangingPunct="1">
              <a:spcBef>
                <a:spcPct val="50000"/>
              </a:spcBef>
              <a:buClr>
                <a:srgbClr val="000000"/>
              </a:buClr>
              <a:buFontTx/>
              <a:buChar char="•"/>
            </a:pPr>
            <a:r>
              <a:rPr lang="pl-PL" altLang="pl-PL" sz="1300">
                <a:latin typeface="Bookman Old Style" panose="02050604050505020204" pitchFamily="18" charset="0"/>
              </a:rPr>
              <a:t> sporządzany na podstawie kompletnej wiedzy – wymaga wykonania niezbędnej inwentaryzacji, ekspertyz itp.; sporządzenie może wymagać 1-2 lat</a:t>
            </a:r>
          </a:p>
          <a:p>
            <a:pPr eaLnBrk="1" hangingPunct="1">
              <a:spcBef>
                <a:spcPct val="50000"/>
              </a:spcBef>
              <a:buClr>
                <a:srgbClr val="000000"/>
              </a:buClr>
              <a:buFontTx/>
              <a:buChar char="•"/>
            </a:pPr>
            <a:r>
              <a:rPr lang="pl-PL" altLang="pl-PL" sz="1300">
                <a:latin typeface="Bookman Old Style" panose="02050604050505020204" pitchFamily="18" charset="0"/>
              </a:rPr>
              <a:t> ustala na dłuższy okres „stabilne reguły ochrony obszaru” - może ustalać, „gdzie można się budować”, a także jakie warunki musi spełniać prowadzona gospodarka, by nie wpływać negatywnie na obszar  </a:t>
            </a:r>
          </a:p>
          <a:p>
            <a:pPr eaLnBrk="1" hangingPunct="1">
              <a:spcBef>
                <a:spcPct val="50000"/>
              </a:spcBef>
              <a:buClr>
                <a:srgbClr val="000000"/>
              </a:buClr>
              <a:buFontTx/>
              <a:buChar char="•"/>
            </a:pPr>
            <a:r>
              <a:rPr lang="pl-PL" altLang="pl-PL" sz="1300">
                <a:latin typeface="Bookman Old Style" panose="02050604050505020204" pitchFamily="18" charset="0"/>
              </a:rPr>
              <a:t> powinien dokonywać kompletnej analizy istniejących studiów i planów zagospodarowania przestrzennego, wskazując wszystkie potrzebne w nich zmiany</a:t>
            </a:r>
          </a:p>
          <a:p>
            <a:pPr eaLnBrk="1" hangingPunct="1">
              <a:spcBef>
                <a:spcPct val="50000"/>
              </a:spcBef>
              <a:buClr>
                <a:srgbClr val="000000"/>
              </a:buClr>
              <a:buFontTx/>
              <a:buChar char="•"/>
            </a:pPr>
            <a:r>
              <a:rPr lang="pl-PL" altLang="pl-PL" sz="1300">
                <a:latin typeface="Bookman Old Style" panose="02050604050505020204" pitchFamily="18" charset="0"/>
              </a:rPr>
              <a:t> powinien określać warunki brzegowe względem przyszłych studiów i planów, a także względem innych przyszłych działań w obszarze – podmiotom działającym w obszarze daje przewidywalność, jak ich działania  będą oceniane z punktu</a:t>
            </a:r>
          </a:p>
          <a:p>
            <a:pPr eaLnBrk="1" hangingPunct="1">
              <a:buClr>
                <a:srgbClr val="000000"/>
              </a:buClr>
            </a:pPr>
            <a:r>
              <a:rPr lang="pl-PL" altLang="pl-PL" sz="1300">
                <a:latin typeface="Bookman Old Style" panose="02050604050505020204" pitchFamily="18" charset="0"/>
              </a:rPr>
              <a:t>widzenia Natury 2000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611188" y="1157288"/>
            <a:ext cx="8064500" cy="5354637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b="1">
                <a:latin typeface="Bookman Old Style" panose="02050604050505020204" pitchFamily="18" charset="0"/>
              </a:rPr>
              <a:t>ROZPORZĄDZENIE </a:t>
            </a:r>
          </a:p>
          <a:p>
            <a:pPr algn="ctr" eaLnBrk="1" hangingPunct="1"/>
            <a:r>
              <a:rPr lang="pl-PL" altLang="pl-PL" b="1">
                <a:latin typeface="Bookman Old Style" panose="02050604050505020204" pitchFamily="18" charset="0"/>
              </a:rPr>
              <a:t>MINISTRA ŚRODOWISKA</a:t>
            </a:r>
            <a:endParaRPr lang="pl-PL" altLang="pl-PL">
              <a:latin typeface="Bookman Old Style" panose="02050604050505020204" pitchFamily="18" charset="0"/>
            </a:endParaRPr>
          </a:p>
          <a:p>
            <a:pPr algn="ctr" eaLnBrk="1" hangingPunct="1"/>
            <a:r>
              <a:rPr lang="pl-PL" altLang="pl-PL">
                <a:latin typeface="Bookman Old Style" panose="02050604050505020204" pitchFamily="18" charset="0"/>
              </a:rPr>
              <a:t>z dnia 17 lutego 2010 roku</a:t>
            </a:r>
            <a:endParaRPr lang="pl-PL" altLang="pl-PL" b="1">
              <a:latin typeface="Bookman Old Style" panose="02050604050505020204" pitchFamily="18" charset="0"/>
            </a:endParaRPr>
          </a:p>
          <a:p>
            <a:pPr algn="ctr" eaLnBrk="1" hangingPunct="1"/>
            <a:r>
              <a:rPr lang="pl-PL" altLang="pl-PL" b="1">
                <a:latin typeface="Bookman Old Style" panose="02050604050505020204" pitchFamily="18" charset="0"/>
              </a:rPr>
              <a:t>w sprawie sporządzania projektu planu zadań ochronnych dla obszaru Natura 2000</a:t>
            </a:r>
          </a:p>
          <a:p>
            <a:pPr algn="ctr" eaLnBrk="1" hangingPunct="1"/>
            <a:r>
              <a:rPr lang="pl-PL" altLang="pl-PL">
                <a:latin typeface="Bookman Old Style" panose="02050604050505020204" pitchFamily="18" charset="0"/>
              </a:rPr>
              <a:t>(Dz. U. 34 poz. 186 z późn. zmianami)</a:t>
            </a:r>
          </a:p>
          <a:p>
            <a:pPr eaLnBrk="1" hangingPunct="1"/>
            <a:endParaRPr lang="pl-PL" altLang="pl-PL">
              <a:latin typeface="Bookman Old Style" panose="02050604050505020204" pitchFamily="18" charset="0"/>
            </a:endParaRPr>
          </a:p>
          <a:p>
            <a:pPr eaLnBrk="1" hangingPunct="1"/>
            <a:r>
              <a:rPr lang="pl-PL" altLang="pl-PL">
                <a:latin typeface="Bookman Old Style" panose="02050604050505020204" pitchFamily="18" charset="0"/>
              </a:rPr>
              <a:t>Na podstawie art. 28 ust. 13 ustawy z dnia 16 kwietnia 2004 r. o ochronie przyrody </a:t>
            </a:r>
            <a:r>
              <a:rPr lang="pl-PL" altLang="pl-PL">
                <a:solidFill>
                  <a:srgbClr val="FFFF00"/>
                </a:solidFill>
                <a:latin typeface="Bookman Old Style" panose="02050604050505020204" pitchFamily="18" charset="0"/>
              </a:rPr>
              <a:t>(</a:t>
            </a:r>
            <a:r>
              <a:rPr lang="pl-PL" altLang="pl-PL" b="1">
                <a:solidFill>
                  <a:srgbClr val="FFFF00"/>
                </a:solidFill>
              </a:rPr>
              <a:t>Dz.U.2022.916 t.j.) </a:t>
            </a:r>
            <a:r>
              <a:rPr lang="pl-PL" altLang="pl-PL">
                <a:latin typeface="Bookman Old Style" panose="02050604050505020204" pitchFamily="18" charset="0"/>
              </a:rPr>
              <a:t>zarządza się, co następuje:</a:t>
            </a:r>
            <a:endParaRPr lang="pl-PL" altLang="pl-PL" b="1">
              <a:latin typeface="Bookman Old Style" panose="02050604050505020204" pitchFamily="18" charset="0"/>
            </a:endParaRPr>
          </a:p>
          <a:p>
            <a:pPr eaLnBrk="1" hangingPunct="1"/>
            <a:endParaRPr lang="pl-PL" altLang="pl-PL" b="1">
              <a:latin typeface="Bookman Old Style" panose="02050604050505020204" pitchFamily="18" charset="0"/>
            </a:endParaRPr>
          </a:p>
          <a:p>
            <a:pPr eaLnBrk="1" hangingPunct="1"/>
            <a:r>
              <a:rPr lang="pl-PL" altLang="pl-PL" b="1">
                <a:latin typeface="Bookman Old Style" panose="02050604050505020204" pitchFamily="18" charset="0"/>
              </a:rPr>
              <a:t>§ 1</a:t>
            </a:r>
            <a:r>
              <a:rPr lang="pl-PL" altLang="pl-PL">
                <a:latin typeface="Bookman Old Style" panose="02050604050505020204" pitchFamily="18" charset="0"/>
              </a:rPr>
              <a:t>. Rozporządzenie określa dla obszaru Natura 2000, zwanego dalej „obszarem”:</a:t>
            </a:r>
          </a:p>
          <a:p>
            <a:pPr eaLnBrk="1" hangingPunct="1">
              <a:buFontTx/>
              <a:buAutoNum type="arabicParenR"/>
            </a:pPr>
            <a:r>
              <a:rPr lang="pl-PL" altLang="pl-PL">
                <a:latin typeface="Bookman Old Style" panose="02050604050505020204" pitchFamily="18" charset="0"/>
              </a:rPr>
              <a:t>tryb sporządzania projektu planu zadań ochronnych; </a:t>
            </a:r>
          </a:p>
          <a:p>
            <a:pPr eaLnBrk="1" hangingPunct="1">
              <a:buFontTx/>
              <a:buAutoNum type="arabicParenR"/>
            </a:pPr>
            <a:r>
              <a:rPr lang="pl-PL" altLang="pl-PL">
                <a:latin typeface="Bookman Old Style" panose="02050604050505020204" pitchFamily="18" charset="0"/>
              </a:rPr>
              <a:t>zakres prac koniecznych dla sporządzenia projektu planu zadań ochronnych;</a:t>
            </a:r>
          </a:p>
          <a:p>
            <a:pPr eaLnBrk="1" hangingPunct="1">
              <a:buFontTx/>
              <a:buAutoNum type="arabicParenR"/>
            </a:pPr>
            <a:r>
              <a:rPr lang="pl-PL" altLang="pl-PL">
                <a:latin typeface="Bookman Old Style" panose="02050604050505020204" pitchFamily="18" charset="0"/>
              </a:rPr>
              <a:t>tryb dokonywania zmian w planie zadań ochronnych.</a:t>
            </a:r>
          </a:p>
          <a:p>
            <a:pPr eaLnBrk="1" hangingPunct="1">
              <a:buFontTx/>
              <a:buAutoNum type="arabicParenR"/>
            </a:pPr>
            <a:endParaRPr lang="pl-PL" altLang="pl-PL">
              <a:latin typeface="Bookman Old Style" panose="02050604050505020204" pitchFamily="18" charset="0"/>
            </a:endParaRPr>
          </a:p>
          <a:p>
            <a:pPr eaLnBrk="1" hangingPunct="1"/>
            <a:r>
              <a:rPr lang="pl-PL" altLang="pl-PL">
                <a:latin typeface="Bookman Old Style" panose="02050604050505020204" pitchFamily="18" charset="0"/>
              </a:rPr>
              <a:t>…</a:t>
            </a:r>
          </a:p>
          <a:p>
            <a:pPr eaLnBrk="1" hangingPunct="1"/>
            <a:endParaRPr lang="pl-PL" altLang="pl-PL">
              <a:latin typeface="Trebuchet MS" panose="020B0603020202020204" pitchFamily="34" charset="0"/>
            </a:endParaRPr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50825" y="0"/>
            <a:ext cx="8785225" cy="96361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008000"/>
              </a:buClr>
            </a:pPr>
            <a:r>
              <a:rPr lang="en-GB" altLang="pl-PL" sz="3200">
                <a:latin typeface="Bookman Old Style" panose="02050604050505020204" pitchFamily="18" charset="0"/>
              </a:rPr>
              <a:t>Prawo polskie</a:t>
            </a:r>
            <a:r>
              <a:rPr lang="pl-PL" altLang="pl-PL" sz="3200">
                <a:latin typeface="Bookman Old Style" panose="02050604050505020204" pitchFamily="18" charset="0"/>
              </a:rPr>
              <a:t> – rozporządzenie MŚ o PZO</a:t>
            </a:r>
            <a:endParaRPr lang="en-GB" altLang="pl-PL" sz="3200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319213" y="58738"/>
            <a:ext cx="6348412" cy="633412"/>
          </a:xfrm>
          <a:solidFill>
            <a:schemeClr val="bg1">
              <a:alpha val="70195"/>
            </a:schemeClr>
          </a:solidFill>
        </p:spPr>
        <p:txBody>
          <a:bodyPr lIns="90000" tIns="46800" rIns="90000" bIns="46800" rtlCol="0">
            <a:normAutofit fontScale="90000"/>
          </a:bodyPr>
          <a:lstStyle/>
          <a:p>
            <a:pPr defTabSz="449263" eaLnBrk="1" fontAlgn="auto" hangingPunct="1">
              <a:spcAft>
                <a:spcPts val="0"/>
              </a:spcAft>
              <a:buClr>
                <a:srgbClr val="0080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2400" dirty="0">
                <a:latin typeface="Bookman Old Style" panose="02050604050505020204" pitchFamily="18" charset="0"/>
              </a:rPr>
              <a:t>Planowanie ochrony </a:t>
            </a:r>
            <a:r>
              <a:rPr lang="en-GB" altLang="pl-PL" sz="2400" dirty="0" err="1">
                <a:latin typeface="Bookman Old Style" panose="02050604050505020204" pitchFamily="18" charset="0"/>
              </a:rPr>
              <a:t>obszar</a:t>
            </a:r>
            <a:r>
              <a:rPr lang="pl-PL" altLang="pl-PL" sz="2400" dirty="0">
                <a:latin typeface="Bookman Old Style" panose="02050604050505020204" pitchFamily="18" charset="0"/>
              </a:rPr>
              <a:t>u</a:t>
            </a:r>
            <a:r>
              <a:rPr lang="en-GB" altLang="pl-PL" sz="2400" dirty="0">
                <a:latin typeface="Bookman Old Style" panose="02050604050505020204" pitchFamily="18" charset="0"/>
              </a:rPr>
              <a:t> Natura 2000</a:t>
            </a:r>
            <a:r>
              <a:rPr lang="pl-PL" altLang="pl-PL" sz="2400" dirty="0">
                <a:latin typeface="Bookman Old Style" panose="02050604050505020204" pitchFamily="18" charset="0"/>
              </a:rPr>
              <a:t> – każdy zainteresowany może mieć wpływ !</a:t>
            </a:r>
            <a:endParaRPr lang="en-GB" altLang="pl-PL" sz="2400" dirty="0">
              <a:latin typeface="Bookman Old Style" panose="02050604050505020204" pitchFamily="18" charset="0"/>
            </a:endParaRPr>
          </a:p>
        </p:txBody>
      </p:sp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592138" y="1095375"/>
            <a:ext cx="184150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38000"/>
              </a:lnSpc>
              <a:buClr>
                <a:srgbClr val="000000"/>
              </a:buClr>
            </a:pPr>
            <a:endParaRPr lang="pl-PL" altLang="pl-PL" sz="120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395288" y="836613"/>
            <a:ext cx="8228012" cy="2781300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</a:pPr>
            <a:r>
              <a:rPr lang="pl-PL" altLang="pl-PL" sz="1600" b="1">
                <a:latin typeface="Bookman Old Style" panose="02050604050505020204" pitchFamily="18" charset="0"/>
              </a:rPr>
              <a:t>Uspołecznienie planowania</a:t>
            </a:r>
            <a:r>
              <a:rPr lang="pl-PL" altLang="pl-PL" sz="1600">
                <a:latin typeface="Bookman Old Style" panose="02050604050505020204" pitchFamily="18" charset="0"/>
              </a:rPr>
              <a:t>:</a:t>
            </a:r>
          </a:p>
          <a:p>
            <a:pPr eaLnBrk="1" hangingPunct="1">
              <a:buClr>
                <a:srgbClr val="000000"/>
              </a:buClr>
            </a:pPr>
            <a:r>
              <a:rPr lang="pl-PL" altLang="pl-PL" sz="1600">
                <a:latin typeface="Bookman Old Style" panose="02050604050505020204" pitchFamily="18" charset="0"/>
              </a:rPr>
              <a:t>	</a:t>
            </a:r>
            <a:r>
              <a:rPr lang="pl-PL" altLang="pl-PL" sz="1600" b="1">
                <a:latin typeface="Bookman Old Style" panose="02050604050505020204" pitchFamily="18" charset="0"/>
              </a:rPr>
              <a:t>Postępowanie z udziałem społeczeństwa</a:t>
            </a:r>
          </a:p>
          <a:p>
            <a:pPr eaLnBrk="1" hangingPunct="1">
              <a:buClr>
                <a:srgbClr val="000000"/>
              </a:buClr>
            </a:pPr>
            <a:endParaRPr lang="pl-PL" altLang="pl-PL" sz="1600">
              <a:latin typeface="Bookman Old Style" panose="02050604050505020204" pitchFamily="18" charset="0"/>
            </a:endParaRPr>
          </a:p>
          <a:p>
            <a:pPr eaLnBrk="1" hangingPunct="1">
              <a:buClr>
                <a:srgbClr val="000000"/>
              </a:buClr>
            </a:pPr>
            <a:endParaRPr lang="pl-PL" altLang="pl-PL" sz="1600">
              <a:latin typeface="Bookman Old Style" panose="02050604050505020204" pitchFamily="18" charset="0"/>
            </a:endParaRPr>
          </a:p>
          <a:p>
            <a:pPr eaLnBrk="1" hangingPunct="1">
              <a:buClr>
                <a:srgbClr val="000000"/>
              </a:buClr>
            </a:pPr>
            <a:endParaRPr lang="pl-PL" altLang="pl-PL" sz="1600">
              <a:latin typeface="Bookman Old Style" panose="02050604050505020204" pitchFamily="18" charset="0"/>
            </a:endParaRPr>
          </a:p>
          <a:p>
            <a:pPr eaLnBrk="1" hangingPunct="1">
              <a:buClr>
                <a:srgbClr val="000000"/>
              </a:buClr>
            </a:pPr>
            <a:endParaRPr lang="pl-PL" altLang="pl-PL" sz="1600">
              <a:latin typeface="Bookman Old Style" panose="02050604050505020204" pitchFamily="18" charset="0"/>
            </a:endParaRPr>
          </a:p>
          <a:p>
            <a:pPr eaLnBrk="1" hangingPunct="1">
              <a:buClr>
                <a:srgbClr val="000000"/>
              </a:buClr>
            </a:pPr>
            <a:r>
              <a:rPr lang="pl-PL" altLang="pl-PL" sz="1600">
                <a:latin typeface="Bookman Old Style" panose="02050604050505020204" pitchFamily="18" charset="0"/>
              </a:rPr>
              <a:t>	</a:t>
            </a:r>
            <a:r>
              <a:rPr lang="pl-PL" altLang="pl-PL" sz="1600" b="1">
                <a:latin typeface="Bookman Old Style" panose="02050604050505020204" pitchFamily="18" charset="0"/>
              </a:rPr>
              <a:t>Zapewnienie udziału zainteresowanych osób</a:t>
            </a:r>
          </a:p>
          <a:p>
            <a:pPr eaLnBrk="1" hangingPunct="1">
              <a:buClr>
                <a:srgbClr val="000000"/>
              </a:buClr>
            </a:pPr>
            <a:r>
              <a:rPr lang="pl-PL" altLang="pl-PL" sz="1600" b="1">
                <a:latin typeface="Bookman Old Style" panose="02050604050505020204" pitchFamily="18" charset="0"/>
              </a:rPr>
              <a:t>	i podmiotów prowadzących działalność w siedliskach 	przyrodniczych i siedliskach gatunków</a:t>
            </a:r>
            <a:endParaRPr lang="pl-PL" altLang="pl-PL" sz="1600">
              <a:latin typeface="Bookman Old Style" panose="02050604050505020204" pitchFamily="18" charset="0"/>
            </a:endParaRPr>
          </a:p>
          <a:p>
            <a:pPr eaLnBrk="1" hangingPunct="1">
              <a:buClr>
                <a:srgbClr val="000000"/>
              </a:buClr>
            </a:pPr>
            <a:endParaRPr lang="pl-PL" altLang="pl-PL" sz="1600">
              <a:latin typeface="Bookman Old Style" panose="02050604050505020204" pitchFamily="18" charset="0"/>
            </a:endParaRPr>
          </a:p>
          <a:p>
            <a:pPr eaLnBrk="1" hangingPunct="1">
              <a:buClr>
                <a:srgbClr val="000000"/>
              </a:buClr>
            </a:pPr>
            <a:endParaRPr lang="pl-PL" altLang="pl-PL" sz="1600">
              <a:latin typeface="Bookman Old Style" panose="02050604050505020204" pitchFamily="18" charset="0"/>
            </a:endParaRPr>
          </a:p>
        </p:txBody>
      </p:sp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1403350" y="1412875"/>
            <a:ext cx="6276975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</a:pPr>
            <a:r>
              <a:rPr lang="pl-PL" altLang="pl-PL" sz="1300">
                <a:latin typeface="Bookman Old Style" panose="02050604050505020204" pitchFamily="18" charset="0"/>
              </a:rPr>
              <a:t>Wymagane przed ustanowieniem planu zadań ochronnych i planu ochrony</a:t>
            </a:r>
          </a:p>
          <a:p>
            <a:pPr eaLnBrk="1" hangingPunct="1">
              <a:buClr>
                <a:srgbClr val="000000"/>
              </a:buClr>
            </a:pPr>
            <a:r>
              <a:rPr lang="pl-PL" altLang="pl-PL" sz="1300">
                <a:latin typeface="Bookman Old Style" panose="02050604050505020204" pitchFamily="18" charset="0"/>
              </a:rPr>
              <a:t>Publiczne ogłoszenie projektu planu (internet !) </a:t>
            </a:r>
          </a:p>
          <a:p>
            <a:pPr eaLnBrk="1" hangingPunct="1">
              <a:buClr>
                <a:srgbClr val="000000"/>
              </a:buClr>
            </a:pPr>
            <a:r>
              <a:rPr lang="pl-PL" altLang="pl-PL" sz="1300">
                <a:latin typeface="Bookman Old Style" panose="02050604050505020204" pitchFamily="18" charset="0"/>
              </a:rPr>
              <a:t>Każdy ma prawo wnieść uwagi i wnioski, które muszą być rozważone</a:t>
            </a:r>
          </a:p>
        </p:txBody>
      </p:sp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1403350" y="3068638"/>
            <a:ext cx="6723063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</a:pPr>
            <a:r>
              <a:rPr lang="pl-PL" altLang="pl-PL" sz="1300">
                <a:latin typeface="Bookman Old Style" panose="02050604050505020204" pitchFamily="18" charset="0"/>
              </a:rPr>
              <a:t>Obowiązkowe w procesie sporządzania planu zadań ochronnych i planu ochrony</a:t>
            </a:r>
          </a:p>
          <a:p>
            <a:pPr eaLnBrk="1" hangingPunct="1">
              <a:buClr>
                <a:srgbClr val="000000"/>
              </a:buClr>
            </a:pPr>
            <a:r>
              <a:rPr lang="pl-PL" altLang="pl-PL" sz="1300">
                <a:latin typeface="Bookman Old Style" panose="02050604050505020204" pitchFamily="18" charset="0"/>
              </a:rPr>
              <a:t>Np. metoda warsztatowa, dyskusja publiczna albo dyskusja elektroniczna</a:t>
            </a:r>
          </a:p>
        </p:txBody>
      </p:sp>
      <p:pic>
        <p:nvPicPr>
          <p:cNvPr id="26631" name="Picture 7" descr="warszt_jez_szcze_2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4005263"/>
            <a:ext cx="3024187" cy="226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2" name="Picture 8" descr="warszt_jez_szcze_2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4005263"/>
            <a:ext cx="2968625" cy="222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258888" y="58738"/>
            <a:ext cx="6348412" cy="633412"/>
          </a:xfrm>
          <a:solidFill>
            <a:schemeClr val="bg1">
              <a:alpha val="70979"/>
            </a:schemeClr>
          </a:solidFill>
        </p:spPr>
        <p:txBody>
          <a:bodyPr lIns="90000" tIns="46800" rIns="90000" bIns="46800" rtlCol="0">
            <a:normAutofit fontScale="90000"/>
          </a:bodyPr>
          <a:lstStyle/>
          <a:p>
            <a:pPr defTabSz="449263" eaLnBrk="1" fontAlgn="auto" hangingPunct="1">
              <a:spcAft>
                <a:spcPts val="0"/>
              </a:spcAft>
              <a:buClr>
                <a:srgbClr val="0080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2400" dirty="0">
                <a:latin typeface="Bookman Old Style" panose="02050604050505020204" pitchFamily="18" charset="0"/>
              </a:rPr>
              <a:t>Planowanie ochrony </a:t>
            </a:r>
            <a:r>
              <a:rPr lang="en-GB" altLang="pl-PL" sz="2400" dirty="0" err="1">
                <a:latin typeface="Bookman Old Style" panose="02050604050505020204" pitchFamily="18" charset="0"/>
              </a:rPr>
              <a:t>obszar</a:t>
            </a:r>
            <a:r>
              <a:rPr lang="pl-PL" altLang="pl-PL" sz="2400" dirty="0">
                <a:latin typeface="Bookman Old Style" panose="02050604050505020204" pitchFamily="18" charset="0"/>
              </a:rPr>
              <a:t>u</a:t>
            </a:r>
            <a:r>
              <a:rPr lang="en-GB" altLang="pl-PL" sz="2400" dirty="0">
                <a:latin typeface="Bookman Old Style" panose="02050604050505020204" pitchFamily="18" charset="0"/>
              </a:rPr>
              <a:t> Natura 2000</a:t>
            </a:r>
            <a:r>
              <a:rPr lang="pl-PL" altLang="pl-PL" sz="2400" dirty="0">
                <a:latin typeface="Bookman Old Style" panose="02050604050505020204" pitchFamily="18" charset="0"/>
              </a:rPr>
              <a:t> – każdy zainteresowany może mieć wpływ !</a:t>
            </a:r>
            <a:endParaRPr lang="en-GB" altLang="pl-PL" sz="2400" dirty="0">
              <a:latin typeface="Bookman Old Style" panose="02050604050505020204" pitchFamily="18" charset="0"/>
            </a:endParaRPr>
          </a:p>
        </p:txBody>
      </p:sp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592138" y="1095375"/>
            <a:ext cx="184150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38000"/>
              </a:lnSpc>
              <a:buClr>
                <a:srgbClr val="000000"/>
              </a:buClr>
            </a:pPr>
            <a:endParaRPr lang="pl-PL" altLang="pl-PL" sz="120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468313" y="836613"/>
            <a:ext cx="8228012" cy="3025775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</a:pPr>
            <a:r>
              <a:rPr lang="pl-PL" altLang="pl-PL" sz="1600" b="1">
                <a:latin typeface="Bookman Old Style" panose="02050604050505020204" pitchFamily="18" charset="0"/>
              </a:rPr>
              <a:t>Uspołecznienie planowania</a:t>
            </a:r>
            <a:r>
              <a:rPr lang="pl-PL" altLang="pl-PL" sz="1600">
                <a:latin typeface="Bookman Old Style" panose="02050604050505020204" pitchFamily="18" charset="0"/>
              </a:rPr>
              <a:t>:</a:t>
            </a:r>
          </a:p>
          <a:p>
            <a:pPr eaLnBrk="1" hangingPunct="1">
              <a:buClr>
                <a:srgbClr val="000000"/>
              </a:buClr>
            </a:pPr>
            <a:endParaRPr lang="pl-PL" altLang="pl-PL" sz="1600">
              <a:latin typeface="Bookman Old Style" panose="02050604050505020204" pitchFamily="18" charset="0"/>
            </a:endParaRPr>
          </a:p>
          <a:p>
            <a:pPr eaLnBrk="1" hangingPunct="1">
              <a:buClr>
                <a:srgbClr val="000000"/>
              </a:buClr>
            </a:pPr>
            <a:r>
              <a:rPr lang="pl-PL" altLang="pl-PL" sz="1600">
                <a:latin typeface="Bookman Old Style" panose="02050604050505020204" pitchFamily="18" charset="0"/>
              </a:rPr>
              <a:t>Wspólne poszukiwanie odpowiedzi na pytanie „jak skutecznie i trwale zapewnić właściwy stan przedmiotów ochrony”</a:t>
            </a:r>
          </a:p>
          <a:p>
            <a:pPr lvl="1" eaLnBrk="1" hangingPunct="1">
              <a:buClr>
                <a:srgbClr val="000000"/>
              </a:buClr>
              <a:buFont typeface="Arial" panose="020B0604020202020204" pitchFamily="34" charset="0"/>
              <a:buNone/>
            </a:pPr>
            <a:endParaRPr lang="pl-PL" altLang="pl-PL" sz="1600">
              <a:latin typeface="Bookman Old Style" panose="02050604050505020204" pitchFamily="18" charset="0"/>
            </a:endParaRPr>
          </a:p>
          <a:p>
            <a:pPr lvl="1" eaLnBrk="1" hangingPunct="1">
              <a:buClr>
                <a:srgbClr val="000000"/>
              </a:buClr>
              <a:buFont typeface="Arial" panose="020B0604020202020204" pitchFamily="34" charset="0"/>
              <a:buNone/>
            </a:pPr>
            <a:r>
              <a:rPr lang="pl-PL" altLang="pl-PL" sz="1600">
                <a:latin typeface="Bookman Old Style" panose="02050604050505020204" pitchFamily="18" charset="0"/>
              </a:rPr>
              <a:t>Współpraca potrzebna, ponieważ:</a:t>
            </a:r>
          </a:p>
          <a:p>
            <a:pPr lvl="2" eaLnBrk="1" hangingPunct="1">
              <a:buClr>
                <a:srgbClr val="000000"/>
              </a:buClr>
              <a:buFontTx/>
              <a:buChar char="•"/>
            </a:pPr>
            <a:r>
              <a:rPr lang="pl-PL" altLang="pl-PL" sz="1600">
                <a:latin typeface="Bookman Old Style" panose="02050604050505020204" pitchFamily="18" charset="0"/>
              </a:rPr>
              <a:t> wiedza lokalna, wiedza o tradycji gospodarowania oraz praktyczna wiedza o wykonywaniu działań w siedliskach jest potrzebna do skutecznego planowania,</a:t>
            </a:r>
          </a:p>
          <a:p>
            <a:pPr lvl="2" eaLnBrk="1" hangingPunct="1">
              <a:buClr>
                <a:srgbClr val="000000"/>
              </a:buClr>
              <a:buFontTx/>
              <a:buChar char="•"/>
            </a:pPr>
            <a:r>
              <a:rPr lang="pl-PL" altLang="pl-PL" sz="1600">
                <a:latin typeface="Bookman Old Style" panose="02050604050505020204" pitchFamily="18" charset="0"/>
              </a:rPr>
              <a:t> ochrona będzie trwała i skuteczna tylko wtedy, gdy lokalna społeczność „uzna ją za swoją”</a:t>
            </a:r>
          </a:p>
          <a:p>
            <a:pPr lvl="2" eaLnBrk="1" hangingPunct="1">
              <a:buClr>
                <a:srgbClr val="000000"/>
              </a:buClr>
              <a:buFontTx/>
              <a:buChar char="•"/>
            </a:pPr>
            <a:endParaRPr lang="pl-PL" altLang="pl-PL" sz="1600">
              <a:latin typeface="Bookman Old Style" panose="02050604050505020204" pitchFamily="18" charset="0"/>
            </a:endParaRPr>
          </a:p>
        </p:txBody>
      </p:sp>
      <p:pic>
        <p:nvPicPr>
          <p:cNvPr id="27653" name="Picture 5" descr="warszt_jez_szcze_2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3789363"/>
            <a:ext cx="3167062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Picture 6" descr="warszt_jez_szcze_2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3789363"/>
            <a:ext cx="3184525" cy="2389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/>
          </p:cNvSpPr>
          <p:nvPr>
            <p:ph type="title"/>
          </p:nvPr>
        </p:nvSpPr>
        <p:spPr>
          <a:xfrm>
            <a:off x="684213" y="260350"/>
            <a:ext cx="7896225" cy="504825"/>
          </a:xfrm>
          <a:solidFill>
            <a:schemeClr val="bg1">
              <a:alpha val="70979"/>
            </a:schemeClr>
          </a:solidFill>
        </p:spPr>
        <p:txBody>
          <a:bodyPr/>
          <a:lstStyle/>
          <a:p>
            <a:pPr eaLnBrk="1" hangingPunct="1"/>
            <a:r>
              <a:rPr lang="pl-PL" altLang="pl-PL" sz="2400" smtClean="0">
                <a:latin typeface="Bookman Old Style" panose="02050604050505020204" pitchFamily="18" charset="0"/>
              </a:rPr>
              <a:t>Założenia sporządzania PZO: Metoda warsztatowa:</a:t>
            </a:r>
          </a:p>
        </p:txBody>
      </p:sp>
      <p:pic>
        <p:nvPicPr>
          <p:cNvPr id="28675" name="Picture 3" descr="photo%2006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1989138"/>
            <a:ext cx="3825875" cy="2551112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676" name="Text Box 5"/>
          <p:cNvSpPr txBox="1">
            <a:spLocks noChangeArrowheads="1"/>
          </p:cNvSpPr>
          <p:nvPr/>
        </p:nvSpPr>
        <p:spPr bwMode="auto">
          <a:xfrm>
            <a:off x="468313" y="981075"/>
            <a:ext cx="7796212" cy="793750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</a:pPr>
            <a:r>
              <a:rPr lang="pl-PL" altLang="pl-PL">
                <a:latin typeface="Bookman Old Style" panose="02050604050505020204" pitchFamily="18" charset="0"/>
              </a:rPr>
              <a:t>Zakłada się, w ramach prac nad każdym planem, zorganizowanie cyklu 2-3 warsztatów – dyskusji nad elementami planu.</a:t>
            </a:r>
          </a:p>
          <a:p>
            <a:pPr eaLnBrk="1" hangingPunct="1">
              <a:buClr>
                <a:srgbClr val="000000"/>
              </a:buClr>
            </a:pPr>
            <a:endParaRPr lang="pl-PL" altLang="pl-PL" sz="1000">
              <a:latin typeface="Bookman Old Style" panose="02050604050505020204" pitchFamily="18" charset="0"/>
            </a:endParaRPr>
          </a:p>
        </p:txBody>
      </p:sp>
      <p:pic>
        <p:nvPicPr>
          <p:cNvPr id="28677" name="Picture 5" descr="D:\PZO\17_Wyspy pod Rekowem\II spotkanie ZLW\20150820_1053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3" y="3789363"/>
            <a:ext cx="4402137" cy="2476500"/>
          </a:xfrm>
          <a:prstGeom prst="rect">
            <a:avLst/>
          </a:prstGeom>
          <a:ln w="57150">
            <a:solidFill>
              <a:schemeClr val="bg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/>
          </p:cNvSpPr>
          <p:nvPr>
            <p:ph type="title"/>
          </p:nvPr>
        </p:nvSpPr>
        <p:spPr>
          <a:xfrm>
            <a:off x="539750" y="260350"/>
            <a:ext cx="7896225" cy="865188"/>
          </a:xfrm>
          <a:solidFill>
            <a:schemeClr val="bg1">
              <a:alpha val="70195"/>
            </a:schemeClr>
          </a:solidFill>
        </p:spPr>
        <p:txBody>
          <a:bodyPr/>
          <a:lstStyle/>
          <a:p>
            <a:pPr eaLnBrk="1" hangingPunct="1"/>
            <a:r>
              <a:rPr lang="pl-PL" altLang="pl-PL" sz="2400" smtClean="0">
                <a:latin typeface="Bookman Old Style" panose="02050604050505020204" pitchFamily="18" charset="0"/>
              </a:rPr>
              <a:t>Cele i logika planu zadań ochronnych nie podlegają dyskusji !</a:t>
            </a:r>
          </a:p>
        </p:txBody>
      </p:sp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468313" y="1268413"/>
            <a:ext cx="7775575" cy="793750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</a:pPr>
            <a:r>
              <a:rPr lang="pl-PL" altLang="pl-PL" b="1">
                <a:latin typeface="Bookman Old Style" panose="02050604050505020204" pitchFamily="18" charset="0"/>
              </a:rPr>
              <a:t>Wizja długoterminowa</a:t>
            </a:r>
            <a:r>
              <a:rPr lang="pl-PL" altLang="pl-PL">
                <a:latin typeface="Bookman Old Style" panose="02050604050505020204" pitchFamily="18" charset="0"/>
              </a:rPr>
              <a:t> = stan właściwy (FV) wg takich kryteriów, wg jakich od 2006 r. monitorujemy i raportujemy.</a:t>
            </a:r>
          </a:p>
          <a:p>
            <a:pPr eaLnBrk="1" hangingPunct="1">
              <a:buClr>
                <a:srgbClr val="000000"/>
              </a:buClr>
            </a:pPr>
            <a:endParaRPr lang="pl-PL" altLang="pl-PL" sz="1000">
              <a:latin typeface="Bookman Old Style" panose="02050604050505020204" pitchFamily="18" charset="0"/>
            </a:endParaRPr>
          </a:p>
        </p:txBody>
      </p:sp>
      <p:sp>
        <p:nvSpPr>
          <p:cNvPr id="29700" name="Text Box 5"/>
          <p:cNvSpPr txBox="1">
            <a:spLocks noChangeArrowheads="1"/>
          </p:cNvSpPr>
          <p:nvPr/>
        </p:nvSpPr>
        <p:spPr bwMode="auto">
          <a:xfrm>
            <a:off x="3924300" y="2924175"/>
            <a:ext cx="4267200" cy="1538288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</a:pPr>
            <a:r>
              <a:rPr lang="pl-PL" altLang="pl-PL" b="1">
                <a:latin typeface="Bookman Old Style" panose="02050604050505020204" pitchFamily="18" charset="0"/>
              </a:rPr>
              <a:t>Cele zadań ochronnych</a:t>
            </a:r>
          </a:p>
          <a:p>
            <a:pPr eaLnBrk="1" hangingPunct="1">
              <a:buClr>
                <a:srgbClr val="000000"/>
              </a:buClr>
            </a:pPr>
            <a:r>
              <a:rPr lang="pl-PL" altLang="pl-PL">
                <a:latin typeface="Bookman Old Style" panose="02050604050505020204" pitchFamily="18" charset="0"/>
              </a:rPr>
              <a:t>= perspektywa 10 lat</a:t>
            </a:r>
          </a:p>
          <a:p>
            <a:pPr eaLnBrk="1" hangingPunct="1">
              <a:buClr>
                <a:srgbClr val="000000"/>
              </a:buClr>
            </a:pPr>
            <a:endParaRPr lang="pl-PL" altLang="pl-PL" sz="1000">
              <a:latin typeface="Bookman Old Style" panose="02050604050505020204" pitchFamily="18" charset="0"/>
            </a:endParaRPr>
          </a:p>
          <a:p>
            <a:pPr eaLnBrk="1" hangingPunct="1">
              <a:buClr>
                <a:srgbClr val="000000"/>
              </a:buClr>
              <a:buFontTx/>
              <a:buChar char="•"/>
            </a:pPr>
            <a:r>
              <a:rPr lang="pl-PL" altLang="pl-PL" sz="1600" i="1">
                <a:latin typeface="Bookman Old Style" panose="02050604050505020204" pitchFamily="18" charset="0"/>
              </a:rPr>
              <a:t> z uwzględnieniem specyfiki lokalnej i wykonalności, lecz także „terminowych” zobowiązań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/>
          </p:cNvSpPr>
          <p:nvPr>
            <p:ph type="title"/>
          </p:nvPr>
        </p:nvSpPr>
        <p:spPr>
          <a:xfrm>
            <a:off x="395288" y="115888"/>
            <a:ext cx="7777162" cy="633412"/>
          </a:xfrm>
          <a:solidFill>
            <a:schemeClr val="bg1">
              <a:alpha val="69019"/>
            </a:schemeClr>
          </a:solidFill>
        </p:spPr>
        <p:txBody>
          <a:bodyPr lIns="90000" tIns="46800" rIns="90000" bIns="46800"/>
          <a:lstStyle/>
          <a:p>
            <a:pPr defTabSz="449263" eaLnBrk="1" hangingPunct="1">
              <a:buClr>
                <a:srgbClr val="0080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smtClean="0">
                <a:latin typeface="Bookman Old Style" panose="02050604050505020204" pitchFamily="18" charset="0"/>
              </a:rPr>
              <a:t>Planowanie ochrony </a:t>
            </a:r>
            <a:r>
              <a:rPr lang="en-GB" altLang="pl-PL" sz="2800" smtClean="0">
                <a:latin typeface="Bookman Old Style" panose="02050604050505020204" pitchFamily="18" charset="0"/>
              </a:rPr>
              <a:t>obszar</a:t>
            </a:r>
            <a:r>
              <a:rPr lang="pl-PL" altLang="pl-PL" sz="2800" smtClean="0">
                <a:latin typeface="Bookman Old Style" panose="02050604050505020204" pitchFamily="18" charset="0"/>
              </a:rPr>
              <a:t>u</a:t>
            </a:r>
            <a:r>
              <a:rPr lang="en-GB" altLang="pl-PL" sz="2800" smtClean="0">
                <a:latin typeface="Bookman Old Style" panose="02050604050505020204" pitchFamily="18" charset="0"/>
              </a:rPr>
              <a:t> Natura 2000</a:t>
            </a:r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2017713" y="1268413"/>
            <a:ext cx="6626225" cy="3300412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</a:pPr>
            <a:r>
              <a:rPr lang="pl-PL" altLang="pl-PL" sz="1600" b="1">
                <a:latin typeface="Bookman Old Style" panose="02050604050505020204" pitchFamily="18" charset="0"/>
              </a:rPr>
              <a:t>JEDNAK:</a:t>
            </a:r>
          </a:p>
          <a:p>
            <a:pPr eaLnBrk="1" hangingPunct="1">
              <a:buClr>
                <a:srgbClr val="000000"/>
              </a:buClr>
            </a:pPr>
            <a:endParaRPr lang="pl-PL" altLang="pl-PL" sz="1600" b="1">
              <a:latin typeface="Bookman Old Style" panose="02050604050505020204" pitchFamily="18" charset="0"/>
            </a:endParaRPr>
          </a:p>
          <a:p>
            <a:pPr eaLnBrk="1" hangingPunct="1">
              <a:buClr>
                <a:srgbClr val="000000"/>
              </a:buClr>
            </a:pPr>
            <a:r>
              <a:rPr lang="pl-PL" altLang="pl-PL" b="1">
                <a:latin typeface="Bookman Old Style" panose="02050604050505020204" pitchFamily="18" charset="0"/>
              </a:rPr>
              <a:t>Planowanie ochrony obszaru Natura 2000</a:t>
            </a:r>
          </a:p>
          <a:p>
            <a:pPr eaLnBrk="1" hangingPunct="1">
              <a:spcBef>
                <a:spcPct val="40000"/>
              </a:spcBef>
              <a:buClr>
                <a:srgbClr val="000000"/>
              </a:buClr>
            </a:pPr>
            <a:r>
              <a:rPr lang="pl-PL" altLang="pl-PL">
                <a:latin typeface="Bookman Old Style" panose="02050604050505020204" pitchFamily="18" charset="0"/>
              </a:rPr>
              <a:t>= wykonanie „obowiązku przyjęcia środków ochrony mających na celu utrzymanie lub przywrócenie właściwego stanu przedmiotów ochrony (art. 6(1) dyrektywy siedliskowej, art. 4(1)+4(2)+3 dyrektywy ptasiej</a:t>
            </a:r>
          </a:p>
          <a:p>
            <a:pPr eaLnBrk="1" hangingPunct="1">
              <a:spcBef>
                <a:spcPct val="40000"/>
              </a:spcBef>
              <a:buClr>
                <a:srgbClr val="000000"/>
              </a:buClr>
            </a:pPr>
            <a:r>
              <a:rPr lang="pl-PL" altLang="pl-PL">
                <a:latin typeface="Bookman Old Style" panose="02050604050505020204" pitchFamily="18" charset="0"/>
              </a:rPr>
              <a:t>= jeden ze sposobów wykonania obowiązku „zapobiegania wszelkim pogorszeniom stanu i znaczącym zakłóceniom wobec przedmiotów ochrony (art. 6(2) dyrektywy siedliskowej)</a:t>
            </a:r>
          </a:p>
        </p:txBody>
      </p:sp>
      <p:sp>
        <p:nvSpPr>
          <p:cNvPr id="30724" name="Text Box 5"/>
          <p:cNvSpPr txBox="1">
            <a:spLocks noChangeArrowheads="1"/>
          </p:cNvSpPr>
          <p:nvPr/>
        </p:nvSpPr>
        <p:spPr bwMode="auto">
          <a:xfrm>
            <a:off x="4341813" y="5111750"/>
            <a:ext cx="4319587" cy="1476375"/>
          </a:xfrm>
          <a:prstGeom prst="rect">
            <a:avLst/>
          </a:prstGeom>
          <a:solidFill>
            <a:schemeClr val="bg1">
              <a:alpha val="38823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</a:pPr>
            <a:r>
              <a:rPr lang="pl-PL" altLang="pl-PL" b="1">
                <a:latin typeface="Bookman Old Style" panose="02050604050505020204" pitchFamily="18" charset="0"/>
              </a:rPr>
              <a:t>… musi być wspólnym poszukiwaniem sposobu jak najlepszego chronienia obszaru Natura 2000, a nie targiem interesów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/>
          </p:cNvSpPr>
          <p:nvPr>
            <p:ph type="title"/>
          </p:nvPr>
        </p:nvSpPr>
        <p:spPr>
          <a:xfrm>
            <a:off x="682625" y="115888"/>
            <a:ext cx="7921625" cy="633412"/>
          </a:xfrm>
          <a:solidFill>
            <a:schemeClr val="bg1">
              <a:alpha val="69019"/>
            </a:schemeClr>
          </a:solidFill>
        </p:spPr>
        <p:txBody>
          <a:bodyPr lIns="90000" tIns="46800" rIns="90000" bIns="46800"/>
          <a:lstStyle/>
          <a:p>
            <a:pPr defTabSz="449263" eaLnBrk="1" hangingPunct="1">
              <a:buClr>
                <a:srgbClr val="0080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smtClean="0">
                <a:latin typeface="Bookman Old Style" panose="02050604050505020204" pitchFamily="18" charset="0"/>
              </a:rPr>
              <a:t>Planowanie ochrony </a:t>
            </a:r>
            <a:r>
              <a:rPr lang="en-GB" altLang="pl-PL" sz="2800" smtClean="0">
                <a:latin typeface="Bookman Old Style" panose="02050604050505020204" pitchFamily="18" charset="0"/>
              </a:rPr>
              <a:t>obszar</a:t>
            </a:r>
            <a:r>
              <a:rPr lang="pl-PL" altLang="pl-PL" sz="2800" smtClean="0">
                <a:latin typeface="Bookman Old Style" panose="02050604050505020204" pitchFamily="18" charset="0"/>
              </a:rPr>
              <a:t>u</a:t>
            </a:r>
            <a:r>
              <a:rPr lang="en-GB" altLang="pl-PL" sz="2800" smtClean="0">
                <a:latin typeface="Bookman Old Style" panose="02050604050505020204" pitchFamily="18" charset="0"/>
              </a:rPr>
              <a:t> Natura 2000</a:t>
            </a:r>
          </a:p>
        </p:txBody>
      </p:sp>
      <p:sp>
        <p:nvSpPr>
          <p:cNvPr id="96260" name="Text Box 4"/>
          <p:cNvSpPr txBox="1">
            <a:spLocks noChangeArrowheads="1"/>
          </p:cNvSpPr>
          <p:nvPr/>
        </p:nvSpPr>
        <p:spPr bwMode="auto">
          <a:xfrm>
            <a:off x="3563938" y="1484313"/>
            <a:ext cx="5059362" cy="4370387"/>
          </a:xfrm>
          <a:prstGeom prst="rect">
            <a:avLst/>
          </a:prstGeom>
          <a:solidFill>
            <a:schemeClr val="bg1">
              <a:alpha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76213" indent="-176213" eaLnBrk="1" hangingPunct="1">
              <a:buClr>
                <a:srgbClr val="000000"/>
              </a:buClr>
              <a:buSzPct val="100000"/>
              <a:buFont typeface="Arial" charset="0"/>
              <a:buChar char="•"/>
              <a:defRPr/>
            </a:pPr>
            <a:r>
              <a:rPr lang="pl-PL" sz="2000" dirty="0">
                <a:latin typeface="Bookman Old Style" panose="02050604050505020204" pitchFamily="18" charset="0"/>
                <a:cs typeface="Arial" charset="0"/>
              </a:rPr>
              <a:t> idea sieci Natura 2000 i zasady jej funkcjonowania,</a:t>
            </a:r>
          </a:p>
          <a:p>
            <a:pPr marL="176213" indent="-176213" eaLnBrk="1" hangingPunct="1">
              <a:buClr>
                <a:srgbClr val="000000"/>
              </a:buClr>
              <a:buSzPct val="100000"/>
              <a:buFont typeface="Arial" charset="0"/>
              <a:buChar char="•"/>
              <a:defRPr/>
            </a:pPr>
            <a:r>
              <a:rPr lang="pl-PL" sz="2000" dirty="0">
                <a:latin typeface="Bookman Old Style" panose="02050604050505020204" pitchFamily="18" charset="0"/>
                <a:cs typeface="Arial" charset="0"/>
              </a:rPr>
              <a:t> zobowiązania wynikające z prawa europejskiego oraz z istnienia obszaru Natura 2000,</a:t>
            </a:r>
          </a:p>
          <a:p>
            <a:pPr marL="176213" indent="-176213" eaLnBrk="1" hangingPunct="1">
              <a:buClr>
                <a:srgbClr val="000000"/>
              </a:buClr>
              <a:buSzPct val="100000"/>
              <a:buFont typeface="Arial" charset="0"/>
              <a:buChar char="•"/>
              <a:defRPr/>
            </a:pPr>
            <a:r>
              <a:rPr lang="pl-PL" sz="2000" dirty="0">
                <a:latin typeface="Bookman Old Style" panose="02050604050505020204" pitchFamily="18" charset="0"/>
                <a:cs typeface="Arial" charset="0"/>
              </a:rPr>
              <a:t>  fakt wyznaczenia obszaru Natura 2000, ani jego granice,</a:t>
            </a:r>
          </a:p>
          <a:p>
            <a:pPr marL="176213" indent="-176213" eaLnBrk="1" hangingPunct="1">
              <a:buClr>
                <a:srgbClr val="000000"/>
              </a:buClr>
              <a:buSzPct val="100000"/>
              <a:buFont typeface="Arial" charset="0"/>
              <a:buChar char="•"/>
              <a:defRPr/>
            </a:pPr>
            <a:r>
              <a:rPr lang="pl-PL" sz="2000" dirty="0">
                <a:latin typeface="Bookman Old Style" panose="02050604050505020204" pitchFamily="18" charset="0"/>
                <a:cs typeface="Arial" charset="0"/>
              </a:rPr>
              <a:t> obowiązek indywidualnej oceny planów i przedsięwzięć, ani reguły ich dopuszczalności</a:t>
            </a:r>
          </a:p>
          <a:p>
            <a:pPr eaLnBrk="1" hangingPunct="1">
              <a:buClr>
                <a:srgbClr val="000000"/>
              </a:buClr>
              <a:buSzPct val="100000"/>
              <a:buFont typeface="Arial" charset="0"/>
              <a:buChar char="•"/>
              <a:defRPr/>
            </a:pPr>
            <a:endParaRPr lang="pl-PL" sz="2000" dirty="0">
              <a:latin typeface="Bookman Old Style" panose="02050604050505020204" pitchFamily="18" charset="0"/>
              <a:cs typeface="Arial" charset="0"/>
            </a:endParaRPr>
          </a:p>
          <a:p>
            <a:pPr lvl="2" eaLnBrk="1" hangingPunct="1">
              <a:buClr>
                <a:srgbClr val="000000"/>
              </a:buClr>
              <a:buSzPct val="100000"/>
              <a:buFont typeface="Arial" charset="0"/>
              <a:buNone/>
              <a:defRPr/>
            </a:pPr>
            <a:r>
              <a:rPr lang="pl-PL" sz="2000" dirty="0">
                <a:solidFill>
                  <a:srgbClr val="FF0000"/>
                </a:solidFill>
                <a:latin typeface="Bookman Old Style" panose="02050604050505020204" pitchFamily="18" charset="0"/>
                <a:cs typeface="Arial" charset="0"/>
              </a:rPr>
              <a:t>- nie podlegają dyskusji w tym procesie</a:t>
            </a:r>
            <a:r>
              <a:rPr lang="pl-PL" sz="2000" dirty="0">
                <a:latin typeface="Bookman Old Style" panose="02050604050505020204" pitchFamily="18" charset="0"/>
                <a:cs typeface="Arial" charset="0"/>
              </a:rPr>
              <a:t> </a:t>
            </a:r>
          </a:p>
          <a:p>
            <a:pPr eaLnBrk="1" hangingPunct="1">
              <a:buClr>
                <a:srgbClr val="000000"/>
              </a:buClr>
              <a:buSzPct val="100000"/>
              <a:buFont typeface="Arial" charset="0"/>
              <a:buNone/>
              <a:defRPr/>
            </a:pPr>
            <a:endParaRPr lang="pl-PL" sz="2000" dirty="0">
              <a:latin typeface="Bookman Old Style" panose="02050604050505020204" pitchFamily="18" charset="0"/>
              <a:cs typeface="Arial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pole tekstowe 2"/>
          <p:cNvSpPr txBox="1">
            <a:spLocks noChangeArrowheads="1"/>
          </p:cNvSpPr>
          <p:nvPr/>
        </p:nvSpPr>
        <p:spPr bwMode="auto">
          <a:xfrm>
            <a:off x="1476375" y="2060575"/>
            <a:ext cx="6480175" cy="461963"/>
          </a:xfrm>
          <a:prstGeom prst="rect">
            <a:avLst/>
          </a:prstGeom>
          <a:solidFill>
            <a:schemeClr val="lt1">
              <a:alpha val="6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pl-PL" altLang="pl-PL" sz="2400" b="1" dirty="0">
                <a:latin typeface="+mn-lt"/>
                <a:cs typeface="Calibri Light" panose="020F0302020204030204" pitchFamily="34" charset="0"/>
              </a:rPr>
              <a:t>Powierzchnia </a:t>
            </a:r>
            <a:r>
              <a:rPr lang="pl-PL" altLang="pl-PL" sz="2400" b="1" dirty="0" smtClean="0">
                <a:latin typeface="+mn-lt"/>
                <a:cs typeface="Calibri Light" panose="020F0302020204030204" pitchFamily="34" charset="0"/>
              </a:rPr>
              <a:t>obszaru – </a:t>
            </a:r>
            <a:r>
              <a:rPr lang="pl-PL" altLang="pl-PL" sz="2400" b="1" dirty="0" smtClean="0">
                <a:latin typeface="+mn-lt"/>
              </a:rPr>
              <a:t>1455,76 ha</a:t>
            </a:r>
            <a:endParaRPr lang="pl-PL" altLang="pl-PL" sz="2400" b="1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3"/>
          <p:cNvSpPr txBox="1">
            <a:spLocks noChangeArrowheads="1"/>
          </p:cNvSpPr>
          <p:nvPr/>
        </p:nvSpPr>
        <p:spPr bwMode="auto">
          <a:xfrm>
            <a:off x="323850" y="188913"/>
            <a:ext cx="7848600" cy="1384300"/>
          </a:xfrm>
          <a:prstGeom prst="rect">
            <a:avLst/>
          </a:prstGeom>
          <a:solidFill>
            <a:schemeClr val="bg1">
              <a:alpha val="6901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2800" b="1">
                <a:latin typeface="Bookman Old Style" panose="02050604050505020204" pitchFamily="18" charset="0"/>
              </a:rPr>
              <a:t>Dokąd zmierzamy? </a:t>
            </a:r>
          </a:p>
          <a:p>
            <a:pPr algn="ctr" eaLnBrk="1" hangingPunct="1"/>
            <a:r>
              <a:rPr lang="pl-PL" altLang="pl-PL" sz="2800" b="1">
                <a:latin typeface="Bookman Old Style" panose="02050604050505020204" pitchFamily="18" charset="0"/>
              </a:rPr>
              <a:t>Właściwy stan ochrony – perspektywa długoterminowa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395288" y="1268413"/>
            <a:ext cx="8424862" cy="4248150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1600" b="1">
                <a:latin typeface="Bookman Old Style" panose="02050604050505020204" pitchFamily="18" charset="0"/>
              </a:rPr>
              <a:t>Definicja z Dyrektywy (siedlisko):</a:t>
            </a:r>
          </a:p>
          <a:p>
            <a:pPr eaLnBrk="1" hangingPunct="1"/>
            <a:endParaRPr lang="pl-PL" altLang="pl-PL" sz="1600" b="1">
              <a:latin typeface="Bookman Old Style" panose="02050604050505020204" pitchFamily="18" charset="0"/>
            </a:endParaRPr>
          </a:p>
          <a:p>
            <a:pPr eaLnBrk="1" hangingPunct="1"/>
            <a:r>
              <a:rPr lang="pl-PL" altLang="pl-PL" sz="1600">
                <a:latin typeface="Bookman Old Style" panose="02050604050505020204" pitchFamily="18" charset="0"/>
              </a:rPr>
              <a:t>Stan ochrony siedliska przyrodniczego </a:t>
            </a:r>
          </a:p>
          <a:p>
            <a:pPr eaLnBrk="1" hangingPunct="1"/>
            <a:r>
              <a:rPr lang="pl-PL" altLang="pl-PL" sz="1600">
                <a:latin typeface="Bookman Old Style" panose="02050604050505020204" pitchFamily="18" charset="0"/>
              </a:rPr>
              <a:t>oznacza sumę oddziaływań na siedlisko </a:t>
            </a:r>
          </a:p>
          <a:p>
            <a:pPr eaLnBrk="1" hangingPunct="1"/>
            <a:r>
              <a:rPr lang="pl-PL" altLang="pl-PL" sz="1600">
                <a:latin typeface="Bookman Old Style" panose="02050604050505020204" pitchFamily="18" charset="0"/>
              </a:rPr>
              <a:t>przyrodnicze oraz na jego typowe </a:t>
            </a:r>
          </a:p>
          <a:p>
            <a:pPr eaLnBrk="1" hangingPunct="1"/>
            <a:r>
              <a:rPr lang="pl-PL" altLang="pl-PL" sz="1600">
                <a:latin typeface="Bookman Old Style" panose="02050604050505020204" pitchFamily="18" charset="0"/>
              </a:rPr>
              <a:t>gatunki, które mogą mieć wpływ na </a:t>
            </a:r>
          </a:p>
          <a:p>
            <a:pPr eaLnBrk="1" hangingPunct="1"/>
            <a:r>
              <a:rPr lang="pl-PL" altLang="pl-PL" sz="1600">
                <a:latin typeface="Bookman Old Style" panose="02050604050505020204" pitchFamily="18" charset="0"/>
              </a:rPr>
              <a:t>jego długofalowe naturalne rozmie-</a:t>
            </a:r>
          </a:p>
          <a:p>
            <a:pPr eaLnBrk="1" hangingPunct="1"/>
            <a:r>
              <a:rPr lang="pl-PL" altLang="pl-PL" sz="1600">
                <a:latin typeface="Bookman Old Style" panose="02050604050505020204" pitchFamily="18" charset="0"/>
              </a:rPr>
              <a:t>szczenie, strukturę i funkcje oraz na </a:t>
            </a:r>
          </a:p>
          <a:p>
            <a:pPr eaLnBrk="1" hangingPunct="1"/>
            <a:r>
              <a:rPr lang="pl-PL" altLang="pl-PL" sz="1600">
                <a:latin typeface="Bookman Old Style" panose="02050604050505020204" pitchFamily="18" charset="0"/>
              </a:rPr>
              <a:t>długoterminowe przetrwanie jego </a:t>
            </a:r>
          </a:p>
          <a:p>
            <a:pPr eaLnBrk="1" hangingPunct="1"/>
            <a:r>
              <a:rPr lang="pl-PL" altLang="pl-PL" sz="1600">
                <a:latin typeface="Bookman Old Style" panose="02050604050505020204" pitchFamily="18" charset="0"/>
              </a:rPr>
              <a:t>typowych gatunków</a:t>
            </a:r>
          </a:p>
          <a:p>
            <a:pPr eaLnBrk="1" hangingPunct="1"/>
            <a:endParaRPr lang="pl-PL" altLang="pl-PL" sz="1600">
              <a:latin typeface="Bookman Old Style" panose="02050604050505020204" pitchFamily="18" charset="0"/>
            </a:endParaRPr>
          </a:p>
          <a:p>
            <a:pPr eaLnBrk="1" hangingPunct="1"/>
            <a:r>
              <a:rPr lang="pl-PL" altLang="pl-PL" sz="1600">
                <a:latin typeface="Bookman Old Style" panose="02050604050505020204" pitchFamily="18" charset="0"/>
              </a:rPr>
              <a:t>Stan ochrony siedliska przyrodniczego zostanie uznany za "właściwy", jeśli:</a:t>
            </a:r>
          </a:p>
          <a:p>
            <a:pPr eaLnBrk="1" hangingPunct="1"/>
            <a:r>
              <a:rPr lang="pl-PL" altLang="pl-PL" sz="1600">
                <a:latin typeface="Bookman Old Style" panose="02050604050505020204" pitchFamily="18" charset="0"/>
              </a:rPr>
              <a:t>- jego naturalny zasięg i obszary mieszczące się w obrębie tego zasięgu są stałe lub się powiększają,</a:t>
            </a:r>
          </a:p>
          <a:p>
            <a:pPr eaLnBrk="1" hangingPunct="1"/>
            <a:r>
              <a:rPr lang="pl-PL" altLang="pl-PL" sz="1600">
                <a:latin typeface="Bookman Old Style" panose="02050604050505020204" pitchFamily="18" charset="0"/>
              </a:rPr>
              <a:t>- szczególna struktura i funkcje konieczne do jego długotrwałego zachowania istnieją i prawdopodobnie będą istnieć w dającej się przewidzieć przyszłości, oraz</a:t>
            </a:r>
          </a:p>
          <a:p>
            <a:pPr eaLnBrk="1" hangingPunct="1"/>
            <a:r>
              <a:rPr lang="pl-PL" altLang="pl-PL" sz="1600">
                <a:latin typeface="Bookman Old Style" panose="02050604050505020204" pitchFamily="18" charset="0"/>
              </a:rPr>
              <a:t>- stan ochrony jego typowych gatunków jest właściwy,</a:t>
            </a:r>
          </a:p>
        </p:txBody>
      </p:sp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466725" y="5661025"/>
            <a:ext cx="8372475" cy="611188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1600">
                <a:solidFill>
                  <a:srgbClr val="006600"/>
                </a:solidFill>
                <a:latin typeface="Bookman Old Style" panose="02050604050505020204" pitchFamily="18" charset="0"/>
              </a:rPr>
              <a:t>Koncepcja wymyślona jako wskaźnik oceny zasobów w regionie biogeograficznym / w kraju, ale może być stosowana na poziomie obszaru i stanowiska</a:t>
            </a:r>
            <a:r>
              <a:rPr lang="pl-PL" altLang="pl-PL">
                <a:latin typeface="Bookman Old Style" panose="02050604050505020204" pitchFamily="18" charset="0"/>
              </a:rPr>
              <a:t> </a:t>
            </a:r>
          </a:p>
        </p:txBody>
      </p:sp>
      <p:sp>
        <p:nvSpPr>
          <p:cNvPr id="33796" name="Rectangle 6"/>
          <p:cNvSpPr>
            <a:spLocks noChangeArrowheads="1"/>
          </p:cNvSpPr>
          <p:nvPr/>
        </p:nvSpPr>
        <p:spPr bwMode="auto">
          <a:xfrm>
            <a:off x="323850" y="188913"/>
            <a:ext cx="8569325" cy="41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4000" b="1">
                <a:latin typeface="Bookman Old Style" panose="02050604050505020204" pitchFamily="18" charset="0"/>
              </a:rPr>
              <a:t>Właściwy stan ochrony</a:t>
            </a:r>
          </a:p>
        </p:txBody>
      </p:sp>
      <p:pic>
        <p:nvPicPr>
          <p:cNvPr id="33797" name="Picture 2" descr="DSC_236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063" y="1254125"/>
            <a:ext cx="4002087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323850" y="1630363"/>
            <a:ext cx="4129088" cy="4708525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pl-PL" altLang="pl-PL" sz="2000">
                <a:latin typeface="Bookman Old Style" panose="02050604050505020204" pitchFamily="18" charset="0"/>
              </a:rPr>
              <a:t>„Nie ubywa” …</a:t>
            </a:r>
          </a:p>
          <a:p>
            <a:pPr eaLnBrk="1" hangingPunct="1">
              <a:buFontTx/>
              <a:buAutoNum type="arabicPeriod"/>
            </a:pPr>
            <a:endParaRPr lang="pl-PL" altLang="pl-PL" sz="2000">
              <a:latin typeface="Bookman Old Style" panose="02050604050505020204" pitchFamily="18" charset="0"/>
            </a:endParaRPr>
          </a:p>
          <a:p>
            <a:pPr eaLnBrk="1" hangingPunct="1">
              <a:buFontTx/>
              <a:buAutoNum type="arabicPeriod"/>
            </a:pPr>
            <a:endParaRPr lang="pl-PL" altLang="pl-PL" sz="2000">
              <a:latin typeface="Bookman Old Style" panose="02050604050505020204" pitchFamily="18" charset="0"/>
            </a:endParaRPr>
          </a:p>
          <a:p>
            <a:pPr eaLnBrk="1" hangingPunct="1">
              <a:buFontTx/>
              <a:buAutoNum type="arabicPeriod"/>
            </a:pPr>
            <a:r>
              <a:rPr lang="pl-PL" altLang="pl-PL" sz="2000">
                <a:latin typeface="Bookman Old Style" panose="02050604050505020204" pitchFamily="18" charset="0"/>
              </a:rPr>
              <a:t>Specyficzna struktura …</a:t>
            </a:r>
          </a:p>
          <a:p>
            <a:pPr eaLnBrk="1" hangingPunct="1">
              <a:buFontTx/>
              <a:buAutoNum type="arabicPeriod"/>
            </a:pPr>
            <a:endParaRPr lang="pl-PL" altLang="pl-PL" sz="2000">
              <a:latin typeface="Bookman Old Style" panose="02050604050505020204" pitchFamily="18" charset="0"/>
            </a:endParaRPr>
          </a:p>
          <a:p>
            <a:pPr eaLnBrk="1" hangingPunct="1">
              <a:buFontTx/>
              <a:buAutoNum type="arabicPeriod"/>
            </a:pPr>
            <a:endParaRPr lang="pl-PL" altLang="pl-PL" sz="2000">
              <a:latin typeface="Bookman Old Style" panose="02050604050505020204" pitchFamily="18" charset="0"/>
            </a:endParaRPr>
          </a:p>
          <a:p>
            <a:pPr eaLnBrk="1" hangingPunct="1"/>
            <a:r>
              <a:rPr lang="pl-PL" altLang="pl-PL" sz="2000">
                <a:latin typeface="Bookman Old Style" panose="02050604050505020204" pitchFamily="18" charset="0"/>
              </a:rPr>
              <a:t>… w tym typowe gatunki</a:t>
            </a:r>
          </a:p>
          <a:p>
            <a:pPr eaLnBrk="1" hangingPunct="1">
              <a:buFontTx/>
              <a:buAutoNum type="arabicPeriod"/>
            </a:pPr>
            <a:endParaRPr lang="pl-PL" altLang="pl-PL" sz="2000">
              <a:latin typeface="Bookman Old Style" panose="02050604050505020204" pitchFamily="18" charset="0"/>
            </a:endParaRPr>
          </a:p>
          <a:p>
            <a:pPr eaLnBrk="1" hangingPunct="1">
              <a:buFontTx/>
              <a:buAutoNum type="arabicPeriod"/>
            </a:pPr>
            <a:endParaRPr lang="pl-PL" altLang="pl-PL" sz="2000">
              <a:latin typeface="Bookman Old Style" panose="02050604050505020204" pitchFamily="18" charset="0"/>
            </a:endParaRPr>
          </a:p>
          <a:p>
            <a:pPr eaLnBrk="1" hangingPunct="1">
              <a:buFontTx/>
              <a:buAutoNum type="arabicPeriod"/>
            </a:pPr>
            <a:endParaRPr lang="pl-PL" altLang="pl-PL" sz="2000">
              <a:latin typeface="Bookman Old Style" panose="02050604050505020204" pitchFamily="18" charset="0"/>
            </a:endParaRPr>
          </a:p>
          <a:p>
            <a:pPr eaLnBrk="1" hangingPunct="1"/>
            <a:r>
              <a:rPr lang="pl-PL" altLang="pl-PL" sz="2000">
                <a:latin typeface="Bookman Old Style" panose="02050604050505020204" pitchFamily="18" charset="0"/>
              </a:rPr>
              <a:t>… i funkcje gwarantujące trwałość</a:t>
            </a:r>
          </a:p>
          <a:p>
            <a:pPr eaLnBrk="1" hangingPunct="1"/>
            <a:endParaRPr lang="pl-PL" altLang="pl-PL" sz="2000">
              <a:latin typeface="Bookman Old Style" panose="02050604050505020204" pitchFamily="18" charset="0"/>
            </a:endParaRPr>
          </a:p>
          <a:p>
            <a:pPr eaLnBrk="1" hangingPunct="1"/>
            <a:endParaRPr lang="pl-PL" altLang="pl-PL" sz="2000">
              <a:latin typeface="Bookman Old Style" panose="02050604050505020204" pitchFamily="18" charset="0"/>
            </a:endParaRPr>
          </a:p>
          <a:p>
            <a:pPr eaLnBrk="1" hangingPunct="1"/>
            <a:r>
              <a:rPr lang="pl-PL" altLang="pl-PL" sz="2000">
                <a:latin typeface="Bookman Old Style" panose="02050604050505020204" pitchFamily="18" charset="0"/>
              </a:rPr>
              <a:t>3. Szanse na przyszłość</a:t>
            </a:r>
          </a:p>
        </p:txBody>
      </p:sp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395288" y="908050"/>
            <a:ext cx="3889375" cy="396875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2000">
                <a:latin typeface="Bookman Old Style" panose="02050604050505020204" pitchFamily="18" charset="0"/>
              </a:rPr>
              <a:t>SIEDLISKO PRZYRODNICZE:</a:t>
            </a:r>
          </a:p>
        </p:txBody>
      </p:sp>
      <p:sp>
        <p:nvSpPr>
          <p:cNvPr id="34820" name="Line 4"/>
          <p:cNvSpPr>
            <a:spLocks noChangeShapeType="1"/>
          </p:cNvSpPr>
          <p:nvPr/>
        </p:nvSpPr>
        <p:spPr bwMode="auto">
          <a:xfrm>
            <a:off x="4643438" y="620713"/>
            <a:ext cx="0" cy="5975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4932363" y="908050"/>
            <a:ext cx="1563687" cy="40005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l-PL" sz="2000" dirty="0">
                <a:latin typeface="Bookman Old Style" panose="02050604050505020204" pitchFamily="18" charset="0"/>
              </a:rPr>
              <a:t>GATUNEK:</a:t>
            </a:r>
          </a:p>
        </p:txBody>
      </p:sp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4859338" y="1557338"/>
            <a:ext cx="3671887" cy="4664075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pl-PL" altLang="pl-PL" sz="2000">
                <a:latin typeface="Bookman Old Style" panose="02050604050505020204" pitchFamily="18" charset="0"/>
              </a:rPr>
              <a:t>„Nie ubywa” i nie mniej niż minimalna wielkość trwałej populacji (MVP); </a:t>
            </a:r>
          </a:p>
          <a:p>
            <a:pPr eaLnBrk="1" hangingPunct="1">
              <a:buFontTx/>
              <a:buAutoNum type="arabicPeriod"/>
            </a:pPr>
            <a:endParaRPr lang="pl-PL" altLang="pl-PL" sz="2000">
              <a:latin typeface="Bookman Old Style" panose="02050604050505020204" pitchFamily="18" charset="0"/>
            </a:endParaRPr>
          </a:p>
          <a:p>
            <a:pPr eaLnBrk="1" hangingPunct="1"/>
            <a:r>
              <a:rPr lang="pl-PL" altLang="pl-PL" sz="2000">
                <a:latin typeface="Bookman Old Style" panose="02050604050505020204" pitchFamily="18" charset="0"/>
              </a:rPr>
              <a:t> … Struktura populacji OK</a:t>
            </a:r>
          </a:p>
          <a:p>
            <a:pPr eaLnBrk="1" hangingPunct="1">
              <a:buFontTx/>
              <a:buAutoNum type="arabicPeriod"/>
            </a:pPr>
            <a:endParaRPr lang="pl-PL" altLang="pl-PL" sz="2000">
              <a:latin typeface="Bookman Old Style" panose="02050604050505020204" pitchFamily="18" charset="0"/>
            </a:endParaRPr>
          </a:p>
          <a:p>
            <a:pPr eaLnBrk="1" hangingPunct="1">
              <a:buFontTx/>
              <a:buAutoNum type="arabicPeriod"/>
            </a:pPr>
            <a:endParaRPr lang="pl-PL" altLang="pl-PL" sz="2000">
              <a:latin typeface="Bookman Old Style" panose="02050604050505020204" pitchFamily="18" charset="0"/>
            </a:endParaRPr>
          </a:p>
          <a:p>
            <a:pPr eaLnBrk="1" hangingPunct="1"/>
            <a:r>
              <a:rPr lang="pl-PL" altLang="pl-PL" sz="2000">
                <a:latin typeface="Bookman Old Style" panose="02050604050505020204" pitchFamily="18" charset="0"/>
              </a:rPr>
              <a:t>2. Siedlisko gatunku odpowiednio duże …                                                  </a:t>
            </a:r>
          </a:p>
          <a:p>
            <a:pPr eaLnBrk="1" hangingPunct="1">
              <a:buFontTx/>
              <a:buAutoNum type="arabicPeriod"/>
            </a:pPr>
            <a:endParaRPr lang="pl-PL" altLang="pl-PL" sz="2000">
              <a:latin typeface="Bookman Old Style" panose="02050604050505020204" pitchFamily="18" charset="0"/>
            </a:endParaRPr>
          </a:p>
          <a:p>
            <a:pPr eaLnBrk="1" hangingPunct="1">
              <a:buFontTx/>
              <a:buAutoNum type="arabicPeriod"/>
            </a:pPr>
            <a:endParaRPr lang="pl-PL" altLang="pl-PL" sz="2000">
              <a:latin typeface="Bookman Old Style" panose="02050604050505020204" pitchFamily="18" charset="0"/>
            </a:endParaRPr>
          </a:p>
          <a:p>
            <a:pPr eaLnBrk="1" hangingPunct="1"/>
            <a:r>
              <a:rPr lang="pl-PL" altLang="pl-PL" sz="2000">
                <a:latin typeface="Bookman Old Style" panose="02050604050505020204" pitchFamily="18" charset="0"/>
              </a:rPr>
              <a:t>… i właściwej jakości</a:t>
            </a:r>
          </a:p>
          <a:p>
            <a:pPr eaLnBrk="1" hangingPunct="1"/>
            <a:endParaRPr lang="pl-PL" altLang="pl-PL" sz="2000">
              <a:latin typeface="Bookman Old Style" panose="02050604050505020204" pitchFamily="18" charset="0"/>
            </a:endParaRPr>
          </a:p>
          <a:p>
            <a:pPr eaLnBrk="1" hangingPunct="1"/>
            <a:endParaRPr lang="pl-PL" altLang="pl-PL" sz="2000">
              <a:latin typeface="Bookman Old Style" panose="02050604050505020204" pitchFamily="18" charset="0"/>
            </a:endParaRPr>
          </a:p>
          <a:p>
            <a:pPr eaLnBrk="1" hangingPunct="1"/>
            <a:r>
              <a:rPr lang="pl-PL" altLang="pl-PL" sz="2000">
                <a:latin typeface="Bookman Old Style" panose="02050604050505020204" pitchFamily="18" charset="0"/>
              </a:rPr>
              <a:t>3. Szanse na przyszłość</a:t>
            </a:r>
          </a:p>
        </p:txBody>
      </p:sp>
      <p:sp>
        <p:nvSpPr>
          <p:cNvPr id="33799" name="Text Box 7"/>
          <p:cNvSpPr txBox="1">
            <a:spLocks noChangeArrowheads="1"/>
          </p:cNvSpPr>
          <p:nvPr/>
        </p:nvSpPr>
        <p:spPr bwMode="auto">
          <a:xfrm>
            <a:off x="2124075" y="3860800"/>
            <a:ext cx="7350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1600">
                <a:solidFill>
                  <a:schemeClr val="accent2"/>
                </a:solidFill>
                <a:latin typeface="Trebuchet MS" panose="020B0603020202020204" pitchFamily="34" charset="0"/>
              </a:rPr>
              <a:t>Jakie?</a:t>
            </a:r>
          </a:p>
        </p:txBody>
      </p:sp>
      <p:sp>
        <p:nvSpPr>
          <p:cNvPr id="33800" name="Text Box 8"/>
          <p:cNvSpPr txBox="1">
            <a:spLocks noChangeArrowheads="1"/>
          </p:cNvSpPr>
          <p:nvPr/>
        </p:nvSpPr>
        <p:spPr bwMode="auto">
          <a:xfrm>
            <a:off x="1979613" y="2924175"/>
            <a:ext cx="12192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1600">
                <a:solidFill>
                  <a:schemeClr val="accent2"/>
                </a:solidFill>
                <a:latin typeface="Trebuchet MS" panose="020B0603020202020204" pitchFamily="34" charset="0"/>
              </a:rPr>
              <a:t>Wskaźniki ?</a:t>
            </a:r>
          </a:p>
        </p:txBody>
      </p:sp>
      <p:sp>
        <p:nvSpPr>
          <p:cNvPr id="33801" name="Text Box 9"/>
          <p:cNvSpPr txBox="1">
            <a:spLocks noChangeArrowheads="1"/>
          </p:cNvSpPr>
          <p:nvPr/>
        </p:nvSpPr>
        <p:spPr bwMode="auto">
          <a:xfrm>
            <a:off x="3203575" y="5084763"/>
            <a:ext cx="12192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1600">
                <a:solidFill>
                  <a:schemeClr val="accent2"/>
                </a:solidFill>
                <a:latin typeface="Trebuchet MS" panose="020B0603020202020204" pitchFamily="34" charset="0"/>
              </a:rPr>
              <a:t>Wskaźniki ?</a:t>
            </a:r>
          </a:p>
        </p:txBody>
      </p:sp>
      <p:sp>
        <p:nvSpPr>
          <p:cNvPr id="33802" name="Text Box 10"/>
          <p:cNvSpPr txBox="1">
            <a:spLocks noChangeArrowheads="1"/>
          </p:cNvSpPr>
          <p:nvPr/>
        </p:nvSpPr>
        <p:spPr bwMode="auto">
          <a:xfrm>
            <a:off x="6300788" y="2565400"/>
            <a:ext cx="6715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1600">
                <a:solidFill>
                  <a:schemeClr val="accent2"/>
                </a:solidFill>
                <a:latin typeface="Trebuchet MS" panose="020B0603020202020204" pitchFamily="34" charset="0"/>
              </a:rPr>
              <a:t>Jaka</a:t>
            </a:r>
            <a:r>
              <a:rPr lang="pl-PL" altLang="pl-PL" sz="1600">
                <a:latin typeface="Trebuchet MS" panose="020B0603020202020204" pitchFamily="34" charset="0"/>
              </a:rPr>
              <a:t>?</a:t>
            </a:r>
          </a:p>
        </p:txBody>
      </p:sp>
      <p:sp>
        <p:nvSpPr>
          <p:cNvPr id="33803" name="Text Box 11"/>
          <p:cNvSpPr txBox="1">
            <a:spLocks noChangeArrowheads="1"/>
          </p:cNvSpPr>
          <p:nvPr/>
        </p:nvSpPr>
        <p:spPr bwMode="auto">
          <a:xfrm>
            <a:off x="6300788" y="3213100"/>
            <a:ext cx="6715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1600">
                <a:solidFill>
                  <a:schemeClr val="accent2"/>
                </a:solidFill>
                <a:latin typeface="Trebuchet MS" panose="020B0603020202020204" pitchFamily="34" charset="0"/>
              </a:rPr>
              <a:t>Jaka?</a:t>
            </a:r>
          </a:p>
        </p:txBody>
      </p:sp>
      <p:sp>
        <p:nvSpPr>
          <p:cNvPr id="33804" name="Text Box 12"/>
          <p:cNvSpPr txBox="1">
            <a:spLocks noChangeArrowheads="1"/>
          </p:cNvSpPr>
          <p:nvPr/>
        </p:nvSpPr>
        <p:spPr bwMode="auto">
          <a:xfrm>
            <a:off x="6300788" y="4437063"/>
            <a:ext cx="7350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1600">
                <a:solidFill>
                  <a:schemeClr val="accent2"/>
                </a:solidFill>
                <a:latin typeface="Trebuchet MS" panose="020B0603020202020204" pitchFamily="34" charset="0"/>
              </a:rPr>
              <a:t>Jakie</a:t>
            </a:r>
            <a:r>
              <a:rPr lang="pl-PL" altLang="pl-PL" sz="1600">
                <a:latin typeface="Trebuchet MS" panose="020B0603020202020204" pitchFamily="34" charset="0"/>
              </a:rPr>
              <a:t>?</a:t>
            </a:r>
          </a:p>
        </p:txBody>
      </p:sp>
      <p:sp>
        <p:nvSpPr>
          <p:cNvPr id="33805" name="Text Box 13"/>
          <p:cNvSpPr txBox="1">
            <a:spLocks noChangeArrowheads="1"/>
          </p:cNvSpPr>
          <p:nvPr/>
        </p:nvSpPr>
        <p:spPr bwMode="auto">
          <a:xfrm>
            <a:off x="6156325" y="5373688"/>
            <a:ext cx="11572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1600">
                <a:solidFill>
                  <a:schemeClr val="accent2"/>
                </a:solidFill>
                <a:latin typeface="Trebuchet MS" panose="020B0603020202020204" pitchFamily="34" charset="0"/>
              </a:rPr>
              <a:t>Wskaźniki</a:t>
            </a:r>
            <a:r>
              <a:rPr lang="pl-PL" altLang="pl-PL" sz="1600">
                <a:latin typeface="Trebuchet MS" panose="020B0603020202020204" pitchFamily="34" charset="0"/>
              </a:rPr>
              <a:t>?</a:t>
            </a:r>
          </a:p>
        </p:txBody>
      </p:sp>
      <p:sp>
        <p:nvSpPr>
          <p:cNvPr id="33806" name="Rectangle 14"/>
          <p:cNvSpPr>
            <a:spLocks noChangeArrowheads="1"/>
          </p:cNvSpPr>
          <p:nvPr/>
        </p:nvSpPr>
        <p:spPr bwMode="auto">
          <a:xfrm>
            <a:off x="395288" y="2565400"/>
            <a:ext cx="4103687" cy="280828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l-PL" altLang="pl-PL"/>
          </a:p>
        </p:txBody>
      </p:sp>
      <p:sp>
        <p:nvSpPr>
          <p:cNvPr id="33807" name="Rectangle 15"/>
          <p:cNvSpPr>
            <a:spLocks noChangeArrowheads="1"/>
          </p:cNvSpPr>
          <p:nvPr/>
        </p:nvSpPr>
        <p:spPr bwMode="auto">
          <a:xfrm>
            <a:off x="4859338" y="1557338"/>
            <a:ext cx="3816350" cy="42481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l-PL" altLang="pl-PL"/>
          </a:p>
        </p:txBody>
      </p:sp>
      <p:sp>
        <p:nvSpPr>
          <p:cNvPr id="34832" name="Rectangle 16"/>
          <p:cNvSpPr>
            <a:spLocks noChangeArrowheads="1"/>
          </p:cNvSpPr>
          <p:nvPr/>
        </p:nvSpPr>
        <p:spPr bwMode="auto">
          <a:xfrm>
            <a:off x="323850" y="188913"/>
            <a:ext cx="8569325" cy="576262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4000">
                <a:solidFill>
                  <a:schemeClr val="tx2"/>
                </a:solidFill>
                <a:latin typeface="Bookman Old Style" panose="02050604050505020204" pitchFamily="18" charset="0"/>
              </a:rPr>
              <a:t>Właściwy stan ochrony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3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3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3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3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3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3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33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33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9" grpId="0"/>
      <p:bldP spid="33800" grpId="0"/>
      <p:bldP spid="33801" grpId="0"/>
      <p:bldP spid="33802" grpId="0"/>
      <p:bldP spid="33803" grpId="0"/>
      <p:bldP spid="33804" grpId="0"/>
      <p:bldP spid="33805" grpId="0"/>
      <p:bldP spid="33806" grpId="0" animBg="1"/>
      <p:bldP spid="3380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6"/>
          <p:cNvSpPr>
            <a:spLocks noChangeArrowheads="1"/>
          </p:cNvSpPr>
          <p:nvPr/>
        </p:nvSpPr>
        <p:spPr bwMode="auto">
          <a:xfrm>
            <a:off x="323850" y="188913"/>
            <a:ext cx="8569325" cy="719137"/>
          </a:xfrm>
          <a:prstGeom prst="rect">
            <a:avLst/>
          </a:prstGeom>
          <a:solidFill>
            <a:schemeClr val="bg1">
              <a:alpha val="6901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4000">
                <a:solidFill>
                  <a:schemeClr val="tx2"/>
                </a:solidFill>
                <a:latin typeface="Bookman Old Style" panose="02050604050505020204" pitchFamily="18" charset="0"/>
              </a:rPr>
              <a:t>Właściwy stan ochrony</a:t>
            </a:r>
          </a:p>
        </p:txBody>
      </p:sp>
      <p:pic>
        <p:nvPicPr>
          <p:cNvPr id="35843" name="Picture 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125538"/>
            <a:ext cx="8135937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38" y="1268413"/>
            <a:ext cx="8896350" cy="396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Rectangle 2"/>
          <p:cNvSpPr>
            <a:spLocks noChangeArrowheads="1"/>
          </p:cNvSpPr>
          <p:nvPr/>
        </p:nvSpPr>
        <p:spPr bwMode="auto">
          <a:xfrm>
            <a:off x="323850" y="188913"/>
            <a:ext cx="8569325" cy="576262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4000">
                <a:solidFill>
                  <a:schemeClr val="tx2"/>
                </a:solidFill>
                <a:latin typeface="Bookman Old Style" panose="02050604050505020204" pitchFamily="18" charset="0"/>
              </a:rPr>
              <a:t>Cel = Właściwy stan ochrony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0" y="1403350"/>
            <a:ext cx="9194800" cy="547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5988" y="4076700"/>
            <a:ext cx="3148012" cy="278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892" name="pole tekstowe 3"/>
          <p:cNvSpPr txBox="1">
            <a:spLocks noChangeArrowheads="1"/>
          </p:cNvSpPr>
          <p:nvPr/>
        </p:nvSpPr>
        <p:spPr bwMode="auto">
          <a:xfrm>
            <a:off x="-33338" y="334963"/>
            <a:ext cx="919003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pl-PL" altLang="pl-PL" b="1"/>
              <a:t>Ocena stanu wykonana jest w oparciu o wypracowaną metodykę zawartą w publikacjach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323850" y="188913"/>
            <a:ext cx="8569325" cy="719137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4000">
                <a:solidFill>
                  <a:schemeClr val="tx2"/>
                </a:solidFill>
                <a:latin typeface="Bookman Old Style" panose="02050604050505020204" pitchFamily="18" charset="0"/>
              </a:rPr>
              <a:t>„Struktura i funkcje”</a:t>
            </a:r>
          </a:p>
        </p:txBody>
      </p:sp>
      <p:sp>
        <p:nvSpPr>
          <p:cNvPr id="38915" name="Text Box 5"/>
          <p:cNvSpPr txBox="1">
            <a:spLocks noChangeArrowheads="1"/>
          </p:cNvSpPr>
          <p:nvPr/>
        </p:nvSpPr>
        <p:spPr bwMode="auto">
          <a:xfrm>
            <a:off x="5580063" y="1196975"/>
            <a:ext cx="3043237" cy="1570038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30000"/>
              </a:spcBef>
            </a:pPr>
            <a:r>
              <a:rPr lang="pl-PL" altLang="pl-PL" sz="1600">
                <a:latin typeface="Bookman Old Style" panose="02050604050505020204" pitchFamily="18" charset="0"/>
              </a:rPr>
              <a:t>Dla borów bagiennych i torfowisk (np. przejściowych) wskaźnikiem „właściwej struktury” będą m.in. naturalne i typowe warunki wodne  </a:t>
            </a:r>
          </a:p>
        </p:txBody>
      </p:sp>
      <p:pic>
        <p:nvPicPr>
          <p:cNvPr id="38916" name="Picture 7" descr="IMG_403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2997200"/>
            <a:ext cx="5003800" cy="3295650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917" name="Text Box 8"/>
          <p:cNvSpPr txBox="1">
            <a:spLocks noChangeArrowheads="1"/>
          </p:cNvSpPr>
          <p:nvPr/>
        </p:nvSpPr>
        <p:spPr bwMode="auto">
          <a:xfrm>
            <a:off x="468313" y="4724400"/>
            <a:ext cx="2827337" cy="1570038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1600" i="1">
                <a:latin typeface="Bookman Old Style" panose="02050604050505020204" pitchFamily="18" charset="0"/>
              </a:rPr>
              <a:t>Właściwe warunki wodne to nie tylko poziom wody, ale i jego zmienność w cyklu rocznym, pochodzenie wody oraz jej właściwości 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323850" y="188913"/>
            <a:ext cx="8569325" cy="719137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pl-PL" altLang="pl-PL" sz="4000">
              <a:solidFill>
                <a:schemeClr val="tx2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9939" name="pole tekstowe 2"/>
          <p:cNvSpPr txBox="1">
            <a:spLocks noChangeArrowheads="1"/>
          </p:cNvSpPr>
          <p:nvPr/>
        </p:nvSpPr>
        <p:spPr bwMode="auto">
          <a:xfrm>
            <a:off x="1231900" y="363538"/>
            <a:ext cx="61483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l-PL" altLang="pl-PL" b="1"/>
              <a:t>Przykładowe wskaźniki oceny stanu dla siedliska 7140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1527175" y="1341438"/>
          <a:ext cx="6162675" cy="3460750"/>
        </p:xfrm>
        <a:graphic>
          <a:graphicData uri="http://schemas.openxmlformats.org/drawingml/2006/table">
            <a:tbl>
              <a:tblPr/>
              <a:tblGrid>
                <a:gridCol w="6162675"/>
              </a:tblGrid>
              <a:tr h="346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Procent powierzchni zajętej przez siedlisko na </a:t>
                      </a:r>
                      <a:r>
                        <a:rPr kumimoji="0" lang="pl-PL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transekcie</a:t>
                      </a:r>
                      <a:endParaRPr kumimoji="0" lang="pl-PL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2" marR="6857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46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Gatunki charakterystyczne</a:t>
                      </a:r>
                    </a:p>
                  </a:txBody>
                  <a:tcPr marL="68572" marR="6857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46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Gatunki dominujące</a:t>
                      </a:r>
                    </a:p>
                  </a:txBody>
                  <a:tcPr marL="68572" marR="6857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46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Pokrycie i struktura gatunkowa </a:t>
                      </a:r>
                      <a:r>
                        <a:rPr kumimoji="0" lang="pl-PL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mchów</a:t>
                      </a:r>
                      <a:endParaRPr kumimoji="0" lang="pl-PL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2" marR="6857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46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Obce gatunki inwazyjne</a:t>
                      </a:r>
                    </a:p>
                  </a:txBody>
                  <a:tcPr marL="68572" marR="6857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46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Gatunki ekspansywne roślin zielnych</a:t>
                      </a:r>
                    </a:p>
                  </a:txBody>
                  <a:tcPr marL="68572" marR="6857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46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Obecność krzewów i podrostów drzew</a:t>
                      </a:r>
                    </a:p>
                  </a:txBody>
                  <a:tcPr marL="68572" marR="6857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46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Stopień uwodnienia</a:t>
                      </a:r>
                    </a:p>
                  </a:txBody>
                  <a:tcPr marL="68572" marR="6857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46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Pozyskanie torfu</a:t>
                      </a:r>
                    </a:p>
                  </a:txBody>
                  <a:tcPr marL="68572" marR="6857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46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Melioracje odwadniające</a:t>
                      </a:r>
                    </a:p>
                  </a:txBody>
                  <a:tcPr marL="68572" marR="6857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323850" y="188913"/>
            <a:ext cx="8569325" cy="719137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4000">
                <a:solidFill>
                  <a:schemeClr val="tx2"/>
                </a:solidFill>
                <a:latin typeface="Bookman Old Style" panose="02050604050505020204" pitchFamily="18" charset="0"/>
              </a:rPr>
              <a:t>Właściwy stan ochrony</a:t>
            </a:r>
          </a:p>
        </p:txBody>
      </p:sp>
      <p:pic>
        <p:nvPicPr>
          <p:cNvPr id="40963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196975"/>
            <a:ext cx="7994650" cy="213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0964" name="Group 9"/>
          <p:cNvGrpSpPr>
            <a:grpSpLocks/>
          </p:cNvGrpSpPr>
          <p:nvPr/>
        </p:nvGrpSpPr>
        <p:grpSpPr bwMode="auto">
          <a:xfrm>
            <a:off x="611188" y="3644900"/>
            <a:ext cx="7993062" cy="1831975"/>
            <a:chOff x="385" y="2296"/>
            <a:chExt cx="5035" cy="1154"/>
          </a:xfrm>
        </p:grpSpPr>
        <p:pic>
          <p:nvPicPr>
            <p:cNvPr id="40965" name="Picture 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" y="2296"/>
              <a:ext cx="5035" cy="4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966" name="Picture 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" y="2750"/>
              <a:ext cx="5035" cy="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3"/>
          <p:cNvSpPr txBox="1">
            <a:spLocks noChangeArrowheads="1"/>
          </p:cNvSpPr>
          <p:nvPr/>
        </p:nvSpPr>
        <p:spPr bwMode="auto">
          <a:xfrm>
            <a:off x="323850" y="188913"/>
            <a:ext cx="5861050" cy="461962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2400" b="1">
                <a:latin typeface="Bookman Old Style" panose="02050604050505020204" pitchFamily="18" charset="0"/>
              </a:rPr>
              <a:t>Sporządzanie PZO krok po kroku 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SOO_RZ_PLH220058_1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3375"/>
            <a:ext cx="9144000" cy="627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3"/>
          <p:cNvSpPr txBox="1">
            <a:spLocks noChangeArrowheads="1"/>
          </p:cNvSpPr>
          <p:nvPr/>
        </p:nvSpPr>
        <p:spPr bwMode="auto">
          <a:xfrm>
            <a:off x="323850" y="238125"/>
            <a:ext cx="6337300" cy="400050"/>
          </a:xfrm>
          <a:prstGeom prst="rect">
            <a:avLst/>
          </a:prstGeom>
          <a:solidFill>
            <a:schemeClr val="bg1">
              <a:alpha val="7097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2000" b="1">
                <a:latin typeface="Bookman Old Style" panose="02050604050505020204" pitchFamily="18" charset="0"/>
              </a:rPr>
              <a:t>Krok po kroku: Ustalenie terenu objętego PZO</a:t>
            </a:r>
          </a:p>
        </p:txBody>
      </p:sp>
      <p:sp>
        <p:nvSpPr>
          <p:cNvPr id="43011" name="Text Box 4"/>
          <p:cNvSpPr txBox="1">
            <a:spLocks noChangeArrowheads="1"/>
          </p:cNvSpPr>
          <p:nvPr/>
        </p:nvSpPr>
        <p:spPr bwMode="auto">
          <a:xfrm>
            <a:off x="377825" y="908050"/>
            <a:ext cx="8228013" cy="4802188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l-PL" altLang="pl-PL" sz="1800" dirty="0">
                <a:latin typeface="Bookman Old Style" panose="02050604050505020204" pitchFamily="18" charset="0"/>
              </a:rPr>
              <a:t>Polega na sprawdzeniu, czy zachodzą przesłanki  do nie obejmowania części obszaru  Natura 2000 PZO.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l-PL" altLang="pl-PL" sz="1800" dirty="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l-PL" altLang="pl-PL" sz="1800" dirty="0">
                <a:latin typeface="Bookman Old Style" panose="02050604050505020204" pitchFamily="18" charset="0"/>
              </a:rPr>
              <a:t>Zgodnie z art. 28 ust. 11 ustawy, PZO nie sporządza się dla obszaru Natura 2000 lub jego części: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pl-PL" altLang="pl-PL" sz="1800" dirty="0">
                <a:latin typeface="Bookman Old Style" panose="02050604050505020204" pitchFamily="18" charset="0"/>
              </a:rPr>
              <a:t>dla których ustanowiono plan ochrony Natura 2000; 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pl-PL" sz="1800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</a:rPr>
              <a:t>pokrywającego się w całości lub w części z obszarem parku narodowego, rezerwatu przyrody lub parku krajobrazowego, dla których ustanowiono plan ochrony uwzględniający zakres, o którym mowa w ust. 10; 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pl-PL" sz="1800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</a:rPr>
              <a:t>pokrywającego się w całości lub w części z obszarem parku narodowego lub rezerwatu przyrody, dla których ustanowiono zadania ochronne uwzględniające zakres, o którym mowa w ust. 10</a:t>
            </a:r>
            <a:r>
              <a:rPr lang="pl-PL" sz="1800" dirty="0">
                <a:latin typeface="Bookman Old Style" panose="02050604050505020204" pitchFamily="18" charset="0"/>
              </a:rPr>
              <a:t>;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pl-PL" sz="1800" dirty="0">
                <a:latin typeface="Bookman Old Style" panose="02050604050505020204" pitchFamily="18" charset="0"/>
              </a:rPr>
              <a:t>pokrywającego się w całości lub w części z obszarem będącym w zarządzie nadleśnictwa, dla którego ustanowiony plan urządzenia lasu uwzględnia zakres, o którym mowa w ust. 10;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pl-PL" altLang="pl-PL" sz="1800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</a:rPr>
              <a:t>znajdującego się w obszarach morskich. </a:t>
            </a:r>
          </a:p>
        </p:txBody>
      </p:sp>
      <p:sp>
        <p:nvSpPr>
          <p:cNvPr id="43012" name="Text Box 5"/>
          <p:cNvSpPr txBox="1">
            <a:spLocks noChangeArrowheads="1"/>
          </p:cNvSpPr>
          <p:nvPr/>
        </p:nvSpPr>
        <p:spPr bwMode="auto">
          <a:xfrm>
            <a:off x="3924300" y="5697538"/>
            <a:ext cx="4681538" cy="1069975"/>
          </a:xfrm>
          <a:prstGeom prst="rect">
            <a:avLst/>
          </a:prstGeom>
          <a:solidFill>
            <a:schemeClr val="bg1">
              <a:alpha val="5803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1600" b="1">
                <a:solidFill>
                  <a:srgbClr val="FF0000"/>
                </a:solidFill>
                <a:latin typeface="Bookman Old Style" panose="02050604050505020204" pitchFamily="18" charset="0"/>
              </a:rPr>
              <a:t>Decyduje nie sam fakt istnienia planu ochrony dla krajowej formy, ale zawarcie w nim zakresu PZO Natura 2000 (zakres z art. 28 ust. 10 ustawy)</a:t>
            </a:r>
            <a:r>
              <a:rPr lang="pl-PL" altLang="pl-PL" sz="140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  <a:r>
              <a:rPr lang="pl-PL" altLang="pl-PL" sz="1400">
                <a:solidFill>
                  <a:srgbClr val="0033CC"/>
                </a:solidFill>
                <a:latin typeface="Bookman Old Style" panose="02050604050505020204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3"/>
          <p:cNvSpPr txBox="1">
            <a:spLocks noChangeArrowheads="1"/>
          </p:cNvSpPr>
          <p:nvPr/>
        </p:nvSpPr>
        <p:spPr bwMode="auto">
          <a:xfrm>
            <a:off x="323850" y="260350"/>
            <a:ext cx="7716838" cy="400050"/>
          </a:xfrm>
          <a:prstGeom prst="rect">
            <a:avLst/>
          </a:prstGeom>
          <a:solidFill>
            <a:schemeClr val="bg1">
              <a:alpha val="7097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2000" b="1">
                <a:latin typeface="Bookman Old Style" panose="02050604050505020204" pitchFamily="18" charset="0"/>
              </a:rPr>
              <a:t>Krok po kroku:</a:t>
            </a:r>
            <a:r>
              <a:rPr lang="pl-PL" altLang="pl-PL" sz="2000" i="1">
                <a:latin typeface="Bookman Old Style" panose="02050604050505020204" pitchFamily="18" charset="0"/>
              </a:rPr>
              <a:t> </a:t>
            </a:r>
            <a:r>
              <a:rPr lang="pl-PL" altLang="pl-PL" sz="2000" b="1">
                <a:latin typeface="Bookman Old Style" panose="02050604050505020204" pitchFamily="18" charset="0"/>
              </a:rPr>
              <a:t>Wstępne ustalenie przedmiotów ochrony</a:t>
            </a:r>
          </a:p>
        </p:txBody>
      </p:sp>
      <p:sp>
        <p:nvSpPr>
          <p:cNvPr id="44035" name="Text Box 4"/>
          <p:cNvSpPr txBox="1">
            <a:spLocks noChangeArrowheads="1"/>
          </p:cNvSpPr>
          <p:nvPr/>
        </p:nvSpPr>
        <p:spPr bwMode="auto">
          <a:xfrm>
            <a:off x="539750" y="1052513"/>
            <a:ext cx="8064500" cy="4622800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30000"/>
              </a:spcBef>
            </a:pPr>
            <a:r>
              <a:rPr lang="pl-PL" altLang="pl-PL">
                <a:latin typeface="Bookman Old Style" panose="02050604050505020204" pitchFamily="18" charset="0"/>
              </a:rPr>
              <a:t>Gatunki / siedliska przyrodnicze z ocenami A, B, C ze Standardowego Formularza Danych obszaru</a:t>
            </a:r>
          </a:p>
          <a:p>
            <a:pPr eaLnBrk="1" hangingPunct="1">
              <a:spcBef>
                <a:spcPct val="30000"/>
              </a:spcBef>
            </a:pPr>
            <a:r>
              <a:rPr lang="pl-PL" altLang="pl-PL">
                <a:latin typeface="Bookman Old Style" panose="02050604050505020204" pitchFamily="18" charset="0"/>
              </a:rPr>
              <a:t>	</a:t>
            </a:r>
            <a:r>
              <a:rPr lang="pl-PL" altLang="pl-PL" sz="3600">
                <a:latin typeface="Bookman Old Style" panose="02050604050505020204" pitchFamily="18" charset="0"/>
              </a:rPr>
              <a:t>+ </a:t>
            </a:r>
          </a:p>
          <a:p>
            <a:pPr eaLnBrk="1" hangingPunct="1">
              <a:spcBef>
                <a:spcPct val="30000"/>
              </a:spcBef>
            </a:pPr>
            <a:r>
              <a:rPr lang="pl-PL" altLang="pl-PL">
                <a:latin typeface="Bookman Old Style" panose="02050604050505020204" pitchFamily="18" charset="0"/>
              </a:rPr>
              <a:t>Gatunki i siedliska przyrodnicze nowo znalezione, dla których obszar ma istotne znaczenie (które powinny być wpisane do SDF z oceną A, B lub C)</a:t>
            </a:r>
          </a:p>
          <a:p>
            <a:pPr eaLnBrk="1" hangingPunct="1">
              <a:spcBef>
                <a:spcPct val="30000"/>
              </a:spcBef>
            </a:pPr>
            <a:r>
              <a:rPr lang="pl-PL" altLang="pl-PL">
                <a:latin typeface="Bookman Old Style" panose="02050604050505020204" pitchFamily="18" charset="0"/>
              </a:rPr>
              <a:t>	</a:t>
            </a:r>
            <a:r>
              <a:rPr lang="pl-PL" altLang="pl-PL" sz="3600">
                <a:latin typeface="Bookman Old Style" panose="02050604050505020204" pitchFamily="18" charset="0"/>
              </a:rPr>
              <a:t>-</a:t>
            </a:r>
          </a:p>
          <a:p>
            <a:pPr eaLnBrk="1" hangingPunct="1">
              <a:spcBef>
                <a:spcPct val="30000"/>
              </a:spcBef>
            </a:pPr>
            <a:r>
              <a:rPr lang="pl-PL" altLang="pl-PL">
                <a:latin typeface="Bookman Old Style" panose="02050604050505020204" pitchFamily="18" charset="0"/>
              </a:rPr>
              <a:t>Gatunki / siedliska przyrodnicze, wpisane w SDF w wyniku błędu</a:t>
            </a:r>
          </a:p>
          <a:p>
            <a:pPr eaLnBrk="1" hangingPunct="1"/>
            <a:r>
              <a:rPr lang="pl-PL" altLang="pl-PL" sz="1400">
                <a:latin typeface="Bookman Old Style" panose="02050604050505020204" pitchFamily="18" charset="0"/>
              </a:rPr>
              <a:t>(jednak nie można wykreślać gatunków/ siedlisk zanikłych po 1.05.2004 wskutek braku właściwej ochrony)</a:t>
            </a:r>
          </a:p>
          <a:p>
            <a:pPr eaLnBrk="1" hangingPunct="1"/>
            <a:r>
              <a:rPr lang="pl-PL" altLang="pl-PL" sz="1400">
                <a:latin typeface="Bookman Old Style" panose="02050604050505020204" pitchFamily="18" charset="0"/>
              </a:rPr>
              <a:t>	</a:t>
            </a:r>
            <a:r>
              <a:rPr lang="pl-PL" altLang="pl-PL" sz="3600">
                <a:latin typeface="Bookman Old Style" panose="02050604050505020204" pitchFamily="18" charset="0"/>
              </a:rPr>
              <a:t>=</a:t>
            </a:r>
          </a:p>
          <a:p>
            <a:pPr eaLnBrk="1" hangingPunct="1"/>
            <a:r>
              <a:rPr lang="pl-PL" altLang="pl-PL" b="1">
                <a:latin typeface="Bookman Old Style" panose="02050604050505020204" pitchFamily="18" charset="0"/>
              </a:rPr>
              <a:t>Przedmioty ochrony obszaru</a:t>
            </a:r>
            <a:r>
              <a:rPr lang="pl-PL" altLang="pl-PL">
                <a:latin typeface="Bookman Old Style" panose="02050604050505020204" pitchFamily="18" charset="0"/>
              </a:rPr>
              <a:t>  </a:t>
            </a:r>
          </a:p>
        </p:txBody>
      </p:sp>
      <p:sp>
        <p:nvSpPr>
          <p:cNvPr id="44036" name="Text Box 5"/>
          <p:cNvSpPr txBox="1">
            <a:spLocks noChangeArrowheads="1"/>
          </p:cNvSpPr>
          <p:nvPr/>
        </p:nvSpPr>
        <p:spPr bwMode="auto">
          <a:xfrm>
            <a:off x="3851275" y="5661025"/>
            <a:ext cx="484505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b="1">
                <a:solidFill>
                  <a:srgbClr val="FF0000"/>
                </a:solidFill>
                <a:latin typeface="Bookman Old Style" panose="02050604050505020204" pitchFamily="18" charset="0"/>
              </a:rPr>
              <a:t>Lista przedmiotów ochrony może ulec zmianie w toku terenowych prac nad planem 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2"/>
          <p:cNvSpPr txBox="1">
            <a:spLocks noChangeArrowheads="1"/>
          </p:cNvSpPr>
          <p:nvPr/>
        </p:nvSpPr>
        <p:spPr bwMode="auto">
          <a:xfrm>
            <a:off x="323850" y="260350"/>
            <a:ext cx="8189913" cy="4619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2400" b="1">
                <a:latin typeface="Bookman Old Style" panose="02050604050505020204" pitchFamily="18" charset="0"/>
              </a:rPr>
              <a:t>Krok po kroku:</a:t>
            </a:r>
            <a:r>
              <a:rPr lang="pl-PL" altLang="pl-PL" sz="2400" b="1" i="1">
                <a:latin typeface="Bookman Old Style" panose="02050604050505020204" pitchFamily="18" charset="0"/>
              </a:rPr>
              <a:t> </a:t>
            </a:r>
            <a:r>
              <a:rPr lang="pl-PL" altLang="pl-PL" sz="2400" b="1">
                <a:latin typeface="Bookman Old Style" panose="02050604050505020204" pitchFamily="18" charset="0"/>
              </a:rPr>
              <a:t>podanie do publicznej wiadomości</a:t>
            </a:r>
          </a:p>
        </p:txBody>
      </p:sp>
      <p:sp>
        <p:nvSpPr>
          <p:cNvPr id="45059" name="Text Box 6"/>
          <p:cNvSpPr txBox="1">
            <a:spLocks noChangeArrowheads="1"/>
          </p:cNvSpPr>
          <p:nvPr/>
        </p:nvSpPr>
        <p:spPr bwMode="auto">
          <a:xfrm>
            <a:off x="971550" y="2997200"/>
            <a:ext cx="7993063" cy="3646488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30000"/>
              </a:spcBef>
            </a:pPr>
            <a:r>
              <a:rPr lang="pl-PL" altLang="pl-PL" sz="1400">
                <a:solidFill>
                  <a:srgbClr val="0033CC"/>
                </a:solidFill>
                <a:latin typeface="Bookman Old Style" panose="02050604050505020204" pitchFamily="18" charset="0"/>
              </a:rPr>
              <a:t>Założenia obejmują:</a:t>
            </a:r>
          </a:p>
          <a:p>
            <a:pPr eaLnBrk="1" hangingPunct="1">
              <a:spcBef>
                <a:spcPct val="30000"/>
              </a:spcBef>
              <a:buFontTx/>
              <a:buChar char="•"/>
            </a:pPr>
            <a:r>
              <a:rPr lang="pl-PL" altLang="pl-PL" sz="1400">
                <a:solidFill>
                  <a:srgbClr val="0033CC"/>
                </a:solidFill>
                <a:latin typeface="Bookman Old Style" panose="02050604050505020204" pitchFamily="18" charset="0"/>
              </a:rPr>
              <a:t> zwięzły opis obszaru Natura 2000 w języku niespecjalistycznym,</a:t>
            </a:r>
          </a:p>
          <a:p>
            <a:pPr eaLnBrk="1" hangingPunct="1">
              <a:spcBef>
                <a:spcPct val="30000"/>
              </a:spcBef>
              <a:buFontTx/>
              <a:buChar char="•"/>
            </a:pPr>
            <a:r>
              <a:rPr lang="pl-PL" altLang="pl-PL" sz="1400">
                <a:solidFill>
                  <a:srgbClr val="0033CC"/>
                </a:solidFill>
                <a:latin typeface="Bookman Old Style" panose="02050604050505020204" pitchFamily="18" charset="0"/>
              </a:rPr>
              <a:t> wskazanie przedmiotów ochrony obszaru (wynik weryfikacji przedmiotów ochrony), z zastrzeżeniem że ich lista może ulec weryfikacji w toku prac, </a:t>
            </a:r>
          </a:p>
          <a:p>
            <a:pPr eaLnBrk="1" hangingPunct="1">
              <a:spcBef>
                <a:spcPct val="30000"/>
              </a:spcBef>
              <a:buFontTx/>
              <a:buChar char="•"/>
            </a:pPr>
            <a:r>
              <a:rPr lang="pl-PL" altLang="pl-PL" sz="1400">
                <a:solidFill>
                  <a:srgbClr val="0033CC"/>
                </a:solidFill>
                <a:latin typeface="Bookman Old Style" panose="02050604050505020204" pitchFamily="18" charset="0"/>
              </a:rPr>
              <a:t> w razie potrzeby, określenie jakie części obszaru nie są objęte planowaniem (wynik weryfikacji zakresu przestrzennego).</a:t>
            </a:r>
          </a:p>
          <a:p>
            <a:pPr eaLnBrk="1" hangingPunct="1">
              <a:spcBef>
                <a:spcPct val="30000"/>
              </a:spcBef>
              <a:buFontTx/>
              <a:buChar char="•"/>
            </a:pPr>
            <a:r>
              <a:rPr lang="pl-PL" altLang="pl-PL" sz="1400">
                <a:solidFill>
                  <a:srgbClr val="0033CC"/>
                </a:solidFill>
                <a:latin typeface="Bookman Old Style" panose="02050604050505020204" pitchFamily="18" charset="0"/>
              </a:rPr>
              <a:t> informację, czym jest PZO dla obszaru Natura 2000, na jakiej podstawie prawnej jest sporządzany, w jaki sposób będzie procedowany i jakie będzie wywoływał skutki,</a:t>
            </a:r>
          </a:p>
          <a:p>
            <a:pPr eaLnBrk="1" hangingPunct="1">
              <a:spcBef>
                <a:spcPct val="30000"/>
              </a:spcBef>
              <a:buFontTx/>
              <a:buChar char="•"/>
            </a:pPr>
            <a:r>
              <a:rPr lang="pl-PL" altLang="pl-PL" sz="1400">
                <a:solidFill>
                  <a:srgbClr val="0033CC"/>
                </a:solidFill>
                <a:latin typeface="Bookman Old Style" panose="02050604050505020204" pitchFamily="18" charset="0"/>
              </a:rPr>
              <a:t> informację, że będzie możliwe zapoznawanie się z bieżącym stanem prac nad projektem PZO,  ze zgromadzonymi w ramach tych prac materiałami oraz z projektem planu; że istnieje możliwość zgłaszania do tych materiałów uwag i wniosków; że będą organizowane spotkania dyskusyjne z udziałem przedstawicieli zainteresowanych osób i podmiotów prowadzących działalność w obrębie siedlisk przyrodniczych i siedlisk gatunków, dla których wyznaczono obszar Natura 2000, albo dyskusja publiczna</a:t>
            </a:r>
          </a:p>
        </p:txBody>
      </p:sp>
      <p:sp>
        <p:nvSpPr>
          <p:cNvPr id="45060" name="Text Box 6"/>
          <p:cNvSpPr txBox="1">
            <a:spLocks noChangeArrowheads="1"/>
          </p:cNvSpPr>
          <p:nvPr/>
        </p:nvSpPr>
        <p:spPr bwMode="auto">
          <a:xfrm>
            <a:off x="250825" y="1031875"/>
            <a:ext cx="8713788" cy="1816100"/>
          </a:xfrm>
          <a:prstGeom prst="rect">
            <a:avLst/>
          </a:prstGeom>
          <a:solidFill>
            <a:schemeClr val="bg1">
              <a:alpha val="7097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1600">
                <a:latin typeface="Bookman Old Style" panose="02050604050505020204" pitchFamily="18" charset="0"/>
              </a:rPr>
              <a:t>Sprawujący nadzór nad obszarem</a:t>
            </a:r>
          </a:p>
          <a:p>
            <a:pPr eaLnBrk="1" hangingPunct="1">
              <a:buFontTx/>
              <a:buChar char="-"/>
            </a:pPr>
            <a:r>
              <a:rPr lang="pl-PL" altLang="pl-PL" sz="1600">
                <a:latin typeface="Bookman Old Style" panose="02050604050505020204" pitchFamily="18" charset="0"/>
              </a:rPr>
              <a:t> ogłasza o przystąpieniu do sporządzenia PZO na stornie Biuletynu Informacji Publicznej Urzędu,</a:t>
            </a:r>
          </a:p>
          <a:p>
            <a:pPr eaLnBrk="1" hangingPunct="1"/>
            <a:r>
              <a:rPr lang="pl-PL" altLang="pl-PL" sz="1600">
                <a:latin typeface="Bookman Old Style" panose="02050604050505020204" pitchFamily="18" charset="0"/>
              </a:rPr>
              <a:t>a także w sposób zwyczajowo przyjęty w swojej siedzibie, w prasie o odpowiednim zasięgu </a:t>
            </a:r>
          </a:p>
          <a:p>
            <a:pPr eaLnBrk="1" hangingPunct="1"/>
            <a:r>
              <a:rPr lang="pl-PL" altLang="pl-PL" sz="1600">
                <a:latin typeface="Bookman Old Style" panose="02050604050505020204" pitchFamily="18" charset="0"/>
              </a:rPr>
              <a:t>założenia do sporządzenia PZO,</a:t>
            </a:r>
          </a:p>
          <a:p>
            <a:pPr eaLnBrk="1" hangingPunct="1"/>
            <a:r>
              <a:rPr lang="pl-PL" altLang="pl-PL" sz="1600">
                <a:latin typeface="Bookman Old Style" panose="02050604050505020204" pitchFamily="18" charset="0"/>
              </a:rPr>
              <a:t>- Wskazane jest dodatkowo bezpośrednie powiadomienie zainteresowanych stron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2"/>
          <p:cNvSpPr txBox="1">
            <a:spLocks noChangeArrowheads="1"/>
          </p:cNvSpPr>
          <p:nvPr/>
        </p:nvSpPr>
        <p:spPr bwMode="auto">
          <a:xfrm>
            <a:off x="323850" y="238125"/>
            <a:ext cx="5975350" cy="400050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2000" b="1">
                <a:latin typeface="Bookman Old Style" panose="02050604050505020204" pitchFamily="18" charset="0"/>
              </a:rPr>
              <a:t>Krok po kroku:</a:t>
            </a:r>
            <a:r>
              <a:rPr lang="pl-PL" altLang="pl-PL" sz="2000">
                <a:latin typeface="Bookman Old Style" panose="02050604050505020204" pitchFamily="18" charset="0"/>
              </a:rPr>
              <a:t> </a:t>
            </a:r>
            <a:r>
              <a:rPr lang="pl-PL" altLang="pl-PL" sz="2000" b="1">
                <a:latin typeface="Bookman Old Style" panose="02050604050505020204" pitchFamily="18" charset="0"/>
              </a:rPr>
              <a:t>Zespół Lokalnej Współpracy</a:t>
            </a:r>
          </a:p>
        </p:txBody>
      </p:sp>
      <p:sp>
        <p:nvSpPr>
          <p:cNvPr id="46083" name="Text Box 5"/>
          <p:cNvSpPr txBox="1">
            <a:spLocks noChangeArrowheads="1"/>
          </p:cNvSpPr>
          <p:nvPr/>
        </p:nvSpPr>
        <p:spPr bwMode="auto">
          <a:xfrm>
            <a:off x="323850" y="908050"/>
            <a:ext cx="8351838" cy="3759200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1600">
                <a:latin typeface="Bookman Old Style" panose="02050604050505020204" pitchFamily="18" charset="0"/>
              </a:rPr>
              <a:t>Zespół Lokalnej Współpracy bierze udział w opracowaniu projektu Planu i skompletowaniu jego dokumentacji podczas cyklu spotkań dyskusyjnych zorganizowanych przez RDOŚ w Gdańsku</a:t>
            </a:r>
          </a:p>
          <a:p>
            <a:pPr eaLnBrk="1" hangingPunct="1"/>
            <a:endParaRPr lang="pl-PL" altLang="pl-PL" sz="1600">
              <a:latin typeface="Bookman Old Style" panose="02050604050505020204" pitchFamily="18" charset="0"/>
            </a:endParaRPr>
          </a:p>
          <a:p>
            <a:pPr eaLnBrk="1" hangingPunct="1"/>
            <a:r>
              <a:rPr lang="pl-PL" altLang="pl-PL" sz="1600">
                <a:latin typeface="Bookman Old Style" panose="02050604050505020204" pitchFamily="18" charset="0"/>
              </a:rPr>
              <a:t>Należy zapewnić udział:</a:t>
            </a:r>
          </a:p>
          <a:p>
            <a:pPr eaLnBrk="1" hangingPunct="1">
              <a:buFontTx/>
              <a:buChar char="•"/>
            </a:pPr>
            <a:r>
              <a:rPr lang="pl-PL" altLang="pl-PL" sz="1600">
                <a:latin typeface="Bookman Old Style" panose="02050604050505020204" pitchFamily="18" charset="0"/>
              </a:rPr>
              <a:t> przedstawiciela instytucji sprawującej nadzór nad obszarem,   </a:t>
            </a:r>
          </a:p>
          <a:p>
            <a:pPr eaLnBrk="1" hangingPunct="1">
              <a:buFontTx/>
              <a:buChar char="•"/>
            </a:pPr>
            <a:r>
              <a:rPr lang="pl-PL" altLang="pl-PL" sz="1600">
                <a:latin typeface="Bookman Old Style" panose="02050604050505020204" pitchFamily="18" charset="0"/>
              </a:rPr>
              <a:t> przedstawicieli zainteresowanych osób i podmiotów prowadzących działalność w obrębie siedlisk przyrodniczych i siedlisk gatunków, dla których wyznaczono obszar Natura 2000,</a:t>
            </a:r>
          </a:p>
          <a:p>
            <a:pPr eaLnBrk="1" hangingPunct="1">
              <a:buFontTx/>
              <a:buChar char="•"/>
            </a:pPr>
            <a:r>
              <a:rPr lang="pl-PL" altLang="pl-PL" sz="1600">
                <a:latin typeface="Bookman Old Style" panose="02050604050505020204" pitchFamily="18" charset="0"/>
              </a:rPr>
              <a:t> ekspertów przyrodników - specjalistów od siedlisk przyrodniczych i gatunków, dla których wyznaczono obszar Natura 2000,</a:t>
            </a:r>
          </a:p>
          <a:p>
            <a:pPr eaLnBrk="1" hangingPunct="1">
              <a:buFontTx/>
              <a:buChar char="•"/>
            </a:pPr>
            <a:r>
              <a:rPr lang="pl-PL" altLang="pl-PL" sz="1600">
                <a:latin typeface="Bookman Old Style" panose="02050604050505020204" pitchFamily="18" charset="0"/>
              </a:rPr>
              <a:t> w razie potrzeby - profesjonalnego moderatora/negocjatora,</a:t>
            </a:r>
          </a:p>
          <a:p>
            <a:pPr eaLnBrk="1" hangingPunct="1">
              <a:buFontTx/>
              <a:buChar char="•"/>
            </a:pPr>
            <a:r>
              <a:rPr lang="pl-PL" altLang="pl-PL" sz="1600">
                <a:latin typeface="Bookman Old Style" panose="02050604050505020204" pitchFamily="18" charset="0"/>
              </a:rPr>
              <a:t> organizatora procesu planistycznego</a:t>
            </a:r>
          </a:p>
          <a:p>
            <a:pPr eaLnBrk="1" hangingPunct="1"/>
            <a:endParaRPr lang="pl-PL" altLang="pl-PL" sz="1600">
              <a:latin typeface="Bookman Old Style" panose="02050604050505020204" pitchFamily="18" charset="0"/>
            </a:endParaRPr>
          </a:p>
          <a:p>
            <a:pPr eaLnBrk="1" hangingPunct="1">
              <a:buFontTx/>
              <a:buChar char="•"/>
            </a:pPr>
            <a:endParaRPr lang="pl-PL" altLang="pl-PL" sz="1600">
              <a:latin typeface="Bookman Old Style" panose="02050604050505020204" pitchFamily="18" charset="0"/>
            </a:endParaRPr>
          </a:p>
        </p:txBody>
      </p:sp>
      <p:pic>
        <p:nvPicPr>
          <p:cNvPr id="46084" name="Picture 6" descr="na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4005263"/>
            <a:ext cx="3246438" cy="2447925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46085" name="Text Box 7"/>
          <p:cNvSpPr txBox="1">
            <a:spLocks noChangeArrowheads="1"/>
          </p:cNvSpPr>
          <p:nvPr/>
        </p:nvSpPr>
        <p:spPr bwMode="auto">
          <a:xfrm>
            <a:off x="395288" y="4724400"/>
            <a:ext cx="4845050" cy="1816100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1600">
                <a:latin typeface="Bookman Old Style" panose="02050604050505020204" pitchFamily="18" charset="0"/>
              </a:rPr>
              <a:t>Struktura i wielkość Zespołu zależy do specyfiki danego obszaru Natura 2000, jego skład nie powinien przekraczać liczby 30 osób. W przypadku rozległego obszaru należy rozważyć zasadność utworzenia Zespołu składającego się z pracujących równolegle grup obszarowych bądź tematycznych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2"/>
          <p:cNvSpPr txBox="1">
            <a:spLocks noChangeArrowheads="1"/>
          </p:cNvSpPr>
          <p:nvPr/>
        </p:nvSpPr>
        <p:spPr bwMode="auto">
          <a:xfrm>
            <a:off x="323850" y="260350"/>
            <a:ext cx="5975350" cy="400050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2000" b="1">
                <a:latin typeface="Bookman Old Style" panose="02050604050505020204" pitchFamily="18" charset="0"/>
              </a:rPr>
              <a:t>Krok po kroku:</a:t>
            </a:r>
            <a:r>
              <a:rPr lang="pl-PL" altLang="pl-PL" sz="2000">
                <a:latin typeface="Bookman Old Style" panose="02050604050505020204" pitchFamily="18" charset="0"/>
              </a:rPr>
              <a:t> </a:t>
            </a:r>
            <a:r>
              <a:rPr lang="pl-PL" altLang="pl-PL" sz="2000" b="1">
                <a:latin typeface="Bookman Old Style" panose="02050604050505020204" pitchFamily="18" charset="0"/>
              </a:rPr>
              <a:t>Zespół Lokalnej Współpracy</a:t>
            </a:r>
          </a:p>
        </p:txBody>
      </p:sp>
      <p:sp>
        <p:nvSpPr>
          <p:cNvPr id="47107" name="Text Box 3"/>
          <p:cNvSpPr txBox="1">
            <a:spLocks noChangeArrowheads="1"/>
          </p:cNvSpPr>
          <p:nvPr/>
        </p:nvSpPr>
        <p:spPr bwMode="auto">
          <a:xfrm>
            <a:off x="323850" y="908050"/>
            <a:ext cx="8351838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l-PL" altLang="pl-PL" sz="1600">
              <a:latin typeface="Trebuchet MS" panose="020B0603020202020204" pitchFamily="34" charset="0"/>
            </a:endParaRPr>
          </a:p>
          <a:p>
            <a:pPr eaLnBrk="1" hangingPunct="1">
              <a:buFontTx/>
              <a:buChar char="•"/>
            </a:pPr>
            <a:endParaRPr lang="pl-PL" altLang="pl-PL" sz="1600">
              <a:latin typeface="Trebuchet MS" panose="020B0603020202020204" pitchFamily="34" charset="0"/>
            </a:endParaRPr>
          </a:p>
        </p:txBody>
      </p:sp>
      <p:sp>
        <p:nvSpPr>
          <p:cNvPr id="47108" name="Text Box 6"/>
          <p:cNvSpPr txBox="1">
            <a:spLocks noChangeArrowheads="1"/>
          </p:cNvSpPr>
          <p:nvPr/>
        </p:nvSpPr>
        <p:spPr bwMode="auto">
          <a:xfrm>
            <a:off x="323850" y="5805488"/>
            <a:ext cx="4248150" cy="581025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1600">
                <a:latin typeface="Bookman Old Style" panose="02050604050505020204" pitchFamily="18" charset="0"/>
              </a:rPr>
              <a:t>Udział dobrych ekspertów jest niezbędny do dobrego planowania </a:t>
            </a:r>
          </a:p>
        </p:txBody>
      </p:sp>
      <p:pic>
        <p:nvPicPr>
          <p:cNvPr id="47109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3860800"/>
            <a:ext cx="3938587" cy="2598738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10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908050"/>
            <a:ext cx="3971925" cy="2789238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11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981075"/>
            <a:ext cx="3857625" cy="4752975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323850" y="238125"/>
            <a:ext cx="5864225" cy="396875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2000" b="1">
                <a:latin typeface="Trebuchet MS" panose="020B0603020202020204" pitchFamily="34" charset="0"/>
              </a:rPr>
              <a:t>Krok po kroku:</a:t>
            </a:r>
            <a:r>
              <a:rPr lang="pl-PL" altLang="pl-PL" sz="2000" b="1" i="1">
                <a:latin typeface="Trebuchet MS" panose="020B0603020202020204" pitchFamily="34" charset="0"/>
              </a:rPr>
              <a:t> </a:t>
            </a:r>
            <a:r>
              <a:rPr lang="pl-PL" altLang="pl-PL" sz="2000" b="1">
                <a:latin typeface="Trebuchet MS" panose="020B0603020202020204" pitchFamily="34" charset="0"/>
              </a:rPr>
              <a:t>opis granic obszaru Natura 2000</a:t>
            </a:r>
          </a:p>
        </p:txBody>
      </p:sp>
      <p:sp>
        <p:nvSpPr>
          <p:cNvPr id="48131" name="Text Box 5"/>
          <p:cNvSpPr txBox="1">
            <a:spLocks noChangeArrowheads="1"/>
          </p:cNvSpPr>
          <p:nvPr/>
        </p:nvSpPr>
        <p:spPr bwMode="auto">
          <a:xfrm>
            <a:off x="395288" y="1196975"/>
            <a:ext cx="8301037" cy="1323975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1600">
                <a:latin typeface="Bookman Old Style" panose="02050604050505020204" pitchFamily="18" charset="0"/>
              </a:rPr>
              <a:t>Opisem granic obszaru Natura 2000 jest wektorowa warstwa informacyjna (tzw. „shp”), </a:t>
            </a:r>
          </a:p>
          <a:p>
            <a:pPr eaLnBrk="1" hangingPunct="1">
              <a:buFontTx/>
              <a:buChar char="-"/>
            </a:pPr>
            <a:r>
              <a:rPr lang="pl-PL" altLang="pl-PL" sz="1600">
                <a:latin typeface="Bookman Old Style" panose="02050604050505020204" pitchFamily="18" charset="0"/>
              </a:rPr>
              <a:t> przyjmuje się w tej formie, w jakiej została zgłoszona do Komisji Europejskej.</a:t>
            </a:r>
          </a:p>
          <a:p>
            <a:pPr eaLnBrk="1" hangingPunct="1">
              <a:buFontTx/>
              <a:buChar char="-"/>
            </a:pPr>
            <a:endParaRPr lang="pl-PL" altLang="pl-PL" sz="1600">
              <a:latin typeface="Bookman Old Style" panose="02050604050505020204" pitchFamily="18" charset="0"/>
            </a:endParaRPr>
          </a:p>
          <a:p>
            <a:pPr eaLnBrk="1" hangingPunct="1"/>
            <a:r>
              <a:rPr lang="pl-PL" altLang="pl-PL" sz="1600">
                <a:latin typeface="Bookman Old Style" panose="02050604050505020204" pitchFamily="18" charset="0"/>
              </a:rPr>
              <a:t>W zasadzie nie przewiduje się prac nad granicami obszaru.</a:t>
            </a:r>
          </a:p>
        </p:txBody>
      </p:sp>
      <p:sp>
        <p:nvSpPr>
          <p:cNvPr id="48132" name="Text Box 6"/>
          <p:cNvSpPr txBox="1">
            <a:spLocks noChangeArrowheads="1"/>
          </p:cNvSpPr>
          <p:nvPr/>
        </p:nvSpPr>
        <p:spPr bwMode="auto">
          <a:xfrm>
            <a:off x="2268538" y="2852738"/>
            <a:ext cx="6408737" cy="3046412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1200">
                <a:solidFill>
                  <a:srgbClr val="0033CC"/>
                </a:solidFill>
                <a:latin typeface="Bookman Old Style" panose="02050604050505020204" pitchFamily="18" charset="0"/>
              </a:rPr>
              <a:t>Z przyczyn prawnych zmiana granic obszaru Natura 2000 nie może nastąpić za pomocą ustanowienia przez RDOŚ planu zadań ochronnych; organem kompetentnym do dokonania takiej zmiany jest minister właściwy do spraw środowiska po uzgodnieniu z Komisją Europejską, lub Komisja Europejska na wniosek ministra</a:t>
            </a:r>
          </a:p>
          <a:p>
            <a:pPr eaLnBrk="1" hangingPunct="1"/>
            <a:r>
              <a:rPr lang="pl-PL" altLang="pl-PL" sz="1200">
                <a:solidFill>
                  <a:srgbClr val="0033CC"/>
                </a:solidFill>
                <a:latin typeface="Bookman Old Style" panose="02050604050505020204" pitchFamily="18" charset="0"/>
              </a:rPr>
              <a:t> </a:t>
            </a:r>
          </a:p>
          <a:p>
            <a:pPr eaLnBrk="1" hangingPunct="1"/>
            <a:r>
              <a:rPr lang="pl-PL" altLang="pl-PL" sz="1200">
                <a:solidFill>
                  <a:srgbClr val="0033CC"/>
                </a:solidFill>
                <a:latin typeface="Bookman Old Style" panose="02050604050505020204" pitchFamily="18" charset="0"/>
              </a:rPr>
              <a:t>W przypadku ujawnienia w toku prac potrzeby dokonania korekty granic, można równolegle do sporządzania projektu PZO sformułować wniosek o dokonanie takiej korekty. Musi on być zgodny z wymogami prawa krajowego i wspólnotowego; wymaga uzgodnienia z Komisją Europejską. </a:t>
            </a:r>
          </a:p>
          <a:p>
            <a:pPr eaLnBrk="1" hangingPunct="1"/>
            <a:endParaRPr lang="pl-PL" altLang="pl-PL" sz="1200">
              <a:solidFill>
                <a:srgbClr val="0033CC"/>
              </a:solidFill>
              <a:latin typeface="Bookman Old Style" panose="02050604050505020204" pitchFamily="18" charset="0"/>
            </a:endParaRPr>
          </a:p>
          <a:p>
            <a:pPr eaLnBrk="1" hangingPunct="1"/>
            <a:r>
              <a:rPr lang="pl-PL" altLang="pl-PL" sz="1200">
                <a:solidFill>
                  <a:srgbClr val="0033CC"/>
                </a:solidFill>
                <a:latin typeface="Bookman Old Style" panose="02050604050505020204" pitchFamily="18" charset="0"/>
              </a:rPr>
              <a:t>Komisja Europejska zwykle akceptuje wnioski o powiększenie obszarów, ale wniosek o zmniejszenie obszaru Natura 2000 (wyłączenie pewnych terenów z obszaru) jest bardzo trudne i wymaga wyczerpującego uzasadnienia. Nie jest możliwe z przyczyn społeczno-ekonomicznych, a tylko jeżeli są dowody naukowe, że teren włączono do obszaru niepotrzebnie.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2"/>
          <p:cNvSpPr txBox="1">
            <a:spLocks noChangeArrowheads="1"/>
          </p:cNvSpPr>
          <p:nvPr/>
        </p:nvSpPr>
        <p:spPr bwMode="auto">
          <a:xfrm>
            <a:off x="173038" y="233363"/>
            <a:ext cx="6602412" cy="400050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2000" b="1">
                <a:latin typeface="Bookman Old Style" panose="02050604050505020204" pitchFamily="18" charset="0"/>
              </a:rPr>
              <a:t>Krok po kroku:</a:t>
            </a:r>
            <a:r>
              <a:rPr lang="pl-PL" altLang="pl-PL" sz="2000" b="1" i="1">
                <a:latin typeface="Bookman Old Style" panose="02050604050505020204" pitchFamily="18" charset="0"/>
              </a:rPr>
              <a:t> </a:t>
            </a:r>
            <a:r>
              <a:rPr lang="pl-PL" altLang="pl-PL" sz="2000" b="1">
                <a:latin typeface="Bookman Old Style" panose="02050604050505020204" pitchFamily="18" charset="0"/>
              </a:rPr>
              <a:t>zebranie istniejących informacji</a:t>
            </a:r>
          </a:p>
        </p:txBody>
      </p:sp>
      <p:sp>
        <p:nvSpPr>
          <p:cNvPr id="49155" name="Text Box 5"/>
          <p:cNvSpPr txBox="1">
            <a:spLocks noChangeArrowheads="1"/>
          </p:cNvSpPr>
          <p:nvPr/>
        </p:nvSpPr>
        <p:spPr bwMode="auto">
          <a:xfrm>
            <a:off x="244475" y="881063"/>
            <a:ext cx="8280400" cy="3268662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1600">
                <a:latin typeface="Bookman Old Style" panose="02050604050505020204" pitchFamily="18" charset="0"/>
              </a:rPr>
              <a:t>Pozyskanie i zestawienie wszystkich dostępnych informacji o obszarze Natura 2000, w szczególności o: </a:t>
            </a:r>
          </a:p>
          <a:p>
            <a:pPr eaLnBrk="1" hangingPunct="1">
              <a:spcBef>
                <a:spcPct val="30000"/>
              </a:spcBef>
              <a:buFontTx/>
              <a:buChar char="•"/>
            </a:pPr>
            <a:r>
              <a:rPr lang="pl-PL" altLang="pl-PL" sz="1600">
                <a:latin typeface="Bookman Old Style" panose="02050604050505020204" pitchFamily="18" charset="0"/>
              </a:rPr>
              <a:t> uwarunkowaniach ochrony obszaru, w tym: geograficznych, przyrodniczych, społecznych, gospodarczych i  kulturowych, wynikających z aktualnych i potencjalnych kierunków rozwoju społecznego i gospodarczego, a także wynikających z istniejących form ochrony przyrody innych niż obszar i celów ich ochrony;</a:t>
            </a:r>
          </a:p>
          <a:p>
            <a:pPr eaLnBrk="1" hangingPunct="1">
              <a:spcBef>
                <a:spcPct val="30000"/>
              </a:spcBef>
              <a:buFontTx/>
              <a:buChar char="•"/>
            </a:pPr>
            <a:r>
              <a:rPr lang="pl-PL" altLang="pl-PL" sz="1600">
                <a:latin typeface="Bookman Old Style" panose="02050604050505020204" pitchFamily="18" charset="0"/>
              </a:rPr>
              <a:t> występowaniu przedmiotów ochrony, ich stanie, zagrożeniach, wymogach i możliwości ochrony, wraz z ich zaznaczeniem na mapach;</a:t>
            </a:r>
          </a:p>
          <a:p>
            <a:pPr eaLnBrk="1" hangingPunct="1">
              <a:spcBef>
                <a:spcPct val="30000"/>
              </a:spcBef>
              <a:buFontTx/>
              <a:buChar char="•"/>
            </a:pPr>
            <a:r>
              <a:rPr lang="pl-PL" altLang="pl-PL" sz="1600">
                <a:latin typeface="Bookman Old Style" panose="02050604050505020204" pitchFamily="18" charset="0"/>
              </a:rPr>
              <a:t> istniejących i projektowanych planach, strategiach i programach dotyczących obszaru lub mogących mieć na niego wpływ, wraz z oceną ich aktualnego i potencjalnego wpływu na przedmioty ochrony.</a:t>
            </a:r>
          </a:p>
        </p:txBody>
      </p:sp>
      <p:sp>
        <p:nvSpPr>
          <p:cNvPr id="49156" name="Text Box 6"/>
          <p:cNvSpPr txBox="1">
            <a:spLocks noChangeArrowheads="1"/>
          </p:cNvSpPr>
          <p:nvPr/>
        </p:nvSpPr>
        <p:spPr bwMode="auto">
          <a:xfrm>
            <a:off x="1979613" y="4811713"/>
            <a:ext cx="6731000" cy="1200150"/>
          </a:xfrm>
          <a:prstGeom prst="rect">
            <a:avLst/>
          </a:prstGeom>
          <a:solidFill>
            <a:schemeClr val="bg1">
              <a:alpha val="45882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b="1">
                <a:solidFill>
                  <a:srgbClr val="FF0000"/>
                </a:solidFill>
                <a:latin typeface="Bookman Old Style" panose="02050604050505020204" pitchFamily="18" charset="0"/>
              </a:rPr>
              <a:t>Ocena ich aktualności, wiarygodności, kompletności</a:t>
            </a:r>
          </a:p>
          <a:p>
            <a:pPr eaLnBrk="1" hangingPunct="1"/>
            <a:endParaRPr lang="pl-PL" altLang="pl-PL" b="1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eaLnBrk="1" hangingPunct="1"/>
            <a:r>
              <a:rPr lang="pl-PL" altLang="pl-PL" b="1">
                <a:solidFill>
                  <a:srgbClr val="FF0000"/>
                </a:solidFill>
                <a:latin typeface="Bookman Old Style" panose="02050604050505020204" pitchFamily="18" charset="0"/>
              </a:rPr>
              <a:t>Plan niezbędnych prac terenowych, uzupełniających i </a:t>
            </a:r>
          </a:p>
          <a:p>
            <a:pPr eaLnBrk="1" hangingPunct="1"/>
            <a:r>
              <a:rPr lang="pl-PL" altLang="pl-PL" b="1">
                <a:solidFill>
                  <a:srgbClr val="FF0000"/>
                </a:solidFill>
                <a:latin typeface="Bookman Old Style" panose="02050604050505020204" pitchFamily="18" charset="0"/>
              </a:rPr>
              <a:t>uszczegóławiających istniejącą wiedzę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2"/>
          <p:cNvSpPr txBox="1">
            <a:spLocks noChangeArrowheads="1"/>
          </p:cNvSpPr>
          <p:nvPr/>
        </p:nvSpPr>
        <p:spPr bwMode="auto">
          <a:xfrm>
            <a:off x="323850" y="238125"/>
            <a:ext cx="6602413" cy="400050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2000" b="1">
                <a:latin typeface="Bookman Old Style" panose="02050604050505020204" pitchFamily="18" charset="0"/>
              </a:rPr>
              <a:t>Krok po kroku:</a:t>
            </a:r>
            <a:r>
              <a:rPr lang="pl-PL" altLang="pl-PL" sz="2000" b="1" i="1">
                <a:latin typeface="Bookman Old Style" panose="02050604050505020204" pitchFamily="18" charset="0"/>
              </a:rPr>
              <a:t> </a:t>
            </a:r>
            <a:r>
              <a:rPr lang="pl-PL" altLang="pl-PL" sz="2000" b="1">
                <a:latin typeface="Bookman Old Style" panose="02050604050505020204" pitchFamily="18" charset="0"/>
              </a:rPr>
              <a:t>zebranie istniejących informacji</a:t>
            </a:r>
          </a:p>
        </p:txBody>
      </p:sp>
      <p:pic>
        <p:nvPicPr>
          <p:cNvPr id="50179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976438"/>
            <a:ext cx="7042150" cy="483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0" name="Text Box 7"/>
          <p:cNvSpPr txBox="1">
            <a:spLocks noChangeArrowheads="1"/>
          </p:cNvSpPr>
          <p:nvPr/>
        </p:nvSpPr>
        <p:spPr bwMode="auto">
          <a:xfrm>
            <a:off x="395288" y="836613"/>
            <a:ext cx="8299450" cy="1323975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1600">
                <a:latin typeface="Bookman Old Style" panose="02050604050505020204" pitchFamily="18" charset="0"/>
              </a:rPr>
              <a:t>Być może stan danego gatunku / siedliska w danym obszarze Natura 2000 był już przedmiotem oceny w ramach monitoringu prowadzonego przez GIOŚ i IOP PAN? W przypadku Torfowiska Reptowo wykonano oceny stanu dla siedliska 7120 w latach 2013 i 2016 (eksperci to: Dorota Horabik i Robert Stańko)</a:t>
            </a:r>
          </a:p>
          <a:p>
            <a:pPr eaLnBrk="1" hangingPunct="1"/>
            <a:endParaRPr lang="pl-PL" altLang="pl-PL" sz="1600">
              <a:latin typeface="Bookman Old Style" panose="02050604050505020204" pitchFamily="18" charset="0"/>
            </a:endParaRPr>
          </a:p>
        </p:txBody>
      </p:sp>
      <p:sp>
        <p:nvSpPr>
          <p:cNvPr id="50181" name="Text Box 8"/>
          <p:cNvSpPr txBox="1">
            <a:spLocks noChangeArrowheads="1"/>
          </p:cNvSpPr>
          <p:nvPr/>
        </p:nvSpPr>
        <p:spPr bwMode="auto">
          <a:xfrm>
            <a:off x="7740650" y="2565400"/>
            <a:ext cx="1173163" cy="942975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1400">
                <a:solidFill>
                  <a:srgbClr val="FF0000"/>
                </a:solidFill>
                <a:latin typeface="Trebuchet MS" panose="020B0603020202020204" pitchFamily="34" charset="0"/>
              </a:rPr>
              <a:t>Dostęp do bazy wymaga uprawnień 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2"/>
          <p:cNvSpPr txBox="1">
            <a:spLocks noChangeArrowheads="1"/>
          </p:cNvSpPr>
          <p:nvPr/>
        </p:nvSpPr>
        <p:spPr bwMode="auto">
          <a:xfrm>
            <a:off x="323850" y="238125"/>
            <a:ext cx="6948488" cy="400050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2000" b="1">
                <a:latin typeface="Bookman Old Style" panose="02050604050505020204" pitchFamily="18" charset="0"/>
              </a:rPr>
              <a:t>Krok po kroku:</a:t>
            </a:r>
            <a:r>
              <a:rPr lang="pl-PL" altLang="pl-PL" sz="2000" b="1" i="1">
                <a:latin typeface="Bookman Old Style" panose="02050604050505020204" pitchFamily="18" charset="0"/>
              </a:rPr>
              <a:t> </a:t>
            </a:r>
            <a:r>
              <a:rPr lang="pl-PL" altLang="pl-PL" sz="2000" b="1">
                <a:latin typeface="Bookman Old Style" panose="02050604050505020204" pitchFamily="18" charset="0"/>
              </a:rPr>
              <a:t>Ocena stanu przedmiotów ochrony</a:t>
            </a:r>
          </a:p>
        </p:txBody>
      </p:sp>
      <p:sp>
        <p:nvSpPr>
          <p:cNvPr id="51203" name="Text Box 3"/>
          <p:cNvSpPr txBox="1">
            <a:spLocks noChangeArrowheads="1"/>
          </p:cNvSpPr>
          <p:nvPr/>
        </p:nvSpPr>
        <p:spPr bwMode="auto">
          <a:xfrm>
            <a:off x="395288" y="836613"/>
            <a:ext cx="8353425" cy="5392737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40000"/>
              </a:spcBef>
            </a:pPr>
            <a:r>
              <a:rPr lang="pl-PL" altLang="pl-PL" sz="1400">
                <a:latin typeface="Bookman Old Style" panose="02050604050505020204" pitchFamily="18" charset="0"/>
              </a:rPr>
              <a:t>Ocena stanu ochrony przedmiotów ochrony jest dokonywaną przez ekspertów - specjalistów od określonych siedlisk i gatunków, zatrudnionych przez Wykonawcę przy wsparciu ekspertów zaproszonych do pracy w Zespole Lokalnej Współpracy. </a:t>
            </a:r>
          </a:p>
          <a:p>
            <a:pPr eaLnBrk="1" hangingPunct="1">
              <a:spcBef>
                <a:spcPct val="40000"/>
              </a:spcBef>
            </a:pPr>
            <a:r>
              <a:rPr lang="pl-PL" altLang="pl-PL" sz="1400">
                <a:latin typeface="Bookman Old Style" panose="02050604050505020204" pitchFamily="18" charset="0"/>
              </a:rPr>
              <a:t>Ocenę wykonuje się na podstawie zgromadzonych danych i informacji o  konkretnych płatach siedliska oraz stanowiskach gatunku, jak i wyników punktowych wizji terenowych, które weryfikują i uzupełniają posiadaną wiedzę. </a:t>
            </a:r>
          </a:p>
          <a:p>
            <a:pPr eaLnBrk="1" hangingPunct="1"/>
            <a:endParaRPr lang="pl-PL" altLang="pl-PL" sz="1400">
              <a:latin typeface="Bookman Old Style" panose="02050604050505020204" pitchFamily="18" charset="0"/>
            </a:endParaRPr>
          </a:p>
          <a:p>
            <a:pPr eaLnBrk="1" hangingPunct="1"/>
            <a:endParaRPr lang="pl-PL" altLang="pl-PL" sz="1400">
              <a:latin typeface="Bookman Old Style" panose="02050604050505020204" pitchFamily="18" charset="0"/>
            </a:endParaRPr>
          </a:p>
          <a:p>
            <a:pPr eaLnBrk="1" hangingPunct="1"/>
            <a:endParaRPr lang="pl-PL" altLang="pl-PL" sz="1400">
              <a:latin typeface="Bookman Old Style" panose="02050604050505020204" pitchFamily="18" charset="0"/>
            </a:endParaRPr>
          </a:p>
          <a:p>
            <a:pPr eaLnBrk="1" hangingPunct="1"/>
            <a:endParaRPr lang="pl-PL" altLang="pl-PL" sz="1400">
              <a:latin typeface="Bookman Old Style" panose="02050604050505020204" pitchFamily="18" charset="0"/>
            </a:endParaRPr>
          </a:p>
          <a:p>
            <a:pPr eaLnBrk="1" hangingPunct="1"/>
            <a:endParaRPr lang="pl-PL" altLang="pl-PL" sz="1400">
              <a:latin typeface="Bookman Old Style" panose="02050604050505020204" pitchFamily="18" charset="0"/>
            </a:endParaRPr>
          </a:p>
          <a:p>
            <a:pPr eaLnBrk="1" hangingPunct="1"/>
            <a:endParaRPr lang="pl-PL" altLang="pl-PL" sz="1400">
              <a:latin typeface="Bookman Old Style" panose="02050604050505020204" pitchFamily="18" charset="0"/>
            </a:endParaRPr>
          </a:p>
          <a:p>
            <a:pPr eaLnBrk="1" hangingPunct="1"/>
            <a:endParaRPr lang="pl-PL" altLang="pl-PL" sz="1400">
              <a:latin typeface="Bookman Old Style" panose="02050604050505020204" pitchFamily="18" charset="0"/>
            </a:endParaRPr>
          </a:p>
          <a:p>
            <a:pPr eaLnBrk="1" hangingPunct="1"/>
            <a:endParaRPr lang="pl-PL" altLang="pl-PL" sz="1400">
              <a:latin typeface="Bookman Old Style" panose="02050604050505020204" pitchFamily="18" charset="0"/>
            </a:endParaRPr>
          </a:p>
          <a:p>
            <a:pPr eaLnBrk="1" hangingPunct="1"/>
            <a:endParaRPr lang="pl-PL" altLang="pl-PL" sz="140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40000"/>
              </a:spcBef>
            </a:pPr>
            <a:endParaRPr lang="pl-PL" altLang="pl-PL" sz="140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40000"/>
              </a:spcBef>
            </a:pPr>
            <a:r>
              <a:rPr lang="pl-PL" altLang="pl-PL" sz="1400">
                <a:latin typeface="Bookman Old Style" panose="02050604050505020204" pitchFamily="18" charset="0"/>
              </a:rPr>
              <a:t>Ocena stanu ochrony przedmiotów ochrony opiera się na skali określonej w załączniku do rozporządzenia Ministra Środowiska z 17.02.2010, w której „FV” oznacza stan właściwy, „U1 – niezadowalający”, „U2 – zły”</a:t>
            </a:r>
          </a:p>
          <a:p>
            <a:pPr eaLnBrk="1" hangingPunct="1">
              <a:spcBef>
                <a:spcPct val="40000"/>
              </a:spcBef>
            </a:pPr>
            <a:r>
              <a:rPr lang="pl-PL" altLang="pl-PL" sz="1400">
                <a:latin typeface="Bookman Old Style" panose="02050604050505020204" pitchFamily="18" charset="0"/>
              </a:rPr>
              <a:t>Podstawą oceny parametru „struktury i funkcji” siedliska przyrodniczego oraz „populacji i siedliska” gatunku innego niż ptaki są odrębne zestawy wskaźników opracowane dla poszczególnych gatunków i typów siedlisk,  przyjęte na podstawie wiedzy naukowej do celów monitoringu.</a:t>
            </a:r>
            <a:r>
              <a:rPr lang="pl-PL" altLang="pl-PL" sz="1400" i="1">
                <a:latin typeface="Bookman Old Style" panose="02050604050505020204" pitchFamily="18" charset="0"/>
              </a:rPr>
              <a:t> </a:t>
            </a:r>
          </a:p>
        </p:txBody>
      </p:sp>
      <p:pic>
        <p:nvPicPr>
          <p:cNvPr id="5120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420938"/>
            <a:ext cx="8140700" cy="174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Box 2"/>
          <p:cNvSpPr txBox="1">
            <a:spLocks noChangeArrowheads="1"/>
          </p:cNvSpPr>
          <p:nvPr/>
        </p:nvSpPr>
        <p:spPr bwMode="auto">
          <a:xfrm>
            <a:off x="323850" y="238125"/>
            <a:ext cx="4146550" cy="400050"/>
          </a:xfrm>
          <a:prstGeom prst="rect">
            <a:avLst/>
          </a:prstGeom>
          <a:solidFill>
            <a:schemeClr val="bg1">
              <a:alpha val="6901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2000" b="1">
                <a:latin typeface="Bookman Old Style" panose="02050604050505020204" pitchFamily="18" charset="0"/>
              </a:rPr>
              <a:t>Krok po kroku: lista zagrożeń</a:t>
            </a:r>
          </a:p>
        </p:txBody>
      </p:sp>
      <p:sp>
        <p:nvSpPr>
          <p:cNvPr id="52227" name="Text Box 3"/>
          <p:cNvSpPr txBox="1">
            <a:spLocks noChangeArrowheads="1"/>
          </p:cNvSpPr>
          <p:nvPr/>
        </p:nvSpPr>
        <p:spPr bwMode="auto">
          <a:xfrm>
            <a:off x="4356100" y="927100"/>
            <a:ext cx="43926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l-PL" altLang="pl-PL" sz="1600">
              <a:latin typeface="Trebuchet MS" panose="020B0603020202020204" pitchFamily="34" charset="0"/>
            </a:endParaRPr>
          </a:p>
        </p:txBody>
      </p:sp>
      <p:sp>
        <p:nvSpPr>
          <p:cNvPr id="52228" name="Text Box 6"/>
          <p:cNvSpPr txBox="1">
            <a:spLocks noChangeArrowheads="1"/>
          </p:cNvSpPr>
          <p:nvPr/>
        </p:nvSpPr>
        <p:spPr bwMode="auto">
          <a:xfrm>
            <a:off x="4140200" y="908050"/>
            <a:ext cx="4535488" cy="3759200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1600">
                <a:latin typeface="Bookman Old Style" panose="02050604050505020204" pitchFamily="18" charset="0"/>
              </a:rPr>
              <a:t>Opracowywana</a:t>
            </a:r>
            <a:r>
              <a:rPr lang="pl-PL" altLang="pl-PL" sz="1600">
                <a:latin typeface="Trebuchet MS" panose="020B0603020202020204" pitchFamily="34" charset="0"/>
              </a:rPr>
              <a:t> z punktu widzenia przedmiotów ochrony – związki przyczynowo skutkowe ze stanem przedmiotów ochrony (jego parametrami i wskaźnikami)</a:t>
            </a:r>
          </a:p>
          <a:p>
            <a:pPr eaLnBrk="1" hangingPunct="1"/>
            <a:endParaRPr lang="pl-PL" altLang="pl-PL" sz="1600">
              <a:latin typeface="Trebuchet MS" panose="020B0603020202020204" pitchFamily="34" charset="0"/>
            </a:endParaRPr>
          </a:p>
          <a:p>
            <a:pPr eaLnBrk="1" hangingPunct="1"/>
            <a:endParaRPr lang="pl-PL" altLang="pl-PL" sz="1600">
              <a:latin typeface="Trebuchet MS" panose="020B0603020202020204" pitchFamily="34" charset="0"/>
            </a:endParaRPr>
          </a:p>
          <a:p>
            <a:pPr eaLnBrk="1" hangingPunct="1"/>
            <a:r>
              <a:rPr lang="pl-PL" altLang="pl-PL" sz="1600">
                <a:latin typeface="Trebuchet MS" panose="020B0603020202020204" pitchFamily="34" charset="0"/>
              </a:rPr>
              <a:t>Ująć tu:</a:t>
            </a:r>
          </a:p>
          <a:p>
            <a:pPr eaLnBrk="1" hangingPunct="1">
              <a:buFontTx/>
              <a:buChar char="-"/>
            </a:pPr>
            <a:r>
              <a:rPr lang="pl-PL" altLang="pl-PL" sz="1600">
                <a:latin typeface="Trebuchet MS" panose="020B0603020202020204" pitchFamily="34" charset="0"/>
              </a:rPr>
              <a:t> Czynniki będące obecnie powodem niewłaściwego / złego stanu przedmiotów ochrony,</a:t>
            </a:r>
          </a:p>
          <a:p>
            <a:pPr eaLnBrk="1" hangingPunct="1">
              <a:buFontTx/>
              <a:buChar char="-"/>
            </a:pPr>
            <a:r>
              <a:rPr lang="pl-PL" altLang="pl-PL" sz="1600">
                <a:latin typeface="Trebuchet MS" panose="020B0603020202020204" pitchFamily="34" charset="0"/>
              </a:rPr>
              <a:t> Czynniki zagrażające utrzymaniu właściwego stanu ochrony</a:t>
            </a:r>
          </a:p>
          <a:p>
            <a:pPr eaLnBrk="1" hangingPunct="1">
              <a:buFontTx/>
              <a:buChar char="-"/>
            </a:pPr>
            <a:r>
              <a:rPr lang="pl-PL" altLang="pl-PL" sz="1600">
                <a:latin typeface="Trebuchet MS" panose="020B0603020202020204" pitchFamily="34" charset="0"/>
              </a:rPr>
              <a:t> Czynniki które potencjalnie utrudnią lub uniemożliwią osiągnięcie właściwego stanu ochrony/poprawę istniejącego stanu ochrony</a:t>
            </a:r>
          </a:p>
        </p:txBody>
      </p:sp>
      <p:sp>
        <p:nvSpPr>
          <p:cNvPr id="52229" name="Text Box 8"/>
          <p:cNvSpPr txBox="1">
            <a:spLocks noChangeArrowheads="1"/>
          </p:cNvSpPr>
          <p:nvPr/>
        </p:nvSpPr>
        <p:spPr bwMode="auto">
          <a:xfrm>
            <a:off x="5364163" y="5300663"/>
            <a:ext cx="3332162" cy="1384300"/>
          </a:xfrm>
          <a:prstGeom prst="rect">
            <a:avLst/>
          </a:prstGeom>
          <a:solidFill>
            <a:schemeClr val="bg1">
              <a:alpha val="45882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1400">
                <a:solidFill>
                  <a:srgbClr val="0033CC"/>
                </a:solidFill>
                <a:latin typeface="Bookman Old Style" panose="02050604050505020204" pitchFamily="18" charset="0"/>
              </a:rPr>
              <a:t>Lista z pkt 6.1 SDF może być potraktowana tylko wstępnie i pomocniczo. Wpisy w SDF nie wpływają na uznanie / nie uznanie za zagrożenie w procesie planowania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ytuł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1143000"/>
          </a:xfrm>
          <a:solidFill>
            <a:srgbClr val="FFFFFF"/>
          </a:solidFill>
        </p:spPr>
        <p:txBody>
          <a:bodyPr/>
          <a:lstStyle/>
          <a:p>
            <a:r>
              <a:rPr lang="pl-PL" altLang="pl-PL" smtClean="0"/>
              <a:t>Dolina Brdy i Chociny PLH220058</a:t>
            </a:r>
          </a:p>
        </p:txBody>
      </p:sp>
      <p:sp>
        <p:nvSpPr>
          <p:cNvPr id="16387" name="Symbol zastępczy zawartości 2"/>
          <p:cNvSpPr>
            <a:spLocks noGrp="1"/>
          </p:cNvSpPr>
          <p:nvPr>
            <p:ph idx="1"/>
          </p:nvPr>
        </p:nvSpPr>
        <p:spPr>
          <a:xfrm>
            <a:off x="468313" y="2205038"/>
            <a:ext cx="8229600" cy="1584325"/>
          </a:xfrm>
          <a:solidFill>
            <a:srgbClr val="FFFFFF"/>
          </a:solidFill>
        </p:spPr>
        <p:txBody>
          <a:bodyPr/>
          <a:lstStyle/>
          <a:p>
            <a:r>
              <a:rPr lang="pl-PL" altLang="pl-PL" sz="1100" smtClean="0"/>
              <a:t>Ostoja obejmuje fragment doliny Brdy, odcinek doliny Chociny, rynnę jezior Duże Głuche i Małe Głuche, rynnę jezior Małe i Duże Łowne (wraz z rezerwatem przyrody „Jezioro Małe Łowne”), a także położony między Chociną a rynną Głuchych fragment równiny sandrowej z ubogimi, oligotroficznymi siedliskami borów chrobotkowych. Od wschodu ostoja przylega do brzegu jeziora Charzykowskiego. Rynny polodowcowe wcięte w równinę sandrową, wypełnione jeziorami lub wykorzystywane przez rzeki, są typowe dla krajobrazu Borów Tucholskich. Rzeka Brda jest popularnym szlakiem kajakowym, spływy odbywają się także w granicach ostoi. </a:t>
            </a:r>
          </a:p>
          <a:p>
            <a:r>
              <a:rPr lang="pl-PL" altLang="pl-PL" sz="1100" smtClean="0"/>
              <a:t>Naturalne doliny dwóch rzek włosienicznikowych, istotne dla ochrony zasobów siedliska 3260. W obu dolinach są także obecne starorzecza, co jest unikatem w Borach Tucholskich. Do ostoi należą też sąsiadujące z dolinami jeziora: oligotroficzne jez. Małe Łowne, oraz kilka ramieniowych jezior eutroficznych. Istotne są zasoby typowych dla Borów Tucholskich borów chrobotkowych.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 Box 2"/>
          <p:cNvSpPr txBox="1">
            <a:spLocks noChangeArrowheads="1"/>
          </p:cNvSpPr>
          <p:nvPr/>
        </p:nvSpPr>
        <p:spPr bwMode="auto">
          <a:xfrm>
            <a:off x="323850" y="238125"/>
            <a:ext cx="5551488" cy="400050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2000" b="1">
                <a:latin typeface="Bookman Old Style" panose="02050604050505020204" pitchFamily="18" charset="0"/>
              </a:rPr>
              <a:t>Krok po kroku:</a:t>
            </a:r>
            <a:r>
              <a:rPr lang="pl-PL" altLang="pl-PL" sz="2000" b="1" i="1">
                <a:latin typeface="Bookman Old Style" panose="02050604050505020204" pitchFamily="18" charset="0"/>
              </a:rPr>
              <a:t> </a:t>
            </a:r>
            <a:r>
              <a:rPr lang="pl-PL" altLang="pl-PL" sz="2000" b="1">
                <a:latin typeface="Bookman Old Style" panose="02050604050505020204" pitchFamily="18" charset="0"/>
              </a:rPr>
              <a:t>cele działań ochronnych</a:t>
            </a:r>
          </a:p>
        </p:txBody>
      </p:sp>
      <p:sp>
        <p:nvSpPr>
          <p:cNvPr id="53251" name="Text Box 3"/>
          <p:cNvSpPr txBox="1">
            <a:spLocks noChangeArrowheads="1"/>
          </p:cNvSpPr>
          <p:nvPr/>
        </p:nvSpPr>
        <p:spPr bwMode="auto">
          <a:xfrm>
            <a:off x="323850" y="836613"/>
            <a:ext cx="8353425" cy="3000375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1400">
                <a:latin typeface="Bookman Old Style" panose="02050604050505020204" pitchFamily="18" charset="0"/>
              </a:rPr>
              <a:t>Wizja „właściwego stanu ochrony” obszaru:</a:t>
            </a:r>
          </a:p>
          <a:p>
            <a:pPr lvl="1" eaLnBrk="1" hangingPunct="1">
              <a:spcBef>
                <a:spcPct val="25000"/>
              </a:spcBef>
              <a:buFontTx/>
              <a:buChar char="•"/>
            </a:pPr>
            <a:r>
              <a:rPr lang="pl-PL" altLang="pl-PL" sz="1400">
                <a:latin typeface="Bookman Old Style" panose="02050604050505020204" pitchFamily="18" charset="0"/>
              </a:rPr>
              <a:t>liczebność gatunku lub powierzchnia siedliska w obszarze nie  pomniejszona, a w przypadkach jeśli jest to możliwe, nawet zwiększona;</a:t>
            </a:r>
          </a:p>
          <a:p>
            <a:pPr lvl="1" eaLnBrk="1" hangingPunct="1">
              <a:spcBef>
                <a:spcPct val="25000"/>
              </a:spcBef>
              <a:buFontTx/>
              <a:buChar char="•"/>
            </a:pPr>
            <a:r>
              <a:rPr lang="pl-PL" altLang="pl-PL" sz="1400">
                <a:latin typeface="Bookman Old Style" panose="02050604050505020204" pitchFamily="18" charset="0"/>
              </a:rPr>
              <a:t>zachowane lub odtworzone podstawowe cechy ekologiczne siedliska przyrodniczego; </a:t>
            </a:r>
          </a:p>
          <a:p>
            <a:pPr lvl="1" eaLnBrk="1" hangingPunct="1">
              <a:spcBef>
                <a:spcPct val="25000"/>
              </a:spcBef>
              <a:buFontTx/>
              <a:buChar char="•"/>
            </a:pPr>
            <a:r>
              <a:rPr lang="pl-PL" altLang="pl-PL" sz="1400">
                <a:latin typeface="Bookman Old Style" panose="02050604050505020204" pitchFamily="18" charset="0"/>
              </a:rPr>
              <a:t>zapewnione określone formy użytkowania gospodarczego w przypadku siedlisk półnaturalnych (np. łąkowych i pastwiskowych);</a:t>
            </a:r>
          </a:p>
          <a:p>
            <a:pPr lvl="1" eaLnBrk="1" hangingPunct="1">
              <a:spcBef>
                <a:spcPct val="25000"/>
              </a:spcBef>
              <a:buFontTx/>
              <a:buChar char="•"/>
            </a:pPr>
            <a:r>
              <a:rPr lang="pl-PL" altLang="pl-PL" sz="1400">
                <a:latin typeface="Bookman Old Style" panose="02050604050505020204" pitchFamily="18" charset="0"/>
              </a:rPr>
              <a:t>zachowania różnorodności biologicznej związanej z danym typem siedliska, w tym: gatunki typowe, rzadkie, chronione, specyficzne dla tego typu siedliska;</a:t>
            </a:r>
          </a:p>
          <a:p>
            <a:pPr lvl="1" eaLnBrk="1" hangingPunct="1">
              <a:spcBef>
                <a:spcPct val="25000"/>
              </a:spcBef>
              <a:buFontTx/>
              <a:buChar char="•"/>
            </a:pPr>
            <a:r>
              <a:rPr lang="pl-PL" altLang="pl-PL" sz="1400">
                <a:latin typeface="Bookman Old Style" panose="02050604050505020204" pitchFamily="18" charset="0"/>
              </a:rPr>
              <a:t>zachowane lub odtworzone kluczowe elementy struktury (np. udział starych drzewostanów i martwych drzew w lasach);</a:t>
            </a:r>
          </a:p>
          <a:p>
            <a:pPr lvl="1" eaLnBrk="1" hangingPunct="1">
              <a:spcBef>
                <a:spcPct val="25000"/>
              </a:spcBef>
              <a:buFontTx/>
              <a:buChar char="•"/>
            </a:pPr>
            <a:r>
              <a:rPr lang="pl-PL" altLang="pl-PL" sz="1400">
                <a:latin typeface="Bookman Old Style" panose="02050604050505020204" pitchFamily="18" charset="0"/>
              </a:rPr>
              <a:t>utrzymanie we właściwym stanie siedlisk warunkujących realizację cyklu życiowego gatunku chronionego w obszarze.</a:t>
            </a:r>
          </a:p>
        </p:txBody>
      </p:sp>
      <p:sp>
        <p:nvSpPr>
          <p:cNvPr id="53252" name="Text Box 5"/>
          <p:cNvSpPr txBox="1">
            <a:spLocks noChangeArrowheads="1"/>
          </p:cNvSpPr>
          <p:nvPr/>
        </p:nvSpPr>
        <p:spPr bwMode="auto">
          <a:xfrm>
            <a:off x="323850" y="3860800"/>
            <a:ext cx="8351838" cy="2732088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1400">
                <a:solidFill>
                  <a:srgbClr val="0033CC"/>
                </a:solidFill>
                <a:latin typeface="Bookman Old Style" panose="02050604050505020204" pitchFamily="18" charset="0"/>
              </a:rPr>
              <a:t>Ustalając cele, kierujemy się:</a:t>
            </a:r>
          </a:p>
          <a:p>
            <a:pPr eaLnBrk="1" hangingPunct="1">
              <a:spcBef>
                <a:spcPct val="25000"/>
              </a:spcBef>
              <a:buFontTx/>
              <a:buChar char="•"/>
            </a:pPr>
            <a:r>
              <a:rPr lang="pl-PL" altLang="pl-PL" sz="1400">
                <a:solidFill>
                  <a:srgbClr val="0033CC"/>
                </a:solidFill>
                <a:latin typeface="Bookman Old Style" panose="02050604050505020204" pitchFamily="18" charset="0"/>
              </a:rPr>
              <a:t> koniecznością utrzymanie właściwego stanu ochrony przedmiotów ochrony lub jego osiągnięcie, jeżeli ten stan został oceniony jako niewłaściwy lub zły, dążąc do uzyskania „stanu optymalnego”,</a:t>
            </a:r>
          </a:p>
          <a:p>
            <a:pPr eaLnBrk="1" hangingPunct="1">
              <a:spcBef>
                <a:spcPct val="25000"/>
              </a:spcBef>
              <a:buFontTx/>
              <a:buChar char="•"/>
            </a:pPr>
            <a:r>
              <a:rPr lang="pl-PL" altLang="pl-PL" sz="1400">
                <a:solidFill>
                  <a:srgbClr val="0033CC"/>
                </a:solidFill>
                <a:latin typeface="Bookman Old Style" panose="02050604050505020204" pitchFamily="18" charset="0"/>
              </a:rPr>
              <a:t> możliwością ich osiągnięcia w okresie działania Planu (10 lat), </a:t>
            </a:r>
          </a:p>
          <a:p>
            <a:pPr eaLnBrk="1" hangingPunct="1">
              <a:spcBef>
                <a:spcPct val="25000"/>
              </a:spcBef>
              <a:buFontTx/>
              <a:buChar char="•"/>
            </a:pPr>
            <a:r>
              <a:rPr lang="pl-PL" altLang="pl-PL" sz="1400">
                <a:solidFill>
                  <a:srgbClr val="0033CC"/>
                </a:solidFill>
                <a:latin typeface="Bookman Old Style" panose="02050604050505020204" pitchFamily="18" charset="0"/>
              </a:rPr>
              <a:t> istniejącymi i potencjalnymi uwarunkowaniami (w tym społecznymi i gospodarczymi) oraz ograniczeniami (w tym: technicznymi, finansowymi, organizacyjnymi, wynikającymi z braku wiedzy)</a:t>
            </a:r>
          </a:p>
          <a:p>
            <a:pPr eaLnBrk="1" hangingPunct="1">
              <a:spcBef>
                <a:spcPct val="25000"/>
              </a:spcBef>
              <a:buFontTx/>
              <a:buChar char="•"/>
            </a:pPr>
            <a:r>
              <a:rPr lang="pl-PL" altLang="pl-PL" sz="1400">
                <a:solidFill>
                  <a:srgbClr val="0033CC"/>
                </a:solidFill>
                <a:latin typeface="Bookman Old Style" panose="02050604050505020204" pitchFamily="18" charset="0"/>
              </a:rPr>
              <a:t> logiką planowania, tj. cele operacyjne powinny zbliżać nas do osiągnięcia celu strategicznego, a także być związane z ograniczaniem zagrożeń</a:t>
            </a:r>
          </a:p>
          <a:p>
            <a:pPr eaLnBrk="1" hangingPunct="1">
              <a:spcBef>
                <a:spcPct val="25000"/>
              </a:spcBef>
              <a:buFontTx/>
              <a:buChar char="•"/>
            </a:pPr>
            <a:r>
              <a:rPr lang="pl-PL" altLang="pl-PL" sz="1400">
                <a:solidFill>
                  <a:srgbClr val="0033CC"/>
                </a:solidFill>
                <a:latin typeface="Bookman Old Style" panose="02050604050505020204" pitchFamily="18" charset="0"/>
              </a:rPr>
              <a:t> możliwością ich monitorowania i weryfikacji.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 Box 2"/>
          <p:cNvSpPr txBox="1">
            <a:spLocks noChangeArrowheads="1"/>
          </p:cNvSpPr>
          <p:nvPr/>
        </p:nvSpPr>
        <p:spPr bwMode="auto">
          <a:xfrm>
            <a:off x="323850" y="260350"/>
            <a:ext cx="4287838" cy="396875"/>
          </a:xfrm>
          <a:prstGeom prst="rect">
            <a:avLst/>
          </a:prstGeom>
          <a:solidFill>
            <a:schemeClr val="bg1">
              <a:alpha val="7097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2000" b="1">
                <a:latin typeface="Trebuchet MS" panose="020B0603020202020204" pitchFamily="34" charset="0"/>
              </a:rPr>
              <a:t>Krok po kroku:</a:t>
            </a:r>
            <a:r>
              <a:rPr lang="pl-PL" altLang="pl-PL" sz="2000" b="1" i="1">
                <a:latin typeface="Trebuchet MS" panose="020B0603020202020204" pitchFamily="34" charset="0"/>
              </a:rPr>
              <a:t> </a:t>
            </a:r>
            <a:r>
              <a:rPr lang="pl-PL" altLang="pl-PL" sz="2000" b="1">
                <a:latin typeface="Trebuchet MS" panose="020B0603020202020204" pitchFamily="34" charset="0"/>
              </a:rPr>
              <a:t>działania ochronne</a:t>
            </a:r>
          </a:p>
        </p:txBody>
      </p:sp>
      <p:sp>
        <p:nvSpPr>
          <p:cNvPr id="54275" name="Text Box 3"/>
          <p:cNvSpPr txBox="1">
            <a:spLocks noChangeArrowheads="1"/>
          </p:cNvSpPr>
          <p:nvPr/>
        </p:nvSpPr>
        <p:spPr bwMode="auto">
          <a:xfrm>
            <a:off x="395288" y="927100"/>
            <a:ext cx="83534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l-PL" altLang="pl-PL" sz="1400">
              <a:latin typeface="Trebuchet MS" panose="020B0603020202020204" pitchFamily="34" charset="0"/>
            </a:endParaRPr>
          </a:p>
        </p:txBody>
      </p:sp>
      <p:sp>
        <p:nvSpPr>
          <p:cNvPr id="54276" name="Text Box 5"/>
          <p:cNvSpPr txBox="1">
            <a:spLocks noChangeArrowheads="1"/>
          </p:cNvSpPr>
          <p:nvPr/>
        </p:nvSpPr>
        <p:spPr bwMode="auto">
          <a:xfrm>
            <a:off x="395288" y="765175"/>
            <a:ext cx="8424862" cy="2678113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pl-PL" altLang="pl-PL" sz="1400">
                <a:latin typeface="Trebuchet MS" panose="020B0603020202020204" pitchFamily="34" charset="0"/>
              </a:rPr>
              <a:t>Powinny zapewnić osiągnięcie celów</a:t>
            </a:r>
          </a:p>
          <a:p>
            <a:pPr lvl="1" eaLnBrk="1" hangingPunct="1">
              <a:spcBef>
                <a:spcPct val="50000"/>
              </a:spcBef>
            </a:pPr>
            <a:r>
              <a:rPr lang="pl-PL" altLang="pl-PL" sz="1400">
                <a:latin typeface="Trebuchet MS" panose="020B0603020202020204" pitchFamily="34" charset="0"/>
              </a:rPr>
              <a:t>Mogą dotyczyć:</a:t>
            </a:r>
          </a:p>
          <a:p>
            <a:pPr lvl="4" eaLnBrk="1" hangingPunct="1">
              <a:buFontTx/>
              <a:buChar char="•"/>
            </a:pPr>
            <a:r>
              <a:rPr lang="pl-PL" altLang="pl-PL" sz="1400">
                <a:latin typeface="Trebuchet MS" panose="020B0603020202020204" pitchFamily="34" charset="0"/>
              </a:rPr>
              <a:t> wykonania określonych jednorazowych bądź powtarzalnych zadań ochrony czynnej,</a:t>
            </a:r>
          </a:p>
          <a:p>
            <a:pPr lvl="4" eaLnBrk="1" hangingPunct="1">
              <a:buFontTx/>
              <a:buChar char="•"/>
            </a:pPr>
            <a:r>
              <a:rPr lang="pl-PL" altLang="pl-PL" sz="1400">
                <a:latin typeface="Trebuchet MS" panose="020B0603020202020204" pitchFamily="34" charset="0"/>
              </a:rPr>
              <a:t> wdrożenia modyfikacji w stosowanych metodach gospodarowania w siedliskach przyrodniczych i siedliskach gatunków,</a:t>
            </a:r>
          </a:p>
          <a:p>
            <a:pPr lvl="4" eaLnBrk="1" hangingPunct="1">
              <a:buFontTx/>
              <a:buChar char="•"/>
            </a:pPr>
            <a:r>
              <a:rPr lang="pl-PL" altLang="pl-PL" sz="1400">
                <a:latin typeface="Trebuchet MS" panose="020B0603020202020204" pitchFamily="34" charset="0"/>
              </a:rPr>
              <a:t> utrzymania określonych metod gospodarowania w siedliskach przyrodniczych i siedliskach gatunków,</a:t>
            </a:r>
          </a:p>
          <a:p>
            <a:pPr lvl="1" eaLnBrk="1" hangingPunct="1">
              <a:spcBef>
                <a:spcPct val="50000"/>
              </a:spcBef>
            </a:pPr>
            <a:r>
              <a:rPr lang="pl-PL" altLang="pl-PL" sz="1400">
                <a:latin typeface="Trebuchet MS" panose="020B0603020202020204" pitchFamily="34" charset="0"/>
              </a:rPr>
              <a:t>Powinny obejmować również działania w zakresie monitoringu osiągnięcia celów działań ochronnych, w tym w szczególności monitoring odpowiednich parametrów i wskaźników stanu ochrony przedmiotów ochrony.</a:t>
            </a:r>
            <a:r>
              <a:rPr lang="pl-PL" altLang="pl-PL" sz="1400" i="1">
                <a:latin typeface="Trebuchet MS" panose="020B0603020202020204" pitchFamily="34" charset="0"/>
              </a:rPr>
              <a:t> </a:t>
            </a:r>
          </a:p>
        </p:txBody>
      </p:sp>
      <p:sp>
        <p:nvSpPr>
          <p:cNvPr id="54277" name="Text Box 6"/>
          <p:cNvSpPr txBox="1">
            <a:spLocks noChangeArrowheads="1"/>
          </p:cNvSpPr>
          <p:nvPr/>
        </p:nvSpPr>
        <p:spPr bwMode="auto">
          <a:xfrm>
            <a:off x="179388" y="4076700"/>
            <a:ext cx="4392612" cy="1735138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1200">
                <a:solidFill>
                  <a:srgbClr val="0033CC"/>
                </a:solidFill>
                <a:latin typeface="Trebuchet MS" panose="020B0603020202020204" pitchFamily="34" charset="0"/>
              </a:rPr>
              <a:t>należy określić: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pl-PL" altLang="pl-PL" sz="1200">
                <a:solidFill>
                  <a:srgbClr val="0033CC"/>
                </a:solidFill>
                <a:latin typeface="Trebuchet MS" panose="020B0603020202020204" pitchFamily="34" charset="0"/>
              </a:rPr>
              <a:t> rodzaj działań ochronnych;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pl-PL" altLang="pl-PL" sz="1200">
                <a:solidFill>
                  <a:srgbClr val="0033CC"/>
                </a:solidFill>
                <a:latin typeface="Trebuchet MS" panose="020B0603020202020204" pitchFamily="34" charset="0"/>
              </a:rPr>
              <a:t> zakres prac przewidzianych do realizacji i w razie potrzeby warunki co do sposobu ich wykonania;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pl-PL" altLang="pl-PL" sz="1200">
                <a:solidFill>
                  <a:srgbClr val="0033CC"/>
                </a:solidFill>
                <a:latin typeface="Trebuchet MS" panose="020B0603020202020204" pitchFamily="34" charset="0"/>
              </a:rPr>
              <a:t> obszar lub miejsce ich realizacji;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pl-PL" altLang="pl-PL" sz="1200">
                <a:solidFill>
                  <a:srgbClr val="0033CC"/>
                </a:solidFill>
                <a:latin typeface="Trebuchet MS" panose="020B0603020202020204" pitchFamily="34" charset="0"/>
              </a:rPr>
              <a:t> termin lub okres oraz częstotliwość ich realizacji;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pl-PL" altLang="pl-PL" sz="1200">
                <a:solidFill>
                  <a:srgbClr val="0033CC"/>
                </a:solidFill>
                <a:latin typeface="Trebuchet MS" panose="020B0603020202020204" pitchFamily="34" charset="0"/>
              </a:rPr>
              <a:t> koszty ich realizacji;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pl-PL" altLang="pl-PL" sz="1200">
                <a:solidFill>
                  <a:srgbClr val="0033CC"/>
                </a:solidFill>
                <a:latin typeface="Trebuchet MS" panose="020B0603020202020204" pitchFamily="34" charset="0"/>
              </a:rPr>
              <a:t> podmiot odpowiedzialny za ich wykonanie i monitorowanie.</a:t>
            </a:r>
          </a:p>
        </p:txBody>
      </p:sp>
      <p:pic>
        <p:nvPicPr>
          <p:cNvPr id="54278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4005263"/>
            <a:ext cx="3814763" cy="2535237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Box 2"/>
          <p:cNvSpPr txBox="1">
            <a:spLocks noChangeArrowheads="1"/>
          </p:cNvSpPr>
          <p:nvPr/>
        </p:nvSpPr>
        <p:spPr bwMode="auto">
          <a:xfrm>
            <a:off x="323850" y="260350"/>
            <a:ext cx="8162925" cy="400050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2000" b="1">
                <a:latin typeface="Bookman Old Style" panose="02050604050505020204" pitchFamily="18" charset="0"/>
              </a:rPr>
              <a:t>Krok po kroku:</a:t>
            </a:r>
            <a:r>
              <a:rPr lang="pl-PL" altLang="pl-PL" sz="2000" b="1" i="1">
                <a:latin typeface="Bookman Old Style" panose="02050604050505020204" pitchFamily="18" charset="0"/>
              </a:rPr>
              <a:t> </a:t>
            </a:r>
            <a:r>
              <a:rPr lang="pl-PL" altLang="pl-PL" sz="2000" b="1">
                <a:latin typeface="Bookman Old Style" panose="02050604050505020204" pitchFamily="18" charset="0"/>
              </a:rPr>
              <a:t>ocena potrzeby sporządzenia planu ochrony</a:t>
            </a:r>
          </a:p>
        </p:txBody>
      </p:sp>
      <p:sp>
        <p:nvSpPr>
          <p:cNvPr id="55299" name="Text Box 8"/>
          <p:cNvSpPr txBox="1">
            <a:spLocks noChangeArrowheads="1"/>
          </p:cNvSpPr>
          <p:nvPr/>
        </p:nvSpPr>
        <p:spPr bwMode="auto">
          <a:xfrm>
            <a:off x="468313" y="981075"/>
            <a:ext cx="8280400" cy="3416300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1600">
                <a:latin typeface="Bookman Old Style" panose="02050604050505020204" pitchFamily="18" charset="0"/>
              </a:rPr>
              <a:t>Ocenia się, czy jest  potrzebne sporządzenie 20 letniego planu ochrony dla całego lub części obszaru, jako jedno z działań ochronnych, biorąc pod uwagę w szczególności: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pl-PL" altLang="pl-PL" sz="1600">
                <a:latin typeface="Bookman Old Style" panose="02050604050505020204" pitchFamily="18" charset="0"/>
              </a:rPr>
              <a:t> potrzebę przeprowadzenia gruntownej inwentaryzacji przyrodniczej lub badań przedmiotów ochrony;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pl-PL" altLang="pl-PL" sz="1600">
                <a:latin typeface="Bookman Old Style" panose="02050604050505020204" pitchFamily="18" charset="0"/>
              </a:rPr>
              <a:t> potrzebę zaplanowania ochrony w perspektywie 20 lat;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pl-PL" altLang="pl-PL" sz="1600">
                <a:latin typeface="Bookman Old Style" panose="02050604050505020204" pitchFamily="18" charset="0"/>
              </a:rPr>
              <a:t> konieczność unormowania zagadnień wchodzących w zakres planu ochrony, a nie mieszczących się w zakresie Planu.</a:t>
            </a:r>
          </a:p>
          <a:p>
            <a:pPr eaLnBrk="1" hangingPunct="1"/>
            <a:endParaRPr lang="pl-PL" altLang="pl-PL" sz="1600">
              <a:latin typeface="Bookman Old Style" panose="02050604050505020204" pitchFamily="18" charset="0"/>
            </a:endParaRPr>
          </a:p>
          <a:p>
            <a:pPr eaLnBrk="1" hangingPunct="1"/>
            <a:r>
              <a:rPr lang="pl-PL" altLang="pl-PL" sz="1600">
                <a:latin typeface="Bookman Old Style" panose="02050604050505020204" pitchFamily="18" charset="0"/>
              </a:rPr>
              <a:t>W razie stwierdzenia jednej lub więcej przesłanek należy określić termin sporządzenia planu ochrony dla części lub całości obszaru, biorąc pod uwagę czas potrzebny na wykonanie niezbędnych prac.</a:t>
            </a:r>
          </a:p>
        </p:txBody>
      </p:sp>
      <p:pic>
        <p:nvPicPr>
          <p:cNvPr id="55300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4487863"/>
            <a:ext cx="4392613" cy="237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 Box 2"/>
          <p:cNvSpPr txBox="1">
            <a:spLocks noChangeArrowheads="1"/>
          </p:cNvSpPr>
          <p:nvPr/>
        </p:nvSpPr>
        <p:spPr bwMode="auto">
          <a:xfrm>
            <a:off x="323850" y="260350"/>
            <a:ext cx="8820150" cy="396875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2000" b="1">
                <a:latin typeface="Bookman Old Style" panose="02050604050505020204" pitchFamily="18" charset="0"/>
              </a:rPr>
              <a:t>Krok po kroku:</a:t>
            </a:r>
            <a:r>
              <a:rPr lang="pl-PL" altLang="pl-PL" sz="2000" b="1" i="1">
                <a:latin typeface="Bookman Old Style" panose="02050604050505020204" pitchFamily="18" charset="0"/>
              </a:rPr>
              <a:t> </a:t>
            </a:r>
            <a:r>
              <a:rPr lang="pl-PL" altLang="pl-PL" sz="2000" b="1">
                <a:latin typeface="Bookman Old Style" panose="02050604050505020204" pitchFamily="18" charset="0"/>
              </a:rPr>
              <a:t>Wskazania do studiów i planów</a:t>
            </a:r>
          </a:p>
        </p:txBody>
      </p:sp>
      <p:sp>
        <p:nvSpPr>
          <p:cNvPr id="56323" name="Text Box 3"/>
          <p:cNvSpPr txBox="1">
            <a:spLocks noChangeArrowheads="1"/>
          </p:cNvSpPr>
          <p:nvPr/>
        </p:nvSpPr>
        <p:spPr bwMode="auto">
          <a:xfrm>
            <a:off x="376238" y="881063"/>
            <a:ext cx="8299450" cy="3108325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1400">
                <a:latin typeface="Bookman Old Style" panose="02050604050505020204" pitchFamily="18" charset="0"/>
              </a:rPr>
              <a:t>Analizuje się istniejące studia i plany dotyczące obszaru lub mogące mieć wpływ na cele ochrony obszaru pod kątem ewentualnego znaczącego negatywnego oddziaływania skutków ich realizacji na integralność obszaru z punktu widzenia celów jego ochrony.</a:t>
            </a:r>
          </a:p>
          <a:p>
            <a:pPr eaLnBrk="1" hangingPunct="1">
              <a:spcBef>
                <a:spcPct val="50000"/>
              </a:spcBef>
            </a:pPr>
            <a:r>
              <a:rPr lang="pl-PL" altLang="pl-PL" sz="1400">
                <a:latin typeface="Bookman Old Style" panose="02050604050505020204" pitchFamily="18" charset="0"/>
              </a:rPr>
              <a:t>W przypadku stwierdzenia negatywnych oddziaływań określa się:</a:t>
            </a:r>
          </a:p>
          <a:p>
            <a:pPr lvl="1" eaLnBrk="1" hangingPunct="1">
              <a:buFontTx/>
              <a:buChar char="•"/>
            </a:pPr>
            <a:r>
              <a:rPr lang="pl-PL" altLang="pl-PL" sz="1400">
                <a:latin typeface="Bookman Old Style" panose="02050604050505020204" pitchFamily="18" charset="0"/>
              </a:rPr>
              <a:t>wskazania do zmiany tych elementów studiów lub planów, których realizacja naruszy lub stworzy ryzyko naruszenia zakazu wymienionego w art. 33 ustawy o ochronie przyrody;</a:t>
            </a:r>
          </a:p>
          <a:p>
            <a:pPr lvl="1" eaLnBrk="1" hangingPunct="1">
              <a:buFontTx/>
              <a:buChar char="•"/>
            </a:pPr>
            <a:r>
              <a:rPr lang="pl-PL" altLang="pl-PL" sz="1400">
                <a:latin typeface="Bookman Old Style" panose="02050604050505020204" pitchFamily="18" charset="0"/>
              </a:rPr>
              <a:t>wskazania do zmiany tych elementów studiów i planów, które powinny być uwzględnione przy zmianach studiów i planów ze względu na zapewnienie właściwych uwarunkowań do realizacji celów ochrony obszaru. </a:t>
            </a:r>
          </a:p>
          <a:p>
            <a:pPr eaLnBrk="1" hangingPunct="1">
              <a:spcBef>
                <a:spcPct val="50000"/>
              </a:spcBef>
            </a:pPr>
            <a:r>
              <a:rPr lang="pl-PL" altLang="pl-PL" sz="1400">
                <a:latin typeface="Bookman Old Style" panose="02050604050505020204" pitchFamily="18" charset="0"/>
              </a:rPr>
              <a:t>Wskazania mogą dotyczyć zarówno studiów i planów obejmujących tereny w granicach obszaru Natura 2000, jak i  dotyczących terenów poza tym obszarem – ale tylko w takim zakresie, w jakim te studia i plany oddziaływałyby negatywnie na obszar.</a:t>
            </a:r>
          </a:p>
        </p:txBody>
      </p:sp>
      <p:pic>
        <p:nvPicPr>
          <p:cNvPr id="5632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4352925"/>
            <a:ext cx="4391025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ole tekstowe 1"/>
          <p:cNvSpPr txBox="1"/>
          <p:nvPr/>
        </p:nvSpPr>
        <p:spPr>
          <a:xfrm>
            <a:off x="376238" y="4437063"/>
            <a:ext cx="3409950" cy="2032000"/>
          </a:xfrm>
          <a:prstGeom prst="rect">
            <a:avLst/>
          </a:prstGeom>
          <a:solidFill>
            <a:schemeClr val="bg1">
              <a:alpha val="42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pl-PL" dirty="0">
                <a:latin typeface="Garamond" panose="02020404030301010803" pitchFamily="18" charset="0"/>
                <a:cs typeface="Arial" charset="0"/>
              </a:rPr>
              <a:t>Analiza: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l-PL" dirty="0">
                <a:latin typeface="Garamond" panose="02020404030301010803" pitchFamily="18" charset="0"/>
                <a:cs typeface="Arial" charset="0"/>
              </a:rPr>
              <a:t> Planu zagospodarowania przestrzennego województwa zachodniopomorskiego;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l-PL" dirty="0">
                <a:latin typeface="Garamond" panose="02020404030301010803" pitchFamily="18" charset="0"/>
                <a:cs typeface="Arial" charset="0"/>
              </a:rPr>
              <a:t>Studium uwarunkowań i kierunków zagospodarowania przestrzennego</a:t>
            </a:r>
            <a:endParaRPr lang="pl-PL" dirty="0">
              <a:solidFill>
                <a:srgbClr val="FF0000"/>
              </a:solidFill>
              <a:latin typeface="Garamond" panose="02020404030301010803" pitchFamily="18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 Box 2"/>
          <p:cNvSpPr txBox="1">
            <a:spLocks noChangeArrowheads="1"/>
          </p:cNvSpPr>
          <p:nvPr/>
        </p:nvSpPr>
        <p:spPr bwMode="auto">
          <a:xfrm>
            <a:off x="323850" y="260350"/>
            <a:ext cx="8820150" cy="396875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2000" b="1">
                <a:latin typeface="Trebuchet MS" panose="020B0603020202020204" pitchFamily="34" charset="0"/>
              </a:rPr>
              <a:t>Krok po kroku: Dokumentacja projektu PZO i projekt PZO</a:t>
            </a:r>
          </a:p>
        </p:txBody>
      </p:sp>
      <p:sp>
        <p:nvSpPr>
          <p:cNvPr id="57347" name="Text Box 3"/>
          <p:cNvSpPr txBox="1">
            <a:spLocks noChangeArrowheads="1"/>
          </p:cNvSpPr>
          <p:nvPr/>
        </p:nvSpPr>
        <p:spPr bwMode="auto">
          <a:xfrm>
            <a:off x="376238" y="881063"/>
            <a:ext cx="8301037" cy="3908425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1600">
                <a:latin typeface="Garamond" panose="02020502050306020203" pitchFamily="18" charset="0"/>
              </a:rPr>
              <a:t>Dokumentacja może być opracowana, w zależności od potrzeb, możliwości technicznych, a także charakteru obszaru, w formie opisu tekstowego, zestawień tabelarycznych, przedstawień graficznych, map, baz danych, w tym cyfrowych warstw informacyjnych.</a:t>
            </a:r>
          </a:p>
          <a:p>
            <a:pPr eaLnBrk="1" hangingPunct="1"/>
            <a:endParaRPr lang="pl-PL" altLang="pl-PL" sz="1600">
              <a:latin typeface="Garamond" panose="02020502050306020203" pitchFamily="18" charset="0"/>
            </a:endParaRPr>
          </a:p>
          <a:p>
            <a:pPr eaLnBrk="1" hangingPunct="1"/>
            <a:r>
              <a:rPr lang="pl-PL" altLang="pl-PL" sz="1600">
                <a:latin typeface="Garamond" panose="02020502050306020203" pitchFamily="18" charset="0"/>
              </a:rPr>
              <a:t>W dokumentacji zestawia się syntetycznie informacje zgromadzone w toku opracowywania projektu planu zadań ochronnych, opisuje się dokonane oceny i ustalenia wraz z ich uzasadnieniem, opisuje się problemy, jakie ujawniono w trakcie sporządzania projektu PZO, załącza się SFD obszaru do notyfikacji KE.  W dokumentacji szczegółowo opisuje się i uzasadnia: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pl-PL" altLang="pl-PL" sz="1600">
                <a:latin typeface="Garamond" panose="02020502050306020203" pitchFamily="18" charset="0"/>
              </a:rPr>
              <a:t> diagnozę stanu  i zagrożeń przedmiotów ochrony; 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pl-PL" altLang="pl-PL" sz="1600">
                <a:latin typeface="Garamond" panose="02020502050306020203" pitchFamily="18" charset="0"/>
              </a:rPr>
              <a:t> przyjęte cele PZO; 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pl-PL" altLang="pl-PL" sz="1600">
                <a:latin typeface="Garamond" panose="02020502050306020203" pitchFamily="18" charset="0"/>
              </a:rPr>
              <a:t> planowane działania ochronne;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pl-PL" altLang="pl-PL" sz="1600">
                <a:latin typeface="Garamond" panose="02020502050306020203" pitchFamily="18" charset="0"/>
              </a:rPr>
              <a:t> sposoby monitoringu skuteczności ochrony;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pl-PL" altLang="pl-PL" sz="1600">
                <a:latin typeface="Garamond" panose="02020502050306020203" pitchFamily="18" charset="0"/>
              </a:rPr>
              <a:t> inne istotne oceny i ustalenia.</a:t>
            </a:r>
          </a:p>
        </p:txBody>
      </p:sp>
      <p:pic>
        <p:nvPicPr>
          <p:cNvPr id="573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4292600"/>
            <a:ext cx="4392612" cy="219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9" name="Text Box 5"/>
          <p:cNvSpPr txBox="1">
            <a:spLocks noChangeArrowheads="1"/>
          </p:cNvSpPr>
          <p:nvPr/>
        </p:nvSpPr>
        <p:spPr bwMode="auto">
          <a:xfrm>
            <a:off x="481013" y="5157788"/>
            <a:ext cx="3816350" cy="1292225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1600">
                <a:latin typeface="Garamond" panose="02020502050306020203" pitchFamily="18" charset="0"/>
              </a:rPr>
              <a:t>Sam projekt planu zadań ochronnych ma postać projektu zarządzenia RDOŚ, o strukturze określonej ustawą oraz zasadami techniki legislacyjnej.</a:t>
            </a:r>
          </a:p>
          <a:p>
            <a:pPr eaLnBrk="1" hangingPunct="1"/>
            <a:endParaRPr lang="pl-PL" altLang="pl-PL" sz="1400">
              <a:latin typeface="Trebuchet MS" panose="020B0603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258763" y="390525"/>
            <a:ext cx="8820150" cy="396875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2000" b="1">
                <a:latin typeface="Bookman Old Style" panose="02050604050505020204" pitchFamily="18" charset="0"/>
              </a:rPr>
              <a:t>Krok po kroku: Uzgodnienia, udział społeczeństwa, ustanowienie </a:t>
            </a:r>
          </a:p>
        </p:txBody>
      </p:sp>
      <p:pic>
        <p:nvPicPr>
          <p:cNvPr id="5837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7388" y="2205038"/>
            <a:ext cx="3311525" cy="215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2" name="Text Box 7"/>
          <p:cNvSpPr txBox="1">
            <a:spLocks noChangeArrowheads="1"/>
          </p:cNvSpPr>
          <p:nvPr/>
        </p:nvSpPr>
        <p:spPr bwMode="auto">
          <a:xfrm>
            <a:off x="323850" y="2657475"/>
            <a:ext cx="5184775" cy="1924050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5000"/>
              </a:spcBef>
            </a:pPr>
            <a:r>
              <a:rPr lang="pl-PL" altLang="pl-PL" sz="1400" b="1">
                <a:latin typeface="Bookman Old Style" panose="02050604050505020204" pitchFamily="18" charset="0"/>
              </a:rPr>
              <a:t>Ustawa OOŚ art. 21 ust 2 pkt 24a:</a:t>
            </a:r>
          </a:p>
          <a:p>
            <a:pPr eaLnBrk="1" hangingPunct="1">
              <a:spcBef>
                <a:spcPct val="25000"/>
              </a:spcBef>
            </a:pPr>
            <a:r>
              <a:rPr lang="pl-PL" altLang="pl-PL" sz="1400">
                <a:latin typeface="Bookman Old Style" panose="02050604050505020204" pitchFamily="18" charset="0"/>
              </a:rPr>
              <a:t>W publicznie dostępnych wykazach informacji o środowisku zamieszcza się dane o (…) o projektach planów zadań ochronnych tworzonych dla form ochrony przyrody.</a:t>
            </a:r>
          </a:p>
          <a:p>
            <a:pPr eaLnBrk="1" hangingPunct="1">
              <a:spcBef>
                <a:spcPct val="25000"/>
              </a:spcBef>
            </a:pPr>
            <a:r>
              <a:rPr lang="pl-PL" altLang="pl-PL" sz="1400">
                <a:latin typeface="Bookman Old Style" panose="02050604050505020204" pitchFamily="18" charset="0"/>
              </a:rPr>
              <a:t>Każdy ma prawo do zapoznania się z projektem. Udostępnienie tych informacji następuje na wniosek, w dniu złożenia wniosku. </a:t>
            </a:r>
          </a:p>
        </p:txBody>
      </p:sp>
      <p:sp>
        <p:nvSpPr>
          <p:cNvPr id="58373" name="Text Box 8"/>
          <p:cNvSpPr txBox="1">
            <a:spLocks noChangeArrowheads="1"/>
          </p:cNvSpPr>
          <p:nvPr/>
        </p:nvSpPr>
        <p:spPr bwMode="auto">
          <a:xfrm>
            <a:off x="290513" y="4938713"/>
            <a:ext cx="8280400" cy="1655762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5000"/>
              </a:spcBef>
            </a:pPr>
            <a:r>
              <a:rPr lang="pl-PL" altLang="pl-PL" sz="1400" b="1">
                <a:latin typeface="Bookman Old Style" panose="02050604050505020204" pitchFamily="18" charset="0"/>
              </a:rPr>
              <a:t>Ustawa o ochr. przyrody art. 28 ust 5:</a:t>
            </a:r>
          </a:p>
          <a:p>
            <a:pPr eaLnBrk="1" hangingPunct="1">
              <a:spcBef>
                <a:spcPct val="25000"/>
              </a:spcBef>
            </a:pPr>
            <a:r>
              <a:rPr lang="pl-PL" altLang="pl-PL" sz="1400">
                <a:latin typeface="Bookman Old Style" panose="02050604050505020204" pitchFamily="18" charset="0"/>
              </a:rPr>
              <a:t>RDOŚ ustanawia, w drodze aktu prawa miejscowego w formie zarządzenia, plan zadań ochronnych dla obszaru Natura 2000, kierując się koniecznością utrzymania i przywracania do właściwego stanu ochrony siedlisk przyrodniczych oraz gatunków roślin i zwierząt, dla których ochrony wyznaczono obszar Natura 2000. Plan zadań ochronnych może być zmieniony, jeżeli wynika to z potrzeb ochrony tych siedlisk przyrodniczych lub gatunków roślin i zwierząt.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ytuł 1"/>
          <p:cNvSpPr>
            <a:spLocks noGrp="1"/>
          </p:cNvSpPr>
          <p:nvPr>
            <p:ph type="title"/>
          </p:nvPr>
        </p:nvSpPr>
        <p:spPr>
          <a:solidFill>
            <a:srgbClr val="FFFFFF"/>
          </a:solidFill>
        </p:spPr>
        <p:txBody>
          <a:bodyPr/>
          <a:lstStyle/>
          <a:p>
            <a:r>
              <a:rPr lang="pl-PL" altLang="pl-PL" smtClean="0"/>
              <a:t>Zagrożenia?</a:t>
            </a:r>
          </a:p>
        </p:txBody>
      </p:sp>
      <p:sp>
        <p:nvSpPr>
          <p:cNvPr id="59395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268663"/>
          </a:xfrm>
          <a:solidFill>
            <a:srgbClr val="FFFFFF"/>
          </a:solidFill>
        </p:spPr>
        <p:txBody>
          <a:bodyPr/>
          <a:lstStyle/>
          <a:p>
            <a:r>
              <a:rPr lang="pl-PL" altLang="pl-PL" smtClean="0"/>
              <a:t>Zarastanie torfowisk</a:t>
            </a:r>
          </a:p>
          <a:p>
            <a:r>
              <a:rPr lang="pl-PL" altLang="pl-PL" smtClean="0"/>
              <a:t>Intensyfikacja rolnictwa lub zaniechanie ekstensywnego użytkowania łąk</a:t>
            </a:r>
          </a:p>
          <a:p>
            <a:r>
              <a:rPr lang="pl-PL" altLang="pl-PL" smtClean="0"/>
              <a:t>Eutrofizacja</a:t>
            </a:r>
          </a:p>
          <a:p>
            <a:r>
              <a:rPr lang="pl-PL" altLang="pl-PL" smtClean="0"/>
              <a:t>Antropopresja</a:t>
            </a:r>
          </a:p>
          <a:p>
            <a:endParaRPr lang="pl-PL" altLang="pl-PL" smtClean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/>
          <p:cNvSpPr/>
          <p:nvPr/>
        </p:nvSpPr>
        <p:spPr>
          <a:xfrm>
            <a:off x="0" y="5732463"/>
            <a:ext cx="9144000" cy="11255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pic>
        <p:nvPicPr>
          <p:cNvPr id="60419" name="Text Box 6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00" y="2852738"/>
            <a:ext cx="5803900" cy="166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rostokąt 3"/>
          <p:cNvSpPr/>
          <p:nvPr/>
        </p:nvSpPr>
        <p:spPr>
          <a:xfrm>
            <a:off x="0" y="0"/>
            <a:ext cx="9144000" cy="1125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pic>
        <p:nvPicPr>
          <p:cNvPr id="60421" name="Picture 2055" descr="logo-k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8663" y="44450"/>
            <a:ext cx="1044575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2" name="Obraz 3" descr="Opis: logotyp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450" y="5732463"/>
            <a:ext cx="5753100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5" descr="pogladowa_dolina_brd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-26988"/>
            <a:ext cx="4883150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pole tekstowe 1"/>
          <p:cNvSpPr txBox="1">
            <a:spLocks noChangeArrowheads="1"/>
          </p:cNvSpPr>
          <p:nvPr/>
        </p:nvSpPr>
        <p:spPr bwMode="auto">
          <a:xfrm>
            <a:off x="4211638" y="877888"/>
            <a:ext cx="28082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l-PL" altLang="pl-PL" sz="1400" b="1"/>
              <a:t>Teren objęty PZO: 561,64 ha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4"/>
          <p:cNvSpPr txBox="1">
            <a:spLocks noChangeArrowheads="1"/>
          </p:cNvSpPr>
          <p:nvPr/>
        </p:nvSpPr>
        <p:spPr bwMode="auto">
          <a:xfrm>
            <a:off x="250825" y="436563"/>
            <a:ext cx="8713788" cy="400050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2000" b="1">
                <a:latin typeface="Calibri Light" panose="020F0302020204030204" pitchFamily="34" charset="0"/>
              </a:rPr>
              <a:t>Siedliska w obszarze wg Standardowego Formularza Danych</a:t>
            </a:r>
          </a:p>
        </p:txBody>
      </p:sp>
      <p:pic>
        <p:nvPicPr>
          <p:cNvPr id="1843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052513"/>
            <a:ext cx="7324725" cy="220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150" y="3259138"/>
            <a:ext cx="7315200" cy="109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4"/>
          <p:cNvSpPr txBox="1">
            <a:spLocks noChangeArrowheads="1"/>
          </p:cNvSpPr>
          <p:nvPr/>
        </p:nvSpPr>
        <p:spPr bwMode="auto">
          <a:xfrm>
            <a:off x="1403350" y="436563"/>
            <a:ext cx="6697663" cy="400050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2000" b="1">
                <a:latin typeface="Calibri Light" panose="020F0302020204030204" pitchFamily="34" charset="0"/>
              </a:rPr>
              <a:t>Gatunki w obszarze wg Standardowego Formularza Danych</a:t>
            </a:r>
          </a:p>
        </p:txBody>
      </p:sp>
      <p:pic>
        <p:nvPicPr>
          <p:cNvPr id="1945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0" y="1125538"/>
            <a:ext cx="7343775" cy="256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ymbol zastępczy zawartości 2"/>
          <p:cNvSpPr>
            <a:spLocks noGrp="1"/>
          </p:cNvSpPr>
          <p:nvPr>
            <p:ph idx="1"/>
          </p:nvPr>
        </p:nvSpPr>
        <p:spPr>
          <a:xfrm>
            <a:off x="457200" y="44450"/>
            <a:ext cx="8229600" cy="1165225"/>
          </a:xfrm>
          <a:solidFill>
            <a:schemeClr val="bg2"/>
          </a:solidFill>
        </p:spPr>
        <p:txBody>
          <a:bodyPr/>
          <a:lstStyle/>
          <a:p>
            <a:pPr marL="0" indent="0" algn="ctr">
              <a:buFont typeface="Arial" panose="020B0604020202020204" pitchFamily="34" charset="0"/>
              <a:buNone/>
            </a:pPr>
            <a:r>
              <a:rPr lang="pl-PL" altLang="pl-PL" sz="2400" smtClean="0"/>
              <a:t>Rozporządzenie Ministra Klimatu i Środowiska  z dnia 04.02.2021 roku w sprawie specjalnego obszaru ochrony siedlisk Dolina Brdy i Chociny PLH220058</a:t>
            </a:r>
          </a:p>
        </p:txBody>
      </p:sp>
      <p:pic>
        <p:nvPicPr>
          <p:cNvPr id="20483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63" y="1771650"/>
            <a:ext cx="8394700" cy="432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557338"/>
            <a:ext cx="8455025" cy="2459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16409</TotalTime>
  <Words>3684</Words>
  <Application>Microsoft Office PowerPoint</Application>
  <PresentationFormat>Pokaz na ekranie (4:3)</PresentationFormat>
  <Paragraphs>340</Paragraphs>
  <Slides>47</Slides>
  <Notes>8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47</vt:i4>
      </vt:variant>
    </vt:vector>
  </HeadingPairs>
  <TitlesOfParts>
    <vt:vector size="55" baseType="lpstr">
      <vt:lpstr>Arial</vt:lpstr>
      <vt:lpstr>Calibri</vt:lpstr>
      <vt:lpstr>Calibri Light</vt:lpstr>
      <vt:lpstr>Bookman Old Style</vt:lpstr>
      <vt:lpstr>Trebuchet MS</vt:lpstr>
      <vt:lpstr>Wingdings</vt:lpstr>
      <vt:lpstr>Garamond</vt:lpstr>
      <vt:lpstr>Motyw pakietu Office</vt:lpstr>
      <vt:lpstr>Prezentacja programu PowerPoint</vt:lpstr>
      <vt:lpstr>Prezentacja programu PowerPoint</vt:lpstr>
      <vt:lpstr>Prezentacja programu PowerPoint</vt:lpstr>
      <vt:lpstr>Dolina Brdy i Chociny PLH220058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Planowanie ochrony obszaru Natura 2000</vt:lpstr>
      <vt:lpstr>Prezentacja programu PowerPoint</vt:lpstr>
      <vt:lpstr>Planowanie ochrony obszaru Natura 2000</vt:lpstr>
      <vt:lpstr>Prezentacja programu PowerPoint</vt:lpstr>
      <vt:lpstr>Planowanie ochrony obszaru Natura 2000 – każdy zainteresowany może mieć wpływ !</vt:lpstr>
      <vt:lpstr>Planowanie ochrony obszaru Natura 2000 – każdy zainteresowany może mieć wpływ !</vt:lpstr>
      <vt:lpstr>Założenia sporządzania PZO: Metoda warsztatowa:</vt:lpstr>
      <vt:lpstr>Cele i logika planu zadań ochronnych nie podlegają dyskusji !</vt:lpstr>
      <vt:lpstr>Planowanie ochrony obszaru Natura 2000</vt:lpstr>
      <vt:lpstr>Planowanie ochrony obszaru Natura 2000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Zagrożenia?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Paweł</dc:creator>
  <cp:lastModifiedBy>Jacek Dorużalski</cp:lastModifiedBy>
  <cp:revision>453</cp:revision>
  <dcterms:created xsi:type="dcterms:W3CDTF">2009-05-12T16:37:36Z</dcterms:created>
  <dcterms:modified xsi:type="dcterms:W3CDTF">2022-05-10T11:12:39Z</dcterms:modified>
</cp:coreProperties>
</file>