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72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embeddedFontLst>
    <p:embeddedFont>
      <p:font typeface="Tide Sans 600 Bunny" panose="020B0604020202020204" charset="-18"/>
      <p:bold r:id="rId11"/>
      <p:boldItalic r:id="rId12"/>
    </p:embeddedFont>
    <p:embeddedFont>
      <p:font typeface="Tide Sans 400 Lil Dude" panose="020B0604020202020204" charset="-18"/>
      <p:regular r:id="rId13"/>
      <p:italic r:id="rId14"/>
    </p:embeddedFont>
    <p:embeddedFont>
      <p:font typeface="Tide Sans 500 Dudette" panose="020B0604020202020204" charset="-18"/>
      <p:regular r:id="rId15"/>
      <p: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ide Sans 200 Lil Mondo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yż, Anna" initials="C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2B"/>
    <a:srgbClr val="8A001E"/>
    <a:srgbClr val="D7294D"/>
    <a:srgbClr val="D9D9D9"/>
    <a:srgbClr val="D72B4F"/>
    <a:srgbClr val="A40023"/>
    <a:srgbClr val="ED6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2" autoAdjust="0"/>
    <p:restoredTop sz="99771" autoAdjust="0"/>
  </p:normalViewPr>
  <p:slideViewPr>
    <p:cSldViewPr snapToGrid="0" snapToObjects="1">
      <p:cViewPr varScale="1">
        <p:scale>
          <a:sx n="117" d="100"/>
          <a:sy n="117" d="100"/>
        </p:scale>
        <p:origin x="-774" y="-96"/>
      </p:cViewPr>
      <p:guideLst>
        <p:guide orient="horz" pos="7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2719B-1086-4446-BFA3-82843C3A3BBE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9B89-727A-4FD4-898B-7DA3D1EE4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08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1F5F-7C63-4CFF-AAB5-22DE4E66C7C9}" type="datetimeFigureOut">
              <a:rPr lang="pl-PL" smtClean="0"/>
              <a:t>2018-02-19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D41-C4E1-41E6-9AC3-29F1AD8B71C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35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92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00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00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00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0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5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6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1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9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CD99-0E47-4725-9F4B-882EFB47543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8AD0-9D4B-402F-B30B-3D952F8AF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am.Kostrzewa@bgk.pl" TargetMode="External"/><Relationship Id="rId4" Type="http://schemas.openxmlformats.org/officeDocument/2006/relationships/hyperlink" Target="mailto:Lukasz.Jasinski@bgk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BANK\PUBLIC\Zdjęcia i grafiki do prezentacji\iStock-49933954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6435"/>
            <a:ext cx="12192000" cy="61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311" y="81243"/>
            <a:ext cx="762688" cy="575767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0" y="2818614"/>
            <a:ext cx="5326743" cy="2827493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180000" rtlCol="0" anchor="ctr"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Tide Sans 600 Bunny" panose="020B0604020202020204" charset="-18"/>
              </a:rPr>
              <a:t>Finansujemy innowacyjne inwestycje</a:t>
            </a:r>
            <a:r>
              <a:rPr lang="pl-PL" sz="2000" b="1" dirty="0" smtClean="0">
                <a:solidFill>
                  <a:schemeClr val="bg1"/>
                </a:solidFill>
                <a:latin typeface="Tide Sans 600 Bunny" panose="00000700000000000000" pitchFamily="50" charset="-18"/>
              </a:rPr>
              <a:t/>
            </a:r>
            <a:br>
              <a:rPr lang="pl-PL" sz="2000" b="1" dirty="0" smtClean="0">
                <a:solidFill>
                  <a:schemeClr val="bg1"/>
                </a:solidFill>
                <a:latin typeface="Tide Sans 600 Bunny" panose="00000700000000000000" pitchFamily="50" charset="-18"/>
              </a:rPr>
            </a:br>
            <a:endParaRPr lang="en-US" sz="1600" dirty="0">
              <a:solidFill>
                <a:schemeClr val="bg1"/>
              </a:solidFill>
              <a:latin typeface="Tide Sans 400 Lil Dude" panose="00000500000000000000" pitchFamily="50" charset="-1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8AD0-9D4B-402F-B30B-3D952F8AF9D2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0" y="5248695"/>
            <a:ext cx="5326743" cy="59928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180000" rtlCol="0" anchor="ctr"/>
          <a:lstStyle/>
          <a:p>
            <a:pPr algn="r"/>
            <a:endParaRPr lang="pl-PL" sz="1600" dirty="0">
              <a:solidFill>
                <a:schemeClr val="bg1"/>
              </a:solidFill>
              <a:latin typeface="Tide Sans 400 Lil Dude" panose="00000500000000000000" pitchFamily="50" charset="-18"/>
            </a:endParaRPr>
          </a:p>
        </p:txBody>
      </p:sp>
      <p:pic>
        <p:nvPicPr>
          <p:cNvPr id="10" name="Picture 3" descr="C:\Users\mszul1\Desktop\logo_FE_Inteligentny_Rozwoj_rgb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" y="5327288"/>
            <a:ext cx="848851" cy="44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szul1\Desktop\UE_EFRR_rgb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10" y="5325519"/>
            <a:ext cx="1425506" cy="4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38" y="5377669"/>
            <a:ext cx="1356611" cy="306146"/>
          </a:xfrm>
          <a:prstGeom prst="rect">
            <a:avLst/>
          </a:prstGeom>
        </p:spPr>
      </p:pic>
      <p:pic>
        <p:nvPicPr>
          <p:cNvPr id="1026" name="Picture 2" descr="C:\Users\mszul1\Desktop\znak_barw_rp_poziom_szara_ramka_rg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9" y="5327288"/>
            <a:ext cx="1351802" cy="4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0" y="9525"/>
            <a:ext cx="379339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81243"/>
            <a:ext cx="1083199" cy="817726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Kredyt</a:t>
            </a:r>
            <a:r>
              <a:rPr lang="en-US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 </a:t>
            </a:r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na </a:t>
            </a:r>
            <a:r>
              <a:rPr lang="pl-PL" sz="2800" b="1" dirty="0">
                <a:solidFill>
                  <a:srgbClr val="CF002B"/>
                </a:solidFill>
                <a:latin typeface="Tide Sans 600 Bunny" panose="00000700000000000000" pitchFamily="50" charset="-18"/>
              </a:rPr>
              <a:t>innowacje technologiczne </a:t>
            </a:r>
          </a:p>
        </p:txBody>
      </p:sp>
      <p:sp>
        <p:nvSpPr>
          <p:cNvPr id="60" name="Rectangle 16"/>
          <p:cNvSpPr/>
          <p:nvPr/>
        </p:nvSpPr>
        <p:spPr>
          <a:xfrm>
            <a:off x="4052581" y="1534534"/>
            <a:ext cx="7653517" cy="553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20B0604020202020204" charset="-18"/>
              </a:rPr>
              <a:t>Wsparcie dla mikro, małych i średnich przedsiębiorców wdrażających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20B0604020202020204" charset="-18"/>
              </a:rPr>
              <a:t>nowe technologie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de Sans 600 Bunny" panose="020B0604020202020204" charset="-18"/>
            </a:endParaRPr>
          </a:p>
        </p:txBody>
      </p:sp>
      <p:sp>
        <p:nvSpPr>
          <p:cNvPr id="61" name="Content Placeholder 10"/>
          <p:cNvSpPr txBox="1">
            <a:spLocks/>
          </p:cNvSpPr>
          <p:nvPr/>
        </p:nvSpPr>
        <p:spPr>
          <a:xfrm>
            <a:off x="4673336" y="4033412"/>
            <a:ext cx="2252829" cy="8949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500" b="1" dirty="0">
                <a:solidFill>
                  <a:srgbClr val="CF002B"/>
                </a:solidFill>
                <a:latin typeface="Tide Sans 600 Bunny" panose="020B0604020202020204" charset="-18"/>
              </a:rPr>
              <a:t>INWESTYCJA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Mapa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pomocy regionalnej (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maks. 70% dofinansowania)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3" name="Content Placeholder 10"/>
          <p:cNvSpPr txBox="1">
            <a:spLocks/>
          </p:cNvSpPr>
          <p:nvPr/>
        </p:nvSpPr>
        <p:spPr>
          <a:xfrm>
            <a:off x="4673335" y="5117221"/>
            <a:ext cx="2246751" cy="601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500" b="1" dirty="0">
                <a:solidFill>
                  <a:srgbClr val="CF002B"/>
                </a:solidFill>
                <a:latin typeface="Tide Sans 600 Bunny" panose="020B0604020202020204" charset="-18"/>
              </a:rPr>
              <a:t>DORADZTWO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Dofinansowanie 50%</a:t>
            </a:r>
          </a:p>
        </p:txBody>
      </p:sp>
      <p:sp>
        <p:nvSpPr>
          <p:cNvPr id="77" name="Rectangle 15"/>
          <p:cNvSpPr/>
          <p:nvPr/>
        </p:nvSpPr>
        <p:spPr>
          <a:xfrm>
            <a:off x="4052581" y="2167454"/>
            <a:ext cx="2880880" cy="567420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bg1"/>
                </a:solidFill>
                <a:latin typeface="Tide Sans 600 Bunny" panose="020B0604020202020204" charset="-18"/>
              </a:rPr>
              <a:t>Wysokość dofinansowania</a:t>
            </a:r>
            <a:endParaRPr lang="pl-PL" sz="1600" dirty="0">
              <a:solidFill>
                <a:schemeClr val="bg1"/>
              </a:solidFill>
              <a:latin typeface="Tide Sans 600 Bunny" panose="020B0604020202020204" charset="-18"/>
            </a:endParaRPr>
          </a:p>
        </p:txBody>
      </p:sp>
      <p:sp>
        <p:nvSpPr>
          <p:cNvPr id="78" name="Content Placeholder 10"/>
          <p:cNvSpPr txBox="1">
            <a:spLocks/>
          </p:cNvSpPr>
          <p:nvPr/>
        </p:nvSpPr>
        <p:spPr>
          <a:xfrm>
            <a:off x="4065955" y="2786148"/>
            <a:ext cx="2867506" cy="10879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44500" fontAlgn="auto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  <a:buNone/>
            </a:pPr>
            <a:r>
              <a:rPr lang="pl-PL" sz="1400" dirty="0">
                <a:solidFill>
                  <a:srgbClr val="CF002B"/>
                </a:solidFill>
                <a:latin typeface="Tide Sans 600 Bunny" panose="020B0604020202020204" charset="-18"/>
              </a:rPr>
              <a:t>Do 6 mln zł </a:t>
            </a: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 </a:t>
            </a: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formie </a:t>
            </a: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premii technologicznej (dotacji) </a:t>
            </a: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przeznaczonej na </a:t>
            </a: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spłatę kredytu technologicznego </a:t>
            </a: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 </a:t>
            </a: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banku komercyjnym</a:t>
            </a:r>
          </a:p>
        </p:txBody>
      </p:sp>
      <p:sp>
        <p:nvSpPr>
          <p:cNvPr id="57" name="Content Placeholder 10"/>
          <p:cNvSpPr txBox="1">
            <a:spLocks/>
          </p:cNvSpPr>
          <p:nvPr/>
        </p:nvSpPr>
        <p:spPr>
          <a:xfrm>
            <a:off x="7350711" y="4046794"/>
            <a:ext cx="4355387" cy="8682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Nieruchomości, materiały i roboty budowlane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Środki trwałe, ich montaż i uruchomienie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Wartości niematerialne i prawne</a:t>
            </a:r>
          </a:p>
        </p:txBody>
      </p:sp>
      <p:sp>
        <p:nvSpPr>
          <p:cNvPr id="59" name="Rectangle 15"/>
          <p:cNvSpPr/>
          <p:nvPr/>
        </p:nvSpPr>
        <p:spPr>
          <a:xfrm>
            <a:off x="7350711" y="3306660"/>
            <a:ext cx="4355387" cy="567420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bg1"/>
                </a:solidFill>
                <a:latin typeface="Tide Sans 600 Bunny" panose="020B0604020202020204" charset="-18"/>
              </a:rPr>
              <a:t>Koszty </a:t>
            </a:r>
            <a:r>
              <a:rPr lang="pl-PL" sz="1600" b="1" dirty="0" smtClean="0">
                <a:solidFill>
                  <a:schemeClr val="bg1"/>
                </a:solidFill>
                <a:latin typeface="Tide Sans 600 Bunny" panose="020B0604020202020204" charset="-18"/>
              </a:rPr>
              <a:t>kwalifikowalne</a:t>
            </a:r>
            <a:endParaRPr lang="pl-PL" sz="1600" b="1" dirty="0">
              <a:solidFill>
                <a:schemeClr val="bg1"/>
              </a:solidFill>
              <a:latin typeface="Tide Sans 600 Bunny" panose="020B0604020202020204" charset="-18"/>
            </a:endParaRPr>
          </a:p>
        </p:txBody>
      </p:sp>
      <p:sp>
        <p:nvSpPr>
          <p:cNvPr id="62" name="Content Placeholder 10"/>
          <p:cNvSpPr txBox="1">
            <a:spLocks/>
          </p:cNvSpPr>
          <p:nvPr/>
        </p:nvSpPr>
        <p:spPr>
          <a:xfrm>
            <a:off x="7340121" y="5126914"/>
            <a:ext cx="4365976" cy="6000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Ekspertyzy, koncepcje i projekty techniczne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0" name="Prostokąt 99"/>
          <p:cNvSpPr/>
          <p:nvPr/>
        </p:nvSpPr>
        <p:spPr>
          <a:xfrm>
            <a:off x="7350712" y="2167454"/>
            <a:ext cx="4355386" cy="1038686"/>
          </a:xfrm>
          <a:prstGeom prst="rect">
            <a:avLst/>
          </a:prstGeom>
          <a:ln>
            <a:solidFill>
              <a:srgbClr val="CF002B"/>
            </a:solidFill>
          </a:ln>
        </p:spPr>
        <p:txBody>
          <a:bodyPr wrap="square" anchor="ctr">
            <a:noAutofit/>
          </a:bodyPr>
          <a:lstStyle/>
          <a:p>
            <a:pPr defTabSz="444500">
              <a:spcBef>
                <a:spcPct val="0"/>
              </a:spcBef>
              <a:buClr>
                <a:srgbClr val="D7294D"/>
              </a:buClr>
            </a:pPr>
            <a:r>
              <a:rPr lang="pl-PL" sz="1400" dirty="0">
                <a:solidFill>
                  <a:srgbClr val="CF002B"/>
                </a:solidFill>
                <a:latin typeface="Tide Sans 600 Bunny" panose="020B0604020202020204" charset="-18"/>
              </a:rPr>
              <a:t>Budżet programu</a:t>
            </a:r>
          </a:p>
          <a:p>
            <a:pPr defTabSz="444500">
              <a:spcBef>
                <a:spcPct val="0"/>
              </a:spcBef>
              <a:buClr>
                <a:srgbClr val="D7294D"/>
              </a:buClr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422 mln euro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(pierwotny) +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50 mln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euro</a:t>
            </a:r>
          </a:p>
          <a:p>
            <a:pPr defTabSz="444500">
              <a:spcBef>
                <a:spcPct val="0"/>
              </a:spcBef>
              <a:buClr>
                <a:srgbClr val="D7294D"/>
              </a:buClr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Alokacja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 obecnym naborze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wniosków wynosi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550 mln zł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4052580" y="3953746"/>
            <a:ext cx="28808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4052580" y="5026060"/>
            <a:ext cx="76535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wal 9"/>
          <p:cNvSpPr/>
          <p:nvPr/>
        </p:nvSpPr>
        <p:spPr>
          <a:xfrm>
            <a:off x="4096783" y="4228776"/>
            <a:ext cx="501850" cy="501850"/>
          </a:xfrm>
          <a:prstGeom prst="ellipse">
            <a:avLst/>
          </a:prstGeom>
          <a:noFill/>
          <a:ln w="19050">
            <a:solidFill>
              <a:srgbClr val="CF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wal 29"/>
          <p:cNvSpPr/>
          <p:nvPr/>
        </p:nvSpPr>
        <p:spPr>
          <a:xfrm>
            <a:off x="4096783" y="5174149"/>
            <a:ext cx="501850" cy="501850"/>
          </a:xfrm>
          <a:prstGeom prst="ellipse">
            <a:avLst/>
          </a:prstGeom>
          <a:noFill/>
          <a:ln w="19050">
            <a:solidFill>
              <a:srgbClr val="CF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56"/>
          <p:cNvSpPr>
            <a:spLocks noEditPoints="1"/>
          </p:cNvSpPr>
          <p:nvPr/>
        </p:nvSpPr>
        <p:spPr bwMode="auto">
          <a:xfrm>
            <a:off x="4198782" y="4365143"/>
            <a:ext cx="297852" cy="229117"/>
          </a:xfrm>
          <a:custGeom>
            <a:avLst/>
            <a:gdLst>
              <a:gd name="T0" fmla="*/ 401 w 416"/>
              <a:gd name="T1" fmla="*/ 303 h 320"/>
              <a:gd name="T2" fmla="*/ 16 w 416"/>
              <a:gd name="T3" fmla="*/ 256 h 320"/>
              <a:gd name="T4" fmla="*/ 401 w 416"/>
              <a:gd name="T5" fmla="*/ 256 h 320"/>
              <a:gd name="T6" fmla="*/ 16 w 416"/>
              <a:gd name="T7" fmla="*/ 240 h 320"/>
              <a:gd name="T8" fmla="*/ 16 w 416"/>
              <a:gd name="T9" fmla="*/ 224 h 320"/>
              <a:gd name="T10" fmla="*/ 64 w 416"/>
              <a:gd name="T11" fmla="*/ 208 h 320"/>
              <a:gd name="T12" fmla="*/ 34 w 416"/>
              <a:gd name="T13" fmla="*/ 166 h 320"/>
              <a:gd name="T14" fmla="*/ 383 w 416"/>
              <a:gd name="T15" fmla="*/ 166 h 320"/>
              <a:gd name="T16" fmla="*/ 353 w 416"/>
              <a:gd name="T17" fmla="*/ 208 h 320"/>
              <a:gd name="T18" fmla="*/ 208 w 416"/>
              <a:gd name="T19" fmla="*/ 47 h 320"/>
              <a:gd name="T20" fmla="*/ 156 w 416"/>
              <a:gd name="T21" fmla="*/ 74 h 320"/>
              <a:gd name="T22" fmla="*/ 148 w 416"/>
              <a:gd name="T23" fmla="*/ 131 h 320"/>
              <a:gd name="T24" fmla="*/ 188 w 416"/>
              <a:gd name="T25" fmla="*/ 172 h 320"/>
              <a:gd name="T26" fmla="*/ 246 w 416"/>
              <a:gd name="T27" fmla="*/ 164 h 320"/>
              <a:gd name="T28" fmla="*/ 273 w 416"/>
              <a:gd name="T29" fmla="*/ 112 h 320"/>
              <a:gd name="T30" fmla="*/ 246 w 416"/>
              <a:gd name="T31" fmla="*/ 60 h 320"/>
              <a:gd name="T32" fmla="*/ 208 w 416"/>
              <a:gd name="T33" fmla="*/ 32 h 320"/>
              <a:gd name="T34" fmla="*/ 265 w 416"/>
              <a:gd name="T35" fmla="*/ 55 h 320"/>
              <a:gd name="T36" fmla="*/ 288 w 416"/>
              <a:gd name="T37" fmla="*/ 112 h 320"/>
              <a:gd name="T38" fmla="*/ 265 w 416"/>
              <a:gd name="T39" fmla="*/ 168 h 320"/>
              <a:gd name="T40" fmla="*/ 208 w 416"/>
              <a:gd name="T41" fmla="*/ 191 h 320"/>
              <a:gd name="T42" fmla="*/ 151 w 416"/>
              <a:gd name="T43" fmla="*/ 168 h 320"/>
              <a:gd name="T44" fmla="*/ 128 w 416"/>
              <a:gd name="T45" fmla="*/ 112 h 320"/>
              <a:gd name="T46" fmla="*/ 151 w 416"/>
              <a:gd name="T47" fmla="*/ 55 h 320"/>
              <a:gd name="T48" fmla="*/ 208 w 416"/>
              <a:gd name="T49" fmla="*/ 32 h 320"/>
              <a:gd name="T50" fmla="*/ 368 w 416"/>
              <a:gd name="T51" fmla="*/ 47 h 320"/>
              <a:gd name="T52" fmla="*/ 401 w 416"/>
              <a:gd name="T53" fmla="*/ 16 h 320"/>
              <a:gd name="T54" fmla="*/ 75 w 416"/>
              <a:gd name="T55" fmla="*/ 34 h 320"/>
              <a:gd name="T56" fmla="*/ 35 w 416"/>
              <a:gd name="T57" fmla="*/ 75 h 320"/>
              <a:gd name="T58" fmla="*/ 35 w 416"/>
              <a:gd name="T59" fmla="*/ 149 h 320"/>
              <a:gd name="T60" fmla="*/ 75 w 416"/>
              <a:gd name="T61" fmla="*/ 188 h 320"/>
              <a:gd name="T62" fmla="*/ 342 w 416"/>
              <a:gd name="T63" fmla="*/ 188 h 320"/>
              <a:gd name="T64" fmla="*/ 381 w 416"/>
              <a:gd name="T65" fmla="*/ 149 h 320"/>
              <a:gd name="T66" fmla="*/ 381 w 416"/>
              <a:gd name="T67" fmla="*/ 75 h 320"/>
              <a:gd name="T68" fmla="*/ 342 w 416"/>
              <a:gd name="T69" fmla="*/ 34 h 320"/>
              <a:gd name="T70" fmla="*/ 16 w 416"/>
              <a:gd name="T71" fmla="*/ 16 h 320"/>
              <a:gd name="T72" fmla="*/ 47 w 416"/>
              <a:gd name="T73" fmla="*/ 47 h 320"/>
              <a:gd name="T74" fmla="*/ 16 w 416"/>
              <a:gd name="T75" fmla="*/ 16 h 320"/>
              <a:gd name="T76" fmla="*/ 411 w 416"/>
              <a:gd name="T77" fmla="*/ 0 h 320"/>
              <a:gd name="T78" fmla="*/ 416 w 416"/>
              <a:gd name="T79" fmla="*/ 8 h 320"/>
              <a:gd name="T80" fmla="*/ 413 w 416"/>
              <a:gd name="T81" fmla="*/ 317 h 320"/>
              <a:gd name="T82" fmla="*/ 8 w 416"/>
              <a:gd name="T83" fmla="*/ 320 h 320"/>
              <a:gd name="T84" fmla="*/ 0 w 416"/>
              <a:gd name="T85" fmla="*/ 315 h 320"/>
              <a:gd name="T86" fmla="*/ 0 w 416"/>
              <a:gd name="T87" fmla="*/ 4 h 320"/>
              <a:gd name="T88" fmla="*/ 8 w 416"/>
              <a:gd name="T8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6" h="320">
                <a:moveTo>
                  <a:pt x="16" y="287"/>
                </a:moveTo>
                <a:lnTo>
                  <a:pt x="16" y="303"/>
                </a:lnTo>
                <a:lnTo>
                  <a:pt x="401" y="303"/>
                </a:lnTo>
                <a:lnTo>
                  <a:pt x="401" y="287"/>
                </a:lnTo>
                <a:lnTo>
                  <a:pt x="16" y="287"/>
                </a:lnTo>
                <a:close/>
                <a:moveTo>
                  <a:pt x="16" y="256"/>
                </a:moveTo>
                <a:lnTo>
                  <a:pt x="16" y="271"/>
                </a:lnTo>
                <a:lnTo>
                  <a:pt x="401" y="271"/>
                </a:lnTo>
                <a:lnTo>
                  <a:pt x="401" y="256"/>
                </a:lnTo>
                <a:lnTo>
                  <a:pt x="16" y="256"/>
                </a:lnTo>
                <a:close/>
                <a:moveTo>
                  <a:pt x="16" y="224"/>
                </a:moveTo>
                <a:lnTo>
                  <a:pt x="16" y="240"/>
                </a:lnTo>
                <a:lnTo>
                  <a:pt x="401" y="240"/>
                </a:lnTo>
                <a:lnTo>
                  <a:pt x="401" y="224"/>
                </a:lnTo>
                <a:lnTo>
                  <a:pt x="16" y="224"/>
                </a:lnTo>
                <a:close/>
                <a:moveTo>
                  <a:pt x="16" y="160"/>
                </a:moveTo>
                <a:lnTo>
                  <a:pt x="16" y="208"/>
                </a:lnTo>
                <a:lnTo>
                  <a:pt x="64" y="208"/>
                </a:lnTo>
                <a:lnTo>
                  <a:pt x="58" y="190"/>
                </a:lnTo>
                <a:lnTo>
                  <a:pt x="47" y="176"/>
                </a:lnTo>
                <a:lnTo>
                  <a:pt x="34" y="166"/>
                </a:lnTo>
                <a:lnTo>
                  <a:pt x="16" y="160"/>
                </a:lnTo>
                <a:close/>
                <a:moveTo>
                  <a:pt x="401" y="160"/>
                </a:moveTo>
                <a:lnTo>
                  <a:pt x="383" y="166"/>
                </a:lnTo>
                <a:lnTo>
                  <a:pt x="368" y="176"/>
                </a:lnTo>
                <a:lnTo>
                  <a:pt x="358" y="190"/>
                </a:lnTo>
                <a:lnTo>
                  <a:pt x="353" y="208"/>
                </a:lnTo>
                <a:lnTo>
                  <a:pt x="401" y="208"/>
                </a:lnTo>
                <a:lnTo>
                  <a:pt x="401" y="160"/>
                </a:lnTo>
                <a:close/>
                <a:moveTo>
                  <a:pt x="208" y="47"/>
                </a:moveTo>
                <a:lnTo>
                  <a:pt x="188" y="51"/>
                </a:lnTo>
                <a:lnTo>
                  <a:pt x="170" y="60"/>
                </a:lnTo>
                <a:lnTo>
                  <a:pt x="156" y="74"/>
                </a:lnTo>
                <a:lnTo>
                  <a:pt x="148" y="91"/>
                </a:lnTo>
                <a:lnTo>
                  <a:pt x="144" y="112"/>
                </a:lnTo>
                <a:lnTo>
                  <a:pt x="148" y="131"/>
                </a:lnTo>
                <a:lnTo>
                  <a:pt x="156" y="150"/>
                </a:lnTo>
                <a:lnTo>
                  <a:pt x="170" y="164"/>
                </a:lnTo>
                <a:lnTo>
                  <a:pt x="188" y="172"/>
                </a:lnTo>
                <a:lnTo>
                  <a:pt x="208" y="175"/>
                </a:lnTo>
                <a:lnTo>
                  <a:pt x="229" y="172"/>
                </a:lnTo>
                <a:lnTo>
                  <a:pt x="246" y="164"/>
                </a:lnTo>
                <a:lnTo>
                  <a:pt x="260" y="150"/>
                </a:lnTo>
                <a:lnTo>
                  <a:pt x="269" y="131"/>
                </a:lnTo>
                <a:lnTo>
                  <a:pt x="273" y="112"/>
                </a:lnTo>
                <a:lnTo>
                  <a:pt x="269" y="91"/>
                </a:lnTo>
                <a:lnTo>
                  <a:pt x="260" y="74"/>
                </a:lnTo>
                <a:lnTo>
                  <a:pt x="246" y="60"/>
                </a:lnTo>
                <a:lnTo>
                  <a:pt x="229" y="51"/>
                </a:lnTo>
                <a:lnTo>
                  <a:pt x="208" y="47"/>
                </a:lnTo>
                <a:close/>
                <a:moveTo>
                  <a:pt x="208" y="32"/>
                </a:moveTo>
                <a:lnTo>
                  <a:pt x="230" y="34"/>
                </a:lnTo>
                <a:lnTo>
                  <a:pt x="248" y="43"/>
                </a:lnTo>
                <a:lnTo>
                  <a:pt x="265" y="55"/>
                </a:lnTo>
                <a:lnTo>
                  <a:pt x="277" y="71"/>
                </a:lnTo>
                <a:lnTo>
                  <a:pt x="285" y="90"/>
                </a:lnTo>
                <a:lnTo>
                  <a:pt x="288" y="112"/>
                </a:lnTo>
                <a:lnTo>
                  <a:pt x="285" y="133"/>
                </a:lnTo>
                <a:lnTo>
                  <a:pt x="277" y="152"/>
                </a:lnTo>
                <a:lnTo>
                  <a:pt x="265" y="168"/>
                </a:lnTo>
                <a:lnTo>
                  <a:pt x="248" y="181"/>
                </a:lnTo>
                <a:lnTo>
                  <a:pt x="230" y="189"/>
                </a:lnTo>
                <a:lnTo>
                  <a:pt x="208" y="191"/>
                </a:lnTo>
                <a:lnTo>
                  <a:pt x="187" y="189"/>
                </a:lnTo>
                <a:lnTo>
                  <a:pt x="168" y="181"/>
                </a:lnTo>
                <a:lnTo>
                  <a:pt x="151" y="168"/>
                </a:lnTo>
                <a:lnTo>
                  <a:pt x="139" y="152"/>
                </a:lnTo>
                <a:lnTo>
                  <a:pt x="131" y="133"/>
                </a:lnTo>
                <a:lnTo>
                  <a:pt x="128" y="112"/>
                </a:lnTo>
                <a:lnTo>
                  <a:pt x="131" y="90"/>
                </a:lnTo>
                <a:lnTo>
                  <a:pt x="139" y="71"/>
                </a:lnTo>
                <a:lnTo>
                  <a:pt x="151" y="55"/>
                </a:lnTo>
                <a:lnTo>
                  <a:pt x="168" y="43"/>
                </a:lnTo>
                <a:lnTo>
                  <a:pt x="187" y="34"/>
                </a:lnTo>
                <a:lnTo>
                  <a:pt x="208" y="32"/>
                </a:lnTo>
                <a:close/>
                <a:moveTo>
                  <a:pt x="353" y="16"/>
                </a:moveTo>
                <a:lnTo>
                  <a:pt x="358" y="33"/>
                </a:lnTo>
                <a:lnTo>
                  <a:pt x="368" y="47"/>
                </a:lnTo>
                <a:lnTo>
                  <a:pt x="383" y="58"/>
                </a:lnTo>
                <a:lnTo>
                  <a:pt x="401" y="63"/>
                </a:lnTo>
                <a:lnTo>
                  <a:pt x="401" y="16"/>
                </a:lnTo>
                <a:lnTo>
                  <a:pt x="353" y="16"/>
                </a:lnTo>
                <a:close/>
                <a:moveTo>
                  <a:pt x="80" y="16"/>
                </a:moveTo>
                <a:lnTo>
                  <a:pt x="75" y="34"/>
                </a:lnTo>
                <a:lnTo>
                  <a:pt x="65" y="52"/>
                </a:lnTo>
                <a:lnTo>
                  <a:pt x="52" y="64"/>
                </a:lnTo>
                <a:lnTo>
                  <a:pt x="35" y="75"/>
                </a:lnTo>
                <a:lnTo>
                  <a:pt x="16" y="79"/>
                </a:lnTo>
                <a:lnTo>
                  <a:pt x="16" y="144"/>
                </a:lnTo>
                <a:lnTo>
                  <a:pt x="35" y="149"/>
                </a:lnTo>
                <a:lnTo>
                  <a:pt x="52" y="158"/>
                </a:lnTo>
                <a:lnTo>
                  <a:pt x="65" y="172"/>
                </a:lnTo>
                <a:lnTo>
                  <a:pt x="75" y="188"/>
                </a:lnTo>
                <a:lnTo>
                  <a:pt x="80" y="208"/>
                </a:lnTo>
                <a:lnTo>
                  <a:pt x="337" y="208"/>
                </a:lnTo>
                <a:lnTo>
                  <a:pt x="342" y="188"/>
                </a:lnTo>
                <a:lnTo>
                  <a:pt x="351" y="172"/>
                </a:lnTo>
                <a:lnTo>
                  <a:pt x="365" y="158"/>
                </a:lnTo>
                <a:lnTo>
                  <a:pt x="381" y="149"/>
                </a:lnTo>
                <a:lnTo>
                  <a:pt x="401" y="144"/>
                </a:lnTo>
                <a:lnTo>
                  <a:pt x="401" y="79"/>
                </a:lnTo>
                <a:lnTo>
                  <a:pt x="381" y="75"/>
                </a:lnTo>
                <a:lnTo>
                  <a:pt x="365" y="64"/>
                </a:lnTo>
                <a:lnTo>
                  <a:pt x="351" y="52"/>
                </a:lnTo>
                <a:lnTo>
                  <a:pt x="342" y="34"/>
                </a:lnTo>
                <a:lnTo>
                  <a:pt x="336" y="16"/>
                </a:lnTo>
                <a:lnTo>
                  <a:pt x="80" y="16"/>
                </a:lnTo>
                <a:close/>
                <a:moveTo>
                  <a:pt x="16" y="16"/>
                </a:moveTo>
                <a:lnTo>
                  <a:pt x="16" y="63"/>
                </a:lnTo>
                <a:lnTo>
                  <a:pt x="34" y="58"/>
                </a:lnTo>
                <a:lnTo>
                  <a:pt x="47" y="47"/>
                </a:lnTo>
                <a:lnTo>
                  <a:pt x="58" y="33"/>
                </a:lnTo>
                <a:lnTo>
                  <a:pt x="64" y="16"/>
                </a:lnTo>
                <a:lnTo>
                  <a:pt x="16" y="16"/>
                </a:lnTo>
                <a:close/>
                <a:moveTo>
                  <a:pt x="8" y="0"/>
                </a:moveTo>
                <a:lnTo>
                  <a:pt x="408" y="0"/>
                </a:lnTo>
                <a:lnTo>
                  <a:pt x="411" y="0"/>
                </a:lnTo>
                <a:lnTo>
                  <a:pt x="413" y="2"/>
                </a:lnTo>
                <a:lnTo>
                  <a:pt x="416" y="4"/>
                </a:lnTo>
                <a:lnTo>
                  <a:pt x="416" y="8"/>
                </a:lnTo>
                <a:lnTo>
                  <a:pt x="416" y="311"/>
                </a:lnTo>
                <a:lnTo>
                  <a:pt x="416" y="315"/>
                </a:lnTo>
                <a:lnTo>
                  <a:pt x="413" y="317"/>
                </a:lnTo>
                <a:lnTo>
                  <a:pt x="411" y="320"/>
                </a:lnTo>
                <a:lnTo>
                  <a:pt x="408" y="320"/>
                </a:lnTo>
                <a:lnTo>
                  <a:pt x="8" y="320"/>
                </a:lnTo>
                <a:lnTo>
                  <a:pt x="5" y="320"/>
                </a:lnTo>
                <a:lnTo>
                  <a:pt x="2" y="317"/>
                </a:lnTo>
                <a:lnTo>
                  <a:pt x="0" y="315"/>
                </a:lnTo>
                <a:lnTo>
                  <a:pt x="0" y="311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CF00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upa 31"/>
          <p:cNvGrpSpPr/>
          <p:nvPr/>
        </p:nvGrpSpPr>
        <p:grpSpPr>
          <a:xfrm>
            <a:off x="4195228" y="5280060"/>
            <a:ext cx="290189" cy="286615"/>
            <a:chOff x="7178677" y="1709738"/>
            <a:chExt cx="644525" cy="636588"/>
          </a:xfrm>
        </p:grpSpPr>
        <p:sp>
          <p:nvSpPr>
            <p:cNvPr id="33" name="Freeform 199"/>
            <p:cNvSpPr>
              <a:spLocks/>
            </p:cNvSpPr>
            <p:nvPr/>
          </p:nvSpPr>
          <p:spPr bwMode="auto">
            <a:xfrm>
              <a:off x="7178677" y="1709738"/>
              <a:ext cx="644525" cy="636588"/>
            </a:xfrm>
            <a:custGeom>
              <a:avLst/>
              <a:gdLst>
                <a:gd name="T0" fmla="*/ 203 w 406"/>
                <a:gd name="T1" fmla="*/ 0 h 401"/>
                <a:gd name="T2" fmla="*/ 203 w 406"/>
                <a:gd name="T3" fmla="*/ 12 h 401"/>
                <a:gd name="T4" fmla="*/ 165 w 406"/>
                <a:gd name="T5" fmla="*/ 16 h 401"/>
                <a:gd name="T6" fmla="*/ 130 w 406"/>
                <a:gd name="T7" fmla="*/ 27 h 401"/>
                <a:gd name="T8" fmla="*/ 97 w 406"/>
                <a:gd name="T9" fmla="*/ 45 h 401"/>
                <a:gd name="T10" fmla="*/ 68 w 406"/>
                <a:gd name="T11" fmla="*/ 67 h 401"/>
                <a:gd name="T12" fmla="*/ 46 w 406"/>
                <a:gd name="T13" fmla="*/ 95 h 401"/>
                <a:gd name="T14" fmla="*/ 28 w 406"/>
                <a:gd name="T15" fmla="*/ 127 h 401"/>
                <a:gd name="T16" fmla="*/ 17 w 406"/>
                <a:gd name="T17" fmla="*/ 163 h 401"/>
                <a:gd name="T18" fmla="*/ 13 w 406"/>
                <a:gd name="T19" fmla="*/ 201 h 401"/>
                <a:gd name="T20" fmla="*/ 16 w 406"/>
                <a:gd name="T21" fmla="*/ 235 h 401"/>
                <a:gd name="T22" fmla="*/ 25 w 406"/>
                <a:gd name="T23" fmla="*/ 266 h 401"/>
                <a:gd name="T24" fmla="*/ 39 w 406"/>
                <a:gd name="T25" fmla="*/ 296 h 401"/>
                <a:gd name="T26" fmla="*/ 58 w 406"/>
                <a:gd name="T27" fmla="*/ 322 h 401"/>
                <a:gd name="T28" fmla="*/ 60 w 406"/>
                <a:gd name="T29" fmla="*/ 325 h 401"/>
                <a:gd name="T30" fmla="*/ 43 w 406"/>
                <a:gd name="T31" fmla="*/ 375 h 401"/>
                <a:gd name="T32" fmla="*/ 92 w 406"/>
                <a:gd name="T33" fmla="*/ 353 h 401"/>
                <a:gd name="T34" fmla="*/ 94 w 406"/>
                <a:gd name="T35" fmla="*/ 355 h 401"/>
                <a:gd name="T36" fmla="*/ 119 w 406"/>
                <a:gd name="T37" fmla="*/ 370 h 401"/>
                <a:gd name="T38" fmla="*/ 145 w 406"/>
                <a:gd name="T39" fmla="*/ 380 h 401"/>
                <a:gd name="T40" fmla="*/ 173 w 406"/>
                <a:gd name="T41" fmla="*/ 387 h 401"/>
                <a:gd name="T42" fmla="*/ 203 w 406"/>
                <a:gd name="T43" fmla="*/ 389 h 401"/>
                <a:gd name="T44" fmla="*/ 242 w 406"/>
                <a:gd name="T45" fmla="*/ 385 h 401"/>
                <a:gd name="T46" fmla="*/ 278 w 406"/>
                <a:gd name="T47" fmla="*/ 373 h 401"/>
                <a:gd name="T48" fmla="*/ 310 w 406"/>
                <a:gd name="T49" fmla="*/ 356 h 401"/>
                <a:gd name="T50" fmla="*/ 338 w 406"/>
                <a:gd name="T51" fmla="*/ 333 h 401"/>
                <a:gd name="T52" fmla="*/ 361 w 406"/>
                <a:gd name="T53" fmla="*/ 305 h 401"/>
                <a:gd name="T54" fmla="*/ 378 w 406"/>
                <a:gd name="T55" fmla="*/ 274 h 401"/>
                <a:gd name="T56" fmla="*/ 390 w 406"/>
                <a:gd name="T57" fmla="*/ 239 h 401"/>
                <a:gd name="T58" fmla="*/ 394 w 406"/>
                <a:gd name="T59" fmla="*/ 201 h 401"/>
                <a:gd name="T60" fmla="*/ 406 w 406"/>
                <a:gd name="T61" fmla="*/ 201 h 401"/>
                <a:gd name="T62" fmla="*/ 402 w 406"/>
                <a:gd name="T63" fmla="*/ 241 h 401"/>
                <a:gd name="T64" fmla="*/ 390 w 406"/>
                <a:gd name="T65" fmla="*/ 278 h 401"/>
                <a:gd name="T66" fmla="*/ 372 w 406"/>
                <a:gd name="T67" fmla="*/ 313 h 401"/>
                <a:gd name="T68" fmla="*/ 347 w 406"/>
                <a:gd name="T69" fmla="*/ 342 h 401"/>
                <a:gd name="T70" fmla="*/ 317 w 406"/>
                <a:gd name="T71" fmla="*/ 367 h 401"/>
                <a:gd name="T72" fmla="*/ 283 w 406"/>
                <a:gd name="T73" fmla="*/ 385 h 401"/>
                <a:gd name="T74" fmla="*/ 244 w 406"/>
                <a:gd name="T75" fmla="*/ 397 h 401"/>
                <a:gd name="T76" fmla="*/ 203 w 406"/>
                <a:gd name="T77" fmla="*/ 401 h 401"/>
                <a:gd name="T78" fmla="*/ 172 w 406"/>
                <a:gd name="T79" fmla="*/ 398 h 401"/>
                <a:gd name="T80" fmla="*/ 141 w 406"/>
                <a:gd name="T81" fmla="*/ 392 h 401"/>
                <a:gd name="T82" fmla="*/ 113 w 406"/>
                <a:gd name="T83" fmla="*/ 380 h 401"/>
                <a:gd name="T84" fmla="*/ 90 w 406"/>
                <a:gd name="T85" fmla="*/ 367 h 401"/>
                <a:gd name="T86" fmla="*/ 24 w 406"/>
                <a:gd name="T87" fmla="*/ 398 h 401"/>
                <a:gd name="T88" fmla="*/ 47 w 406"/>
                <a:gd name="T89" fmla="*/ 328 h 401"/>
                <a:gd name="T90" fmla="*/ 29 w 406"/>
                <a:gd name="T91" fmla="*/ 303 h 401"/>
                <a:gd name="T92" fmla="*/ 13 w 406"/>
                <a:gd name="T93" fmla="*/ 271 h 401"/>
                <a:gd name="T94" fmla="*/ 4 w 406"/>
                <a:gd name="T95" fmla="*/ 237 h 401"/>
                <a:gd name="T96" fmla="*/ 0 w 406"/>
                <a:gd name="T97" fmla="*/ 201 h 401"/>
                <a:gd name="T98" fmla="*/ 3 w 406"/>
                <a:gd name="T99" fmla="*/ 168 h 401"/>
                <a:gd name="T100" fmla="*/ 11 w 406"/>
                <a:gd name="T101" fmla="*/ 137 h 401"/>
                <a:gd name="T102" fmla="*/ 24 w 406"/>
                <a:gd name="T103" fmla="*/ 108 h 401"/>
                <a:gd name="T104" fmla="*/ 39 w 406"/>
                <a:gd name="T105" fmla="*/ 82 h 401"/>
                <a:gd name="T106" fmla="*/ 60 w 406"/>
                <a:gd name="T107" fmla="*/ 58 h 401"/>
                <a:gd name="T108" fmla="*/ 90 w 406"/>
                <a:gd name="T109" fmla="*/ 34 h 401"/>
                <a:gd name="T110" fmla="*/ 124 w 406"/>
                <a:gd name="T111" fmla="*/ 16 h 401"/>
                <a:gd name="T112" fmla="*/ 162 w 406"/>
                <a:gd name="T113" fmla="*/ 4 h 401"/>
                <a:gd name="T114" fmla="*/ 203 w 406"/>
                <a:gd name="T11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1">
                  <a:moveTo>
                    <a:pt x="203" y="0"/>
                  </a:moveTo>
                  <a:lnTo>
                    <a:pt x="203" y="12"/>
                  </a:lnTo>
                  <a:lnTo>
                    <a:pt x="165" y="16"/>
                  </a:lnTo>
                  <a:lnTo>
                    <a:pt x="130" y="27"/>
                  </a:lnTo>
                  <a:lnTo>
                    <a:pt x="97" y="45"/>
                  </a:lnTo>
                  <a:lnTo>
                    <a:pt x="68" y="67"/>
                  </a:lnTo>
                  <a:lnTo>
                    <a:pt x="46" y="95"/>
                  </a:lnTo>
                  <a:lnTo>
                    <a:pt x="28" y="127"/>
                  </a:lnTo>
                  <a:lnTo>
                    <a:pt x="17" y="163"/>
                  </a:lnTo>
                  <a:lnTo>
                    <a:pt x="13" y="201"/>
                  </a:lnTo>
                  <a:lnTo>
                    <a:pt x="16" y="235"/>
                  </a:lnTo>
                  <a:lnTo>
                    <a:pt x="25" y="266"/>
                  </a:lnTo>
                  <a:lnTo>
                    <a:pt x="39" y="296"/>
                  </a:lnTo>
                  <a:lnTo>
                    <a:pt x="58" y="322"/>
                  </a:lnTo>
                  <a:lnTo>
                    <a:pt x="60" y="325"/>
                  </a:lnTo>
                  <a:lnTo>
                    <a:pt x="43" y="375"/>
                  </a:lnTo>
                  <a:lnTo>
                    <a:pt x="92" y="353"/>
                  </a:lnTo>
                  <a:lnTo>
                    <a:pt x="94" y="355"/>
                  </a:lnTo>
                  <a:lnTo>
                    <a:pt x="119" y="370"/>
                  </a:lnTo>
                  <a:lnTo>
                    <a:pt x="145" y="380"/>
                  </a:lnTo>
                  <a:lnTo>
                    <a:pt x="173" y="387"/>
                  </a:lnTo>
                  <a:lnTo>
                    <a:pt x="203" y="389"/>
                  </a:lnTo>
                  <a:lnTo>
                    <a:pt x="242" y="385"/>
                  </a:lnTo>
                  <a:lnTo>
                    <a:pt x="278" y="373"/>
                  </a:lnTo>
                  <a:lnTo>
                    <a:pt x="310" y="356"/>
                  </a:lnTo>
                  <a:lnTo>
                    <a:pt x="338" y="333"/>
                  </a:lnTo>
                  <a:lnTo>
                    <a:pt x="361" y="305"/>
                  </a:lnTo>
                  <a:lnTo>
                    <a:pt x="378" y="274"/>
                  </a:lnTo>
                  <a:lnTo>
                    <a:pt x="390" y="239"/>
                  </a:lnTo>
                  <a:lnTo>
                    <a:pt x="394" y="201"/>
                  </a:lnTo>
                  <a:lnTo>
                    <a:pt x="406" y="201"/>
                  </a:lnTo>
                  <a:lnTo>
                    <a:pt x="402" y="241"/>
                  </a:lnTo>
                  <a:lnTo>
                    <a:pt x="390" y="278"/>
                  </a:lnTo>
                  <a:lnTo>
                    <a:pt x="372" y="313"/>
                  </a:lnTo>
                  <a:lnTo>
                    <a:pt x="347" y="342"/>
                  </a:lnTo>
                  <a:lnTo>
                    <a:pt x="317" y="367"/>
                  </a:lnTo>
                  <a:lnTo>
                    <a:pt x="283" y="385"/>
                  </a:lnTo>
                  <a:lnTo>
                    <a:pt x="244" y="397"/>
                  </a:lnTo>
                  <a:lnTo>
                    <a:pt x="203" y="401"/>
                  </a:lnTo>
                  <a:lnTo>
                    <a:pt x="172" y="398"/>
                  </a:lnTo>
                  <a:lnTo>
                    <a:pt x="141" y="392"/>
                  </a:lnTo>
                  <a:lnTo>
                    <a:pt x="113" y="380"/>
                  </a:lnTo>
                  <a:lnTo>
                    <a:pt x="90" y="367"/>
                  </a:lnTo>
                  <a:lnTo>
                    <a:pt x="24" y="398"/>
                  </a:lnTo>
                  <a:lnTo>
                    <a:pt x="47" y="328"/>
                  </a:lnTo>
                  <a:lnTo>
                    <a:pt x="29" y="303"/>
                  </a:lnTo>
                  <a:lnTo>
                    <a:pt x="13" y="271"/>
                  </a:lnTo>
                  <a:lnTo>
                    <a:pt x="4" y="237"/>
                  </a:lnTo>
                  <a:lnTo>
                    <a:pt x="0" y="201"/>
                  </a:lnTo>
                  <a:lnTo>
                    <a:pt x="3" y="168"/>
                  </a:lnTo>
                  <a:lnTo>
                    <a:pt x="11" y="137"/>
                  </a:lnTo>
                  <a:lnTo>
                    <a:pt x="24" y="108"/>
                  </a:lnTo>
                  <a:lnTo>
                    <a:pt x="39" y="82"/>
                  </a:lnTo>
                  <a:lnTo>
                    <a:pt x="60" y="58"/>
                  </a:lnTo>
                  <a:lnTo>
                    <a:pt x="90" y="34"/>
                  </a:lnTo>
                  <a:lnTo>
                    <a:pt x="124" y="16"/>
                  </a:lnTo>
                  <a:lnTo>
                    <a:pt x="162" y="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0"/>
            <p:cNvSpPr>
              <a:spLocks noChangeArrowheads="1"/>
            </p:cNvSpPr>
            <p:nvPr/>
          </p:nvSpPr>
          <p:spPr bwMode="auto">
            <a:xfrm>
              <a:off x="7804152" y="2017713"/>
              <a:ext cx="19050" cy="11113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1"/>
            <p:cNvSpPr>
              <a:spLocks noEditPoints="1"/>
            </p:cNvSpPr>
            <p:nvPr/>
          </p:nvSpPr>
          <p:spPr bwMode="auto">
            <a:xfrm>
              <a:off x="7529514" y="1709738"/>
              <a:ext cx="292100" cy="288925"/>
            </a:xfrm>
            <a:custGeom>
              <a:avLst/>
              <a:gdLst>
                <a:gd name="T0" fmla="*/ 182 w 184"/>
                <a:gd name="T1" fmla="*/ 168 h 182"/>
                <a:gd name="T2" fmla="*/ 184 w 184"/>
                <a:gd name="T3" fmla="*/ 181 h 182"/>
                <a:gd name="T4" fmla="*/ 172 w 184"/>
                <a:gd name="T5" fmla="*/ 182 h 182"/>
                <a:gd name="T6" fmla="*/ 171 w 184"/>
                <a:gd name="T7" fmla="*/ 169 h 182"/>
                <a:gd name="T8" fmla="*/ 182 w 184"/>
                <a:gd name="T9" fmla="*/ 168 h 182"/>
                <a:gd name="T10" fmla="*/ 177 w 184"/>
                <a:gd name="T11" fmla="*/ 142 h 182"/>
                <a:gd name="T12" fmla="*/ 180 w 184"/>
                <a:gd name="T13" fmla="*/ 155 h 182"/>
                <a:gd name="T14" fmla="*/ 168 w 184"/>
                <a:gd name="T15" fmla="*/ 157 h 182"/>
                <a:gd name="T16" fmla="*/ 164 w 184"/>
                <a:gd name="T17" fmla="*/ 146 h 182"/>
                <a:gd name="T18" fmla="*/ 177 w 184"/>
                <a:gd name="T19" fmla="*/ 142 h 182"/>
                <a:gd name="T20" fmla="*/ 167 w 184"/>
                <a:gd name="T21" fmla="*/ 117 h 182"/>
                <a:gd name="T22" fmla="*/ 172 w 184"/>
                <a:gd name="T23" fmla="*/ 130 h 182"/>
                <a:gd name="T24" fmla="*/ 160 w 184"/>
                <a:gd name="T25" fmla="*/ 134 h 182"/>
                <a:gd name="T26" fmla="*/ 156 w 184"/>
                <a:gd name="T27" fmla="*/ 122 h 182"/>
                <a:gd name="T28" fmla="*/ 167 w 184"/>
                <a:gd name="T29" fmla="*/ 117 h 182"/>
                <a:gd name="T30" fmla="*/ 155 w 184"/>
                <a:gd name="T31" fmla="*/ 95 h 182"/>
                <a:gd name="T32" fmla="*/ 161 w 184"/>
                <a:gd name="T33" fmla="*/ 105 h 182"/>
                <a:gd name="T34" fmla="*/ 150 w 184"/>
                <a:gd name="T35" fmla="*/ 112 h 182"/>
                <a:gd name="T36" fmla="*/ 144 w 184"/>
                <a:gd name="T37" fmla="*/ 101 h 182"/>
                <a:gd name="T38" fmla="*/ 155 w 184"/>
                <a:gd name="T39" fmla="*/ 95 h 182"/>
                <a:gd name="T40" fmla="*/ 139 w 184"/>
                <a:gd name="T41" fmla="*/ 72 h 182"/>
                <a:gd name="T42" fmla="*/ 147 w 184"/>
                <a:gd name="T43" fmla="*/ 83 h 182"/>
                <a:gd name="T44" fmla="*/ 147 w 184"/>
                <a:gd name="T45" fmla="*/ 83 h 182"/>
                <a:gd name="T46" fmla="*/ 137 w 184"/>
                <a:gd name="T47" fmla="*/ 91 h 182"/>
                <a:gd name="T48" fmla="*/ 130 w 184"/>
                <a:gd name="T49" fmla="*/ 80 h 182"/>
                <a:gd name="T50" fmla="*/ 139 w 184"/>
                <a:gd name="T51" fmla="*/ 72 h 182"/>
                <a:gd name="T52" fmla="*/ 121 w 184"/>
                <a:gd name="T53" fmla="*/ 54 h 182"/>
                <a:gd name="T54" fmla="*/ 130 w 184"/>
                <a:gd name="T55" fmla="*/ 63 h 182"/>
                <a:gd name="T56" fmla="*/ 121 w 184"/>
                <a:gd name="T57" fmla="*/ 71 h 182"/>
                <a:gd name="T58" fmla="*/ 112 w 184"/>
                <a:gd name="T59" fmla="*/ 63 h 182"/>
                <a:gd name="T60" fmla="*/ 121 w 184"/>
                <a:gd name="T61" fmla="*/ 54 h 182"/>
                <a:gd name="T62" fmla="*/ 100 w 184"/>
                <a:gd name="T63" fmla="*/ 37 h 182"/>
                <a:gd name="T64" fmla="*/ 110 w 184"/>
                <a:gd name="T65" fmla="*/ 45 h 182"/>
                <a:gd name="T66" fmla="*/ 102 w 184"/>
                <a:gd name="T67" fmla="*/ 54 h 182"/>
                <a:gd name="T68" fmla="*/ 93 w 184"/>
                <a:gd name="T69" fmla="*/ 48 h 182"/>
                <a:gd name="T70" fmla="*/ 100 w 184"/>
                <a:gd name="T71" fmla="*/ 37 h 182"/>
                <a:gd name="T72" fmla="*/ 78 w 184"/>
                <a:gd name="T73" fmla="*/ 23 h 182"/>
                <a:gd name="T74" fmla="*/ 89 w 184"/>
                <a:gd name="T75" fmla="*/ 29 h 182"/>
                <a:gd name="T76" fmla="*/ 89 w 184"/>
                <a:gd name="T77" fmla="*/ 29 h 182"/>
                <a:gd name="T78" fmla="*/ 83 w 184"/>
                <a:gd name="T79" fmla="*/ 41 h 182"/>
                <a:gd name="T80" fmla="*/ 72 w 184"/>
                <a:gd name="T81" fmla="*/ 34 h 182"/>
                <a:gd name="T82" fmla="*/ 78 w 184"/>
                <a:gd name="T83" fmla="*/ 23 h 182"/>
                <a:gd name="T84" fmla="*/ 54 w 184"/>
                <a:gd name="T85" fmla="*/ 12 h 182"/>
                <a:gd name="T86" fmla="*/ 66 w 184"/>
                <a:gd name="T87" fmla="*/ 17 h 182"/>
                <a:gd name="T88" fmla="*/ 61 w 184"/>
                <a:gd name="T89" fmla="*/ 29 h 182"/>
                <a:gd name="T90" fmla="*/ 49 w 184"/>
                <a:gd name="T91" fmla="*/ 24 h 182"/>
                <a:gd name="T92" fmla="*/ 54 w 184"/>
                <a:gd name="T93" fmla="*/ 12 h 182"/>
                <a:gd name="T94" fmla="*/ 28 w 184"/>
                <a:gd name="T95" fmla="*/ 6 h 182"/>
                <a:gd name="T96" fmla="*/ 41 w 184"/>
                <a:gd name="T97" fmla="*/ 8 h 182"/>
                <a:gd name="T98" fmla="*/ 37 w 184"/>
                <a:gd name="T99" fmla="*/ 20 h 182"/>
                <a:gd name="T100" fmla="*/ 25 w 184"/>
                <a:gd name="T101" fmla="*/ 17 h 182"/>
                <a:gd name="T102" fmla="*/ 28 w 184"/>
                <a:gd name="T103" fmla="*/ 6 h 182"/>
                <a:gd name="T104" fmla="*/ 2 w 184"/>
                <a:gd name="T105" fmla="*/ 0 h 182"/>
                <a:gd name="T106" fmla="*/ 15 w 184"/>
                <a:gd name="T107" fmla="*/ 3 h 182"/>
                <a:gd name="T108" fmla="*/ 13 w 184"/>
                <a:gd name="T109" fmla="*/ 15 h 182"/>
                <a:gd name="T110" fmla="*/ 0 w 184"/>
                <a:gd name="T111" fmla="*/ 13 h 182"/>
                <a:gd name="T112" fmla="*/ 2 w 184"/>
                <a:gd name="T1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4" h="182">
                  <a:moveTo>
                    <a:pt x="182" y="168"/>
                  </a:moveTo>
                  <a:lnTo>
                    <a:pt x="184" y="181"/>
                  </a:lnTo>
                  <a:lnTo>
                    <a:pt x="172" y="182"/>
                  </a:lnTo>
                  <a:lnTo>
                    <a:pt x="171" y="169"/>
                  </a:lnTo>
                  <a:lnTo>
                    <a:pt x="182" y="168"/>
                  </a:lnTo>
                  <a:close/>
                  <a:moveTo>
                    <a:pt x="177" y="142"/>
                  </a:moveTo>
                  <a:lnTo>
                    <a:pt x="180" y="155"/>
                  </a:lnTo>
                  <a:lnTo>
                    <a:pt x="168" y="157"/>
                  </a:lnTo>
                  <a:lnTo>
                    <a:pt x="164" y="146"/>
                  </a:lnTo>
                  <a:lnTo>
                    <a:pt x="177" y="142"/>
                  </a:lnTo>
                  <a:close/>
                  <a:moveTo>
                    <a:pt x="167" y="117"/>
                  </a:moveTo>
                  <a:lnTo>
                    <a:pt x="172" y="130"/>
                  </a:lnTo>
                  <a:lnTo>
                    <a:pt x="160" y="134"/>
                  </a:lnTo>
                  <a:lnTo>
                    <a:pt x="156" y="122"/>
                  </a:lnTo>
                  <a:lnTo>
                    <a:pt x="167" y="117"/>
                  </a:lnTo>
                  <a:close/>
                  <a:moveTo>
                    <a:pt x="155" y="95"/>
                  </a:moveTo>
                  <a:lnTo>
                    <a:pt x="161" y="105"/>
                  </a:lnTo>
                  <a:lnTo>
                    <a:pt x="150" y="112"/>
                  </a:lnTo>
                  <a:lnTo>
                    <a:pt x="144" y="101"/>
                  </a:lnTo>
                  <a:lnTo>
                    <a:pt x="155" y="95"/>
                  </a:lnTo>
                  <a:close/>
                  <a:moveTo>
                    <a:pt x="139" y="72"/>
                  </a:moveTo>
                  <a:lnTo>
                    <a:pt x="147" y="83"/>
                  </a:lnTo>
                  <a:lnTo>
                    <a:pt x="147" y="83"/>
                  </a:lnTo>
                  <a:lnTo>
                    <a:pt x="137" y="91"/>
                  </a:lnTo>
                  <a:lnTo>
                    <a:pt x="130" y="80"/>
                  </a:lnTo>
                  <a:lnTo>
                    <a:pt x="139" y="72"/>
                  </a:lnTo>
                  <a:close/>
                  <a:moveTo>
                    <a:pt x="121" y="54"/>
                  </a:moveTo>
                  <a:lnTo>
                    <a:pt x="130" y="63"/>
                  </a:lnTo>
                  <a:lnTo>
                    <a:pt x="121" y="71"/>
                  </a:lnTo>
                  <a:lnTo>
                    <a:pt x="112" y="63"/>
                  </a:lnTo>
                  <a:lnTo>
                    <a:pt x="121" y="54"/>
                  </a:lnTo>
                  <a:close/>
                  <a:moveTo>
                    <a:pt x="100" y="37"/>
                  </a:moveTo>
                  <a:lnTo>
                    <a:pt x="110" y="45"/>
                  </a:lnTo>
                  <a:lnTo>
                    <a:pt x="102" y="54"/>
                  </a:lnTo>
                  <a:lnTo>
                    <a:pt x="93" y="48"/>
                  </a:lnTo>
                  <a:lnTo>
                    <a:pt x="100" y="37"/>
                  </a:lnTo>
                  <a:close/>
                  <a:moveTo>
                    <a:pt x="78" y="23"/>
                  </a:moveTo>
                  <a:lnTo>
                    <a:pt x="89" y="29"/>
                  </a:lnTo>
                  <a:lnTo>
                    <a:pt x="89" y="29"/>
                  </a:lnTo>
                  <a:lnTo>
                    <a:pt x="83" y="41"/>
                  </a:lnTo>
                  <a:lnTo>
                    <a:pt x="72" y="34"/>
                  </a:lnTo>
                  <a:lnTo>
                    <a:pt x="78" y="23"/>
                  </a:lnTo>
                  <a:close/>
                  <a:moveTo>
                    <a:pt x="54" y="12"/>
                  </a:moveTo>
                  <a:lnTo>
                    <a:pt x="66" y="17"/>
                  </a:lnTo>
                  <a:lnTo>
                    <a:pt x="61" y="29"/>
                  </a:lnTo>
                  <a:lnTo>
                    <a:pt x="49" y="24"/>
                  </a:lnTo>
                  <a:lnTo>
                    <a:pt x="54" y="12"/>
                  </a:lnTo>
                  <a:close/>
                  <a:moveTo>
                    <a:pt x="28" y="6"/>
                  </a:moveTo>
                  <a:lnTo>
                    <a:pt x="41" y="8"/>
                  </a:lnTo>
                  <a:lnTo>
                    <a:pt x="37" y="20"/>
                  </a:lnTo>
                  <a:lnTo>
                    <a:pt x="25" y="17"/>
                  </a:lnTo>
                  <a:lnTo>
                    <a:pt x="28" y="6"/>
                  </a:lnTo>
                  <a:close/>
                  <a:moveTo>
                    <a:pt x="2" y="0"/>
                  </a:moveTo>
                  <a:lnTo>
                    <a:pt x="15" y="3"/>
                  </a:lnTo>
                  <a:lnTo>
                    <a:pt x="13" y="15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2"/>
            <p:cNvSpPr>
              <a:spLocks/>
            </p:cNvSpPr>
            <p:nvPr/>
          </p:nvSpPr>
          <p:spPr bwMode="auto">
            <a:xfrm>
              <a:off x="7500939" y="1709738"/>
              <a:ext cx="11113" cy="19050"/>
            </a:xfrm>
            <a:custGeom>
              <a:avLst/>
              <a:gdLst>
                <a:gd name="T0" fmla="*/ 0 w 7"/>
                <a:gd name="T1" fmla="*/ 0 h 12"/>
                <a:gd name="T2" fmla="*/ 7 w 7"/>
                <a:gd name="T3" fmla="*/ 0 h 12"/>
                <a:gd name="T4" fmla="*/ 7 w 7"/>
                <a:gd name="T5" fmla="*/ 0 h 12"/>
                <a:gd name="T6" fmla="*/ 7 w 7"/>
                <a:gd name="T7" fmla="*/ 12 h 12"/>
                <a:gd name="T8" fmla="*/ 0 w 7"/>
                <a:gd name="T9" fmla="*/ 12 h 12"/>
                <a:gd name="T10" fmla="*/ 0 w 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3"/>
            <p:cNvSpPr>
              <a:spLocks/>
            </p:cNvSpPr>
            <p:nvPr/>
          </p:nvSpPr>
          <p:spPr bwMode="auto">
            <a:xfrm>
              <a:off x="7446964" y="2011363"/>
              <a:ext cx="122238" cy="111125"/>
            </a:xfrm>
            <a:custGeom>
              <a:avLst/>
              <a:gdLst>
                <a:gd name="T0" fmla="*/ 5 w 77"/>
                <a:gd name="T1" fmla="*/ 0 h 70"/>
                <a:gd name="T2" fmla="*/ 42 w 77"/>
                <a:gd name="T3" fmla="*/ 0 h 70"/>
                <a:gd name="T4" fmla="*/ 55 w 77"/>
                <a:gd name="T5" fmla="*/ 3 h 70"/>
                <a:gd name="T6" fmla="*/ 67 w 77"/>
                <a:gd name="T7" fmla="*/ 9 h 70"/>
                <a:gd name="T8" fmla="*/ 75 w 77"/>
                <a:gd name="T9" fmla="*/ 21 h 70"/>
                <a:gd name="T10" fmla="*/ 77 w 77"/>
                <a:gd name="T11" fmla="*/ 34 h 70"/>
                <a:gd name="T12" fmla="*/ 75 w 77"/>
                <a:gd name="T13" fmla="*/ 49 h 70"/>
                <a:gd name="T14" fmla="*/ 67 w 77"/>
                <a:gd name="T15" fmla="*/ 59 h 70"/>
                <a:gd name="T16" fmla="*/ 55 w 77"/>
                <a:gd name="T17" fmla="*/ 67 h 70"/>
                <a:gd name="T18" fmla="*/ 42 w 77"/>
                <a:gd name="T19" fmla="*/ 70 h 70"/>
                <a:gd name="T20" fmla="*/ 0 w 77"/>
                <a:gd name="T21" fmla="*/ 70 h 70"/>
                <a:gd name="T22" fmla="*/ 0 w 77"/>
                <a:gd name="T23" fmla="*/ 58 h 70"/>
                <a:gd name="T24" fmla="*/ 42 w 77"/>
                <a:gd name="T25" fmla="*/ 58 h 70"/>
                <a:gd name="T26" fmla="*/ 47 w 77"/>
                <a:gd name="T27" fmla="*/ 56 h 70"/>
                <a:gd name="T28" fmla="*/ 54 w 77"/>
                <a:gd name="T29" fmla="*/ 54 h 70"/>
                <a:gd name="T30" fmla="*/ 58 w 77"/>
                <a:gd name="T31" fmla="*/ 51 h 70"/>
                <a:gd name="T32" fmla="*/ 62 w 77"/>
                <a:gd name="T33" fmla="*/ 46 h 70"/>
                <a:gd name="T34" fmla="*/ 64 w 77"/>
                <a:gd name="T35" fmla="*/ 41 h 70"/>
                <a:gd name="T36" fmla="*/ 64 w 77"/>
                <a:gd name="T37" fmla="*/ 34 h 70"/>
                <a:gd name="T38" fmla="*/ 64 w 77"/>
                <a:gd name="T39" fmla="*/ 29 h 70"/>
                <a:gd name="T40" fmla="*/ 62 w 77"/>
                <a:gd name="T41" fmla="*/ 24 h 70"/>
                <a:gd name="T42" fmla="*/ 58 w 77"/>
                <a:gd name="T43" fmla="*/ 19 h 70"/>
                <a:gd name="T44" fmla="*/ 54 w 77"/>
                <a:gd name="T45" fmla="*/ 15 h 70"/>
                <a:gd name="T46" fmla="*/ 47 w 77"/>
                <a:gd name="T47" fmla="*/ 13 h 70"/>
                <a:gd name="T48" fmla="*/ 42 w 77"/>
                <a:gd name="T49" fmla="*/ 12 h 70"/>
                <a:gd name="T50" fmla="*/ 5 w 77"/>
                <a:gd name="T51" fmla="*/ 12 h 70"/>
                <a:gd name="T52" fmla="*/ 5 w 77"/>
                <a:gd name="T5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0">
                  <a:moveTo>
                    <a:pt x="5" y="0"/>
                  </a:moveTo>
                  <a:lnTo>
                    <a:pt x="42" y="0"/>
                  </a:lnTo>
                  <a:lnTo>
                    <a:pt x="55" y="3"/>
                  </a:lnTo>
                  <a:lnTo>
                    <a:pt x="67" y="9"/>
                  </a:lnTo>
                  <a:lnTo>
                    <a:pt x="75" y="21"/>
                  </a:lnTo>
                  <a:lnTo>
                    <a:pt x="77" y="34"/>
                  </a:lnTo>
                  <a:lnTo>
                    <a:pt x="75" y="49"/>
                  </a:lnTo>
                  <a:lnTo>
                    <a:pt x="67" y="59"/>
                  </a:lnTo>
                  <a:lnTo>
                    <a:pt x="55" y="67"/>
                  </a:lnTo>
                  <a:lnTo>
                    <a:pt x="42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42" y="58"/>
                  </a:lnTo>
                  <a:lnTo>
                    <a:pt x="47" y="56"/>
                  </a:lnTo>
                  <a:lnTo>
                    <a:pt x="54" y="54"/>
                  </a:lnTo>
                  <a:lnTo>
                    <a:pt x="58" y="51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34"/>
                  </a:lnTo>
                  <a:lnTo>
                    <a:pt x="64" y="29"/>
                  </a:lnTo>
                  <a:lnTo>
                    <a:pt x="62" y="24"/>
                  </a:lnTo>
                  <a:lnTo>
                    <a:pt x="58" y="19"/>
                  </a:lnTo>
                  <a:lnTo>
                    <a:pt x="54" y="15"/>
                  </a:lnTo>
                  <a:lnTo>
                    <a:pt x="47" y="13"/>
                  </a:lnTo>
                  <a:lnTo>
                    <a:pt x="42" y="12"/>
                  </a:lnTo>
                  <a:lnTo>
                    <a:pt x="5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4"/>
            <p:cNvSpPr>
              <a:spLocks/>
            </p:cNvSpPr>
            <p:nvPr/>
          </p:nvSpPr>
          <p:spPr bwMode="auto">
            <a:xfrm>
              <a:off x="7446964" y="1931988"/>
              <a:ext cx="100013" cy="98425"/>
            </a:xfrm>
            <a:custGeom>
              <a:avLst/>
              <a:gdLst>
                <a:gd name="T0" fmla="*/ 0 w 63"/>
                <a:gd name="T1" fmla="*/ 0 h 62"/>
                <a:gd name="T2" fmla="*/ 31 w 63"/>
                <a:gd name="T3" fmla="*/ 0 h 62"/>
                <a:gd name="T4" fmla="*/ 43 w 63"/>
                <a:gd name="T5" fmla="*/ 3 h 62"/>
                <a:gd name="T6" fmla="*/ 54 w 63"/>
                <a:gd name="T7" fmla="*/ 10 h 62"/>
                <a:gd name="T8" fmla="*/ 60 w 63"/>
                <a:gd name="T9" fmla="*/ 20 h 62"/>
                <a:gd name="T10" fmla="*/ 63 w 63"/>
                <a:gd name="T11" fmla="*/ 32 h 62"/>
                <a:gd name="T12" fmla="*/ 60 w 63"/>
                <a:gd name="T13" fmla="*/ 44 h 62"/>
                <a:gd name="T14" fmla="*/ 54 w 63"/>
                <a:gd name="T15" fmla="*/ 53 h 62"/>
                <a:gd name="T16" fmla="*/ 43 w 63"/>
                <a:gd name="T17" fmla="*/ 59 h 62"/>
                <a:gd name="T18" fmla="*/ 31 w 63"/>
                <a:gd name="T19" fmla="*/ 62 h 62"/>
                <a:gd name="T20" fmla="*/ 5 w 63"/>
                <a:gd name="T21" fmla="*/ 62 h 62"/>
                <a:gd name="T22" fmla="*/ 5 w 63"/>
                <a:gd name="T23" fmla="*/ 50 h 62"/>
                <a:gd name="T24" fmla="*/ 31 w 63"/>
                <a:gd name="T25" fmla="*/ 50 h 62"/>
                <a:gd name="T26" fmla="*/ 37 w 63"/>
                <a:gd name="T27" fmla="*/ 49 h 62"/>
                <a:gd name="T28" fmla="*/ 41 w 63"/>
                <a:gd name="T29" fmla="*/ 48 h 62"/>
                <a:gd name="T30" fmla="*/ 44 w 63"/>
                <a:gd name="T31" fmla="*/ 44 h 62"/>
                <a:gd name="T32" fmla="*/ 47 w 63"/>
                <a:gd name="T33" fmla="*/ 41 h 62"/>
                <a:gd name="T34" fmla="*/ 50 w 63"/>
                <a:gd name="T35" fmla="*/ 36 h 62"/>
                <a:gd name="T36" fmla="*/ 50 w 63"/>
                <a:gd name="T37" fmla="*/ 32 h 62"/>
                <a:gd name="T38" fmla="*/ 50 w 63"/>
                <a:gd name="T39" fmla="*/ 27 h 62"/>
                <a:gd name="T40" fmla="*/ 47 w 63"/>
                <a:gd name="T41" fmla="*/ 23 h 62"/>
                <a:gd name="T42" fmla="*/ 44 w 63"/>
                <a:gd name="T43" fmla="*/ 19 h 62"/>
                <a:gd name="T44" fmla="*/ 41 w 63"/>
                <a:gd name="T45" fmla="*/ 16 h 62"/>
                <a:gd name="T46" fmla="*/ 37 w 63"/>
                <a:gd name="T47" fmla="*/ 14 h 62"/>
                <a:gd name="T48" fmla="*/ 31 w 63"/>
                <a:gd name="T49" fmla="*/ 14 h 62"/>
                <a:gd name="T50" fmla="*/ 0 w 63"/>
                <a:gd name="T51" fmla="*/ 14 h 62"/>
                <a:gd name="T52" fmla="*/ 0 w 6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62">
                  <a:moveTo>
                    <a:pt x="0" y="0"/>
                  </a:moveTo>
                  <a:lnTo>
                    <a:pt x="31" y="0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3" y="32"/>
                  </a:lnTo>
                  <a:lnTo>
                    <a:pt x="60" y="44"/>
                  </a:lnTo>
                  <a:lnTo>
                    <a:pt x="54" y="53"/>
                  </a:lnTo>
                  <a:lnTo>
                    <a:pt x="43" y="59"/>
                  </a:lnTo>
                  <a:lnTo>
                    <a:pt x="31" y="62"/>
                  </a:lnTo>
                  <a:lnTo>
                    <a:pt x="5" y="62"/>
                  </a:lnTo>
                  <a:lnTo>
                    <a:pt x="5" y="50"/>
                  </a:lnTo>
                  <a:lnTo>
                    <a:pt x="31" y="50"/>
                  </a:lnTo>
                  <a:lnTo>
                    <a:pt x="37" y="49"/>
                  </a:lnTo>
                  <a:lnTo>
                    <a:pt x="41" y="48"/>
                  </a:lnTo>
                  <a:lnTo>
                    <a:pt x="44" y="44"/>
                  </a:lnTo>
                  <a:lnTo>
                    <a:pt x="47" y="41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7"/>
                  </a:lnTo>
                  <a:lnTo>
                    <a:pt x="47" y="23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06"/>
            <p:cNvSpPr>
              <a:spLocks noChangeArrowheads="1"/>
            </p:cNvSpPr>
            <p:nvPr/>
          </p:nvSpPr>
          <p:spPr bwMode="auto">
            <a:xfrm>
              <a:off x="7448551" y="1930401"/>
              <a:ext cx="19050" cy="195263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7"/>
            <p:cNvSpPr>
              <a:spLocks/>
            </p:cNvSpPr>
            <p:nvPr/>
          </p:nvSpPr>
          <p:spPr bwMode="auto">
            <a:xfrm>
              <a:off x="7312026" y="1931988"/>
              <a:ext cx="103188" cy="193675"/>
            </a:xfrm>
            <a:custGeom>
              <a:avLst/>
              <a:gdLst>
                <a:gd name="T0" fmla="*/ 33 w 65"/>
                <a:gd name="T1" fmla="*/ 0 h 122"/>
                <a:gd name="T2" fmla="*/ 46 w 65"/>
                <a:gd name="T3" fmla="*/ 3 h 122"/>
                <a:gd name="T4" fmla="*/ 56 w 65"/>
                <a:gd name="T5" fmla="*/ 10 h 122"/>
                <a:gd name="T6" fmla="*/ 63 w 65"/>
                <a:gd name="T7" fmla="*/ 20 h 122"/>
                <a:gd name="T8" fmla="*/ 65 w 65"/>
                <a:gd name="T9" fmla="*/ 33 h 122"/>
                <a:gd name="T10" fmla="*/ 65 w 65"/>
                <a:gd name="T11" fmla="*/ 122 h 122"/>
                <a:gd name="T12" fmla="*/ 54 w 65"/>
                <a:gd name="T13" fmla="*/ 122 h 122"/>
                <a:gd name="T14" fmla="*/ 54 w 65"/>
                <a:gd name="T15" fmla="*/ 33 h 122"/>
                <a:gd name="T16" fmla="*/ 52 w 65"/>
                <a:gd name="T17" fmla="*/ 28 h 122"/>
                <a:gd name="T18" fmla="*/ 50 w 65"/>
                <a:gd name="T19" fmla="*/ 23 h 122"/>
                <a:gd name="T20" fmla="*/ 47 w 65"/>
                <a:gd name="T21" fmla="*/ 19 h 122"/>
                <a:gd name="T22" fmla="*/ 43 w 65"/>
                <a:gd name="T23" fmla="*/ 16 h 122"/>
                <a:gd name="T24" fmla="*/ 38 w 65"/>
                <a:gd name="T25" fmla="*/ 14 h 122"/>
                <a:gd name="T26" fmla="*/ 33 w 65"/>
                <a:gd name="T27" fmla="*/ 14 h 122"/>
                <a:gd name="T28" fmla="*/ 27 w 65"/>
                <a:gd name="T29" fmla="*/ 14 h 122"/>
                <a:gd name="T30" fmla="*/ 22 w 65"/>
                <a:gd name="T31" fmla="*/ 16 h 122"/>
                <a:gd name="T32" fmla="*/ 18 w 65"/>
                <a:gd name="T33" fmla="*/ 19 h 122"/>
                <a:gd name="T34" fmla="*/ 16 w 65"/>
                <a:gd name="T35" fmla="*/ 23 h 122"/>
                <a:gd name="T36" fmla="*/ 13 w 65"/>
                <a:gd name="T37" fmla="*/ 28 h 122"/>
                <a:gd name="T38" fmla="*/ 13 w 65"/>
                <a:gd name="T39" fmla="*/ 33 h 122"/>
                <a:gd name="T40" fmla="*/ 13 w 65"/>
                <a:gd name="T41" fmla="*/ 122 h 122"/>
                <a:gd name="T42" fmla="*/ 0 w 65"/>
                <a:gd name="T43" fmla="*/ 122 h 122"/>
                <a:gd name="T44" fmla="*/ 0 w 65"/>
                <a:gd name="T45" fmla="*/ 33 h 122"/>
                <a:gd name="T46" fmla="*/ 2 w 65"/>
                <a:gd name="T47" fmla="*/ 20 h 122"/>
                <a:gd name="T48" fmla="*/ 9 w 65"/>
                <a:gd name="T49" fmla="*/ 10 h 122"/>
                <a:gd name="T50" fmla="*/ 20 w 65"/>
                <a:gd name="T51" fmla="*/ 3 h 122"/>
                <a:gd name="T52" fmla="*/ 33 w 65"/>
                <a:gd name="T5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22">
                  <a:moveTo>
                    <a:pt x="33" y="0"/>
                  </a:moveTo>
                  <a:lnTo>
                    <a:pt x="46" y="3"/>
                  </a:lnTo>
                  <a:lnTo>
                    <a:pt x="56" y="10"/>
                  </a:lnTo>
                  <a:lnTo>
                    <a:pt x="63" y="20"/>
                  </a:lnTo>
                  <a:lnTo>
                    <a:pt x="65" y="33"/>
                  </a:lnTo>
                  <a:lnTo>
                    <a:pt x="65" y="122"/>
                  </a:lnTo>
                  <a:lnTo>
                    <a:pt x="54" y="122"/>
                  </a:lnTo>
                  <a:lnTo>
                    <a:pt x="54" y="33"/>
                  </a:lnTo>
                  <a:lnTo>
                    <a:pt x="52" y="28"/>
                  </a:lnTo>
                  <a:lnTo>
                    <a:pt x="50" y="23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8" y="14"/>
                  </a:lnTo>
                  <a:lnTo>
                    <a:pt x="33" y="14"/>
                  </a:lnTo>
                  <a:lnTo>
                    <a:pt x="27" y="14"/>
                  </a:lnTo>
                  <a:lnTo>
                    <a:pt x="22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13" y="122"/>
                  </a:lnTo>
                  <a:lnTo>
                    <a:pt x="0" y="122"/>
                  </a:lnTo>
                  <a:lnTo>
                    <a:pt x="0" y="33"/>
                  </a:lnTo>
                  <a:lnTo>
                    <a:pt x="2" y="20"/>
                  </a:lnTo>
                  <a:lnTo>
                    <a:pt x="9" y="10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08"/>
            <p:cNvSpPr>
              <a:spLocks noChangeArrowheads="1"/>
            </p:cNvSpPr>
            <p:nvPr/>
          </p:nvSpPr>
          <p:spPr bwMode="auto">
            <a:xfrm>
              <a:off x="7324726" y="2008188"/>
              <a:ext cx="82550" cy="20638"/>
            </a:xfrm>
            <a:prstGeom prst="rect">
              <a:avLst/>
            </a:prstGeom>
            <a:solidFill>
              <a:srgbClr val="CF002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9"/>
            <p:cNvSpPr>
              <a:spLocks/>
            </p:cNvSpPr>
            <p:nvPr/>
          </p:nvSpPr>
          <p:spPr bwMode="auto">
            <a:xfrm>
              <a:off x="7588251" y="1930401"/>
              <a:ext cx="101600" cy="198438"/>
            </a:xfrm>
            <a:custGeom>
              <a:avLst/>
              <a:gdLst>
                <a:gd name="T0" fmla="*/ 33 w 64"/>
                <a:gd name="T1" fmla="*/ 0 h 125"/>
                <a:gd name="T2" fmla="*/ 45 w 64"/>
                <a:gd name="T3" fmla="*/ 3 h 125"/>
                <a:gd name="T4" fmla="*/ 55 w 64"/>
                <a:gd name="T5" fmla="*/ 11 h 125"/>
                <a:gd name="T6" fmla="*/ 62 w 64"/>
                <a:gd name="T7" fmla="*/ 20 h 125"/>
                <a:gd name="T8" fmla="*/ 64 w 64"/>
                <a:gd name="T9" fmla="*/ 33 h 125"/>
                <a:gd name="T10" fmla="*/ 52 w 64"/>
                <a:gd name="T11" fmla="*/ 33 h 125"/>
                <a:gd name="T12" fmla="*/ 51 w 64"/>
                <a:gd name="T13" fmla="*/ 28 h 125"/>
                <a:gd name="T14" fmla="*/ 50 w 64"/>
                <a:gd name="T15" fmla="*/ 22 h 125"/>
                <a:gd name="T16" fmla="*/ 46 w 64"/>
                <a:gd name="T17" fmla="*/ 18 h 125"/>
                <a:gd name="T18" fmla="*/ 42 w 64"/>
                <a:gd name="T19" fmla="*/ 16 h 125"/>
                <a:gd name="T20" fmla="*/ 38 w 64"/>
                <a:gd name="T21" fmla="*/ 13 h 125"/>
                <a:gd name="T22" fmla="*/ 33 w 64"/>
                <a:gd name="T23" fmla="*/ 13 h 125"/>
                <a:gd name="T24" fmla="*/ 27 w 64"/>
                <a:gd name="T25" fmla="*/ 13 h 125"/>
                <a:gd name="T26" fmla="*/ 22 w 64"/>
                <a:gd name="T27" fmla="*/ 16 h 125"/>
                <a:gd name="T28" fmla="*/ 18 w 64"/>
                <a:gd name="T29" fmla="*/ 18 h 125"/>
                <a:gd name="T30" fmla="*/ 14 w 64"/>
                <a:gd name="T31" fmla="*/ 22 h 125"/>
                <a:gd name="T32" fmla="*/ 13 w 64"/>
                <a:gd name="T33" fmla="*/ 28 h 125"/>
                <a:gd name="T34" fmla="*/ 12 w 64"/>
                <a:gd name="T35" fmla="*/ 33 h 125"/>
                <a:gd name="T36" fmla="*/ 12 w 64"/>
                <a:gd name="T37" fmla="*/ 92 h 125"/>
                <a:gd name="T38" fmla="*/ 13 w 64"/>
                <a:gd name="T39" fmla="*/ 97 h 125"/>
                <a:gd name="T40" fmla="*/ 14 w 64"/>
                <a:gd name="T41" fmla="*/ 102 h 125"/>
                <a:gd name="T42" fmla="*/ 18 w 64"/>
                <a:gd name="T43" fmla="*/ 106 h 125"/>
                <a:gd name="T44" fmla="*/ 22 w 64"/>
                <a:gd name="T45" fmla="*/ 109 h 125"/>
                <a:gd name="T46" fmla="*/ 27 w 64"/>
                <a:gd name="T47" fmla="*/ 111 h 125"/>
                <a:gd name="T48" fmla="*/ 33 w 64"/>
                <a:gd name="T49" fmla="*/ 111 h 125"/>
                <a:gd name="T50" fmla="*/ 38 w 64"/>
                <a:gd name="T51" fmla="*/ 111 h 125"/>
                <a:gd name="T52" fmla="*/ 42 w 64"/>
                <a:gd name="T53" fmla="*/ 109 h 125"/>
                <a:gd name="T54" fmla="*/ 46 w 64"/>
                <a:gd name="T55" fmla="*/ 106 h 125"/>
                <a:gd name="T56" fmla="*/ 50 w 64"/>
                <a:gd name="T57" fmla="*/ 102 h 125"/>
                <a:gd name="T58" fmla="*/ 51 w 64"/>
                <a:gd name="T59" fmla="*/ 97 h 125"/>
                <a:gd name="T60" fmla="*/ 52 w 64"/>
                <a:gd name="T61" fmla="*/ 92 h 125"/>
                <a:gd name="T62" fmla="*/ 64 w 64"/>
                <a:gd name="T63" fmla="*/ 92 h 125"/>
                <a:gd name="T64" fmla="*/ 62 w 64"/>
                <a:gd name="T65" fmla="*/ 105 h 125"/>
                <a:gd name="T66" fmla="*/ 55 w 64"/>
                <a:gd name="T67" fmla="*/ 115 h 125"/>
                <a:gd name="T68" fmla="*/ 45 w 64"/>
                <a:gd name="T69" fmla="*/ 122 h 125"/>
                <a:gd name="T70" fmla="*/ 33 w 64"/>
                <a:gd name="T71" fmla="*/ 125 h 125"/>
                <a:gd name="T72" fmla="*/ 20 w 64"/>
                <a:gd name="T73" fmla="*/ 122 h 125"/>
                <a:gd name="T74" fmla="*/ 9 w 64"/>
                <a:gd name="T75" fmla="*/ 115 h 125"/>
                <a:gd name="T76" fmla="*/ 3 w 64"/>
                <a:gd name="T77" fmla="*/ 105 h 125"/>
                <a:gd name="T78" fmla="*/ 0 w 64"/>
                <a:gd name="T79" fmla="*/ 92 h 125"/>
                <a:gd name="T80" fmla="*/ 0 w 64"/>
                <a:gd name="T81" fmla="*/ 33 h 125"/>
                <a:gd name="T82" fmla="*/ 3 w 64"/>
                <a:gd name="T83" fmla="*/ 20 h 125"/>
                <a:gd name="T84" fmla="*/ 9 w 64"/>
                <a:gd name="T85" fmla="*/ 11 h 125"/>
                <a:gd name="T86" fmla="*/ 20 w 64"/>
                <a:gd name="T87" fmla="*/ 3 h 125"/>
                <a:gd name="T88" fmla="*/ 33 w 64"/>
                <a:gd name="T8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125">
                  <a:moveTo>
                    <a:pt x="33" y="0"/>
                  </a:moveTo>
                  <a:lnTo>
                    <a:pt x="45" y="3"/>
                  </a:lnTo>
                  <a:lnTo>
                    <a:pt x="55" y="11"/>
                  </a:lnTo>
                  <a:lnTo>
                    <a:pt x="62" y="20"/>
                  </a:lnTo>
                  <a:lnTo>
                    <a:pt x="64" y="33"/>
                  </a:lnTo>
                  <a:lnTo>
                    <a:pt x="52" y="33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3" y="28"/>
                  </a:lnTo>
                  <a:lnTo>
                    <a:pt x="12" y="33"/>
                  </a:lnTo>
                  <a:lnTo>
                    <a:pt x="12" y="92"/>
                  </a:lnTo>
                  <a:lnTo>
                    <a:pt x="13" y="97"/>
                  </a:lnTo>
                  <a:lnTo>
                    <a:pt x="14" y="102"/>
                  </a:lnTo>
                  <a:lnTo>
                    <a:pt x="18" y="106"/>
                  </a:lnTo>
                  <a:lnTo>
                    <a:pt x="22" y="109"/>
                  </a:lnTo>
                  <a:lnTo>
                    <a:pt x="27" y="111"/>
                  </a:lnTo>
                  <a:lnTo>
                    <a:pt x="33" y="111"/>
                  </a:lnTo>
                  <a:lnTo>
                    <a:pt x="38" y="111"/>
                  </a:lnTo>
                  <a:lnTo>
                    <a:pt x="42" y="109"/>
                  </a:lnTo>
                  <a:lnTo>
                    <a:pt x="46" y="106"/>
                  </a:lnTo>
                  <a:lnTo>
                    <a:pt x="50" y="102"/>
                  </a:lnTo>
                  <a:lnTo>
                    <a:pt x="51" y="97"/>
                  </a:lnTo>
                  <a:lnTo>
                    <a:pt x="52" y="92"/>
                  </a:lnTo>
                  <a:lnTo>
                    <a:pt x="64" y="92"/>
                  </a:lnTo>
                  <a:lnTo>
                    <a:pt x="62" y="105"/>
                  </a:lnTo>
                  <a:lnTo>
                    <a:pt x="55" y="115"/>
                  </a:lnTo>
                  <a:lnTo>
                    <a:pt x="45" y="122"/>
                  </a:lnTo>
                  <a:lnTo>
                    <a:pt x="33" y="125"/>
                  </a:lnTo>
                  <a:lnTo>
                    <a:pt x="20" y="122"/>
                  </a:lnTo>
                  <a:lnTo>
                    <a:pt x="9" y="115"/>
                  </a:lnTo>
                  <a:lnTo>
                    <a:pt x="3" y="105"/>
                  </a:lnTo>
                  <a:lnTo>
                    <a:pt x="0" y="92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11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1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3" grpId="0"/>
      <p:bldP spid="77" grpId="0" animBg="1"/>
      <p:bldP spid="78" grpId="0"/>
      <p:bldP spid="57" grpId="0"/>
      <p:bldP spid="59" grpId="0" animBg="1"/>
      <p:bldP spid="62" grpId="0"/>
      <p:bldP spid="100" grpId="0" animBg="1"/>
      <p:bldP spid="10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047284" y="4483648"/>
            <a:ext cx="5806168" cy="1066356"/>
            <a:chOff x="6047284" y="4483648"/>
            <a:chExt cx="5806168" cy="1066356"/>
          </a:xfrm>
        </p:grpSpPr>
        <p:sp>
          <p:nvSpPr>
            <p:cNvPr id="51" name="Freeform 632"/>
            <p:cNvSpPr>
              <a:spLocks noEditPoints="1"/>
            </p:cNvSpPr>
            <p:nvPr/>
          </p:nvSpPr>
          <p:spPr bwMode="auto">
            <a:xfrm>
              <a:off x="6047284" y="4985582"/>
              <a:ext cx="566144" cy="564422"/>
            </a:xfrm>
            <a:custGeom>
              <a:avLst/>
              <a:gdLst>
                <a:gd name="T0" fmla="*/ 374 w 658"/>
                <a:gd name="T1" fmla="*/ 630 h 656"/>
                <a:gd name="T2" fmla="*/ 393 w 658"/>
                <a:gd name="T3" fmla="*/ 582 h 656"/>
                <a:gd name="T4" fmla="*/ 522 w 658"/>
                <a:gd name="T5" fmla="*/ 403 h 656"/>
                <a:gd name="T6" fmla="*/ 534 w 658"/>
                <a:gd name="T7" fmla="*/ 446 h 656"/>
                <a:gd name="T8" fmla="*/ 511 w 658"/>
                <a:gd name="T9" fmla="*/ 403 h 656"/>
                <a:gd name="T10" fmla="*/ 150 w 658"/>
                <a:gd name="T11" fmla="*/ 424 h 656"/>
                <a:gd name="T12" fmla="*/ 112 w 658"/>
                <a:gd name="T13" fmla="*/ 429 h 656"/>
                <a:gd name="T14" fmla="*/ 613 w 658"/>
                <a:gd name="T15" fmla="*/ 377 h 656"/>
                <a:gd name="T16" fmla="*/ 596 w 658"/>
                <a:gd name="T17" fmla="*/ 396 h 656"/>
                <a:gd name="T18" fmla="*/ 560 w 658"/>
                <a:gd name="T19" fmla="*/ 348 h 656"/>
                <a:gd name="T20" fmla="*/ 105 w 658"/>
                <a:gd name="T21" fmla="*/ 370 h 656"/>
                <a:gd name="T22" fmla="*/ 43 w 658"/>
                <a:gd name="T23" fmla="*/ 382 h 656"/>
                <a:gd name="T24" fmla="*/ 84 w 658"/>
                <a:gd name="T25" fmla="*/ 293 h 656"/>
                <a:gd name="T26" fmla="*/ 41 w 658"/>
                <a:gd name="T27" fmla="*/ 312 h 656"/>
                <a:gd name="T28" fmla="*/ 74 w 658"/>
                <a:gd name="T29" fmla="*/ 284 h 656"/>
                <a:gd name="T30" fmla="*/ 620 w 658"/>
                <a:gd name="T31" fmla="*/ 310 h 656"/>
                <a:gd name="T32" fmla="*/ 572 w 658"/>
                <a:gd name="T33" fmla="*/ 298 h 656"/>
                <a:gd name="T34" fmla="*/ 654 w 658"/>
                <a:gd name="T35" fmla="*/ 219 h 656"/>
                <a:gd name="T36" fmla="*/ 589 w 658"/>
                <a:gd name="T37" fmla="*/ 239 h 656"/>
                <a:gd name="T38" fmla="*/ 14 w 658"/>
                <a:gd name="T39" fmla="*/ 215 h 656"/>
                <a:gd name="T40" fmla="*/ 69 w 658"/>
                <a:gd name="T41" fmla="*/ 239 h 656"/>
                <a:gd name="T42" fmla="*/ 3 w 658"/>
                <a:gd name="T43" fmla="*/ 219 h 656"/>
                <a:gd name="T44" fmla="*/ 620 w 658"/>
                <a:gd name="T45" fmla="*/ 158 h 656"/>
                <a:gd name="T46" fmla="*/ 573 w 658"/>
                <a:gd name="T47" fmla="*/ 162 h 656"/>
                <a:gd name="T48" fmla="*/ 52 w 658"/>
                <a:gd name="T49" fmla="*/ 140 h 656"/>
                <a:gd name="T50" fmla="*/ 77 w 658"/>
                <a:gd name="T51" fmla="*/ 171 h 656"/>
                <a:gd name="T52" fmla="*/ 38 w 658"/>
                <a:gd name="T53" fmla="*/ 145 h 656"/>
                <a:gd name="T54" fmla="*/ 341 w 658"/>
                <a:gd name="T55" fmla="*/ 164 h 656"/>
                <a:gd name="T56" fmla="*/ 384 w 658"/>
                <a:gd name="T57" fmla="*/ 188 h 656"/>
                <a:gd name="T58" fmla="*/ 293 w 658"/>
                <a:gd name="T59" fmla="*/ 222 h 656"/>
                <a:gd name="T60" fmla="*/ 387 w 658"/>
                <a:gd name="T61" fmla="*/ 270 h 656"/>
                <a:gd name="T62" fmla="*/ 337 w 658"/>
                <a:gd name="T63" fmla="*/ 388 h 656"/>
                <a:gd name="T64" fmla="*/ 279 w 658"/>
                <a:gd name="T65" fmla="*/ 341 h 656"/>
                <a:gd name="T66" fmla="*/ 279 w 658"/>
                <a:gd name="T67" fmla="*/ 315 h 656"/>
                <a:gd name="T68" fmla="*/ 362 w 658"/>
                <a:gd name="T69" fmla="*/ 276 h 656"/>
                <a:gd name="T70" fmla="*/ 265 w 658"/>
                <a:gd name="T71" fmla="*/ 215 h 656"/>
                <a:gd name="T72" fmla="*/ 324 w 658"/>
                <a:gd name="T73" fmla="*/ 115 h 656"/>
                <a:gd name="T74" fmla="*/ 613 w 658"/>
                <a:gd name="T75" fmla="*/ 78 h 656"/>
                <a:gd name="T76" fmla="*/ 546 w 658"/>
                <a:gd name="T77" fmla="*/ 97 h 656"/>
                <a:gd name="T78" fmla="*/ 105 w 658"/>
                <a:gd name="T79" fmla="*/ 84 h 656"/>
                <a:gd name="T80" fmla="*/ 96 w 658"/>
                <a:gd name="T81" fmla="*/ 107 h 656"/>
                <a:gd name="T82" fmla="*/ 52 w 658"/>
                <a:gd name="T83" fmla="*/ 57 h 656"/>
                <a:gd name="T84" fmla="*/ 133 w 658"/>
                <a:gd name="T85" fmla="*/ 181 h 656"/>
                <a:gd name="T86" fmla="*/ 238 w 658"/>
                <a:gd name="T87" fmla="*/ 420 h 656"/>
                <a:gd name="T88" fmla="*/ 410 w 658"/>
                <a:gd name="T89" fmla="*/ 505 h 656"/>
                <a:gd name="T90" fmla="*/ 470 w 658"/>
                <a:gd name="T91" fmla="*/ 372 h 656"/>
                <a:gd name="T92" fmla="*/ 454 w 658"/>
                <a:gd name="T93" fmla="*/ 69 h 656"/>
                <a:gd name="T94" fmla="*/ 547 w 658"/>
                <a:gd name="T95" fmla="*/ 22 h 656"/>
                <a:gd name="T96" fmla="*/ 504 w 658"/>
                <a:gd name="T97" fmla="*/ 45 h 656"/>
                <a:gd name="T98" fmla="*/ 127 w 658"/>
                <a:gd name="T99" fmla="*/ 10 h 656"/>
                <a:gd name="T100" fmla="*/ 141 w 658"/>
                <a:gd name="T101" fmla="*/ 52 h 656"/>
                <a:gd name="T102" fmla="*/ 119 w 658"/>
                <a:gd name="T103" fmla="*/ 10 h 656"/>
                <a:gd name="T104" fmla="*/ 539 w 658"/>
                <a:gd name="T105" fmla="*/ 140 h 656"/>
                <a:gd name="T106" fmla="*/ 448 w 658"/>
                <a:gd name="T107" fmla="*/ 424 h 656"/>
                <a:gd name="T108" fmla="*/ 422 w 658"/>
                <a:gd name="T109" fmla="*/ 544 h 656"/>
                <a:gd name="T110" fmla="*/ 417 w 658"/>
                <a:gd name="T111" fmla="*/ 568 h 656"/>
                <a:gd name="T112" fmla="*/ 424 w 658"/>
                <a:gd name="T113" fmla="*/ 605 h 656"/>
                <a:gd name="T114" fmla="*/ 269 w 658"/>
                <a:gd name="T115" fmla="*/ 651 h 656"/>
                <a:gd name="T116" fmla="*/ 227 w 658"/>
                <a:gd name="T117" fmla="*/ 608 h 656"/>
                <a:gd name="T118" fmla="*/ 236 w 658"/>
                <a:gd name="T119" fmla="*/ 580 h 656"/>
                <a:gd name="T120" fmla="*/ 241 w 658"/>
                <a:gd name="T121" fmla="*/ 556 h 656"/>
                <a:gd name="T122" fmla="*/ 205 w 658"/>
                <a:gd name="T123" fmla="*/ 419 h 656"/>
                <a:gd name="T124" fmla="*/ 141 w 658"/>
                <a:gd name="T125" fmla="*/ 10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" h="656">
                  <a:moveTo>
                    <a:pt x="393" y="608"/>
                  </a:moveTo>
                  <a:lnTo>
                    <a:pt x="269" y="617"/>
                  </a:lnTo>
                  <a:lnTo>
                    <a:pt x="272" y="623"/>
                  </a:lnTo>
                  <a:lnTo>
                    <a:pt x="277" y="627"/>
                  </a:lnTo>
                  <a:lnTo>
                    <a:pt x="284" y="630"/>
                  </a:lnTo>
                  <a:lnTo>
                    <a:pt x="291" y="632"/>
                  </a:lnTo>
                  <a:lnTo>
                    <a:pt x="367" y="632"/>
                  </a:lnTo>
                  <a:lnTo>
                    <a:pt x="374" y="630"/>
                  </a:lnTo>
                  <a:lnTo>
                    <a:pt x="380" y="627"/>
                  </a:lnTo>
                  <a:lnTo>
                    <a:pt x="386" y="622"/>
                  </a:lnTo>
                  <a:lnTo>
                    <a:pt x="391" y="615"/>
                  </a:lnTo>
                  <a:lnTo>
                    <a:pt x="393" y="608"/>
                  </a:lnTo>
                  <a:close/>
                  <a:moveTo>
                    <a:pt x="393" y="570"/>
                  </a:moveTo>
                  <a:lnTo>
                    <a:pt x="265" y="579"/>
                  </a:lnTo>
                  <a:lnTo>
                    <a:pt x="265" y="592"/>
                  </a:lnTo>
                  <a:lnTo>
                    <a:pt x="393" y="582"/>
                  </a:lnTo>
                  <a:lnTo>
                    <a:pt x="393" y="570"/>
                  </a:lnTo>
                  <a:close/>
                  <a:moveTo>
                    <a:pt x="265" y="530"/>
                  </a:moveTo>
                  <a:lnTo>
                    <a:pt x="265" y="555"/>
                  </a:lnTo>
                  <a:lnTo>
                    <a:pt x="393" y="544"/>
                  </a:lnTo>
                  <a:lnTo>
                    <a:pt x="393" y="530"/>
                  </a:lnTo>
                  <a:lnTo>
                    <a:pt x="265" y="530"/>
                  </a:lnTo>
                  <a:close/>
                  <a:moveTo>
                    <a:pt x="516" y="403"/>
                  </a:moveTo>
                  <a:lnTo>
                    <a:pt x="522" y="403"/>
                  </a:lnTo>
                  <a:lnTo>
                    <a:pt x="525" y="406"/>
                  </a:lnTo>
                  <a:lnTo>
                    <a:pt x="542" y="424"/>
                  </a:lnTo>
                  <a:lnTo>
                    <a:pt x="546" y="429"/>
                  </a:lnTo>
                  <a:lnTo>
                    <a:pt x="547" y="432"/>
                  </a:lnTo>
                  <a:lnTo>
                    <a:pt x="546" y="437"/>
                  </a:lnTo>
                  <a:lnTo>
                    <a:pt x="542" y="441"/>
                  </a:lnTo>
                  <a:lnTo>
                    <a:pt x="539" y="444"/>
                  </a:lnTo>
                  <a:lnTo>
                    <a:pt x="534" y="446"/>
                  </a:lnTo>
                  <a:lnTo>
                    <a:pt x="530" y="444"/>
                  </a:lnTo>
                  <a:lnTo>
                    <a:pt x="525" y="441"/>
                  </a:lnTo>
                  <a:lnTo>
                    <a:pt x="508" y="424"/>
                  </a:lnTo>
                  <a:lnTo>
                    <a:pt x="504" y="420"/>
                  </a:lnTo>
                  <a:lnTo>
                    <a:pt x="504" y="415"/>
                  </a:lnTo>
                  <a:lnTo>
                    <a:pt x="504" y="410"/>
                  </a:lnTo>
                  <a:lnTo>
                    <a:pt x="508" y="406"/>
                  </a:lnTo>
                  <a:lnTo>
                    <a:pt x="511" y="403"/>
                  </a:lnTo>
                  <a:lnTo>
                    <a:pt x="516" y="403"/>
                  </a:lnTo>
                  <a:close/>
                  <a:moveTo>
                    <a:pt x="141" y="403"/>
                  </a:moveTo>
                  <a:lnTo>
                    <a:pt x="146" y="403"/>
                  </a:lnTo>
                  <a:lnTo>
                    <a:pt x="150" y="406"/>
                  </a:lnTo>
                  <a:lnTo>
                    <a:pt x="153" y="410"/>
                  </a:lnTo>
                  <a:lnTo>
                    <a:pt x="153" y="415"/>
                  </a:lnTo>
                  <a:lnTo>
                    <a:pt x="153" y="420"/>
                  </a:lnTo>
                  <a:lnTo>
                    <a:pt x="150" y="424"/>
                  </a:lnTo>
                  <a:lnTo>
                    <a:pt x="133" y="441"/>
                  </a:lnTo>
                  <a:lnTo>
                    <a:pt x="127" y="444"/>
                  </a:lnTo>
                  <a:lnTo>
                    <a:pt x="124" y="446"/>
                  </a:lnTo>
                  <a:lnTo>
                    <a:pt x="119" y="444"/>
                  </a:lnTo>
                  <a:lnTo>
                    <a:pt x="115" y="441"/>
                  </a:lnTo>
                  <a:lnTo>
                    <a:pt x="112" y="437"/>
                  </a:lnTo>
                  <a:lnTo>
                    <a:pt x="110" y="432"/>
                  </a:lnTo>
                  <a:lnTo>
                    <a:pt x="112" y="429"/>
                  </a:lnTo>
                  <a:lnTo>
                    <a:pt x="115" y="424"/>
                  </a:lnTo>
                  <a:lnTo>
                    <a:pt x="133" y="406"/>
                  </a:lnTo>
                  <a:lnTo>
                    <a:pt x="136" y="403"/>
                  </a:lnTo>
                  <a:lnTo>
                    <a:pt x="141" y="403"/>
                  </a:lnTo>
                  <a:close/>
                  <a:moveTo>
                    <a:pt x="560" y="348"/>
                  </a:moveTo>
                  <a:lnTo>
                    <a:pt x="565" y="350"/>
                  </a:lnTo>
                  <a:lnTo>
                    <a:pt x="608" y="374"/>
                  </a:lnTo>
                  <a:lnTo>
                    <a:pt x="613" y="377"/>
                  </a:lnTo>
                  <a:lnTo>
                    <a:pt x="615" y="382"/>
                  </a:lnTo>
                  <a:lnTo>
                    <a:pt x="615" y="388"/>
                  </a:lnTo>
                  <a:lnTo>
                    <a:pt x="613" y="391"/>
                  </a:lnTo>
                  <a:lnTo>
                    <a:pt x="609" y="394"/>
                  </a:lnTo>
                  <a:lnTo>
                    <a:pt x="606" y="398"/>
                  </a:lnTo>
                  <a:lnTo>
                    <a:pt x="603" y="398"/>
                  </a:lnTo>
                  <a:lnTo>
                    <a:pt x="599" y="398"/>
                  </a:lnTo>
                  <a:lnTo>
                    <a:pt x="596" y="396"/>
                  </a:lnTo>
                  <a:lnTo>
                    <a:pt x="553" y="370"/>
                  </a:lnTo>
                  <a:lnTo>
                    <a:pt x="549" y="367"/>
                  </a:lnTo>
                  <a:lnTo>
                    <a:pt x="546" y="363"/>
                  </a:lnTo>
                  <a:lnTo>
                    <a:pt x="546" y="358"/>
                  </a:lnTo>
                  <a:lnTo>
                    <a:pt x="547" y="353"/>
                  </a:lnTo>
                  <a:lnTo>
                    <a:pt x="551" y="350"/>
                  </a:lnTo>
                  <a:lnTo>
                    <a:pt x="554" y="348"/>
                  </a:lnTo>
                  <a:lnTo>
                    <a:pt x="560" y="348"/>
                  </a:lnTo>
                  <a:close/>
                  <a:moveTo>
                    <a:pt x="98" y="348"/>
                  </a:moveTo>
                  <a:lnTo>
                    <a:pt x="103" y="348"/>
                  </a:lnTo>
                  <a:lnTo>
                    <a:pt x="107" y="350"/>
                  </a:lnTo>
                  <a:lnTo>
                    <a:pt x="110" y="353"/>
                  </a:lnTo>
                  <a:lnTo>
                    <a:pt x="112" y="358"/>
                  </a:lnTo>
                  <a:lnTo>
                    <a:pt x="112" y="363"/>
                  </a:lnTo>
                  <a:lnTo>
                    <a:pt x="108" y="367"/>
                  </a:lnTo>
                  <a:lnTo>
                    <a:pt x="105" y="370"/>
                  </a:lnTo>
                  <a:lnTo>
                    <a:pt x="62" y="396"/>
                  </a:lnTo>
                  <a:lnTo>
                    <a:pt x="58" y="398"/>
                  </a:lnTo>
                  <a:lnTo>
                    <a:pt x="55" y="398"/>
                  </a:lnTo>
                  <a:lnTo>
                    <a:pt x="52" y="398"/>
                  </a:lnTo>
                  <a:lnTo>
                    <a:pt x="48" y="394"/>
                  </a:lnTo>
                  <a:lnTo>
                    <a:pt x="45" y="391"/>
                  </a:lnTo>
                  <a:lnTo>
                    <a:pt x="43" y="388"/>
                  </a:lnTo>
                  <a:lnTo>
                    <a:pt x="43" y="382"/>
                  </a:lnTo>
                  <a:lnTo>
                    <a:pt x="45" y="377"/>
                  </a:lnTo>
                  <a:lnTo>
                    <a:pt x="50" y="374"/>
                  </a:lnTo>
                  <a:lnTo>
                    <a:pt x="93" y="350"/>
                  </a:lnTo>
                  <a:lnTo>
                    <a:pt x="98" y="348"/>
                  </a:lnTo>
                  <a:close/>
                  <a:moveTo>
                    <a:pt x="74" y="284"/>
                  </a:moveTo>
                  <a:lnTo>
                    <a:pt x="79" y="286"/>
                  </a:lnTo>
                  <a:lnTo>
                    <a:pt x="83" y="288"/>
                  </a:lnTo>
                  <a:lnTo>
                    <a:pt x="84" y="293"/>
                  </a:lnTo>
                  <a:lnTo>
                    <a:pt x="86" y="298"/>
                  </a:lnTo>
                  <a:lnTo>
                    <a:pt x="84" y="303"/>
                  </a:lnTo>
                  <a:lnTo>
                    <a:pt x="81" y="307"/>
                  </a:lnTo>
                  <a:lnTo>
                    <a:pt x="76" y="308"/>
                  </a:lnTo>
                  <a:lnTo>
                    <a:pt x="52" y="315"/>
                  </a:lnTo>
                  <a:lnTo>
                    <a:pt x="48" y="315"/>
                  </a:lnTo>
                  <a:lnTo>
                    <a:pt x="45" y="315"/>
                  </a:lnTo>
                  <a:lnTo>
                    <a:pt x="41" y="312"/>
                  </a:lnTo>
                  <a:lnTo>
                    <a:pt x="38" y="310"/>
                  </a:lnTo>
                  <a:lnTo>
                    <a:pt x="36" y="307"/>
                  </a:lnTo>
                  <a:lnTo>
                    <a:pt x="36" y="301"/>
                  </a:lnTo>
                  <a:lnTo>
                    <a:pt x="38" y="296"/>
                  </a:lnTo>
                  <a:lnTo>
                    <a:pt x="41" y="293"/>
                  </a:lnTo>
                  <a:lnTo>
                    <a:pt x="45" y="291"/>
                  </a:lnTo>
                  <a:lnTo>
                    <a:pt x="69" y="284"/>
                  </a:lnTo>
                  <a:lnTo>
                    <a:pt x="74" y="284"/>
                  </a:lnTo>
                  <a:close/>
                  <a:moveTo>
                    <a:pt x="584" y="284"/>
                  </a:moveTo>
                  <a:lnTo>
                    <a:pt x="589" y="284"/>
                  </a:lnTo>
                  <a:lnTo>
                    <a:pt x="613" y="291"/>
                  </a:lnTo>
                  <a:lnTo>
                    <a:pt x="616" y="293"/>
                  </a:lnTo>
                  <a:lnTo>
                    <a:pt x="620" y="296"/>
                  </a:lnTo>
                  <a:lnTo>
                    <a:pt x="622" y="301"/>
                  </a:lnTo>
                  <a:lnTo>
                    <a:pt x="622" y="307"/>
                  </a:lnTo>
                  <a:lnTo>
                    <a:pt x="620" y="310"/>
                  </a:lnTo>
                  <a:lnTo>
                    <a:pt x="616" y="312"/>
                  </a:lnTo>
                  <a:lnTo>
                    <a:pt x="613" y="315"/>
                  </a:lnTo>
                  <a:lnTo>
                    <a:pt x="609" y="315"/>
                  </a:lnTo>
                  <a:lnTo>
                    <a:pt x="606" y="315"/>
                  </a:lnTo>
                  <a:lnTo>
                    <a:pt x="582" y="308"/>
                  </a:lnTo>
                  <a:lnTo>
                    <a:pt x="577" y="307"/>
                  </a:lnTo>
                  <a:lnTo>
                    <a:pt x="573" y="303"/>
                  </a:lnTo>
                  <a:lnTo>
                    <a:pt x="572" y="298"/>
                  </a:lnTo>
                  <a:lnTo>
                    <a:pt x="573" y="293"/>
                  </a:lnTo>
                  <a:lnTo>
                    <a:pt x="575" y="288"/>
                  </a:lnTo>
                  <a:lnTo>
                    <a:pt x="578" y="286"/>
                  </a:lnTo>
                  <a:lnTo>
                    <a:pt x="584" y="284"/>
                  </a:lnTo>
                  <a:close/>
                  <a:moveTo>
                    <a:pt x="594" y="215"/>
                  </a:moveTo>
                  <a:lnTo>
                    <a:pt x="644" y="215"/>
                  </a:lnTo>
                  <a:lnTo>
                    <a:pt x="649" y="215"/>
                  </a:lnTo>
                  <a:lnTo>
                    <a:pt x="654" y="219"/>
                  </a:lnTo>
                  <a:lnTo>
                    <a:pt x="656" y="222"/>
                  </a:lnTo>
                  <a:lnTo>
                    <a:pt x="658" y="227"/>
                  </a:lnTo>
                  <a:lnTo>
                    <a:pt x="656" y="233"/>
                  </a:lnTo>
                  <a:lnTo>
                    <a:pt x="654" y="236"/>
                  </a:lnTo>
                  <a:lnTo>
                    <a:pt x="649" y="239"/>
                  </a:lnTo>
                  <a:lnTo>
                    <a:pt x="644" y="239"/>
                  </a:lnTo>
                  <a:lnTo>
                    <a:pt x="594" y="239"/>
                  </a:lnTo>
                  <a:lnTo>
                    <a:pt x="589" y="239"/>
                  </a:lnTo>
                  <a:lnTo>
                    <a:pt x="585" y="236"/>
                  </a:lnTo>
                  <a:lnTo>
                    <a:pt x="582" y="233"/>
                  </a:lnTo>
                  <a:lnTo>
                    <a:pt x="582" y="227"/>
                  </a:lnTo>
                  <a:lnTo>
                    <a:pt x="582" y="222"/>
                  </a:lnTo>
                  <a:lnTo>
                    <a:pt x="585" y="219"/>
                  </a:lnTo>
                  <a:lnTo>
                    <a:pt x="589" y="215"/>
                  </a:lnTo>
                  <a:lnTo>
                    <a:pt x="594" y="215"/>
                  </a:lnTo>
                  <a:close/>
                  <a:moveTo>
                    <a:pt x="14" y="215"/>
                  </a:moveTo>
                  <a:lnTo>
                    <a:pt x="64" y="215"/>
                  </a:lnTo>
                  <a:lnTo>
                    <a:pt x="69" y="215"/>
                  </a:lnTo>
                  <a:lnTo>
                    <a:pt x="72" y="219"/>
                  </a:lnTo>
                  <a:lnTo>
                    <a:pt x="76" y="222"/>
                  </a:lnTo>
                  <a:lnTo>
                    <a:pt x="76" y="227"/>
                  </a:lnTo>
                  <a:lnTo>
                    <a:pt x="76" y="233"/>
                  </a:lnTo>
                  <a:lnTo>
                    <a:pt x="72" y="236"/>
                  </a:lnTo>
                  <a:lnTo>
                    <a:pt x="69" y="239"/>
                  </a:lnTo>
                  <a:lnTo>
                    <a:pt x="64" y="239"/>
                  </a:lnTo>
                  <a:lnTo>
                    <a:pt x="14" y="239"/>
                  </a:lnTo>
                  <a:lnTo>
                    <a:pt x="9" y="239"/>
                  </a:lnTo>
                  <a:lnTo>
                    <a:pt x="3" y="236"/>
                  </a:lnTo>
                  <a:lnTo>
                    <a:pt x="2" y="233"/>
                  </a:lnTo>
                  <a:lnTo>
                    <a:pt x="0" y="227"/>
                  </a:lnTo>
                  <a:lnTo>
                    <a:pt x="2" y="222"/>
                  </a:lnTo>
                  <a:lnTo>
                    <a:pt x="3" y="219"/>
                  </a:lnTo>
                  <a:lnTo>
                    <a:pt x="9" y="215"/>
                  </a:lnTo>
                  <a:lnTo>
                    <a:pt x="14" y="215"/>
                  </a:lnTo>
                  <a:close/>
                  <a:moveTo>
                    <a:pt x="611" y="140"/>
                  </a:moveTo>
                  <a:lnTo>
                    <a:pt x="616" y="141"/>
                  </a:lnTo>
                  <a:lnTo>
                    <a:pt x="620" y="145"/>
                  </a:lnTo>
                  <a:lnTo>
                    <a:pt x="622" y="148"/>
                  </a:lnTo>
                  <a:lnTo>
                    <a:pt x="622" y="153"/>
                  </a:lnTo>
                  <a:lnTo>
                    <a:pt x="620" y="158"/>
                  </a:lnTo>
                  <a:lnTo>
                    <a:pt x="616" y="162"/>
                  </a:lnTo>
                  <a:lnTo>
                    <a:pt x="613" y="164"/>
                  </a:lnTo>
                  <a:lnTo>
                    <a:pt x="589" y="171"/>
                  </a:lnTo>
                  <a:lnTo>
                    <a:pt x="585" y="171"/>
                  </a:lnTo>
                  <a:lnTo>
                    <a:pt x="580" y="171"/>
                  </a:lnTo>
                  <a:lnTo>
                    <a:pt x="577" y="169"/>
                  </a:lnTo>
                  <a:lnTo>
                    <a:pt x="575" y="165"/>
                  </a:lnTo>
                  <a:lnTo>
                    <a:pt x="573" y="162"/>
                  </a:lnTo>
                  <a:lnTo>
                    <a:pt x="572" y="157"/>
                  </a:lnTo>
                  <a:lnTo>
                    <a:pt x="573" y="152"/>
                  </a:lnTo>
                  <a:lnTo>
                    <a:pt x="577" y="148"/>
                  </a:lnTo>
                  <a:lnTo>
                    <a:pt x="582" y="146"/>
                  </a:lnTo>
                  <a:lnTo>
                    <a:pt x="606" y="140"/>
                  </a:lnTo>
                  <a:lnTo>
                    <a:pt x="611" y="140"/>
                  </a:lnTo>
                  <a:close/>
                  <a:moveTo>
                    <a:pt x="46" y="140"/>
                  </a:moveTo>
                  <a:lnTo>
                    <a:pt x="52" y="140"/>
                  </a:lnTo>
                  <a:lnTo>
                    <a:pt x="76" y="146"/>
                  </a:lnTo>
                  <a:lnTo>
                    <a:pt x="81" y="148"/>
                  </a:lnTo>
                  <a:lnTo>
                    <a:pt x="84" y="152"/>
                  </a:lnTo>
                  <a:lnTo>
                    <a:pt x="86" y="157"/>
                  </a:lnTo>
                  <a:lnTo>
                    <a:pt x="84" y="162"/>
                  </a:lnTo>
                  <a:lnTo>
                    <a:pt x="83" y="165"/>
                  </a:lnTo>
                  <a:lnTo>
                    <a:pt x="81" y="169"/>
                  </a:lnTo>
                  <a:lnTo>
                    <a:pt x="77" y="171"/>
                  </a:lnTo>
                  <a:lnTo>
                    <a:pt x="72" y="171"/>
                  </a:lnTo>
                  <a:lnTo>
                    <a:pt x="69" y="171"/>
                  </a:lnTo>
                  <a:lnTo>
                    <a:pt x="45" y="164"/>
                  </a:lnTo>
                  <a:lnTo>
                    <a:pt x="41" y="162"/>
                  </a:lnTo>
                  <a:lnTo>
                    <a:pt x="38" y="158"/>
                  </a:lnTo>
                  <a:lnTo>
                    <a:pt x="36" y="153"/>
                  </a:lnTo>
                  <a:lnTo>
                    <a:pt x="36" y="148"/>
                  </a:lnTo>
                  <a:lnTo>
                    <a:pt x="38" y="145"/>
                  </a:lnTo>
                  <a:lnTo>
                    <a:pt x="41" y="141"/>
                  </a:lnTo>
                  <a:lnTo>
                    <a:pt x="46" y="140"/>
                  </a:lnTo>
                  <a:close/>
                  <a:moveTo>
                    <a:pt x="329" y="114"/>
                  </a:moveTo>
                  <a:lnTo>
                    <a:pt x="334" y="115"/>
                  </a:lnTo>
                  <a:lnTo>
                    <a:pt x="337" y="117"/>
                  </a:lnTo>
                  <a:lnTo>
                    <a:pt x="341" y="121"/>
                  </a:lnTo>
                  <a:lnTo>
                    <a:pt x="341" y="126"/>
                  </a:lnTo>
                  <a:lnTo>
                    <a:pt x="341" y="164"/>
                  </a:lnTo>
                  <a:lnTo>
                    <a:pt x="379" y="164"/>
                  </a:lnTo>
                  <a:lnTo>
                    <a:pt x="384" y="165"/>
                  </a:lnTo>
                  <a:lnTo>
                    <a:pt x="389" y="167"/>
                  </a:lnTo>
                  <a:lnTo>
                    <a:pt x="391" y="172"/>
                  </a:lnTo>
                  <a:lnTo>
                    <a:pt x="393" y="177"/>
                  </a:lnTo>
                  <a:lnTo>
                    <a:pt x="391" y="183"/>
                  </a:lnTo>
                  <a:lnTo>
                    <a:pt x="389" y="186"/>
                  </a:lnTo>
                  <a:lnTo>
                    <a:pt x="384" y="188"/>
                  </a:lnTo>
                  <a:lnTo>
                    <a:pt x="379" y="189"/>
                  </a:lnTo>
                  <a:lnTo>
                    <a:pt x="317" y="189"/>
                  </a:lnTo>
                  <a:lnTo>
                    <a:pt x="308" y="191"/>
                  </a:lnTo>
                  <a:lnTo>
                    <a:pt x="301" y="195"/>
                  </a:lnTo>
                  <a:lnTo>
                    <a:pt x="296" y="200"/>
                  </a:lnTo>
                  <a:lnTo>
                    <a:pt x="293" y="207"/>
                  </a:lnTo>
                  <a:lnTo>
                    <a:pt x="291" y="215"/>
                  </a:lnTo>
                  <a:lnTo>
                    <a:pt x="293" y="222"/>
                  </a:lnTo>
                  <a:lnTo>
                    <a:pt x="296" y="229"/>
                  </a:lnTo>
                  <a:lnTo>
                    <a:pt x="301" y="236"/>
                  </a:lnTo>
                  <a:lnTo>
                    <a:pt x="308" y="239"/>
                  </a:lnTo>
                  <a:lnTo>
                    <a:pt x="317" y="239"/>
                  </a:lnTo>
                  <a:lnTo>
                    <a:pt x="341" y="239"/>
                  </a:lnTo>
                  <a:lnTo>
                    <a:pt x="362" y="245"/>
                  </a:lnTo>
                  <a:lnTo>
                    <a:pt x="377" y="255"/>
                  </a:lnTo>
                  <a:lnTo>
                    <a:pt x="387" y="270"/>
                  </a:lnTo>
                  <a:lnTo>
                    <a:pt x="393" y="291"/>
                  </a:lnTo>
                  <a:lnTo>
                    <a:pt x="387" y="310"/>
                  </a:lnTo>
                  <a:lnTo>
                    <a:pt x="377" y="326"/>
                  </a:lnTo>
                  <a:lnTo>
                    <a:pt x="362" y="338"/>
                  </a:lnTo>
                  <a:lnTo>
                    <a:pt x="341" y="341"/>
                  </a:lnTo>
                  <a:lnTo>
                    <a:pt x="341" y="379"/>
                  </a:lnTo>
                  <a:lnTo>
                    <a:pt x="341" y="384"/>
                  </a:lnTo>
                  <a:lnTo>
                    <a:pt x="337" y="388"/>
                  </a:lnTo>
                  <a:lnTo>
                    <a:pt x="334" y="391"/>
                  </a:lnTo>
                  <a:lnTo>
                    <a:pt x="329" y="391"/>
                  </a:lnTo>
                  <a:lnTo>
                    <a:pt x="324" y="391"/>
                  </a:lnTo>
                  <a:lnTo>
                    <a:pt x="320" y="388"/>
                  </a:lnTo>
                  <a:lnTo>
                    <a:pt x="317" y="384"/>
                  </a:lnTo>
                  <a:lnTo>
                    <a:pt x="317" y="379"/>
                  </a:lnTo>
                  <a:lnTo>
                    <a:pt x="317" y="341"/>
                  </a:lnTo>
                  <a:lnTo>
                    <a:pt x="279" y="341"/>
                  </a:lnTo>
                  <a:lnTo>
                    <a:pt x="274" y="339"/>
                  </a:lnTo>
                  <a:lnTo>
                    <a:pt x="269" y="338"/>
                  </a:lnTo>
                  <a:lnTo>
                    <a:pt x="267" y="334"/>
                  </a:lnTo>
                  <a:lnTo>
                    <a:pt x="265" y="329"/>
                  </a:lnTo>
                  <a:lnTo>
                    <a:pt x="267" y="324"/>
                  </a:lnTo>
                  <a:lnTo>
                    <a:pt x="269" y="319"/>
                  </a:lnTo>
                  <a:lnTo>
                    <a:pt x="274" y="317"/>
                  </a:lnTo>
                  <a:lnTo>
                    <a:pt x="279" y="315"/>
                  </a:lnTo>
                  <a:lnTo>
                    <a:pt x="341" y="315"/>
                  </a:lnTo>
                  <a:lnTo>
                    <a:pt x="349" y="315"/>
                  </a:lnTo>
                  <a:lnTo>
                    <a:pt x="356" y="312"/>
                  </a:lnTo>
                  <a:lnTo>
                    <a:pt x="362" y="305"/>
                  </a:lnTo>
                  <a:lnTo>
                    <a:pt x="365" y="298"/>
                  </a:lnTo>
                  <a:lnTo>
                    <a:pt x="367" y="291"/>
                  </a:lnTo>
                  <a:lnTo>
                    <a:pt x="365" y="282"/>
                  </a:lnTo>
                  <a:lnTo>
                    <a:pt x="362" y="276"/>
                  </a:lnTo>
                  <a:lnTo>
                    <a:pt x="356" y="270"/>
                  </a:lnTo>
                  <a:lnTo>
                    <a:pt x="349" y="267"/>
                  </a:lnTo>
                  <a:lnTo>
                    <a:pt x="341" y="265"/>
                  </a:lnTo>
                  <a:lnTo>
                    <a:pt x="317" y="265"/>
                  </a:lnTo>
                  <a:lnTo>
                    <a:pt x="296" y="262"/>
                  </a:lnTo>
                  <a:lnTo>
                    <a:pt x="281" y="250"/>
                  </a:lnTo>
                  <a:lnTo>
                    <a:pt x="270" y="234"/>
                  </a:lnTo>
                  <a:lnTo>
                    <a:pt x="265" y="215"/>
                  </a:lnTo>
                  <a:lnTo>
                    <a:pt x="270" y="195"/>
                  </a:lnTo>
                  <a:lnTo>
                    <a:pt x="281" y="179"/>
                  </a:lnTo>
                  <a:lnTo>
                    <a:pt x="296" y="169"/>
                  </a:lnTo>
                  <a:lnTo>
                    <a:pt x="317" y="164"/>
                  </a:lnTo>
                  <a:lnTo>
                    <a:pt x="317" y="126"/>
                  </a:lnTo>
                  <a:lnTo>
                    <a:pt x="317" y="121"/>
                  </a:lnTo>
                  <a:lnTo>
                    <a:pt x="320" y="117"/>
                  </a:lnTo>
                  <a:lnTo>
                    <a:pt x="324" y="115"/>
                  </a:lnTo>
                  <a:lnTo>
                    <a:pt x="329" y="114"/>
                  </a:lnTo>
                  <a:close/>
                  <a:moveTo>
                    <a:pt x="601" y="57"/>
                  </a:moveTo>
                  <a:lnTo>
                    <a:pt x="606" y="57"/>
                  </a:lnTo>
                  <a:lnTo>
                    <a:pt x="609" y="59"/>
                  </a:lnTo>
                  <a:lnTo>
                    <a:pt x="613" y="64"/>
                  </a:lnTo>
                  <a:lnTo>
                    <a:pt x="615" y="67"/>
                  </a:lnTo>
                  <a:lnTo>
                    <a:pt x="615" y="72"/>
                  </a:lnTo>
                  <a:lnTo>
                    <a:pt x="613" y="78"/>
                  </a:lnTo>
                  <a:lnTo>
                    <a:pt x="608" y="81"/>
                  </a:lnTo>
                  <a:lnTo>
                    <a:pt x="565" y="105"/>
                  </a:lnTo>
                  <a:lnTo>
                    <a:pt x="561" y="107"/>
                  </a:lnTo>
                  <a:lnTo>
                    <a:pt x="558" y="107"/>
                  </a:lnTo>
                  <a:lnTo>
                    <a:pt x="554" y="107"/>
                  </a:lnTo>
                  <a:lnTo>
                    <a:pt x="551" y="105"/>
                  </a:lnTo>
                  <a:lnTo>
                    <a:pt x="547" y="102"/>
                  </a:lnTo>
                  <a:lnTo>
                    <a:pt x="546" y="97"/>
                  </a:lnTo>
                  <a:lnTo>
                    <a:pt x="546" y="91"/>
                  </a:lnTo>
                  <a:lnTo>
                    <a:pt x="549" y="88"/>
                  </a:lnTo>
                  <a:lnTo>
                    <a:pt x="553" y="84"/>
                  </a:lnTo>
                  <a:lnTo>
                    <a:pt x="596" y="59"/>
                  </a:lnTo>
                  <a:lnTo>
                    <a:pt x="601" y="57"/>
                  </a:lnTo>
                  <a:close/>
                  <a:moveTo>
                    <a:pt x="57" y="57"/>
                  </a:moveTo>
                  <a:lnTo>
                    <a:pt x="62" y="59"/>
                  </a:lnTo>
                  <a:lnTo>
                    <a:pt x="105" y="84"/>
                  </a:lnTo>
                  <a:lnTo>
                    <a:pt x="108" y="88"/>
                  </a:lnTo>
                  <a:lnTo>
                    <a:pt x="112" y="91"/>
                  </a:lnTo>
                  <a:lnTo>
                    <a:pt x="112" y="97"/>
                  </a:lnTo>
                  <a:lnTo>
                    <a:pt x="110" y="102"/>
                  </a:lnTo>
                  <a:lnTo>
                    <a:pt x="107" y="105"/>
                  </a:lnTo>
                  <a:lnTo>
                    <a:pt x="103" y="107"/>
                  </a:lnTo>
                  <a:lnTo>
                    <a:pt x="100" y="107"/>
                  </a:lnTo>
                  <a:lnTo>
                    <a:pt x="96" y="107"/>
                  </a:lnTo>
                  <a:lnTo>
                    <a:pt x="93" y="105"/>
                  </a:lnTo>
                  <a:lnTo>
                    <a:pt x="50" y="81"/>
                  </a:lnTo>
                  <a:lnTo>
                    <a:pt x="45" y="78"/>
                  </a:lnTo>
                  <a:lnTo>
                    <a:pt x="43" y="72"/>
                  </a:lnTo>
                  <a:lnTo>
                    <a:pt x="43" y="67"/>
                  </a:lnTo>
                  <a:lnTo>
                    <a:pt x="45" y="64"/>
                  </a:lnTo>
                  <a:lnTo>
                    <a:pt x="48" y="59"/>
                  </a:lnTo>
                  <a:lnTo>
                    <a:pt x="52" y="57"/>
                  </a:lnTo>
                  <a:lnTo>
                    <a:pt x="57" y="57"/>
                  </a:lnTo>
                  <a:close/>
                  <a:moveTo>
                    <a:pt x="329" y="26"/>
                  </a:moveTo>
                  <a:lnTo>
                    <a:pt x="282" y="31"/>
                  </a:lnTo>
                  <a:lnTo>
                    <a:pt x="239" y="47"/>
                  </a:lnTo>
                  <a:lnTo>
                    <a:pt x="203" y="69"/>
                  </a:lnTo>
                  <a:lnTo>
                    <a:pt x="170" y="102"/>
                  </a:lnTo>
                  <a:lnTo>
                    <a:pt x="148" y="138"/>
                  </a:lnTo>
                  <a:lnTo>
                    <a:pt x="133" y="181"/>
                  </a:lnTo>
                  <a:lnTo>
                    <a:pt x="127" y="227"/>
                  </a:lnTo>
                  <a:lnTo>
                    <a:pt x="131" y="269"/>
                  </a:lnTo>
                  <a:lnTo>
                    <a:pt x="143" y="307"/>
                  </a:lnTo>
                  <a:lnTo>
                    <a:pt x="162" y="341"/>
                  </a:lnTo>
                  <a:lnTo>
                    <a:pt x="188" y="372"/>
                  </a:lnTo>
                  <a:lnTo>
                    <a:pt x="219" y="398"/>
                  </a:lnTo>
                  <a:lnTo>
                    <a:pt x="231" y="408"/>
                  </a:lnTo>
                  <a:lnTo>
                    <a:pt x="238" y="420"/>
                  </a:lnTo>
                  <a:lnTo>
                    <a:pt x="241" y="436"/>
                  </a:lnTo>
                  <a:lnTo>
                    <a:pt x="241" y="493"/>
                  </a:lnTo>
                  <a:lnTo>
                    <a:pt x="241" y="498"/>
                  </a:lnTo>
                  <a:lnTo>
                    <a:pt x="244" y="501"/>
                  </a:lnTo>
                  <a:lnTo>
                    <a:pt x="248" y="505"/>
                  </a:lnTo>
                  <a:lnTo>
                    <a:pt x="253" y="505"/>
                  </a:lnTo>
                  <a:lnTo>
                    <a:pt x="405" y="505"/>
                  </a:lnTo>
                  <a:lnTo>
                    <a:pt x="410" y="505"/>
                  </a:lnTo>
                  <a:lnTo>
                    <a:pt x="413" y="501"/>
                  </a:lnTo>
                  <a:lnTo>
                    <a:pt x="417" y="498"/>
                  </a:lnTo>
                  <a:lnTo>
                    <a:pt x="417" y="493"/>
                  </a:lnTo>
                  <a:lnTo>
                    <a:pt x="417" y="436"/>
                  </a:lnTo>
                  <a:lnTo>
                    <a:pt x="420" y="420"/>
                  </a:lnTo>
                  <a:lnTo>
                    <a:pt x="427" y="408"/>
                  </a:lnTo>
                  <a:lnTo>
                    <a:pt x="439" y="398"/>
                  </a:lnTo>
                  <a:lnTo>
                    <a:pt x="470" y="372"/>
                  </a:lnTo>
                  <a:lnTo>
                    <a:pt x="496" y="341"/>
                  </a:lnTo>
                  <a:lnTo>
                    <a:pt x="515" y="307"/>
                  </a:lnTo>
                  <a:lnTo>
                    <a:pt x="527" y="269"/>
                  </a:lnTo>
                  <a:lnTo>
                    <a:pt x="530" y="227"/>
                  </a:lnTo>
                  <a:lnTo>
                    <a:pt x="525" y="181"/>
                  </a:lnTo>
                  <a:lnTo>
                    <a:pt x="510" y="138"/>
                  </a:lnTo>
                  <a:lnTo>
                    <a:pt x="487" y="102"/>
                  </a:lnTo>
                  <a:lnTo>
                    <a:pt x="454" y="69"/>
                  </a:lnTo>
                  <a:lnTo>
                    <a:pt x="418" y="47"/>
                  </a:lnTo>
                  <a:lnTo>
                    <a:pt x="375" y="31"/>
                  </a:lnTo>
                  <a:lnTo>
                    <a:pt x="329" y="26"/>
                  </a:lnTo>
                  <a:close/>
                  <a:moveTo>
                    <a:pt x="534" y="9"/>
                  </a:moveTo>
                  <a:lnTo>
                    <a:pt x="539" y="10"/>
                  </a:lnTo>
                  <a:lnTo>
                    <a:pt x="542" y="14"/>
                  </a:lnTo>
                  <a:lnTo>
                    <a:pt x="546" y="17"/>
                  </a:lnTo>
                  <a:lnTo>
                    <a:pt x="547" y="22"/>
                  </a:lnTo>
                  <a:lnTo>
                    <a:pt x="546" y="26"/>
                  </a:lnTo>
                  <a:lnTo>
                    <a:pt x="542" y="31"/>
                  </a:lnTo>
                  <a:lnTo>
                    <a:pt x="525" y="48"/>
                  </a:lnTo>
                  <a:lnTo>
                    <a:pt x="522" y="52"/>
                  </a:lnTo>
                  <a:lnTo>
                    <a:pt x="516" y="52"/>
                  </a:lnTo>
                  <a:lnTo>
                    <a:pt x="511" y="52"/>
                  </a:lnTo>
                  <a:lnTo>
                    <a:pt x="508" y="48"/>
                  </a:lnTo>
                  <a:lnTo>
                    <a:pt x="504" y="45"/>
                  </a:lnTo>
                  <a:lnTo>
                    <a:pt x="504" y="40"/>
                  </a:lnTo>
                  <a:lnTo>
                    <a:pt x="504" y="35"/>
                  </a:lnTo>
                  <a:lnTo>
                    <a:pt x="508" y="31"/>
                  </a:lnTo>
                  <a:lnTo>
                    <a:pt x="525" y="14"/>
                  </a:lnTo>
                  <a:lnTo>
                    <a:pt x="530" y="10"/>
                  </a:lnTo>
                  <a:lnTo>
                    <a:pt x="534" y="9"/>
                  </a:lnTo>
                  <a:close/>
                  <a:moveTo>
                    <a:pt x="124" y="9"/>
                  </a:moveTo>
                  <a:lnTo>
                    <a:pt x="127" y="10"/>
                  </a:lnTo>
                  <a:lnTo>
                    <a:pt x="133" y="14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3" y="40"/>
                  </a:lnTo>
                  <a:lnTo>
                    <a:pt x="153" y="45"/>
                  </a:lnTo>
                  <a:lnTo>
                    <a:pt x="150" y="48"/>
                  </a:lnTo>
                  <a:lnTo>
                    <a:pt x="146" y="52"/>
                  </a:lnTo>
                  <a:lnTo>
                    <a:pt x="141" y="52"/>
                  </a:lnTo>
                  <a:lnTo>
                    <a:pt x="136" y="52"/>
                  </a:lnTo>
                  <a:lnTo>
                    <a:pt x="133" y="48"/>
                  </a:lnTo>
                  <a:lnTo>
                    <a:pt x="115" y="31"/>
                  </a:lnTo>
                  <a:lnTo>
                    <a:pt x="112" y="26"/>
                  </a:lnTo>
                  <a:lnTo>
                    <a:pt x="110" y="22"/>
                  </a:lnTo>
                  <a:lnTo>
                    <a:pt x="112" y="17"/>
                  </a:lnTo>
                  <a:lnTo>
                    <a:pt x="115" y="14"/>
                  </a:lnTo>
                  <a:lnTo>
                    <a:pt x="119" y="10"/>
                  </a:lnTo>
                  <a:lnTo>
                    <a:pt x="124" y="9"/>
                  </a:lnTo>
                  <a:close/>
                  <a:moveTo>
                    <a:pt x="329" y="0"/>
                  </a:moveTo>
                  <a:lnTo>
                    <a:pt x="375" y="5"/>
                  </a:lnTo>
                  <a:lnTo>
                    <a:pt x="417" y="17"/>
                  </a:lnTo>
                  <a:lnTo>
                    <a:pt x="456" y="40"/>
                  </a:lnTo>
                  <a:lnTo>
                    <a:pt x="489" y="67"/>
                  </a:lnTo>
                  <a:lnTo>
                    <a:pt x="516" y="100"/>
                  </a:lnTo>
                  <a:lnTo>
                    <a:pt x="539" y="140"/>
                  </a:lnTo>
                  <a:lnTo>
                    <a:pt x="551" y="181"/>
                  </a:lnTo>
                  <a:lnTo>
                    <a:pt x="556" y="227"/>
                  </a:lnTo>
                  <a:lnTo>
                    <a:pt x="551" y="272"/>
                  </a:lnTo>
                  <a:lnTo>
                    <a:pt x="539" y="315"/>
                  </a:lnTo>
                  <a:lnTo>
                    <a:pt x="516" y="355"/>
                  </a:lnTo>
                  <a:lnTo>
                    <a:pt x="487" y="389"/>
                  </a:lnTo>
                  <a:lnTo>
                    <a:pt x="453" y="419"/>
                  </a:lnTo>
                  <a:lnTo>
                    <a:pt x="448" y="424"/>
                  </a:lnTo>
                  <a:lnTo>
                    <a:pt x="444" y="429"/>
                  </a:lnTo>
                  <a:lnTo>
                    <a:pt x="442" y="436"/>
                  </a:lnTo>
                  <a:lnTo>
                    <a:pt x="442" y="493"/>
                  </a:lnTo>
                  <a:lnTo>
                    <a:pt x="439" y="508"/>
                  </a:lnTo>
                  <a:lnTo>
                    <a:pt x="430" y="520"/>
                  </a:lnTo>
                  <a:lnTo>
                    <a:pt x="417" y="529"/>
                  </a:lnTo>
                  <a:lnTo>
                    <a:pt x="417" y="543"/>
                  </a:lnTo>
                  <a:lnTo>
                    <a:pt x="422" y="544"/>
                  </a:lnTo>
                  <a:lnTo>
                    <a:pt x="425" y="546"/>
                  </a:lnTo>
                  <a:lnTo>
                    <a:pt x="429" y="549"/>
                  </a:lnTo>
                  <a:lnTo>
                    <a:pt x="430" y="555"/>
                  </a:lnTo>
                  <a:lnTo>
                    <a:pt x="429" y="560"/>
                  </a:lnTo>
                  <a:lnTo>
                    <a:pt x="427" y="563"/>
                  </a:lnTo>
                  <a:lnTo>
                    <a:pt x="424" y="567"/>
                  </a:lnTo>
                  <a:lnTo>
                    <a:pt x="418" y="568"/>
                  </a:lnTo>
                  <a:lnTo>
                    <a:pt x="417" y="568"/>
                  </a:lnTo>
                  <a:lnTo>
                    <a:pt x="417" y="580"/>
                  </a:lnTo>
                  <a:lnTo>
                    <a:pt x="422" y="582"/>
                  </a:lnTo>
                  <a:lnTo>
                    <a:pt x="425" y="584"/>
                  </a:lnTo>
                  <a:lnTo>
                    <a:pt x="429" y="587"/>
                  </a:lnTo>
                  <a:lnTo>
                    <a:pt x="430" y="592"/>
                  </a:lnTo>
                  <a:lnTo>
                    <a:pt x="429" y="598"/>
                  </a:lnTo>
                  <a:lnTo>
                    <a:pt x="427" y="601"/>
                  </a:lnTo>
                  <a:lnTo>
                    <a:pt x="424" y="605"/>
                  </a:lnTo>
                  <a:lnTo>
                    <a:pt x="418" y="606"/>
                  </a:lnTo>
                  <a:lnTo>
                    <a:pt x="417" y="606"/>
                  </a:lnTo>
                  <a:lnTo>
                    <a:pt x="413" y="625"/>
                  </a:lnTo>
                  <a:lnTo>
                    <a:pt x="403" y="642"/>
                  </a:lnTo>
                  <a:lnTo>
                    <a:pt x="386" y="653"/>
                  </a:lnTo>
                  <a:lnTo>
                    <a:pt x="367" y="656"/>
                  </a:lnTo>
                  <a:lnTo>
                    <a:pt x="291" y="656"/>
                  </a:lnTo>
                  <a:lnTo>
                    <a:pt x="269" y="651"/>
                  </a:lnTo>
                  <a:lnTo>
                    <a:pt x="251" y="639"/>
                  </a:lnTo>
                  <a:lnTo>
                    <a:pt x="243" y="618"/>
                  </a:lnTo>
                  <a:lnTo>
                    <a:pt x="241" y="618"/>
                  </a:lnTo>
                  <a:lnTo>
                    <a:pt x="241" y="618"/>
                  </a:lnTo>
                  <a:lnTo>
                    <a:pt x="236" y="618"/>
                  </a:lnTo>
                  <a:lnTo>
                    <a:pt x="232" y="615"/>
                  </a:lnTo>
                  <a:lnTo>
                    <a:pt x="229" y="611"/>
                  </a:lnTo>
                  <a:lnTo>
                    <a:pt x="227" y="608"/>
                  </a:lnTo>
                  <a:lnTo>
                    <a:pt x="229" y="603"/>
                  </a:lnTo>
                  <a:lnTo>
                    <a:pt x="231" y="598"/>
                  </a:lnTo>
                  <a:lnTo>
                    <a:pt x="234" y="594"/>
                  </a:lnTo>
                  <a:lnTo>
                    <a:pt x="239" y="594"/>
                  </a:lnTo>
                  <a:lnTo>
                    <a:pt x="241" y="594"/>
                  </a:lnTo>
                  <a:lnTo>
                    <a:pt x="241" y="580"/>
                  </a:lnTo>
                  <a:lnTo>
                    <a:pt x="241" y="580"/>
                  </a:lnTo>
                  <a:lnTo>
                    <a:pt x="236" y="580"/>
                  </a:lnTo>
                  <a:lnTo>
                    <a:pt x="232" y="577"/>
                  </a:lnTo>
                  <a:lnTo>
                    <a:pt x="229" y="574"/>
                  </a:lnTo>
                  <a:lnTo>
                    <a:pt x="227" y="570"/>
                  </a:lnTo>
                  <a:lnTo>
                    <a:pt x="229" y="565"/>
                  </a:lnTo>
                  <a:lnTo>
                    <a:pt x="231" y="560"/>
                  </a:lnTo>
                  <a:lnTo>
                    <a:pt x="234" y="556"/>
                  </a:lnTo>
                  <a:lnTo>
                    <a:pt x="239" y="556"/>
                  </a:lnTo>
                  <a:lnTo>
                    <a:pt x="241" y="556"/>
                  </a:lnTo>
                  <a:lnTo>
                    <a:pt x="241" y="529"/>
                  </a:lnTo>
                  <a:lnTo>
                    <a:pt x="227" y="520"/>
                  </a:lnTo>
                  <a:lnTo>
                    <a:pt x="219" y="508"/>
                  </a:lnTo>
                  <a:lnTo>
                    <a:pt x="215" y="493"/>
                  </a:lnTo>
                  <a:lnTo>
                    <a:pt x="215" y="436"/>
                  </a:lnTo>
                  <a:lnTo>
                    <a:pt x="213" y="429"/>
                  </a:lnTo>
                  <a:lnTo>
                    <a:pt x="210" y="424"/>
                  </a:lnTo>
                  <a:lnTo>
                    <a:pt x="205" y="419"/>
                  </a:lnTo>
                  <a:lnTo>
                    <a:pt x="170" y="389"/>
                  </a:lnTo>
                  <a:lnTo>
                    <a:pt x="141" y="355"/>
                  </a:lnTo>
                  <a:lnTo>
                    <a:pt x="119" y="315"/>
                  </a:lnTo>
                  <a:lnTo>
                    <a:pt x="107" y="272"/>
                  </a:lnTo>
                  <a:lnTo>
                    <a:pt x="102" y="227"/>
                  </a:lnTo>
                  <a:lnTo>
                    <a:pt x="107" y="181"/>
                  </a:lnTo>
                  <a:lnTo>
                    <a:pt x="119" y="140"/>
                  </a:lnTo>
                  <a:lnTo>
                    <a:pt x="141" y="100"/>
                  </a:lnTo>
                  <a:lnTo>
                    <a:pt x="169" y="67"/>
                  </a:lnTo>
                  <a:lnTo>
                    <a:pt x="201" y="40"/>
                  </a:lnTo>
                  <a:lnTo>
                    <a:pt x="241" y="17"/>
                  </a:lnTo>
                  <a:lnTo>
                    <a:pt x="282" y="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de Sans 200 Lil Mondo" panose="00000300000000000000" pitchFamily="50" charset="-18"/>
              </a:endParaRPr>
            </a:p>
          </p:txBody>
        </p:sp>
        <p:sp>
          <p:nvSpPr>
            <p:cNvPr id="22" name="Cube 23"/>
            <p:cNvSpPr/>
            <p:nvPr/>
          </p:nvSpPr>
          <p:spPr bwMode="ltGray">
            <a:xfrm>
              <a:off x="6746469" y="4483648"/>
              <a:ext cx="2541918" cy="1066356"/>
            </a:xfrm>
            <a:prstGeom prst="cube">
              <a:avLst>
                <a:gd name="adj" fmla="val 64721"/>
              </a:avLst>
            </a:prstGeom>
            <a:solidFill>
              <a:srgbClr val="515151">
                <a:alpha val="69804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bg1"/>
                </a:solidFill>
                <a:latin typeface="Tide Sans 200 Lil Mondo" panose="00000300000000000000" pitchFamily="50" charset="-18"/>
              </a:endParaRPr>
            </a:p>
          </p:txBody>
        </p:sp>
        <p:sp>
          <p:nvSpPr>
            <p:cNvPr id="24" name="Rectangle 73"/>
            <p:cNvSpPr/>
            <p:nvPr/>
          </p:nvSpPr>
          <p:spPr bwMode="ltGray">
            <a:xfrm flipH="1">
              <a:off x="9537618" y="4814238"/>
              <a:ext cx="2315834" cy="63094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pl-PL" sz="1400" dirty="0">
                  <a:solidFill>
                    <a:schemeClr val="tx1"/>
                  </a:solidFill>
                  <a:latin typeface="Tide Sans 200 Lil Mondo" panose="00000300000000000000" pitchFamily="50" charset="-18"/>
                </a:rPr>
                <a:t>Wdrożenie </a:t>
              </a:r>
              <a:r>
                <a:rPr lang="pl-PL" sz="1400" dirty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innowacyjnej technologii </a:t>
              </a:r>
              <a:r>
                <a:rPr lang="pl-PL" sz="1400" dirty="0">
                  <a:solidFill>
                    <a:schemeClr val="tx1"/>
                  </a:solidFill>
                  <a:latin typeface="Tide Sans 200 Lil Mondo" panose="00000300000000000000" pitchFamily="50" charset="-18"/>
                </a:rPr>
                <a:t>(co najmniej w skali kraju)</a:t>
              </a:r>
              <a:endParaRPr lang="pl-PL" sz="1400" dirty="0">
                <a:solidFill>
                  <a:srgbClr val="C00000"/>
                </a:solidFill>
                <a:latin typeface="Tide Sans 200 Lil Mondo" panose="00000300000000000000" pitchFamily="50" charset="-18"/>
              </a:endParaRPr>
            </a:p>
          </p:txBody>
        </p:sp>
        <p:cxnSp>
          <p:nvCxnSpPr>
            <p:cNvPr id="57" name="Łącznik prosty 56"/>
            <p:cNvCxnSpPr/>
            <p:nvPr/>
          </p:nvCxnSpPr>
          <p:spPr>
            <a:xfrm>
              <a:off x="8781779" y="5550004"/>
              <a:ext cx="307167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a 2"/>
          <p:cNvGrpSpPr/>
          <p:nvPr/>
        </p:nvGrpSpPr>
        <p:grpSpPr>
          <a:xfrm>
            <a:off x="4098732" y="3580571"/>
            <a:ext cx="5917738" cy="1066356"/>
            <a:chOff x="4098732" y="3580571"/>
            <a:chExt cx="5917738" cy="1066356"/>
          </a:xfrm>
        </p:grpSpPr>
        <p:grpSp>
          <p:nvGrpSpPr>
            <p:cNvPr id="5" name="Grupa 4"/>
            <p:cNvGrpSpPr/>
            <p:nvPr/>
          </p:nvGrpSpPr>
          <p:grpSpPr>
            <a:xfrm>
              <a:off x="9486677" y="4022547"/>
              <a:ext cx="529793" cy="504753"/>
              <a:chOff x="9440525" y="3580677"/>
              <a:chExt cx="714686" cy="680907"/>
            </a:xfrm>
          </p:grpSpPr>
          <p:sp>
            <p:nvSpPr>
              <p:cNvPr id="53" name="Freeform 351"/>
              <p:cNvSpPr>
                <a:spLocks/>
              </p:cNvSpPr>
              <p:nvPr/>
            </p:nvSpPr>
            <p:spPr bwMode="auto">
              <a:xfrm>
                <a:off x="9440525" y="3580677"/>
                <a:ext cx="714686" cy="663130"/>
              </a:xfrm>
              <a:custGeom>
                <a:avLst/>
                <a:gdLst>
                  <a:gd name="T0" fmla="*/ 237 w 402"/>
                  <a:gd name="T1" fmla="*/ 0 h 373"/>
                  <a:gd name="T2" fmla="*/ 265 w 402"/>
                  <a:gd name="T3" fmla="*/ 61 h 373"/>
                  <a:gd name="T4" fmla="*/ 322 w 402"/>
                  <a:gd name="T5" fmla="*/ 40 h 373"/>
                  <a:gd name="T6" fmla="*/ 336 w 402"/>
                  <a:gd name="T7" fmla="*/ 126 h 373"/>
                  <a:gd name="T8" fmla="*/ 353 w 402"/>
                  <a:gd name="T9" fmla="*/ 169 h 373"/>
                  <a:gd name="T10" fmla="*/ 402 w 402"/>
                  <a:gd name="T11" fmla="*/ 240 h 373"/>
                  <a:gd name="T12" fmla="*/ 343 w 402"/>
                  <a:gd name="T13" fmla="*/ 267 h 373"/>
                  <a:gd name="T14" fmla="*/ 364 w 402"/>
                  <a:gd name="T15" fmla="*/ 326 h 373"/>
                  <a:gd name="T16" fmla="*/ 275 w 402"/>
                  <a:gd name="T17" fmla="*/ 337 h 373"/>
                  <a:gd name="T18" fmla="*/ 283 w 402"/>
                  <a:gd name="T19" fmla="*/ 328 h 373"/>
                  <a:gd name="T20" fmla="*/ 347 w 402"/>
                  <a:gd name="T21" fmla="*/ 325 h 373"/>
                  <a:gd name="T22" fmla="*/ 320 w 402"/>
                  <a:gd name="T23" fmla="*/ 284 h 373"/>
                  <a:gd name="T24" fmla="*/ 339 w 402"/>
                  <a:gd name="T25" fmla="*/ 237 h 373"/>
                  <a:gd name="T26" fmla="*/ 389 w 402"/>
                  <a:gd name="T27" fmla="*/ 229 h 373"/>
                  <a:gd name="T28" fmla="*/ 342 w 402"/>
                  <a:gd name="T29" fmla="*/ 181 h 373"/>
                  <a:gd name="T30" fmla="*/ 334 w 402"/>
                  <a:gd name="T31" fmla="*/ 151 h 373"/>
                  <a:gd name="T32" fmla="*/ 321 w 402"/>
                  <a:gd name="T33" fmla="*/ 125 h 373"/>
                  <a:gd name="T34" fmla="*/ 321 w 402"/>
                  <a:gd name="T35" fmla="*/ 57 h 373"/>
                  <a:gd name="T36" fmla="*/ 282 w 402"/>
                  <a:gd name="T37" fmla="*/ 84 h 373"/>
                  <a:gd name="T38" fmla="*/ 235 w 402"/>
                  <a:gd name="T39" fmla="*/ 63 h 373"/>
                  <a:gd name="T40" fmla="*/ 227 w 402"/>
                  <a:gd name="T41" fmla="*/ 13 h 373"/>
                  <a:gd name="T42" fmla="*/ 180 w 402"/>
                  <a:gd name="T43" fmla="*/ 62 h 373"/>
                  <a:gd name="T44" fmla="*/ 150 w 402"/>
                  <a:gd name="T45" fmla="*/ 70 h 373"/>
                  <a:gd name="T46" fmla="*/ 123 w 402"/>
                  <a:gd name="T47" fmla="*/ 83 h 373"/>
                  <a:gd name="T48" fmla="*/ 55 w 402"/>
                  <a:gd name="T49" fmla="*/ 81 h 373"/>
                  <a:gd name="T50" fmla="*/ 84 w 402"/>
                  <a:gd name="T51" fmla="*/ 123 h 373"/>
                  <a:gd name="T52" fmla="*/ 63 w 402"/>
                  <a:gd name="T53" fmla="*/ 169 h 373"/>
                  <a:gd name="T54" fmla="*/ 13 w 402"/>
                  <a:gd name="T55" fmla="*/ 178 h 373"/>
                  <a:gd name="T56" fmla="*/ 61 w 402"/>
                  <a:gd name="T57" fmla="*/ 225 h 373"/>
                  <a:gd name="T58" fmla="*/ 68 w 402"/>
                  <a:gd name="T59" fmla="*/ 256 h 373"/>
                  <a:gd name="T60" fmla="*/ 82 w 402"/>
                  <a:gd name="T61" fmla="*/ 283 h 373"/>
                  <a:gd name="T62" fmla="*/ 82 w 402"/>
                  <a:gd name="T63" fmla="*/ 351 h 373"/>
                  <a:gd name="T64" fmla="*/ 122 w 402"/>
                  <a:gd name="T65" fmla="*/ 333 h 373"/>
                  <a:gd name="T66" fmla="*/ 34 w 402"/>
                  <a:gd name="T67" fmla="*/ 321 h 373"/>
                  <a:gd name="T68" fmla="*/ 57 w 402"/>
                  <a:gd name="T69" fmla="*/ 261 h 373"/>
                  <a:gd name="T70" fmla="*/ 0 w 402"/>
                  <a:gd name="T71" fmla="*/ 233 h 373"/>
                  <a:gd name="T72" fmla="*/ 53 w 402"/>
                  <a:gd name="T73" fmla="*/ 163 h 373"/>
                  <a:gd name="T74" fmla="*/ 71 w 402"/>
                  <a:gd name="T75" fmla="*/ 119 h 373"/>
                  <a:gd name="T76" fmla="*/ 86 w 402"/>
                  <a:gd name="T77" fmla="*/ 34 h 373"/>
                  <a:gd name="T78" fmla="*/ 146 w 402"/>
                  <a:gd name="T79" fmla="*/ 58 h 373"/>
                  <a:gd name="T80" fmla="*/ 172 w 402"/>
                  <a:gd name="T81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2" h="373">
                    <a:moveTo>
                      <a:pt x="172" y="0"/>
                    </a:moveTo>
                    <a:lnTo>
                      <a:pt x="237" y="0"/>
                    </a:lnTo>
                    <a:lnTo>
                      <a:pt x="243" y="53"/>
                    </a:lnTo>
                    <a:lnTo>
                      <a:pt x="265" y="61"/>
                    </a:lnTo>
                    <a:lnTo>
                      <a:pt x="285" y="72"/>
                    </a:lnTo>
                    <a:lnTo>
                      <a:pt x="322" y="40"/>
                    </a:lnTo>
                    <a:lnTo>
                      <a:pt x="368" y="87"/>
                    </a:lnTo>
                    <a:lnTo>
                      <a:pt x="336" y="126"/>
                    </a:lnTo>
                    <a:lnTo>
                      <a:pt x="346" y="147"/>
                    </a:lnTo>
                    <a:lnTo>
                      <a:pt x="353" y="169"/>
                    </a:lnTo>
                    <a:lnTo>
                      <a:pt x="402" y="174"/>
                    </a:lnTo>
                    <a:lnTo>
                      <a:pt x="402" y="240"/>
                    </a:lnTo>
                    <a:lnTo>
                      <a:pt x="350" y="245"/>
                    </a:lnTo>
                    <a:lnTo>
                      <a:pt x="343" y="267"/>
                    </a:lnTo>
                    <a:lnTo>
                      <a:pt x="332" y="287"/>
                    </a:lnTo>
                    <a:lnTo>
                      <a:pt x="364" y="326"/>
                    </a:lnTo>
                    <a:lnTo>
                      <a:pt x="317" y="373"/>
                    </a:lnTo>
                    <a:lnTo>
                      <a:pt x="275" y="337"/>
                    </a:lnTo>
                    <a:lnTo>
                      <a:pt x="275" y="337"/>
                    </a:lnTo>
                    <a:lnTo>
                      <a:pt x="283" y="328"/>
                    </a:lnTo>
                    <a:lnTo>
                      <a:pt x="317" y="356"/>
                    </a:lnTo>
                    <a:lnTo>
                      <a:pt x="347" y="325"/>
                    </a:lnTo>
                    <a:lnTo>
                      <a:pt x="317" y="288"/>
                    </a:lnTo>
                    <a:lnTo>
                      <a:pt x="320" y="284"/>
                    </a:lnTo>
                    <a:lnTo>
                      <a:pt x="332" y="262"/>
                    </a:lnTo>
                    <a:lnTo>
                      <a:pt x="339" y="237"/>
                    </a:lnTo>
                    <a:lnTo>
                      <a:pt x="341" y="233"/>
                    </a:lnTo>
                    <a:lnTo>
                      <a:pt x="389" y="229"/>
                    </a:lnTo>
                    <a:lnTo>
                      <a:pt x="389" y="185"/>
                    </a:lnTo>
                    <a:lnTo>
                      <a:pt x="342" y="181"/>
                    </a:lnTo>
                    <a:lnTo>
                      <a:pt x="341" y="177"/>
                    </a:lnTo>
                    <a:lnTo>
                      <a:pt x="334" y="151"/>
                    </a:lnTo>
                    <a:lnTo>
                      <a:pt x="322" y="129"/>
                    </a:lnTo>
                    <a:lnTo>
                      <a:pt x="321" y="125"/>
                    </a:lnTo>
                    <a:lnTo>
                      <a:pt x="353" y="87"/>
                    </a:lnTo>
                    <a:lnTo>
                      <a:pt x="321" y="57"/>
                    </a:lnTo>
                    <a:lnTo>
                      <a:pt x="286" y="87"/>
                    </a:lnTo>
                    <a:lnTo>
                      <a:pt x="282" y="84"/>
                    </a:lnTo>
                    <a:lnTo>
                      <a:pt x="260" y="72"/>
                    </a:lnTo>
                    <a:lnTo>
                      <a:pt x="235" y="63"/>
                    </a:lnTo>
                    <a:lnTo>
                      <a:pt x="231" y="63"/>
                    </a:lnTo>
                    <a:lnTo>
                      <a:pt x="227" y="13"/>
                    </a:lnTo>
                    <a:lnTo>
                      <a:pt x="184" y="13"/>
                    </a:lnTo>
                    <a:lnTo>
                      <a:pt x="180" y="62"/>
                    </a:lnTo>
                    <a:lnTo>
                      <a:pt x="175" y="62"/>
                    </a:lnTo>
                    <a:lnTo>
                      <a:pt x="150" y="70"/>
                    </a:lnTo>
                    <a:lnTo>
                      <a:pt x="127" y="80"/>
                    </a:lnTo>
                    <a:lnTo>
                      <a:pt x="123" y="83"/>
                    </a:lnTo>
                    <a:lnTo>
                      <a:pt x="86" y="51"/>
                    </a:lnTo>
                    <a:lnTo>
                      <a:pt x="55" y="81"/>
                    </a:lnTo>
                    <a:lnTo>
                      <a:pt x="87" y="119"/>
                    </a:lnTo>
                    <a:lnTo>
                      <a:pt x="84" y="123"/>
                    </a:lnTo>
                    <a:lnTo>
                      <a:pt x="71" y="146"/>
                    </a:lnTo>
                    <a:lnTo>
                      <a:pt x="63" y="169"/>
                    </a:lnTo>
                    <a:lnTo>
                      <a:pt x="62" y="174"/>
                    </a:lnTo>
                    <a:lnTo>
                      <a:pt x="13" y="178"/>
                    </a:lnTo>
                    <a:lnTo>
                      <a:pt x="13" y="222"/>
                    </a:lnTo>
                    <a:lnTo>
                      <a:pt x="61" y="225"/>
                    </a:lnTo>
                    <a:lnTo>
                      <a:pt x="62" y="231"/>
                    </a:lnTo>
                    <a:lnTo>
                      <a:pt x="68" y="256"/>
                    </a:lnTo>
                    <a:lnTo>
                      <a:pt x="80" y="279"/>
                    </a:lnTo>
                    <a:lnTo>
                      <a:pt x="82" y="283"/>
                    </a:lnTo>
                    <a:lnTo>
                      <a:pt x="50" y="320"/>
                    </a:lnTo>
                    <a:lnTo>
                      <a:pt x="82" y="351"/>
                    </a:lnTo>
                    <a:lnTo>
                      <a:pt x="114" y="324"/>
                    </a:lnTo>
                    <a:lnTo>
                      <a:pt x="122" y="333"/>
                    </a:lnTo>
                    <a:lnTo>
                      <a:pt x="80" y="368"/>
                    </a:lnTo>
                    <a:lnTo>
                      <a:pt x="34" y="321"/>
                    </a:lnTo>
                    <a:lnTo>
                      <a:pt x="67" y="280"/>
                    </a:lnTo>
                    <a:lnTo>
                      <a:pt x="57" y="261"/>
                    </a:lnTo>
                    <a:lnTo>
                      <a:pt x="50" y="237"/>
                    </a:lnTo>
                    <a:lnTo>
                      <a:pt x="0" y="233"/>
                    </a:lnTo>
                    <a:lnTo>
                      <a:pt x="0" y="167"/>
                    </a:lnTo>
                    <a:lnTo>
                      <a:pt x="53" y="163"/>
                    </a:lnTo>
                    <a:lnTo>
                      <a:pt x="61" y="140"/>
                    </a:lnTo>
                    <a:lnTo>
                      <a:pt x="71" y="119"/>
                    </a:lnTo>
                    <a:lnTo>
                      <a:pt x="38" y="81"/>
                    </a:lnTo>
                    <a:lnTo>
                      <a:pt x="86" y="34"/>
                    </a:lnTo>
                    <a:lnTo>
                      <a:pt x="125" y="68"/>
                    </a:lnTo>
                    <a:lnTo>
                      <a:pt x="146" y="58"/>
                    </a:lnTo>
                    <a:lnTo>
                      <a:pt x="168" y="51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54" name="Freeform 352"/>
              <p:cNvSpPr>
                <a:spLocks noEditPoints="1"/>
              </p:cNvSpPr>
              <p:nvPr/>
            </p:nvSpPr>
            <p:spPr bwMode="auto">
              <a:xfrm>
                <a:off x="9627197" y="3769127"/>
                <a:ext cx="343121" cy="382233"/>
              </a:xfrm>
              <a:custGeom>
                <a:avLst/>
                <a:gdLst>
                  <a:gd name="T0" fmla="*/ 148 w 193"/>
                  <a:gd name="T1" fmla="*/ 215 h 215"/>
                  <a:gd name="T2" fmla="*/ 148 w 193"/>
                  <a:gd name="T3" fmla="*/ 215 h 215"/>
                  <a:gd name="T4" fmla="*/ 122 w 193"/>
                  <a:gd name="T5" fmla="*/ 3 h 215"/>
                  <a:gd name="T6" fmla="*/ 165 w 193"/>
                  <a:gd name="T7" fmla="*/ 28 h 215"/>
                  <a:gd name="T8" fmla="*/ 190 w 193"/>
                  <a:gd name="T9" fmla="*/ 71 h 215"/>
                  <a:gd name="T10" fmla="*/ 193 w 193"/>
                  <a:gd name="T11" fmla="*/ 99 h 215"/>
                  <a:gd name="T12" fmla="*/ 193 w 193"/>
                  <a:gd name="T13" fmla="*/ 104 h 215"/>
                  <a:gd name="T14" fmla="*/ 190 w 193"/>
                  <a:gd name="T15" fmla="*/ 117 h 215"/>
                  <a:gd name="T16" fmla="*/ 181 w 193"/>
                  <a:gd name="T17" fmla="*/ 147 h 215"/>
                  <a:gd name="T18" fmla="*/ 156 w 193"/>
                  <a:gd name="T19" fmla="*/ 190 h 215"/>
                  <a:gd name="T20" fmla="*/ 151 w 193"/>
                  <a:gd name="T21" fmla="*/ 202 h 215"/>
                  <a:gd name="T22" fmla="*/ 148 w 193"/>
                  <a:gd name="T23" fmla="*/ 215 h 215"/>
                  <a:gd name="T24" fmla="*/ 138 w 193"/>
                  <a:gd name="T25" fmla="*/ 206 h 215"/>
                  <a:gd name="T26" fmla="*/ 140 w 193"/>
                  <a:gd name="T27" fmla="*/ 193 h 215"/>
                  <a:gd name="T28" fmla="*/ 145 w 193"/>
                  <a:gd name="T29" fmla="*/ 182 h 215"/>
                  <a:gd name="T30" fmla="*/ 145 w 193"/>
                  <a:gd name="T31" fmla="*/ 182 h 215"/>
                  <a:gd name="T32" fmla="*/ 170 w 193"/>
                  <a:gd name="T33" fmla="*/ 140 h 215"/>
                  <a:gd name="T34" fmla="*/ 180 w 193"/>
                  <a:gd name="T35" fmla="*/ 109 h 215"/>
                  <a:gd name="T36" fmla="*/ 181 w 193"/>
                  <a:gd name="T37" fmla="*/ 99 h 215"/>
                  <a:gd name="T38" fmla="*/ 177 w 193"/>
                  <a:gd name="T39" fmla="*/ 75 h 215"/>
                  <a:gd name="T40" fmla="*/ 156 w 193"/>
                  <a:gd name="T41" fmla="*/ 37 h 215"/>
                  <a:gd name="T42" fmla="*/ 119 w 193"/>
                  <a:gd name="T43" fmla="*/ 15 h 215"/>
                  <a:gd name="T44" fmla="*/ 73 w 193"/>
                  <a:gd name="T45" fmla="*/ 15 h 215"/>
                  <a:gd name="T46" fmla="*/ 37 w 193"/>
                  <a:gd name="T47" fmla="*/ 37 h 215"/>
                  <a:gd name="T48" fmla="*/ 16 w 193"/>
                  <a:gd name="T49" fmla="*/ 75 h 215"/>
                  <a:gd name="T50" fmla="*/ 12 w 193"/>
                  <a:gd name="T51" fmla="*/ 99 h 215"/>
                  <a:gd name="T52" fmla="*/ 13 w 193"/>
                  <a:gd name="T53" fmla="*/ 102 h 215"/>
                  <a:gd name="T54" fmla="*/ 15 w 193"/>
                  <a:gd name="T55" fmla="*/ 110 h 215"/>
                  <a:gd name="T56" fmla="*/ 17 w 193"/>
                  <a:gd name="T57" fmla="*/ 125 h 215"/>
                  <a:gd name="T58" fmla="*/ 33 w 193"/>
                  <a:gd name="T59" fmla="*/ 161 h 215"/>
                  <a:gd name="T60" fmla="*/ 47 w 193"/>
                  <a:gd name="T61" fmla="*/ 182 h 215"/>
                  <a:gd name="T62" fmla="*/ 50 w 193"/>
                  <a:gd name="T63" fmla="*/ 188 h 215"/>
                  <a:gd name="T64" fmla="*/ 54 w 193"/>
                  <a:gd name="T65" fmla="*/ 198 h 215"/>
                  <a:gd name="T66" fmla="*/ 56 w 193"/>
                  <a:gd name="T67" fmla="*/ 214 h 215"/>
                  <a:gd name="T68" fmla="*/ 43 w 193"/>
                  <a:gd name="T69" fmla="*/ 209 h 215"/>
                  <a:gd name="T70" fmla="*/ 41 w 193"/>
                  <a:gd name="T71" fmla="*/ 195 h 215"/>
                  <a:gd name="T72" fmla="*/ 37 w 193"/>
                  <a:gd name="T73" fmla="*/ 190 h 215"/>
                  <a:gd name="T74" fmla="*/ 12 w 193"/>
                  <a:gd name="T75" fmla="*/ 144 h 215"/>
                  <a:gd name="T76" fmla="*/ 1 w 193"/>
                  <a:gd name="T77" fmla="*/ 110 h 215"/>
                  <a:gd name="T78" fmla="*/ 0 w 193"/>
                  <a:gd name="T79" fmla="*/ 99 h 215"/>
                  <a:gd name="T80" fmla="*/ 4 w 193"/>
                  <a:gd name="T81" fmla="*/ 71 h 215"/>
                  <a:gd name="T82" fmla="*/ 28 w 193"/>
                  <a:gd name="T83" fmla="*/ 28 h 215"/>
                  <a:gd name="T84" fmla="*/ 71 w 193"/>
                  <a:gd name="T85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" h="215">
                    <a:moveTo>
                      <a:pt x="148" y="215"/>
                    </a:moveTo>
                    <a:lnTo>
                      <a:pt x="148" y="215"/>
                    </a:lnTo>
                    <a:lnTo>
                      <a:pt x="148" y="215"/>
                    </a:lnTo>
                    <a:lnTo>
                      <a:pt x="148" y="215"/>
                    </a:lnTo>
                    <a:close/>
                    <a:moveTo>
                      <a:pt x="97" y="0"/>
                    </a:moveTo>
                    <a:lnTo>
                      <a:pt x="122" y="3"/>
                    </a:lnTo>
                    <a:lnTo>
                      <a:pt x="145" y="13"/>
                    </a:lnTo>
                    <a:lnTo>
                      <a:pt x="165" y="28"/>
                    </a:lnTo>
                    <a:lnTo>
                      <a:pt x="180" y="47"/>
                    </a:lnTo>
                    <a:lnTo>
                      <a:pt x="190" y="71"/>
                    </a:lnTo>
                    <a:lnTo>
                      <a:pt x="193" y="97"/>
                    </a:lnTo>
                    <a:lnTo>
                      <a:pt x="193" y="99"/>
                    </a:lnTo>
                    <a:lnTo>
                      <a:pt x="193" y="101"/>
                    </a:lnTo>
                    <a:lnTo>
                      <a:pt x="193" y="104"/>
                    </a:lnTo>
                    <a:lnTo>
                      <a:pt x="191" y="108"/>
                    </a:lnTo>
                    <a:lnTo>
                      <a:pt x="190" y="117"/>
                    </a:lnTo>
                    <a:lnTo>
                      <a:pt x="187" y="129"/>
                    </a:lnTo>
                    <a:lnTo>
                      <a:pt x="181" y="147"/>
                    </a:lnTo>
                    <a:lnTo>
                      <a:pt x="170" y="168"/>
                    </a:lnTo>
                    <a:lnTo>
                      <a:pt x="156" y="190"/>
                    </a:lnTo>
                    <a:lnTo>
                      <a:pt x="153" y="195"/>
                    </a:lnTo>
                    <a:lnTo>
                      <a:pt x="151" y="202"/>
                    </a:lnTo>
                    <a:lnTo>
                      <a:pt x="149" y="209"/>
                    </a:lnTo>
                    <a:lnTo>
                      <a:pt x="148" y="215"/>
                    </a:lnTo>
                    <a:lnTo>
                      <a:pt x="136" y="214"/>
                    </a:lnTo>
                    <a:lnTo>
                      <a:pt x="138" y="206"/>
                    </a:lnTo>
                    <a:lnTo>
                      <a:pt x="139" y="198"/>
                    </a:lnTo>
                    <a:lnTo>
                      <a:pt x="140" y="193"/>
                    </a:lnTo>
                    <a:lnTo>
                      <a:pt x="143" y="188"/>
                    </a:lnTo>
                    <a:lnTo>
                      <a:pt x="145" y="182"/>
                    </a:lnTo>
                    <a:lnTo>
                      <a:pt x="145" y="182"/>
                    </a:lnTo>
                    <a:lnTo>
                      <a:pt x="145" y="182"/>
                    </a:lnTo>
                    <a:lnTo>
                      <a:pt x="160" y="161"/>
                    </a:lnTo>
                    <a:lnTo>
                      <a:pt x="170" y="140"/>
                    </a:lnTo>
                    <a:lnTo>
                      <a:pt x="176" y="122"/>
                    </a:lnTo>
                    <a:lnTo>
                      <a:pt x="180" y="109"/>
                    </a:lnTo>
                    <a:lnTo>
                      <a:pt x="181" y="100"/>
                    </a:lnTo>
                    <a:lnTo>
                      <a:pt x="181" y="99"/>
                    </a:lnTo>
                    <a:lnTo>
                      <a:pt x="181" y="97"/>
                    </a:lnTo>
                    <a:lnTo>
                      <a:pt x="177" y="75"/>
                    </a:lnTo>
                    <a:lnTo>
                      <a:pt x="169" y="54"/>
                    </a:lnTo>
                    <a:lnTo>
                      <a:pt x="156" y="37"/>
                    </a:lnTo>
                    <a:lnTo>
                      <a:pt x="139" y="24"/>
                    </a:lnTo>
                    <a:lnTo>
                      <a:pt x="119" y="15"/>
                    </a:lnTo>
                    <a:lnTo>
                      <a:pt x="97" y="12"/>
                    </a:lnTo>
                    <a:lnTo>
                      <a:pt x="73" y="15"/>
                    </a:lnTo>
                    <a:lnTo>
                      <a:pt x="54" y="24"/>
                    </a:lnTo>
                    <a:lnTo>
                      <a:pt x="37" y="37"/>
                    </a:lnTo>
                    <a:lnTo>
                      <a:pt x="24" y="54"/>
                    </a:lnTo>
                    <a:lnTo>
                      <a:pt x="16" y="75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2" y="100"/>
                    </a:lnTo>
                    <a:lnTo>
                      <a:pt x="13" y="102"/>
                    </a:lnTo>
                    <a:lnTo>
                      <a:pt x="13" y="105"/>
                    </a:lnTo>
                    <a:lnTo>
                      <a:pt x="15" y="110"/>
                    </a:lnTo>
                    <a:lnTo>
                      <a:pt x="16" y="117"/>
                    </a:lnTo>
                    <a:lnTo>
                      <a:pt x="17" y="125"/>
                    </a:lnTo>
                    <a:lnTo>
                      <a:pt x="24" y="142"/>
                    </a:lnTo>
                    <a:lnTo>
                      <a:pt x="33" y="161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7" y="184"/>
                    </a:lnTo>
                    <a:lnTo>
                      <a:pt x="50" y="188"/>
                    </a:lnTo>
                    <a:lnTo>
                      <a:pt x="53" y="193"/>
                    </a:lnTo>
                    <a:lnTo>
                      <a:pt x="54" y="198"/>
                    </a:lnTo>
                    <a:lnTo>
                      <a:pt x="55" y="206"/>
                    </a:lnTo>
                    <a:lnTo>
                      <a:pt x="56" y="214"/>
                    </a:lnTo>
                    <a:lnTo>
                      <a:pt x="45" y="215"/>
                    </a:lnTo>
                    <a:lnTo>
                      <a:pt x="43" y="209"/>
                    </a:lnTo>
                    <a:lnTo>
                      <a:pt x="42" y="202"/>
                    </a:lnTo>
                    <a:lnTo>
                      <a:pt x="41" y="195"/>
                    </a:lnTo>
                    <a:lnTo>
                      <a:pt x="37" y="190"/>
                    </a:lnTo>
                    <a:lnTo>
                      <a:pt x="37" y="190"/>
                    </a:lnTo>
                    <a:lnTo>
                      <a:pt x="22" y="167"/>
                    </a:lnTo>
                    <a:lnTo>
                      <a:pt x="12" y="144"/>
                    </a:lnTo>
                    <a:lnTo>
                      <a:pt x="5" y="126"/>
                    </a:lnTo>
                    <a:lnTo>
                      <a:pt x="1" y="110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4" y="71"/>
                    </a:lnTo>
                    <a:lnTo>
                      <a:pt x="13" y="47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71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55" name="Freeform 353"/>
              <p:cNvSpPr>
                <a:spLocks/>
              </p:cNvSpPr>
              <p:nvPr/>
            </p:nvSpPr>
            <p:spPr bwMode="auto">
              <a:xfrm>
                <a:off x="9744534" y="3970021"/>
                <a:ext cx="39112" cy="181338"/>
              </a:xfrm>
              <a:custGeom>
                <a:avLst/>
                <a:gdLst>
                  <a:gd name="T0" fmla="*/ 13 w 22"/>
                  <a:gd name="T1" fmla="*/ 0 h 102"/>
                  <a:gd name="T2" fmla="*/ 22 w 22"/>
                  <a:gd name="T3" fmla="*/ 101 h 102"/>
                  <a:gd name="T4" fmla="*/ 10 w 22"/>
                  <a:gd name="T5" fmla="*/ 102 h 102"/>
                  <a:gd name="T6" fmla="*/ 0 w 22"/>
                  <a:gd name="T7" fmla="*/ 1 h 102"/>
                  <a:gd name="T8" fmla="*/ 13 w 2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2">
                    <a:moveTo>
                      <a:pt x="13" y="0"/>
                    </a:moveTo>
                    <a:lnTo>
                      <a:pt x="22" y="101"/>
                    </a:lnTo>
                    <a:lnTo>
                      <a:pt x="10" y="102"/>
                    </a:lnTo>
                    <a:lnTo>
                      <a:pt x="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56" name="Freeform 354"/>
              <p:cNvSpPr>
                <a:spLocks/>
              </p:cNvSpPr>
              <p:nvPr/>
            </p:nvSpPr>
            <p:spPr bwMode="auto">
              <a:xfrm>
                <a:off x="9813868" y="3970021"/>
                <a:ext cx="39112" cy="181338"/>
              </a:xfrm>
              <a:custGeom>
                <a:avLst/>
                <a:gdLst>
                  <a:gd name="T0" fmla="*/ 10 w 22"/>
                  <a:gd name="T1" fmla="*/ 0 h 102"/>
                  <a:gd name="T2" fmla="*/ 22 w 22"/>
                  <a:gd name="T3" fmla="*/ 1 h 102"/>
                  <a:gd name="T4" fmla="*/ 12 w 22"/>
                  <a:gd name="T5" fmla="*/ 102 h 102"/>
                  <a:gd name="T6" fmla="*/ 0 w 22"/>
                  <a:gd name="T7" fmla="*/ 101 h 102"/>
                  <a:gd name="T8" fmla="*/ 10 w 2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2">
                    <a:moveTo>
                      <a:pt x="10" y="0"/>
                    </a:moveTo>
                    <a:lnTo>
                      <a:pt x="22" y="1"/>
                    </a:lnTo>
                    <a:lnTo>
                      <a:pt x="12" y="102"/>
                    </a:lnTo>
                    <a:lnTo>
                      <a:pt x="0" y="10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58" name="Rectangle 355"/>
              <p:cNvSpPr>
                <a:spLocks noChangeArrowheads="1"/>
              </p:cNvSpPr>
              <p:nvPr/>
            </p:nvSpPr>
            <p:spPr bwMode="auto">
              <a:xfrm>
                <a:off x="9694755" y="4142470"/>
                <a:ext cx="208006" cy="21334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61" name="Rectangle 356"/>
              <p:cNvSpPr>
                <a:spLocks noChangeArrowheads="1"/>
              </p:cNvSpPr>
              <p:nvPr/>
            </p:nvSpPr>
            <p:spPr bwMode="auto">
              <a:xfrm>
                <a:off x="9694755" y="4188694"/>
                <a:ext cx="208006" cy="23113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66" name="Rectangle 357"/>
              <p:cNvSpPr>
                <a:spLocks noChangeArrowheads="1"/>
              </p:cNvSpPr>
              <p:nvPr/>
            </p:nvSpPr>
            <p:spPr bwMode="auto">
              <a:xfrm>
                <a:off x="9730311" y="4236695"/>
                <a:ext cx="136894" cy="24889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  <p:sp>
            <p:nvSpPr>
              <p:cNvPr id="67" name="Rectangle 358"/>
              <p:cNvSpPr>
                <a:spLocks noChangeArrowheads="1"/>
              </p:cNvSpPr>
              <p:nvPr/>
            </p:nvSpPr>
            <p:spPr bwMode="auto">
              <a:xfrm>
                <a:off x="9716089" y="4153138"/>
                <a:ext cx="21334" cy="51557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de Sans 200 Lil Mondo" panose="00000300000000000000" pitchFamily="50" charset="-18"/>
                </a:endParaRPr>
              </a:p>
            </p:txBody>
          </p:sp>
        </p:grpSp>
        <p:sp>
          <p:nvSpPr>
            <p:cNvPr id="28" name="Cube 22"/>
            <p:cNvSpPr/>
            <p:nvPr/>
          </p:nvSpPr>
          <p:spPr bwMode="ltGray">
            <a:xfrm>
              <a:off x="6746469" y="3580571"/>
              <a:ext cx="2543935" cy="1066356"/>
            </a:xfrm>
            <a:prstGeom prst="cube">
              <a:avLst>
                <a:gd name="adj" fmla="val 64721"/>
              </a:avLst>
            </a:prstGeom>
            <a:solidFill>
              <a:srgbClr val="8A8A8A">
                <a:alpha val="69804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bg1"/>
                </a:solidFill>
                <a:latin typeface="Tide Sans 200 Lil Mondo" panose="00000300000000000000" pitchFamily="50" charset="-18"/>
              </a:endParaRPr>
            </a:p>
          </p:txBody>
        </p:sp>
        <p:sp>
          <p:nvSpPr>
            <p:cNvPr id="30" name="Rectangle 77"/>
            <p:cNvSpPr/>
            <p:nvPr/>
          </p:nvSpPr>
          <p:spPr bwMode="ltGray">
            <a:xfrm>
              <a:off x="4100494" y="3726093"/>
              <a:ext cx="2512934" cy="86177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pl-PL" sz="1400" dirty="0">
                  <a:solidFill>
                    <a:schemeClr val="tx1"/>
                  </a:solidFill>
                  <a:latin typeface="Tide Sans 200 Lil Mondo" panose="00000300000000000000" pitchFamily="50" charset="-18"/>
                </a:rPr>
                <a:t>Technologia w postaci np. </a:t>
              </a:r>
              <a:br>
                <a:rPr lang="pl-PL" sz="1400" dirty="0">
                  <a:solidFill>
                    <a:schemeClr val="tx1"/>
                  </a:solidFill>
                  <a:latin typeface="Tide Sans 200 Lil Mondo" panose="00000300000000000000" pitchFamily="50" charset="-18"/>
                </a:rPr>
              </a:br>
              <a:r>
                <a:rPr lang="pl-PL" sz="1400" dirty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praw własności przemysłowej, wyników prac </a:t>
              </a:r>
              <a:r>
                <a:rPr lang="pl-PL" sz="1400" dirty="0" smtClean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B+R</a:t>
              </a:r>
              <a:endParaRPr lang="en-GB" sz="1400" dirty="0">
                <a:solidFill>
                  <a:srgbClr val="CF002B"/>
                </a:solidFill>
                <a:latin typeface="Tide Sans 600 Bunny" panose="00000700000000000000" pitchFamily="50" charset="-18"/>
              </a:endParaRPr>
            </a:p>
          </p:txBody>
        </p:sp>
        <p:cxnSp>
          <p:nvCxnSpPr>
            <p:cNvPr id="50" name="Łącznik prosty 49"/>
            <p:cNvCxnSpPr/>
            <p:nvPr/>
          </p:nvCxnSpPr>
          <p:spPr>
            <a:xfrm>
              <a:off x="4098732" y="4640312"/>
              <a:ext cx="251469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a 3"/>
          <p:cNvGrpSpPr/>
          <p:nvPr/>
        </p:nvGrpSpPr>
        <p:grpSpPr>
          <a:xfrm>
            <a:off x="6746469" y="2677493"/>
            <a:ext cx="5198852" cy="1156924"/>
            <a:chOff x="6746469" y="2677493"/>
            <a:chExt cx="5198852" cy="1156924"/>
          </a:xfrm>
        </p:grpSpPr>
        <p:sp>
          <p:nvSpPr>
            <p:cNvPr id="34" name="Cube 21"/>
            <p:cNvSpPr/>
            <p:nvPr/>
          </p:nvSpPr>
          <p:spPr bwMode="ltGray">
            <a:xfrm>
              <a:off x="6746469" y="2677493"/>
              <a:ext cx="2541918" cy="1066356"/>
            </a:xfrm>
            <a:prstGeom prst="cube">
              <a:avLst>
                <a:gd name="adj" fmla="val 64721"/>
              </a:avLst>
            </a:prstGeom>
            <a:solidFill>
              <a:srgbClr val="8A001E">
                <a:alpha val="69804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81"/>
            <p:cNvSpPr/>
            <p:nvPr/>
          </p:nvSpPr>
          <p:spPr bwMode="ltGray">
            <a:xfrm flipH="1">
              <a:off x="9537618" y="3130904"/>
              <a:ext cx="2407703" cy="70351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lvl="1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pl-PL" sz="1400" b="1" dirty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Potencjał rynkowy</a:t>
              </a:r>
              <a:r>
                <a:rPr lang="pl-PL" sz="1400" b="1" dirty="0">
                  <a:solidFill>
                    <a:srgbClr val="C00000"/>
                  </a:solidFill>
                  <a:latin typeface="Tide Sans 600 Bunny" panose="00000700000000000000" pitchFamily="50" charset="-18"/>
                </a:rPr>
                <a:t> </a:t>
              </a:r>
              <a:r>
                <a:rPr lang="pl-PL" sz="1400" dirty="0">
                  <a:solidFill>
                    <a:schemeClr val="tx1"/>
                  </a:solidFill>
                  <a:latin typeface="Tide Sans 200 Lil Mondo" panose="00000300000000000000" pitchFamily="50" charset="-18"/>
                </a:rPr>
                <a:t>rezultatu projektu</a:t>
              </a:r>
              <a:endParaRPr lang="pl-PL" sz="1400" b="1" dirty="0">
                <a:solidFill>
                  <a:srgbClr val="C00000"/>
                </a:solidFill>
                <a:latin typeface="Tide Sans 200 Lil Mondo" panose="00000300000000000000" pitchFamily="50" charset="-18"/>
              </a:endParaRPr>
            </a:p>
          </p:txBody>
        </p:sp>
        <p:cxnSp>
          <p:nvCxnSpPr>
            <p:cNvPr id="48" name="Łącznik prosty 47"/>
            <p:cNvCxnSpPr/>
            <p:nvPr/>
          </p:nvCxnSpPr>
          <p:spPr>
            <a:xfrm>
              <a:off x="8668418" y="3743849"/>
              <a:ext cx="318503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ole tekstowe 15"/>
          <p:cNvSpPr txBox="1"/>
          <p:nvPr/>
        </p:nvSpPr>
        <p:spPr>
          <a:xfrm>
            <a:off x="0" y="0"/>
            <a:ext cx="379339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81243"/>
            <a:ext cx="1083199" cy="81772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Kredyt</a:t>
            </a:r>
            <a:r>
              <a:rPr lang="en-US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 </a:t>
            </a:r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na </a:t>
            </a:r>
            <a:r>
              <a:rPr lang="pl-PL" sz="2800" b="1" dirty="0">
                <a:solidFill>
                  <a:srgbClr val="CF002B"/>
                </a:solidFill>
                <a:latin typeface="Tide Sans 600 Bunny" panose="00000700000000000000" pitchFamily="50" charset="-18"/>
              </a:rPr>
              <a:t>innowacje </a:t>
            </a:r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technologiczne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de Sans 600 Bunny" panose="00000700000000000000" pitchFamily="50" charset="-18"/>
              </a:rPr>
              <a:t>Czynniki </a:t>
            </a:r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de Sans 600 Bunny" panose="00000700000000000000" pitchFamily="50" charset="-18"/>
              </a:rPr>
              <a:t>sukcesu</a:t>
            </a:r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 </a:t>
            </a:r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98732" y="1772402"/>
            <a:ext cx="5191672" cy="1068372"/>
            <a:chOff x="4098732" y="1772402"/>
            <a:chExt cx="5191672" cy="1068372"/>
          </a:xfrm>
        </p:grpSpPr>
        <p:sp>
          <p:nvSpPr>
            <p:cNvPr id="41" name="Rectangle 85"/>
            <p:cNvSpPr/>
            <p:nvPr/>
          </p:nvSpPr>
          <p:spPr bwMode="ltGray">
            <a:xfrm>
              <a:off x="4706929" y="2215877"/>
              <a:ext cx="1906497" cy="62489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pl-PL" sz="1400" dirty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Gotowość do realizacji </a:t>
              </a:r>
              <a:r>
                <a:rPr lang="pl-PL" sz="1400" dirty="0" smtClean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projektu</a:t>
              </a:r>
              <a:endParaRPr lang="pl-PL" sz="1400" dirty="0">
                <a:solidFill>
                  <a:srgbClr val="CF002B"/>
                </a:solidFill>
                <a:latin typeface="Tide Sans 600 Bunny" panose="00000700000000000000" pitchFamily="50" charset="-18"/>
              </a:endParaRPr>
            </a:p>
          </p:txBody>
        </p:sp>
        <p:sp>
          <p:nvSpPr>
            <p:cNvPr id="40" name="Cube 20"/>
            <p:cNvSpPr/>
            <p:nvPr/>
          </p:nvSpPr>
          <p:spPr bwMode="ltGray">
            <a:xfrm>
              <a:off x="6746469" y="1772402"/>
              <a:ext cx="2543935" cy="1068372"/>
            </a:xfrm>
            <a:prstGeom prst="cube">
              <a:avLst>
                <a:gd name="adj" fmla="val 64721"/>
              </a:avLst>
            </a:prstGeom>
            <a:solidFill>
              <a:srgbClr val="CF002B">
                <a:alpha val="69804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bg1"/>
                </a:solidFill>
                <a:latin typeface="Tide Sans 200 Lil Mondo" panose="00000300000000000000" pitchFamily="50" charset="-18"/>
              </a:endParaRPr>
            </a:p>
          </p:txBody>
        </p:sp>
        <p:cxnSp>
          <p:nvCxnSpPr>
            <p:cNvPr id="46" name="Łącznik prosty 45"/>
            <p:cNvCxnSpPr/>
            <p:nvPr/>
          </p:nvCxnSpPr>
          <p:spPr>
            <a:xfrm>
              <a:off x="4098732" y="2836498"/>
              <a:ext cx="251469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-1" y="4585093"/>
            <a:ext cx="3793397" cy="2279191"/>
            <a:chOff x="-1" y="4585093"/>
            <a:chExt cx="3793397" cy="2279191"/>
          </a:xfrm>
        </p:grpSpPr>
        <p:sp>
          <p:nvSpPr>
            <p:cNvPr id="29" name="Prostokąt 28"/>
            <p:cNvSpPr/>
            <p:nvPr/>
          </p:nvSpPr>
          <p:spPr>
            <a:xfrm>
              <a:off x="-1" y="4585093"/>
              <a:ext cx="3793396" cy="1812991"/>
            </a:xfrm>
            <a:prstGeom prst="rect">
              <a:avLst/>
            </a:prstGeom>
            <a:solidFill>
              <a:srgbClr val="CF002B">
                <a:alpha val="91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180000" rtlCol="0" anchor="ctr"/>
            <a:lstStyle/>
            <a:p>
              <a:pPr algn="r"/>
              <a:r>
                <a:rPr lang="pl-PL" sz="1200" b="1" dirty="0" smtClean="0">
                  <a:solidFill>
                    <a:schemeClr val="bg1"/>
                  </a:solidFill>
                  <a:latin typeface="Tide Sans 600 Bunny" panose="00000700000000000000" pitchFamily="50" charset="-18"/>
                </a:rPr>
                <a:t/>
              </a:r>
              <a:br>
                <a:rPr lang="pl-PL" sz="1200" b="1" dirty="0" smtClean="0">
                  <a:solidFill>
                    <a:schemeClr val="bg1"/>
                  </a:solidFill>
                  <a:latin typeface="Tide Sans 600 Bunny" panose="00000700000000000000" pitchFamily="50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Bank Gospodarstwa Krajowego </a:t>
              </a:r>
            </a:p>
            <a:p>
              <a:pPr algn="r"/>
              <a:r>
                <a:rPr lang="pl-PL" sz="1200" dirty="0" smtClean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Departament Funduszy Europejskich</a:t>
              </a:r>
              <a:endParaRPr lang="pl-PL" sz="12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  <a:p>
              <a:pPr algn="r"/>
              <a:r>
                <a:rPr lang="pl-PL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Al. Jerozolimskie 7, 00-955 Warszawa </a:t>
              </a:r>
              <a:endParaRPr lang="pl-PL" sz="1200" dirty="0" smtClean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  <a:p>
              <a:pPr algn="r"/>
              <a:endParaRPr lang="pl-PL" sz="12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  <a:p>
              <a:pPr algn="r"/>
              <a:r>
                <a:rPr lang="pt-BR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Tel.: +48 22 522 95 05</a:t>
              </a:r>
            </a:p>
            <a:p>
              <a:pPr algn="r"/>
              <a:r>
                <a:rPr lang="pt-BR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E-mail: </a:t>
              </a:r>
              <a:r>
                <a:rPr lang="pl-PL" sz="1200" dirty="0" err="1" smtClean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fkt</a:t>
              </a:r>
              <a:r>
                <a:rPr lang="pt-BR" sz="1200" dirty="0" smtClean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@bgk.pl</a:t>
              </a:r>
              <a:endParaRPr lang="pl-PL" sz="1200" dirty="0" smtClean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  <a:p>
              <a:pPr algn="r"/>
              <a:r>
                <a:rPr lang="pt-BR" sz="1200" dirty="0" smtClean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www.bgk.pl</a:t>
              </a:r>
              <a:endParaRPr lang="pl-PL" sz="12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0" y="6385639"/>
              <a:ext cx="3793396" cy="478645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180000" rtlCol="0" anchor="ctr"/>
            <a:lstStyle/>
            <a:p>
              <a:pPr algn="r"/>
              <a:endParaRPr lang="pl-PL" sz="16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</p:txBody>
        </p:sp>
        <p:grpSp>
          <p:nvGrpSpPr>
            <p:cNvPr id="32" name="Grupa 31"/>
            <p:cNvGrpSpPr/>
            <p:nvPr/>
          </p:nvGrpSpPr>
          <p:grpSpPr>
            <a:xfrm>
              <a:off x="52827" y="6448101"/>
              <a:ext cx="3687742" cy="353723"/>
              <a:chOff x="-1167196" y="0"/>
              <a:chExt cx="9257212" cy="867549"/>
            </a:xfrm>
          </p:grpSpPr>
          <p:pic>
            <p:nvPicPr>
              <p:cNvPr id="33" name="Picture 2" descr="C:\Users\mszul1\Desktop\znak_barw_rp_poziom_szara_ramka_rgb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152" y="2"/>
                <a:ext cx="2692447" cy="864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C:\Users\mszul1\Desktop\logo_FE_Inteligentny_Rozwoj_rgb-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67196" y="1"/>
                <a:ext cx="1656185" cy="864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C:\Users\mszul1\Desktop\UE_EFRR_rgb-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724" y="0"/>
                <a:ext cx="2781292" cy="867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237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0" y="0"/>
            <a:ext cx="379339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81243"/>
            <a:ext cx="1083199" cy="81772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3" name="Symbol zastępczy zawartości 2"/>
          <p:cNvSpPr txBox="1">
            <a:spLocks/>
          </p:cNvSpPr>
          <p:nvPr/>
        </p:nvSpPr>
        <p:spPr>
          <a:xfrm>
            <a:off x="8877671" y="2559633"/>
            <a:ext cx="2828426" cy="3224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 smtClean="0">
                <a:solidFill>
                  <a:srgbClr val="CF002B"/>
                </a:solidFill>
                <a:latin typeface="Tide Sans 600 Bunny" panose="020B0604020202020204" charset="-18"/>
              </a:rPr>
              <a:t>Na </a:t>
            </a:r>
            <a:r>
              <a:rPr lang="pl-PL" sz="1600" b="1" dirty="0">
                <a:solidFill>
                  <a:srgbClr val="CF002B"/>
                </a:solidFill>
                <a:latin typeface="Tide Sans 600 Bunny" panose="020B0604020202020204" charset="-18"/>
              </a:rPr>
              <a:t>podstawie kryteriów przedmiotowych </a:t>
            </a:r>
            <a:endParaRPr lang="pl-PL" sz="1600" dirty="0">
              <a:solidFill>
                <a:srgbClr val="CF002B"/>
              </a:solidFill>
              <a:latin typeface="Tide Sans 600 Bunny" panose="020B060402020202020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ocena projektu polegającego na </a:t>
            </a:r>
            <a:r>
              <a:rPr lang="pl-PL" sz="1200" b="1" dirty="0" smtClean="0">
                <a:solidFill>
                  <a:srgbClr val="CF002B"/>
                </a:solidFill>
                <a:latin typeface="+mj-lt"/>
              </a:rPr>
              <a:t>wdrożeniu </a:t>
            </a:r>
            <a:r>
              <a:rPr lang="pl-PL" sz="1200" b="1" dirty="0">
                <a:solidFill>
                  <a:srgbClr val="CF002B"/>
                </a:solidFill>
                <a:latin typeface="+mj-lt"/>
              </a:rPr>
              <a:t>wyników prac B+R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(dodatkowo w ocenie uczestniczy ekspert zewnętrzny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l-PL" sz="8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de Sans 600 Bunny" panose="020B060402020202020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 smtClean="0">
                <a:solidFill>
                  <a:srgbClr val="CF002B"/>
                </a:solidFill>
                <a:latin typeface="Tide Sans 600 Bunny" panose="020B0604020202020204" charset="-18"/>
              </a:rPr>
              <a:t>Na </a:t>
            </a:r>
            <a:r>
              <a:rPr lang="pl-PL" sz="1600" b="1" dirty="0">
                <a:solidFill>
                  <a:srgbClr val="CF002B"/>
                </a:solidFill>
                <a:latin typeface="Tide Sans 600 Bunny" panose="020B0604020202020204" charset="-18"/>
              </a:rPr>
              <a:t>podstawie kryteriów podmiotowych</a:t>
            </a:r>
            <a:r>
              <a:rPr lang="pl-PL" sz="1600" dirty="0">
                <a:solidFill>
                  <a:srgbClr val="CF002B"/>
                </a:solidFill>
                <a:latin typeface="Tide Sans 600 Bunny" panose="020B0604020202020204" charset="-18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Spełnienie </a:t>
            </a:r>
            <a:r>
              <a:rPr lang="pl-PL" sz="1200" b="1" dirty="0" smtClean="0">
                <a:solidFill>
                  <a:srgbClr val="CF002B"/>
                </a:solidFill>
                <a:latin typeface="+mj-lt"/>
              </a:rPr>
              <a:t>co </a:t>
            </a:r>
            <a:r>
              <a:rPr lang="pl-PL" sz="1200" b="1" dirty="0">
                <a:solidFill>
                  <a:srgbClr val="CF002B"/>
                </a:solidFill>
                <a:latin typeface="+mj-lt"/>
              </a:rPr>
              <a:t>najmniej jednego kryterium</a:t>
            </a:r>
            <a:r>
              <a:rPr lang="pl-PL" sz="1200" dirty="0">
                <a:solidFill>
                  <a:srgbClr val="CF002B"/>
                </a:solidFill>
                <a:latin typeface="+mj-lt"/>
              </a:rPr>
              <a:t>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definiującego innowacyjność podmiotu realizującego projekt inwestycyjny (projekt oceniany przez bank kredytujący) </a:t>
            </a: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l-PL" sz="1600" b="1" dirty="0" smtClean="0">
              <a:solidFill>
                <a:srgbClr val="54545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pl-PL" sz="1600" dirty="0"/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CF002B"/>
                </a:solidFill>
                <a:latin typeface="Tide Sans 600 Bunny" panose="00000700000000000000" pitchFamily="50" charset="-18"/>
              </a:rPr>
              <a:t>Fundusz Gwarancyjny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de Sans 600 Bunny" panose="00000700000000000000" pitchFamily="50" charset="-18"/>
              </a:rPr>
              <a:t>z</a:t>
            </a:r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de Sans 600 Bunny" panose="00000700000000000000" pitchFamily="50" charset="-18"/>
              </a:rPr>
              <a:t> dotacją </a:t>
            </a:r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de Sans 600 Bunny" panose="00000700000000000000" pitchFamily="50" charset="-18"/>
              </a:rPr>
              <a:t>na spłatę odsetek</a:t>
            </a:r>
          </a:p>
        </p:txBody>
      </p:sp>
      <p:sp>
        <p:nvSpPr>
          <p:cNvPr id="19" name="Rectangle 16"/>
          <p:cNvSpPr/>
          <p:nvPr/>
        </p:nvSpPr>
        <p:spPr>
          <a:xfrm>
            <a:off x="4052581" y="1258025"/>
            <a:ext cx="7653517" cy="553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20B0604020202020204" charset="-18"/>
              </a:rPr>
              <a:t>Gwarancja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20B0604020202020204" charset="-18"/>
              </a:rPr>
              <a:t>Biznesmax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20B0604020202020204" charset="-18"/>
              </a:rPr>
              <a:t> stanowi zabezpieczenie spłaty kredytu na rozwój i innowacje dla przedsiębiorców z sektora MŚP</a:t>
            </a:r>
          </a:p>
        </p:txBody>
      </p:sp>
      <p:sp>
        <p:nvSpPr>
          <p:cNvPr id="21" name="Rectangle 15"/>
          <p:cNvSpPr/>
          <p:nvPr/>
        </p:nvSpPr>
        <p:spPr>
          <a:xfrm>
            <a:off x="4052581" y="1890945"/>
            <a:ext cx="4283551" cy="567420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chemeClr val="bg1"/>
                </a:solidFill>
                <a:latin typeface="Tide Sans 600 Bunny" panose="020B0604020202020204" charset="-18"/>
              </a:rPr>
              <a:t>Koszty kwalifikowalne</a:t>
            </a:r>
          </a:p>
        </p:txBody>
      </p:sp>
      <p:sp>
        <p:nvSpPr>
          <p:cNvPr id="36" name="Rectangle 15"/>
          <p:cNvSpPr/>
          <p:nvPr/>
        </p:nvSpPr>
        <p:spPr>
          <a:xfrm>
            <a:off x="8877671" y="1890945"/>
            <a:ext cx="2828426" cy="567420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chemeClr val="bg1"/>
                </a:solidFill>
                <a:latin typeface="Tide Sans 600 Bunny" panose="020B0604020202020204" charset="-18"/>
              </a:rPr>
              <a:t>Dwie ścieżki oceny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4052580" y="2559633"/>
            <a:ext cx="4407962" cy="3399603"/>
            <a:chOff x="4052580" y="2559633"/>
            <a:chExt cx="4407962" cy="3399603"/>
          </a:xfrm>
        </p:grpSpPr>
        <p:cxnSp>
          <p:nvCxnSpPr>
            <p:cNvPr id="40" name="Łącznik prosty 39"/>
            <p:cNvCxnSpPr/>
            <p:nvPr/>
          </p:nvCxnSpPr>
          <p:spPr>
            <a:xfrm>
              <a:off x="4052580" y="3641725"/>
              <a:ext cx="42835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>
              <a:off x="4052580" y="4804700"/>
              <a:ext cx="42835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wal 41"/>
            <p:cNvSpPr/>
            <p:nvPr/>
          </p:nvSpPr>
          <p:spPr>
            <a:xfrm>
              <a:off x="4110126" y="2830692"/>
              <a:ext cx="501850" cy="501850"/>
            </a:xfrm>
            <a:prstGeom prst="ellipse">
              <a:avLst/>
            </a:prstGeom>
            <a:noFill/>
            <a:ln w="19050">
              <a:solidFill>
                <a:srgbClr val="CF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wal 42"/>
            <p:cNvSpPr/>
            <p:nvPr/>
          </p:nvSpPr>
          <p:spPr>
            <a:xfrm>
              <a:off x="4110126" y="3989133"/>
              <a:ext cx="501850" cy="501850"/>
            </a:xfrm>
            <a:prstGeom prst="ellipse">
              <a:avLst/>
            </a:prstGeom>
            <a:noFill/>
            <a:ln w="19050">
              <a:solidFill>
                <a:srgbClr val="CF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656"/>
            <p:cNvSpPr>
              <a:spLocks noEditPoints="1"/>
            </p:cNvSpPr>
            <p:nvPr/>
          </p:nvSpPr>
          <p:spPr bwMode="auto">
            <a:xfrm>
              <a:off x="4212125" y="2967059"/>
              <a:ext cx="297852" cy="229117"/>
            </a:xfrm>
            <a:custGeom>
              <a:avLst/>
              <a:gdLst>
                <a:gd name="T0" fmla="*/ 401 w 416"/>
                <a:gd name="T1" fmla="*/ 303 h 320"/>
                <a:gd name="T2" fmla="*/ 16 w 416"/>
                <a:gd name="T3" fmla="*/ 256 h 320"/>
                <a:gd name="T4" fmla="*/ 401 w 416"/>
                <a:gd name="T5" fmla="*/ 256 h 320"/>
                <a:gd name="T6" fmla="*/ 16 w 416"/>
                <a:gd name="T7" fmla="*/ 240 h 320"/>
                <a:gd name="T8" fmla="*/ 16 w 416"/>
                <a:gd name="T9" fmla="*/ 224 h 320"/>
                <a:gd name="T10" fmla="*/ 64 w 416"/>
                <a:gd name="T11" fmla="*/ 208 h 320"/>
                <a:gd name="T12" fmla="*/ 34 w 416"/>
                <a:gd name="T13" fmla="*/ 166 h 320"/>
                <a:gd name="T14" fmla="*/ 383 w 416"/>
                <a:gd name="T15" fmla="*/ 166 h 320"/>
                <a:gd name="T16" fmla="*/ 353 w 416"/>
                <a:gd name="T17" fmla="*/ 208 h 320"/>
                <a:gd name="T18" fmla="*/ 208 w 416"/>
                <a:gd name="T19" fmla="*/ 47 h 320"/>
                <a:gd name="T20" fmla="*/ 156 w 416"/>
                <a:gd name="T21" fmla="*/ 74 h 320"/>
                <a:gd name="T22" fmla="*/ 148 w 416"/>
                <a:gd name="T23" fmla="*/ 131 h 320"/>
                <a:gd name="T24" fmla="*/ 188 w 416"/>
                <a:gd name="T25" fmla="*/ 172 h 320"/>
                <a:gd name="T26" fmla="*/ 246 w 416"/>
                <a:gd name="T27" fmla="*/ 164 h 320"/>
                <a:gd name="T28" fmla="*/ 273 w 416"/>
                <a:gd name="T29" fmla="*/ 112 h 320"/>
                <a:gd name="T30" fmla="*/ 246 w 416"/>
                <a:gd name="T31" fmla="*/ 60 h 320"/>
                <a:gd name="T32" fmla="*/ 208 w 416"/>
                <a:gd name="T33" fmla="*/ 32 h 320"/>
                <a:gd name="T34" fmla="*/ 265 w 416"/>
                <a:gd name="T35" fmla="*/ 55 h 320"/>
                <a:gd name="T36" fmla="*/ 288 w 416"/>
                <a:gd name="T37" fmla="*/ 112 h 320"/>
                <a:gd name="T38" fmla="*/ 265 w 416"/>
                <a:gd name="T39" fmla="*/ 168 h 320"/>
                <a:gd name="T40" fmla="*/ 208 w 416"/>
                <a:gd name="T41" fmla="*/ 191 h 320"/>
                <a:gd name="T42" fmla="*/ 151 w 416"/>
                <a:gd name="T43" fmla="*/ 168 h 320"/>
                <a:gd name="T44" fmla="*/ 128 w 416"/>
                <a:gd name="T45" fmla="*/ 112 h 320"/>
                <a:gd name="T46" fmla="*/ 151 w 416"/>
                <a:gd name="T47" fmla="*/ 55 h 320"/>
                <a:gd name="T48" fmla="*/ 208 w 416"/>
                <a:gd name="T49" fmla="*/ 32 h 320"/>
                <a:gd name="T50" fmla="*/ 368 w 416"/>
                <a:gd name="T51" fmla="*/ 47 h 320"/>
                <a:gd name="T52" fmla="*/ 401 w 416"/>
                <a:gd name="T53" fmla="*/ 16 h 320"/>
                <a:gd name="T54" fmla="*/ 75 w 416"/>
                <a:gd name="T55" fmla="*/ 34 h 320"/>
                <a:gd name="T56" fmla="*/ 35 w 416"/>
                <a:gd name="T57" fmla="*/ 75 h 320"/>
                <a:gd name="T58" fmla="*/ 35 w 416"/>
                <a:gd name="T59" fmla="*/ 149 h 320"/>
                <a:gd name="T60" fmla="*/ 75 w 416"/>
                <a:gd name="T61" fmla="*/ 188 h 320"/>
                <a:gd name="T62" fmla="*/ 342 w 416"/>
                <a:gd name="T63" fmla="*/ 188 h 320"/>
                <a:gd name="T64" fmla="*/ 381 w 416"/>
                <a:gd name="T65" fmla="*/ 149 h 320"/>
                <a:gd name="T66" fmla="*/ 381 w 416"/>
                <a:gd name="T67" fmla="*/ 75 h 320"/>
                <a:gd name="T68" fmla="*/ 342 w 416"/>
                <a:gd name="T69" fmla="*/ 34 h 320"/>
                <a:gd name="T70" fmla="*/ 16 w 416"/>
                <a:gd name="T71" fmla="*/ 16 h 320"/>
                <a:gd name="T72" fmla="*/ 47 w 416"/>
                <a:gd name="T73" fmla="*/ 47 h 320"/>
                <a:gd name="T74" fmla="*/ 16 w 416"/>
                <a:gd name="T75" fmla="*/ 16 h 320"/>
                <a:gd name="T76" fmla="*/ 411 w 416"/>
                <a:gd name="T77" fmla="*/ 0 h 320"/>
                <a:gd name="T78" fmla="*/ 416 w 416"/>
                <a:gd name="T79" fmla="*/ 8 h 320"/>
                <a:gd name="T80" fmla="*/ 413 w 416"/>
                <a:gd name="T81" fmla="*/ 317 h 320"/>
                <a:gd name="T82" fmla="*/ 8 w 416"/>
                <a:gd name="T83" fmla="*/ 320 h 320"/>
                <a:gd name="T84" fmla="*/ 0 w 416"/>
                <a:gd name="T85" fmla="*/ 315 h 320"/>
                <a:gd name="T86" fmla="*/ 0 w 416"/>
                <a:gd name="T87" fmla="*/ 4 h 320"/>
                <a:gd name="T88" fmla="*/ 8 w 416"/>
                <a:gd name="T8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320">
                  <a:moveTo>
                    <a:pt x="16" y="287"/>
                  </a:moveTo>
                  <a:lnTo>
                    <a:pt x="16" y="303"/>
                  </a:lnTo>
                  <a:lnTo>
                    <a:pt x="401" y="303"/>
                  </a:lnTo>
                  <a:lnTo>
                    <a:pt x="401" y="287"/>
                  </a:lnTo>
                  <a:lnTo>
                    <a:pt x="16" y="287"/>
                  </a:lnTo>
                  <a:close/>
                  <a:moveTo>
                    <a:pt x="16" y="256"/>
                  </a:moveTo>
                  <a:lnTo>
                    <a:pt x="16" y="271"/>
                  </a:lnTo>
                  <a:lnTo>
                    <a:pt x="401" y="271"/>
                  </a:lnTo>
                  <a:lnTo>
                    <a:pt x="401" y="256"/>
                  </a:lnTo>
                  <a:lnTo>
                    <a:pt x="16" y="256"/>
                  </a:lnTo>
                  <a:close/>
                  <a:moveTo>
                    <a:pt x="16" y="224"/>
                  </a:moveTo>
                  <a:lnTo>
                    <a:pt x="16" y="240"/>
                  </a:lnTo>
                  <a:lnTo>
                    <a:pt x="401" y="240"/>
                  </a:lnTo>
                  <a:lnTo>
                    <a:pt x="401" y="224"/>
                  </a:lnTo>
                  <a:lnTo>
                    <a:pt x="16" y="224"/>
                  </a:lnTo>
                  <a:close/>
                  <a:moveTo>
                    <a:pt x="16" y="160"/>
                  </a:moveTo>
                  <a:lnTo>
                    <a:pt x="16" y="208"/>
                  </a:lnTo>
                  <a:lnTo>
                    <a:pt x="64" y="208"/>
                  </a:lnTo>
                  <a:lnTo>
                    <a:pt x="58" y="190"/>
                  </a:lnTo>
                  <a:lnTo>
                    <a:pt x="47" y="176"/>
                  </a:lnTo>
                  <a:lnTo>
                    <a:pt x="34" y="166"/>
                  </a:lnTo>
                  <a:lnTo>
                    <a:pt x="16" y="160"/>
                  </a:lnTo>
                  <a:close/>
                  <a:moveTo>
                    <a:pt x="401" y="160"/>
                  </a:moveTo>
                  <a:lnTo>
                    <a:pt x="383" y="166"/>
                  </a:lnTo>
                  <a:lnTo>
                    <a:pt x="368" y="176"/>
                  </a:lnTo>
                  <a:lnTo>
                    <a:pt x="358" y="190"/>
                  </a:lnTo>
                  <a:lnTo>
                    <a:pt x="353" y="208"/>
                  </a:lnTo>
                  <a:lnTo>
                    <a:pt x="401" y="208"/>
                  </a:lnTo>
                  <a:lnTo>
                    <a:pt x="401" y="160"/>
                  </a:lnTo>
                  <a:close/>
                  <a:moveTo>
                    <a:pt x="208" y="47"/>
                  </a:moveTo>
                  <a:lnTo>
                    <a:pt x="188" y="51"/>
                  </a:lnTo>
                  <a:lnTo>
                    <a:pt x="170" y="60"/>
                  </a:lnTo>
                  <a:lnTo>
                    <a:pt x="156" y="74"/>
                  </a:lnTo>
                  <a:lnTo>
                    <a:pt x="148" y="91"/>
                  </a:lnTo>
                  <a:lnTo>
                    <a:pt x="144" y="112"/>
                  </a:lnTo>
                  <a:lnTo>
                    <a:pt x="148" y="131"/>
                  </a:lnTo>
                  <a:lnTo>
                    <a:pt x="156" y="150"/>
                  </a:lnTo>
                  <a:lnTo>
                    <a:pt x="170" y="164"/>
                  </a:lnTo>
                  <a:lnTo>
                    <a:pt x="188" y="172"/>
                  </a:lnTo>
                  <a:lnTo>
                    <a:pt x="208" y="175"/>
                  </a:lnTo>
                  <a:lnTo>
                    <a:pt x="229" y="172"/>
                  </a:lnTo>
                  <a:lnTo>
                    <a:pt x="246" y="164"/>
                  </a:lnTo>
                  <a:lnTo>
                    <a:pt x="260" y="150"/>
                  </a:lnTo>
                  <a:lnTo>
                    <a:pt x="269" y="131"/>
                  </a:lnTo>
                  <a:lnTo>
                    <a:pt x="273" y="112"/>
                  </a:lnTo>
                  <a:lnTo>
                    <a:pt x="269" y="91"/>
                  </a:lnTo>
                  <a:lnTo>
                    <a:pt x="260" y="74"/>
                  </a:lnTo>
                  <a:lnTo>
                    <a:pt x="246" y="60"/>
                  </a:lnTo>
                  <a:lnTo>
                    <a:pt x="229" y="51"/>
                  </a:lnTo>
                  <a:lnTo>
                    <a:pt x="208" y="47"/>
                  </a:lnTo>
                  <a:close/>
                  <a:moveTo>
                    <a:pt x="208" y="32"/>
                  </a:moveTo>
                  <a:lnTo>
                    <a:pt x="230" y="34"/>
                  </a:lnTo>
                  <a:lnTo>
                    <a:pt x="248" y="43"/>
                  </a:lnTo>
                  <a:lnTo>
                    <a:pt x="265" y="55"/>
                  </a:lnTo>
                  <a:lnTo>
                    <a:pt x="277" y="71"/>
                  </a:lnTo>
                  <a:lnTo>
                    <a:pt x="285" y="90"/>
                  </a:lnTo>
                  <a:lnTo>
                    <a:pt x="288" y="112"/>
                  </a:lnTo>
                  <a:lnTo>
                    <a:pt x="285" y="133"/>
                  </a:lnTo>
                  <a:lnTo>
                    <a:pt x="277" y="152"/>
                  </a:lnTo>
                  <a:lnTo>
                    <a:pt x="265" y="168"/>
                  </a:lnTo>
                  <a:lnTo>
                    <a:pt x="248" y="181"/>
                  </a:lnTo>
                  <a:lnTo>
                    <a:pt x="230" y="189"/>
                  </a:lnTo>
                  <a:lnTo>
                    <a:pt x="208" y="191"/>
                  </a:lnTo>
                  <a:lnTo>
                    <a:pt x="187" y="189"/>
                  </a:lnTo>
                  <a:lnTo>
                    <a:pt x="168" y="181"/>
                  </a:lnTo>
                  <a:lnTo>
                    <a:pt x="151" y="168"/>
                  </a:lnTo>
                  <a:lnTo>
                    <a:pt x="139" y="152"/>
                  </a:lnTo>
                  <a:lnTo>
                    <a:pt x="131" y="133"/>
                  </a:lnTo>
                  <a:lnTo>
                    <a:pt x="128" y="112"/>
                  </a:lnTo>
                  <a:lnTo>
                    <a:pt x="131" y="90"/>
                  </a:lnTo>
                  <a:lnTo>
                    <a:pt x="139" y="71"/>
                  </a:lnTo>
                  <a:lnTo>
                    <a:pt x="151" y="55"/>
                  </a:lnTo>
                  <a:lnTo>
                    <a:pt x="168" y="43"/>
                  </a:lnTo>
                  <a:lnTo>
                    <a:pt x="187" y="34"/>
                  </a:lnTo>
                  <a:lnTo>
                    <a:pt x="208" y="32"/>
                  </a:lnTo>
                  <a:close/>
                  <a:moveTo>
                    <a:pt x="353" y="16"/>
                  </a:moveTo>
                  <a:lnTo>
                    <a:pt x="358" y="33"/>
                  </a:lnTo>
                  <a:lnTo>
                    <a:pt x="368" y="47"/>
                  </a:lnTo>
                  <a:lnTo>
                    <a:pt x="383" y="58"/>
                  </a:lnTo>
                  <a:lnTo>
                    <a:pt x="401" y="63"/>
                  </a:lnTo>
                  <a:lnTo>
                    <a:pt x="401" y="16"/>
                  </a:lnTo>
                  <a:lnTo>
                    <a:pt x="353" y="16"/>
                  </a:lnTo>
                  <a:close/>
                  <a:moveTo>
                    <a:pt x="80" y="16"/>
                  </a:moveTo>
                  <a:lnTo>
                    <a:pt x="75" y="34"/>
                  </a:lnTo>
                  <a:lnTo>
                    <a:pt x="65" y="52"/>
                  </a:lnTo>
                  <a:lnTo>
                    <a:pt x="52" y="64"/>
                  </a:lnTo>
                  <a:lnTo>
                    <a:pt x="35" y="75"/>
                  </a:lnTo>
                  <a:lnTo>
                    <a:pt x="16" y="79"/>
                  </a:lnTo>
                  <a:lnTo>
                    <a:pt x="16" y="144"/>
                  </a:lnTo>
                  <a:lnTo>
                    <a:pt x="35" y="149"/>
                  </a:lnTo>
                  <a:lnTo>
                    <a:pt x="52" y="158"/>
                  </a:lnTo>
                  <a:lnTo>
                    <a:pt x="65" y="172"/>
                  </a:lnTo>
                  <a:lnTo>
                    <a:pt x="75" y="188"/>
                  </a:lnTo>
                  <a:lnTo>
                    <a:pt x="80" y="208"/>
                  </a:lnTo>
                  <a:lnTo>
                    <a:pt x="337" y="208"/>
                  </a:lnTo>
                  <a:lnTo>
                    <a:pt x="342" y="188"/>
                  </a:lnTo>
                  <a:lnTo>
                    <a:pt x="351" y="172"/>
                  </a:lnTo>
                  <a:lnTo>
                    <a:pt x="365" y="158"/>
                  </a:lnTo>
                  <a:lnTo>
                    <a:pt x="381" y="149"/>
                  </a:lnTo>
                  <a:lnTo>
                    <a:pt x="401" y="144"/>
                  </a:lnTo>
                  <a:lnTo>
                    <a:pt x="401" y="79"/>
                  </a:lnTo>
                  <a:lnTo>
                    <a:pt x="381" y="75"/>
                  </a:lnTo>
                  <a:lnTo>
                    <a:pt x="365" y="64"/>
                  </a:lnTo>
                  <a:lnTo>
                    <a:pt x="351" y="52"/>
                  </a:lnTo>
                  <a:lnTo>
                    <a:pt x="342" y="34"/>
                  </a:lnTo>
                  <a:lnTo>
                    <a:pt x="336" y="16"/>
                  </a:lnTo>
                  <a:lnTo>
                    <a:pt x="80" y="16"/>
                  </a:lnTo>
                  <a:close/>
                  <a:moveTo>
                    <a:pt x="16" y="16"/>
                  </a:moveTo>
                  <a:lnTo>
                    <a:pt x="16" y="63"/>
                  </a:lnTo>
                  <a:lnTo>
                    <a:pt x="34" y="58"/>
                  </a:lnTo>
                  <a:lnTo>
                    <a:pt x="47" y="47"/>
                  </a:lnTo>
                  <a:lnTo>
                    <a:pt x="58" y="33"/>
                  </a:lnTo>
                  <a:lnTo>
                    <a:pt x="64" y="16"/>
                  </a:lnTo>
                  <a:lnTo>
                    <a:pt x="16" y="16"/>
                  </a:lnTo>
                  <a:close/>
                  <a:moveTo>
                    <a:pt x="8" y="0"/>
                  </a:moveTo>
                  <a:lnTo>
                    <a:pt x="408" y="0"/>
                  </a:lnTo>
                  <a:lnTo>
                    <a:pt x="411" y="0"/>
                  </a:lnTo>
                  <a:lnTo>
                    <a:pt x="413" y="2"/>
                  </a:lnTo>
                  <a:lnTo>
                    <a:pt x="416" y="4"/>
                  </a:lnTo>
                  <a:lnTo>
                    <a:pt x="416" y="8"/>
                  </a:lnTo>
                  <a:lnTo>
                    <a:pt x="416" y="311"/>
                  </a:lnTo>
                  <a:lnTo>
                    <a:pt x="416" y="315"/>
                  </a:lnTo>
                  <a:lnTo>
                    <a:pt x="413" y="317"/>
                  </a:lnTo>
                  <a:lnTo>
                    <a:pt x="411" y="320"/>
                  </a:lnTo>
                  <a:lnTo>
                    <a:pt x="408" y="320"/>
                  </a:lnTo>
                  <a:lnTo>
                    <a:pt x="8" y="320"/>
                  </a:lnTo>
                  <a:lnTo>
                    <a:pt x="5" y="320"/>
                  </a:lnTo>
                  <a:lnTo>
                    <a:pt x="2" y="317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upa 44"/>
            <p:cNvGrpSpPr/>
            <p:nvPr/>
          </p:nvGrpSpPr>
          <p:grpSpPr>
            <a:xfrm>
              <a:off x="4208571" y="4095044"/>
              <a:ext cx="290189" cy="286615"/>
              <a:chOff x="7178677" y="1709738"/>
              <a:chExt cx="644525" cy="636588"/>
            </a:xfrm>
          </p:grpSpPr>
          <p:sp>
            <p:nvSpPr>
              <p:cNvPr id="46" name="Freeform 199"/>
              <p:cNvSpPr>
                <a:spLocks/>
              </p:cNvSpPr>
              <p:nvPr/>
            </p:nvSpPr>
            <p:spPr bwMode="auto">
              <a:xfrm>
                <a:off x="7178677" y="1709738"/>
                <a:ext cx="644525" cy="636588"/>
              </a:xfrm>
              <a:custGeom>
                <a:avLst/>
                <a:gdLst>
                  <a:gd name="T0" fmla="*/ 203 w 406"/>
                  <a:gd name="T1" fmla="*/ 0 h 401"/>
                  <a:gd name="T2" fmla="*/ 203 w 406"/>
                  <a:gd name="T3" fmla="*/ 12 h 401"/>
                  <a:gd name="T4" fmla="*/ 165 w 406"/>
                  <a:gd name="T5" fmla="*/ 16 h 401"/>
                  <a:gd name="T6" fmla="*/ 130 w 406"/>
                  <a:gd name="T7" fmla="*/ 27 h 401"/>
                  <a:gd name="T8" fmla="*/ 97 w 406"/>
                  <a:gd name="T9" fmla="*/ 45 h 401"/>
                  <a:gd name="T10" fmla="*/ 68 w 406"/>
                  <a:gd name="T11" fmla="*/ 67 h 401"/>
                  <a:gd name="T12" fmla="*/ 46 w 406"/>
                  <a:gd name="T13" fmla="*/ 95 h 401"/>
                  <a:gd name="T14" fmla="*/ 28 w 406"/>
                  <a:gd name="T15" fmla="*/ 127 h 401"/>
                  <a:gd name="T16" fmla="*/ 17 w 406"/>
                  <a:gd name="T17" fmla="*/ 163 h 401"/>
                  <a:gd name="T18" fmla="*/ 13 w 406"/>
                  <a:gd name="T19" fmla="*/ 201 h 401"/>
                  <a:gd name="T20" fmla="*/ 16 w 406"/>
                  <a:gd name="T21" fmla="*/ 235 h 401"/>
                  <a:gd name="T22" fmla="*/ 25 w 406"/>
                  <a:gd name="T23" fmla="*/ 266 h 401"/>
                  <a:gd name="T24" fmla="*/ 39 w 406"/>
                  <a:gd name="T25" fmla="*/ 296 h 401"/>
                  <a:gd name="T26" fmla="*/ 58 w 406"/>
                  <a:gd name="T27" fmla="*/ 322 h 401"/>
                  <a:gd name="T28" fmla="*/ 60 w 406"/>
                  <a:gd name="T29" fmla="*/ 325 h 401"/>
                  <a:gd name="T30" fmla="*/ 43 w 406"/>
                  <a:gd name="T31" fmla="*/ 375 h 401"/>
                  <a:gd name="T32" fmla="*/ 92 w 406"/>
                  <a:gd name="T33" fmla="*/ 353 h 401"/>
                  <a:gd name="T34" fmla="*/ 94 w 406"/>
                  <a:gd name="T35" fmla="*/ 355 h 401"/>
                  <a:gd name="T36" fmla="*/ 119 w 406"/>
                  <a:gd name="T37" fmla="*/ 370 h 401"/>
                  <a:gd name="T38" fmla="*/ 145 w 406"/>
                  <a:gd name="T39" fmla="*/ 380 h 401"/>
                  <a:gd name="T40" fmla="*/ 173 w 406"/>
                  <a:gd name="T41" fmla="*/ 387 h 401"/>
                  <a:gd name="T42" fmla="*/ 203 w 406"/>
                  <a:gd name="T43" fmla="*/ 389 h 401"/>
                  <a:gd name="T44" fmla="*/ 242 w 406"/>
                  <a:gd name="T45" fmla="*/ 385 h 401"/>
                  <a:gd name="T46" fmla="*/ 278 w 406"/>
                  <a:gd name="T47" fmla="*/ 373 h 401"/>
                  <a:gd name="T48" fmla="*/ 310 w 406"/>
                  <a:gd name="T49" fmla="*/ 356 h 401"/>
                  <a:gd name="T50" fmla="*/ 338 w 406"/>
                  <a:gd name="T51" fmla="*/ 333 h 401"/>
                  <a:gd name="T52" fmla="*/ 361 w 406"/>
                  <a:gd name="T53" fmla="*/ 305 h 401"/>
                  <a:gd name="T54" fmla="*/ 378 w 406"/>
                  <a:gd name="T55" fmla="*/ 274 h 401"/>
                  <a:gd name="T56" fmla="*/ 390 w 406"/>
                  <a:gd name="T57" fmla="*/ 239 h 401"/>
                  <a:gd name="T58" fmla="*/ 394 w 406"/>
                  <a:gd name="T59" fmla="*/ 201 h 401"/>
                  <a:gd name="T60" fmla="*/ 406 w 406"/>
                  <a:gd name="T61" fmla="*/ 201 h 401"/>
                  <a:gd name="T62" fmla="*/ 402 w 406"/>
                  <a:gd name="T63" fmla="*/ 241 h 401"/>
                  <a:gd name="T64" fmla="*/ 390 w 406"/>
                  <a:gd name="T65" fmla="*/ 278 h 401"/>
                  <a:gd name="T66" fmla="*/ 372 w 406"/>
                  <a:gd name="T67" fmla="*/ 313 h 401"/>
                  <a:gd name="T68" fmla="*/ 347 w 406"/>
                  <a:gd name="T69" fmla="*/ 342 h 401"/>
                  <a:gd name="T70" fmla="*/ 317 w 406"/>
                  <a:gd name="T71" fmla="*/ 367 h 401"/>
                  <a:gd name="T72" fmla="*/ 283 w 406"/>
                  <a:gd name="T73" fmla="*/ 385 h 401"/>
                  <a:gd name="T74" fmla="*/ 244 w 406"/>
                  <a:gd name="T75" fmla="*/ 397 h 401"/>
                  <a:gd name="T76" fmla="*/ 203 w 406"/>
                  <a:gd name="T77" fmla="*/ 401 h 401"/>
                  <a:gd name="T78" fmla="*/ 172 w 406"/>
                  <a:gd name="T79" fmla="*/ 398 h 401"/>
                  <a:gd name="T80" fmla="*/ 141 w 406"/>
                  <a:gd name="T81" fmla="*/ 392 h 401"/>
                  <a:gd name="T82" fmla="*/ 113 w 406"/>
                  <a:gd name="T83" fmla="*/ 380 h 401"/>
                  <a:gd name="T84" fmla="*/ 90 w 406"/>
                  <a:gd name="T85" fmla="*/ 367 h 401"/>
                  <a:gd name="T86" fmla="*/ 24 w 406"/>
                  <a:gd name="T87" fmla="*/ 398 h 401"/>
                  <a:gd name="T88" fmla="*/ 47 w 406"/>
                  <a:gd name="T89" fmla="*/ 328 h 401"/>
                  <a:gd name="T90" fmla="*/ 29 w 406"/>
                  <a:gd name="T91" fmla="*/ 303 h 401"/>
                  <a:gd name="T92" fmla="*/ 13 w 406"/>
                  <a:gd name="T93" fmla="*/ 271 h 401"/>
                  <a:gd name="T94" fmla="*/ 4 w 406"/>
                  <a:gd name="T95" fmla="*/ 237 h 401"/>
                  <a:gd name="T96" fmla="*/ 0 w 406"/>
                  <a:gd name="T97" fmla="*/ 201 h 401"/>
                  <a:gd name="T98" fmla="*/ 3 w 406"/>
                  <a:gd name="T99" fmla="*/ 168 h 401"/>
                  <a:gd name="T100" fmla="*/ 11 w 406"/>
                  <a:gd name="T101" fmla="*/ 137 h 401"/>
                  <a:gd name="T102" fmla="*/ 24 w 406"/>
                  <a:gd name="T103" fmla="*/ 108 h 401"/>
                  <a:gd name="T104" fmla="*/ 39 w 406"/>
                  <a:gd name="T105" fmla="*/ 82 h 401"/>
                  <a:gd name="T106" fmla="*/ 60 w 406"/>
                  <a:gd name="T107" fmla="*/ 58 h 401"/>
                  <a:gd name="T108" fmla="*/ 90 w 406"/>
                  <a:gd name="T109" fmla="*/ 34 h 401"/>
                  <a:gd name="T110" fmla="*/ 124 w 406"/>
                  <a:gd name="T111" fmla="*/ 16 h 401"/>
                  <a:gd name="T112" fmla="*/ 162 w 406"/>
                  <a:gd name="T113" fmla="*/ 4 h 401"/>
                  <a:gd name="T114" fmla="*/ 203 w 406"/>
                  <a:gd name="T11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1">
                    <a:moveTo>
                      <a:pt x="203" y="0"/>
                    </a:moveTo>
                    <a:lnTo>
                      <a:pt x="203" y="12"/>
                    </a:lnTo>
                    <a:lnTo>
                      <a:pt x="165" y="16"/>
                    </a:lnTo>
                    <a:lnTo>
                      <a:pt x="130" y="27"/>
                    </a:lnTo>
                    <a:lnTo>
                      <a:pt x="97" y="45"/>
                    </a:lnTo>
                    <a:lnTo>
                      <a:pt x="68" y="67"/>
                    </a:lnTo>
                    <a:lnTo>
                      <a:pt x="46" y="95"/>
                    </a:lnTo>
                    <a:lnTo>
                      <a:pt x="28" y="127"/>
                    </a:lnTo>
                    <a:lnTo>
                      <a:pt x="17" y="163"/>
                    </a:lnTo>
                    <a:lnTo>
                      <a:pt x="13" y="201"/>
                    </a:lnTo>
                    <a:lnTo>
                      <a:pt x="16" y="235"/>
                    </a:lnTo>
                    <a:lnTo>
                      <a:pt x="25" y="266"/>
                    </a:lnTo>
                    <a:lnTo>
                      <a:pt x="39" y="296"/>
                    </a:lnTo>
                    <a:lnTo>
                      <a:pt x="58" y="322"/>
                    </a:lnTo>
                    <a:lnTo>
                      <a:pt x="60" y="325"/>
                    </a:lnTo>
                    <a:lnTo>
                      <a:pt x="43" y="375"/>
                    </a:lnTo>
                    <a:lnTo>
                      <a:pt x="92" y="353"/>
                    </a:lnTo>
                    <a:lnTo>
                      <a:pt x="94" y="355"/>
                    </a:lnTo>
                    <a:lnTo>
                      <a:pt x="119" y="370"/>
                    </a:lnTo>
                    <a:lnTo>
                      <a:pt x="145" y="380"/>
                    </a:lnTo>
                    <a:lnTo>
                      <a:pt x="173" y="387"/>
                    </a:lnTo>
                    <a:lnTo>
                      <a:pt x="203" y="389"/>
                    </a:lnTo>
                    <a:lnTo>
                      <a:pt x="242" y="385"/>
                    </a:lnTo>
                    <a:lnTo>
                      <a:pt x="278" y="373"/>
                    </a:lnTo>
                    <a:lnTo>
                      <a:pt x="310" y="356"/>
                    </a:lnTo>
                    <a:lnTo>
                      <a:pt x="338" y="333"/>
                    </a:lnTo>
                    <a:lnTo>
                      <a:pt x="361" y="305"/>
                    </a:lnTo>
                    <a:lnTo>
                      <a:pt x="378" y="274"/>
                    </a:lnTo>
                    <a:lnTo>
                      <a:pt x="390" y="239"/>
                    </a:lnTo>
                    <a:lnTo>
                      <a:pt x="394" y="201"/>
                    </a:lnTo>
                    <a:lnTo>
                      <a:pt x="406" y="201"/>
                    </a:lnTo>
                    <a:lnTo>
                      <a:pt x="402" y="241"/>
                    </a:lnTo>
                    <a:lnTo>
                      <a:pt x="390" y="278"/>
                    </a:lnTo>
                    <a:lnTo>
                      <a:pt x="372" y="313"/>
                    </a:lnTo>
                    <a:lnTo>
                      <a:pt x="347" y="342"/>
                    </a:lnTo>
                    <a:lnTo>
                      <a:pt x="317" y="367"/>
                    </a:lnTo>
                    <a:lnTo>
                      <a:pt x="283" y="385"/>
                    </a:lnTo>
                    <a:lnTo>
                      <a:pt x="244" y="397"/>
                    </a:lnTo>
                    <a:lnTo>
                      <a:pt x="203" y="401"/>
                    </a:lnTo>
                    <a:lnTo>
                      <a:pt x="172" y="398"/>
                    </a:lnTo>
                    <a:lnTo>
                      <a:pt x="141" y="392"/>
                    </a:lnTo>
                    <a:lnTo>
                      <a:pt x="113" y="380"/>
                    </a:lnTo>
                    <a:lnTo>
                      <a:pt x="90" y="367"/>
                    </a:lnTo>
                    <a:lnTo>
                      <a:pt x="24" y="398"/>
                    </a:lnTo>
                    <a:lnTo>
                      <a:pt x="47" y="328"/>
                    </a:lnTo>
                    <a:lnTo>
                      <a:pt x="29" y="303"/>
                    </a:lnTo>
                    <a:lnTo>
                      <a:pt x="13" y="271"/>
                    </a:lnTo>
                    <a:lnTo>
                      <a:pt x="4" y="237"/>
                    </a:lnTo>
                    <a:lnTo>
                      <a:pt x="0" y="201"/>
                    </a:lnTo>
                    <a:lnTo>
                      <a:pt x="3" y="168"/>
                    </a:lnTo>
                    <a:lnTo>
                      <a:pt x="11" y="137"/>
                    </a:lnTo>
                    <a:lnTo>
                      <a:pt x="24" y="108"/>
                    </a:lnTo>
                    <a:lnTo>
                      <a:pt x="39" y="82"/>
                    </a:lnTo>
                    <a:lnTo>
                      <a:pt x="60" y="58"/>
                    </a:lnTo>
                    <a:lnTo>
                      <a:pt x="90" y="34"/>
                    </a:lnTo>
                    <a:lnTo>
                      <a:pt x="124" y="16"/>
                    </a:lnTo>
                    <a:lnTo>
                      <a:pt x="162" y="4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00"/>
              <p:cNvSpPr>
                <a:spLocks noChangeArrowheads="1"/>
              </p:cNvSpPr>
              <p:nvPr/>
            </p:nvSpPr>
            <p:spPr bwMode="auto">
              <a:xfrm>
                <a:off x="7804152" y="2017713"/>
                <a:ext cx="19050" cy="11113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01"/>
              <p:cNvSpPr>
                <a:spLocks noEditPoints="1"/>
              </p:cNvSpPr>
              <p:nvPr/>
            </p:nvSpPr>
            <p:spPr bwMode="auto">
              <a:xfrm>
                <a:off x="7529514" y="1709738"/>
                <a:ext cx="292100" cy="288925"/>
              </a:xfrm>
              <a:custGeom>
                <a:avLst/>
                <a:gdLst>
                  <a:gd name="T0" fmla="*/ 182 w 184"/>
                  <a:gd name="T1" fmla="*/ 168 h 182"/>
                  <a:gd name="T2" fmla="*/ 184 w 184"/>
                  <a:gd name="T3" fmla="*/ 181 h 182"/>
                  <a:gd name="T4" fmla="*/ 172 w 184"/>
                  <a:gd name="T5" fmla="*/ 182 h 182"/>
                  <a:gd name="T6" fmla="*/ 171 w 184"/>
                  <a:gd name="T7" fmla="*/ 169 h 182"/>
                  <a:gd name="T8" fmla="*/ 182 w 184"/>
                  <a:gd name="T9" fmla="*/ 168 h 182"/>
                  <a:gd name="T10" fmla="*/ 177 w 184"/>
                  <a:gd name="T11" fmla="*/ 142 h 182"/>
                  <a:gd name="T12" fmla="*/ 180 w 184"/>
                  <a:gd name="T13" fmla="*/ 155 h 182"/>
                  <a:gd name="T14" fmla="*/ 168 w 184"/>
                  <a:gd name="T15" fmla="*/ 157 h 182"/>
                  <a:gd name="T16" fmla="*/ 164 w 184"/>
                  <a:gd name="T17" fmla="*/ 146 h 182"/>
                  <a:gd name="T18" fmla="*/ 177 w 184"/>
                  <a:gd name="T19" fmla="*/ 142 h 182"/>
                  <a:gd name="T20" fmla="*/ 167 w 184"/>
                  <a:gd name="T21" fmla="*/ 117 h 182"/>
                  <a:gd name="T22" fmla="*/ 172 w 184"/>
                  <a:gd name="T23" fmla="*/ 130 h 182"/>
                  <a:gd name="T24" fmla="*/ 160 w 184"/>
                  <a:gd name="T25" fmla="*/ 134 h 182"/>
                  <a:gd name="T26" fmla="*/ 156 w 184"/>
                  <a:gd name="T27" fmla="*/ 122 h 182"/>
                  <a:gd name="T28" fmla="*/ 167 w 184"/>
                  <a:gd name="T29" fmla="*/ 117 h 182"/>
                  <a:gd name="T30" fmla="*/ 155 w 184"/>
                  <a:gd name="T31" fmla="*/ 95 h 182"/>
                  <a:gd name="T32" fmla="*/ 161 w 184"/>
                  <a:gd name="T33" fmla="*/ 105 h 182"/>
                  <a:gd name="T34" fmla="*/ 150 w 184"/>
                  <a:gd name="T35" fmla="*/ 112 h 182"/>
                  <a:gd name="T36" fmla="*/ 144 w 184"/>
                  <a:gd name="T37" fmla="*/ 101 h 182"/>
                  <a:gd name="T38" fmla="*/ 155 w 184"/>
                  <a:gd name="T39" fmla="*/ 95 h 182"/>
                  <a:gd name="T40" fmla="*/ 139 w 184"/>
                  <a:gd name="T41" fmla="*/ 72 h 182"/>
                  <a:gd name="T42" fmla="*/ 147 w 184"/>
                  <a:gd name="T43" fmla="*/ 83 h 182"/>
                  <a:gd name="T44" fmla="*/ 147 w 184"/>
                  <a:gd name="T45" fmla="*/ 83 h 182"/>
                  <a:gd name="T46" fmla="*/ 137 w 184"/>
                  <a:gd name="T47" fmla="*/ 91 h 182"/>
                  <a:gd name="T48" fmla="*/ 130 w 184"/>
                  <a:gd name="T49" fmla="*/ 80 h 182"/>
                  <a:gd name="T50" fmla="*/ 139 w 184"/>
                  <a:gd name="T51" fmla="*/ 72 h 182"/>
                  <a:gd name="T52" fmla="*/ 121 w 184"/>
                  <a:gd name="T53" fmla="*/ 54 h 182"/>
                  <a:gd name="T54" fmla="*/ 130 w 184"/>
                  <a:gd name="T55" fmla="*/ 63 h 182"/>
                  <a:gd name="T56" fmla="*/ 121 w 184"/>
                  <a:gd name="T57" fmla="*/ 71 h 182"/>
                  <a:gd name="T58" fmla="*/ 112 w 184"/>
                  <a:gd name="T59" fmla="*/ 63 h 182"/>
                  <a:gd name="T60" fmla="*/ 121 w 184"/>
                  <a:gd name="T61" fmla="*/ 54 h 182"/>
                  <a:gd name="T62" fmla="*/ 100 w 184"/>
                  <a:gd name="T63" fmla="*/ 37 h 182"/>
                  <a:gd name="T64" fmla="*/ 110 w 184"/>
                  <a:gd name="T65" fmla="*/ 45 h 182"/>
                  <a:gd name="T66" fmla="*/ 102 w 184"/>
                  <a:gd name="T67" fmla="*/ 54 h 182"/>
                  <a:gd name="T68" fmla="*/ 93 w 184"/>
                  <a:gd name="T69" fmla="*/ 48 h 182"/>
                  <a:gd name="T70" fmla="*/ 100 w 184"/>
                  <a:gd name="T71" fmla="*/ 37 h 182"/>
                  <a:gd name="T72" fmla="*/ 78 w 184"/>
                  <a:gd name="T73" fmla="*/ 23 h 182"/>
                  <a:gd name="T74" fmla="*/ 89 w 184"/>
                  <a:gd name="T75" fmla="*/ 29 h 182"/>
                  <a:gd name="T76" fmla="*/ 89 w 184"/>
                  <a:gd name="T77" fmla="*/ 29 h 182"/>
                  <a:gd name="T78" fmla="*/ 83 w 184"/>
                  <a:gd name="T79" fmla="*/ 41 h 182"/>
                  <a:gd name="T80" fmla="*/ 72 w 184"/>
                  <a:gd name="T81" fmla="*/ 34 h 182"/>
                  <a:gd name="T82" fmla="*/ 78 w 184"/>
                  <a:gd name="T83" fmla="*/ 23 h 182"/>
                  <a:gd name="T84" fmla="*/ 54 w 184"/>
                  <a:gd name="T85" fmla="*/ 12 h 182"/>
                  <a:gd name="T86" fmla="*/ 66 w 184"/>
                  <a:gd name="T87" fmla="*/ 17 h 182"/>
                  <a:gd name="T88" fmla="*/ 61 w 184"/>
                  <a:gd name="T89" fmla="*/ 29 h 182"/>
                  <a:gd name="T90" fmla="*/ 49 w 184"/>
                  <a:gd name="T91" fmla="*/ 24 h 182"/>
                  <a:gd name="T92" fmla="*/ 54 w 184"/>
                  <a:gd name="T93" fmla="*/ 12 h 182"/>
                  <a:gd name="T94" fmla="*/ 28 w 184"/>
                  <a:gd name="T95" fmla="*/ 6 h 182"/>
                  <a:gd name="T96" fmla="*/ 41 w 184"/>
                  <a:gd name="T97" fmla="*/ 8 h 182"/>
                  <a:gd name="T98" fmla="*/ 37 w 184"/>
                  <a:gd name="T99" fmla="*/ 20 h 182"/>
                  <a:gd name="T100" fmla="*/ 25 w 184"/>
                  <a:gd name="T101" fmla="*/ 17 h 182"/>
                  <a:gd name="T102" fmla="*/ 28 w 184"/>
                  <a:gd name="T103" fmla="*/ 6 h 182"/>
                  <a:gd name="T104" fmla="*/ 2 w 184"/>
                  <a:gd name="T105" fmla="*/ 0 h 182"/>
                  <a:gd name="T106" fmla="*/ 15 w 184"/>
                  <a:gd name="T107" fmla="*/ 3 h 182"/>
                  <a:gd name="T108" fmla="*/ 13 w 184"/>
                  <a:gd name="T109" fmla="*/ 15 h 182"/>
                  <a:gd name="T110" fmla="*/ 0 w 184"/>
                  <a:gd name="T111" fmla="*/ 13 h 182"/>
                  <a:gd name="T112" fmla="*/ 2 w 184"/>
                  <a:gd name="T1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4" h="182">
                    <a:moveTo>
                      <a:pt x="182" y="168"/>
                    </a:moveTo>
                    <a:lnTo>
                      <a:pt x="184" y="181"/>
                    </a:lnTo>
                    <a:lnTo>
                      <a:pt x="172" y="182"/>
                    </a:lnTo>
                    <a:lnTo>
                      <a:pt x="171" y="169"/>
                    </a:lnTo>
                    <a:lnTo>
                      <a:pt x="182" y="168"/>
                    </a:lnTo>
                    <a:close/>
                    <a:moveTo>
                      <a:pt x="177" y="142"/>
                    </a:moveTo>
                    <a:lnTo>
                      <a:pt x="180" y="155"/>
                    </a:lnTo>
                    <a:lnTo>
                      <a:pt x="168" y="157"/>
                    </a:lnTo>
                    <a:lnTo>
                      <a:pt x="164" y="146"/>
                    </a:lnTo>
                    <a:lnTo>
                      <a:pt x="177" y="142"/>
                    </a:lnTo>
                    <a:close/>
                    <a:moveTo>
                      <a:pt x="167" y="117"/>
                    </a:moveTo>
                    <a:lnTo>
                      <a:pt x="172" y="130"/>
                    </a:lnTo>
                    <a:lnTo>
                      <a:pt x="160" y="134"/>
                    </a:lnTo>
                    <a:lnTo>
                      <a:pt x="156" y="122"/>
                    </a:lnTo>
                    <a:lnTo>
                      <a:pt x="167" y="117"/>
                    </a:lnTo>
                    <a:close/>
                    <a:moveTo>
                      <a:pt x="155" y="95"/>
                    </a:moveTo>
                    <a:lnTo>
                      <a:pt x="161" y="105"/>
                    </a:lnTo>
                    <a:lnTo>
                      <a:pt x="150" y="112"/>
                    </a:lnTo>
                    <a:lnTo>
                      <a:pt x="144" y="101"/>
                    </a:lnTo>
                    <a:lnTo>
                      <a:pt x="155" y="95"/>
                    </a:lnTo>
                    <a:close/>
                    <a:moveTo>
                      <a:pt x="139" y="72"/>
                    </a:moveTo>
                    <a:lnTo>
                      <a:pt x="147" y="83"/>
                    </a:lnTo>
                    <a:lnTo>
                      <a:pt x="147" y="83"/>
                    </a:lnTo>
                    <a:lnTo>
                      <a:pt x="137" y="91"/>
                    </a:lnTo>
                    <a:lnTo>
                      <a:pt x="130" y="80"/>
                    </a:lnTo>
                    <a:lnTo>
                      <a:pt x="139" y="72"/>
                    </a:lnTo>
                    <a:close/>
                    <a:moveTo>
                      <a:pt x="121" y="54"/>
                    </a:moveTo>
                    <a:lnTo>
                      <a:pt x="130" y="63"/>
                    </a:lnTo>
                    <a:lnTo>
                      <a:pt x="121" y="71"/>
                    </a:lnTo>
                    <a:lnTo>
                      <a:pt x="112" y="63"/>
                    </a:lnTo>
                    <a:lnTo>
                      <a:pt x="121" y="54"/>
                    </a:lnTo>
                    <a:close/>
                    <a:moveTo>
                      <a:pt x="100" y="37"/>
                    </a:moveTo>
                    <a:lnTo>
                      <a:pt x="110" y="45"/>
                    </a:lnTo>
                    <a:lnTo>
                      <a:pt x="102" y="54"/>
                    </a:lnTo>
                    <a:lnTo>
                      <a:pt x="93" y="48"/>
                    </a:lnTo>
                    <a:lnTo>
                      <a:pt x="100" y="37"/>
                    </a:lnTo>
                    <a:close/>
                    <a:moveTo>
                      <a:pt x="78" y="23"/>
                    </a:moveTo>
                    <a:lnTo>
                      <a:pt x="89" y="29"/>
                    </a:lnTo>
                    <a:lnTo>
                      <a:pt x="89" y="29"/>
                    </a:lnTo>
                    <a:lnTo>
                      <a:pt x="83" y="41"/>
                    </a:lnTo>
                    <a:lnTo>
                      <a:pt x="72" y="34"/>
                    </a:lnTo>
                    <a:lnTo>
                      <a:pt x="78" y="23"/>
                    </a:lnTo>
                    <a:close/>
                    <a:moveTo>
                      <a:pt x="54" y="12"/>
                    </a:moveTo>
                    <a:lnTo>
                      <a:pt x="66" y="17"/>
                    </a:lnTo>
                    <a:lnTo>
                      <a:pt x="61" y="29"/>
                    </a:lnTo>
                    <a:lnTo>
                      <a:pt x="49" y="24"/>
                    </a:lnTo>
                    <a:lnTo>
                      <a:pt x="54" y="12"/>
                    </a:lnTo>
                    <a:close/>
                    <a:moveTo>
                      <a:pt x="28" y="6"/>
                    </a:moveTo>
                    <a:lnTo>
                      <a:pt x="41" y="8"/>
                    </a:lnTo>
                    <a:lnTo>
                      <a:pt x="37" y="20"/>
                    </a:lnTo>
                    <a:lnTo>
                      <a:pt x="25" y="17"/>
                    </a:lnTo>
                    <a:lnTo>
                      <a:pt x="28" y="6"/>
                    </a:lnTo>
                    <a:close/>
                    <a:moveTo>
                      <a:pt x="2" y="0"/>
                    </a:moveTo>
                    <a:lnTo>
                      <a:pt x="15" y="3"/>
                    </a:lnTo>
                    <a:lnTo>
                      <a:pt x="13" y="15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2"/>
              <p:cNvSpPr>
                <a:spLocks/>
              </p:cNvSpPr>
              <p:nvPr/>
            </p:nvSpPr>
            <p:spPr bwMode="auto">
              <a:xfrm>
                <a:off x="7500939" y="1709738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7 w 7"/>
                  <a:gd name="T3" fmla="*/ 0 h 12"/>
                  <a:gd name="T4" fmla="*/ 7 w 7"/>
                  <a:gd name="T5" fmla="*/ 0 h 12"/>
                  <a:gd name="T6" fmla="*/ 7 w 7"/>
                  <a:gd name="T7" fmla="*/ 12 h 12"/>
                  <a:gd name="T8" fmla="*/ 0 w 7"/>
                  <a:gd name="T9" fmla="*/ 12 h 12"/>
                  <a:gd name="T10" fmla="*/ 0 w 7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03"/>
              <p:cNvSpPr>
                <a:spLocks/>
              </p:cNvSpPr>
              <p:nvPr/>
            </p:nvSpPr>
            <p:spPr bwMode="auto">
              <a:xfrm>
                <a:off x="7446964" y="2011363"/>
                <a:ext cx="122238" cy="111125"/>
              </a:xfrm>
              <a:custGeom>
                <a:avLst/>
                <a:gdLst>
                  <a:gd name="T0" fmla="*/ 5 w 77"/>
                  <a:gd name="T1" fmla="*/ 0 h 70"/>
                  <a:gd name="T2" fmla="*/ 42 w 77"/>
                  <a:gd name="T3" fmla="*/ 0 h 70"/>
                  <a:gd name="T4" fmla="*/ 55 w 77"/>
                  <a:gd name="T5" fmla="*/ 3 h 70"/>
                  <a:gd name="T6" fmla="*/ 67 w 77"/>
                  <a:gd name="T7" fmla="*/ 9 h 70"/>
                  <a:gd name="T8" fmla="*/ 75 w 77"/>
                  <a:gd name="T9" fmla="*/ 21 h 70"/>
                  <a:gd name="T10" fmla="*/ 77 w 77"/>
                  <a:gd name="T11" fmla="*/ 34 h 70"/>
                  <a:gd name="T12" fmla="*/ 75 w 77"/>
                  <a:gd name="T13" fmla="*/ 49 h 70"/>
                  <a:gd name="T14" fmla="*/ 67 w 77"/>
                  <a:gd name="T15" fmla="*/ 59 h 70"/>
                  <a:gd name="T16" fmla="*/ 55 w 77"/>
                  <a:gd name="T17" fmla="*/ 67 h 70"/>
                  <a:gd name="T18" fmla="*/ 42 w 77"/>
                  <a:gd name="T19" fmla="*/ 70 h 70"/>
                  <a:gd name="T20" fmla="*/ 0 w 77"/>
                  <a:gd name="T21" fmla="*/ 70 h 70"/>
                  <a:gd name="T22" fmla="*/ 0 w 77"/>
                  <a:gd name="T23" fmla="*/ 58 h 70"/>
                  <a:gd name="T24" fmla="*/ 42 w 77"/>
                  <a:gd name="T25" fmla="*/ 58 h 70"/>
                  <a:gd name="T26" fmla="*/ 47 w 77"/>
                  <a:gd name="T27" fmla="*/ 56 h 70"/>
                  <a:gd name="T28" fmla="*/ 54 w 77"/>
                  <a:gd name="T29" fmla="*/ 54 h 70"/>
                  <a:gd name="T30" fmla="*/ 58 w 77"/>
                  <a:gd name="T31" fmla="*/ 51 h 70"/>
                  <a:gd name="T32" fmla="*/ 62 w 77"/>
                  <a:gd name="T33" fmla="*/ 46 h 70"/>
                  <a:gd name="T34" fmla="*/ 64 w 77"/>
                  <a:gd name="T35" fmla="*/ 41 h 70"/>
                  <a:gd name="T36" fmla="*/ 64 w 77"/>
                  <a:gd name="T37" fmla="*/ 34 h 70"/>
                  <a:gd name="T38" fmla="*/ 64 w 77"/>
                  <a:gd name="T39" fmla="*/ 29 h 70"/>
                  <a:gd name="T40" fmla="*/ 62 w 77"/>
                  <a:gd name="T41" fmla="*/ 24 h 70"/>
                  <a:gd name="T42" fmla="*/ 58 w 77"/>
                  <a:gd name="T43" fmla="*/ 19 h 70"/>
                  <a:gd name="T44" fmla="*/ 54 w 77"/>
                  <a:gd name="T45" fmla="*/ 15 h 70"/>
                  <a:gd name="T46" fmla="*/ 47 w 77"/>
                  <a:gd name="T47" fmla="*/ 13 h 70"/>
                  <a:gd name="T48" fmla="*/ 42 w 77"/>
                  <a:gd name="T49" fmla="*/ 12 h 70"/>
                  <a:gd name="T50" fmla="*/ 5 w 77"/>
                  <a:gd name="T51" fmla="*/ 12 h 70"/>
                  <a:gd name="T52" fmla="*/ 5 w 77"/>
                  <a:gd name="T5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7" h="70">
                    <a:moveTo>
                      <a:pt x="5" y="0"/>
                    </a:moveTo>
                    <a:lnTo>
                      <a:pt x="42" y="0"/>
                    </a:lnTo>
                    <a:lnTo>
                      <a:pt x="55" y="3"/>
                    </a:lnTo>
                    <a:lnTo>
                      <a:pt x="67" y="9"/>
                    </a:lnTo>
                    <a:lnTo>
                      <a:pt x="75" y="21"/>
                    </a:lnTo>
                    <a:lnTo>
                      <a:pt x="77" y="34"/>
                    </a:lnTo>
                    <a:lnTo>
                      <a:pt x="75" y="49"/>
                    </a:lnTo>
                    <a:lnTo>
                      <a:pt x="67" y="59"/>
                    </a:lnTo>
                    <a:lnTo>
                      <a:pt x="55" y="67"/>
                    </a:lnTo>
                    <a:lnTo>
                      <a:pt x="42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42" y="58"/>
                    </a:lnTo>
                    <a:lnTo>
                      <a:pt x="47" y="56"/>
                    </a:lnTo>
                    <a:lnTo>
                      <a:pt x="54" y="54"/>
                    </a:lnTo>
                    <a:lnTo>
                      <a:pt x="58" y="51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34"/>
                    </a:lnTo>
                    <a:lnTo>
                      <a:pt x="64" y="29"/>
                    </a:lnTo>
                    <a:lnTo>
                      <a:pt x="62" y="24"/>
                    </a:lnTo>
                    <a:lnTo>
                      <a:pt x="58" y="19"/>
                    </a:lnTo>
                    <a:lnTo>
                      <a:pt x="54" y="15"/>
                    </a:lnTo>
                    <a:lnTo>
                      <a:pt x="47" y="13"/>
                    </a:lnTo>
                    <a:lnTo>
                      <a:pt x="42" y="12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4"/>
              <p:cNvSpPr>
                <a:spLocks/>
              </p:cNvSpPr>
              <p:nvPr/>
            </p:nvSpPr>
            <p:spPr bwMode="auto">
              <a:xfrm>
                <a:off x="7446964" y="1931988"/>
                <a:ext cx="100013" cy="98425"/>
              </a:xfrm>
              <a:custGeom>
                <a:avLst/>
                <a:gdLst>
                  <a:gd name="T0" fmla="*/ 0 w 63"/>
                  <a:gd name="T1" fmla="*/ 0 h 62"/>
                  <a:gd name="T2" fmla="*/ 31 w 63"/>
                  <a:gd name="T3" fmla="*/ 0 h 62"/>
                  <a:gd name="T4" fmla="*/ 43 w 63"/>
                  <a:gd name="T5" fmla="*/ 3 h 62"/>
                  <a:gd name="T6" fmla="*/ 54 w 63"/>
                  <a:gd name="T7" fmla="*/ 10 h 62"/>
                  <a:gd name="T8" fmla="*/ 60 w 63"/>
                  <a:gd name="T9" fmla="*/ 20 h 62"/>
                  <a:gd name="T10" fmla="*/ 63 w 63"/>
                  <a:gd name="T11" fmla="*/ 32 h 62"/>
                  <a:gd name="T12" fmla="*/ 60 w 63"/>
                  <a:gd name="T13" fmla="*/ 44 h 62"/>
                  <a:gd name="T14" fmla="*/ 54 w 63"/>
                  <a:gd name="T15" fmla="*/ 53 h 62"/>
                  <a:gd name="T16" fmla="*/ 43 w 63"/>
                  <a:gd name="T17" fmla="*/ 59 h 62"/>
                  <a:gd name="T18" fmla="*/ 31 w 63"/>
                  <a:gd name="T19" fmla="*/ 62 h 62"/>
                  <a:gd name="T20" fmla="*/ 5 w 63"/>
                  <a:gd name="T21" fmla="*/ 62 h 62"/>
                  <a:gd name="T22" fmla="*/ 5 w 63"/>
                  <a:gd name="T23" fmla="*/ 50 h 62"/>
                  <a:gd name="T24" fmla="*/ 31 w 63"/>
                  <a:gd name="T25" fmla="*/ 50 h 62"/>
                  <a:gd name="T26" fmla="*/ 37 w 63"/>
                  <a:gd name="T27" fmla="*/ 49 h 62"/>
                  <a:gd name="T28" fmla="*/ 41 w 63"/>
                  <a:gd name="T29" fmla="*/ 48 h 62"/>
                  <a:gd name="T30" fmla="*/ 44 w 63"/>
                  <a:gd name="T31" fmla="*/ 44 h 62"/>
                  <a:gd name="T32" fmla="*/ 47 w 63"/>
                  <a:gd name="T33" fmla="*/ 41 h 62"/>
                  <a:gd name="T34" fmla="*/ 50 w 63"/>
                  <a:gd name="T35" fmla="*/ 36 h 62"/>
                  <a:gd name="T36" fmla="*/ 50 w 63"/>
                  <a:gd name="T37" fmla="*/ 32 h 62"/>
                  <a:gd name="T38" fmla="*/ 50 w 63"/>
                  <a:gd name="T39" fmla="*/ 27 h 62"/>
                  <a:gd name="T40" fmla="*/ 47 w 63"/>
                  <a:gd name="T41" fmla="*/ 23 h 62"/>
                  <a:gd name="T42" fmla="*/ 44 w 63"/>
                  <a:gd name="T43" fmla="*/ 19 h 62"/>
                  <a:gd name="T44" fmla="*/ 41 w 63"/>
                  <a:gd name="T45" fmla="*/ 16 h 62"/>
                  <a:gd name="T46" fmla="*/ 37 w 63"/>
                  <a:gd name="T47" fmla="*/ 14 h 62"/>
                  <a:gd name="T48" fmla="*/ 31 w 63"/>
                  <a:gd name="T49" fmla="*/ 14 h 62"/>
                  <a:gd name="T50" fmla="*/ 0 w 63"/>
                  <a:gd name="T51" fmla="*/ 14 h 62"/>
                  <a:gd name="T52" fmla="*/ 0 w 6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" h="62">
                    <a:moveTo>
                      <a:pt x="0" y="0"/>
                    </a:moveTo>
                    <a:lnTo>
                      <a:pt x="31" y="0"/>
                    </a:lnTo>
                    <a:lnTo>
                      <a:pt x="43" y="3"/>
                    </a:lnTo>
                    <a:lnTo>
                      <a:pt x="54" y="10"/>
                    </a:lnTo>
                    <a:lnTo>
                      <a:pt x="60" y="20"/>
                    </a:lnTo>
                    <a:lnTo>
                      <a:pt x="63" y="32"/>
                    </a:lnTo>
                    <a:lnTo>
                      <a:pt x="60" y="44"/>
                    </a:lnTo>
                    <a:lnTo>
                      <a:pt x="54" y="53"/>
                    </a:lnTo>
                    <a:lnTo>
                      <a:pt x="43" y="59"/>
                    </a:lnTo>
                    <a:lnTo>
                      <a:pt x="31" y="62"/>
                    </a:lnTo>
                    <a:lnTo>
                      <a:pt x="5" y="62"/>
                    </a:lnTo>
                    <a:lnTo>
                      <a:pt x="5" y="50"/>
                    </a:lnTo>
                    <a:lnTo>
                      <a:pt x="31" y="50"/>
                    </a:lnTo>
                    <a:lnTo>
                      <a:pt x="37" y="49"/>
                    </a:lnTo>
                    <a:lnTo>
                      <a:pt x="41" y="48"/>
                    </a:lnTo>
                    <a:lnTo>
                      <a:pt x="44" y="44"/>
                    </a:lnTo>
                    <a:lnTo>
                      <a:pt x="47" y="41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47" y="23"/>
                    </a:lnTo>
                    <a:lnTo>
                      <a:pt x="44" y="19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1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06"/>
              <p:cNvSpPr>
                <a:spLocks noChangeArrowheads="1"/>
              </p:cNvSpPr>
              <p:nvPr/>
            </p:nvSpPr>
            <p:spPr bwMode="auto">
              <a:xfrm>
                <a:off x="7448551" y="1930401"/>
                <a:ext cx="19050" cy="195263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7"/>
              <p:cNvSpPr>
                <a:spLocks/>
              </p:cNvSpPr>
              <p:nvPr/>
            </p:nvSpPr>
            <p:spPr bwMode="auto">
              <a:xfrm>
                <a:off x="7312026" y="1931988"/>
                <a:ext cx="103188" cy="193675"/>
              </a:xfrm>
              <a:custGeom>
                <a:avLst/>
                <a:gdLst>
                  <a:gd name="T0" fmla="*/ 33 w 65"/>
                  <a:gd name="T1" fmla="*/ 0 h 122"/>
                  <a:gd name="T2" fmla="*/ 46 w 65"/>
                  <a:gd name="T3" fmla="*/ 3 h 122"/>
                  <a:gd name="T4" fmla="*/ 56 w 65"/>
                  <a:gd name="T5" fmla="*/ 10 h 122"/>
                  <a:gd name="T6" fmla="*/ 63 w 65"/>
                  <a:gd name="T7" fmla="*/ 20 h 122"/>
                  <a:gd name="T8" fmla="*/ 65 w 65"/>
                  <a:gd name="T9" fmla="*/ 33 h 122"/>
                  <a:gd name="T10" fmla="*/ 65 w 65"/>
                  <a:gd name="T11" fmla="*/ 122 h 122"/>
                  <a:gd name="T12" fmla="*/ 54 w 65"/>
                  <a:gd name="T13" fmla="*/ 122 h 122"/>
                  <a:gd name="T14" fmla="*/ 54 w 65"/>
                  <a:gd name="T15" fmla="*/ 33 h 122"/>
                  <a:gd name="T16" fmla="*/ 52 w 65"/>
                  <a:gd name="T17" fmla="*/ 28 h 122"/>
                  <a:gd name="T18" fmla="*/ 50 w 65"/>
                  <a:gd name="T19" fmla="*/ 23 h 122"/>
                  <a:gd name="T20" fmla="*/ 47 w 65"/>
                  <a:gd name="T21" fmla="*/ 19 h 122"/>
                  <a:gd name="T22" fmla="*/ 43 w 65"/>
                  <a:gd name="T23" fmla="*/ 16 h 122"/>
                  <a:gd name="T24" fmla="*/ 38 w 65"/>
                  <a:gd name="T25" fmla="*/ 14 h 122"/>
                  <a:gd name="T26" fmla="*/ 33 w 65"/>
                  <a:gd name="T27" fmla="*/ 14 h 122"/>
                  <a:gd name="T28" fmla="*/ 27 w 65"/>
                  <a:gd name="T29" fmla="*/ 14 h 122"/>
                  <a:gd name="T30" fmla="*/ 22 w 65"/>
                  <a:gd name="T31" fmla="*/ 16 h 122"/>
                  <a:gd name="T32" fmla="*/ 18 w 65"/>
                  <a:gd name="T33" fmla="*/ 19 h 122"/>
                  <a:gd name="T34" fmla="*/ 16 w 65"/>
                  <a:gd name="T35" fmla="*/ 23 h 122"/>
                  <a:gd name="T36" fmla="*/ 13 w 65"/>
                  <a:gd name="T37" fmla="*/ 28 h 122"/>
                  <a:gd name="T38" fmla="*/ 13 w 65"/>
                  <a:gd name="T39" fmla="*/ 33 h 122"/>
                  <a:gd name="T40" fmla="*/ 13 w 65"/>
                  <a:gd name="T41" fmla="*/ 122 h 122"/>
                  <a:gd name="T42" fmla="*/ 0 w 65"/>
                  <a:gd name="T43" fmla="*/ 122 h 122"/>
                  <a:gd name="T44" fmla="*/ 0 w 65"/>
                  <a:gd name="T45" fmla="*/ 33 h 122"/>
                  <a:gd name="T46" fmla="*/ 2 w 65"/>
                  <a:gd name="T47" fmla="*/ 20 h 122"/>
                  <a:gd name="T48" fmla="*/ 9 w 65"/>
                  <a:gd name="T49" fmla="*/ 10 h 122"/>
                  <a:gd name="T50" fmla="*/ 20 w 65"/>
                  <a:gd name="T51" fmla="*/ 3 h 122"/>
                  <a:gd name="T52" fmla="*/ 33 w 65"/>
                  <a:gd name="T5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122">
                    <a:moveTo>
                      <a:pt x="33" y="0"/>
                    </a:moveTo>
                    <a:lnTo>
                      <a:pt x="46" y="3"/>
                    </a:lnTo>
                    <a:lnTo>
                      <a:pt x="56" y="10"/>
                    </a:lnTo>
                    <a:lnTo>
                      <a:pt x="63" y="20"/>
                    </a:lnTo>
                    <a:lnTo>
                      <a:pt x="65" y="33"/>
                    </a:lnTo>
                    <a:lnTo>
                      <a:pt x="65" y="122"/>
                    </a:lnTo>
                    <a:lnTo>
                      <a:pt x="54" y="122"/>
                    </a:lnTo>
                    <a:lnTo>
                      <a:pt x="54" y="33"/>
                    </a:lnTo>
                    <a:lnTo>
                      <a:pt x="52" y="28"/>
                    </a:lnTo>
                    <a:lnTo>
                      <a:pt x="50" y="23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3" y="14"/>
                    </a:lnTo>
                    <a:lnTo>
                      <a:pt x="27" y="14"/>
                    </a:lnTo>
                    <a:lnTo>
                      <a:pt x="22" y="16"/>
                    </a:lnTo>
                    <a:lnTo>
                      <a:pt x="18" y="19"/>
                    </a:lnTo>
                    <a:lnTo>
                      <a:pt x="16" y="23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122"/>
                    </a:lnTo>
                    <a:lnTo>
                      <a:pt x="0" y="122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08"/>
              <p:cNvSpPr>
                <a:spLocks noChangeArrowheads="1"/>
              </p:cNvSpPr>
              <p:nvPr/>
            </p:nvSpPr>
            <p:spPr bwMode="auto">
              <a:xfrm>
                <a:off x="7324726" y="2008188"/>
                <a:ext cx="82550" cy="2063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09"/>
              <p:cNvSpPr>
                <a:spLocks/>
              </p:cNvSpPr>
              <p:nvPr/>
            </p:nvSpPr>
            <p:spPr bwMode="auto">
              <a:xfrm>
                <a:off x="7588251" y="1930401"/>
                <a:ext cx="101600" cy="198438"/>
              </a:xfrm>
              <a:custGeom>
                <a:avLst/>
                <a:gdLst>
                  <a:gd name="T0" fmla="*/ 33 w 64"/>
                  <a:gd name="T1" fmla="*/ 0 h 125"/>
                  <a:gd name="T2" fmla="*/ 45 w 64"/>
                  <a:gd name="T3" fmla="*/ 3 h 125"/>
                  <a:gd name="T4" fmla="*/ 55 w 64"/>
                  <a:gd name="T5" fmla="*/ 11 h 125"/>
                  <a:gd name="T6" fmla="*/ 62 w 64"/>
                  <a:gd name="T7" fmla="*/ 20 h 125"/>
                  <a:gd name="T8" fmla="*/ 64 w 64"/>
                  <a:gd name="T9" fmla="*/ 33 h 125"/>
                  <a:gd name="T10" fmla="*/ 52 w 64"/>
                  <a:gd name="T11" fmla="*/ 33 h 125"/>
                  <a:gd name="T12" fmla="*/ 51 w 64"/>
                  <a:gd name="T13" fmla="*/ 28 h 125"/>
                  <a:gd name="T14" fmla="*/ 50 w 64"/>
                  <a:gd name="T15" fmla="*/ 22 h 125"/>
                  <a:gd name="T16" fmla="*/ 46 w 64"/>
                  <a:gd name="T17" fmla="*/ 18 h 125"/>
                  <a:gd name="T18" fmla="*/ 42 w 64"/>
                  <a:gd name="T19" fmla="*/ 16 h 125"/>
                  <a:gd name="T20" fmla="*/ 38 w 64"/>
                  <a:gd name="T21" fmla="*/ 13 h 125"/>
                  <a:gd name="T22" fmla="*/ 33 w 64"/>
                  <a:gd name="T23" fmla="*/ 13 h 125"/>
                  <a:gd name="T24" fmla="*/ 27 w 64"/>
                  <a:gd name="T25" fmla="*/ 13 h 125"/>
                  <a:gd name="T26" fmla="*/ 22 w 64"/>
                  <a:gd name="T27" fmla="*/ 16 h 125"/>
                  <a:gd name="T28" fmla="*/ 18 w 64"/>
                  <a:gd name="T29" fmla="*/ 18 h 125"/>
                  <a:gd name="T30" fmla="*/ 14 w 64"/>
                  <a:gd name="T31" fmla="*/ 22 h 125"/>
                  <a:gd name="T32" fmla="*/ 13 w 64"/>
                  <a:gd name="T33" fmla="*/ 28 h 125"/>
                  <a:gd name="T34" fmla="*/ 12 w 64"/>
                  <a:gd name="T35" fmla="*/ 33 h 125"/>
                  <a:gd name="T36" fmla="*/ 12 w 64"/>
                  <a:gd name="T37" fmla="*/ 92 h 125"/>
                  <a:gd name="T38" fmla="*/ 13 w 64"/>
                  <a:gd name="T39" fmla="*/ 97 h 125"/>
                  <a:gd name="T40" fmla="*/ 14 w 64"/>
                  <a:gd name="T41" fmla="*/ 102 h 125"/>
                  <a:gd name="T42" fmla="*/ 18 w 64"/>
                  <a:gd name="T43" fmla="*/ 106 h 125"/>
                  <a:gd name="T44" fmla="*/ 22 w 64"/>
                  <a:gd name="T45" fmla="*/ 109 h 125"/>
                  <a:gd name="T46" fmla="*/ 27 w 64"/>
                  <a:gd name="T47" fmla="*/ 111 h 125"/>
                  <a:gd name="T48" fmla="*/ 33 w 64"/>
                  <a:gd name="T49" fmla="*/ 111 h 125"/>
                  <a:gd name="T50" fmla="*/ 38 w 64"/>
                  <a:gd name="T51" fmla="*/ 111 h 125"/>
                  <a:gd name="T52" fmla="*/ 42 w 64"/>
                  <a:gd name="T53" fmla="*/ 109 h 125"/>
                  <a:gd name="T54" fmla="*/ 46 w 64"/>
                  <a:gd name="T55" fmla="*/ 106 h 125"/>
                  <a:gd name="T56" fmla="*/ 50 w 64"/>
                  <a:gd name="T57" fmla="*/ 102 h 125"/>
                  <a:gd name="T58" fmla="*/ 51 w 64"/>
                  <a:gd name="T59" fmla="*/ 97 h 125"/>
                  <a:gd name="T60" fmla="*/ 52 w 64"/>
                  <a:gd name="T61" fmla="*/ 92 h 125"/>
                  <a:gd name="T62" fmla="*/ 64 w 64"/>
                  <a:gd name="T63" fmla="*/ 92 h 125"/>
                  <a:gd name="T64" fmla="*/ 62 w 64"/>
                  <a:gd name="T65" fmla="*/ 105 h 125"/>
                  <a:gd name="T66" fmla="*/ 55 w 64"/>
                  <a:gd name="T67" fmla="*/ 115 h 125"/>
                  <a:gd name="T68" fmla="*/ 45 w 64"/>
                  <a:gd name="T69" fmla="*/ 122 h 125"/>
                  <a:gd name="T70" fmla="*/ 33 w 64"/>
                  <a:gd name="T71" fmla="*/ 125 h 125"/>
                  <a:gd name="T72" fmla="*/ 20 w 64"/>
                  <a:gd name="T73" fmla="*/ 122 h 125"/>
                  <a:gd name="T74" fmla="*/ 9 w 64"/>
                  <a:gd name="T75" fmla="*/ 115 h 125"/>
                  <a:gd name="T76" fmla="*/ 3 w 64"/>
                  <a:gd name="T77" fmla="*/ 105 h 125"/>
                  <a:gd name="T78" fmla="*/ 0 w 64"/>
                  <a:gd name="T79" fmla="*/ 92 h 125"/>
                  <a:gd name="T80" fmla="*/ 0 w 64"/>
                  <a:gd name="T81" fmla="*/ 33 h 125"/>
                  <a:gd name="T82" fmla="*/ 3 w 64"/>
                  <a:gd name="T83" fmla="*/ 20 h 125"/>
                  <a:gd name="T84" fmla="*/ 9 w 64"/>
                  <a:gd name="T85" fmla="*/ 11 h 125"/>
                  <a:gd name="T86" fmla="*/ 20 w 64"/>
                  <a:gd name="T87" fmla="*/ 3 h 125"/>
                  <a:gd name="T88" fmla="*/ 33 w 64"/>
                  <a:gd name="T8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125">
                    <a:moveTo>
                      <a:pt x="33" y="0"/>
                    </a:moveTo>
                    <a:lnTo>
                      <a:pt x="45" y="3"/>
                    </a:lnTo>
                    <a:lnTo>
                      <a:pt x="55" y="11"/>
                    </a:lnTo>
                    <a:lnTo>
                      <a:pt x="62" y="20"/>
                    </a:lnTo>
                    <a:lnTo>
                      <a:pt x="64" y="33"/>
                    </a:lnTo>
                    <a:lnTo>
                      <a:pt x="52" y="33"/>
                    </a:lnTo>
                    <a:lnTo>
                      <a:pt x="51" y="28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27" y="13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3" y="28"/>
                    </a:lnTo>
                    <a:lnTo>
                      <a:pt x="12" y="33"/>
                    </a:lnTo>
                    <a:lnTo>
                      <a:pt x="12" y="92"/>
                    </a:lnTo>
                    <a:lnTo>
                      <a:pt x="13" y="97"/>
                    </a:lnTo>
                    <a:lnTo>
                      <a:pt x="14" y="102"/>
                    </a:lnTo>
                    <a:lnTo>
                      <a:pt x="18" y="106"/>
                    </a:lnTo>
                    <a:lnTo>
                      <a:pt x="22" y="109"/>
                    </a:lnTo>
                    <a:lnTo>
                      <a:pt x="27" y="111"/>
                    </a:lnTo>
                    <a:lnTo>
                      <a:pt x="33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06"/>
                    </a:lnTo>
                    <a:lnTo>
                      <a:pt x="50" y="102"/>
                    </a:lnTo>
                    <a:lnTo>
                      <a:pt x="51" y="97"/>
                    </a:lnTo>
                    <a:lnTo>
                      <a:pt x="52" y="92"/>
                    </a:lnTo>
                    <a:lnTo>
                      <a:pt x="64" y="92"/>
                    </a:lnTo>
                    <a:lnTo>
                      <a:pt x="62" y="105"/>
                    </a:lnTo>
                    <a:lnTo>
                      <a:pt x="55" y="115"/>
                    </a:lnTo>
                    <a:lnTo>
                      <a:pt x="45" y="122"/>
                    </a:lnTo>
                    <a:lnTo>
                      <a:pt x="33" y="125"/>
                    </a:lnTo>
                    <a:lnTo>
                      <a:pt x="20" y="122"/>
                    </a:lnTo>
                    <a:lnTo>
                      <a:pt x="9" y="115"/>
                    </a:lnTo>
                    <a:lnTo>
                      <a:pt x="3" y="105"/>
                    </a:lnTo>
                    <a:lnTo>
                      <a:pt x="0" y="92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11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Owal 55"/>
            <p:cNvSpPr/>
            <p:nvPr/>
          </p:nvSpPr>
          <p:spPr>
            <a:xfrm>
              <a:off x="4110126" y="5232090"/>
              <a:ext cx="501850" cy="501850"/>
            </a:xfrm>
            <a:prstGeom prst="ellipse">
              <a:avLst/>
            </a:prstGeom>
            <a:noFill/>
            <a:ln w="19050">
              <a:solidFill>
                <a:srgbClr val="CF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upa 67"/>
            <p:cNvGrpSpPr/>
            <p:nvPr/>
          </p:nvGrpSpPr>
          <p:grpSpPr>
            <a:xfrm>
              <a:off x="4224354" y="5346317"/>
              <a:ext cx="273395" cy="273396"/>
              <a:chOff x="7356656" y="4965277"/>
              <a:chExt cx="527075" cy="527076"/>
            </a:xfrm>
          </p:grpSpPr>
          <p:sp>
            <p:nvSpPr>
              <p:cNvPr id="69" name="Freeform 846"/>
              <p:cNvSpPr>
                <a:spLocks/>
              </p:cNvSpPr>
              <p:nvPr/>
            </p:nvSpPr>
            <p:spPr bwMode="auto">
              <a:xfrm>
                <a:off x="7651082" y="5313594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0 h 16"/>
                  <a:gd name="T4" fmla="*/ 13 w 16"/>
                  <a:gd name="T5" fmla="*/ 2 h 16"/>
                  <a:gd name="T6" fmla="*/ 16 w 16"/>
                  <a:gd name="T7" fmla="*/ 4 h 16"/>
                  <a:gd name="T8" fmla="*/ 16 w 16"/>
                  <a:gd name="T9" fmla="*/ 8 h 16"/>
                  <a:gd name="T10" fmla="*/ 16 w 16"/>
                  <a:gd name="T11" fmla="*/ 11 h 16"/>
                  <a:gd name="T12" fmla="*/ 13 w 16"/>
                  <a:gd name="T13" fmla="*/ 13 h 16"/>
                  <a:gd name="T14" fmla="*/ 11 w 16"/>
                  <a:gd name="T15" fmla="*/ 15 h 16"/>
                  <a:gd name="T16" fmla="*/ 8 w 16"/>
                  <a:gd name="T17" fmla="*/ 16 h 16"/>
                  <a:gd name="T18" fmla="*/ 5 w 16"/>
                  <a:gd name="T19" fmla="*/ 15 h 16"/>
                  <a:gd name="T20" fmla="*/ 2 w 16"/>
                  <a:gd name="T21" fmla="*/ 13 h 16"/>
                  <a:gd name="T22" fmla="*/ 1 w 16"/>
                  <a:gd name="T23" fmla="*/ 11 h 16"/>
                  <a:gd name="T24" fmla="*/ 0 w 16"/>
                  <a:gd name="T25" fmla="*/ 8 h 16"/>
                  <a:gd name="T26" fmla="*/ 1 w 16"/>
                  <a:gd name="T27" fmla="*/ 4 h 16"/>
                  <a:gd name="T28" fmla="*/ 2 w 16"/>
                  <a:gd name="T29" fmla="*/ 2 h 16"/>
                  <a:gd name="T30" fmla="*/ 5 w 16"/>
                  <a:gd name="T31" fmla="*/ 0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47"/>
              <p:cNvSpPr>
                <a:spLocks/>
              </p:cNvSpPr>
              <p:nvPr/>
            </p:nvSpPr>
            <p:spPr bwMode="auto">
              <a:xfrm>
                <a:off x="7651082" y="5364856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1 h 16"/>
                  <a:gd name="T4" fmla="*/ 13 w 16"/>
                  <a:gd name="T5" fmla="*/ 3 h 16"/>
                  <a:gd name="T6" fmla="*/ 16 w 16"/>
                  <a:gd name="T7" fmla="*/ 6 h 16"/>
                  <a:gd name="T8" fmla="*/ 16 w 16"/>
                  <a:gd name="T9" fmla="*/ 8 h 16"/>
                  <a:gd name="T10" fmla="*/ 16 w 16"/>
                  <a:gd name="T11" fmla="*/ 12 h 16"/>
                  <a:gd name="T12" fmla="*/ 13 w 16"/>
                  <a:gd name="T13" fmla="*/ 14 h 16"/>
                  <a:gd name="T14" fmla="*/ 11 w 16"/>
                  <a:gd name="T15" fmla="*/ 16 h 16"/>
                  <a:gd name="T16" fmla="*/ 8 w 16"/>
                  <a:gd name="T17" fmla="*/ 16 h 16"/>
                  <a:gd name="T18" fmla="*/ 5 w 16"/>
                  <a:gd name="T19" fmla="*/ 16 h 16"/>
                  <a:gd name="T20" fmla="*/ 2 w 16"/>
                  <a:gd name="T21" fmla="*/ 14 h 16"/>
                  <a:gd name="T22" fmla="*/ 1 w 16"/>
                  <a:gd name="T23" fmla="*/ 12 h 16"/>
                  <a:gd name="T24" fmla="*/ 0 w 16"/>
                  <a:gd name="T25" fmla="*/ 8 h 16"/>
                  <a:gd name="T26" fmla="*/ 1 w 16"/>
                  <a:gd name="T27" fmla="*/ 6 h 16"/>
                  <a:gd name="T28" fmla="*/ 2 w 16"/>
                  <a:gd name="T29" fmla="*/ 3 h 16"/>
                  <a:gd name="T30" fmla="*/ 5 w 16"/>
                  <a:gd name="T31" fmla="*/ 1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48"/>
              <p:cNvSpPr>
                <a:spLocks/>
              </p:cNvSpPr>
              <p:nvPr/>
            </p:nvSpPr>
            <p:spPr bwMode="auto">
              <a:xfrm>
                <a:off x="7651082" y="5259704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2 h 16"/>
                  <a:gd name="T4" fmla="*/ 13 w 16"/>
                  <a:gd name="T5" fmla="*/ 3 h 16"/>
                  <a:gd name="T6" fmla="*/ 16 w 16"/>
                  <a:gd name="T7" fmla="*/ 5 h 16"/>
                  <a:gd name="T8" fmla="*/ 16 w 16"/>
                  <a:gd name="T9" fmla="*/ 8 h 16"/>
                  <a:gd name="T10" fmla="*/ 16 w 16"/>
                  <a:gd name="T11" fmla="*/ 12 h 16"/>
                  <a:gd name="T12" fmla="*/ 13 w 16"/>
                  <a:gd name="T13" fmla="*/ 14 h 16"/>
                  <a:gd name="T14" fmla="*/ 11 w 16"/>
                  <a:gd name="T15" fmla="*/ 16 h 16"/>
                  <a:gd name="T16" fmla="*/ 8 w 16"/>
                  <a:gd name="T17" fmla="*/ 16 h 16"/>
                  <a:gd name="T18" fmla="*/ 5 w 16"/>
                  <a:gd name="T19" fmla="*/ 16 h 16"/>
                  <a:gd name="T20" fmla="*/ 2 w 16"/>
                  <a:gd name="T21" fmla="*/ 14 h 16"/>
                  <a:gd name="T22" fmla="*/ 1 w 16"/>
                  <a:gd name="T23" fmla="*/ 12 h 16"/>
                  <a:gd name="T24" fmla="*/ 0 w 16"/>
                  <a:gd name="T25" fmla="*/ 8 h 16"/>
                  <a:gd name="T26" fmla="*/ 1 w 16"/>
                  <a:gd name="T27" fmla="*/ 5 h 16"/>
                  <a:gd name="T28" fmla="*/ 2 w 16"/>
                  <a:gd name="T29" fmla="*/ 3 h 16"/>
                  <a:gd name="T30" fmla="*/ 5 w 16"/>
                  <a:gd name="T31" fmla="*/ 2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2"/>
                    </a:lnTo>
                    <a:lnTo>
                      <a:pt x="13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49"/>
              <p:cNvSpPr>
                <a:spLocks/>
              </p:cNvSpPr>
              <p:nvPr/>
            </p:nvSpPr>
            <p:spPr bwMode="auto">
              <a:xfrm>
                <a:off x="7651082" y="5418747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0 h 16"/>
                  <a:gd name="T4" fmla="*/ 13 w 16"/>
                  <a:gd name="T5" fmla="*/ 2 h 16"/>
                  <a:gd name="T6" fmla="*/ 16 w 16"/>
                  <a:gd name="T7" fmla="*/ 4 h 16"/>
                  <a:gd name="T8" fmla="*/ 16 w 16"/>
                  <a:gd name="T9" fmla="*/ 8 h 16"/>
                  <a:gd name="T10" fmla="*/ 16 w 16"/>
                  <a:gd name="T11" fmla="*/ 11 h 16"/>
                  <a:gd name="T12" fmla="*/ 13 w 16"/>
                  <a:gd name="T13" fmla="*/ 13 h 16"/>
                  <a:gd name="T14" fmla="*/ 11 w 16"/>
                  <a:gd name="T15" fmla="*/ 14 h 16"/>
                  <a:gd name="T16" fmla="*/ 8 w 16"/>
                  <a:gd name="T17" fmla="*/ 16 h 16"/>
                  <a:gd name="T18" fmla="*/ 5 w 16"/>
                  <a:gd name="T19" fmla="*/ 14 h 16"/>
                  <a:gd name="T20" fmla="*/ 2 w 16"/>
                  <a:gd name="T21" fmla="*/ 13 h 16"/>
                  <a:gd name="T22" fmla="*/ 1 w 16"/>
                  <a:gd name="T23" fmla="*/ 11 h 16"/>
                  <a:gd name="T24" fmla="*/ 0 w 16"/>
                  <a:gd name="T25" fmla="*/ 8 h 16"/>
                  <a:gd name="T26" fmla="*/ 1 w 16"/>
                  <a:gd name="T27" fmla="*/ 4 h 16"/>
                  <a:gd name="T28" fmla="*/ 2 w 16"/>
                  <a:gd name="T29" fmla="*/ 2 h 16"/>
                  <a:gd name="T30" fmla="*/ 5 w 16"/>
                  <a:gd name="T31" fmla="*/ 0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50"/>
              <p:cNvSpPr>
                <a:spLocks/>
              </p:cNvSpPr>
              <p:nvPr/>
            </p:nvSpPr>
            <p:spPr bwMode="auto">
              <a:xfrm>
                <a:off x="7693143" y="5334625"/>
                <a:ext cx="21030" cy="19716"/>
              </a:xfrm>
              <a:custGeom>
                <a:avLst/>
                <a:gdLst>
                  <a:gd name="T0" fmla="*/ 8 w 16"/>
                  <a:gd name="T1" fmla="*/ 0 h 15"/>
                  <a:gd name="T2" fmla="*/ 12 w 16"/>
                  <a:gd name="T3" fmla="*/ 0 h 15"/>
                  <a:gd name="T4" fmla="*/ 14 w 16"/>
                  <a:gd name="T5" fmla="*/ 2 h 15"/>
                  <a:gd name="T6" fmla="*/ 15 w 16"/>
                  <a:gd name="T7" fmla="*/ 4 h 15"/>
                  <a:gd name="T8" fmla="*/ 16 w 16"/>
                  <a:gd name="T9" fmla="*/ 8 h 15"/>
                  <a:gd name="T10" fmla="*/ 15 w 16"/>
                  <a:gd name="T11" fmla="*/ 11 h 15"/>
                  <a:gd name="T12" fmla="*/ 14 w 16"/>
                  <a:gd name="T13" fmla="*/ 13 h 15"/>
                  <a:gd name="T14" fmla="*/ 12 w 16"/>
                  <a:gd name="T15" fmla="*/ 15 h 15"/>
                  <a:gd name="T16" fmla="*/ 8 w 16"/>
                  <a:gd name="T17" fmla="*/ 15 h 15"/>
                  <a:gd name="T18" fmla="*/ 5 w 16"/>
                  <a:gd name="T19" fmla="*/ 15 h 15"/>
                  <a:gd name="T20" fmla="*/ 3 w 16"/>
                  <a:gd name="T21" fmla="*/ 13 h 15"/>
                  <a:gd name="T22" fmla="*/ 0 w 16"/>
                  <a:gd name="T23" fmla="*/ 11 h 15"/>
                  <a:gd name="T24" fmla="*/ 0 w 16"/>
                  <a:gd name="T25" fmla="*/ 8 h 15"/>
                  <a:gd name="T26" fmla="*/ 0 w 16"/>
                  <a:gd name="T27" fmla="*/ 4 h 15"/>
                  <a:gd name="T28" fmla="*/ 3 w 16"/>
                  <a:gd name="T29" fmla="*/ 2 h 15"/>
                  <a:gd name="T30" fmla="*/ 5 w 16"/>
                  <a:gd name="T31" fmla="*/ 0 h 15"/>
                  <a:gd name="T32" fmla="*/ 8 w 16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5">
                    <a:moveTo>
                      <a:pt x="8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51"/>
              <p:cNvSpPr>
                <a:spLocks/>
              </p:cNvSpPr>
              <p:nvPr/>
            </p:nvSpPr>
            <p:spPr bwMode="auto">
              <a:xfrm>
                <a:off x="7693143" y="5385886"/>
                <a:ext cx="21030" cy="22345"/>
              </a:xfrm>
              <a:custGeom>
                <a:avLst/>
                <a:gdLst>
                  <a:gd name="T0" fmla="*/ 8 w 16"/>
                  <a:gd name="T1" fmla="*/ 0 h 17"/>
                  <a:gd name="T2" fmla="*/ 12 w 16"/>
                  <a:gd name="T3" fmla="*/ 1 h 17"/>
                  <a:gd name="T4" fmla="*/ 14 w 16"/>
                  <a:gd name="T5" fmla="*/ 3 h 17"/>
                  <a:gd name="T6" fmla="*/ 15 w 16"/>
                  <a:gd name="T7" fmla="*/ 6 h 17"/>
                  <a:gd name="T8" fmla="*/ 16 w 16"/>
                  <a:gd name="T9" fmla="*/ 9 h 17"/>
                  <a:gd name="T10" fmla="*/ 15 w 16"/>
                  <a:gd name="T11" fmla="*/ 11 h 17"/>
                  <a:gd name="T12" fmla="*/ 14 w 16"/>
                  <a:gd name="T13" fmla="*/ 15 h 17"/>
                  <a:gd name="T14" fmla="*/ 12 w 16"/>
                  <a:gd name="T15" fmla="*/ 16 h 17"/>
                  <a:gd name="T16" fmla="*/ 8 w 16"/>
                  <a:gd name="T17" fmla="*/ 17 h 17"/>
                  <a:gd name="T18" fmla="*/ 5 w 16"/>
                  <a:gd name="T19" fmla="*/ 16 h 17"/>
                  <a:gd name="T20" fmla="*/ 3 w 16"/>
                  <a:gd name="T21" fmla="*/ 15 h 17"/>
                  <a:gd name="T22" fmla="*/ 0 w 16"/>
                  <a:gd name="T23" fmla="*/ 11 h 17"/>
                  <a:gd name="T24" fmla="*/ 0 w 16"/>
                  <a:gd name="T25" fmla="*/ 9 h 17"/>
                  <a:gd name="T26" fmla="*/ 0 w 16"/>
                  <a:gd name="T27" fmla="*/ 6 h 17"/>
                  <a:gd name="T28" fmla="*/ 3 w 16"/>
                  <a:gd name="T29" fmla="*/ 3 h 17"/>
                  <a:gd name="T30" fmla="*/ 5 w 16"/>
                  <a:gd name="T31" fmla="*/ 1 h 17"/>
                  <a:gd name="T32" fmla="*/ 8 w 16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7">
                    <a:moveTo>
                      <a:pt x="8" y="0"/>
                    </a:moveTo>
                    <a:lnTo>
                      <a:pt x="12" y="1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4" y="15"/>
                    </a:lnTo>
                    <a:lnTo>
                      <a:pt x="12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52"/>
              <p:cNvSpPr>
                <a:spLocks/>
              </p:cNvSpPr>
              <p:nvPr/>
            </p:nvSpPr>
            <p:spPr bwMode="auto">
              <a:xfrm>
                <a:off x="7693143" y="5280734"/>
                <a:ext cx="21030" cy="22345"/>
              </a:xfrm>
              <a:custGeom>
                <a:avLst/>
                <a:gdLst>
                  <a:gd name="T0" fmla="*/ 8 w 16"/>
                  <a:gd name="T1" fmla="*/ 0 h 17"/>
                  <a:gd name="T2" fmla="*/ 12 w 16"/>
                  <a:gd name="T3" fmla="*/ 1 h 17"/>
                  <a:gd name="T4" fmla="*/ 14 w 16"/>
                  <a:gd name="T5" fmla="*/ 2 h 17"/>
                  <a:gd name="T6" fmla="*/ 15 w 16"/>
                  <a:gd name="T7" fmla="*/ 6 h 17"/>
                  <a:gd name="T8" fmla="*/ 16 w 16"/>
                  <a:gd name="T9" fmla="*/ 8 h 17"/>
                  <a:gd name="T10" fmla="*/ 15 w 16"/>
                  <a:gd name="T11" fmla="*/ 11 h 17"/>
                  <a:gd name="T12" fmla="*/ 14 w 16"/>
                  <a:gd name="T13" fmla="*/ 14 h 17"/>
                  <a:gd name="T14" fmla="*/ 12 w 16"/>
                  <a:gd name="T15" fmla="*/ 16 h 17"/>
                  <a:gd name="T16" fmla="*/ 8 w 16"/>
                  <a:gd name="T17" fmla="*/ 17 h 17"/>
                  <a:gd name="T18" fmla="*/ 5 w 16"/>
                  <a:gd name="T19" fmla="*/ 16 h 17"/>
                  <a:gd name="T20" fmla="*/ 3 w 16"/>
                  <a:gd name="T21" fmla="*/ 14 h 17"/>
                  <a:gd name="T22" fmla="*/ 0 w 16"/>
                  <a:gd name="T23" fmla="*/ 11 h 17"/>
                  <a:gd name="T24" fmla="*/ 0 w 16"/>
                  <a:gd name="T25" fmla="*/ 8 h 17"/>
                  <a:gd name="T26" fmla="*/ 0 w 16"/>
                  <a:gd name="T27" fmla="*/ 6 h 17"/>
                  <a:gd name="T28" fmla="*/ 3 w 16"/>
                  <a:gd name="T29" fmla="*/ 2 h 17"/>
                  <a:gd name="T30" fmla="*/ 5 w 16"/>
                  <a:gd name="T31" fmla="*/ 1 h 17"/>
                  <a:gd name="T32" fmla="*/ 8 w 16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7">
                    <a:moveTo>
                      <a:pt x="8" y="0"/>
                    </a:moveTo>
                    <a:lnTo>
                      <a:pt x="12" y="1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5" y="11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53"/>
              <p:cNvSpPr>
                <a:spLocks/>
              </p:cNvSpPr>
              <p:nvPr/>
            </p:nvSpPr>
            <p:spPr bwMode="auto">
              <a:xfrm>
                <a:off x="7778579" y="5334625"/>
                <a:ext cx="19716" cy="19716"/>
              </a:xfrm>
              <a:custGeom>
                <a:avLst/>
                <a:gdLst>
                  <a:gd name="T0" fmla="*/ 8 w 15"/>
                  <a:gd name="T1" fmla="*/ 0 h 15"/>
                  <a:gd name="T2" fmla="*/ 10 w 15"/>
                  <a:gd name="T3" fmla="*/ 0 h 15"/>
                  <a:gd name="T4" fmla="*/ 13 w 15"/>
                  <a:gd name="T5" fmla="*/ 2 h 15"/>
                  <a:gd name="T6" fmla="*/ 14 w 15"/>
                  <a:gd name="T7" fmla="*/ 4 h 15"/>
                  <a:gd name="T8" fmla="*/ 15 w 15"/>
                  <a:gd name="T9" fmla="*/ 8 h 15"/>
                  <a:gd name="T10" fmla="*/ 14 w 15"/>
                  <a:gd name="T11" fmla="*/ 11 h 15"/>
                  <a:gd name="T12" fmla="*/ 13 w 15"/>
                  <a:gd name="T13" fmla="*/ 13 h 15"/>
                  <a:gd name="T14" fmla="*/ 10 w 15"/>
                  <a:gd name="T15" fmla="*/ 15 h 15"/>
                  <a:gd name="T16" fmla="*/ 8 w 15"/>
                  <a:gd name="T17" fmla="*/ 15 h 15"/>
                  <a:gd name="T18" fmla="*/ 4 w 15"/>
                  <a:gd name="T19" fmla="*/ 15 h 15"/>
                  <a:gd name="T20" fmla="*/ 2 w 15"/>
                  <a:gd name="T21" fmla="*/ 13 h 15"/>
                  <a:gd name="T22" fmla="*/ 0 w 15"/>
                  <a:gd name="T23" fmla="*/ 11 h 15"/>
                  <a:gd name="T24" fmla="*/ 0 w 15"/>
                  <a:gd name="T25" fmla="*/ 8 h 15"/>
                  <a:gd name="T26" fmla="*/ 0 w 15"/>
                  <a:gd name="T27" fmla="*/ 4 h 15"/>
                  <a:gd name="T28" fmla="*/ 2 w 15"/>
                  <a:gd name="T29" fmla="*/ 2 h 15"/>
                  <a:gd name="T30" fmla="*/ 4 w 15"/>
                  <a:gd name="T31" fmla="*/ 0 h 15"/>
                  <a:gd name="T32" fmla="*/ 8 w 15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54"/>
              <p:cNvSpPr>
                <a:spLocks/>
              </p:cNvSpPr>
              <p:nvPr/>
            </p:nvSpPr>
            <p:spPr bwMode="auto">
              <a:xfrm>
                <a:off x="7778579" y="5280734"/>
                <a:ext cx="19716" cy="22345"/>
              </a:xfrm>
              <a:custGeom>
                <a:avLst/>
                <a:gdLst>
                  <a:gd name="T0" fmla="*/ 8 w 15"/>
                  <a:gd name="T1" fmla="*/ 0 h 17"/>
                  <a:gd name="T2" fmla="*/ 10 w 15"/>
                  <a:gd name="T3" fmla="*/ 1 h 17"/>
                  <a:gd name="T4" fmla="*/ 13 w 15"/>
                  <a:gd name="T5" fmla="*/ 2 h 17"/>
                  <a:gd name="T6" fmla="*/ 14 w 15"/>
                  <a:gd name="T7" fmla="*/ 6 h 17"/>
                  <a:gd name="T8" fmla="*/ 15 w 15"/>
                  <a:gd name="T9" fmla="*/ 8 h 17"/>
                  <a:gd name="T10" fmla="*/ 14 w 15"/>
                  <a:gd name="T11" fmla="*/ 11 h 17"/>
                  <a:gd name="T12" fmla="*/ 13 w 15"/>
                  <a:gd name="T13" fmla="*/ 14 h 17"/>
                  <a:gd name="T14" fmla="*/ 10 w 15"/>
                  <a:gd name="T15" fmla="*/ 16 h 17"/>
                  <a:gd name="T16" fmla="*/ 8 w 15"/>
                  <a:gd name="T17" fmla="*/ 17 h 17"/>
                  <a:gd name="T18" fmla="*/ 4 w 15"/>
                  <a:gd name="T19" fmla="*/ 16 h 17"/>
                  <a:gd name="T20" fmla="*/ 2 w 15"/>
                  <a:gd name="T21" fmla="*/ 14 h 17"/>
                  <a:gd name="T22" fmla="*/ 0 w 15"/>
                  <a:gd name="T23" fmla="*/ 11 h 17"/>
                  <a:gd name="T24" fmla="*/ 0 w 15"/>
                  <a:gd name="T25" fmla="*/ 8 h 17"/>
                  <a:gd name="T26" fmla="*/ 0 w 15"/>
                  <a:gd name="T27" fmla="*/ 6 h 17"/>
                  <a:gd name="T28" fmla="*/ 2 w 15"/>
                  <a:gd name="T29" fmla="*/ 2 h 17"/>
                  <a:gd name="T30" fmla="*/ 4 w 15"/>
                  <a:gd name="T31" fmla="*/ 1 h 17"/>
                  <a:gd name="T32" fmla="*/ 8 w 15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7">
                    <a:moveTo>
                      <a:pt x="8" y="0"/>
                    </a:moveTo>
                    <a:lnTo>
                      <a:pt x="10" y="1"/>
                    </a:lnTo>
                    <a:lnTo>
                      <a:pt x="13" y="2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7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55"/>
              <p:cNvSpPr>
                <a:spLocks/>
              </p:cNvSpPr>
              <p:nvPr/>
            </p:nvSpPr>
            <p:spPr bwMode="auto">
              <a:xfrm>
                <a:off x="7735204" y="5313594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0 h 16"/>
                  <a:gd name="T4" fmla="*/ 14 w 16"/>
                  <a:gd name="T5" fmla="*/ 2 h 16"/>
                  <a:gd name="T6" fmla="*/ 16 w 16"/>
                  <a:gd name="T7" fmla="*/ 4 h 16"/>
                  <a:gd name="T8" fmla="*/ 16 w 16"/>
                  <a:gd name="T9" fmla="*/ 8 h 16"/>
                  <a:gd name="T10" fmla="*/ 16 w 16"/>
                  <a:gd name="T11" fmla="*/ 11 h 16"/>
                  <a:gd name="T12" fmla="*/ 14 w 16"/>
                  <a:gd name="T13" fmla="*/ 13 h 16"/>
                  <a:gd name="T14" fmla="*/ 11 w 16"/>
                  <a:gd name="T15" fmla="*/ 15 h 16"/>
                  <a:gd name="T16" fmla="*/ 8 w 16"/>
                  <a:gd name="T17" fmla="*/ 16 h 16"/>
                  <a:gd name="T18" fmla="*/ 5 w 16"/>
                  <a:gd name="T19" fmla="*/ 15 h 16"/>
                  <a:gd name="T20" fmla="*/ 2 w 16"/>
                  <a:gd name="T21" fmla="*/ 13 h 16"/>
                  <a:gd name="T22" fmla="*/ 1 w 16"/>
                  <a:gd name="T23" fmla="*/ 11 h 16"/>
                  <a:gd name="T24" fmla="*/ 0 w 16"/>
                  <a:gd name="T25" fmla="*/ 8 h 16"/>
                  <a:gd name="T26" fmla="*/ 1 w 16"/>
                  <a:gd name="T27" fmla="*/ 4 h 16"/>
                  <a:gd name="T28" fmla="*/ 2 w 16"/>
                  <a:gd name="T29" fmla="*/ 2 h 16"/>
                  <a:gd name="T30" fmla="*/ 5 w 16"/>
                  <a:gd name="T31" fmla="*/ 0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5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56"/>
              <p:cNvSpPr>
                <a:spLocks/>
              </p:cNvSpPr>
              <p:nvPr/>
            </p:nvSpPr>
            <p:spPr bwMode="auto">
              <a:xfrm>
                <a:off x="7735204" y="5259704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2 h 16"/>
                  <a:gd name="T4" fmla="*/ 14 w 16"/>
                  <a:gd name="T5" fmla="*/ 3 h 16"/>
                  <a:gd name="T6" fmla="*/ 16 w 16"/>
                  <a:gd name="T7" fmla="*/ 5 h 16"/>
                  <a:gd name="T8" fmla="*/ 16 w 16"/>
                  <a:gd name="T9" fmla="*/ 8 h 16"/>
                  <a:gd name="T10" fmla="*/ 16 w 16"/>
                  <a:gd name="T11" fmla="*/ 12 h 16"/>
                  <a:gd name="T12" fmla="*/ 14 w 16"/>
                  <a:gd name="T13" fmla="*/ 14 h 16"/>
                  <a:gd name="T14" fmla="*/ 11 w 16"/>
                  <a:gd name="T15" fmla="*/ 16 h 16"/>
                  <a:gd name="T16" fmla="*/ 8 w 16"/>
                  <a:gd name="T17" fmla="*/ 16 h 16"/>
                  <a:gd name="T18" fmla="*/ 5 w 16"/>
                  <a:gd name="T19" fmla="*/ 16 h 16"/>
                  <a:gd name="T20" fmla="*/ 2 w 16"/>
                  <a:gd name="T21" fmla="*/ 14 h 16"/>
                  <a:gd name="T22" fmla="*/ 1 w 16"/>
                  <a:gd name="T23" fmla="*/ 12 h 16"/>
                  <a:gd name="T24" fmla="*/ 0 w 16"/>
                  <a:gd name="T25" fmla="*/ 8 h 16"/>
                  <a:gd name="T26" fmla="*/ 1 w 16"/>
                  <a:gd name="T27" fmla="*/ 5 h 16"/>
                  <a:gd name="T28" fmla="*/ 2 w 16"/>
                  <a:gd name="T29" fmla="*/ 3 h 16"/>
                  <a:gd name="T30" fmla="*/ 5 w 16"/>
                  <a:gd name="T31" fmla="*/ 2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57"/>
              <p:cNvSpPr>
                <a:spLocks/>
              </p:cNvSpPr>
              <p:nvPr/>
            </p:nvSpPr>
            <p:spPr bwMode="auto">
              <a:xfrm>
                <a:off x="7819326" y="5259704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2 h 16"/>
                  <a:gd name="T4" fmla="*/ 14 w 16"/>
                  <a:gd name="T5" fmla="*/ 3 h 16"/>
                  <a:gd name="T6" fmla="*/ 16 w 16"/>
                  <a:gd name="T7" fmla="*/ 5 h 16"/>
                  <a:gd name="T8" fmla="*/ 16 w 16"/>
                  <a:gd name="T9" fmla="*/ 8 h 16"/>
                  <a:gd name="T10" fmla="*/ 16 w 16"/>
                  <a:gd name="T11" fmla="*/ 12 h 16"/>
                  <a:gd name="T12" fmla="*/ 14 w 16"/>
                  <a:gd name="T13" fmla="*/ 14 h 16"/>
                  <a:gd name="T14" fmla="*/ 11 w 16"/>
                  <a:gd name="T15" fmla="*/ 16 h 16"/>
                  <a:gd name="T16" fmla="*/ 8 w 16"/>
                  <a:gd name="T17" fmla="*/ 16 h 16"/>
                  <a:gd name="T18" fmla="*/ 5 w 16"/>
                  <a:gd name="T19" fmla="*/ 16 h 16"/>
                  <a:gd name="T20" fmla="*/ 2 w 16"/>
                  <a:gd name="T21" fmla="*/ 14 h 16"/>
                  <a:gd name="T22" fmla="*/ 1 w 16"/>
                  <a:gd name="T23" fmla="*/ 12 h 16"/>
                  <a:gd name="T24" fmla="*/ 0 w 16"/>
                  <a:gd name="T25" fmla="*/ 8 h 16"/>
                  <a:gd name="T26" fmla="*/ 1 w 16"/>
                  <a:gd name="T27" fmla="*/ 5 h 16"/>
                  <a:gd name="T28" fmla="*/ 2 w 16"/>
                  <a:gd name="T29" fmla="*/ 3 h 16"/>
                  <a:gd name="T30" fmla="*/ 5 w 16"/>
                  <a:gd name="T31" fmla="*/ 2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58"/>
              <p:cNvSpPr>
                <a:spLocks/>
              </p:cNvSpPr>
              <p:nvPr/>
            </p:nvSpPr>
            <p:spPr bwMode="auto">
              <a:xfrm>
                <a:off x="7735204" y="5364856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1 w 16"/>
                  <a:gd name="T3" fmla="*/ 1 h 16"/>
                  <a:gd name="T4" fmla="*/ 14 w 16"/>
                  <a:gd name="T5" fmla="*/ 3 h 16"/>
                  <a:gd name="T6" fmla="*/ 16 w 16"/>
                  <a:gd name="T7" fmla="*/ 6 h 16"/>
                  <a:gd name="T8" fmla="*/ 16 w 16"/>
                  <a:gd name="T9" fmla="*/ 8 h 16"/>
                  <a:gd name="T10" fmla="*/ 16 w 16"/>
                  <a:gd name="T11" fmla="*/ 12 h 16"/>
                  <a:gd name="T12" fmla="*/ 14 w 16"/>
                  <a:gd name="T13" fmla="*/ 14 h 16"/>
                  <a:gd name="T14" fmla="*/ 11 w 16"/>
                  <a:gd name="T15" fmla="*/ 16 h 16"/>
                  <a:gd name="T16" fmla="*/ 8 w 16"/>
                  <a:gd name="T17" fmla="*/ 16 h 16"/>
                  <a:gd name="T18" fmla="*/ 5 w 16"/>
                  <a:gd name="T19" fmla="*/ 16 h 16"/>
                  <a:gd name="T20" fmla="*/ 2 w 16"/>
                  <a:gd name="T21" fmla="*/ 14 h 16"/>
                  <a:gd name="T22" fmla="*/ 1 w 16"/>
                  <a:gd name="T23" fmla="*/ 12 h 16"/>
                  <a:gd name="T24" fmla="*/ 0 w 16"/>
                  <a:gd name="T25" fmla="*/ 8 h 16"/>
                  <a:gd name="T26" fmla="*/ 1 w 16"/>
                  <a:gd name="T27" fmla="*/ 6 h 16"/>
                  <a:gd name="T28" fmla="*/ 2 w 16"/>
                  <a:gd name="T29" fmla="*/ 3 h 16"/>
                  <a:gd name="T30" fmla="*/ 5 w 16"/>
                  <a:gd name="T31" fmla="*/ 1 h 16"/>
                  <a:gd name="T32" fmla="*/ 8 w 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1" y="1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59"/>
              <p:cNvSpPr>
                <a:spLocks/>
              </p:cNvSpPr>
              <p:nvPr/>
            </p:nvSpPr>
            <p:spPr bwMode="auto">
              <a:xfrm>
                <a:off x="7609021" y="5218957"/>
                <a:ext cx="21030" cy="21030"/>
              </a:xfrm>
              <a:custGeom>
                <a:avLst/>
                <a:gdLst>
                  <a:gd name="T0" fmla="*/ 8 w 16"/>
                  <a:gd name="T1" fmla="*/ 0 h 16"/>
                  <a:gd name="T2" fmla="*/ 12 w 16"/>
                  <a:gd name="T3" fmla="*/ 0 h 16"/>
                  <a:gd name="T4" fmla="*/ 14 w 16"/>
                  <a:gd name="T5" fmla="*/ 2 h 16"/>
                  <a:gd name="T6" fmla="*/ 15 w 16"/>
                  <a:gd name="T7" fmla="*/ 4 h 16"/>
                  <a:gd name="T8" fmla="*/ 16 w 16"/>
                  <a:gd name="T9" fmla="*/ 8 h 16"/>
                  <a:gd name="T10" fmla="*/ 16 w 16"/>
                  <a:gd name="T11" fmla="*/ 9 h 16"/>
                  <a:gd name="T12" fmla="*/ 15 w 16"/>
                  <a:gd name="T13" fmla="*/ 11 h 16"/>
                  <a:gd name="T14" fmla="*/ 14 w 16"/>
                  <a:gd name="T15" fmla="*/ 13 h 16"/>
                  <a:gd name="T16" fmla="*/ 10 w 16"/>
                  <a:gd name="T17" fmla="*/ 15 h 16"/>
                  <a:gd name="T18" fmla="*/ 8 w 16"/>
                  <a:gd name="T19" fmla="*/ 16 h 16"/>
                  <a:gd name="T20" fmla="*/ 5 w 16"/>
                  <a:gd name="T21" fmla="*/ 15 h 16"/>
                  <a:gd name="T22" fmla="*/ 3 w 16"/>
                  <a:gd name="T23" fmla="*/ 13 h 16"/>
                  <a:gd name="T24" fmla="*/ 0 w 16"/>
                  <a:gd name="T25" fmla="*/ 10 h 16"/>
                  <a:gd name="T26" fmla="*/ 0 w 16"/>
                  <a:gd name="T27" fmla="*/ 8 h 16"/>
                  <a:gd name="T28" fmla="*/ 0 w 16"/>
                  <a:gd name="T29" fmla="*/ 6 h 16"/>
                  <a:gd name="T30" fmla="*/ 0 w 16"/>
                  <a:gd name="T31" fmla="*/ 4 h 16"/>
                  <a:gd name="T32" fmla="*/ 0 w 16"/>
                  <a:gd name="T33" fmla="*/ 4 h 16"/>
                  <a:gd name="T34" fmla="*/ 3 w 16"/>
                  <a:gd name="T35" fmla="*/ 1 h 16"/>
                  <a:gd name="T36" fmla="*/ 6 w 16"/>
                  <a:gd name="T37" fmla="*/ 0 h 16"/>
                  <a:gd name="T38" fmla="*/ 8 w 16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60"/>
              <p:cNvSpPr>
                <a:spLocks noEditPoints="1"/>
              </p:cNvSpPr>
              <p:nvPr/>
            </p:nvSpPr>
            <p:spPr bwMode="auto">
              <a:xfrm>
                <a:off x="7609021" y="5218957"/>
                <a:ext cx="274710" cy="273396"/>
              </a:xfrm>
              <a:custGeom>
                <a:avLst/>
                <a:gdLst>
                  <a:gd name="T0" fmla="*/ 16 w 209"/>
                  <a:gd name="T1" fmla="*/ 16 h 208"/>
                  <a:gd name="T2" fmla="*/ 16 w 209"/>
                  <a:gd name="T3" fmla="*/ 191 h 208"/>
                  <a:gd name="T4" fmla="*/ 51 w 209"/>
                  <a:gd name="T5" fmla="*/ 187 h 208"/>
                  <a:gd name="T6" fmla="*/ 84 w 209"/>
                  <a:gd name="T7" fmla="*/ 175 h 208"/>
                  <a:gd name="T8" fmla="*/ 113 w 209"/>
                  <a:gd name="T9" fmla="*/ 159 h 208"/>
                  <a:gd name="T10" fmla="*/ 138 w 209"/>
                  <a:gd name="T11" fmla="*/ 137 h 208"/>
                  <a:gd name="T12" fmla="*/ 160 w 209"/>
                  <a:gd name="T13" fmla="*/ 112 h 208"/>
                  <a:gd name="T14" fmla="*/ 176 w 209"/>
                  <a:gd name="T15" fmla="*/ 82 h 208"/>
                  <a:gd name="T16" fmla="*/ 187 w 209"/>
                  <a:gd name="T17" fmla="*/ 51 h 208"/>
                  <a:gd name="T18" fmla="*/ 192 w 209"/>
                  <a:gd name="T19" fmla="*/ 16 h 208"/>
                  <a:gd name="T20" fmla="*/ 16 w 209"/>
                  <a:gd name="T21" fmla="*/ 16 h 208"/>
                  <a:gd name="T22" fmla="*/ 8 w 209"/>
                  <a:gd name="T23" fmla="*/ 0 h 208"/>
                  <a:gd name="T24" fmla="*/ 201 w 209"/>
                  <a:gd name="T25" fmla="*/ 0 h 208"/>
                  <a:gd name="T26" fmla="*/ 203 w 209"/>
                  <a:gd name="T27" fmla="*/ 0 h 208"/>
                  <a:gd name="T28" fmla="*/ 206 w 209"/>
                  <a:gd name="T29" fmla="*/ 2 h 208"/>
                  <a:gd name="T30" fmla="*/ 208 w 209"/>
                  <a:gd name="T31" fmla="*/ 4 h 208"/>
                  <a:gd name="T32" fmla="*/ 209 w 209"/>
                  <a:gd name="T33" fmla="*/ 8 h 208"/>
                  <a:gd name="T34" fmla="*/ 205 w 209"/>
                  <a:gd name="T35" fmla="*/ 44 h 208"/>
                  <a:gd name="T36" fmla="*/ 196 w 209"/>
                  <a:gd name="T37" fmla="*/ 78 h 208"/>
                  <a:gd name="T38" fmla="*/ 180 w 209"/>
                  <a:gd name="T39" fmla="*/ 108 h 208"/>
                  <a:gd name="T40" fmla="*/ 161 w 209"/>
                  <a:gd name="T41" fmla="*/ 136 h 208"/>
                  <a:gd name="T42" fmla="*/ 137 w 209"/>
                  <a:gd name="T43" fmla="*/ 161 h 208"/>
                  <a:gd name="T44" fmla="*/ 110 w 209"/>
                  <a:gd name="T45" fmla="*/ 180 h 208"/>
                  <a:gd name="T46" fmla="*/ 78 w 209"/>
                  <a:gd name="T47" fmla="*/ 195 h 208"/>
                  <a:gd name="T48" fmla="*/ 44 w 209"/>
                  <a:gd name="T49" fmla="*/ 205 h 208"/>
                  <a:gd name="T50" fmla="*/ 8 w 209"/>
                  <a:gd name="T51" fmla="*/ 208 h 208"/>
                  <a:gd name="T52" fmla="*/ 5 w 209"/>
                  <a:gd name="T53" fmla="*/ 207 h 208"/>
                  <a:gd name="T54" fmla="*/ 3 w 209"/>
                  <a:gd name="T55" fmla="*/ 206 h 208"/>
                  <a:gd name="T56" fmla="*/ 0 w 209"/>
                  <a:gd name="T57" fmla="*/ 203 h 208"/>
                  <a:gd name="T58" fmla="*/ 0 w 209"/>
                  <a:gd name="T59" fmla="*/ 199 h 208"/>
                  <a:gd name="T60" fmla="*/ 0 w 209"/>
                  <a:gd name="T61" fmla="*/ 8 h 208"/>
                  <a:gd name="T62" fmla="*/ 0 w 209"/>
                  <a:gd name="T63" fmla="*/ 6 h 208"/>
                  <a:gd name="T64" fmla="*/ 0 w 209"/>
                  <a:gd name="T65" fmla="*/ 4 h 208"/>
                  <a:gd name="T66" fmla="*/ 3 w 209"/>
                  <a:gd name="T67" fmla="*/ 2 h 208"/>
                  <a:gd name="T68" fmla="*/ 5 w 209"/>
                  <a:gd name="T69" fmla="*/ 0 h 208"/>
                  <a:gd name="T70" fmla="*/ 8 w 209"/>
                  <a:gd name="T7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9" h="208">
                    <a:moveTo>
                      <a:pt x="16" y="16"/>
                    </a:moveTo>
                    <a:lnTo>
                      <a:pt x="16" y="191"/>
                    </a:lnTo>
                    <a:lnTo>
                      <a:pt x="51" y="187"/>
                    </a:lnTo>
                    <a:lnTo>
                      <a:pt x="84" y="175"/>
                    </a:lnTo>
                    <a:lnTo>
                      <a:pt x="113" y="159"/>
                    </a:lnTo>
                    <a:lnTo>
                      <a:pt x="138" y="137"/>
                    </a:lnTo>
                    <a:lnTo>
                      <a:pt x="160" y="112"/>
                    </a:lnTo>
                    <a:lnTo>
                      <a:pt x="176" y="82"/>
                    </a:lnTo>
                    <a:lnTo>
                      <a:pt x="187" y="51"/>
                    </a:lnTo>
                    <a:lnTo>
                      <a:pt x="192" y="16"/>
                    </a:lnTo>
                    <a:lnTo>
                      <a:pt x="16" y="16"/>
                    </a:lnTo>
                    <a:close/>
                    <a:moveTo>
                      <a:pt x="8" y="0"/>
                    </a:moveTo>
                    <a:lnTo>
                      <a:pt x="201" y="0"/>
                    </a:lnTo>
                    <a:lnTo>
                      <a:pt x="203" y="0"/>
                    </a:lnTo>
                    <a:lnTo>
                      <a:pt x="206" y="2"/>
                    </a:lnTo>
                    <a:lnTo>
                      <a:pt x="208" y="4"/>
                    </a:lnTo>
                    <a:lnTo>
                      <a:pt x="209" y="8"/>
                    </a:lnTo>
                    <a:lnTo>
                      <a:pt x="205" y="44"/>
                    </a:lnTo>
                    <a:lnTo>
                      <a:pt x="196" y="78"/>
                    </a:lnTo>
                    <a:lnTo>
                      <a:pt x="180" y="108"/>
                    </a:lnTo>
                    <a:lnTo>
                      <a:pt x="161" y="136"/>
                    </a:lnTo>
                    <a:lnTo>
                      <a:pt x="137" y="161"/>
                    </a:lnTo>
                    <a:lnTo>
                      <a:pt x="110" y="180"/>
                    </a:lnTo>
                    <a:lnTo>
                      <a:pt x="78" y="195"/>
                    </a:lnTo>
                    <a:lnTo>
                      <a:pt x="44" y="205"/>
                    </a:lnTo>
                    <a:lnTo>
                      <a:pt x="8" y="208"/>
                    </a:lnTo>
                    <a:lnTo>
                      <a:pt x="5" y="207"/>
                    </a:lnTo>
                    <a:lnTo>
                      <a:pt x="3" y="206"/>
                    </a:lnTo>
                    <a:lnTo>
                      <a:pt x="0" y="203"/>
                    </a:lnTo>
                    <a:lnTo>
                      <a:pt x="0" y="19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61"/>
              <p:cNvSpPr>
                <a:spLocks noEditPoints="1"/>
              </p:cNvSpPr>
              <p:nvPr/>
            </p:nvSpPr>
            <p:spPr bwMode="auto">
              <a:xfrm>
                <a:off x="7356656" y="4965277"/>
                <a:ext cx="399578" cy="527076"/>
              </a:xfrm>
              <a:custGeom>
                <a:avLst/>
                <a:gdLst>
                  <a:gd name="T0" fmla="*/ 200 w 304"/>
                  <a:gd name="T1" fmla="*/ 16 h 401"/>
                  <a:gd name="T2" fmla="*/ 166 w 304"/>
                  <a:gd name="T3" fmla="*/ 20 h 401"/>
                  <a:gd name="T4" fmla="*/ 136 w 304"/>
                  <a:gd name="T5" fmla="*/ 27 h 401"/>
                  <a:gd name="T6" fmla="*/ 107 w 304"/>
                  <a:gd name="T7" fmla="*/ 42 h 401"/>
                  <a:gd name="T8" fmla="*/ 82 w 304"/>
                  <a:gd name="T9" fmla="*/ 60 h 401"/>
                  <a:gd name="T10" fmla="*/ 59 w 304"/>
                  <a:gd name="T11" fmla="*/ 82 h 401"/>
                  <a:gd name="T12" fmla="*/ 41 w 304"/>
                  <a:gd name="T13" fmla="*/ 107 h 401"/>
                  <a:gd name="T14" fmla="*/ 28 w 304"/>
                  <a:gd name="T15" fmla="*/ 137 h 401"/>
                  <a:gd name="T16" fmla="*/ 19 w 304"/>
                  <a:gd name="T17" fmla="*/ 167 h 401"/>
                  <a:gd name="T18" fmla="*/ 16 w 304"/>
                  <a:gd name="T19" fmla="*/ 201 h 401"/>
                  <a:gd name="T20" fmla="*/ 19 w 304"/>
                  <a:gd name="T21" fmla="*/ 232 h 401"/>
                  <a:gd name="T22" fmla="*/ 27 w 304"/>
                  <a:gd name="T23" fmla="*/ 264 h 401"/>
                  <a:gd name="T24" fmla="*/ 40 w 304"/>
                  <a:gd name="T25" fmla="*/ 292 h 401"/>
                  <a:gd name="T26" fmla="*/ 58 w 304"/>
                  <a:gd name="T27" fmla="*/ 319 h 401"/>
                  <a:gd name="T28" fmla="*/ 81 w 304"/>
                  <a:gd name="T29" fmla="*/ 341 h 401"/>
                  <a:gd name="T30" fmla="*/ 108 w 304"/>
                  <a:gd name="T31" fmla="*/ 359 h 401"/>
                  <a:gd name="T32" fmla="*/ 135 w 304"/>
                  <a:gd name="T33" fmla="*/ 373 h 401"/>
                  <a:gd name="T34" fmla="*/ 163 w 304"/>
                  <a:gd name="T35" fmla="*/ 381 h 401"/>
                  <a:gd name="T36" fmla="*/ 192 w 304"/>
                  <a:gd name="T37" fmla="*/ 384 h 401"/>
                  <a:gd name="T38" fmla="*/ 192 w 304"/>
                  <a:gd name="T39" fmla="*/ 201 h 401"/>
                  <a:gd name="T40" fmla="*/ 192 w 304"/>
                  <a:gd name="T41" fmla="*/ 199 h 401"/>
                  <a:gd name="T42" fmla="*/ 192 w 304"/>
                  <a:gd name="T43" fmla="*/ 197 h 401"/>
                  <a:gd name="T44" fmla="*/ 285 w 304"/>
                  <a:gd name="T45" fmla="*/ 38 h 401"/>
                  <a:gd name="T46" fmla="*/ 258 w 304"/>
                  <a:gd name="T47" fmla="*/ 26 h 401"/>
                  <a:gd name="T48" fmla="*/ 229 w 304"/>
                  <a:gd name="T49" fmla="*/ 18 h 401"/>
                  <a:gd name="T50" fmla="*/ 200 w 304"/>
                  <a:gd name="T51" fmla="*/ 16 h 401"/>
                  <a:gd name="T52" fmla="*/ 200 w 304"/>
                  <a:gd name="T53" fmla="*/ 0 h 401"/>
                  <a:gd name="T54" fmla="*/ 235 w 304"/>
                  <a:gd name="T55" fmla="*/ 4 h 401"/>
                  <a:gd name="T56" fmla="*/ 269 w 304"/>
                  <a:gd name="T57" fmla="*/ 13 h 401"/>
                  <a:gd name="T58" fmla="*/ 300 w 304"/>
                  <a:gd name="T59" fmla="*/ 27 h 401"/>
                  <a:gd name="T60" fmla="*/ 303 w 304"/>
                  <a:gd name="T61" fmla="*/ 30 h 401"/>
                  <a:gd name="T62" fmla="*/ 304 w 304"/>
                  <a:gd name="T63" fmla="*/ 32 h 401"/>
                  <a:gd name="T64" fmla="*/ 304 w 304"/>
                  <a:gd name="T65" fmla="*/ 35 h 401"/>
                  <a:gd name="T66" fmla="*/ 303 w 304"/>
                  <a:gd name="T67" fmla="*/ 39 h 401"/>
                  <a:gd name="T68" fmla="*/ 208 w 304"/>
                  <a:gd name="T69" fmla="*/ 203 h 401"/>
                  <a:gd name="T70" fmla="*/ 208 w 304"/>
                  <a:gd name="T71" fmla="*/ 392 h 401"/>
                  <a:gd name="T72" fmla="*/ 207 w 304"/>
                  <a:gd name="T73" fmla="*/ 396 h 401"/>
                  <a:gd name="T74" fmla="*/ 206 w 304"/>
                  <a:gd name="T75" fmla="*/ 399 h 401"/>
                  <a:gd name="T76" fmla="*/ 204 w 304"/>
                  <a:gd name="T77" fmla="*/ 400 h 401"/>
                  <a:gd name="T78" fmla="*/ 200 w 304"/>
                  <a:gd name="T79" fmla="*/ 401 h 401"/>
                  <a:gd name="T80" fmla="*/ 165 w 304"/>
                  <a:gd name="T81" fmla="*/ 398 h 401"/>
                  <a:gd name="T82" fmla="*/ 132 w 304"/>
                  <a:gd name="T83" fmla="*/ 389 h 401"/>
                  <a:gd name="T84" fmla="*/ 100 w 304"/>
                  <a:gd name="T85" fmla="*/ 374 h 401"/>
                  <a:gd name="T86" fmla="*/ 75 w 304"/>
                  <a:gd name="T87" fmla="*/ 357 h 401"/>
                  <a:gd name="T88" fmla="*/ 53 w 304"/>
                  <a:gd name="T89" fmla="*/ 336 h 401"/>
                  <a:gd name="T90" fmla="*/ 35 w 304"/>
                  <a:gd name="T91" fmla="*/ 313 h 401"/>
                  <a:gd name="T92" fmla="*/ 20 w 304"/>
                  <a:gd name="T93" fmla="*/ 287 h 401"/>
                  <a:gd name="T94" fmla="*/ 9 w 304"/>
                  <a:gd name="T95" fmla="*/ 259 h 401"/>
                  <a:gd name="T96" fmla="*/ 2 w 304"/>
                  <a:gd name="T97" fmla="*/ 231 h 401"/>
                  <a:gd name="T98" fmla="*/ 0 w 304"/>
                  <a:gd name="T99" fmla="*/ 201 h 401"/>
                  <a:gd name="T100" fmla="*/ 3 w 304"/>
                  <a:gd name="T101" fmla="*/ 165 h 401"/>
                  <a:gd name="T102" fmla="*/ 12 w 304"/>
                  <a:gd name="T103" fmla="*/ 131 h 401"/>
                  <a:gd name="T104" fmla="*/ 27 w 304"/>
                  <a:gd name="T105" fmla="*/ 100 h 401"/>
                  <a:gd name="T106" fmla="*/ 47 w 304"/>
                  <a:gd name="T107" fmla="*/ 71 h 401"/>
                  <a:gd name="T108" fmla="*/ 71 w 304"/>
                  <a:gd name="T109" fmla="*/ 48 h 401"/>
                  <a:gd name="T110" fmla="*/ 99 w 304"/>
                  <a:gd name="T111" fmla="*/ 27 h 401"/>
                  <a:gd name="T112" fmla="*/ 130 w 304"/>
                  <a:gd name="T113" fmla="*/ 13 h 401"/>
                  <a:gd name="T114" fmla="*/ 164 w 304"/>
                  <a:gd name="T115" fmla="*/ 4 h 401"/>
                  <a:gd name="T116" fmla="*/ 200 w 304"/>
                  <a:gd name="T1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4" h="401">
                    <a:moveTo>
                      <a:pt x="200" y="16"/>
                    </a:moveTo>
                    <a:lnTo>
                      <a:pt x="166" y="20"/>
                    </a:lnTo>
                    <a:lnTo>
                      <a:pt x="136" y="27"/>
                    </a:lnTo>
                    <a:lnTo>
                      <a:pt x="107" y="42"/>
                    </a:lnTo>
                    <a:lnTo>
                      <a:pt x="82" y="60"/>
                    </a:lnTo>
                    <a:lnTo>
                      <a:pt x="59" y="82"/>
                    </a:lnTo>
                    <a:lnTo>
                      <a:pt x="41" y="107"/>
                    </a:lnTo>
                    <a:lnTo>
                      <a:pt x="28" y="137"/>
                    </a:lnTo>
                    <a:lnTo>
                      <a:pt x="19" y="167"/>
                    </a:lnTo>
                    <a:lnTo>
                      <a:pt x="16" y="201"/>
                    </a:lnTo>
                    <a:lnTo>
                      <a:pt x="19" y="232"/>
                    </a:lnTo>
                    <a:lnTo>
                      <a:pt x="27" y="264"/>
                    </a:lnTo>
                    <a:lnTo>
                      <a:pt x="40" y="292"/>
                    </a:lnTo>
                    <a:lnTo>
                      <a:pt x="58" y="319"/>
                    </a:lnTo>
                    <a:lnTo>
                      <a:pt x="81" y="341"/>
                    </a:lnTo>
                    <a:lnTo>
                      <a:pt x="108" y="359"/>
                    </a:lnTo>
                    <a:lnTo>
                      <a:pt x="135" y="373"/>
                    </a:lnTo>
                    <a:lnTo>
                      <a:pt x="163" y="381"/>
                    </a:lnTo>
                    <a:lnTo>
                      <a:pt x="192" y="384"/>
                    </a:lnTo>
                    <a:lnTo>
                      <a:pt x="192" y="201"/>
                    </a:lnTo>
                    <a:lnTo>
                      <a:pt x="192" y="199"/>
                    </a:lnTo>
                    <a:lnTo>
                      <a:pt x="192" y="197"/>
                    </a:lnTo>
                    <a:lnTo>
                      <a:pt x="285" y="38"/>
                    </a:lnTo>
                    <a:lnTo>
                      <a:pt x="258" y="26"/>
                    </a:lnTo>
                    <a:lnTo>
                      <a:pt x="229" y="18"/>
                    </a:lnTo>
                    <a:lnTo>
                      <a:pt x="200" y="16"/>
                    </a:lnTo>
                    <a:close/>
                    <a:moveTo>
                      <a:pt x="200" y="0"/>
                    </a:moveTo>
                    <a:lnTo>
                      <a:pt x="235" y="4"/>
                    </a:lnTo>
                    <a:lnTo>
                      <a:pt x="269" y="13"/>
                    </a:lnTo>
                    <a:lnTo>
                      <a:pt x="300" y="27"/>
                    </a:lnTo>
                    <a:lnTo>
                      <a:pt x="303" y="30"/>
                    </a:lnTo>
                    <a:lnTo>
                      <a:pt x="304" y="32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08" y="203"/>
                    </a:lnTo>
                    <a:lnTo>
                      <a:pt x="208" y="392"/>
                    </a:lnTo>
                    <a:lnTo>
                      <a:pt x="207" y="396"/>
                    </a:lnTo>
                    <a:lnTo>
                      <a:pt x="206" y="399"/>
                    </a:lnTo>
                    <a:lnTo>
                      <a:pt x="204" y="400"/>
                    </a:lnTo>
                    <a:lnTo>
                      <a:pt x="200" y="401"/>
                    </a:lnTo>
                    <a:lnTo>
                      <a:pt x="165" y="398"/>
                    </a:lnTo>
                    <a:lnTo>
                      <a:pt x="132" y="389"/>
                    </a:lnTo>
                    <a:lnTo>
                      <a:pt x="100" y="374"/>
                    </a:lnTo>
                    <a:lnTo>
                      <a:pt x="75" y="357"/>
                    </a:lnTo>
                    <a:lnTo>
                      <a:pt x="53" y="336"/>
                    </a:lnTo>
                    <a:lnTo>
                      <a:pt x="35" y="313"/>
                    </a:lnTo>
                    <a:lnTo>
                      <a:pt x="20" y="287"/>
                    </a:lnTo>
                    <a:lnTo>
                      <a:pt x="9" y="259"/>
                    </a:lnTo>
                    <a:lnTo>
                      <a:pt x="2" y="231"/>
                    </a:lnTo>
                    <a:lnTo>
                      <a:pt x="0" y="201"/>
                    </a:lnTo>
                    <a:lnTo>
                      <a:pt x="3" y="165"/>
                    </a:lnTo>
                    <a:lnTo>
                      <a:pt x="12" y="131"/>
                    </a:lnTo>
                    <a:lnTo>
                      <a:pt x="27" y="100"/>
                    </a:lnTo>
                    <a:lnTo>
                      <a:pt x="47" y="71"/>
                    </a:lnTo>
                    <a:lnTo>
                      <a:pt x="71" y="48"/>
                    </a:lnTo>
                    <a:lnTo>
                      <a:pt x="99" y="27"/>
                    </a:lnTo>
                    <a:lnTo>
                      <a:pt x="130" y="13"/>
                    </a:lnTo>
                    <a:lnTo>
                      <a:pt x="164" y="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62"/>
              <p:cNvSpPr>
                <a:spLocks noEditPoints="1"/>
              </p:cNvSpPr>
              <p:nvPr/>
            </p:nvSpPr>
            <p:spPr bwMode="auto">
              <a:xfrm>
                <a:off x="7609021" y="4999452"/>
                <a:ext cx="274710" cy="240536"/>
              </a:xfrm>
              <a:custGeom>
                <a:avLst/>
                <a:gdLst>
                  <a:gd name="T0" fmla="*/ 107 w 209"/>
                  <a:gd name="T1" fmla="*/ 19 h 183"/>
                  <a:gd name="T2" fmla="*/ 22 w 209"/>
                  <a:gd name="T3" fmla="*/ 167 h 183"/>
                  <a:gd name="T4" fmla="*/ 192 w 209"/>
                  <a:gd name="T5" fmla="*/ 167 h 183"/>
                  <a:gd name="T6" fmla="*/ 188 w 209"/>
                  <a:gd name="T7" fmla="*/ 138 h 183"/>
                  <a:gd name="T8" fmla="*/ 180 w 209"/>
                  <a:gd name="T9" fmla="*/ 110 h 183"/>
                  <a:gd name="T10" fmla="*/ 167 w 209"/>
                  <a:gd name="T11" fmla="*/ 83 h 183"/>
                  <a:gd name="T12" fmla="*/ 151 w 209"/>
                  <a:gd name="T13" fmla="*/ 59 h 183"/>
                  <a:gd name="T14" fmla="*/ 131 w 209"/>
                  <a:gd name="T15" fmla="*/ 37 h 183"/>
                  <a:gd name="T16" fmla="*/ 107 w 209"/>
                  <a:gd name="T17" fmla="*/ 19 h 183"/>
                  <a:gd name="T18" fmla="*/ 105 w 209"/>
                  <a:gd name="T19" fmla="*/ 0 h 183"/>
                  <a:gd name="T20" fmla="*/ 108 w 209"/>
                  <a:gd name="T21" fmla="*/ 1 h 183"/>
                  <a:gd name="T22" fmla="*/ 133 w 209"/>
                  <a:gd name="T23" fmla="*/ 18 h 183"/>
                  <a:gd name="T24" fmla="*/ 155 w 209"/>
                  <a:gd name="T25" fmla="*/ 39 h 183"/>
                  <a:gd name="T26" fmla="*/ 174 w 209"/>
                  <a:gd name="T27" fmla="*/ 62 h 183"/>
                  <a:gd name="T28" fmla="*/ 188 w 209"/>
                  <a:gd name="T29" fmla="*/ 88 h 183"/>
                  <a:gd name="T30" fmla="*/ 200 w 209"/>
                  <a:gd name="T31" fmla="*/ 115 h 183"/>
                  <a:gd name="T32" fmla="*/ 206 w 209"/>
                  <a:gd name="T33" fmla="*/ 144 h 183"/>
                  <a:gd name="T34" fmla="*/ 209 w 209"/>
                  <a:gd name="T35" fmla="*/ 175 h 183"/>
                  <a:gd name="T36" fmla="*/ 208 w 209"/>
                  <a:gd name="T37" fmla="*/ 178 h 183"/>
                  <a:gd name="T38" fmla="*/ 206 w 209"/>
                  <a:gd name="T39" fmla="*/ 180 h 183"/>
                  <a:gd name="T40" fmla="*/ 203 w 209"/>
                  <a:gd name="T41" fmla="*/ 182 h 183"/>
                  <a:gd name="T42" fmla="*/ 201 w 209"/>
                  <a:gd name="T43" fmla="*/ 183 h 183"/>
                  <a:gd name="T44" fmla="*/ 8 w 209"/>
                  <a:gd name="T45" fmla="*/ 183 h 183"/>
                  <a:gd name="T46" fmla="*/ 5 w 209"/>
                  <a:gd name="T47" fmla="*/ 182 h 183"/>
                  <a:gd name="T48" fmla="*/ 3 w 209"/>
                  <a:gd name="T49" fmla="*/ 180 h 183"/>
                  <a:gd name="T50" fmla="*/ 1 w 209"/>
                  <a:gd name="T51" fmla="*/ 178 h 183"/>
                  <a:gd name="T52" fmla="*/ 0 w 209"/>
                  <a:gd name="T53" fmla="*/ 176 h 183"/>
                  <a:gd name="T54" fmla="*/ 0 w 209"/>
                  <a:gd name="T55" fmla="*/ 174 h 183"/>
                  <a:gd name="T56" fmla="*/ 1 w 209"/>
                  <a:gd name="T57" fmla="*/ 170 h 183"/>
                  <a:gd name="T58" fmla="*/ 97 w 209"/>
                  <a:gd name="T59" fmla="*/ 4 h 183"/>
                  <a:gd name="T60" fmla="*/ 99 w 209"/>
                  <a:gd name="T61" fmla="*/ 1 h 183"/>
                  <a:gd name="T62" fmla="*/ 102 w 209"/>
                  <a:gd name="T63" fmla="*/ 0 h 183"/>
                  <a:gd name="T64" fmla="*/ 105 w 209"/>
                  <a:gd name="T6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83">
                    <a:moveTo>
                      <a:pt x="107" y="19"/>
                    </a:moveTo>
                    <a:lnTo>
                      <a:pt x="22" y="167"/>
                    </a:lnTo>
                    <a:lnTo>
                      <a:pt x="192" y="167"/>
                    </a:lnTo>
                    <a:lnTo>
                      <a:pt x="188" y="138"/>
                    </a:lnTo>
                    <a:lnTo>
                      <a:pt x="180" y="110"/>
                    </a:lnTo>
                    <a:lnTo>
                      <a:pt x="167" y="83"/>
                    </a:lnTo>
                    <a:lnTo>
                      <a:pt x="151" y="59"/>
                    </a:lnTo>
                    <a:lnTo>
                      <a:pt x="131" y="37"/>
                    </a:lnTo>
                    <a:lnTo>
                      <a:pt x="107" y="19"/>
                    </a:lnTo>
                    <a:close/>
                    <a:moveTo>
                      <a:pt x="105" y="0"/>
                    </a:moveTo>
                    <a:lnTo>
                      <a:pt x="108" y="1"/>
                    </a:lnTo>
                    <a:lnTo>
                      <a:pt x="133" y="18"/>
                    </a:lnTo>
                    <a:lnTo>
                      <a:pt x="155" y="39"/>
                    </a:lnTo>
                    <a:lnTo>
                      <a:pt x="174" y="62"/>
                    </a:lnTo>
                    <a:lnTo>
                      <a:pt x="188" y="88"/>
                    </a:lnTo>
                    <a:lnTo>
                      <a:pt x="200" y="115"/>
                    </a:lnTo>
                    <a:lnTo>
                      <a:pt x="206" y="144"/>
                    </a:lnTo>
                    <a:lnTo>
                      <a:pt x="209" y="175"/>
                    </a:lnTo>
                    <a:lnTo>
                      <a:pt x="208" y="178"/>
                    </a:lnTo>
                    <a:lnTo>
                      <a:pt x="206" y="180"/>
                    </a:lnTo>
                    <a:lnTo>
                      <a:pt x="203" y="182"/>
                    </a:lnTo>
                    <a:lnTo>
                      <a:pt x="201" y="183"/>
                    </a:lnTo>
                    <a:lnTo>
                      <a:pt x="8" y="183"/>
                    </a:lnTo>
                    <a:lnTo>
                      <a:pt x="5" y="182"/>
                    </a:lnTo>
                    <a:lnTo>
                      <a:pt x="3" y="180"/>
                    </a:lnTo>
                    <a:lnTo>
                      <a:pt x="1" y="178"/>
                    </a:lnTo>
                    <a:lnTo>
                      <a:pt x="0" y="176"/>
                    </a:lnTo>
                    <a:lnTo>
                      <a:pt x="0" y="174"/>
                    </a:lnTo>
                    <a:lnTo>
                      <a:pt x="1" y="170"/>
                    </a:lnTo>
                    <a:lnTo>
                      <a:pt x="97" y="4"/>
                    </a:lnTo>
                    <a:lnTo>
                      <a:pt x="99" y="1"/>
                    </a:lnTo>
                    <a:lnTo>
                      <a:pt x="102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63"/>
              <p:cNvSpPr>
                <a:spLocks/>
              </p:cNvSpPr>
              <p:nvPr/>
            </p:nvSpPr>
            <p:spPr bwMode="auto">
              <a:xfrm>
                <a:off x="7687885" y="5092775"/>
                <a:ext cx="90694" cy="136698"/>
              </a:xfrm>
              <a:custGeom>
                <a:avLst/>
                <a:gdLst>
                  <a:gd name="T0" fmla="*/ 8 w 69"/>
                  <a:gd name="T1" fmla="*/ 0 h 104"/>
                  <a:gd name="T2" fmla="*/ 28 w 69"/>
                  <a:gd name="T3" fmla="*/ 14 h 104"/>
                  <a:gd name="T4" fmla="*/ 45 w 69"/>
                  <a:gd name="T5" fmla="*/ 33 h 104"/>
                  <a:gd name="T6" fmla="*/ 57 w 69"/>
                  <a:gd name="T7" fmla="*/ 54 h 104"/>
                  <a:gd name="T8" fmla="*/ 65 w 69"/>
                  <a:gd name="T9" fmla="*/ 78 h 104"/>
                  <a:gd name="T10" fmla="*/ 69 w 69"/>
                  <a:gd name="T11" fmla="*/ 104 h 104"/>
                  <a:gd name="T12" fmla="*/ 52 w 69"/>
                  <a:gd name="T13" fmla="*/ 104 h 104"/>
                  <a:gd name="T14" fmla="*/ 50 w 69"/>
                  <a:gd name="T15" fmla="*/ 81 h 104"/>
                  <a:gd name="T16" fmla="*/ 43 w 69"/>
                  <a:gd name="T17" fmla="*/ 61 h 104"/>
                  <a:gd name="T18" fmla="*/ 32 w 69"/>
                  <a:gd name="T19" fmla="*/ 42 h 104"/>
                  <a:gd name="T20" fmla="*/ 17 w 69"/>
                  <a:gd name="T21" fmla="*/ 26 h 104"/>
                  <a:gd name="T22" fmla="*/ 0 w 69"/>
                  <a:gd name="T23" fmla="*/ 14 h 104"/>
                  <a:gd name="T24" fmla="*/ 8 w 69"/>
                  <a:gd name="T2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04">
                    <a:moveTo>
                      <a:pt x="8" y="0"/>
                    </a:moveTo>
                    <a:lnTo>
                      <a:pt x="28" y="14"/>
                    </a:lnTo>
                    <a:lnTo>
                      <a:pt x="45" y="33"/>
                    </a:lnTo>
                    <a:lnTo>
                      <a:pt x="57" y="54"/>
                    </a:lnTo>
                    <a:lnTo>
                      <a:pt x="65" y="78"/>
                    </a:lnTo>
                    <a:lnTo>
                      <a:pt x="69" y="104"/>
                    </a:lnTo>
                    <a:lnTo>
                      <a:pt x="52" y="104"/>
                    </a:lnTo>
                    <a:lnTo>
                      <a:pt x="50" y="81"/>
                    </a:lnTo>
                    <a:lnTo>
                      <a:pt x="43" y="61"/>
                    </a:lnTo>
                    <a:lnTo>
                      <a:pt x="32" y="42"/>
                    </a:lnTo>
                    <a:lnTo>
                      <a:pt x="17" y="26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4"/>
              <p:cNvSpPr>
                <a:spLocks/>
              </p:cNvSpPr>
              <p:nvPr/>
            </p:nvSpPr>
            <p:spPr bwMode="auto">
              <a:xfrm>
                <a:off x="7661597" y="5137464"/>
                <a:ext cx="63091" cy="92008"/>
              </a:xfrm>
              <a:custGeom>
                <a:avLst/>
                <a:gdLst>
                  <a:gd name="T0" fmla="*/ 8 w 48"/>
                  <a:gd name="T1" fmla="*/ 0 h 70"/>
                  <a:gd name="T2" fmla="*/ 24 w 48"/>
                  <a:gd name="T3" fmla="*/ 12 h 70"/>
                  <a:gd name="T4" fmla="*/ 37 w 48"/>
                  <a:gd name="T5" fmla="*/ 29 h 70"/>
                  <a:gd name="T6" fmla="*/ 45 w 48"/>
                  <a:gd name="T7" fmla="*/ 48 h 70"/>
                  <a:gd name="T8" fmla="*/ 48 w 48"/>
                  <a:gd name="T9" fmla="*/ 70 h 70"/>
                  <a:gd name="T10" fmla="*/ 32 w 48"/>
                  <a:gd name="T11" fmla="*/ 70 h 70"/>
                  <a:gd name="T12" fmla="*/ 30 w 48"/>
                  <a:gd name="T13" fmla="*/ 53 h 70"/>
                  <a:gd name="T14" fmla="*/ 23 w 48"/>
                  <a:gd name="T15" fmla="*/ 37 h 70"/>
                  <a:gd name="T16" fmla="*/ 13 w 48"/>
                  <a:gd name="T17" fmla="*/ 24 h 70"/>
                  <a:gd name="T18" fmla="*/ 0 w 48"/>
                  <a:gd name="T19" fmla="*/ 15 h 70"/>
                  <a:gd name="T20" fmla="*/ 8 w 48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70">
                    <a:moveTo>
                      <a:pt x="8" y="0"/>
                    </a:moveTo>
                    <a:lnTo>
                      <a:pt x="24" y="12"/>
                    </a:lnTo>
                    <a:lnTo>
                      <a:pt x="37" y="29"/>
                    </a:lnTo>
                    <a:lnTo>
                      <a:pt x="45" y="48"/>
                    </a:lnTo>
                    <a:lnTo>
                      <a:pt x="48" y="70"/>
                    </a:lnTo>
                    <a:lnTo>
                      <a:pt x="32" y="70"/>
                    </a:lnTo>
                    <a:lnTo>
                      <a:pt x="30" y="53"/>
                    </a:lnTo>
                    <a:lnTo>
                      <a:pt x="23" y="37"/>
                    </a:lnTo>
                    <a:lnTo>
                      <a:pt x="13" y="24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65"/>
              <p:cNvSpPr>
                <a:spLocks/>
              </p:cNvSpPr>
              <p:nvPr/>
            </p:nvSpPr>
            <p:spPr bwMode="auto">
              <a:xfrm>
                <a:off x="7714174" y="5046770"/>
                <a:ext cx="115667" cy="182702"/>
              </a:xfrm>
              <a:custGeom>
                <a:avLst/>
                <a:gdLst>
                  <a:gd name="T0" fmla="*/ 8 w 88"/>
                  <a:gd name="T1" fmla="*/ 0 h 139"/>
                  <a:gd name="T2" fmla="*/ 31 w 88"/>
                  <a:gd name="T3" fmla="*/ 16 h 139"/>
                  <a:gd name="T4" fmla="*/ 50 w 88"/>
                  <a:gd name="T5" fmla="*/ 35 h 139"/>
                  <a:gd name="T6" fmla="*/ 66 w 88"/>
                  <a:gd name="T7" fmla="*/ 58 h 139"/>
                  <a:gd name="T8" fmla="*/ 78 w 88"/>
                  <a:gd name="T9" fmla="*/ 83 h 139"/>
                  <a:gd name="T10" fmla="*/ 86 w 88"/>
                  <a:gd name="T11" fmla="*/ 110 h 139"/>
                  <a:gd name="T12" fmla="*/ 88 w 88"/>
                  <a:gd name="T13" fmla="*/ 139 h 139"/>
                  <a:gd name="T14" fmla="*/ 72 w 88"/>
                  <a:gd name="T15" fmla="*/ 139 h 139"/>
                  <a:gd name="T16" fmla="*/ 69 w 88"/>
                  <a:gd name="T17" fmla="*/ 107 h 139"/>
                  <a:gd name="T18" fmla="*/ 59 w 88"/>
                  <a:gd name="T19" fmla="*/ 79 h 139"/>
                  <a:gd name="T20" fmla="*/ 44 w 88"/>
                  <a:gd name="T21" fmla="*/ 53 h 139"/>
                  <a:gd name="T22" fmla="*/ 24 w 88"/>
                  <a:gd name="T23" fmla="*/ 32 h 139"/>
                  <a:gd name="T24" fmla="*/ 0 w 88"/>
                  <a:gd name="T25" fmla="*/ 14 h 139"/>
                  <a:gd name="T26" fmla="*/ 8 w 88"/>
                  <a:gd name="T2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139">
                    <a:moveTo>
                      <a:pt x="8" y="0"/>
                    </a:moveTo>
                    <a:lnTo>
                      <a:pt x="31" y="16"/>
                    </a:lnTo>
                    <a:lnTo>
                      <a:pt x="50" y="35"/>
                    </a:lnTo>
                    <a:lnTo>
                      <a:pt x="66" y="58"/>
                    </a:lnTo>
                    <a:lnTo>
                      <a:pt x="78" y="83"/>
                    </a:lnTo>
                    <a:lnTo>
                      <a:pt x="86" y="110"/>
                    </a:lnTo>
                    <a:lnTo>
                      <a:pt x="88" y="139"/>
                    </a:lnTo>
                    <a:lnTo>
                      <a:pt x="72" y="139"/>
                    </a:lnTo>
                    <a:lnTo>
                      <a:pt x="69" y="107"/>
                    </a:lnTo>
                    <a:lnTo>
                      <a:pt x="59" y="79"/>
                    </a:lnTo>
                    <a:lnTo>
                      <a:pt x="44" y="53"/>
                    </a:lnTo>
                    <a:lnTo>
                      <a:pt x="24" y="32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Symbol zastępczy zawartości 2"/>
            <p:cNvSpPr txBox="1">
              <a:spLocks/>
            </p:cNvSpPr>
            <p:nvPr/>
          </p:nvSpPr>
          <p:spPr>
            <a:xfrm>
              <a:off x="4767431" y="2559633"/>
              <a:ext cx="3693111" cy="9914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pl-PL" sz="1600" b="1" dirty="0" smtClean="0">
                  <a:solidFill>
                    <a:srgbClr val="CF002B"/>
                  </a:solidFill>
                  <a:latin typeface="Tide Sans 600 Bunny" panose="020B0604020202020204" charset="-18"/>
                </a:rPr>
                <a:t>Inwestycyjne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roboty i materiały budowlane, nieruchomości, środki trwałe, wartości niematerialne i prawne, </a:t>
              </a:r>
              <a:r>
                <a:rPr lang="pl-P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leasing</a:t>
              </a:r>
            </a:p>
          </p:txBody>
        </p:sp>
        <p:sp>
          <p:nvSpPr>
            <p:cNvPr id="58" name="Symbol zastępczy zawartości 2"/>
            <p:cNvSpPr txBox="1">
              <a:spLocks/>
            </p:cNvSpPr>
            <p:nvPr/>
          </p:nvSpPr>
          <p:spPr>
            <a:xfrm>
              <a:off x="4767431" y="3717032"/>
              <a:ext cx="3693111" cy="9914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pl-PL" sz="1600" b="1" dirty="0">
                  <a:solidFill>
                    <a:srgbClr val="CF002B"/>
                  </a:solidFill>
                  <a:latin typeface="Tide Sans 600 Bunny" panose="020B0604020202020204" charset="-18"/>
                </a:rPr>
                <a:t>Towarzyszące (do 20%) </a:t>
              </a:r>
              <a:endParaRPr lang="pl-PL" sz="1600" b="1" dirty="0" smtClean="0">
                <a:solidFill>
                  <a:srgbClr val="CF002B"/>
                </a:solidFill>
                <a:latin typeface="Tide Sans 600 Bunny" panose="020B0604020202020204" charset="-18"/>
              </a:endParaRPr>
            </a:p>
            <a:p>
              <a:pPr marL="0" lvl="0" indent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pl-PL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usługi </a:t>
              </a:r>
              <a:r>
                <a:rPr lang="pl-PL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doradcze, zdolność patentowa, walidacja i obrona patentów oraz innych praw własności intelektualnej, internacjonalizacja wdrożeń </a:t>
              </a:r>
            </a:p>
          </p:txBody>
        </p:sp>
        <p:sp>
          <p:nvSpPr>
            <p:cNvPr id="59" name="Symbol zastępczy zawartości 2"/>
            <p:cNvSpPr txBox="1">
              <a:spLocks/>
            </p:cNvSpPr>
            <p:nvPr/>
          </p:nvSpPr>
          <p:spPr>
            <a:xfrm>
              <a:off x="4767431" y="4967801"/>
              <a:ext cx="3693111" cy="9914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pl-PL" sz="1600" b="1" dirty="0">
                  <a:solidFill>
                    <a:srgbClr val="CF002B"/>
                  </a:solidFill>
                  <a:latin typeface="Tide Sans 600 Bunny" panose="020B0604020202020204" charset="-18"/>
                </a:rPr>
                <a:t>Finansujące kapitał obrotowy (do 30%)</a:t>
              </a:r>
            </a:p>
            <a:p>
              <a:pPr marL="0" lvl="0" indent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pl-PL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koszty osobowe, materiały, produkty i towary, usługi poddostawcy, podatki i opłaty,  amortyzacja, reprezentacja i reklama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7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1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81243"/>
            <a:ext cx="1083199" cy="817726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0" y="0"/>
            <a:ext cx="379339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CF002B"/>
                </a:solidFill>
                <a:latin typeface="Tide Sans 600 Bunny" panose="00000700000000000000" pitchFamily="50" charset="-18"/>
              </a:rPr>
              <a:t>Fundusz Gwarancyjny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de Sans 600 Bunny" panose="00000700000000000000" pitchFamily="50" charset="-18"/>
              </a:rPr>
              <a:t>Dwa komponenty finansowe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Tide Sans 600 Bunny" panose="00000700000000000000" pitchFamily="50" charset="-18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7306056" y="1616516"/>
            <a:ext cx="4400041" cy="4144205"/>
            <a:chOff x="7306056" y="1616516"/>
            <a:chExt cx="4400041" cy="4144205"/>
          </a:xfrm>
        </p:grpSpPr>
        <p:sp>
          <p:nvSpPr>
            <p:cNvPr id="48" name="Content Placeholder 10"/>
            <p:cNvSpPr txBox="1">
              <a:spLocks/>
            </p:cNvSpPr>
            <p:nvPr/>
          </p:nvSpPr>
          <p:spPr>
            <a:xfrm>
              <a:off x="7306056" y="2285204"/>
              <a:ext cx="4400041" cy="8793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400 Lil Dude" panose="020B0604020202020204" charset="-18"/>
                </a:rPr>
                <a:t>Przedsiębiorca, który </a:t>
              </a:r>
              <a:r>
                <a:rPr lang="pl-P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400 Lil Dude" panose="020B0604020202020204" charset="-18"/>
                </a:rPr>
                <a:t>prawidłowo wykorzysta </a:t>
              </a:r>
              <a:r>
                <a:rPr 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400 Lil Dude" panose="020B0604020202020204" charset="-18"/>
                </a:rPr>
                <a:t>kredyt objęty </a:t>
              </a:r>
              <a:r>
                <a:rPr lang="pl-P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400 Lil Dude" panose="020B0604020202020204" charset="-18"/>
                </a:rPr>
                <a:t>gwarancją, będzie </a:t>
              </a:r>
              <a:r>
                <a:rPr 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400 Lil Dude" panose="020B0604020202020204" charset="-18"/>
                </a:rPr>
                <a:t>mógł otrzymać </a:t>
              </a:r>
              <a:r>
                <a:rPr lang="pl-P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400 Lil Dude" panose="020B0604020202020204" charset="-18"/>
                </a:rPr>
                <a:t>dotację </a:t>
              </a:r>
              <a:r>
                <a:rPr lang="pl-PL" sz="1400" dirty="0" smtClean="0">
                  <a:solidFill>
                    <a:srgbClr val="CF002B"/>
                  </a:solidFill>
                  <a:latin typeface="Tide Sans 600 Bunny" panose="00000700000000000000" pitchFamily="50" charset="-18"/>
                </a:rPr>
                <a:t>refundującą zapłacone odsetki</a:t>
              </a:r>
              <a:endParaRPr lang="pl-PL" sz="1400" dirty="0">
                <a:solidFill>
                  <a:srgbClr val="CF002B"/>
                </a:solidFill>
                <a:latin typeface="Tide Sans 600 Bunny" panose="00000700000000000000" pitchFamily="50" charset="-18"/>
              </a:endParaRPr>
            </a:p>
          </p:txBody>
        </p:sp>
        <p:sp>
          <p:nvSpPr>
            <p:cNvPr id="21" name="Symbol zastępczy zawartości 2"/>
            <p:cNvSpPr txBox="1">
              <a:spLocks/>
            </p:cNvSpPr>
            <p:nvPr/>
          </p:nvSpPr>
          <p:spPr>
            <a:xfrm>
              <a:off x="7306056" y="3291045"/>
              <a:ext cx="4400041" cy="2469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obejmuje maks. </a:t>
              </a:r>
              <a:r>
                <a:rPr lang="pl-PL" sz="1400" dirty="0">
                  <a:solidFill>
                    <a:srgbClr val="CF002B"/>
                  </a:solidFill>
                </a:rPr>
                <a:t>okres 3 lat </a:t>
              </a:r>
              <a:r>
                <a:rPr lang="pl-PL" sz="1400" dirty="0">
                  <a:solidFill>
                    <a:srgbClr val="545454"/>
                  </a:solidFill>
                </a:rPr>
                <a:t>od daty uruchomienia kredytu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wyliczana jako określony </a:t>
              </a:r>
              <a:r>
                <a:rPr lang="pl-PL" sz="1400" dirty="0">
                  <a:solidFill>
                    <a:srgbClr val="CF002B"/>
                  </a:solidFill>
                </a:rPr>
                <a:t>procent wypłaconej</a:t>
              </a:r>
              <a:r>
                <a:rPr lang="pl-PL" sz="1400" dirty="0">
                  <a:solidFill>
                    <a:srgbClr val="545454"/>
                  </a:solidFill>
                </a:rPr>
                <a:t> kwoty kapitału kredytu </a:t>
              </a:r>
              <a:r>
                <a:rPr lang="pl-PL" sz="1400" dirty="0">
                  <a:solidFill>
                    <a:srgbClr val="CF002B"/>
                  </a:solidFill>
                </a:rPr>
                <a:t>za każdy rok </a:t>
              </a:r>
              <a:r>
                <a:rPr lang="pl-PL" sz="1400" dirty="0">
                  <a:solidFill>
                    <a:srgbClr val="545454"/>
                  </a:solidFill>
                </a:rPr>
                <a:t>okresu kredytowania objętego dopłatą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pomoc de </a:t>
              </a:r>
              <a:r>
                <a:rPr lang="pl-PL" sz="1400" dirty="0" err="1">
                  <a:solidFill>
                    <a:srgbClr val="545454"/>
                  </a:solidFill>
                </a:rPr>
                <a:t>minimis</a:t>
              </a:r>
              <a:r>
                <a:rPr lang="pl-PL" sz="1400" dirty="0">
                  <a:solidFill>
                    <a:srgbClr val="545454"/>
                  </a:solidFill>
                </a:rPr>
                <a:t> 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ciągły nabór wniosków 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alokacja </a:t>
              </a:r>
              <a:r>
                <a:rPr lang="pl-PL" sz="1400" dirty="0">
                  <a:solidFill>
                    <a:srgbClr val="CF002B"/>
                  </a:solidFill>
                </a:rPr>
                <a:t>220 mln zł</a:t>
              </a:r>
            </a:p>
            <a:p>
              <a:pPr mar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None/>
                <a:defRPr/>
              </a:pPr>
              <a:endParaRPr lang="pl-PL" sz="1600" dirty="0">
                <a:solidFill>
                  <a:srgbClr val="545454"/>
                </a:solidFill>
              </a:endParaRPr>
            </a:p>
          </p:txBody>
        </p:sp>
        <p:sp>
          <p:nvSpPr>
            <p:cNvPr id="23" name="Rectangle 15"/>
            <p:cNvSpPr/>
            <p:nvPr/>
          </p:nvSpPr>
          <p:spPr>
            <a:xfrm>
              <a:off x="7306056" y="1616516"/>
              <a:ext cx="4400041" cy="567420"/>
            </a:xfrm>
            <a:prstGeom prst="rect">
              <a:avLst/>
            </a:prstGeom>
            <a:solidFill>
              <a:srgbClr val="CF002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600" b="1" dirty="0">
                  <a:solidFill>
                    <a:schemeClr val="bg1"/>
                  </a:solidFill>
                  <a:latin typeface="Tide Sans 600 Bunny" panose="020B0604020202020204" charset="-18"/>
                </a:rPr>
                <a:t>Dopłata do odsetek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4052581" y="1616516"/>
            <a:ext cx="2670047" cy="3892901"/>
            <a:chOff x="4052581" y="1616516"/>
            <a:chExt cx="2670047" cy="3892901"/>
          </a:xfrm>
        </p:grpSpPr>
        <p:sp>
          <p:nvSpPr>
            <p:cNvPr id="24" name="Symbol zastępczy zawartości 2"/>
            <p:cNvSpPr txBox="1">
              <a:spLocks/>
            </p:cNvSpPr>
            <p:nvPr/>
          </p:nvSpPr>
          <p:spPr>
            <a:xfrm>
              <a:off x="4052581" y="2285204"/>
              <a:ext cx="2670047" cy="3224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CF002B"/>
                  </a:solidFill>
                </a:rPr>
                <a:t>bezpłatna gwarancja </a:t>
              </a:r>
              <a:r>
                <a:rPr lang="pl-PL" sz="1400" dirty="0">
                  <a:solidFill>
                    <a:srgbClr val="545454"/>
                  </a:solidFill>
                </a:rPr>
                <a:t>spłaty kredytu udzielana przez banki kredytujące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gwarancja </a:t>
              </a:r>
              <a:r>
                <a:rPr lang="pl-PL" sz="1400" dirty="0">
                  <a:solidFill>
                    <a:srgbClr val="CF002B"/>
                  </a:solidFill>
                </a:rPr>
                <a:t>do 80% </a:t>
              </a:r>
              <a:r>
                <a:rPr lang="pl-PL" sz="1400" dirty="0">
                  <a:solidFill>
                    <a:srgbClr val="545454"/>
                  </a:solidFill>
                </a:rPr>
                <a:t>kapitału kredytu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maks. </a:t>
              </a:r>
              <a:r>
                <a:rPr lang="pl-PL" sz="1400" dirty="0">
                  <a:solidFill>
                    <a:srgbClr val="CF002B"/>
                  </a:solidFill>
                </a:rPr>
                <a:t>2,5 mln euro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okres gwarancji </a:t>
              </a:r>
              <a:r>
                <a:rPr lang="pl-PL" sz="1400" dirty="0" smtClean="0">
                  <a:solidFill>
                    <a:srgbClr val="545454"/>
                  </a:solidFill>
                </a:rPr>
                <a:t/>
              </a:r>
              <a:br>
                <a:rPr lang="pl-PL" sz="1400" dirty="0" smtClean="0">
                  <a:solidFill>
                    <a:srgbClr val="545454"/>
                  </a:solidFill>
                </a:rPr>
              </a:br>
              <a:r>
                <a:rPr lang="pl-PL" sz="1400" dirty="0" smtClean="0">
                  <a:solidFill>
                    <a:srgbClr val="545454"/>
                  </a:solidFill>
                </a:rPr>
                <a:t>– </a:t>
              </a:r>
              <a:r>
                <a:rPr lang="pl-PL" sz="1400" dirty="0">
                  <a:solidFill>
                    <a:srgbClr val="CF002B"/>
                  </a:solidFill>
                </a:rPr>
                <a:t>do 20 lat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pomoc de </a:t>
              </a:r>
              <a:r>
                <a:rPr lang="pl-PL" sz="1400" dirty="0" err="1">
                  <a:solidFill>
                    <a:srgbClr val="545454"/>
                  </a:solidFill>
                </a:rPr>
                <a:t>minimis</a:t>
              </a:r>
              <a:r>
                <a:rPr lang="pl-PL" sz="1400" dirty="0">
                  <a:solidFill>
                    <a:srgbClr val="545454"/>
                  </a:solidFill>
                </a:rPr>
                <a:t> albo regionalna pomoc inwestycyjna 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ciągły nabór wniosków </a:t>
              </a:r>
            </a:p>
            <a:p>
              <a:pPr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F002B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400" dirty="0">
                  <a:solidFill>
                    <a:srgbClr val="545454"/>
                  </a:solidFill>
                </a:rPr>
                <a:t>akcja gwarancyjna na poziomie </a:t>
              </a:r>
              <a:r>
                <a:rPr lang="pl-PL" sz="1400" dirty="0">
                  <a:solidFill>
                    <a:srgbClr val="CF002B"/>
                  </a:solidFill>
                </a:rPr>
                <a:t>1,4 mld zł</a:t>
              </a:r>
            </a:p>
          </p:txBody>
        </p:sp>
        <p:sp>
          <p:nvSpPr>
            <p:cNvPr id="25" name="Rectangle 15"/>
            <p:cNvSpPr/>
            <p:nvPr/>
          </p:nvSpPr>
          <p:spPr>
            <a:xfrm>
              <a:off x="4052581" y="1616516"/>
              <a:ext cx="2670047" cy="567420"/>
            </a:xfrm>
            <a:prstGeom prst="rect">
              <a:avLst/>
            </a:prstGeom>
            <a:solidFill>
              <a:srgbClr val="CF002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600" b="1" dirty="0">
                  <a:solidFill>
                    <a:schemeClr val="bg1"/>
                  </a:solidFill>
                  <a:latin typeface="Tide Sans 600 Bunny" panose="020B0604020202020204" charset="-18"/>
                </a:rPr>
                <a:t>Gwarancja spłaty kredytu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-1" y="4585093"/>
            <a:ext cx="3793397" cy="2279191"/>
            <a:chOff x="-1" y="4585093"/>
            <a:chExt cx="3793397" cy="2279191"/>
          </a:xfrm>
        </p:grpSpPr>
        <p:sp>
          <p:nvSpPr>
            <p:cNvPr id="10" name="Prostokąt 9"/>
            <p:cNvSpPr/>
            <p:nvPr/>
          </p:nvSpPr>
          <p:spPr>
            <a:xfrm>
              <a:off x="-1" y="4585093"/>
              <a:ext cx="3793396" cy="1812991"/>
            </a:xfrm>
            <a:prstGeom prst="rect">
              <a:avLst/>
            </a:prstGeom>
            <a:solidFill>
              <a:srgbClr val="CF002B">
                <a:alpha val="91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180000" rtlCol="0" anchor="ctr"/>
            <a:lstStyle/>
            <a:p>
              <a:pPr algn="r"/>
              <a:r>
                <a:rPr lang="pl-PL" sz="1200" b="1" dirty="0">
                  <a:solidFill>
                    <a:schemeClr val="bg1"/>
                  </a:solidFill>
                  <a:latin typeface="Tide Sans 600 Bunny" panose="00000700000000000000" pitchFamily="50" charset="-18"/>
                </a:rPr>
                <a:t/>
              </a:r>
              <a:br>
                <a:rPr lang="pl-PL" sz="1200" b="1" dirty="0">
                  <a:solidFill>
                    <a:schemeClr val="bg1"/>
                  </a:solidFill>
                  <a:latin typeface="Tide Sans 600 Bunny" panose="00000700000000000000" pitchFamily="50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Bank Gospodarstwa Krajowego </a:t>
              </a:r>
            </a:p>
            <a:p>
              <a:pPr algn="r"/>
              <a:r>
                <a:rPr lang="pl-PL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Departament Gwarancji i Poręczeń </a:t>
              </a:r>
            </a:p>
            <a:p>
              <a:pPr algn="r"/>
              <a:r>
                <a:rPr lang="pl-PL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Al. Jerozolimskie 7, 00-955 Warszawa </a:t>
              </a:r>
            </a:p>
            <a:p>
              <a:pPr algn="r"/>
              <a:endParaRPr lang="pl-PL" sz="12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  <a:p>
              <a:pPr algn="r"/>
              <a:r>
                <a:rPr lang="pt-BR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Tel.: +48 22 522 91 91 </a:t>
              </a:r>
            </a:p>
            <a:p>
              <a:pPr algn="r"/>
              <a:r>
                <a:rPr lang="pt-BR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E-mail: sekretariat</a:t>
              </a:r>
              <a:r>
                <a:rPr lang="pl-PL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DGP</a:t>
              </a:r>
              <a:r>
                <a:rPr lang="pt-BR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@bgk.pl</a:t>
              </a:r>
              <a:endParaRPr lang="pl-PL" sz="12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  <a:p>
              <a:pPr algn="r"/>
              <a:r>
                <a:rPr lang="pt-BR" sz="1200" dirty="0">
                  <a:solidFill>
                    <a:schemeClr val="bg1"/>
                  </a:solidFill>
                  <a:latin typeface="Tide Sans 400 Lil Dude" panose="00000500000000000000" pitchFamily="50" charset="-18"/>
                </a:rPr>
                <a:t>www.bgk.pl</a:t>
              </a:r>
              <a:endParaRPr lang="pl-PL" sz="12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0" y="6385639"/>
              <a:ext cx="3793396" cy="478645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180000" rtlCol="0" anchor="ctr"/>
            <a:lstStyle/>
            <a:p>
              <a:pPr algn="r"/>
              <a:endParaRPr lang="pl-PL" sz="1600" dirty="0">
                <a:solidFill>
                  <a:schemeClr val="bg1"/>
                </a:solidFill>
                <a:latin typeface="Tide Sans 400 Lil Dude" panose="00000500000000000000" pitchFamily="50" charset="-18"/>
              </a:endParaRPr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52827" y="6448101"/>
              <a:ext cx="3687742" cy="353723"/>
              <a:chOff x="-1167196" y="0"/>
              <a:chExt cx="9257212" cy="867549"/>
            </a:xfrm>
          </p:grpSpPr>
          <p:pic>
            <p:nvPicPr>
              <p:cNvPr id="13" name="Picture 2" descr="C:\Users\mszul1\Desktop\znak_barw_rp_poziom_szara_ramka_rgb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152" y="2"/>
                <a:ext cx="2692447" cy="864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mszul1\Desktop\logo_FE_Inteligentny_Rozwoj_rgb-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67196" y="1"/>
                <a:ext cx="1656185" cy="864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C:\Users\mszul1\Desktop\UE_EFRR_rgb-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724" y="0"/>
                <a:ext cx="2781292" cy="867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5"/>
          <a:stretch/>
        </p:blipFill>
        <p:spPr bwMode="auto">
          <a:xfrm>
            <a:off x="11957" y="3494761"/>
            <a:ext cx="3728612" cy="109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7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3886060" y="2569066"/>
            <a:ext cx="7586856" cy="3495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  <a:buFont typeface="Wingdings" panose="05000000000000000000" pitchFamily="2" charset="2"/>
              <a:buChar char="§"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4089216" y="3839290"/>
            <a:ext cx="3893798" cy="574370"/>
          </a:xfrm>
          <a:prstGeom prst="rect">
            <a:avLst/>
          </a:prstGeom>
          <a:solidFill>
            <a:srgbClr val="CF002B"/>
          </a:solidFill>
          <a:ln>
            <a:solidFill>
              <a:srgbClr val="CF002B"/>
            </a:solidFill>
          </a:ln>
        </p:spPr>
        <p:txBody>
          <a:bodyPr wrap="square" lIns="0" tIns="0" rIns="0" bIns="0" anchor="ctr">
            <a:noAutofit/>
          </a:bodyPr>
          <a:lstStyle/>
          <a:p>
            <a:pPr lvl="0" algn="ctr" defTabSz="444500">
              <a:spcBef>
                <a:spcPct val="0"/>
              </a:spcBef>
              <a:buClr>
                <a:srgbClr val="D7294D"/>
              </a:buClr>
            </a:pPr>
            <a:r>
              <a:rPr lang="pl-PL" sz="1100" dirty="0">
                <a:solidFill>
                  <a:schemeClr val="bg1"/>
                </a:solidFill>
                <a:latin typeface="Tide Sans 600 Bunny" panose="00000700000000000000" pitchFamily="50" charset="-18"/>
              </a:rPr>
              <a:t>Koszty kwalifikowalne dla dotacji </a:t>
            </a:r>
          </a:p>
          <a:p>
            <a:pPr lvl="0" algn="ctr" defTabSz="444500">
              <a:spcBef>
                <a:spcPct val="0"/>
              </a:spcBef>
              <a:buClr>
                <a:srgbClr val="D7294D"/>
              </a:buClr>
            </a:pPr>
            <a:r>
              <a:rPr lang="pl-PL" sz="1100" dirty="0">
                <a:solidFill>
                  <a:schemeClr val="bg1"/>
                </a:solidFill>
                <a:latin typeface="Tide Sans 600 Bunny" panose="00000700000000000000" pitchFamily="50" charset="-18"/>
              </a:rPr>
              <a:t>(np. 3.2.2 POIR – Kredyt na innowacje technologiczne lub 3.2.1 POIR – Badania na rynek)</a:t>
            </a:r>
          </a:p>
        </p:txBody>
      </p:sp>
      <p:grpSp>
        <p:nvGrpSpPr>
          <p:cNvPr id="67" name="Grupa 66"/>
          <p:cNvGrpSpPr/>
          <p:nvPr/>
        </p:nvGrpSpPr>
        <p:grpSpPr>
          <a:xfrm>
            <a:off x="4089217" y="3139998"/>
            <a:ext cx="2977558" cy="699292"/>
            <a:chOff x="4312307" y="3493722"/>
            <a:chExt cx="3893799" cy="699292"/>
          </a:xfrm>
        </p:grpSpPr>
        <p:grpSp>
          <p:nvGrpSpPr>
            <p:cNvPr id="43" name="Grupa 42"/>
            <p:cNvGrpSpPr/>
            <p:nvPr/>
          </p:nvGrpSpPr>
          <p:grpSpPr>
            <a:xfrm rot="5400000">
              <a:off x="6041238" y="2028147"/>
              <a:ext cx="435936" cy="3893798"/>
              <a:chOff x="1669312" y="2975914"/>
              <a:chExt cx="435936" cy="2859270"/>
            </a:xfrm>
          </p:grpSpPr>
          <p:cxnSp>
            <p:nvCxnSpPr>
              <p:cNvPr id="50" name="Łącznik prosty 49"/>
              <p:cNvCxnSpPr/>
              <p:nvPr/>
            </p:nvCxnSpPr>
            <p:spPr>
              <a:xfrm flipH="1">
                <a:off x="1669312" y="297591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 flipH="1">
                <a:off x="1669312" y="583518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1828800" y="2975914"/>
                <a:ext cx="0" cy="28592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Prostokąt 43"/>
            <p:cNvSpPr/>
            <p:nvPr/>
          </p:nvSpPr>
          <p:spPr>
            <a:xfrm>
              <a:off x="4312308" y="3493722"/>
              <a:ext cx="3893798" cy="42284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7294D"/>
                </a:buClr>
              </a:pP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  <a:t>Kredyt pomostowy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 rot="5400000" flipH="1">
            <a:off x="5360027" y="3144893"/>
            <a:ext cx="435936" cy="2977557"/>
            <a:chOff x="1669312" y="2975914"/>
            <a:chExt cx="435936" cy="2859270"/>
          </a:xfrm>
        </p:grpSpPr>
        <p:cxnSp>
          <p:nvCxnSpPr>
            <p:cNvPr id="47" name="Łącznik prosty 46"/>
            <p:cNvCxnSpPr/>
            <p:nvPr/>
          </p:nvCxnSpPr>
          <p:spPr>
            <a:xfrm flipH="1">
              <a:off x="1669312" y="2975914"/>
              <a:ext cx="43593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 flipH="1">
              <a:off x="1669312" y="5835184"/>
              <a:ext cx="43593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>
              <a:off x="1828800" y="2975914"/>
              <a:ext cx="0" cy="28592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Prostokąt 45"/>
          <p:cNvSpPr/>
          <p:nvPr/>
        </p:nvSpPr>
        <p:spPr>
          <a:xfrm>
            <a:off x="4089218" y="4692152"/>
            <a:ext cx="2977557" cy="385026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500 Dudette" panose="00000600000000000000" pitchFamily="50" charset="-18"/>
              </a:rPr>
              <a:t>Dotacja - 70% kosztów kwalifikowalnych</a:t>
            </a:r>
          </a:p>
        </p:txBody>
      </p:sp>
      <p:sp>
        <p:nvSpPr>
          <p:cNvPr id="54" name="Prostokąt 53"/>
          <p:cNvSpPr/>
          <p:nvPr/>
        </p:nvSpPr>
        <p:spPr>
          <a:xfrm>
            <a:off x="8081543" y="3839290"/>
            <a:ext cx="3174172" cy="574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anchor="ctr">
            <a:noAutofit/>
          </a:bodyPr>
          <a:lstStyle/>
          <a:p>
            <a:pPr lvl="0" algn="ctr" defTabSz="444500">
              <a:spcBef>
                <a:spcPct val="0"/>
              </a:spcBef>
              <a:buClr>
                <a:srgbClr val="D7294D"/>
              </a:buClr>
            </a:pPr>
            <a:r>
              <a:rPr lang="pl-PL" sz="1100" dirty="0">
                <a:solidFill>
                  <a:schemeClr val="bg1"/>
                </a:solidFill>
                <a:latin typeface="Tide Sans 600 Bunny" panose="00000700000000000000" pitchFamily="50" charset="-18"/>
              </a:rPr>
              <a:t>Koszty niefinansowane w ramach innych instrumentów, lecz kwalifikowalne dla gwarancji POIR</a:t>
            </a:r>
          </a:p>
        </p:txBody>
      </p:sp>
      <p:grpSp>
        <p:nvGrpSpPr>
          <p:cNvPr id="55" name="Grupa 54"/>
          <p:cNvGrpSpPr/>
          <p:nvPr/>
        </p:nvGrpSpPr>
        <p:grpSpPr>
          <a:xfrm rot="5400000">
            <a:off x="9450661" y="2034236"/>
            <a:ext cx="435936" cy="3174172"/>
            <a:chOff x="1669312" y="2975914"/>
            <a:chExt cx="435936" cy="2859270"/>
          </a:xfrm>
        </p:grpSpPr>
        <p:cxnSp>
          <p:nvCxnSpPr>
            <p:cNvPr id="62" name="Łącznik prosty 61"/>
            <p:cNvCxnSpPr/>
            <p:nvPr/>
          </p:nvCxnSpPr>
          <p:spPr>
            <a:xfrm flipH="1">
              <a:off x="1669312" y="2975914"/>
              <a:ext cx="43593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 flipH="1">
              <a:off x="1669312" y="5835184"/>
              <a:ext cx="43593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>
            <a:xfrm>
              <a:off x="1828800" y="2975914"/>
              <a:ext cx="0" cy="28592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Prostokąt 55"/>
          <p:cNvSpPr/>
          <p:nvPr/>
        </p:nvSpPr>
        <p:spPr>
          <a:xfrm>
            <a:off x="8081544" y="3139998"/>
            <a:ext cx="3174172" cy="422845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200 Lil Mondo" panose="00000300000000000000" pitchFamily="50" charset="-18"/>
              </a:rPr>
              <a:t>Kredyt uzupełniający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444265" y="2569066"/>
            <a:ext cx="3232840" cy="3495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  <a:buFont typeface="Wingdings" panose="05000000000000000000" pitchFamily="2" charset="2"/>
              <a:buChar char="§"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de Sans 200 Lil Mondo" panose="00000300000000000000" pitchFamily="50" charset="-18"/>
            </a:endParaRPr>
          </a:p>
        </p:txBody>
      </p:sp>
      <p:grpSp>
        <p:nvGrpSpPr>
          <p:cNvPr id="40" name="Grupa 39"/>
          <p:cNvGrpSpPr/>
          <p:nvPr/>
        </p:nvGrpSpPr>
        <p:grpSpPr>
          <a:xfrm>
            <a:off x="602957" y="3139998"/>
            <a:ext cx="2824742" cy="1937180"/>
            <a:chOff x="860655" y="3493722"/>
            <a:chExt cx="2859271" cy="1937180"/>
          </a:xfrm>
        </p:grpSpPr>
        <p:sp>
          <p:nvSpPr>
            <p:cNvPr id="12" name="Prostokąt 11"/>
            <p:cNvSpPr/>
            <p:nvPr/>
          </p:nvSpPr>
          <p:spPr>
            <a:xfrm>
              <a:off x="860655" y="4193014"/>
              <a:ext cx="2859270" cy="574370"/>
            </a:xfrm>
            <a:prstGeom prst="rect">
              <a:avLst/>
            </a:prstGeom>
            <a:solidFill>
              <a:srgbClr val="CF002B"/>
            </a:solidFill>
            <a:ln>
              <a:solidFill>
                <a:srgbClr val="CF002B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lvl="0" algn="ctr" defTabSz="444500">
                <a:spcBef>
                  <a:spcPct val="0"/>
                </a:spcBef>
                <a:buClr>
                  <a:srgbClr val="D7294D"/>
                </a:buClr>
              </a:pPr>
              <a:r>
                <a:rPr lang="pl-PL" sz="1100" dirty="0">
                  <a:solidFill>
                    <a:schemeClr val="bg1"/>
                  </a:solidFill>
                  <a:latin typeface="Tide Sans 600 Bunny" panose="00000700000000000000" pitchFamily="50" charset="-18"/>
                </a:rPr>
                <a:t>Koszty kwalifikowalne</a:t>
              </a:r>
            </a:p>
          </p:txBody>
        </p:sp>
        <p:grpSp>
          <p:nvGrpSpPr>
            <p:cNvPr id="16" name="Grupa 15"/>
            <p:cNvGrpSpPr/>
            <p:nvPr/>
          </p:nvGrpSpPr>
          <p:grpSpPr>
            <a:xfrm rot="5400000">
              <a:off x="2072322" y="2545411"/>
              <a:ext cx="435936" cy="2859270"/>
              <a:chOff x="1669312" y="2975914"/>
              <a:chExt cx="435936" cy="2859270"/>
            </a:xfrm>
          </p:grpSpPr>
          <p:cxnSp>
            <p:nvCxnSpPr>
              <p:cNvPr id="4" name="Łącznik prosty 3"/>
              <p:cNvCxnSpPr/>
              <p:nvPr/>
            </p:nvCxnSpPr>
            <p:spPr>
              <a:xfrm flipH="1">
                <a:off x="1669312" y="297591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 flipH="1">
                <a:off x="1669312" y="583518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1828800" y="2975914"/>
                <a:ext cx="0" cy="28592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Prostokąt 16"/>
            <p:cNvSpPr/>
            <p:nvPr/>
          </p:nvSpPr>
          <p:spPr>
            <a:xfrm>
              <a:off x="860656" y="3493722"/>
              <a:ext cx="2859270" cy="422845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7294D"/>
                </a:buClr>
              </a:pP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  <a:t>Kredyt pomostowy </a:t>
              </a:r>
              <a:b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</a:br>
              <a:r>
                <a:rPr lang="pl-P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  <a:t>– </a:t>
              </a: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  <a:t>finansujący projekt dotacyjny</a:t>
              </a:r>
            </a:p>
          </p:txBody>
        </p:sp>
        <p:grpSp>
          <p:nvGrpSpPr>
            <p:cNvPr id="19" name="Grupa 18"/>
            <p:cNvGrpSpPr/>
            <p:nvPr/>
          </p:nvGrpSpPr>
          <p:grpSpPr>
            <a:xfrm rot="5400000" flipH="1">
              <a:off x="1735918" y="3894165"/>
              <a:ext cx="435936" cy="2186462"/>
              <a:chOff x="1669312" y="2975914"/>
              <a:chExt cx="435936" cy="2859270"/>
            </a:xfrm>
          </p:grpSpPr>
          <p:cxnSp>
            <p:nvCxnSpPr>
              <p:cNvPr id="20" name="Łącznik prosty 19"/>
              <p:cNvCxnSpPr/>
              <p:nvPr/>
            </p:nvCxnSpPr>
            <p:spPr>
              <a:xfrm flipH="1">
                <a:off x="1669312" y="297591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flipH="1">
                <a:off x="1669312" y="583518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>
                <a:off x="1828800" y="2975914"/>
                <a:ext cx="0" cy="28592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Prostokąt 23"/>
            <p:cNvSpPr/>
            <p:nvPr/>
          </p:nvSpPr>
          <p:spPr>
            <a:xfrm>
              <a:off x="1284385" y="5045876"/>
              <a:ext cx="1339002" cy="38502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7294D"/>
                </a:buClr>
              </a:pP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  <a:t>Gwarancja POIR</a:t>
              </a:r>
            </a:p>
          </p:txBody>
        </p: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81243"/>
            <a:ext cx="1083199" cy="817726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365025" y="581195"/>
            <a:ext cx="7952866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CF002B"/>
                </a:solidFill>
                <a:latin typeface="Tide Sans 600 Bunny" panose="00000700000000000000" pitchFamily="50" charset="-18"/>
              </a:rPr>
              <a:t>Fundusz </a:t>
            </a:r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Gwarancyjny</a:t>
            </a:r>
          </a:p>
          <a:p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de Sans 600 Bunny" panose="00000700000000000000" pitchFamily="50" charset="-18"/>
              </a:rPr>
              <a:t>Łączenie 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de Sans 600 Bunny" panose="00000700000000000000" pitchFamily="50" charset="-18"/>
              </a:rPr>
              <a:t>gwarancji z dotacją</a:t>
            </a:r>
          </a:p>
        </p:txBody>
      </p:sp>
      <p:sp>
        <p:nvSpPr>
          <p:cNvPr id="8" name="Prostokąt 7"/>
          <p:cNvSpPr/>
          <p:nvPr/>
        </p:nvSpPr>
        <p:spPr>
          <a:xfrm>
            <a:off x="346606" y="1980918"/>
            <a:ext cx="11349401" cy="5342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200 Lil Mondo" panose="00000300000000000000" pitchFamily="50" charset="-18"/>
              </a:rPr>
              <a:t>Wsparcie pochodzące z jednego instrumentu może dotyczyć kosztów kwalifikowalnych odrębnych od kosztów dofinansowanych w ramach innego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200 Lil Mondo" panose="00000300000000000000" pitchFamily="50" charset="-18"/>
              </a:rPr>
              <a:t>instrumentu.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de Sans 200 Lil Mondo" panose="00000300000000000000" pitchFamily="50" charset="-18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75903" y="2653664"/>
            <a:ext cx="484690" cy="432759"/>
            <a:chOff x="6292851" y="2560638"/>
            <a:chExt cx="711200" cy="635000"/>
          </a:xfrm>
          <a:solidFill>
            <a:srgbClr val="CF002B"/>
          </a:solidFill>
        </p:grpSpPr>
        <p:sp>
          <p:nvSpPr>
            <p:cNvPr id="9" name="Freeform 731"/>
            <p:cNvSpPr>
              <a:spLocks noEditPoints="1"/>
            </p:cNvSpPr>
            <p:nvPr/>
          </p:nvSpPr>
          <p:spPr bwMode="auto">
            <a:xfrm>
              <a:off x="6594476" y="3028951"/>
              <a:ext cx="106363" cy="106363"/>
            </a:xfrm>
            <a:custGeom>
              <a:avLst/>
              <a:gdLst>
                <a:gd name="T0" fmla="*/ 66 w 132"/>
                <a:gd name="T1" fmla="*/ 0 h 132"/>
                <a:gd name="T2" fmla="*/ 40 w 132"/>
                <a:gd name="T3" fmla="*/ 5 h 132"/>
                <a:gd name="T4" fmla="*/ 20 w 132"/>
                <a:gd name="T5" fmla="*/ 20 h 132"/>
                <a:gd name="T6" fmla="*/ 5 w 132"/>
                <a:gd name="T7" fmla="*/ 40 h 132"/>
                <a:gd name="T8" fmla="*/ 0 w 132"/>
                <a:gd name="T9" fmla="*/ 66 h 132"/>
                <a:gd name="T10" fmla="*/ 5 w 132"/>
                <a:gd name="T11" fmla="*/ 92 h 132"/>
                <a:gd name="T12" fmla="*/ 20 w 132"/>
                <a:gd name="T13" fmla="*/ 114 h 132"/>
                <a:gd name="T14" fmla="*/ 40 w 132"/>
                <a:gd name="T15" fmla="*/ 127 h 132"/>
                <a:gd name="T16" fmla="*/ 66 w 132"/>
                <a:gd name="T17" fmla="*/ 132 h 132"/>
                <a:gd name="T18" fmla="*/ 92 w 132"/>
                <a:gd name="T19" fmla="*/ 127 h 132"/>
                <a:gd name="T20" fmla="*/ 112 w 132"/>
                <a:gd name="T21" fmla="*/ 114 h 132"/>
                <a:gd name="T22" fmla="*/ 127 w 132"/>
                <a:gd name="T23" fmla="*/ 92 h 132"/>
                <a:gd name="T24" fmla="*/ 132 w 132"/>
                <a:gd name="T25" fmla="*/ 66 h 132"/>
                <a:gd name="T26" fmla="*/ 127 w 132"/>
                <a:gd name="T27" fmla="*/ 40 h 132"/>
                <a:gd name="T28" fmla="*/ 112 w 132"/>
                <a:gd name="T29" fmla="*/ 20 h 132"/>
                <a:gd name="T30" fmla="*/ 92 w 132"/>
                <a:gd name="T31" fmla="*/ 5 h 132"/>
                <a:gd name="T32" fmla="*/ 66 w 132"/>
                <a:gd name="T33" fmla="*/ 0 h 132"/>
                <a:gd name="T34" fmla="*/ 66 w 132"/>
                <a:gd name="T35" fmla="*/ 101 h 132"/>
                <a:gd name="T36" fmla="*/ 49 w 132"/>
                <a:gd name="T37" fmla="*/ 96 h 132"/>
                <a:gd name="T38" fmla="*/ 37 w 132"/>
                <a:gd name="T39" fmla="*/ 84 h 132"/>
                <a:gd name="T40" fmla="*/ 31 w 132"/>
                <a:gd name="T41" fmla="*/ 66 h 132"/>
                <a:gd name="T42" fmla="*/ 37 w 132"/>
                <a:gd name="T43" fmla="*/ 49 h 132"/>
                <a:gd name="T44" fmla="*/ 49 w 132"/>
                <a:gd name="T45" fmla="*/ 37 h 132"/>
                <a:gd name="T46" fmla="*/ 66 w 132"/>
                <a:gd name="T47" fmla="*/ 33 h 132"/>
                <a:gd name="T48" fmla="*/ 83 w 132"/>
                <a:gd name="T49" fmla="*/ 37 h 132"/>
                <a:gd name="T50" fmla="*/ 96 w 132"/>
                <a:gd name="T51" fmla="*/ 49 h 132"/>
                <a:gd name="T52" fmla="*/ 101 w 132"/>
                <a:gd name="T53" fmla="*/ 66 h 132"/>
                <a:gd name="T54" fmla="*/ 96 w 132"/>
                <a:gd name="T55" fmla="*/ 84 h 132"/>
                <a:gd name="T56" fmla="*/ 83 w 132"/>
                <a:gd name="T57" fmla="*/ 96 h 132"/>
                <a:gd name="T58" fmla="*/ 66 w 132"/>
                <a:gd name="T59" fmla="*/ 10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40" y="5"/>
                  </a:lnTo>
                  <a:lnTo>
                    <a:pt x="20" y="20"/>
                  </a:lnTo>
                  <a:lnTo>
                    <a:pt x="5" y="40"/>
                  </a:lnTo>
                  <a:lnTo>
                    <a:pt x="0" y="66"/>
                  </a:lnTo>
                  <a:lnTo>
                    <a:pt x="5" y="92"/>
                  </a:lnTo>
                  <a:lnTo>
                    <a:pt x="20" y="114"/>
                  </a:lnTo>
                  <a:lnTo>
                    <a:pt x="40" y="127"/>
                  </a:lnTo>
                  <a:lnTo>
                    <a:pt x="66" y="132"/>
                  </a:lnTo>
                  <a:lnTo>
                    <a:pt x="92" y="127"/>
                  </a:lnTo>
                  <a:lnTo>
                    <a:pt x="112" y="114"/>
                  </a:lnTo>
                  <a:lnTo>
                    <a:pt x="127" y="92"/>
                  </a:lnTo>
                  <a:lnTo>
                    <a:pt x="132" y="66"/>
                  </a:lnTo>
                  <a:lnTo>
                    <a:pt x="127" y="40"/>
                  </a:lnTo>
                  <a:lnTo>
                    <a:pt x="112" y="20"/>
                  </a:lnTo>
                  <a:lnTo>
                    <a:pt x="92" y="5"/>
                  </a:lnTo>
                  <a:lnTo>
                    <a:pt x="66" y="0"/>
                  </a:lnTo>
                  <a:close/>
                  <a:moveTo>
                    <a:pt x="66" y="101"/>
                  </a:moveTo>
                  <a:lnTo>
                    <a:pt x="49" y="96"/>
                  </a:lnTo>
                  <a:lnTo>
                    <a:pt x="37" y="84"/>
                  </a:lnTo>
                  <a:lnTo>
                    <a:pt x="31" y="66"/>
                  </a:lnTo>
                  <a:lnTo>
                    <a:pt x="37" y="49"/>
                  </a:lnTo>
                  <a:lnTo>
                    <a:pt x="49" y="37"/>
                  </a:lnTo>
                  <a:lnTo>
                    <a:pt x="66" y="33"/>
                  </a:lnTo>
                  <a:lnTo>
                    <a:pt x="83" y="37"/>
                  </a:lnTo>
                  <a:lnTo>
                    <a:pt x="96" y="49"/>
                  </a:lnTo>
                  <a:lnTo>
                    <a:pt x="101" y="66"/>
                  </a:lnTo>
                  <a:lnTo>
                    <a:pt x="96" y="84"/>
                  </a:lnTo>
                  <a:lnTo>
                    <a:pt x="83" y="96"/>
                  </a:lnTo>
                  <a:lnTo>
                    <a:pt x="66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32"/>
            <p:cNvSpPr>
              <a:spLocks noEditPoints="1"/>
            </p:cNvSpPr>
            <p:nvPr/>
          </p:nvSpPr>
          <p:spPr bwMode="auto">
            <a:xfrm>
              <a:off x="6573839" y="2744788"/>
              <a:ext cx="147638" cy="280988"/>
            </a:xfrm>
            <a:custGeom>
              <a:avLst/>
              <a:gdLst>
                <a:gd name="T0" fmla="*/ 133 w 184"/>
                <a:gd name="T1" fmla="*/ 0 h 354"/>
                <a:gd name="T2" fmla="*/ 51 w 184"/>
                <a:gd name="T3" fmla="*/ 0 h 354"/>
                <a:gd name="T4" fmla="*/ 31 w 184"/>
                <a:gd name="T5" fmla="*/ 4 h 354"/>
                <a:gd name="T6" fmla="*/ 13 w 184"/>
                <a:gd name="T7" fmla="*/ 17 h 354"/>
                <a:gd name="T8" fmla="*/ 2 w 184"/>
                <a:gd name="T9" fmla="*/ 35 h 354"/>
                <a:gd name="T10" fmla="*/ 0 w 184"/>
                <a:gd name="T11" fmla="*/ 57 h 354"/>
                <a:gd name="T12" fmla="*/ 26 w 184"/>
                <a:gd name="T13" fmla="*/ 297 h 354"/>
                <a:gd name="T14" fmla="*/ 33 w 184"/>
                <a:gd name="T15" fmla="*/ 319 h 354"/>
                <a:gd name="T16" fmla="*/ 48 w 184"/>
                <a:gd name="T17" fmla="*/ 338 h 354"/>
                <a:gd name="T18" fmla="*/ 68 w 184"/>
                <a:gd name="T19" fmla="*/ 350 h 354"/>
                <a:gd name="T20" fmla="*/ 92 w 184"/>
                <a:gd name="T21" fmla="*/ 354 h 354"/>
                <a:gd name="T22" fmla="*/ 116 w 184"/>
                <a:gd name="T23" fmla="*/ 349 h 354"/>
                <a:gd name="T24" fmla="*/ 134 w 184"/>
                <a:gd name="T25" fmla="*/ 338 h 354"/>
                <a:gd name="T26" fmla="*/ 149 w 184"/>
                <a:gd name="T27" fmla="*/ 319 h 354"/>
                <a:gd name="T28" fmla="*/ 158 w 184"/>
                <a:gd name="T29" fmla="*/ 297 h 354"/>
                <a:gd name="T30" fmla="*/ 184 w 184"/>
                <a:gd name="T31" fmla="*/ 57 h 354"/>
                <a:gd name="T32" fmla="*/ 182 w 184"/>
                <a:gd name="T33" fmla="*/ 35 h 354"/>
                <a:gd name="T34" fmla="*/ 171 w 184"/>
                <a:gd name="T35" fmla="*/ 17 h 354"/>
                <a:gd name="T36" fmla="*/ 153 w 184"/>
                <a:gd name="T37" fmla="*/ 4 h 354"/>
                <a:gd name="T38" fmla="*/ 133 w 184"/>
                <a:gd name="T39" fmla="*/ 0 h 354"/>
                <a:gd name="T40" fmla="*/ 153 w 184"/>
                <a:gd name="T41" fmla="*/ 54 h 354"/>
                <a:gd name="T42" fmla="*/ 125 w 184"/>
                <a:gd name="T43" fmla="*/ 291 h 354"/>
                <a:gd name="T44" fmla="*/ 120 w 184"/>
                <a:gd name="T45" fmla="*/ 308 h 354"/>
                <a:gd name="T46" fmla="*/ 109 w 184"/>
                <a:gd name="T47" fmla="*/ 317 h 354"/>
                <a:gd name="T48" fmla="*/ 92 w 184"/>
                <a:gd name="T49" fmla="*/ 321 h 354"/>
                <a:gd name="T50" fmla="*/ 75 w 184"/>
                <a:gd name="T51" fmla="*/ 317 h 354"/>
                <a:gd name="T52" fmla="*/ 64 w 184"/>
                <a:gd name="T53" fmla="*/ 308 h 354"/>
                <a:gd name="T54" fmla="*/ 59 w 184"/>
                <a:gd name="T55" fmla="*/ 293 h 354"/>
                <a:gd name="T56" fmla="*/ 31 w 184"/>
                <a:gd name="T57" fmla="*/ 54 h 354"/>
                <a:gd name="T58" fmla="*/ 31 w 184"/>
                <a:gd name="T59" fmla="*/ 48 h 354"/>
                <a:gd name="T60" fmla="*/ 33 w 184"/>
                <a:gd name="T61" fmla="*/ 43 h 354"/>
                <a:gd name="T62" fmla="*/ 37 w 184"/>
                <a:gd name="T63" fmla="*/ 39 h 354"/>
                <a:gd name="T64" fmla="*/ 40 w 184"/>
                <a:gd name="T65" fmla="*/ 35 h 354"/>
                <a:gd name="T66" fmla="*/ 46 w 184"/>
                <a:gd name="T67" fmla="*/ 32 h 354"/>
                <a:gd name="T68" fmla="*/ 51 w 184"/>
                <a:gd name="T69" fmla="*/ 32 h 354"/>
                <a:gd name="T70" fmla="*/ 133 w 184"/>
                <a:gd name="T71" fmla="*/ 32 h 354"/>
                <a:gd name="T72" fmla="*/ 138 w 184"/>
                <a:gd name="T73" fmla="*/ 32 h 354"/>
                <a:gd name="T74" fmla="*/ 142 w 184"/>
                <a:gd name="T75" fmla="*/ 35 h 354"/>
                <a:gd name="T76" fmla="*/ 147 w 184"/>
                <a:gd name="T77" fmla="*/ 39 h 354"/>
                <a:gd name="T78" fmla="*/ 151 w 184"/>
                <a:gd name="T79" fmla="*/ 43 h 354"/>
                <a:gd name="T80" fmla="*/ 151 w 184"/>
                <a:gd name="T81" fmla="*/ 48 h 354"/>
                <a:gd name="T82" fmla="*/ 153 w 184"/>
                <a:gd name="T83" fmla="*/ 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354">
                  <a:moveTo>
                    <a:pt x="133" y="0"/>
                  </a:moveTo>
                  <a:lnTo>
                    <a:pt x="51" y="0"/>
                  </a:lnTo>
                  <a:lnTo>
                    <a:pt x="31" y="4"/>
                  </a:lnTo>
                  <a:lnTo>
                    <a:pt x="13" y="17"/>
                  </a:lnTo>
                  <a:lnTo>
                    <a:pt x="2" y="35"/>
                  </a:lnTo>
                  <a:lnTo>
                    <a:pt x="0" y="57"/>
                  </a:lnTo>
                  <a:lnTo>
                    <a:pt x="26" y="297"/>
                  </a:lnTo>
                  <a:lnTo>
                    <a:pt x="33" y="319"/>
                  </a:lnTo>
                  <a:lnTo>
                    <a:pt x="48" y="338"/>
                  </a:lnTo>
                  <a:lnTo>
                    <a:pt x="68" y="350"/>
                  </a:lnTo>
                  <a:lnTo>
                    <a:pt x="92" y="354"/>
                  </a:lnTo>
                  <a:lnTo>
                    <a:pt x="116" y="349"/>
                  </a:lnTo>
                  <a:lnTo>
                    <a:pt x="134" y="338"/>
                  </a:lnTo>
                  <a:lnTo>
                    <a:pt x="149" y="319"/>
                  </a:lnTo>
                  <a:lnTo>
                    <a:pt x="158" y="297"/>
                  </a:lnTo>
                  <a:lnTo>
                    <a:pt x="184" y="57"/>
                  </a:lnTo>
                  <a:lnTo>
                    <a:pt x="182" y="35"/>
                  </a:lnTo>
                  <a:lnTo>
                    <a:pt x="171" y="17"/>
                  </a:lnTo>
                  <a:lnTo>
                    <a:pt x="153" y="4"/>
                  </a:lnTo>
                  <a:lnTo>
                    <a:pt x="133" y="0"/>
                  </a:lnTo>
                  <a:close/>
                  <a:moveTo>
                    <a:pt x="153" y="54"/>
                  </a:moveTo>
                  <a:lnTo>
                    <a:pt x="125" y="291"/>
                  </a:lnTo>
                  <a:lnTo>
                    <a:pt x="120" y="308"/>
                  </a:lnTo>
                  <a:lnTo>
                    <a:pt x="109" y="317"/>
                  </a:lnTo>
                  <a:lnTo>
                    <a:pt x="92" y="321"/>
                  </a:lnTo>
                  <a:lnTo>
                    <a:pt x="75" y="317"/>
                  </a:lnTo>
                  <a:lnTo>
                    <a:pt x="64" y="308"/>
                  </a:lnTo>
                  <a:lnTo>
                    <a:pt x="59" y="293"/>
                  </a:lnTo>
                  <a:lnTo>
                    <a:pt x="31" y="54"/>
                  </a:lnTo>
                  <a:lnTo>
                    <a:pt x="31" y="48"/>
                  </a:lnTo>
                  <a:lnTo>
                    <a:pt x="33" y="43"/>
                  </a:lnTo>
                  <a:lnTo>
                    <a:pt x="37" y="39"/>
                  </a:lnTo>
                  <a:lnTo>
                    <a:pt x="40" y="35"/>
                  </a:lnTo>
                  <a:lnTo>
                    <a:pt x="46" y="32"/>
                  </a:lnTo>
                  <a:lnTo>
                    <a:pt x="51" y="32"/>
                  </a:lnTo>
                  <a:lnTo>
                    <a:pt x="133" y="32"/>
                  </a:lnTo>
                  <a:lnTo>
                    <a:pt x="138" y="32"/>
                  </a:lnTo>
                  <a:lnTo>
                    <a:pt x="142" y="35"/>
                  </a:lnTo>
                  <a:lnTo>
                    <a:pt x="147" y="39"/>
                  </a:lnTo>
                  <a:lnTo>
                    <a:pt x="151" y="43"/>
                  </a:lnTo>
                  <a:lnTo>
                    <a:pt x="151" y="48"/>
                  </a:lnTo>
                  <a:lnTo>
                    <a:pt x="153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33"/>
            <p:cNvSpPr>
              <a:spLocks noEditPoints="1"/>
            </p:cNvSpPr>
            <p:nvPr/>
          </p:nvSpPr>
          <p:spPr bwMode="auto">
            <a:xfrm>
              <a:off x="6292851" y="2560638"/>
              <a:ext cx="711200" cy="635000"/>
            </a:xfrm>
            <a:custGeom>
              <a:avLst/>
              <a:gdLst>
                <a:gd name="T0" fmla="*/ 883 w 896"/>
                <a:gd name="T1" fmla="*/ 660 h 800"/>
                <a:gd name="T2" fmla="*/ 529 w 896"/>
                <a:gd name="T3" fmla="*/ 46 h 800"/>
                <a:gd name="T4" fmla="*/ 513 w 896"/>
                <a:gd name="T5" fmla="*/ 26 h 800"/>
                <a:gd name="T6" fmla="*/ 494 w 896"/>
                <a:gd name="T7" fmla="*/ 11 h 800"/>
                <a:gd name="T8" fmla="*/ 472 w 896"/>
                <a:gd name="T9" fmla="*/ 2 h 800"/>
                <a:gd name="T10" fmla="*/ 448 w 896"/>
                <a:gd name="T11" fmla="*/ 0 h 800"/>
                <a:gd name="T12" fmla="*/ 424 w 896"/>
                <a:gd name="T13" fmla="*/ 2 h 800"/>
                <a:gd name="T14" fmla="*/ 402 w 896"/>
                <a:gd name="T15" fmla="*/ 11 h 800"/>
                <a:gd name="T16" fmla="*/ 382 w 896"/>
                <a:gd name="T17" fmla="*/ 26 h 800"/>
                <a:gd name="T18" fmla="*/ 367 w 896"/>
                <a:gd name="T19" fmla="*/ 46 h 800"/>
                <a:gd name="T20" fmla="*/ 13 w 896"/>
                <a:gd name="T21" fmla="*/ 660 h 800"/>
                <a:gd name="T22" fmla="*/ 4 w 896"/>
                <a:gd name="T23" fmla="*/ 682 h 800"/>
                <a:gd name="T24" fmla="*/ 0 w 896"/>
                <a:gd name="T25" fmla="*/ 706 h 800"/>
                <a:gd name="T26" fmla="*/ 4 w 896"/>
                <a:gd name="T27" fmla="*/ 730 h 800"/>
                <a:gd name="T28" fmla="*/ 13 w 896"/>
                <a:gd name="T29" fmla="*/ 754 h 800"/>
                <a:gd name="T30" fmla="*/ 28 w 896"/>
                <a:gd name="T31" fmla="*/ 772 h 800"/>
                <a:gd name="T32" fmla="*/ 46 w 896"/>
                <a:gd name="T33" fmla="*/ 787 h 800"/>
                <a:gd name="T34" fmla="*/ 68 w 896"/>
                <a:gd name="T35" fmla="*/ 796 h 800"/>
                <a:gd name="T36" fmla="*/ 92 w 896"/>
                <a:gd name="T37" fmla="*/ 800 h 800"/>
                <a:gd name="T38" fmla="*/ 802 w 896"/>
                <a:gd name="T39" fmla="*/ 800 h 800"/>
                <a:gd name="T40" fmla="*/ 828 w 896"/>
                <a:gd name="T41" fmla="*/ 796 h 800"/>
                <a:gd name="T42" fmla="*/ 850 w 896"/>
                <a:gd name="T43" fmla="*/ 787 h 800"/>
                <a:gd name="T44" fmla="*/ 868 w 896"/>
                <a:gd name="T45" fmla="*/ 772 h 800"/>
                <a:gd name="T46" fmla="*/ 883 w 896"/>
                <a:gd name="T47" fmla="*/ 754 h 800"/>
                <a:gd name="T48" fmla="*/ 892 w 896"/>
                <a:gd name="T49" fmla="*/ 730 h 800"/>
                <a:gd name="T50" fmla="*/ 896 w 896"/>
                <a:gd name="T51" fmla="*/ 706 h 800"/>
                <a:gd name="T52" fmla="*/ 892 w 896"/>
                <a:gd name="T53" fmla="*/ 682 h 800"/>
                <a:gd name="T54" fmla="*/ 883 w 896"/>
                <a:gd name="T55" fmla="*/ 660 h 800"/>
                <a:gd name="T56" fmla="*/ 855 w 896"/>
                <a:gd name="T57" fmla="*/ 737 h 800"/>
                <a:gd name="T58" fmla="*/ 843 w 896"/>
                <a:gd name="T59" fmla="*/ 754 h 800"/>
                <a:gd name="T60" fmla="*/ 824 w 896"/>
                <a:gd name="T61" fmla="*/ 763 h 800"/>
                <a:gd name="T62" fmla="*/ 802 w 896"/>
                <a:gd name="T63" fmla="*/ 767 h 800"/>
                <a:gd name="T64" fmla="*/ 92 w 896"/>
                <a:gd name="T65" fmla="*/ 767 h 800"/>
                <a:gd name="T66" fmla="*/ 72 w 896"/>
                <a:gd name="T67" fmla="*/ 763 h 800"/>
                <a:gd name="T68" fmla="*/ 54 w 896"/>
                <a:gd name="T69" fmla="*/ 754 h 800"/>
                <a:gd name="T70" fmla="*/ 41 w 896"/>
                <a:gd name="T71" fmla="*/ 737 h 800"/>
                <a:gd name="T72" fmla="*/ 33 w 896"/>
                <a:gd name="T73" fmla="*/ 717 h 800"/>
                <a:gd name="T74" fmla="*/ 33 w 896"/>
                <a:gd name="T75" fmla="*/ 697 h 800"/>
                <a:gd name="T76" fmla="*/ 41 w 896"/>
                <a:gd name="T77" fmla="*/ 676 h 800"/>
                <a:gd name="T78" fmla="*/ 395 w 896"/>
                <a:gd name="T79" fmla="*/ 61 h 800"/>
                <a:gd name="T80" fmla="*/ 409 w 896"/>
                <a:gd name="T81" fmla="*/ 46 h 800"/>
                <a:gd name="T82" fmla="*/ 428 w 896"/>
                <a:gd name="T83" fmla="*/ 35 h 800"/>
                <a:gd name="T84" fmla="*/ 448 w 896"/>
                <a:gd name="T85" fmla="*/ 31 h 800"/>
                <a:gd name="T86" fmla="*/ 468 w 896"/>
                <a:gd name="T87" fmla="*/ 35 h 800"/>
                <a:gd name="T88" fmla="*/ 487 w 896"/>
                <a:gd name="T89" fmla="*/ 46 h 800"/>
                <a:gd name="T90" fmla="*/ 502 w 896"/>
                <a:gd name="T91" fmla="*/ 61 h 800"/>
                <a:gd name="T92" fmla="*/ 855 w 896"/>
                <a:gd name="T93" fmla="*/ 676 h 800"/>
                <a:gd name="T94" fmla="*/ 863 w 896"/>
                <a:gd name="T95" fmla="*/ 697 h 800"/>
                <a:gd name="T96" fmla="*/ 863 w 896"/>
                <a:gd name="T97" fmla="*/ 717 h 800"/>
                <a:gd name="T98" fmla="*/ 855 w 896"/>
                <a:gd name="T99" fmla="*/ 73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6" h="800">
                  <a:moveTo>
                    <a:pt x="883" y="660"/>
                  </a:moveTo>
                  <a:lnTo>
                    <a:pt x="529" y="46"/>
                  </a:lnTo>
                  <a:lnTo>
                    <a:pt x="513" y="26"/>
                  </a:lnTo>
                  <a:lnTo>
                    <a:pt x="494" y="11"/>
                  </a:lnTo>
                  <a:lnTo>
                    <a:pt x="472" y="2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2" y="11"/>
                  </a:lnTo>
                  <a:lnTo>
                    <a:pt x="382" y="26"/>
                  </a:lnTo>
                  <a:lnTo>
                    <a:pt x="367" y="46"/>
                  </a:lnTo>
                  <a:lnTo>
                    <a:pt x="13" y="660"/>
                  </a:lnTo>
                  <a:lnTo>
                    <a:pt x="4" y="682"/>
                  </a:lnTo>
                  <a:lnTo>
                    <a:pt x="0" y="706"/>
                  </a:lnTo>
                  <a:lnTo>
                    <a:pt x="4" y="730"/>
                  </a:lnTo>
                  <a:lnTo>
                    <a:pt x="13" y="754"/>
                  </a:lnTo>
                  <a:lnTo>
                    <a:pt x="28" y="772"/>
                  </a:lnTo>
                  <a:lnTo>
                    <a:pt x="46" y="787"/>
                  </a:lnTo>
                  <a:lnTo>
                    <a:pt x="68" y="796"/>
                  </a:lnTo>
                  <a:lnTo>
                    <a:pt x="92" y="800"/>
                  </a:lnTo>
                  <a:lnTo>
                    <a:pt x="802" y="800"/>
                  </a:lnTo>
                  <a:lnTo>
                    <a:pt x="828" y="796"/>
                  </a:lnTo>
                  <a:lnTo>
                    <a:pt x="850" y="787"/>
                  </a:lnTo>
                  <a:lnTo>
                    <a:pt x="868" y="772"/>
                  </a:lnTo>
                  <a:lnTo>
                    <a:pt x="883" y="754"/>
                  </a:lnTo>
                  <a:lnTo>
                    <a:pt x="892" y="730"/>
                  </a:lnTo>
                  <a:lnTo>
                    <a:pt x="896" y="706"/>
                  </a:lnTo>
                  <a:lnTo>
                    <a:pt x="892" y="682"/>
                  </a:lnTo>
                  <a:lnTo>
                    <a:pt x="883" y="660"/>
                  </a:lnTo>
                  <a:close/>
                  <a:moveTo>
                    <a:pt x="855" y="737"/>
                  </a:moveTo>
                  <a:lnTo>
                    <a:pt x="843" y="754"/>
                  </a:lnTo>
                  <a:lnTo>
                    <a:pt x="824" y="763"/>
                  </a:lnTo>
                  <a:lnTo>
                    <a:pt x="802" y="767"/>
                  </a:lnTo>
                  <a:lnTo>
                    <a:pt x="92" y="767"/>
                  </a:lnTo>
                  <a:lnTo>
                    <a:pt x="72" y="763"/>
                  </a:lnTo>
                  <a:lnTo>
                    <a:pt x="54" y="754"/>
                  </a:lnTo>
                  <a:lnTo>
                    <a:pt x="41" y="737"/>
                  </a:lnTo>
                  <a:lnTo>
                    <a:pt x="33" y="717"/>
                  </a:lnTo>
                  <a:lnTo>
                    <a:pt x="33" y="697"/>
                  </a:lnTo>
                  <a:lnTo>
                    <a:pt x="41" y="676"/>
                  </a:lnTo>
                  <a:lnTo>
                    <a:pt x="395" y="61"/>
                  </a:lnTo>
                  <a:lnTo>
                    <a:pt x="409" y="46"/>
                  </a:lnTo>
                  <a:lnTo>
                    <a:pt x="428" y="35"/>
                  </a:lnTo>
                  <a:lnTo>
                    <a:pt x="448" y="31"/>
                  </a:lnTo>
                  <a:lnTo>
                    <a:pt x="468" y="35"/>
                  </a:lnTo>
                  <a:lnTo>
                    <a:pt x="487" y="46"/>
                  </a:lnTo>
                  <a:lnTo>
                    <a:pt x="502" y="61"/>
                  </a:lnTo>
                  <a:lnTo>
                    <a:pt x="855" y="676"/>
                  </a:lnTo>
                  <a:lnTo>
                    <a:pt x="863" y="697"/>
                  </a:lnTo>
                  <a:lnTo>
                    <a:pt x="863" y="717"/>
                  </a:lnTo>
                  <a:lnTo>
                    <a:pt x="855" y="7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Dowolny kształt 31"/>
          <p:cNvSpPr/>
          <p:nvPr/>
        </p:nvSpPr>
        <p:spPr>
          <a:xfrm rot="2700000">
            <a:off x="3313950" y="5732451"/>
            <a:ext cx="473951" cy="473950"/>
          </a:xfrm>
          <a:custGeom>
            <a:avLst/>
            <a:gdLst>
              <a:gd name="connsiteX0" fmla="*/ 0 w 683972"/>
              <a:gd name="connsiteY0" fmla="*/ 390813 h 683971"/>
              <a:gd name="connsiteX1" fmla="*/ 0 w 683972"/>
              <a:gd name="connsiteY1" fmla="*/ 293159 h 683971"/>
              <a:gd name="connsiteX2" fmla="*/ 293159 w 683972"/>
              <a:gd name="connsiteY2" fmla="*/ 293159 h 683971"/>
              <a:gd name="connsiteX3" fmla="*/ 293159 w 683972"/>
              <a:gd name="connsiteY3" fmla="*/ 0 h 683971"/>
              <a:gd name="connsiteX4" fmla="*/ 390813 w 683972"/>
              <a:gd name="connsiteY4" fmla="*/ 0 h 683971"/>
              <a:gd name="connsiteX5" fmla="*/ 390813 w 683972"/>
              <a:gd name="connsiteY5" fmla="*/ 293159 h 683971"/>
              <a:gd name="connsiteX6" fmla="*/ 683972 w 683972"/>
              <a:gd name="connsiteY6" fmla="*/ 293159 h 683971"/>
              <a:gd name="connsiteX7" fmla="*/ 683972 w 683972"/>
              <a:gd name="connsiteY7" fmla="*/ 390813 h 683971"/>
              <a:gd name="connsiteX8" fmla="*/ 390813 w 683972"/>
              <a:gd name="connsiteY8" fmla="*/ 390813 h 683971"/>
              <a:gd name="connsiteX9" fmla="*/ 390813 w 683972"/>
              <a:gd name="connsiteY9" fmla="*/ 683971 h 683971"/>
              <a:gd name="connsiteX10" fmla="*/ 293159 w 683972"/>
              <a:gd name="connsiteY10" fmla="*/ 683971 h 683971"/>
              <a:gd name="connsiteX11" fmla="*/ 293159 w 683972"/>
              <a:gd name="connsiteY11" fmla="*/ 390813 h 6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972" h="683971">
                <a:moveTo>
                  <a:pt x="0" y="390813"/>
                </a:moveTo>
                <a:lnTo>
                  <a:pt x="0" y="293159"/>
                </a:lnTo>
                <a:lnTo>
                  <a:pt x="293159" y="293159"/>
                </a:lnTo>
                <a:lnTo>
                  <a:pt x="293159" y="0"/>
                </a:lnTo>
                <a:lnTo>
                  <a:pt x="390813" y="0"/>
                </a:lnTo>
                <a:lnTo>
                  <a:pt x="390813" y="293159"/>
                </a:lnTo>
                <a:lnTo>
                  <a:pt x="683972" y="293159"/>
                </a:lnTo>
                <a:lnTo>
                  <a:pt x="683972" y="390813"/>
                </a:lnTo>
                <a:lnTo>
                  <a:pt x="390813" y="390813"/>
                </a:lnTo>
                <a:lnTo>
                  <a:pt x="390813" y="683971"/>
                </a:lnTo>
                <a:lnTo>
                  <a:pt x="293159" y="683971"/>
                </a:lnTo>
                <a:lnTo>
                  <a:pt x="293159" y="390813"/>
                </a:lnTo>
                <a:close/>
              </a:path>
            </a:pathLst>
          </a:custGeom>
          <a:solidFill>
            <a:srgbClr val="CF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a 37"/>
          <p:cNvGrpSpPr/>
          <p:nvPr/>
        </p:nvGrpSpPr>
        <p:grpSpPr>
          <a:xfrm rot="2700000">
            <a:off x="11167386" y="5650092"/>
            <a:ext cx="285284" cy="490816"/>
            <a:chOff x="6474453" y="4075532"/>
            <a:chExt cx="275481" cy="473950"/>
          </a:xfrm>
        </p:grpSpPr>
        <p:sp>
          <p:nvSpPr>
            <p:cNvPr id="36" name="Prostokąt 35"/>
            <p:cNvSpPr/>
            <p:nvPr/>
          </p:nvSpPr>
          <p:spPr>
            <a:xfrm>
              <a:off x="6690360" y="4075532"/>
              <a:ext cx="59574" cy="4739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rostokąt 36"/>
            <p:cNvSpPr/>
            <p:nvPr/>
          </p:nvSpPr>
          <p:spPr>
            <a:xfrm rot="16200000">
              <a:off x="6582407" y="4381954"/>
              <a:ext cx="59574" cy="2754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6914827" y="3139998"/>
            <a:ext cx="1166717" cy="699292"/>
            <a:chOff x="3666564" y="3493722"/>
            <a:chExt cx="4958271" cy="699292"/>
          </a:xfrm>
        </p:grpSpPr>
        <p:grpSp>
          <p:nvGrpSpPr>
            <p:cNvPr id="69" name="Grupa 68"/>
            <p:cNvGrpSpPr/>
            <p:nvPr/>
          </p:nvGrpSpPr>
          <p:grpSpPr>
            <a:xfrm rot="5400000">
              <a:off x="6041238" y="2028147"/>
              <a:ext cx="435936" cy="3893798"/>
              <a:chOff x="1669312" y="2975914"/>
              <a:chExt cx="435936" cy="2859270"/>
            </a:xfrm>
          </p:grpSpPr>
          <p:cxnSp>
            <p:nvCxnSpPr>
              <p:cNvPr id="71" name="Łącznik prosty 70"/>
              <p:cNvCxnSpPr/>
              <p:nvPr/>
            </p:nvCxnSpPr>
            <p:spPr>
              <a:xfrm flipH="1">
                <a:off x="1669312" y="297591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/>
              <p:cNvCxnSpPr/>
              <p:nvPr/>
            </p:nvCxnSpPr>
            <p:spPr>
              <a:xfrm flipH="1">
                <a:off x="1669312" y="583518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/>
              <p:cNvCxnSpPr/>
              <p:nvPr/>
            </p:nvCxnSpPr>
            <p:spPr>
              <a:xfrm>
                <a:off x="1828800" y="2975914"/>
                <a:ext cx="0" cy="28592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Prostokąt 69"/>
            <p:cNvSpPr/>
            <p:nvPr/>
          </p:nvSpPr>
          <p:spPr>
            <a:xfrm>
              <a:off x="3666564" y="3493722"/>
              <a:ext cx="4958271" cy="422845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7294D"/>
                </a:buClr>
              </a:pP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200 Lil Mondo" panose="00000300000000000000" pitchFamily="50" charset="-18"/>
                </a:rPr>
                <a:t>Kredyt na wkład własny</a:t>
              </a:r>
            </a:p>
          </p:txBody>
        </p:sp>
      </p:grpSp>
      <p:grpSp>
        <p:nvGrpSpPr>
          <p:cNvPr id="79" name="Grupa 78"/>
          <p:cNvGrpSpPr/>
          <p:nvPr/>
        </p:nvGrpSpPr>
        <p:grpSpPr>
          <a:xfrm>
            <a:off x="8081544" y="4415705"/>
            <a:ext cx="2668165" cy="661474"/>
            <a:chOff x="8304635" y="4769429"/>
            <a:chExt cx="2977559" cy="661474"/>
          </a:xfrm>
        </p:grpSpPr>
        <p:grpSp>
          <p:nvGrpSpPr>
            <p:cNvPr id="74" name="Grupa 73"/>
            <p:cNvGrpSpPr/>
            <p:nvPr/>
          </p:nvGrpSpPr>
          <p:grpSpPr>
            <a:xfrm rot="5400000" flipH="1">
              <a:off x="9575446" y="3498618"/>
              <a:ext cx="435936" cy="2977557"/>
              <a:chOff x="1669312" y="2975914"/>
              <a:chExt cx="435936" cy="2859270"/>
            </a:xfrm>
          </p:grpSpPr>
          <p:cxnSp>
            <p:nvCxnSpPr>
              <p:cNvPr id="75" name="Łącznik prosty 74"/>
              <p:cNvCxnSpPr/>
              <p:nvPr/>
            </p:nvCxnSpPr>
            <p:spPr>
              <a:xfrm flipH="1">
                <a:off x="1669312" y="297591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flipH="1">
                <a:off x="1669312" y="5835184"/>
                <a:ext cx="43593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/>
              <p:cNvCxnSpPr/>
              <p:nvPr/>
            </p:nvCxnSpPr>
            <p:spPr>
              <a:xfrm>
                <a:off x="1828800" y="2975914"/>
                <a:ext cx="0" cy="28592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Prostokąt 77"/>
            <p:cNvSpPr/>
            <p:nvPr/>
          </p:nvSpPr>
          <p:spPr>
            <a:xfrm>
              <a:off x="8304637" y="5045877"/>
              <a:ext cx="2977557" cy="385026"/>
            </a:xfrm>
            <a:prstGeom prst="rect">
              <a:avLst/>
            </a:prstGeom>
          </p:spPr>
          <p:txBody>
            <a:bodyPr wrap="square" anchor="t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7294D"/>
                </a:buClr>
              </a:pPr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500 Dudette" panose="00000600000000000000" pitchFamily="50" charset="-18"/>
                </a:rPr>
                <a:t>Gwarancja POIR 80</a:t>
              </a:r>
              <a:r>
                <a:rPr lang="pl-P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de Sans 500 Dudette" panose="00000600000000000000" pitchFamily="50" charset="-18"/>
                </a:rPr>
                <a:t>%</a:t>
              </a:r>
            </a:p>
          </p:txBody>
        </p:sp>
      </p:grpSp>
      <p:sp>
        <p:nvSpPr>
          <p:cNvPr id="80" name="Prostokąt 79"/>
          <p:cNvSpPr/>
          <p:nvPr/>
        </p:nvSpPr>
        <p:spPr>
          <a:xfrm>
            <a:off x="505226" y="5166290"/>
            <a:ext cx="3171879" cy="412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0000700000000000000" pitchFamily="50" charset="-18"/>
              </a:rPr>
              <a:t>Niedozwolone jest udzielanie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0000700000000000000" pitchFamily="50" charset="-18"/>
              </a:rPr>
              <a:t>wsparcia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0000700000000000000" pitchFamily="50" charset="-18"/>
              </a:rPr>
              <a:t>ze środków UE z dwóch źródeł dla tych samych kosztów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0000700000000000000" pitchFamily="50" charset="-18"/>
              </a:rPr>
              <a:t>kwalifikowalnych. 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Tide Sans 600 Bunny" panose="000007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87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6338" y="0"/>
            <a:ext cx="5385662" cy="6858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81243"/>
            <a:ext cx="1083199" cy="817726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365025" y="581195"/>
            <a:ext cx="5396583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 smtClean="0">
                <a:solidFill>
                  <a:srgbClr val="CF002B"/>
                </a:solidFill>
                <a:latin typeface="Tide Sans 600 Bunny" panose="00000700000000000000" pitchFamily="50" charset="-18"/>
              </a:rPr>
              <a:t>Masz innowacyjny projekt – uszyjemy dla niego finansowanie na miarę</a:t>
            </a:r>
          </a:p>
        </p:txBody>
      </p:sp>
      <p:sp>
        <p:nvSpPr>
          <p:cNvPr id="8" name="Prostokąt 7"/>
          <p:cNvSpPr/>
          <p:nvPr/>
        </p:nvSpPr>
        <p:spPr>
          <a:xfrm>
            <a:off x="365025" y="2530136"/>
            <a:ext cx="5290051" cy="40215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44500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Przeprowadzamy indywidualne analizy innowacyjnych projektów sektorowych i dopasowujemy źródła i formy finansowania. </a:t>
            </a:r>
          </a:p>
          <a:p>
            <a:pPr marL="171450" indent="-171450" defTabSz="444500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  <a:buFont typeface="Wingdings" panose="05000000000000000000" pitchFamily="2" charset="2"/>
              <a:buChar char="§"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de Sans 400 Lil Dude" panose="020B0604020202020204" charset="-18"/>
            </a:endParaRPr>
          </a:p>
          <a:p>
            <a:pPr defTabSz="444500"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600 Bunny" panose="00000700000000000000" pitchFamily="50" charset="-18"/>
              </a:rPr>
              <a:t>Aby skorzystać, skontaktuj się z Departamentem Projektów Sektorowych: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de Sans 400 Lil Dude" panose="020B0604020202020204" charset="-18"/>
            </a:endParaRP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b="1" dirty="0" smtClean="0">
                <a:solidFill>
                  <a:srgbClr val="CF002B"/>
                </a:solidFill>
                <a:latin typeface="Tide Sans 400 Lil Dude" panose="020B0604020202020204" charset="-18"/>
              </a:rPr>
              <a:t>Łukasz Jasiński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Dyrektor ds. sektora produkcyjnego i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wydobywczego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t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el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.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+48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572 931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966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E-mail: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  <a:hlinkClick r:id="rId4"/>
              </a:rPr>
              <a:t>Lukasz.Jasinski@bgk.pl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de Sans 400 Lil Dude" panose="020B0604020202020204" charset="-18"/>
            </a:endParaRP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endParaRPr lang="pl-P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de Sans 400 Lil Dude" panose="020B0604020202020204" charset="-18"/>
            </a:endParaRP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b="1" dirty="0" smtClean="0">
                <a:solidFill>
                  <a:srgbClr val="CF002B"/>
                </a:solidFill>
                <a:latin typeface="Tide Sans 400 Lil Dude" panose="020B0604020202020204" charset="-18"/>
              </a:rPr>
              <a:t>Adam Kostrzewa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Dyrektor, Sektor TMT </a:t>
            </a:r>
            <a:r>
              <a:rPr lang="pl-PL" sz="140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| </a:t>
            </a:r>
            <a:r>
              <a:rPr lang="pl-PL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Innowacje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tel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. +48 519 518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394</a:t>
            </a:r>
          </a:p>
          <a:p>
            <a:pPr defTabSz="4445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buClr>
                <a:srgbClr val="D7294D"/>
              </a:buClr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E-mail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</a:rPr>
              <a:t>: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de Sans 400 Lil Dude" panose="020B0604020202020204" charset="-18"/>
                <a:hlinkClick r:id="rId5"/>
              </a:rPr>
              <a:t>Adam.Kostrzewa@bgk.pl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de Sans 400 Lil Dude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93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523</Words>
  <Application>Microsoft Office PowerPoint</Application>
  <PresentationFormat>Niestandardowy</PresentationFormat>
  <Paragraphs>113</Paragraphs>
  <Slides>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Arial</vt:lpstr>
      <vt:lpstr>Tide Sans 600 Bunny</vt:lpstr>
      <vt:lpstr>Wingdings</vt:lpstr>
      <vt:lpstr>Tide Sans 400 Lil Dude</vt:lpstr>
      <vt:lpstr>Tide Sans 500 Dudette</vt:lpstr>
      <vt:lpstr>Calibri Light</vt:lpstr>
      <vt:lpstr>Tide Sans 200 Lil Mondo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Bank Gospodarstwa Krajowego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Małachowska, Magdalena</dc:creator>
  <cp:lastModifiedBy>Natkański, Piotr</cp:lastModifiedBy>
  <cp:revision>663</cp:revision>
  <dcterms:created xsi:type="dcterms:W3CDTF">2017-08-03T12:24:36Z</dcterms:created>
  <dcterms:modified xsi:type="dcterms:W3CDTF">2018-02-19T09:19:33Z</dcterms:modified>
</cp:coreProperties>
</file>