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notesMasterIdLst>
    <p:notesMasterId r:id="rId17"/>
  </p:notesMasterIdLst>
  <p:sldIdLst>
    <p:sldId id="257" r:id="rId2"/>
    <p:sldId id="259" r:id="rId3"/>
    <p:sldId id="265" r:id="rId4"/>
    <p:sldId id="260" r:id="rId5"/>
    <p:sldId id="261" r:id="rId6"/>
    <p:sldId id="263" r:id="rId7"/>
    <p:sldId id="266" r:id="rId8"/>
    <p:sldId id="267" r:id="rId9"/>
    <p:sldId id="275" r:id="rId10"/>
    <p:sldId id="277" r:id="rId11"/>
    <p:sldId id="276" r:id="rId12"/>
    <p:sldId id="272" r:id="rId13"/>
    <p:sldId id="274" r:id="rId14"/>
    <p:sldId id="268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na Ołoszewska" initials="JO" lastIdx="1" clrIdx="0">
    <p:extLst>
      <p:ext uri="{19B8F6BF-5375-455C-9EA6-DF929625EA0E}">
        <p15:presenceInfo xmlns:p15="http://schemas.microsoft.com/office/powerpoint/2012/main" userId="S-1-5-21-3720218856-2394470450-1437716385-14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EA5CB-A283-4AB1-8D4D-3BDB878161CC}" type="datetimeFigureOut">
              <a:rPr lang="pl-PL" smtClean="0"/>
              <a:t>11.04.2025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5E3AF-79BF-49BF-884B-B24A4A97205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872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55E3AF-79BF-49BF-884B-B24A4A972058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942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6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200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667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41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46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0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0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1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12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3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65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1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92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9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9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FF0066-09E4-E17A-18AB-0BE1EB14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435290"/>
            <a:ext cx="8596668" cy="1577910"/>
          </a:xfrm>
        </p:spPr>
        <p:txBody>
          <a:bodyPr>
            <a:normAutofit/>
          </a:bodyPr>
          <a:lstStyle/>
          <a:p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Konferencja „ Życie wspomagane – możliwości i wyzwania pomocy instytucjonalnej”</a:t>
            </a: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13FD9FA-95CA-0192-7E10-1D232B022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5355770"/>
            <a:ext cx="8596668" cy="685591"/>
          </a:xfrm>
        </p:spPr>
        <p:txBody>
          <a:bodyPr/>
          <a:lstStyle/>
          <a:p>
            <a:r>
              <a:rPr lang="pl-PL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                     Mikołajki, 11 kwietnia 2025 r.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316C071-440E-5C91-0FFB-0C7C9BE82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344" y="516293"/>
            <a:ext cx="4353059" cy="108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02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53289C-5552-02B0-5137-69A1DCCC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Liczba wolnych miejsc w DPS według stanu na dzień 31 marca 2025 r.: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86D016-9F2A-13C6-0510-9643A22C7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C1734D9-E834-6691-2964-5EE7C9BCFAEA}"/>
              </a:ext>
            </a:extLst>
          </p:cNvPr>
          <p:cNvSpPr/>
          <p:nvPr/>
        </p:nvSpPr>
        <p:spPr>
          <a:xfrm>
            <a:off x="2677886" y="3088433"/>
            <a:ext cx="4544008" cy="19314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7000" b="0" i="0" u="none" strike="noStrike" kern="1200" cap="none" spc="0" normalizeH="0" baseline="0" noProof="0">
                <a:ln>
                  <a:noFill/>
                </a:ln>
                <a:solidFill>
                  <a:srgbClr val="54A02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137</a:t>
            </a:r>
            <a:endParaRPr kumimoji="0" lang="pl-PL" sz="7000" b="0" i="0" u="none" strike="noStrike" kern="1200" cap="none" spc="0" normalizeH="0" baseline="0" noProof="0" dirty="0">
              <a:ln>
                <a:noFill/>
              </a:ln>
              <a:solidFill>
                <a:srgbClr val="54A02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1317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DE8C2-6DD2-44D8-19F0-95C8F4612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E0AA37-879F-FCA4-3E92-67510B935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94522"/>
            <a:ext cx="8596668" cy="1017038"/>
          </a:xfrm>
        </p:spPr>
        <p:txBody>
          <a:bodyPr>
            <a:noAutofit/>
          </a:bodyPr>
          <a:lstStyle/>
          <a:p>
            <a:r>
              <a:rPr lang="pl-PL" sz="3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Struktura wiekowa mieszkańców DPS według stanu na dzień 31marca 2025 r</a:t>
            </a:r>
            <a:r>
              <a:rPr lang="pl-PL" sz="3200" b="0" i="0" u="none" strike="noStrike" baseline="0" dirty="0">
                <a:solidFill>
                  <a:srgbClr val="00B050"/>
                </a:solidFill>
                <a:latin typeface="Lucida Sans Unicode" panose="020B0602030504020204" pitchFamily="34" charset="0"/>
              </a:rPr>
              <a:t>.</a:t>
            </a:r>
            <a:r>
              <a:rPr lang="pl-PL" sz="3200" b="0" i="0" u="none" strike="noStrike" baseline="0" dirty="0">
                <a:solidFill>
                  <a:srgbClr val="21798F"/>
                </a:solidFill>
                <a:latin typeface="Lucida Sans Unicode" panose="020B0602030504020204" pitchFamily="34" charset="0"/>
              </a:rPr>
              <a:t> 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F10178-13A7-D853-225F-F0ED0B3B7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1838131"/>
            <a:ext cx="8490230" cy="3722915"/>
          </a:xfrm>
        </p:spPr>
        <p:txBody>
          <a:bodyPr>
            <a:normAutofit fontScale="70000" lnSpcReduction="20000"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Ogółem –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4162,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w tym: </a:t>
            </a:r>
          </a:p>
          <a:p>
            <a:pPr marL="0" indent="0">
              <a:buNone/>
            </a:pPr>
            <a:endParaRPr lang="pl-PL" sz="2800" b="0" i="0" u="none" strike="noStrike" baseline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o 18 lat –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84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osoby,</a:t>
            </a:r>
            <a:endParaRPr lang="pl-PL" sz="2800" b="0" i="0" u="none" strike="noStrike" baseline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d 19 do 40 lat –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494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osób,</a:t>
            </a:r>
          </a:p>
          <a:p>
            <a:pPr algn="l"/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d 41 do 60 lat – 1035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sób, </a:t>
            </a:r>
            <a:endParaRPr lang="pl-PL" sz="2800" b="0" i="0" u="none" strike="noStrike" baseline="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d 61 do 74 lat –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1401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osób, </a:t>
            </a:r>
          </a:p>
          <a:p>
            <a:pPr algn="l"/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powyżej 74 lat – </a:t>
            </a:r>
            <a:r>
              <a:rPr 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1148</a:t>
            </a:r>
            <a:r>
              <a:rPr lang="pl-PL" sz="28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osób.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009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B1F544-929D-4BEB-94D2-9ADCCBC4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Lucida Sans Unicode" panose="020B0602030504020204" pitchFamily="34" charset="0"/>
              </a:rPr>
            </a:br>
            <a:r>
              <a:rPr lang="pl-PL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Liczba mieszkańców nieopuszczających łóżek według stanu na dzień 31 mara 2025 r. </a:t>
            </a:r>
            <a:endParaRPr lang="pl-PL" sz="3200" dirty="0">
              <a:solidFill>
                <a:srgbClr val="00B05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Dymek mowy: prostokąt 5">
            <a:extLst>
              <a:ext uri="{FF2B5EF4-FFF2-40B4-BE49-F238E27FC236}">
                <a16:creationId xmlns:a16="http://schemas.microsoft.com/office/drawing/2014/main" id="{FF433337-F3A2-0BBA-1CE6-142E22775279}"/>
              </a:ext>
            </a:extLst>
          </p:cNvPr>
          <p:cNvSpPr/>
          <p:nvPr/>
        </p:nvSpPr>
        <p:spPr>
          <a:xfrm>
            <a:off x="3825551" y="2092710"/>
            <a:ext cx="2547256" cy="1396419"/>
          </a:xfrm>
          <a:prstGeom prst="wedgeRectCallout">
            <a:avLst>
              <a:gd name="adj1" fmla="val 3342"/>
              <a:gd name="adj2" fmla="val 105931"/>
            </a:avLst>
          </a:prstGeom>
          <a:solidFill>
            <a:schemeClr val="bg2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dirty="0">
                <a:solidFill>
                  <a:schemeClr val="accent2"/>
                </a:solidFill>
              </a:rPr>
              <a:t>4162</a:t>
            </a:r>
            <a:endParaRPr lang="pl-PL" dirty="0">
              <a:solidFill>
                <a:schemeClr val="accent2"/>
              </a:solidFill>
            </a:endParaRP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FC26533F-B07B-EB2F-C889-372059011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449" y="4434558"/>
            <a:ext cx="3845460" cy="1483569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1A8157B-39AC-3B00-44C5-0012B14A5D96}"/>
              </a:ext>
            </a:extLst>
          </p:cNvPr>
          <p:cNvSpPr txBox="1"/>
          <p:nvPr/>
        </p:nvSpPr>
        <p:spPr>
          <a:xfrm>
            <a:off x="3825551" y="4853176"/>
            <a:ext cx="2920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549 osób (13,19%) nieopuszczających łóżek</a:t>
            </a:r>
          </a:p>
        </p:txBody>
      </p:sp>
    </p:spTree>
    <p:extLst>
      <p:ext uri="{BB962C8B-B14F-4D97-AF65-F5344CB8AC3E}">
        <p14:creationId xmlns:p14="http://schemas.microsoft.com/office/powerpoint/2010/main" val="3121528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194DEA-2A38-D706-D5BB-5E648F260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661"/>
          </a:xfrm>
        </p:spPr>
        <p:txBody>
          <a:bodyPr>
            <a:normAutofit/>
          </a:bodyPr>
          <a:lstStyle/>
          <a:p>
            <a:r>
              <a:rPr lang="pl-PL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Liczba pokoi mieszkalnych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68021C-C8DC-BB89-CBC8-EFE6AE619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b="0" i="0" u="none" strike="noStrike" baseline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pl-PL" sz="20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Ogółem – </a:t>
            </a:r>
            <a:r>
              <a:rPr lang="pl-PL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2000,</a:t>
            </a:r>
            <a:r>
              <a:rPr lang="pl-PL" sz="2000" b="0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w tym: </a:t>
            </a:r>
            <a:endParaRPr lang="pl-PL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pl-PL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1 osobowe – 473</a:t>
            </a:r>
          </a:p>
          <a:p>
            <a:r>
              <a:rPr lang="pl-PL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2 osobowe – 761</a:t>
            </a:r>
          </a:p>
          <a:p>
            <a:r>
              <a:rPr lang="pl-PL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3 osobowe – 714</a:t>
            </a:r>
          </a:p>
          <a:p>
            <a:r>
              <a:rPr lang="pl-PL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4 osobowe - 52</a:t>
            </a:r>
          </a:p>
        </p:txBody>
      </p:sp>
    </p:spTree>
    <p:extLst>
      <p:ext uri="{BB962C8B-B14F-4D97-AF65-F5344CB8AC3E}">
        <p14:creationId xmlns:p14="http://schemas.microsoft.com/office/powerpoint/2010/main" val="2984099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DC80E7-EE1B-F16B-91D4-D7776E6E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609600"/>
            <a:ext cx="8620859" cy="5492620"/>
          </a:xfrm>
        </p:spPr>
        <p:txBody>
          <a:bodyPr>
            <a:normAutofit fontScale="90000"/>
          </a:bodyPr>
          <a:lstStyle/>
          <a:p>
            <a:r>
              <a:rPr lang="pl-PL" sz="310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Najmniejszy DPS </a:t>
            </a:r>
            <a:br>
              <a:rPr lang="pl-PL" sz="2200" b="1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sz="2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DPS w Kamińsku „SENIOR” dla osób w podeszłym wieku i niepełnosprawnych fizycznie – 19 osó</a:t>
            </a:r>
            <a:r>
              <a:rPr lang="pl-PL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b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pl-PL" sz="2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DPS w </a:t>
            </a: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Worynach dla osób w podeszłym wieku i niepełnosprawnych fizycznie – 20 osób</a:t>
            </a:r>
            <a:b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DPS  „Zielone Wzgórze” w Olsztynie - dla osób dorosłych niepełnosprawnych intelektualnie – 20 osób</a:t>
            </a:r>
            <a:b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 DPS w Elblągu przy ul. Pułaskiego – dla osób dorosłych niepełnosprawnych intelektualnie – 22 osoby</a:t>
            </a:r>
            <a:b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sz="2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310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Największy DPS</a:t>
            </a:r>
            <a:br>
              <a:rPr lang="pl-PL" sz="310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sz="2200" b="1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DPS w Nowej Wsi Ełckiej dla osób przewlekle psychicznie chorych – 280 osób</a:t>
            </a:r>
            <a:b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sz="2200" b="0" i="0" u="none" strike="noStrike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DPS w Węgorzewie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dla osób dorosłych niepełnosprawnych intelektualnie – 272 osoby</a:t>
            </a:r>
            <a:br>
              <a:rPr lang="pl-PL" sz="2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sz="2200" b="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sz="1800" b="0" i="0" u="none" strike="noStrike" baseline="0" dirty="0">
                <a:solidFill>
                  <a:srgbClr val="00B050"/>
                </a:solidFill>
                <a:latin typeface="Lucida Sans Unicode" panose="020B0602030504020204" pitchFamily="34" charset="0"/>
              </a:rPr>
            </a:br>
            <a:endParaRPr lang="pl-PL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48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57DF66-5C9D-256D-92CA-4A19C0BF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Dziękuję za uwagę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4010D29-B374-A0FA-3BB3-2EFAE3947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Joanna Ołoszewska</a:t>
            </a:r>
          </a:p>
          <a:p>
            <a:r>
              <a:rPr lang="pl-PL" dirty="0"/>
              <a:t>Kierownik Oddziału Spraw Społecznych</a:t>
            </a:r>
          </a:p>
          <a:p>
            <a:r>
              <a:rPr lang="pl-PL" dirty="0"/>
              <a:t>Warmińsko – Mazurski Urząd Wojewódzki w Olsztynie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21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E40DB5-B39C-EA57-6D19-94167B1D1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448" y="1156996"/>
            <a:ext cx="8527553" cy="4884366"/>
          </a:xfrm>
        </p:spPr>
        <p:txBody>
          <a:bodyPr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pl-PL" sz="3600" b="0" i="0" u="none" strike="noStrike" baseline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pl-PL" sz="3600" b="1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Informacje na temat Domów Pomocy Społecznej w województwie </a:t>
            </a:r>
          </a:p>
          <a:p>
            <a:pPr marL="0" indent="0" algn="ctr">
              <a:buNone/>
            </a:pPr>
            <a:r>
              <a:rPr lang="pl-PL" sz="3600" b="1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warmińsko – mazurskim </a:t>
            </a:r>
          </a:p>
          <a:p>
            <a:pPr marL="0" indent="0" algn="ctr">
              <a:buNone/>
            </a:pPr>
            <a:r>
              <a:rPr lang="pl-PL" sz="3600" b="1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2025 r. </a:t>
            </a:r>
            <a:endParaRPr lang="pl-PL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E6C779-116A-2546-D421-03AC05B53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359" y="346369"/>
            <a:ext cx="8596668" cy="824488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Liczba DPS, według stanu na dzień 31.03.2025 r.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8DD65A8-E782-62B0-049B-18995487E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198341"/>
            <a:ext cx="1081825" cy="100033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115EF721-623E-2FCD-01F5-21B2F3171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332041"/>
            <a:ext cx="1081825" cy="1000334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D779E86-736F-F941-6168-CBCF08CD9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136" y="4607629"/>
            <a:ext cx="1081825" cy="1000334"/>
          </a:xfrm>
          <a:prstGeom prst="rect">
            <a:avLst/>
          </a:prstGeom>
        </p:spPr>
      </p:pic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F4501A74-CDDA-35BF-B608-A9420B59EA5B}"/>
              </a:ext>
            </a:extLst>
          </p:cNvPr>
          <p:cNvSpPr/>
          <p:nvPr/>
        </p:nvSpPr>
        <p:spPr>
          <a:xfrm>
            <a:off x="2080725" y="2198340"/>
            <a:ext cx="6634066" cy="80611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dirty="0"/>
              <a:t>domów prowadzonych przez samorządy</a:t>
            </a: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FFCF6892-6AB2-93B7-64FF-A627FBFBEC37}"/>
              </a:ext>
            </a:extLst>
          </p:cNvPr>
          <p:cNvSpPr/>
          <p:nvPr/>
        </p:nvSpPr>
        <p:spPr>
          <a:xfrm>
            <a:off x="665136" y="1235042"/>
            <a:ext cx="6634066" cy="55868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dirty="0"/>
              <a:t>Ogółem 50 w tym: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05382784-0170-4715-F34F-933E70124961}"/>
              </a:ext>
            </a:extLst>
          </p:cNvPr>
          <p:cNvSpPr/>
          <p:nvPr/>
        </p:nvSpPr>
        <p:spPr>
          <a:xfrm>
            <a:off x="2080726" y="3321699"/>
            <a:ext cx="6634066" cy="90337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b="0" i="0" u="none" strike="noStrike" baseline="0" dirty="0">
              <a:latin typeface="Lucida Sans Unicode" panose="020B0602030504020204" pitchFamily="34" charset="0"/>
            </a:endParaRPr>
          </a:p>
          <a:p>
            <a:r>
              <a:rPr lang="pl-PL" b="0" i="0" u="none" strike="noStrike" baseline="0" dirty="0">
                <a:latin typeface="Lucida Sans Unicode" panose="020B0602030504020204" pitchFamily="34" charset="0"/>
              </a:rPr>
              <a:t>domów prowadzonych przez podmioty niepubliczne na podstawie umowy z organami administracji samorządowej </a:t>
            </a:r>
          </a:p>
          <a:p>
            <a:endParaRPr lang="pl-PL" sz="1600" b="0" i="0" u="none" strike="noStrike" baseline="0" dirty="0">
              <a:latin typeface="Lucida Sans Unicode" panose="020B0602030504020204" pitchFamily="34" charset="0"/>
            </a:endParaRP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C55E424E-4452-1F7A-0BAC-1CD38B296DB5}"/>
              </a:ext>
            </a:extLst>
          </p:cNvPr>
          <p:cNvSpPr/>
          <p:nvPr/>
        </p:nvSpPr>
        <p:spPr>
          <a:xfrm>
            <a:off x="2080724" y="4542315"/>
            <a:ext cx="6634065" cy="87585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r>
              <a:rPr lang="pl-PL" dirty="0">
                <a:latin typeface="Lucida Sans Unicode" panose="020B0602030504020204" pitchFamily="34" charset="0"/>
              </a:rPr>
              <a:t>domów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 prowadzonych przez stowarzyszenie w ramach działalności statutowej stowarzyszenia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BFD2EBD-A63E-7CA8-55A3-E1A9C132D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5749616"/>
            <a:ext cx="1085182" cy="999831"/>
          </a:xfrm>
          <a:prstGeom prst="rect">
            <a:avLst/>
          </a:prstGeom>
        </p:spPr>
      </p:pic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1BCFBE2C-7407-CD79-8C88-24325DFB134A}"/>
              </a:ext>
            </a:extLst>
          </p:cNvPr>
          <p:cNvSpPr/>
          <p:nvPr/>
        </p:nvSpPr>
        <p:spPr>
          <a:xfrm>
            <a:off x="2058561" y="5703560"/>
            <a:ext cx="6559417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dirty="0"/>
              <a:t>domów prowadzonych przez Kościół Katolicki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42871757-9D25-AA98-2688-4903271B11FC}"/>
              </a:ext>
            </a:extLst>
          </p:cNvPr>
          <p:cNvSpPr txBox="1"/>
          <p:nvPr/>
        </p:nvSpPr>
        <p:spPr>
          <a:xfrm>
            <a:off x="961181" y="2448879"/>
            <a:ext cx="48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30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7D84986-80D4-2B8A-8468-7F06413A525A}"/>
              </a:ext>
            </a:extLst>
          </p:cNvPr>
          <p:cNvSpPr txBox="1"/>
          <p:nvPr/>
        </p:nvSpPr>
        <p:spPr>
          <a:xfrm>
            <a:off x="973379" y="3588720"/>
            <a:ext cx="48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6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4329CC4-ECF9-3F90-6BEF-DD1A9667AB2F}"/>
              </a:ext>
            </a:extLst>
          </p:cNvPr>
          <p:cNvSpPr txBox="1"/>
          <p:nvPr/>
        </p:nvSpPr>
        <p:spPr>
          <a:xfrm>
            <a:off x="973379" y="4872898"/>
            <a:ext cx="48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6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4A2C0C68-5F54-FCF6-DFB4-57013D50F38F}"/>
              </a:ext>
            </a:extLst>
          </p:cNvPr>
          <p:cNvSpPr txBox="1"/>
          <p:nvPr/>
        </p:nvSpPr>
        <p:spPr>
          <a:xfrm>
            <a:off x="973379" y="6004857"/>
            <a:ext cx="48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54797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6ABFF8-8F48-AC1F-BC89-4291944D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5751"/>
            <a:ext cx="8596668" cy="932024"/>
          </a:xfrm>
        </p:spPr>
        <p:txBody>
          <a:bodyPr>
            <a:noAutofit/>
          </a:bodyPr>
          <a:lstStyle/>
          <a:p>
            <a:pPr algn="ctr"/>
            <a:r>
              <a:rPr lang="pl-PL" sz="300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Liczba DPS z podziałem na typy, według stanu na dzień 31 marca 2025 r.</a:t>
            </a:r>
            <a:endParaRPr lang="pl-PL" sz="3000" dirty="0">
              <a:solidFill>
                <a:srgbClr val="00B05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D87A3D-ACE2-8E49-8A93-824B979CB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41"/>
            <a:ext cx="8596668" cy="3880773"/>
          </a:xfrm>
        </p:spPr>
        <p:txBody>
          <a:bodyPr/>
          <a:lstStyle/>
          <a:p>
            <a:r>
              <a:rPr lang="pl-PL" dirty="0"/>
              <a:t>……….Ogółem, w tym: </a:t>
            </a:r>
          </a:p>
        </p:txBody>
      </p:sp>
      <p:sp>
        <p:nvSpPr>
          <p:cNvPr id="7" name="Strzałka: pięciokąt 6">
            <a:extLst>
              <a:ext uri="{FF2B5EF4-FFF2-40B4-BE49-F238E27FC236}">
                <a16:creationId xmlns:a16="http://schemas.microsoft.com/office/drawing/2014/main" id="{8C6B5472-79AB-49DC-1EF0-7FB069A235A0}"/>
              </a:ext>
            </a:extLst>
          </p:cNvPr>
          <p:cNvSpPr/>
          <p:nvPr/>
        </p:nvSpPr>
        <p:spPr>
          <a:xfrm>
            <a:off x="1418253" y="2235164"/>
            <a:ext cx="6400800" cy="484632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2 dla osób w podeszłym wieku  </a:t>
            </a:r>
          </a:p>
        </p:txBody>
      </p:sp>
      <p:sp>
        <p:nvSpPr>
          <p:cNvPr id="9" name="Strzałka: pięciokąt 8">
            <a:extLst>
              <a:ext uri="{FF2B5EF4-FFF2-40B4-BE49-F238E27FC236}">
                <a16:creationId xmlns:a16="http://schemas.microsoft.com/office/drawing/2014/main" id="{1105B322-E2FB-90E8-4B49-6395BFE32D1D}"/>
              </a:ext>
            </a:extLst>
          </p:cNvPr>
          <p:cNvSpPr/>
          <p:nvPr/>
        </p:nvSpPr>
        <p:spPr>
          <a:xfrm>
            <a:off x="1400244" y="2998305"/>
            <a:ext cx="6418809" cy="509482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4 dla  osób przewlekle somatycznie chorych</a:t>
            </a:r>
          </a:p>
        </p:txBody>
      </p:sp>
      <p:sp>
        <p:nvSpPr>
          <p:cNvPr id="10" name="Strzałka: pięciokąt 9">
            <a:extLst>
              <a:ext uri="{FF2B5EF4-FFF2-40B4-BE49-F238E27FC236}">
                <a16:creationId xmlns:a16="http://schemas.microsoft.com/office/drawing/2014/main" id="{ADDEBC4E-8659-3911-444F-E3252F0F9B7F}"/>
              </a:ext>
            </a:extLst>
          </p:cNvPr>
          <p:cNvSpPr/>
          <p:nvPr/>
        </p:nvSpPr>
        <p:spPr>
          <a:xfrm>
            <a:off x="1400244" y="3786296"/>
            <a:ext cx="6418809" cy="534332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r>
              <a:rPr lang="pl-PL" dirty="0">
                <a:latin typeface="Lucida Sans Unicode" panose="020B0602030504020204" pitchFamily="34" charset="0"/>
              </a:rPr>
              <a:t>     11 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przewlekle psychicznie chorych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sp>
        <p:nvSpPr>
          <p:cNvPr id="11" name="Strzałka: pięciokąt 10">
            <a:extLst>
              <a:ext uri="{FF2B5EF4-FFF2-40B4-BE49-F238E27FC236}">
                <a16:creationId xmlns:a16="http://schemas.microsoft.com/office/drawing/2014/main" id="{BE854166-D464-285D-C4C0-0D6C6481606F}"/>
              </a:ext>
            </a:extLst>
          </p:cNvPr>
          <p:cNvSpPr/>
          <p:nvPr/>
        </p:nvSpPr>
        <p:spPr>
          <a:xfrm>
            <a:off x="1418253" y="4599137"/>
            <a:ext cx="6400800" cy="626006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algn="ctr"/>
            <a:r>
              <a:rPr lang="pl-PL" dirty="0">
                <a:latin typeface="Lucida Sans Unicode" panose="020B0602030504020204" pitchFamily="34" charset="0"/>
              </a:rPr>
              <a:t>6 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dorosłych niepełnosprawnych intelektualnie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sp>
        <p:nvSpPr>
          <p:cNvPr id="12" name="Objaśnienie: strzałka w dół 11">
            <a:extLst>
              <a:ext uri="{FF2B5EF4-FFF2-40B4-BE49-F238E27FC236}">
                <a16:creationId xmlns:a16="http://schemas.microsoft.com/office/drawing/2014/main" id="{A1CC01BC-4D79-FE66-F3D3-824DA0492780}"/>
              </a:ext>
            </a:extLst>
          </p:cNvPr>
          <p:cNvSpPr/>
          <p:nvPr/>
        </p:nvSpPr>
        <p:spPr>
          <a:xfrm>
            <a:off x="867746" y="1498300"/>
            <a:ext cx="7996336" cy="597610"/>
          </a:xfrm>
          <a:prstGeom prst="downArrowCallou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50 ogółem, w tym:</a:t>
            </a:r>
          </a:p>
        </p:txBody>
      </p:sp>
      <p:sp>
        <p:nvSpPr>
          <p:cNvPr id="13" name="Strzałka: pięciokąt 12">
            <a:extLst>
              <a:ext uri="{FF2B5EF4-FFF2-40B4-BE49-F238E27FC236}">
                <a16:creationId xmlns:a16="http://schemas.microsoft.com/office/drawing/2014/main" id="{E0CBAA5E-35DF-8CF9-08A3-C5644494CF5E}"/>
              </a:ext>
            </a:extLst>
          </p:cNvPr>
          <p:cNvSpPr/>
          <p:nvPr/>
        </p:nvSpPr>
        <p:spPr>
          <a:xfrm>
            <a:off x="1418253" y="5443742"/>
            <a:ext cx="6400799" cy="602495"/>
          </a:xfrm>
          <a:prstGeom prst="homePlate">
            <a:avLst>
              <a:gd name="adj" fmla="val 59537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algn="ctr"/>
            <a:r>
              <a:rPr lang="pl-PL" dirty="0">
                <a:latin typeface="Lucida Sans Unicode" panose="020B0602030504020204" pitchFamily="34" charset="0"/>
              </a:rPr>
              <a:t>4 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dzieci i młodzieży niepełnosprawnych intelektualnie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22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załka: pięciokąt 1">
            <a:extLst>
              <a:ext uri="{FF2B5EF4-FFF2-40B4-BE49-F238E27FC236}">
                <a16:creationId xmlns:a16="http://schemas.microsoft.com/office/drawing/2014/main" id="{62406B13-8A50-0A67-9E5F-36363963652C}"/>
              </a:ext>
            </a:extLst>
          </p:cNvPr>
          <p:cNvSpPr/>
          <p:nvPr/>
        </p:nvSpPr>
        <p:spPr>
          <a:xfrm>
            <a:off x="1170990" y="989046"/>
            <a:ext cx="6480112" cy="653142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pl-PL" sz="2000" b="0" i="0" u="none" strike="noStrike" baseline="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algn="ctr"/>
            <a:r>
              <a:rPr lang="pl-PL" dirty="0">
                <a:latin typeface="Lucida Sans Unicode" panose="020B0602030504020204" pitchFamily="34" charset="0"/>
              </a:rPr>
              <a:t>17 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w podeszłym wieku i przewlekle somatycznie chorych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sp>
        <p:nvSpPr>
          <p:cNvPr id="3" name="Strzałka: pięciokąt 2">
            <a:extLst>
              <a:ext uri="{FF2B5EF4-FFF2-40B4-BE49-F238E27FC236}">
                <a16:creationId xmlns:a16="http://schemas.microsoft.com/office/drawing/2014/main" id="{D8F07DE1-A7C6-EC8F-76C0-C2E34D5954F6}"/>
              </a:ext>
            </a:extLst>
          </p:cNvPr>
          <p:cNvSpPr/>
          <p:nvPr/>
        </p:nvSpPr>
        <p:spPr>
          <a:xfrm>
            <a:off x="1170990" y="1791477"/>
            <a:ext cx="6480112" cy="746450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algn="ctr"/>
            <a:r>
              <a:rPr lang="pl-PL" dirty="0">
                <a:solidFill>
                  <a:srgbClr val="000000"/>
                </a:solidFill>
                <a:latin typeface="Lucida Sans Unicode" panose="020B0602030504020204" pitchFamily="34" charset="0"/>
              </a:rPr>
              <a:t>1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przewlekle somatycznie chorych </a:t>
            </a:r>
            <a:r>
              <a:rPr lang="pl-PL" dirty="0">
                <a:latin typeface="Lucida Sans Unicode" panose="020B0602030504020204" pitchFamily="34" charset="0"/>
              </a:rPr>
              <a:t>i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 osób niepełnosprawnych fizycznie </a:t>
            </a:r>
          </a:p>
          <a:p>
            <a:endParaRPr lang="pl-PL" sz="1800" b="0" i="0" u="none" strike="noStrike" baseline="0" dirty="0">
              <a:latin typeface="Lucida Sans Unicode" panose="020B0602030504020204" pitchFamily="34" charset="0"/>
            </a:endParaRPr>
          </a:p>
        </p:txBody>
      </p:sp>
      <p:sp>
        <p:nvSpPr>
          <p:cNvPr id="4" name="Strzałka: pięciokąt 3">
            <a:extLst>
              <a:ext uri="{FF2B5EF4-FFF2-40B4-BE49-F238E27FC236}">
                <a16:creationId xmlns:a16="http://schemas.microsoft.com/office/drawing/2014/main" id="{5AB9BC31-5FD1-8141-35DC-1D73C57D4CEF}"/>
              </a:ext>
            </a:extLst>
          </p:cNvPr>
          <p:cNvSpPr/>
          <p:nvPr/>
        </p:nvSpPr>
        <p:spPr>
          <a:xfrm>
            <a:off x="1170989" y="2785748"/>
            <a:ext cx="6480111" cy="653141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rgbClr val="000000"/>
                </a:solidFill>
                <a:latin typeface="Lucida Sans Unicode" panose="020B0602030504020204" pitchFamily="34" charset="0"/>
              </a:rPr>
              <a:t>2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</a:t>
            </a:r>
            <a:r>
              <a:rPr lang="pl-PL" dirty="0">
                <a:latin typeface="Lucida Sans Unicode" panose="020B0602030504020204" pitchFamily="34" charset="0"/>
              </a:rPr>
              <a:t>w podeszłym wieku i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 osób niepełnosprawnych fizycznie</a:t>
            </a:r>
            <a:endParaRPr lang="pl-PL" dirty="0"/>
          </a:p>
        </p:txBody>
      </p:sp>
      <p:sp>
        <p:nvSpPr>
          <p:cNvPr id="6" name="Strzałka: pięciokąt 5">
            <a:extLst>
              <a:ext uri="{FF2B5EF4-FFF2-40B4-BE49-F238E27FC236}">
                <a16:creationId xmlns:a16="http://schemas.microsoft.com/office/drawing/2014/main" id="{9EDFC018-4E83-47DD-7C2D-123F07EBB432}"/>
              </a:ext>
            </a:extLst>
          </p:cNvPr>
          <p:cNvSpPr/>
          <p:nvPr/>
        </p:nvSpPr>
        <p:spPr>
          <a:xfrm>
            <a:off x="1170989" y="3714146"/>
            <a:ext cx="6480111" cy="868303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rgbClr val="000000"/>
                </a:solidFill>
                <a:latin typeface="Lucida Sans Unicode" panose="020B0602030504020204" pitchFamily="34" charset="0"/>
              </a:rPr>
              <a:t>2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pl-PL" sz="1800" b="0" i="0" u="none" strike="noStrike" baseline="0" dirty="0">
                <a:latin typeface="Lucida Sans Unicode" panose="020B0602030504020204" pitchFamily="34" charset="0"/>
              </a:rPr>
              <a:t>la osób dorosłych niepełnosprawnych intelektualnie oraz dzieci i młodzieży niepełnosprawnych intelektualnie</a:t>
            </a:r>
            <a:endParaRPr lang="pl-PL" dirty="0"/>
          </a:p>
        </p:txBody>
      </p:sp>
      <p:sp>
        <p:nvSpPr>
          <p:cNvPr id="7" name="Strzałka: pięciokąt 6">
            <a:extLst>
              <a:ext uri="{FF2B5EF4-FFF2-40B4-BE49-F238E27FC236}">
                <a16:creationId xmlns:a16="http://schemas.microsoft.com/office/drawing/2014/main" id="{AB4750E3-088C-B567-7DF5-162AEA1F947C}"/>
              </a:ext>
            </a:extLst>
          </p:cNvPr>
          <p:cNvSpPr/>
          <p:nvPr/>
        </p:nvSpPr>
        <p:spPr>
          <a:xfrm>
            <a:off x="1170989" y="4773169"/>
            <a:ext cx="6480110" cy="666578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1 inne, zgodnie z art. 56a, ust. 2 i 3 ustawy o pomocy społecznej</a:t>
            </a:r>
          </a:p>
        </p:txBody>
      </p:sp>
    </p:spTree>
    <p:extLst>
      <p:ext uri="{BB962C8B-B14F-4D97-AF65-F5344CB8AC3E}">
        <p14:creationId xmlns:p14="http://schemas.microsoft.com/office/powerpoint/2010/main" val="1674438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5663A2-C00A-967C-1F57-9AC853315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8580"/>
            <a:ext cx="9800944" cy="1348090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1800" b="0" i="0" u="none" strike="noStrike" baseline="0" dirty="0">
                <a:solidFill>
                  <a:srgbClr val="000000"/>
                </a:solidFill>
                <a:latin typeface="Lucida Sans Unicode" panose="020B0602030504020204" pitchFamily="34" charset="0"/>
              </a:rPr>
            </a:br>
            <a:r>
              <a:rPr lang="pl-PL" sz="3300" i="0" u="none" strike="noStrike" baseline="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Liczba miejsc w DPS w podziale na typy domów według stanu na dzień 31.03.2025 r.</a:t>
            </a:r>
            <a:endParaRPr lang="pl-PL" sz="3300" dirty="0">
              <a:solidFill>
                <a:srgbClr val="00B05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1FB6A6BD-FC6E-3532-97D6-717B4793D6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4682" y="1558543"/>
            <a:ext cx="4118601" cy="1604567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EE04695-5822-212E-A9DD-8996ED84AF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9648" y="1558543"/>
            <a:ext cx="3837904" cy="173751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F6B89E85-D05F-9F1D-4747-4C92EF7165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682" y="3296054"/>
            <a:ext cx="4121253" cy="1737511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5CD0521-9BAD-9815-C73A-634824EF06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682" y="5113754"/>
            <a:ext cx="4121253" cy="1737511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325B1E86-80A2-A6DB-B698-9FCD83CAEB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9648" y="3296054"/>
            <a:ext cx="3840813" cy="1808386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471425A0-BCF5-F50C-3707-A0A34C23F3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9648" y="5033565"/>
            <a:ext cx="3840813" cy="1824435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977A32CB-156E-D892-3922-8E7614D4F093}"/>
              </a:ext>
            </a:extLst>
          </p:cNvPr>
          <p:cNvSpPr txBox="1"/>
          <p:nvPr/>
        </p:nvSpPr>
        <p:spPr>
          <a:xfrm>
            <a:off x="1586204" y="1978905"/>
            <a:ext cx="2080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w podeszłym wieku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8744E7D-A7DF-8C3C-250D-76F25158B93D}"/>
              </a:ext>
            </a:extLst>
          </p:cNvPr>
          <p:cNvSpPr txBox="1"/>
          <p:nvPr/>
        </p:nvSpPr>
        <p:spPr>
          <a:xfrm>
            <a:off x="1586203" y="3652550"/>
            <a:ext cx="2080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przewlekle somatycznie chorych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5EB4E3F-8A9D-CE53-5759-4ED7461F2428}"/>
              </a:ext>
            </a:extLst>
          </p:cNvPr>
          <p:cNvSpPr txBox="1"/>
          <p:nvPr/>
        </p:nvSpPr>
        <p:spPr>
          <a:xfrm>
            <a:off x="1693618" y="5712098"/>
            <a:ext cx="2080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przewlekle psychicznie chorych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83F6E177-020A-8654-C6AF-8C2DAC068F9C}"/>
              </a:ext>
            </a:extLst>
          </p:cNvPr>
          <p:cNvSpPr txBox="1"/>
          <p:nvPr/>
        </p:nvSpPr>
        <p:spPr>
          <a:xfrm>
            <a:off x="6069687" y="2104355"/>
            <a:ext cx="2080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70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60FFA318-670D-81EE-1C50-90CB2C35896B}"/>
              </a:ext>
            </a:extLst>
          </p:cNvPr>
          <p:cNvSpPr txBox="1"/>
          <p:nvPr/>
        </p:nvSpPr>
        <p:spPr>
          <a:xfrm>
            <a:off x="6069686" y="3863220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275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A5E6515-25C1-D08C-CBF8-5EF6FE9671C8}"/>
              </a:ext>
            </a:extLst>
          </p:cNvPr>
          <p:cNvSpPr txBox="1"/>
          <p:nvPr/>
        </p:nvSpPr>
        <p:spPr>
          <a:xfrm>
            <a:off x="5987916" y="5737548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1259</a:t>
            </a:r>
          </a:p>
        </p:txBody>
      </p:sp>
    </p:spTree>
    <p:extLst>
      <p:ext uri="{BB962C8B-B14F-4D97-AF65-F5344CB8AC3E}">
        <p14:creationId xmlns:p14="http://schemas.microsoft.com/office/powerpoint/2010/main" val="93038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E84CF1E5-E7D2-8908-0876-07698B406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60" y="255930"/>
            <a:ext cx="4118601" cy="1731523"/>
          </a:xfrm>
          <a:prstGeom prst="rect">
            <a:avLst/>
          </a:prstGeom>
        </p:spPr>
      </p:pic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D455C6A3-690C-BC38-71CF-4B6008790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59" y="2478633"/>
            <a:ext cx="4118601" cy="1731523"/>
          </a:xfrm>
          <a:prstGeom prst="rect">
            <a:avLst/>
          </a:prstGeom>
        </p:spPr>
      </p:pic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AF13ED6-E234-1543-1864-43B7F6CB2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59" y="4678640"/>
            <a:ext cx="4118601" cy="1731523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66F73606-110F-CDEB-8899-AFB887024D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8938" y="122984"/>
            <a:ext cx="3837904" cy="199741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F25DEA1B-90B0-5831-BFFE-C985879F6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8938" y="2345687"/>
            <a:ext cx="3837904" cy="1997413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A823C29-6505-6D40-5DF5-661A66845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8938" y="4545694"/>
            <a:ext cx="3837904" cy="1997413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C2090334-EFB0-7966-16A7-201A5C59F952}"/>
              </a:ext>
            </a:extLst>
          </p:cNvPr>
          <p:cNvSpPr txBox="1"/>
          <p:nvPr/>
        </p:nvSpPr>
        <p:spPr>
          <a:xfrm>
            <a:off x="1532719" y="660025"/>
            <a:ext cx="2327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dorosłych niepełnosprawnych intelektualnie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4C48C7A-C9C9-1406-12DF-317D0BCFF5F8}"/>
              </a:ext>
            </a:extLst>
          </p:cNvPr>
          <p:cNvSpPr txBox="1"/>
          <p:nvPr/>
        </p:nvSpPr>
        <p:spPr>
          <a:xfrm>
            <a:off x="1532719" y="2882728"/>
            <a:ext cx="2283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dzieci i młodzieży niepełnosprawnych intelektualnie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D395925-C21B-5663-A3AE-CEEEC990E249}"/>
              </a:ext>
            </a:extLst>
          </p:cNvPr>
          <p:cNvSpPr txBox="1"/>
          <p:nvPr/>
        </p:nvSpPr>
        <p:spPr>
          <a:xfrm>
            <a:off x="1396286" y="5010914"/>
            <a:ext cx="25565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w podeszłym wieku i osób przewlekle somatycznie chorych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0DE1125-EAD8-B6EE-8D78-87CB4C9D4441}"/>
              </a:ext>
            </a:extLst>
          </p:cNvPr>
          <p:cNvSpPr txBox="1"/>
          <p:nvPr/>
        </p:nvSpPr>
        <p:spPr>
          <a:xfrm>
            <a:off x="6217298" y="937024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519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D7B00EF-62D8-F81B-01B5-A0B608851BA8}"/>
              </a:ext>
            </a:extLst>
          </p:cNvPr>
          <p:cNvSpPr txBox="1"/>
          <p:nvPr/>
        </p:nvSpPr>
        <p:spPr>
          <a:xfrm>
            <a:off x="6297526" y="3159727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294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FB7AEC9-3058-C98E-21AF-9DB416130176}"/>
              </a:ext>
            </a:extLst>
          </p:cNvPr>
          <p:cNvSpPr txBox="1"/>
          <p:nvPr/>
        </p:nvSpPr>
        <p:spPr>
          <a:xfrm>
            <a:off x="6217298" y="5359734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1276</a:t>
            </a:r>
          </a:p>
        </p:txBody>
      </p:sp>
    </p:spTree>
    <p:extLst>
      <p:ext uri="{BB962C8B-B14F-4D97-AF65-F5344CB8AC3E}">
        <p14:creationId xmlns:p14="http://schemas.microsoft.com/office/powerpoint/2010/main" val="29426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9FD5CFEB-F575-6D3A-FAF0-CEAFC87E7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60" y="255930"/>
            <a:ext cx="4118601" cy="1731523"/>
          </a:xfrm>
          <a:prstGeom prst="rect">
            <a:avLst/>
          </a:prstGeom>
        </p:spPr>
      </p:pic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33323E1F-1665-37BD-B096-7548579DF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784" y="2302444"/>
            <a:ext cx="4118601" cy="1731523"/>
          </a:xfrm>
          <a:prstGeom prst="rect">
            <a:avLst/>
          </a:prstGeom>
        </p:spPr>
      </p:pic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6B494714-3D13-2635-2662-DD61E579E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783" y="4448485"/>
            <a:ext cx="4118601" cy="1731523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2E187B3E-E3B1-3866-9900-08FB2A44F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7599" y="122984"/>
            <a:ext cx="3837904" cy="199741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E8AD05A5-7FEA-29B9-8856-6DFB04BCD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8938" y="122984"/>
            <a:ext cx="3837904" cy="1997413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7426CC68-3642-49E9-9079-C51A95C9B7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2718" y="2120397"/>
            <a:ext cx="3840813" cy="199966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7FC5604F-ABDF-9D14-9584-1DA9EDFFA0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2717" y="4314415"/>
            <a:ext cx="3840813" cy="199966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0FDDCAE-6830-0064-241B-4543B323A311}"/>
              </a:ext>
            </a:extLst>
          </p:cNvPr>
          <p:cNvSpPr txBox="1"/>
          <p:nvPr/>
        </p:nvSpPr>
        <p:spPr>
          <a:xfrm>
            <a:off x="1274748" y="554205"/>
            <a:ext cx="2843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przewlekle somatycznie chorych i osób niepełnosprawnych fizycznie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DF894DF-71D1-718F-3BC3-408B52A4F234}"/>
              </a:ext>
            </a:extLst>
          </p:cNvPr>
          <p:cNvSpPr txBox="1"/>
          <p:nvPr/>
        </p:nvSpPr>
        <p:spPr>
          <a:xfrm>
            <a:off x="6292759" y="937024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100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BEB09EF-D354-65C7-E20E-94CBF3B25527}"/>
              </a:ext>
            </a:extLst>
          </p:cNvPr>
          <p:cNvSpPr txBox="1"/>
          <p:nvPr/>
        </p:nvSpPr>
        <p:spPr>
          <a:xfrm>
            <a:off x="6292759" y="2934437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39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ECE6C60-C131-2FC2-4F40-4478A1BF0B2B}"/>
              </a:ext>
            </a:extLst>
          </p:cNvPr>
          <p:cNvSpPr txBox="1"/>
          <p:nvPr/>
        </p:nvSpPr>
        <p:spPr>
          <a:xfrm>
            <a:off x="1421271" y="2706540"/>
            <a:ext cx="2843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w podeszłym wieku i osób niepełnosprawnych fizycznie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3FBE482-AC31-3C5D-1DD8-5A2FB415585D}"/>
              </a:ext>
            </a:extLst>
          </p:cNvPr>
          <p:cNvSpPr txBox="1"/>
          <p:nvPr/>
        </p:nvSpPr>
        <p:spPr>
          <a:xfrm>
            <a:off x="1421271" y="4774825"/>
            <a:ext cx="2697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osób dorosłych oraz dzieci i młodzieży niepełnosprawnych intelektualnie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3E68DA7-0699-4093-527B-DB0B91A5F450}"/>
              </a:ext>
            </a:extLst>
          </p:cNvPr>
          <p:cNvSpPr txBox="1"/>
          <p:nvPr/>
        </p:nvSpPr>
        <p:spPr>
          <a:xfrm>
            <a:off x="6292759" y="5128455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235</a:t>
            </a:r>
          </a:p>
        </p:txBody>
      </p:sp>
    </p:spTree>
    <p:extLst>
      <p:ext uri="{BB962C8B-B14F-4D97-AF65-F5344CB8AC3E}">
        <p14:creationId xmlns:p14="http://schemas.microsoft.com/office/powerpoint/2010/main" val="391781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5E65D-CA6A-4A2C-B2FB-8BAA957C4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977CBC8A-0C49-593E-6BCC-0F9BD17B24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58" y="2485946"/>
            <a:ext cx="4118601" cy="173152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2F6CC2EC-AEBE-9387-AC98-9D4BE2BB5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170" y="2353000"/>
            <a:ext cx="3837904" cy="1997413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2362F5C8-A29F-5991-EBCD-6B9A4558A62D}"/>
              </a:ext>
            </a:extLst>
          </p:cNvPr>
          <p:cNvSpPr txBox="1"/>
          <p:nvPr/>
        </p:nvSpPr>
        <p:spPr>
          <a:xfrm>
            <a:off x="1200103" y="2890042"/>
            <a:ext cx="2843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Inne, zgodnie z art. 56a ust. 2 i 3 Ustawy o pomocy społecznej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377E6F29-8DBA-0F62-68CA-52DC2273FA44}"/>
              </a:ext>
            </a:extLst>
          </p:cNvPr>
          <p:cNvSpPr txBox="1"/>
          <p:nvPr/>
        </p:nvSpPr>
        <p:spPr>
          <a:xfrm>
            <a:off x="6199453" y="3167040"/>
            <a:ext cx="208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95</a:t>
            </a:r>
          </a:p>
        </p:txBody>
      </p:sp>
    </p:spTree>
    <p:extLst>
      <p:ext uri="{BB962C8B-B14F-4D97-AF65-F5344CB8AC3E}">
        <p14:creationId xmlns:p14="http://schemas.microsoft.com/office/powerpoint/2010/main" val="288365969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697</TotalTime>
  <Words>553</Words>
  <Application>Microsoft Office PowerPoint</Application>
  <PresentationFormat>Panoramiczny</PresentationFormat>
  <Paragraphs>92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Lucida Sans Unicode</vt:lpstr>
      <vt:lpstr>Trebuchet MS</vt:lpstr>
      <vt:lpstr>Wingdings 3</vt:lpstr>
      <vt:lpstr>Faseta</vt:lpstr>
      <vt:lpstr>Konferencja „ Życie wspomagane – możliwości i wyzwania pomocy instytucjonalnej”</vt:lpstr>
      <vt:lpstr>Prezentacja programu PowerPoint</vt:lpstr>
      <vt:lpstr>Liczba DPS, według stanu na dzień 31.03.2025 r. </vt:lpstr>
      <vt:lpstr>Liczba DPS z podziałem na typy, według stanu na dzień 31 marca 2025 r.</vt:lpstr>
      <vt:lpstr>Prezentacja programu PowerPoint</vt:lpstr>
      <vt:lpstr> Liczba miejsc w DPS w podziale na typy domów według stanu na dzień 31.03.2025 r.</vt:lpstr>
      <vt:lpstr>Prezentacja programu PowerPoint</vt:lpstr>
      <vt:lpstr>Prezentacja programu PowerPoint</vt:lpstr>
      <vt:lpstr>Prezentacja programu PowerPoint</vt:lpstr>
      <vt:lpstr>Liczba wolnych miejsc w DPS według stanu na dzień 31 marca 2025 r.: </vt:lpstr>
      <vt:lpstr>Struktura wiekowa mieszkańców DPS według stanu na dzień 31marca 2025 r. </vt:lpstr>
      <vt:lpstr> Liczba mieszkańców nieopuszczających łóżek według stanu na dzień 31 mara 2025 r. </vt:lpstr>
      <vt:lpstr>Liczba pokoi mieszkalnych </vt:lpstr>
      <vt:lpstr>Najmniejszy DPS   - DPS w Kamińsku „SENIOR” dla osób w podeszłym wieku i niepełnosprawnych fizycznie – 19 osób - DPS w Worynach dla osób w podeszłym wieku i niepełnosprawnych fizycznie – 20 osób - DPS  „Zielone Wzgórze” w Olsztynie - dla osób dorosłych niepełnosprawnych intelektualnie – 20 osób  - DPS w Elblągu przy ul. Pułaskiego – dla osób dorosłych niepełnosprawnych intelektualnie – 22 osoby  Największy DPS  - DPS w Nowej Wsi Ełckiej dla osób przewlekle psychicznie chorych – 280 osób - DPS w Węgorzewie dla osób dorosłych niepełnosprawnych intelektualnie – 272 osoby   </vt:lpstr>
      <vt:lpstr>Dziękuję za uwagę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Ołoszewska</dc:creator>
  <cp:lastModifiedBy>Joanna Ołoszewska</cp:lastModifiedBy>
  <cp:revision>8</cp:revision>
  <dcterms:created xsi:type="dcterms:W3CDTF">2025-04-08T11:20:31Z</dcterms:created>
  <dcterms:modified xsi:type="dcterms:W3CDTF">2025-04-11T03:51:20Z</dcterms:modified>
</cp:coreProperties>
</file>