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comments.xml" ContentType="application/vnd.openxmlformats-officedocument.wordprocessingml.comments+xml"/>
  <Override PartName="/word/commentsExtended.xml" ContentType="application/vnd.openxmlformats-officedocument.wordprocessingml.commentsExtended+xml"/>
  <Override PartName="/word/commentsIds.xml" ContentType="application/vnd.openxmlformats-officedocument.wordprocessingml.commentsIds+xml"/>
  <Override PartName="/word/commentsExtensible.xml" ContentType="application/vnd.openxmlformats-officedocument.wordprocessingml.commentsExtensible+xml"/>
  <Override PartName="/word/fontTable.xml" ContentType="application/vnd.openxmlformats-officedocument.wordprocessingml.fontTable+xml"/>
  <Override PartName="/word/people.xml" ContentType="application/vnd.openxmlformats-officedocument.wordprocessingml.peop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298EBAE3" w14:textId="501D139D" w:rsidR="0019274B" w:rsidRPr="00FE4BB4" w:rsidRDefault="003C077A" w:rsidP="002B1D86">
      <w:pPr>
        <w:pStyle w:val="CZKSIGAoznaczenieiprzedmiotczcilubksigi"/>
        <w:spacing w:before="0"/>
        <w:rPr>
          <w:rFonts w:ascii="Times New Roman" w:hAnsi="Times New Roman"/>
        </w:rPr>
      </w:pPr>
      <w:r w:rsidRPr="00FE4BB4">
        <w:rPr>
          <w:rFonts w:ascii="Times New Roman" w:hAnsi="Times New Roman"/>
        </w:rPr>
        <w:t xml:space="preserve">ZARZĄDZENIE NR </w:t>
      </w:r>
      <w:r w:rsidR="00D91B6C">
        <w:rPr>
          <w:rFonts w:ascii="Times New Roman" w:hAnsi="Times New Roman"/>
        </w:rPr>
        <w:t>12</w:t>
      </w:r>
      <w:r w:rsidRPr="00FE4BB4">
        <w:rPr>
          <w:rFonts w:ascii="Times New Roman" w:hAnsi="Times New Roman"/>
        </w:rPr>
        <w:t>/</w:t>
      </w:r>
      <w:r w:rsidR="00457895" w:rsidRPr="00FE4BB4">
        <w:rPr>
          <w:rFonts w:ascii="Times New Roman" w:hAnsi="Times New Roman"/>
        </w:rPr>
        <w:t>20</w:t>
      </w:r>
      <w:r w:rsidR="00130DCB" w:rsidRPr="00FE4BB4">
        <w:rPr>
          <w:rFonts w:ascii="Times New Roman" w:hAnsi="Times New Roman"/>
        </w:rPr>
        <w:t>25</w:t>
      </w:r>
    </w:p>
    <w:p w14:paraId="3F695262" w14:textId="20FB2B11" w:rsidR="00261CBB" w:rsidRPr="002B1D86" w:rsidRDefault="002B1D86" w:rsidP="002B1D86">
      <w:pPr>
        <w:pStyle w:val="ARTartustawynprozporzdzenia"/>
        <w:spacing w:before="0" w:line="276" w:lineRule="auto"/>
        <w:jc w:val="center"/>
        <w:rPr>
          <w:rFonts w:ascii="Times New Roman" w:hAnsi="Times New Roman" w:cs="Times New Roman"/>
          <w:b/>
          <w:bCs/>
        </w:rPr>
      </w:pPr>
      <w:r w:rsidRPr="002B1D86">
        <w:rPr>
          <w:rFonts w:ascii="Times New Roman" w:hAnsi="Times New Roman" w:cs="Times New Roman"/>
          <w:b/>
          <w:bCs/>
        </w:rPr>
        <w:t>PAŃSTWOWEGO POWIATOWEGO INSPEKTORA SANITARNEGO W</w:t>
      </w:r>
      <w:r w:rsidR="00BB55A1">
        <w:rPr>
          <w:rFonts w:ascii="Times New Roman" w:hAnsi="Times New Roman" w:cs="Times New Roman"/>
          <w:b/>
          <w:bCs/>
        </w:rPr>
        <w:t> </w:t>
      </w:r>
      <w:r w:rsidRPr="002B1D86">
        <w:rPr>
          <w:rFonts w:ascii="Times New Roman" w:hAnsi="Times New Roman" w:cs="Times New Roman"/>
          <w:b/>
          <w:bCs/>
        </w:rPr>
        <w:t>MŁAWIE</w:t>
      </w:r>
    </w:p>
    <w:p w14:paraId="56EE5953" w14:textId="17C014DA" w:rsidR="003C077A" w:rsidRPr="002B1D86" w:rsidRDefault="002B1D86" w:rsidP="002B1D86">
      <w:pPr>
        <w:pStyle w:val="DATAAKTUdatauchwalenialubwydaniaaktu"/>
        <w:spacing w:before="0" w:after="0" w:line="276" w:lineRule="auto"/>
        <w:rPr>
          <w:rFonts w:ascii="Times New Roman" w:hAnsi="Times New Roman" w:cs="Times New Roman"/>
          <w:b/>
        </w:rPr>
      </w:pPr>
      <w:bookmarkStart w:id="0" w:name="_Hlk173757266"/>
      <w:r w:rsidRPr="002B1D86">
        <w:rPr>
          <w:rFonts w:ascii="Times New Roman" w:hAnsi="Times New Roman" w:cs="Times New Roman"/>
          <w:b/>
        </w:rPr>
        <w:t xml:space="preserve">Z </w:t>
      </w:r>
      <w:bookmarkStart w:id="1" w:name="_Hlk173756377"/>
      <w:r w:rsidRPr="002B1D86">
        <w:rPr>
          <w:rFonts w:ascii="Times New Roman" w:hAnsi="Times New Roman" w:cs="Times New Roman"/>
          <w:b/>
        </w:rPr>
        <w:t>DNIA 17.12.2025 R.</w:t>
      </w:r>
    </w:p>
    <w:bookmarkEnd w:id="0"/>
    <w:bookmarkEnd w:id="1"/>
    <w:p w14:paraId="77FD29F4" w14:textId="59E46F58" w:rsidR="009E2CB3" w:rsidRPr="00FE4BB4" w:rsidRDefault="002B1D86" w:rsidP="002B1D86">
      <w:pPr>
        <w:pStyle w:val="NIEARTTEKSTtekstnieartykuowanynppodstprawnarozplubpreambua"/>
        <w:spacing w:before="0" w:line="276" w:lineRule="auto"/>
        <w:jc w:val="center"/>
        <w:rPr>
          <w:rFonts w:ascii="Times New Roman" w:hAnsi="Times New Roman" w:cs="Times New Roman"/>
          <w:b/>
          <w:bCs w:val="0"/>
        </w:rPr>
      </w:pPr>
      <w:r w:rsidRPr="00FE4BB4">
        <w:rPr>
          <w:rFonts w:ascii="Times New Roman" w:hAnsi="Times New Roman" w:cs="Times New Roman"/>
          <w:b/>
          <w:bCs w:val="0"/>
        </w:rPr>
        <w:t>W SPRAWIE WPROWADZENIA PROCEDURY ZGŁOSZEŃ WEWNĘTRZNYCH NARUSZEŃ PRAWA</w:t>
      </w:r>
      <w:r w:rsidRPr="00FE4BB4">
        <w:rPr>
          <w:rFonts w:ascii="Times New Roman" w:hAnsi="Times New Roman" w:cs="Times New Roman"/>
          <w:b/>
          <w:bCs w:val="0"/>
        </w:rPr>
        <w:br/>
        <w:t xml:space="preserve"> I PODEJMOWANIA DZIAŁAŃ NASTĘPCZYCH W POWIATOWEJ STACJI </w:t>
      </w:r>
      <w:r w:rsidRPr="00FE4BB4">
        <w:rPr>
          <w:rFonts w:ascii="Times New Roman" w:hAnsi="Times New Roman" w:cs="Times New Roman"/>
          <w:b/>
          <w:bCs w:val="0"/>
        </w:rPr>
        <w:br/>
        <w:t>SANITARNO-EPIDEMIOLOGICZNEJ W MŁAWIE</w:t>
      </w:r>
    </w:p>
    <w:p w14:paraId="3BC01796" w14:textId="77777777" w:rsidR="00457895" w:rsidRPr="00FE4BB4" w:rsidRDefault="00457895" w:rsidP="00FE4BB4">
      <w:pPr>
        <w:pStyle w:val="ARTartustawynprozporzdzenia"/>
        <w:spacing w:before="0" w:line="240" w:lineRule="auto"/>
        <w:rPr>
          <w:rFonts w:ascii="Times New Roman" w:hAnsi="Times New Roman" w:cs="Times New Roman"/>
        </w:rPr>
      </w:pPr>
    </w:p>
    <w:p w14:paraId="16937FD1" w14:textId="77777777" w:rsidR="00457895" w:rsidRDefault="00457895" w:rsidP="00FE4BB4">
      <w:pPr>
        <w:pStyle w:val="ARTartustawynprozporzdzenia"/>
        <w:spacing w:before="0" w:line="240" w:lineRule="auto"/>
        <w:rPr>
          <w:rFonts w:ascii="Times New Roman" w:hAnsi="Times New Roman" w:cs="Times New Roman"/>
        </w:rPr>
      </w:pPr>
    </w:p>
    <w:p w14:paraId="5B6B6B41" w14:textId="77777777" w:rsidR="002B1D86" w:rsidRPr="00FE4BB4" w:rsidRDefault="002B1D86" w:rsidP="00FE4BB4">
      <w:pPr>
        <w:pStyle w:val="ARTartustawynprozporzdzenia"/>
        <w:spacing w:before="0" w:line="240" w:lineRule="auto"/>
        <w:rPr>
          <w:rFonts w:ascii="Times New Roman" w:hAnsi="Times New Roman" w:cs="Times New Roman"/>
        </w:rPr>
      </w:pPr>
    </w:p>
    <w:p w14:paraId="026C27A9" w14:textId="237F9029" w:rsidR="00652626" w:rsidRPr="00FE4BB4" w:rsidRDefault="00652626" w:rsidP="00FE4BB4">
      <w:pPr>
        <w:pStyle w:val="NIEARTTEKSTtekstnieartykuowanynppodstprawnarozplubpreambua"/>
        <w:spacing w:before="0" w:line="240" w:lineRule="auto"/>
        <w:rPr>
          <w:rFonts w:ascii="Times New Roman" w:hAnsi="Times New Roman" w:cs="Times New Roman"/>
        </w:rPr>
      </w:pPr>
      <w:r w:rsidRPr="00FE4BB4">
        <w:rPr>
          <w:rFonts w:ascii="Times New Roman" w:hAnsi="Times New Roman" w:cs="Times New Roman"/>
        </w:rPr>
        <w:t xml:space="preserve">Na podstawie art. </w:t>
      </w:r>
      <w:r w:rsidR="00510060" w:rsidRPr="00FE4BB4">
        <w:rPr>
          <w:rFonts w:ascii="Times New Roman" w:hAnsi="Times New Roman" w:cs="Times New Roman"/>
        </w:rPr>
        <w:t xml:space="preserve">10 </w:t>
      </w:r>
      <w:r w:rsidR="007C4832" w:rsidRPr="00FE4BB4">
        <w:rPr>
          <w:rFonts w:ascii="Times New Roman" w:hAnsi="Times New Roman" w:cs="Times New Roman"/>
        </w:rPr>
        <w:t>ust.</w:t>
      </w:r>
      <w:r w:rsidR="00874171" w:rsidRPr="00FE4BB4">
        <w:rPr>
          <w:rFonts w:ascii="Times New Roman" w:hAnsi="Times New Roman" w:cs="Times New Roman"/>
        </w:rPr>
        <w:t xml:space="preserve"> </w:t>
      </w:r>
      <w:r w:rsidR="00510060" w:rsidRPr="00FE4BB4">
        <w:rPr>
          <w:rFonts w:ascii="Times New Roman" w:hAnsi="Times New Roman" w:cs="Times New Roman"/>
        </w:rPr>
        <w:t xml:space="preserve">1 pkt. </w:t>
      </w:r>
      <w:r w:rsidR="00775136" w:rsidRPr="00FE4BB4">
        <w:rPr>
          <w:rFonts w:ascii="Times New Roman" w:hAnsi="Times New Roman" w:cs="Times New Roman"/>
        </w:rPr>
        <w:t>2 ustawy</w:t>
      </w:r>
      <w:r w:rsidR="007C4832" w:rsidRPr="00FE4BB4">
        <w:rPr>
          <w:rFonts w:ascii="Times New Roman" w:hAnsi="Times New Roman" w:cs="Times New Roman"/>
        </w:rPr>
        <w:t xml:space="preserve"> z dnia 14 marca 1985 r. o Państwowej Inspekcji Sanitarnej (Dz. U. z 2024 r. poz. 416</w:t>
      </w:r>
      <w:r w:rsidR="00412554" w:rsidRPr="00FE4BB4">
        <w:rPr>
          <w:rFonts w:ascii="Times New Roman" w:hAnsi="Times New Roman" w:cs="Times New Roman"/>
        </w:rPr>
        <w:t xml:space="preserve">) w związku z </w:t>
      </w:r>
      <w:r w:rsidRPr="00FE4BB4">
        <w:rPr>
          <w:rFonts w:ascii="Times New Roman" w:hAnsi="Times New Roman" w:cs="Times New Roman"/>
        </w:rPr>
        <w:t>art. 24 ust. 1 oraz art. 29 ustawy z dnia 14</w:t>
      </w:r>
      <w:r w:rsidR="00FB7A4F">
        <w:rPr>
          <w:rFonts w:ascii="Times New Roman" w:hAnsi="Times New Roman" w:cs="Times New Roman"/>
        </w:rPr>
        <w:t> </w:t>
      </w:r>
      <w:r w:rsidRPr="00FE4BB4">
        <w:rPr>
          <w:rFonts w:ascii="Times New Roman" w:hAnsi="Times New Roman" w:cs="Times New Roman"/>
        </w:rPr>
        <w:t>czerwca 2024 r. o ochronie sygnalistów (Dz. U. poz. 928) zarządza się, co następuje:</w:t>
      </w:r>
    </w:p>
    <w:p w14:paraId="0A3A2CDB" w14:textId="3D3C4292" w:rsidR="00652626" w:rsidRPr="00FE4BB4" w:rsidRDefault="00652626" w:rsidP="00FE4BB4">
      <w:pPr>
        <w:pStyle w:val="ARTartustawynprozporzdzenia"/>
        <w:spacing w:before="0" w:line="240" w:lineRule="auto"/>
        <w:rPr>
          <w:rFonts w:ascii="Times New Roman" w:hAnsi="Times New Roman" w:cs="Times New Roman"/>
        </w:rPr>
      </w:pPr>
      <w:bookmarkStart w:id="2" w:name="_Hlk95219111"/>
      <w:bookmarkStart w:id="3" w:name="_Hlk88217065"/>
      <w:r w:rsidRPr="00FE4BB4">
        <w:rPr>
          <w:rFonts w:ascii="Times New Roman" w:hAnsi="Times New Roman" w:cs="Times New Roman"/>
          <w:b/>
        </w:rPr>
        <w:t>§ 1</w:t>
      </w:r>
      <w:bookmarkEnd w:id="2"/>
      <w:r w:rsidRPr="00FE4BB4">
        <w:rPr>
          <w:rFonts w:ascii="Times New Roman" w:hAnsi="Times New Roman" w:cs="Times New Roman"/>
          <w:b/>
        </w:rPr>
        <w:t>.</w:t>
      </w:r>
      <w:r w:rsidRPr="00FE4BB4">
        <w:rPr>
          <w:rFonts w:ascii="Times New Roman" w:hAnsi="Times New Roman" w:cs="Times New Roman"/>
        </w:rPr>
        <w:t xml:space="preserve"> </w:t>
      </w:r>
      <w:r w:rsidR="00B84D8C" w:rsidRPr="00FE4BB4">
        <w:rPr>
          <w:rFonts w:ascii="Times New Roman" w:hAnsi="Times New Roman" w:cs="Times New Roman"/>
        </w:rPr>
        <w:t xml:space="preserve">W </w:t>
      </w:r>
      <w:r w:rsidR="003A5840" w:rsidRPr="00FE4BB4">
        <w:rPr>
          <w:rFonts w:ascii="Times New Roman" w:hAnsi="Times New Roman" w:cs="Times New Roman"/>
          <w:b/>
          <w:bCs/>
        </w:rPr>
        <w:t>Powiatowej</w:t>
      </w:r>
      <w:r w:rsidR="003A5840" w:rsidRPr="00FE4BB4">
        <w:rPr>
          <w:rFonts w:ascii="Times New Roman" w:hAnsi="Times New Roman" w:cs="Times New Roman"/>
          <w:b/>
        </w:rPr>
        <w:t xml:space="preserve"> Stacji Sanitarno-Epidemiologicznej w </w:t>
      </w:r>
      <w:r w:rsidR="003A5840" w:rsidRPr="00FE4BB4">
        <w:rPr>
          <w:rFonts w:ascii="Times New Roman" w:hAnsi="Times New Roman" w:cs="Times New Roman"/>
          <w:b/>
          <w:bCs/>
        </w:rPr>
        <w:t>Mławie</w:t>
      </w:r>
      <w:r w:rsidR="00412554" w:rsidRPr="00FE4BB4">
        <w:rPr>
          <w:rFonts w:ascii="Times New Roman" w:hAnsi="Times New Roman" w:cs="Times New Roman"/>
        </w:rPr>
        <w:t>, zwanej dalej „</w:t>
      </w:r>
      <w:r w:rsidR="003A5840" w:rsidRPr="00FE4BB4">
        <w:rPr>
          <w:rFonts w:ascii="Times New Roman" w:hAnsi="Times New Roman" w:cs="Times New Roman"/>
        </w:rPr>
        <w:t>P</w:t>
      </w:r>
      <w:r w:rsidR="00412554" w:rsidRPr="00FE4BB4">
        <w:rPr>
          <w:rFonts w:ascii="Times New Roman" w:hAnsi="Times New Roman" w:cs="Times New Roman"/>
        </w:rPr>
        <w:t>SSE”</w:t>
      </w:r>
      <w:r w:rsidRPr="00FE4BB4">
        <w:rPr>
          <w:rFonts w:ascii="Times New Roman" w:hAnsi="Times New Roman" w:cs="Times New Roman"/>
        </w:rPr>
        <w:t xml:space="preserve"> wprowadza się wewnętrzną procedurę dokonywania zgłoszeń naruszeń prawa i</w:t>
      </w:r>
      <w:r w:rsidR="00FB7A4F">
        <w:rPr>
          <w:rFonts w:ascii="Times New Roman" w:hAnsi="Times New Roman" w:cs="Times New Roman"/>
        </w:rPr>
        <w:t> </w:t>
      </w:r>
      <w:r w:rsidRPr="00FE4BB4">
        <w:rPr>
          <w:rFonts w:ascii="Times New Roman" w:hAnsi="Times New Roman" w:cs="Times New Roman"/>
        </w:rPr>
        <w:t>podejmowania działań następczych, zwaną dalej „procedurą zgłoszeń wewnętrznych”, stanowiącą załącznik nr 1 do zarządzenia.</w:t>
      </w:r>
    </w:p>
    <w:p w14:paraId="251D0488" w14:textId="679EE1D4" w:rsidR="00652626" w:rsidRPr="00FE4BB4" w:rsidRDefault="00652626" w:rsidP="00FE4BB4">
      <w:pPr>
        <w:spacing w:line="240" w:lineRule="auto"/>
        <w:ind w:firstLine="284"/>
        <w:jc w:val="both"/>
        <w:rPr>
          <w:rFonts w:eastAsia="Times New Roman" w:cs="Times New Roman"/>
        </w:rPr>
      </w:pPr>
      <w:r w:rsidRPr="00FE4BB4">
        <w:rPr>
          <w:rFonts w:eastAsia="Times New Roman" w:cs="Times New Roman"/>
        </w:rPr>
        <w:t xml:space="preserve">2. Przepisów zarządzenia nie stosuje się do </w:t>
      </w:r>
      <w:r w:rsidR="00813ECC" w:rsidRPr="00FE4BB4">
        <w:rPr>
          <w:rFonts w:eastAsia="Times New Roman" w:cs="Times New Roman"/>
        </w:rPr>
        <w:t xml:space="preserve">informacji o </w:t>
      </w:r>
      <w:r w:rsidRPr="00FE4BB4">
        <w:rPr>
          <w:rFonts w:eastAsia="Times New Roman" w:cs="Times New Roman"/>
        </w:rPr>
        <w:t>narusze</w:t>
      </w:r>
      <w:r w:rsidR="00813ECC" w:rsidRPr="00FE4BB4">
        <w:rPr>
          <w:rFonts w:eastAsia="Times New Roman" w:cs="Times New Roman"/>
        </w:rPr>
        <w:t xml:space="preserve">niach </w:t>
      </w:r>
      <w:r w:rsidRPr="00FE4BB4">
        <w:rPr>
          <w:rFonts w:eastAsia="Times New Roman" w:cs="Times New Roman"/>
        </w:rPr>
        <w:t xml:space="preserve">prawa </w:t>
      </w:r>
      <w:r w:rsidR="00813ECC" w:rsidRPr="00FE4BB4">
        <w:rPr>
          <w:rFonts w:eastAsia="Times New Roman" w:cs="Times New Roman"/>
        </w:rPr>
        <w:t>zgłoszonych</w:t>
      </w:r>
      <w:r w:rsidRPr="00FE4BB4">
        <w:rPr>
          <w:rFonts w:eastAsia="Times New Roman" w:cs="Times New Roman"/>
        </w:rPr>
        <w:t xml:space="preserve"> anonimowo.</w:t>
      </w:r>
    </w:p>
    <w:p w14:paraId="6BE40C64" w14:textId="0BE88B18" w:rsidR="00652626" w:rsidRPr="004E0A8C" w:rsidRDefault="00652626" w:rsidP="00FE4BB4">
      <w:pPr>
        <w:pStyle w:val="ARTartustawynprozporzdzenia"/>
        <w:spacing w:before="0" w:line="240" w:lineRule="auto"/>
        <w:rPr>
          <w:rFonts w:ascii="Times New Roman" w:hAnsi="Times New Roman" w:cs="Times New Roman"/>
        </w:rPr>
      </w:pPr>
      <w:r w:rsidRPr="00FE4BB4">
        <w:rPr>
          <w:rFonts w:ascii="Times New Roman" w:hAnsi="Times New Roman" w:cs="Times New Roman"/>
          <w:b/>
          <w:bCs/>
          <w:szCs w:val="24"/>
        </w:rPr>
        <w:t>§ 2</w:t>
      </w:r>
      <w:r w:rsidRPr="00FE4BB4">
        <w:rPr>
          <w:rFonts w:ascii="Times New Roman" w:hAnsi="Times New Roman" w:cs="Times New Roman"/>
        </w:rPr>
        <w:t>.</w:t>
      </w:r>
      <w:bookmarkStart w:id="4" w:name="_Hlk171492219"/>
      <w:r w:rsidRPr="00FE4BB4">
        <w:rPr>
          <w:rFonts w:ascii="Times New Roman" w:hAnsi="Times New Roman" w:cs="Times New Roman"/>
        </w:rPr>
        <w:t xml:space="preserve"> 1. </w:t>
      </w:r>
      <w:bookmarkStart w:id="5" w:name="_Hlk169178349"/>
      <w:bookmarkEnd w:id="4"/>
      <w:r w:rsidRPr="00FE4BB4">
        <w:rPr>
          <w:rFonts w:ascii="Times New Roman" w:hAnsi="Times New Roman" w:cs="Times New Roman"/>
        </w:rPr>
        <w:t xml:space="preserve">Do przyjmowania </w:t>
      </w:r>
      <w:bookmarkStart w:id="6" w:name="_Hlk175122889"/>
      <w:r w:rsidRPr="00FE4BB4">
        <w:rPr>
          <w:rFonts w:ascii="Times New Roman" w:hAnsi="Times New Roman" w:cs="Times New Roman"/>
        </w:rPr>
        <w:t>zgłoszeń wewnętrznych</w:t>
      </w:r>
      <w:r w:rsidR="001126A7" w:rsidRPr="00FE4BB4">
        <w:rPr>
          <w:rFonts w:ascii="Times New Roman" w:hAnsi="Times New Roman" w:cs="Times New Roman"/>
        </w:rPr>
        <w:t xml:space="preserve"> naruszenia prawa</w:t>
      </w:r>
      <w:bookmarkEnd w:id="6"/>
      <w:r w:rsidR="001126A7" w:rsidRPr="00FE4BB4">
        <w:rPr>
          <w:rFonts w:ascii="Times New Roman" w:hAnsi="Times New Roman" w:cs="Times New Roman"/>
        </w:rPr>
        <w:t>, zwanych dalej „zgłoszeniami”</w:t>
      </w:r>
      <w:r w:rsidRPr="00FE4BB4">
        <w:rPr>
          <w:rFonts w:ascii="Times New Roman" w:hAnsi="Times New Roman" w:cs="Times New Roman"/>
        </w:rPr>
        <w:t>, ich weryfikacji, podejmowania działań następczych, kontaktu z sygnalistą oraz</w:t>
      </w:r>
      <w:r w:rsidR="003A5840" w:rsidRPr="00FE4BB4">
        <w:rPr>
          <w:rFonts w:ascii="Times New Roman" w:hAnsi="Times New Roman" w:cs="Times New Roman"/>
        </w:rPr>
        <w:t> </w:t>
      </w:r>
      <w:r w:rsidRPr="00FE4BB4">
        <w:rPr>
          <w:rFonts w:ascii="Times New Roman" w:hAnsi="Times New Roman" w:cs="Times New Roman"/>
        </w:rPr>
        <w:t>przetwarzania danych osobowych</w:t>
      </w:r>
      <w:r w:rsidR="00D45079" w:rsidRPr="00FE4BB4">
        <w:rPr>
          <w:rFonts w:ascii="Times New Roman" w:hAnsi="Times New Roman" w:cs="Times New Roman"/>
        </w:rPr>
        <w:t xml:space="preserve"> sygnalisty, osoby której dotyczy zgłoszenie, oraz osoby trzeciej wskazanej w zgłoszeniu</w:t>
      </w:r>
      <w:r w:rsidRPr="00FE4BB4">
        <w:rPr>
          <w:rFonts w:ascii="Times New Roman" w:hAnsi="Times New Roman" w:cs="Times New Roman"/>
        </w:rPr>
        <w:t>, przekazywania zainteresowanym informacji na temat procedury zgłoszeń</w:t>
      </w:r>
      <w:r w:rsidR="00722E63" w:rsidRPr="00FE4BB4">
        <w:rPr>
          <w:rFonts w:ascii="Times New Roman" w:hAnsi="Times New Roman" w:cs="Times New Roman"/>
        </w:rPr>
        <w:t xml:space="preserve"> wewnętrznych</w:t>
      </w:r>
      <w:r w:rsidRPr="00FE4BB4">
        <w:rPr>
          <w:rFonts w:ascii="Times New Roman" w:hAnsi="Times New Roman" w:cs="Times New Roman"/>
        </w:rPr>
        <w:t>, a także prowadzenia rejestru zgłoszeń wewnętrznych</w:t>
      </w:r>
      <w:r w:rsidR="00B20312" w:rsidRPr="00FE4BB4">
        <w:rPr>
          <w:rFonts w:ascii="Times New Roman" w:hAnsi="Times New Roman" w:cs="Times New Roman"/>
        </w:rPr>
        <w:t>, o</w:t>
      </w:r>
      <w:r w:rsidR="00FB7A4F">
        <w:rPr>
          <w:rFonts w:ascii="Times New Roman" w:hAnsi="Times New Roman" w:cs="Times New Roman"/>
        </w:rPr>
        <w:t> </w:t>
      </w:r>
      <w:r w:rsidR="00B20312" w:rsidRPr="00FE4BB4">
        <w:rPr>
          <w:rFonts w:ascii="Times New Roman" w:hAnsi="Times New Roman" w:cs="Times New Roman"/>
        </w:rPr>
        <w:t xml:space="preserve">którym mowa w § </w:t>
      </w:r>
      <w:r w:rsidR="003C2DD7" w:rsidRPr="00FE4BB4">
        <w:rPr>
          <w:rFonts w:ascii="Times New Roman" w:hAnsi="Times New Roman" w:cs="Times New Roman"/>
        </w:rPr>
        <w:t>5</w:t>
      </w:r>
      <w:r w:rsidR="00B20312" w:rsidRPr="00FE4BB4">
        <w:rPr>
          <w:rFonts w:ascii="Times New Roman" w:hAnsi="Times New Roman" w:cs="Times New Roman"/>
        </w:rPr>
        <w:t xml:space="preserve"> ust. 1,</w:t>
      </w:r>
      <w:r w:rsidRPr="00FE4BB4">
        <w:rPr>
          <w:rFonts w:ascii="Times New Roman" w:hAnsi="Times New Roman" w:cs="Times New Roman"/>
        </w:rPr>
        <w:t xml:space="preserve"> </w:t>
      </w:r>
      <w:r w:rsidR="00B84D8C" w:rsidRPr="00FE4BB4">
        <w:rPr>
          <w:rFonts w:ascii="Times New Roman" w:hAnsi="Times New Roman" w:cs="Times New Roman"/>
        </w:rPr>
        <w:t xml:space="preserve">uprawniony jest pracownik </w:t>
      </w:r>
      <w:r w:rsidR="003A5840" w:rsidRPr="00FE4BB4">
        <w:rPr>
          <w:rFonts w:ascii="Times New Roman" w:hAnsi="Times New Roman" w:cs="Times New Roman"/>
        </w:rPr>
        <w:t>P</w:t>
      </w:r>
      <w:r w:rsidR="00B84D8C" w:rsidRPr="00FE4BB4">
        <w:rPr>
          <w:rFonts w:ascii="Times New Roman" w:hAnsi="Times New Roman" w:cs="Times New Roman"/>
        </w:rPr>
        <w:t xml:space="preserve">SSE działający na podstawie </w:t>
      </w:r>
      <w:r w:rsidR="00B84D8C" w:rsidRPr="004E0A8C">
        <w:rPr>
          <w:rFonts w:ascii="Times New Roman" w:hAnsi="Times New Roman" w:cs="Times New Roman"/>
        </w:rPr>
        <w:t xml:space="preserve">imiennego upoważnienia udzielonego przez </w:t>
      </w:r>
      <w:r w:rsidR="00412554" w:rsidRPr="004E0A8C">
        <w:rPr>
          <w:rFonts w:ascii="Times New Roman" w:hAnsi="Times New Roman" w:cs="Times New Roman"/>
        </w:rPr>
        <w:t>P</w:t>
      </w:r>
      <w:r w:rsidR="00B53685" w:rsidRPr="004E0A8C">
        <w:rPr>
          <w:rFonts w:ascii="Times New Roman" w:hAnsi="Times New Roman" w:cs="Times New Roman"/>
        </w:rPr>
        <w:t>aństwowego</w:t>
      </w:r>
      <w:r w:rsidR="003A5840" w:rsidRPr="004E0A8C">
        <w:rPr>
          <w:rFonts w:ascii="Times New Roman" w:hAnsi="Times New Roman" w:cs="Times New Roman"/>
        </w:rPr>
        <w:t xml:space="preserve"> Powiatowego</w:t>
      </w:r>
      <w:r w:rsidR="00B53685" w:rsidRPr="004E0A8C">
        <w:rPr>
          <w:rFonts w:ascii="Times New Roman" w:hAnsi="Times New Roman" w:cs="Times New Roman"/>
        </w:rPr>
        <w:t xml:space="preserve"> Inspektora Sanitarnego</w:t>
      </w:r>
      <w:r w:rsidR="003A5840" w:rsidRPr="004E0A8C">
        <w:rPr>
          <w:rFonts w:ascii="Times New Roman" w:hAnsi="Times New Roman" w:cs="Times New Roman"/>
        </w:rPr>
        <w:t xml:space="preserve"> w Mławie</w:t>
      </w:r>
      <w:r w:rsidR="00B84D8C" w:rsidRPr="004E0A8C">
        <w:rPr>
          <w:rFonts w:ascii="Times New Roman" w:hAnsi="Times New Roman" w:cs="Times New Roman"/>
        </w:rPr>
        <w:t>, zwany dalej „osobą</w:t>
      </w:r>
      <w:r w:rsidR="0056362B" w:rsidRPr="004E0A8C">
        <w:rPr>
          <w:rFonts w:ascii="Times New Roman" w:hAnsi="Times New Roman" w:cs="Times New Roman"/>
        </w:rPr>
        <w:t xml:space="preserve"> upoważnioną</w:t>
      </w:r>
      <w:r w:rsidR="00412554" w:rsidRPr="004E0A8C">
        <w:rPr>
          <w:rFonts w:ascii="Times New Roman" w:hAnsi="Times New Roman" w:cs="Times New Roman"/>
        </w:rPr>
        <w:t>”</w:t>
      </w:r>
      <w:r w:rsidR="000B5D4A">
        <w:rPr>
          <w:rFonts w:ascii="Times New Roman" w:hAnsi="Times New Roman" w:cs="Times New Roman"/>
        </w:rPr>
        <w:t xml:space="preserve"> (wzór upoważnienia załącznik nr </w:t>
      </w:r>
      <w:r w:rsidR="002B1D86">
        <w:rPr>
          <w:rFonts w:ascii="Times New Roman" w:hAnsi="Times New Roman" w:cs="Times New Roman"/>
        </w:rPr>
        <w:t>4</w:t>
      </w:r>
      <w:r w:rsidR="000B5D4A">
        <w:rPr>
          <w:rFonts w:ascii="Times New Roman" w:hAnsi="Times New Roman" w:cs="Times New Roman"/>
        </w:rPr>
        <w:t>)</w:t>
      </w:r>
      <w:r w:rsidR="00412554" w:rsidRPr="004E0A8C">
        <w:rPr>
          <w:rFonts w:ascii="Times New Roman" w:hAnsi="Times New Roman" w:cs="Times New Roman"/>
        </w:rPr>
        <w:t>.</w:t>
      </w:r>
    </w:p>
    <w:p w14:paraId="35D28312" w14:textId="54FD4FDC" w:rsidR="001126A7" w:rsidRPr="00FE4BB4" w:rsidRDefault="00412554" w:rsidP="00FE4BB4">
      <w:pPr>
        <w:pStyle w:val="USTustnpkodeksu"/>
        <w:spacing w:line="240" w:lineRule="auto"/>
        <w:rPr>
          <w:rFonts w:ascii="Times New Roman" w:hAnsi="Times New Roman" w:cs="Times New Roman"/>
          <w:szCs w:val="24"/>
        </w:rPr>
      </w:pPr>
      <w:r w:rsidRPr="00FE4BB4">
        <w:rPr>
          <w:rFonts w:ascii="Times New Roman" w:hAnsi="Times New Roman" w:cs="Times New Roman"/>
        </w:rPr>
        <w:t>2</w:t>
      </w:r>
      <w:r w:rsidR="00652626" w:rsidRPr="00FE4BB4">
        <w:rPr>
          <w:rFonts w:ascii="Times New Roman" w:hAnsi="Times New Roman" w:cs="Times New Roman"/>
          <w:color w:val="0070C0"/>
        </w:rPr>
        <w:t xml:space="preserve">. </w:t>
      </w:r>
      <w:bookmarkEnd w:id="5"/>
      <w:r w:rsidR="001126A7" w:rsidRPr="00FE4BB4">
        <w:rPr>
          <w:rFonts w:ascii="Times New Roman" w:hAnsi="Times New Roman" w:cs="Times New Roman"/>
          <w:szCs w:val="24"/>
        </w:rPr>
        <w:t>Osoby upoważnione są obowiązane do zachowania tajemnicy w zakresie informacji i</w:t>
      </w:r>
      <w:r w:rsidR="00FB7A4F">
        <w:rPr>
          <w:rFonts w:ascii="Times New Roman" w:hAnsi="Times New Roman" w:cs="Times New Roman"/>
          <w:szCs w:val="24"/>
        </w:rPr>
        <w:t> </w:t>
      </w:r>
      <w:r w:rsidR="001126A7" w:rsidRPr="00FE4BB4">
        <w:rPr>
          <w:rFonts w:ascii="Times New Roman" w:hAnsi="Times New Roman" w:cs="Times New Roman"/>
          <w:szCs w:val="24"/>
        </w:rPr>
        <w:t>danych osobowych, które uzyskały w ramach przyjmowania i weryfikacji zgłoszeń oraz</w:t>
      </w:r>
      <w:r w:rsidR="003A5840" w:rsidRPr="00FE4BB4">
        <w:rPr>
          <w:rFonts w:ascii="Times New Roman" w:hAnsi="Times New Roman" w:cs="Times New Roman"/>
          <w:szCs w:val="24"/>
        </w:rPr>
        <w:t> </w:t>
      </w:r>
      <w:r w:rsidR="001126A7" w:rsidRPr="00FE4BB4">
        <w:rPr>
          <w:rFonts w:ascii="Times New Roman" w:hAnsi="Times New Roman" w:cs="Times New Roman"/>
          <w:szCs w:val="24"/>
        </w:rPr>
        <w:t>podejmowania działań następczych, także po ustaniu stosunku pracy lub innego stosunku prawnego, w ramach którego wykonywały tę pracę.</w:t>
      </w:r>
    </w:p>
    <w:p w14:paraId="19F9E372" w14:textId="49D4BBD0" w:rsidR="0056362B" w:rsidRPr="000D728E" w:rsidRDefault="0056362B" w:rsidP="00FE4BB4">
      <w:pPr>
        <w:suppressAutoHyphens/>
        <w:spacing w:line="240" w:lineRule="auto"/>
        <w:ind w:firstLine="510"/>
        <w:jc w:val="both"/>
        <w:rPr>
          <w:rFonts w:eastAsia="Times New Roman" w:cs="Times New Roman"/>
          <w:szCs w:val="24"/>
        </w:rPr>
      </w:pPr>
      <w:r w:rsidRPr="00FE4BB4">
        <w:rPr>
          <w:rFonts w:eastAsia="Times New Roman" w:cs="Times New Roman"/>
          <w:b/>
          <w:bCs/>
          <w:szCs w:val="24"/>
        </w:rPr>
        <w:t xml:space="preserve">§ 3. </w:t>
      </w:r>
      <w:r w:rsidR="003102B7" w:rsidRPr="00FE4BB4">
        <w:rPr>
          <w:rFonts w:eastAsia="Times New Roman" w:cs="Times New Roman"/>
          <w:szCs w:val="24"/>
        </w:rPr>
        <w:t>1.</w:t>
      </w:r>
      <w:r w:rsidR="003102B7" w:rsidRPr="00FE4BB4">
        <w:rPr>
          <w:rFonts w:eastAsia="Times New Roman" w:cs="Times New Roman"/>
          <w:b/>
          <w:bCs/>
          <w:szCs w:val="24"/>
        </w:rPr>
        <w:t xml:space="preserve"> </w:t>
      </w:r>
      <w:r w:rsidR="003A5840" w:rsidRPr="000D728E">
        <w:rPr>
          <w:rFonts w:cs="Times New Roman"/>
        </w:rPr>
        <w:t>Państwowy Powiatowy Inspektor Sanitarny w Mławie</w:t>
      </w:r>
      <w:r w:rsidRPr="000D728E">
        <w:rPr>
          <w:rFonts w:eastAsia="Times New Roman" w:cs="Times New Roman"/>
          <w:szCs w:val="24"/>
        </w:rPr>
        <w:t>, zwany dalej „</w:t>
      </w:r>
      <w:r w:rsidR="003A5840" w:rsidRPr="000D728E">
        <w:rPr>
          <w:rFonts w:eastAsia="Times New Roman" w:cs="Times New Roman"/>
          <w:szCs w:val="24"/>
        </w:rPr>
        <w:t>PPIS</w:t>
      </w:r>
      <w:r w:rsidR="00F900C5" w:rsidRPr="000D728E">
        <w:rPr>
          <w:rFonts w:eastAsia="Times New Roman" w:cs="Times New Roman"/>
          <w:szCs w:val="24"/>
        </w:rPr>
        <w:t>”</w:t>
      </w:r>
      <w:r w:rsidR="00B53685" w:rsidRPr="000D728E">
        <w:rPr>
          <w:rFonts w:eastAsia="Times New Roman" w:cs="Times New Roman"/>
          <w:szCs w:val="24"/>
        </w:rPr>
        <w:t xml:space="preserve">, </w:t>
      </w:r>
      <w:r w:rsidRPr="000D728E">
        <w:rPr>
          <w:rFonts w:eastAsia="Times New Roman" w:cs="Times New Roman"/>
          <w:szCs w:val="24"/>
        </w:rPr>
        <w:t xml:space="preserve"> upoważnia </w:t>
      </w:r>
      <w:r w:rsidR="00EB07B3" w:rsidRPr="000D728E">
        <w:rPr>
          <w:rFonts w:eastAsia="Times New Roman" w:cs="Times New Roman"/>
          <w:szCs w:val="24"/>
        </w:rPr>
        <w:t>z</w:t>
      </w:r>
      <w:r w:rsidRPr="000D728E">
        <w:rPr>
          <w:rFonts w:eastAsia="Times New Roman" w:cs="Times New Roman"/>
          <w:szCs w:val="24"/>
        </w:rPr>
        <w:t xml:space="preserve">astępcę Państwowego </w:t>
      </w:r>
      <w:r w:rsidR="00EB07B3" w:rsidRPr="000D728E">
        <w:rPr>
          <w:rFonts w:eastAsia="Times New Roman" w:cs="Times New Roman"/>
          <w:szCs w:val="24"/>
        </w:rPr>
        <w:t>Powiatowego</w:t>
      </w:r>
      <w:r w:rsidRPr="000D728E">
        <w:rPr>
          <w:rFonts w:eastAsia="Times New Roman" w:cs="Times New Roman"/>
          <w:szCs w:val="24"/>
        </w:rPr>
        <w:t xml:space="preserve"> Inspektora Sanitarnego</w:t>
      </w:r>
      <w:r w:rsidR="00EB07B3" w:rsidRPr="000D728E">
        <w:rPr>
          <w:rFonts w:eastAsia="Times New Roman" w:cs="Times New Roman"/>
          <w:szCs w:val="24"/>
        </w:rPr>
        <w:t xml:space="preserve"> w Mławie</w:t>
      </w:r>
      <w:r w:rsidR="00B53685" w:rsidRPr="000D728E">
        <w:rPr>
          <w:rFonts w:eastAsia="Times New Roman" w:cs="Times New Roman"/>
          <w:szCs w:val="24"/>
        </w:rPr>
        <w:t xml:space="preserve">, zwanego dalej </w:t>
      </w:r>
      <w:r w:rsidR="00F900C5" w:rsidRPr="000D728E">
        <w:rPr>
          <w:rFonts w:eastAsia="Times New Roman" w:cs="Times New Roman"/>
          <w:szCs w:val="24"/>
        </w:rPr>
        <w:t>„</w:t>
      </w:r>
      <w:r w:rsidR="00B53685" w:rsidRPr="000D728E">
        <w:rPr>
          <w:rFonts w:eastAsia="Times New Roman" w:cs="Times New Roman"/>
          <w:szCs w:val="24"/>
        </w:rPr>
        <w:t>Z</w:t>
      </w:r>
      <w:r w:rsidR="00F900C5" w:rsidRPr="000D728E">
        <w:rPr>
          <w:rFonts w:eastAsia="Times New Roman" w:cs="Times New Roman"/>
          <w:szCs w:val="24"/>
        </w:rPr>
        <w:t>astęp</w:t>
      </w:r>
      <w:r w:rsidR="00B53685" w:rsidRPr="000D728E">
        <w:rPr>
          <w:rFonts w:eastAsia="Times New Roman" w:cs="Times New Roman"/>
          <w:szCs w:val="24"/>
        </w:rPr>
        <w:t>cą P</w:t>
      </w:r>
      <w:r w:rsidR="00EB07B3" w:rsidRPr="000D728E">
        <w:rPr>
          <w:rFonts w:eastAsia="Times New Roman" w:cs="Times New Roman"/>
          <w:szCs w:val="24"/>
        </w:rPr>
        <w:t>P</w:t>
      </w:r>
      <w:r w:rsidR="00B53685" w:rsidRPr="000D728E">
        <w:rPr>
          <w:rFonts w:eastAsia="Times New Roman" w:cs="Times New Roman"/>
          <w:szCs w:val="24"/>
        </w:rPr>
        <w:t>IS</w:t>
      </w:r>
      <w:r w:rsidR="00F900C5" w:rsidRPr="000D728E">
        <w:rPr>
          <w:rFonts w:eastAsia="Times New Roman" w:cs="Times New Roman"/>
          <w:szCs w:val="24"/>
        </w:rPr>
        <w:t xml:space="preserve">” </w:t>
      </w:r>
      <w:r w:rsidRPr="000D728E">
        <w:rPr>
          <w:rFonts w:eastAsia="Times New Roman" w:cs="Times New Roman"/>
          <w:szCs w:val="24"/>
        </w:rPr>
        <w:t>do wykonywania czynności przewidzianych w procedurze zgłoszeń wewnętrznych dla P</w:t>
      </w:r>
      <w:r w:rsidR="00EB07B3" w:rsidRPr="000D728E">
        <w:rPr>
          <w:rFonts w:eastAsia="Times New Roman" w:cs="Times New Roman"/>
          <w:szCs w:val="24"/>
        </w:rPr>
        <w:t>P</w:t>
      </w:r>
      <w:r w:rsidR="00B53685" w:rsidRPr="000D728E">
        <w:rPr>
          <w:rFonts w:eastAsia="Times New Roman" w:cs="Times New Roman"/>
          <w:szCs w:val="24"/>
        </w:rPr>
        <w:t>IS</w:t>
      </w:r>
      <w:r w:rsidRPr="000D728E">
        <w:rPr>
          <w:rFonts w:eastAsia="Times New Roman" w:cs="Times New Roman"/>
          <w:szCs w:val="24"/>
        </w:rPr>
        <w:t>, przy czym upoważnienie będzie realizowane w</w:t>
      </w:r>
      <w:r w:rsidR="00FB7A4F" w:rsidRPr="000D728E">
        <w:rPr>
          <w:rFonts w:eastAsia="Times New Roman" w:cs="Times New Roman"/>
          <w:szCs w:val="24"/>
        </w:rPr>
        <w:t> </w:t>
      </w:r>
      <w:r w:rsidRPr="000D728E">
        <w:rPr>
          <w:rFonts w:eastAsia="Times New Roman" w:cs="Times New Roman"/>
          <w:szCs w:val="24"/>
        </w:rPr>
        <w:t>przypadku, gdy</w:t>
      </w:r>
      <w:r w:rsidR="00EB07B3" w:rsidRPr="000D728E">
        <w:rPr>
          <w:rFonts w:eastAsia="Times New Roman" w:cs="Times New Roman"/>
          <w:szCs w:val="24"/>
        </w:rPr>
        <w:t> </w:t>
      </w:r>
      <w:r w:rsidRPr="000D728E">
        <w:rPr>
          <w:rFonts w:eastAsia="Times New Roman" w:cs="Times New Roman"/>
          <w:szCs w:val="24"/>
        </w:rPr>
        <w:t xml:space="preserve">zgłoszenie będzie dotyczyło </w:t>
      </w:r>
      <w:r w:rsidR="00EB07B3" w:rsidRPr="000D728E">
        <w:rPr>
          <w:rFonts w:eastAsia="Times New Roman" w:cs="Times New Roman"/>
          <w:szCs w:val="24"/>
        </w:rPr>
        <w:t>Dyrektora Powiatowej Stacji Sanitarno-Epidemiologicznej w Mławie.</w:t>
      </w:r>
    </w:p>
    <w:p w14:paraId="5716ACBD" w14:textId="77777777" w:rsidR="00F925FC" w:rsidRPr="00FE4BB4" w:rsidRDefault="003102B7" w:rsidP="00FE4BB4">
      <w:pPr>
        <w:suppressAutoHyphens/>
        <w:spacing w:line="240" w:lineRule="auto"/>
        <w:ind w:firstLine="510"/>
        <w:jc w:val="both"/>
        <w:rPr>
          <w:rFonts w:eastAsia="Times New Roman" w:cs="Times New Roman"/>
          <w:szCs w:val="24"/>
        </w:rPr>
      </w:pPr>
      <w:r w:rsidRPr="00FE4BB4">
        <w:rPr>
          <w:rFonts w:eastAsia="Times New Roman" w:cs="Times New Roman"/>
          <w:szCs w:val="24"/>
        </w:rPr>
        <w:t>2. Ilekroć w zarządzeniu jest mowa o</w:t>
      </w:r>
      <w:r w:rsidR="00F925FC" w:rsidRPr="00FE4BB4">
        <w:rPr>
          <w:rFonts w:eastAsia="Times New Roman" w:cs="Times New Roman"/>
          <w:szCs w:val="24"/>
        </w:rPr>
        <w:t>:</w:t>
      </w:r>
    </w:p>
    <w:p w14:paraId="25EC3D05" w14:textId="2EC3C8D8" w:rsidR="00F925FC" w:rsidRPr="00FE4BB4" w:rsidRDefault="00F925FC" w:rsidP="00FE4BB4">
      <w:pPr>
        <w:suppressAutoHyphens/>
        <w:spacing w:line="240" w:lineRule="auto"/>
        <w:ind w:firstLine="510"/>
        <w:jc w:val="both"/>
        <w:rPr>
          <w:rFonts w:eastAsia="Times New Roman" w:cs="Times New Roman"/>
          <w:szCs w:val="24"/>
        </w:rPr>
      </w:pPr>
      <w:r w:rsidRPr="00FE4BB4">
        <w:rPr>
          <w:rFonts w:eastAsia="Times New Roman" w:cs="Times New Roman"/>
          <w:szCs w:val="24"/>
        </w:rPr>
        <w:t xml:space="preserve">- </w:t>
      </w:r>
      <w:r w:rsidR="003A5840" w:rsidRPr="00FE4BB4">
        <w:rPr>
          <w:rFonts w:eastAsia="Times New Roman" w:cs="Times New Roman"/>
          <w:szCs w:val="24"/>
        </w:rPr>
        <w:t>PPIS</w:t>
      </w:r>
      <w:r w:rsidRPr="00FE4BB4">
        <w:rPr>
          <w:rFonts w:eastAsia="Times New Roman" w:cs="Times New Roman"/>
          <w:szCs w:val="24"/>
        </w:rPr>
        <w:t xml:space="preserve">, </w:t>
      </w:r>
      <w:r w:rsidR="003102B7" w:rsidRPr="00FE4BB4">
        <w:rPr>
          <w:rFonts w:eastAsia="Times New Roman" w:cs="Times New Roman"/>
          <w:szCs w:val="24"/>
        </w:rPr>
        <w:t xml:space="preserve">należy przez to rozumieć również Dyrektora </w:t>
      </w:r>
      <w:r w:rsidR="003A5840" w:rsidRPr="00FE4BB4">
        <w:rPr>
          <w:rFonts w:eastAsia="Times New Roman" w:cs="Times New Roman"/>
          <w:szCs w:val="24"/>
        </w:rPr>
        <w:t>P</w:t>
      </w:r>
      <w:r w:rsidR="003102B7" w:rsidRPr="00FE4BB4">
        <w:rPr>
          <w:rFonts w:eastAsia="Times New Roman" w:cs="Times New Roman"/>
          <w:szCs w:val="24"/>
        </w:rPr>
        <w:t>SSE</w:t>
      </w:r>
      <w:r w:rsidR="00261CBB" w:rsidRPr="00FE4BB4">
        <w:rPr>
          <w:rFonts w:eastAsia="Times New Roman" w:cs="Times New Roman"/>
          <w:szCs w:val="24"/>
        </w:rPr>
        <w:t>,</w:t>
      </w:r>
    </w:p>
    <w:p w14:paraId="7D16E58B" w14:textId="654434B8" w:rsidR="00652626" w:rsidRPr="00FE4BB4" w:rsidRDefault="00652626" w:rsidP="00FE4BB4">
      <w:pPr>
        <w:pStyle w:val="ARTartustawynprozporzdzenia"/>
        <w:spacing w:before="0" w:line="240" w:lineRule="auto"/>
        <w:rPr>
          <w:rFonts w:ascii="Times New Roman" w:hAnsi="Times New Roman" w:cs="Times New Roman"/>
        </w:rPr>
      </w:pPr>
      <w:r w:rsidRPr="00FE4BB4">
        <w:rPr>
          <w:rFonts w:ascii="Times New Roman" w:hAnsi="Times New Roman" w:cs="Times New Roman"/>
          <w:b/>
          <w:bCs/>
        </w:rPr>
        <w:t>§</w:t>
      </w:r>
      <w:r w:rsidR="004947D2" w:rsidRPr="00FE4BB4">
        <w:rPr>
          <w:rFonts w:ascii="Times New Roman" w:hAnsi="Times New Roman" w:cs="Times New Roman"/>
          <w:b/>
          <w:bCs/>
        </w:rPr>
        <w:t xml:space="preserve"> </w:t>
      </w:r>
      <w:r w:rsidR="009A006E" w:rsidRPr="00FE4BB4">
        <w:rPr>
          <w:rFonts w:ascii="Times New Roman" w:hAnsi="Times New Roman" w:cs="Times New Roman"/>
          <w:b/>
          <w:bCs/>
        </w:rPr>
        <w:t>4</w:t>
      </w:r>
      <w:r w:rsidRPr="00FE4BB4">
        <w:rPr>
          <w:rFonts w:ascii="Times New Roman" w:hAnsi="Times New Roman" w:cs="Times New Roman"/>
          <w:b/>
          <w:bCs/>
        </w:rPr>
        <w:t>.</w:t>
      </w:r>
      <w:r w:rsidRPr="00FE4BB4">
        <w:rPr>
          <w:rFonts w:ascii="Times New Roman" w:hAnsi="Times New Roman" w:cs="Times New Roman"/>
        </w:rPr>
        <w:t xml:space="preserve"> Pracownicy </w:t>
      </w:r>
      <w:r w:rsidR="006E7942" w:rsidRPr="00FE4BB4">
        <w:rPr>
          <w:rFonts w:ascii="Times New Roman" w:hAnsi="Times New Roman" w:cs="Times New Roman"/>
        </w:rPr>
        <w:t>P</w:t>
      </w:r>
      <w:r w:rsidR="00F900C5" w:rsidRPr="00FE4BB4">
        <w:rPr>
          <w:rFonts w:ascii="Times New Roman" w:hAnsi="Times New Roman" w:cs="Times New Roman"/>
        </w:rPr>
        <w:t>SSE</w:t>
      </w:r>
      <w:r w:rsidR="00B53685" w:rsidRPr="00FE4BB4">
        <w:rPr>
          <w:rFonts w:ascii="Times New Roman" w:hAnsi="Times New Roman" w:cs="Times New Roman"/>
        </w:rPr>
        <w:t xml:space="preserve"> </w:t>
      </w:r>
      <w:r w:rsidRPr="00FE4BB4">
        <w:rPr>
          <w:rFonts w:ascii="Times New Roman" w:hAnsi="Times New Roman" w:cs="Times New Roman"/>
        </w:rPr>
        <w:t>są obowiązani do udzielania osob</w:t>
      </w:r>
      <w:r w:rsidR="00A6394F" w:rsidRPr="00FE4BB4">
        <w:rPr>
          <w:rFonts w:ascii="Times New Roman" w:hAnsi="Times New Roman" w:cs="Times New Roman"/>
        </w:rPr>
        <w:t xml:space="preserve">om </w:t>
      </w:r>
      <w:r w:rsidRPr="00FE4BB4">
        <w:rPr>
          <w:rFonts w:ascii="Times New Roman" w:hAnsi="Times New Roman" w:cs="Times New Roman"/>
        </w:rPr>
        <w:t>upoważnion</w:t>
      </w:r>
      <w:r w:rsidR="00A6394F" w:rsidRPr="00FE4BB4">
        <w:rPr>
          <w:rFonts w:ascii="Times New Roman" w:hAnsi="Times New Roman" w:cs="Times New Roman"/>
        </w:rPr>
        <w:t>ym</w:t>
      </w:r>
      <w:r w:rsidR="005C6A14" w:rsidRPr="00FE4BB4">
        <w:rPr>
          <w:rFonts w:ascii="Times New Roman" w:hAnsi="Times New Roman" w:cs="Times New Roman"/>
        </w:rPr>
        <w:t xml:space="preserve"> </w:t>
      </w:r>
      <w:r w:rsidRPr="00FE4BB4">
        <w:rPr>
          <w:rFonts w:ascii="Times New Roman" w:hAnsi="Times New Roman" w:cs="Times New Roman"/>
        </w:rPr>
        <w:t>pomocy w</w:t>
      </w:r>
      <w:r w:rsidR="00FB7A4F">
        <w:rPr>
          <w:rFonts w:ascii="Times New Roman" w:hAnsi="Times New Roman" w:cs="Times New Roman"/>
        </w:rPr>
        <w:t> </w:t>
      </w:r>
      <w:r w:rsidRPr="00FE4BB4">
        <w:rPr>
          <w:rFonts w:ascii="Times New Roman" w:hAnsi="Times New Roman" w:cs="Times New Roman"/>
        </w:rPr>
        <w:t>przeprowadzaniu czynności przewidzianych procedurą zgłoszeń wewnętrznych.</w:t>
      </w:r>
    </w:p>
    <w:p w14:paraId="72710FE3" w14:textId="7A3CB03A" w:rsidR="00652626" w:rsidRPr="00FE4BB4" w:rsidRDefault="00652626" w:rsidP="00FE4BB4">
      <w:pPr>
        <w:pStyle w:val="ARTartustawynprozporzdzenia"/>
        <w:spacing w:before="0" w:line="240" w:lineRule="auto"/>
        <w:rPr>
          <w:rFonts w:ascii="Times New Roman" w:eastAsia="Calibri" w:hAnsi="Times New Roman" w:cs="Times New Roman"/>
        </w:rPr>
      </w:pPr>
      <w:bookmarkStart w:id="7" w:name="_Hlk169179282"/>
      <w:r w:rsidRPr="00FE4BB4">
        <w:rPr>
          <w:rFonts w:ascii="Times New Roman" w:eastAsia="Calibri" w:hAnsi="Times New Roman" w:cs="Times New Roman"/>
          <w:b/>
        </w:rPr>
        <w:t xml:space="preserve">§ </w:t>
      </w:r>
      <w:r w:rsidR="009A006E" w:rsidRPr="00FE4BB4">
        <w:rPr>
          <w:rFonts w:ascii="Times New Roman" w:eastAsia="Calibri" w:hAnsi="Times New Roman" w:cs="Times New Roman"/>
          <w:b/>
        </w:rPr>
        <w:t>5</w:t>
      </w:r>
      <w:r w:rsidRPr="00FE4BB4">
        <w:rPr>
          <w:rFonts w:ascii="Times New Roman" w:eastAsia="Calibri" w:hAnsi="Times New Roman" w:cs="Times New Roman"/>
          <w:b/>
        </w:rPr>
        <w:t>.</w:t>
      </w:r>
      <w:r w:rsidRPr="00FE4BB4">
        <w:rPr>
          <w:rFonts w:ascii="Times New Roman" w:eastAsia="Calibri" w:hAnsi="Times New Roman" w:cs="Times New Roman"/>
        </w:rPr>
        <w:t xml:space="preserve"> 1. Zgłoszenia podlegają </w:t>
      </w:r>
      <w:r w:rsidRPr="000D728E">
        <w:rPr>
          <w:rFonts w:ascii="Times New Roman" w:eastAsia="Calibri" w:hAnsi="Times New Roman" w:cs="Times New Roman"/>
        </w:rPr>
        <w:t>rejestracji w rejestrze zgłoszeń wewnętrznych</w:t>
      </w:r>
      <w:r w:rsidR="00133120" w:rsidRPr="000D728E">
        <w:rPr>
          <w:rFonts w:ascii="Times New Roman" w:eastAsia="Calibri" w:hAnsi="Times New Roman" w:cs="Times New Roman"/>
        </w:rPr>
        <w:t xml:space="preserve">, </w:t>
      </w:r>
      <w:r w:rsidR="00133120" w:rsidRPr="00FE4BB4">
        <w:rPr>
          <w:rFonts w:ascii="Times New Roman" w:eastAsia="Calibri" w:hAnsi="Times New Roman" w:cs="Times New Roman"/>
        </w:rPr>
        <w:t>zwanym dalej „rejestrem”</w:t>
      </w:r>
      <w:r w:rsidR="00AE0FBD" w:rsidRPr="00FE4BB4">
        <w:rPr>
          <w:rFonts w:ascii="Times New Roman" w:eastAsia="Calibri" w:hAnsi="Times New Roman" w:cs="Times New Roman"/>
        </w:rPr>
        <w:t>.</w:t>
      </w:r>
      <w:r w:rsidRPr="00FE4BB4">
        <w:rPr>
          <w:rFonts w:ascii="Times New Roman" w:eastAsia="Calibri" w:hAnsi="Times New Roman" w:cs="Times New Roman"/>
        </w:rPr>
        <w:t xml:space="preserve"> </w:t>
      </w:r>
    </w:p>
    <w:p w14:paraId="767B642F" w14:textId="5B2A2BF0" w:rsidR="00652626" w:rsidRPr="00FE4BB4" w:rsidRDefault="00652626" w:rsidP="00FE4BB4">
      <w:pPr>
        <w:pStyle w:val="USTustnpkodeksu"/>
        <w:spacing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 xml:space="preserve">2. Wzór rejestru stanowi załącznik nr </w:t>
      </w:r>
      <w:r w:rsidR="00D91B6C">
        <w:rPr>
          <w:rFonts w:ascii="Times New Roman" w:eastAsia="Calibri" w:hAnsi="Times New Roman" w:cs="Times New Roman"/>
        </w:rPr>
        <w:t>3</w:t>
      </w:r>
      <w:r w:rsidRPr="00FE4BB4">
        <w:rPr>
          <w:rFonts w:ascii="Times New Roman" w:eastAsia="Calibri" w:hAnsi="Times New Roman" w:cs="Times New Roman"/>
        </w:rPr>
        <w:t xml:space="preserve"> do zarządzenia.</w:t>
      </w:r>
    </w:p>
    <w:p w14:paraId="76BF4E7D" w14:textId="1027EE73" w:rsidR="00652626" w:rsidRPr="00FE4BB4" w:rsidRDefault="00652626" w:rsidP="00FE4BB4">
      <w:pPr>
        <w:pStyle w:val="USTustnpkodeksu"/>
        <w:spacing w:line="240" w:lineRule="auto"/>
        <w:rPr>
          <w:rFonts w:ascii="Times New Roman" w:eastAsia="Calibri" w:hAnsi="Times New Roman" w:cs="Times New Roman"/>
          <w:i/>
          <w:iCs/>
        </w:rPr>
      </w:pPr>
      <w:r w:rsidRPr="00FE4BB4">
        <w:rPr>
          <w:rFonts w:ascii="Times New Roman" w:eastAsia="Calibri" w:hAnsi="Times New Roman" w:cs="Times New Roman"/>
        </w:rPr>
        <w:t xml:space="preserve">3. Osoba upoważniona prowadzi rejestr w sposób zapewniający integralność i ochronę danych, w tym poufność danych </w:t>
      </w:r>
      <w:r w:rsidR="00A6394F" w:rsidRPr="00FE4BB4">
        <w:rPr>
          <w:rFonts w:ascii="Times New Roman" w:eastAsia="Calibri" w:hAnsi="Times New Roman" w:cs="Times New Roman"/>
        </w:rPr>
        <w:t>sygnalisty</w:t>
      </w:r>
      <w:r w:rsidRPr="00FE4BB4">
        <w:rPr>
          <w:rFonts w:ascii="Times New Roman" w:eastAsia="Calibri" w:hAnsi="Times New Roman" w:cs="Times New Roman"/>
        </w:rPr>
        <w:t xml:space="preserve"> i osoby, której dotyczy zgłoszenie.</w:t>
      </w:r>
    </w:p>
    <w:p w14:paraId="24331583" w14:textId="4BD2A418" w:rsidR="00652626" w:rsidRPr="00FE4BB4" w:rsidRDefault="00652626" w:rsidP="00FE4BB4">
      <w:pPr>
        <w:pStyle w:val="USTustnpkodeksu"/>
        <w:spacing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>4. Dostęp do rejestru posiadają:</w:t>
      </w:r>
    </w:p>
    <w:p w14:paraId="56CCFF0E" w14:textId="77777777" w:rsidR="00652626" w:rsidRPr="00FE4BB4" w:rsidRDefault="00652626" w:rsidP="00FE4BB4">
      <w:pPr>
        <w:pStyle w:val="PKTpunkt"/>
        <w:spacing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lastRenderedPageBreak/>
        <w:t>1)</w:t>
      </w:r>
      <w:r w:rsidRPr="00FE4BB4">
        <w:rPr>
          <w:rFonts w:ascii="Times New Roman" w:eastAsia="Calibri" w:hAnsi="Times New Roman" w:cs="Times New Roman"/>
        </w:rPr>
        <w:tab/>
        <w:t>osoba upoważniona;</w:t>
      </w:r>
    </w:p>
    <w:p w14:paraId="1161AC55" w14:textId="6AEE0A60" w:rsidR="00652626" w:rsidRPr="00FE4BB4" w:rsidRDefault="00652626" w:rsidP="00FE4BB4">
      <w:pPr>
        <w:pStyle w:val="PKTpunkt"/>
        <w:spacing w:line="240" w:lineRule="auto"/>
        <w:rPr>
          <w:rFonts w:ascii="Times New Roman" w:eastAsia="Calibri" w:hAnsi="Times New Roman" w:cs="Times New Roman"/>
          <w:szCs w:val="24"/>
        </w:rPr>
      </w:pPr>
      <w:r w:rsidRPr="00FE4BB4">
        <w:rPr>
          <w:rFonts w:ascii="Times New Roman" w:eastAsia="Calibri" w:hAnsi="Times New Roman" w:cs="Times New Roman"/>
        </w:rPr>
        <w:t>2)</w:t>
      </w:r>
      <w:r w:rsidRPr="00FE4BB4">
        <w:rPr>
          <w:rFonts w:ascii="Times New Roman" w:eastAsia="Calibri" w:hAnsi="Times New Roman" w:cs="Times New Roman"/>
        </w:rPr>
        <w:tab/>
      </w:r>
      <w:r w:rsidR="004947D2" w:rsidRPr="00FE4BB4">
        <w:rPr>
          <w:rFonts w:ascii="Times New Roman" w:eastAsia="Calibri" w:hAnsi="Times New Roman" w:cs="Times New Roman"/>
        </w:rPr>
        <w:t>PPIS</w:t>
      </w:r>
      <w:r w:rsidR="00261CBB" w:rsidRPr="00FE4BB4">
        <w:rPr>
          <w:rFonts w:ascii="Times New Roman" w:eastAsia="Calibri" w:hAnsi="Times New Roman" w:cs="Times New Roman"/>
        </w:rPr>
        <w:t xml:space="preserve"> </w:t>
      </w:r>
      <w:r w:rsidR="001B2D0D" w:rsidRPr="00FE4BB4">
        <w:rPr>
          <w:rFonts w:ascii="Times New Roman" w:eastAsia="Calibri" w:hAnsi="Times New Roman" w:cs="Times New Roman"/>
          <w:szCs w:val="24"/>
        </w:rPr>
        <w:t>z wyłączeniem danych osobowych sygnalisty</w:t>
      </w:r>
      <w:r w:rsidR="00375F1F" w:rsidRPr="00FE4BB4">
        <w:rPr>
          <w:rFonts w:ascii="Times New Roman" w:eastAsia="Calibri" w:hAnsi="Times New Roman" w:cs="Times New Roman"/>
          <w:szCs w:val="24"/>
        </w:rPr>
        <w:t>.</w:t>
      </w:r>
    </w:p>
    <w:p w14:paraId="133E89C3" w14:textId="0086715C" w:rsidR="001A2B9D" w:rsidRPr="00FE4BB4" w:rsidRDefault="001A2B9D" w:rsidP="00FE4BB4">
      <w:pPr>
        <w:pStyle w:val="USTustnpkodeksu"/>
        <w:spacing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>5.</w:t>
      </w:r>
      <w:r w:rsidRPr="00FE4BB4">
        <w:rPr>
          <w:rFonts w:ascii="Times New Roman" w:hAnsi="Times New Roman" w:cs="Times New Roman"/>
        </w:rPr>
        <w:t xml:space="preserve"> </w:t>
      </w:r>
      <w:r w:rsidRPr="00FE4BB4">
        <w:rPr>
          <w:rFonts w:ascii="Times New Roman" w:eastAsia="Calibri" w:hAnsi="Times New Roman" w:cs="Times New Roman"/>
        </w:rPr>
        <w:t>Rejestr jest prowadzony poza systemem EZD.</w:t>
      </w:r>
    </w:p>
    <w:p w14:paraId="4972A65D" w14:textId="139168E6" w:rsidR="001126A7" w:rsidRPr="00FE4BB4" w:rsidRDefault="001A2B9D" w:rsidP="00FE4BB4">
      <w:pPr>
        <w:pStyle w:val="USTustnpkodeksu"/>
        <w:spacing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>6</w:t>
      </w:r>
      <w:r w:rsidR="001126A7" w:rsidRPr="00FE4BB4">
        <w:rPr>
          <w:rFonts w:ascii="Times New Roman" w:eastAsia="Calibri" w:hAnsi="Times New Roman" w:cs="Times New Roman"/>
        </w:rPr>
        <w:t>. Dane osobowe oraz pozostałe informacje w rejestrze są przechowywane przez okres 3</w:t>
      </w:r>
      <w:r w:rsidR="0038250A" w:rsidRPr="00FE4BB4">
        <w:rPr>
          <w:rFonts w:ascii="Times New Roman" w:eastAsia="Calibri" w:hAnsi="Times New Roman" w:cs="Times New Roman"/>
        </w:rPr>
        <w:t> </w:t>
      </w:r>
      <w:r w:rsidR="001126A7" w:rsidRPr="00FE4BB4">
        <w:rPr>
          <w:rFonts w:ascii="Times New Roman" w:eastAsia="Calibri" w:hAnsi="Times New Roman" w:cs="Times New Roman"/>
        </w:rPr>
        <w:t xml:space="preserve">lat po zakończeniu roku kalendarzowego, w którym zakończono działania następcze </w:t>
      </w:r>
      <w:r w:rsidR="00B20312" w:rsidRPr="00FE4BB4">
        <w:rPr>
          <w:rFonts w:ascii="Times New Roman" w:eastAsia="Calibri" w:hAnsi="Times New Roman" w:cs="Times New Roman"/>
        </w:rPr>
        <w:t>albo</w:t>
      </w:r>
      <w:r w:rsidR="000D728E">
        <w:rPr>
          <w:rFonts w:ascii="Times New Roman" w:eastAsia="Calibri" w:hAnsi="Times New Roman" w:cs="Times New Roman"/>
        </w:rPr>
        <w:t> </w:t>
      </w:r>
      <w:r w:rsidR="001126A7" w:rsidRPr="00FE4BB4">
        <w:rPr>
          <w:rFonts w:ascii="Times New Roman" w:eastAsia="Calibri" w:hAnsi="Times New Roman" w:cs="Times New Roman"/>
        </w:rPr>
        <w:t>po</w:t>
      </w:r>
      <w:r w:rsidR="0038250A" w:rsidRPr="00FE4BB4">
        <w:rPr>
          <w:rFonts w:ascii="Times New Roman" w:eastAsia="Calibri" w:hAnsi="Times New Roman" w:cs="Times New Roman"/>
        </w:rPr>
        <w:t> </w:t>
      </w:r>
      <w:r w:rsidR="001126A7" w:rsidRPr="00FE4BB4">
        <w:rPr>
          <w:rFonts w:ascii="Times New Roman" w:eastAsia="Calibri" w:hAnsi="Times New Roman" w:cs="Times New Roman"/>
        </w:rPr>
        <w:t>zakończeniu postępowań zainicjowanych tymi działaniami.</w:t>
      </w:r>
    </w:p>
    <w:p w14:paraId="5033EA43" w14:textId="526E0EDB" w:rsidR="00652626" w:rsidRPr="00EB07B3" w:rsidRDefault="00652626" w:rsidP="00FE4BB4">
      <w:pPr>
        <w:pStyle w:val="ARTartustawynprozporzdzenia"/>
        <w:spacing w:before="0" w:line="240" w:lineRule="auto"/>
        <w:rPr>
          <w:rFonts w:ascii="Times New Roman" w:hAnsi="Times New Roman" w:cs="Times New Roman"/>
        </w:rPr>
      </w:pPr>
      <w:r w:rsidRPr="00FE4BB4">
        <w:rPr>
          <w:rFonts w:ascii="Times New Roman" w:hAnsi="Times New Roman" w:cs="Times New Roman"/>
          <w:b/>
        </w:rPr>
        <w:t xml:space="preserve">§ </w:t>
      </w:r>
      <w:r w:rsidR="009A006E" w:rsidRPr="00FE4BB4">
        <w:rPr>
          <w:rFonts w:ascii="Times New Roman" w:hAnsi="Times New Roman" w:cs="Times New Roman"/>
          <w:b/>
        </w:rPr>
        <w:t>6</w:t>
      </w:r>
      <w:r w:rsidRPr="00FE4BB4">
        <w:rPr>
          <w:rFonts w:ascii="Times New Roman" w:hAnsi="Times New Roman" w:cs="Times New Roman"/>
          <w:b/>
        </w:rPr>
        <w:t>.</w:t>
      </w:r>
      <w:bookmarkEnd w:id="7"/>
      <w:r w:rsidRPr="00FE4BB4">
        <w:rPr>
          <w:rFonts w:ascii="Times New Roman" w:hAnsi="Times New Roman" w:cs="Times New Roman"/>
        </w:rPr>
        <w:t xml:space="preserve"> </w:t>
      </w:r>
      <w:r w:rsidRPr="00EB07B3">
        <w:rPr>
          <w:rFonts w:ascii="Times New Roman" w:hAnsi="Times New Roman" w:cs="Times New Roman"/>
        </w:rPr>
        <w:t xml:space="preserve">Za opracowanie, wdrożenie i utrzymanie rozwiązań technicznych, umożliwiających dokonywanie zgłoszeń w postaci elektronicznej, w sposób uniemożliwiający uzyskanie dostępu do informacji o naruszeniu prawa nieupoważnionym osobom, zapewniających ochronę danych </w:t>
      </w:r>
      <w:r w:rsidR="002A23DF" w:rsidRPr="00EB07B3">
        <w:rPr>
          <w:rFonts w:ascii="Times New Roman" w:hAnsi="Times New Roman" w:cs="Times New Roman"/>
        </w:rPr>
        <w:t xml:space="preserve">osobowych </w:t>
      </w:r>
      <w:r w:rsidR="00AD5A16" w:rsidRPr="00EB07B3">
        <w:rPr>
          <w:rFonts w:ascii="Times New Roman" w:hAnsi="Times New Roman" w:cs="Times New Roman"/>
        </w:rPr>
        <w:t>sygnalisty, osoby</w:t>
      </w:r>
      <w:r w:rsidR="005E0430" w:rsidRPr="00EB07B3">
        <w:rPr>
          <w:rFonts w:ascii="Times New Roman" w:hAnsi="Times New Roman" w:cs="Times New Roman"/>
        </w:rPr>
        <w:t>,</w:t>
      </w:r>
      <w:r w:rsidR="00AD5A16" w:rsidRPr="00EB07B3">
        <w:rPr>
          <w:rFonts w:ascii="Times New Roman" w:hAnsi="Times New Roman" w:cs="Times New Roman"/>
        </w:rPr>
        <w:t xml:space="preserve"> której dotyczy zgłoszenie, oraz osoby trzeciej wskazanej w</w:t>
      </w:r>
      <w:r w:rsidR="00FB7A4F" w:rsidRPr="00EB07B3">
        <w:rPr>
          <w:rFonts w:ascii="Times New Roman" w:hAnsi="Times New Roman" w:cs="Times New Roman"/>
        </w:rPr>
        <w:t> </w:t>
      </w:r>
      <w:r w:rsidR="00AD5A16" w:rsidRPr="00EB07B3">
        <w:rPr>
          <w:rFonts w:ascii="Times New Roman" w:hAnsi="Times New Roman" w:cs="Times New Roman"/>
        </w:rPr>
        <w:t>zgłoszeniu</w:t>
      </w:r>
      <w:r w:rsidR="00CE7ED2" w:rsidRPr="00EB07B3">
        <w:rPr>
          <w:rFonts w:ascii="Times New Roman" w:hAnsi="Times New Roman" w:cs="Times New Roman"/>
        </w:rPr>
        <w:t xml:space="preserve"> </w:t>
      </w:r>
      <w:r w:rsidRPr="00EB07B3">
        <w:rPr>
          <w:rFonts w:ascii="Times New Roman" w:hAnsi="Times New Roman" w:cs="Times New Roman"/>
        </w:rPr>
        <w:t xml:space="preserve">odpowiada kierujący komórką </w:t>
      </w:r>
      <w:r w:rsidR="00133120" w:rsidRPr="00EB07B3">
        <w:rPr>
          <w:rFonts w:ascii="Times New Roman" w:hAnsi="Times New Roman" w:cs="Times New Roman"/>
        </w:rPr>
        <w:t xml:space="preserve">organizacyjną </w:t>
      </w:r>
      <w:r w:rsidR="0038250A" w:rsidRPr="00EB07B3">
        <w:rPr>
          <w:rFonts w:ascii="Times New Roman" w:hAnsi="Times New Roman" w:cs="Times New Roman"/>
        </w:rPr>
        <w:t>P</w:t>
      </w:r>
      <w:r w:rsidR="0056362B" w:rsidRPr="00EB07B3">
        <w:rPr>
          <w:rFonts w:ascii="Times New Roman" w:hAnsi="Times New Roman" w:cs="Times New Roman"/>
        </w:rPr>
        <w:t>SSE</w:t>
      </w:r>
      <w:r w:rsidR="00130DCB" w:rsidRPr="00EB07B3">
        <w:rPr>
          <w:rFonts w:ascii="Times New Roman" w:hAnsi="Times New Roman" w:cs="Times New Roman"/>
        </w:rPr>
        <w:t xml:space="preserve">, </w:t>
      </w:r>
      <w:r w:rsidRPr="00EB07B3">
        <w:rPr>
          <w:rFonts w:ascii="Times New Roman" w:hAnsi="Times New Roman" w:cs="Times New Roman"/>
        </w:rPr>
        <w:t>właściwą do spraw obsługi informatycznej.</w:t>
      </w:r>
    </w:p>
    <w:p w14:paraId="239C7C44" w14:textId="2FFCB6B5" w:rsidR="00581FD8" w:rsidRPr="00EB07B3" w:rsidRDefault="00652626" w:rsidP="00FE4BB4">
      <w:pPr>
        <w:pStyle w:val="ARTartustawynprozporzdzenia"/>
        <w:spacing w:before="0" w:line="240" w:lineRule="auto"/>
        <w:ind w:firstLine="426"/>
        <w:rPr>
          <w:rFonts w:ascii="Times New Roman" w:hAnsi="Times New Roman" w:cs="Times New Roman"/>
        </w:rPr>
      </w:pPr>
      <w:r w:rsidRPr="00EB07B3">
        <w:rPr>
          <w:rFonts w:ascii="Times New Roman" w:hAnsi="Times New Roman" w:cs="Times New Roman"/>
          <w:b/>
        </w:rPr>
        <w:t xml:space="preserve">§ </w:t>
      </w:r>
      <w:r w:rsidR="009A006E" w:rsidRPr="00EB07B3">
        <w:rPr>
          <w:rFonts w:ascii="Times New Roman" w:hAnsi="Times New Roman" w:cs="Times New Roman"/>
          <w:b/>
        </w:rPr>
        <w:t>7</w:t>
      </w:r>
      <w:r w:rsidRPr="00EB07B3">
        <w:rPr>
          <w:rFonts w:ascii="Times New Roman" w:hAnsi="Times New Roman" w:cs="Times New Roman"/>
          <w:b/>
        </w:rPr>
        <w:t>.</w:t>
      </w:r>
      <w:r w:rsidRPr="00EB07B3">
        <w:rPr>
          <w:rFonts w:ascii="Times New Roman" w:hAnsi="Times New Roman" w:cs="Times New Roman"/>
        </w:rPr>
        <w:t xml:space="preserve"> </w:t>
      </w:r>
      <w:r w:rsidR="00581FD8" w:rsidRPr="00EB07B3">
        <w:rPr>
          <w:rFonts w:ascii="Times New Roman" w:hAnsi="Times New Roman" w:cs="Times New Roman"/>
        </w:rPr>
        <w:t xml:space="preserve">1. </w:t>
      </w:r>
      <w:r w:rsidR="00F9752A" w:rsidRPr="00EB07B3">
        <w:rPr>
          <w:rFonts w:ascii="Times New Roman" w:hAnsi="Times New Roman" w:cs="Times New Roman"/>
        </w:rPr>
        <w:t>Z</w:t>
      </w:r>
      <w:r w:rsidR="00581FD8" w:rsidRPr="00EB07B3">
        <w:rPr>
          <w:rFonts w:ascii="Times New Roman" w:hAnsi="Times New Roman" w:cs="Times New Roman"/>
        </w:rPr>
        <w:t xml:space="preserve">arządzenie podaje się do wiadomości przez zamieszczenie </w:t>
      </w:r>
      <w:r w:rsidR="00987884" w:rsidRPr="00EB07B3">
        <w:rPr>
          <w:rFonts w:ascii="Times New Roman" w:hAnsi="Times New Roman" w:cs="Times New Roman"/>
        </w:rPr>
        <w:t xml:space="preserve">na stronie internetowej </w:t>
      </w:r>
      <w:r w:rsidR="0038250A" w:rsidRPr="00EB07B3">
        <w:rPr>
          <w:rFonts w:ascii="Times New Roman" w:hAnsi="Times New Roman" w:cs="Times New Roman"/>
        </w:rPr>
        <w:t>P</w:t>
      </w:r>
      <w:r w:rsidR="003E316D" w:rsidRPr="00EB07B3">
        <w:rPr>
          <w:rFonts w:ascii="Times New Roman" w:hAnsi="Times New Roman" w:cs="Times New Roman"/>
        </w:rPr>
        <w:t>SSE</w:t>
      </w:r>
      <w:r w:rsidR="00581FD8" w:rsidRPr="00EB07B3">
        <w:rPr>
          <w:rFonts w:ascii="Times New Roman" w:hAnsi="Times New Roman" w:cs="Times New Roman"/>
        </w:rPr>
        <w:t xml:space="preserve">. </w:t>
      </w:r>
    </w:p>
    <w:p w14:paraId="72AEFDDA" w14:textId="2E84992E" w:rsidR="00652626" w:rsidRPr="00EB07B3" w:rsidRDefault="00581FD8" w:rsidP="00FE4BB4">
      <w:pPr>
        <w:pStyle w:val="USTustnpkodeksu"/>
        <w:spacing w:line="240" w:lineRule="auto"/>
        <w:rPr>
          <w:rFonts w:ascii="Times New Roman" w:hAnsi="Times New Roman" w:cs="Times New Roman"/>
        </w:rPr>
      </w:pPr>
      <w:r w:rsidRPr="00EB07B3">
        <w:rPr>
          <w:rFonts w:ascii="Times New Roman" w:hAnsi="Times New Roman" w:cs="Times New Roman"/>
        </w:rPr>
        <w:t xml:space="preserve">2. </w:t>
      </w:r>
      <w:r w:rsidR="00652626" w:rsidRPr="00EB07B3">
        <w:rPr>
          <w:rFonts w:ascii="Times New Roman" w:hAnsi="Times New Roman" w:cs="Times New Roman"/>
        </w:rPr>
        <w:t>Osobie ubiegającej się o pracę na podstawie stosunku pracy lub innego stosunku prawnego stanowiącego podstawę świadczenia pracy</w:t>
      </w:r>
      <w:r w:rsidR="00EB07B3" w:rsidRPr="00EB07B3">
        <w:rPr>
          <w:rFonts w:ascii="Times New Roman" w:hAnsi="Times New Roman" w:cs="Times New Roman"/>
        </w:rPr>
        <w:t>,</w:t>
      </w:r>
      <w:r w:rsidR="00652626" w:rsidRPr="00EB07B3">
        <w:rPr>
          <w:rFonts w:ascii="Times New Roman" w:hAnsi="Times New Roman" w:cs="Times New Roman"/>
        </w:rPr>
        <w:t xml:space="preserve"> usług</w:t>
      </w:r>
      <w:r w:rsidR="00EB07B3" w:rsidRPr="00EB07B3">
        <w:rPr>
          <w:rFonts w:ascii="Times New Roman" w:hAnsi="Times New Roman" w:cs="Times New Roman"/>
        </w:rPr>
        <w:t>,</w:t>
      </w:r>
      <w:r w:rsidR="00652626" w:rsidRPr="00EB07B3">
        <w:rPr>
          <w:rFonts w:ascii="Times New Roman" w:hAnsi="Times New Roman" w:cs="Times New Roman"/>
        </w:rPr>
        <w:t xml:space="preserve"> pełnienia funkcji</w:t>
      </w:r>
      <w:r w:rsidR="00987884" w:rsidRPr="00EB07B3">
        <w:rPr>
          <w:rFonts w:ascii="Times New Roman" w:hAnsi="Times New Roman" w:cs="Times New Roman"/>
        </w:rPr>
        <w:t xml:space="preserve"> lub pełnienia służby</w:t>
      </w:r>
      <w:r w:rsidR="00130DCB" w:rsidRPr="00EB07B3">
        <w:rPr>
          <w:rFonts w:ascii="Times New Roman" w:hAnsi="Times New Roman" w:cs="Times New Roman"/>
        </w:rPr>
        <w:t>,</w:t>
      </w:r>
      <w:r w:rsidR="00652626" w:rsidRPr="00EB07B3">
        <w:rPr>
          <w:rFonts w:ascii="Times New Roman" w:hAnsi="Times New Roman" w:cs="Times New Roman"/>
        </w:rPr>
        <w:t xml:space="preserve"> </w:t>
      </w:r>
      <w:r w:rsidR="00CE7ED2" w:rsidRPr="00EB07B3">
        <w:rPr>
          <w:rFonts w:ascii="Times New Roman" w:hAnsi="Times New Roman" w:cs="Times New Roman"/>
        </w:rPr>
        <w:t xml:space="preserve">właściwa </w:t>
      </w:r>
      <w:r w:rsidR="00652626" w:rsidRPr="00EB07B3">
        <w:rPr>
          <w:rFonts w:ascii="Times New Roman" w:hAnsi="Times New Roman" w:cs="Times New Roman"/>
        </w:rPr>
        <w:t xml:space="preserve">komórka organizacyjna </w:t>
      </w:r>
      <w:r w:rsidR="00EB07B3" w:rsidRPr="00EB07B3">
        <w:rPr>
          <w:rFonts w:ascii="Times New Roman" w:hAnsi="Times New Roman" w:cs="Times New Roman"/>
        </w:rPr>
        <w:t>P</w:t>
      </w:r>
      <w:r w:rsidR="0056362B" w:rsidRPr="00EB07B3">
        <w:rPr>
          <w:rFonts w:ascii="Times New Roman" w:hAnsi="Times New Roman" w:cs="Times New Roman"/>
        </w:rPr>
        <w:t xml:space="preserve">SSE </w:t>
      </w:r>
      <w:r w:rsidR="00652626" w:rsidRPr="00EB07B3">
        <w:rPr>
          <w:rFonts w:ascii="Times New Roman" w:hAnsi="Times New Roman" w:cs="Times New Roman"/>
        </w:rPr>
        <w:t>przekazuje informację o procedurze zgłoszeń wewnętrznych</w:t>
      </w:r>
      <w:r w:rsidR="00CB65CD" w:rsidRPr="00EB07B3">
        <w:rPr>
          <w:rFonts w:ascii="Times New Roman" w:hAnsi="Times New Roman" w:cs="Times New Roman"/>
        </w:rPr>
        <w:t>, w tym o osobach upoważnionych,</w:t>
      </w:r>
      <w:r w:rsidR="00652626" w:rsidRPr="00EB07B3">
        <w:rPr>
          <w:rFonts w:ascii="Times New Roman" w:hAnsi="Times New Roman" w:cs="Times New Roman"/>
        </w:rPr>
        <w:t xml:space="preserve"> wraz z rozpoczęciem rekrutacji lub</w:t>
      </w:r>
      <w:r w:rsidR="00EB07B3" w:rsidRPr="00EB07B3">
        <w:rPr>
          <w:rFonts w:ascii="Times New Roman" w:hAnsi="Times New Roman" w:cs="Times New Roman"/>
        </w:rPr>
        <w:t> </w:t>
      </w:r>
      <w:r w:rsidR="00652626" w:rsidRPr="00EB07B3">
        <w:rPr>
          <w:rFonts w:ascii="Times New Roman" w:hAnsi="Times New Roman" w:cs="Times New Roman"/>
        </w:rPr>
        <w:t>negocjacji poprzedzających zawarcie umowy.</w:t>
      </w:r>
    </w:p>
    <w:p w14:paraId="70CEBE81" w14:textId="7311D86B" w:rsidR="001C41F6" w:rsidRPr="000D728E" w:rsidRDefault="00652626" w:rsidP="00FE4BB4">
      <w:pPr>
        <w:pStyle w:val="ARTartustawynprozporzdzenia"/>
        <w:spacing w:before="0" w:line="240" w:lineRule="auto"/>
        <w:rPr>
          <w:rFonts w:ascii="Times New Roman" w:hAnsi="Times New Roman" w:cs="Times New Roman"/>
        </w:rPr>
      </w:pPr>
      <w:bookmarkStart w:id="8" w:name="_Hlk171501262"/>
      <w:r w:rsidRPr="00FE4BB4">
        <w:rPr>
          <w:rFonts w:ascii="Times New Roman" w:hAnsi="Times New Roman" w:cs="Times New Roman"/>
          <w:b/>
          <w:bCs/>
        </w:rPr>
        <w:t xml:space="preserve">§ </w:t>
      </w:r>
      <w:r w:rsidR="00130DCB" w:rsidRPr="00FE4BB4">
        <w:rPr>
          <w:rFonts w:ascii="Times New Roman" w:hAnsi="Times New Roman" w:cs="Times New Roman"/>
          <w:b/>
          <w:bCs/>
        </w:rPr>
        <w:t>8</w:t>
      </w:r>
      <w:r w:rsidRPr="00FE4BB4">
        <w:rPr>
          <w:rFonts w:ascii="Times New Roman" w:hAnsi="Times New Roman" w:cs="Times New Roman"/>
          <w:b/>
          <w:bCs/>
        </w:rPr>
        <w:t>.</w:t>
      </w:r>
      <w:r w:rsidRPr="00FE4BB4">
        <w:rPr>
          <w:rFonts w:ascii="Times New Roman" w:hAnsi="Times New Roman" w:cs="Times New Roman"/>
        </w:rPr>
        <w:t xml:space="preserve"> </w:t>
      </w:r>
      <w:bookmarkEnd w:id="8"/>
      <w:r w:rsidR="001C41F6" w:rsidRPr="000D728E">
        <w:rPr>
          <w:rFonts w:ascii="Times New Roman" w:hAnsi="Times New Roman" w:cs="Times New Roman"/>
        </w:rPr>
        <w:t>Traci moc zarządzenie nr</w:t>
      </w:r>
      <w:r w:rsidR="00913D65" w:rsidRPr="000D728E">
        <w:rPr>
          <w:rFonts w:ascii="Times New Roman" w:hAnsi="Times New Roman" w:cs="Times New Roman"/>
        </w:rPr>
        <w:t xml:space="preserve"> </w:t>
      </w:r>
      <w:r w:rsidR="00EB07B3" w:rsidRPr="000D728E">
        <w:rPr>
          <w:rFonts w:ascii="Times New Roman" w:hAnsi="Times New Roman" w:cs="Times New Roman"/>
        </w:rPr>
        <w:t>07</w:t>
      </w:r>
      <w:r w:rsidR="00913D65" w:rsidRPr="000D728E">
        <w:rPr>
          <w:rFonts w:ascii="Times New Roman" w:hAnsi="Times New Roman" w:cs="Times New Roman"/>
        </w:rPr>
        <w:t>/2024</w:t>
      </w:r>
      <w:r w:rsidR="00457895" w:rsidRPr="000D728E">
        <w:rPr>
          <w:rFonts w:ascii="Times New Roman" w:hAnsi="Times New Roman" w:cs="Times New Roman"/>
        </w:rPr>
        <w:t xml:space="preserve"> </w:t>
      </w:r>
      <w:r w:rsidR="001C41F6" w:rsidRPr="000D728E">
        <w:rPr>
          <w:rFonts w:ascii="Times New Roman" w:hAnsi="Times New Roman" w:cs="Times New Roman"/>
        </w:rPr>
        <w:t xml:space="preserve">Dyrektora </w:t>
      </w:r>
      <w:r w:rsidR="00EB07B3" w:rsidRPr="000D728E">
        <w:rPr>
          <w:rFonts w:ascii="Times New Roman" w:hAnsi="Times New Roman" w:cs="Times New Roman"/>
        </w:rPr>
        <w:t>Powiatowej</w:t>
      </w:r>
      <w:r w:rsidR="001C41F6" w:rsidRPr="000D728E">
        <w:rPr>
          <w:rFonts w:ascii="Times New Roman" w:hAnsi="Times New Roman" w:cs="Times New Roman"/>
        </w:rPr>
        <w:t xml:space="preserve"> Stacji Sanitarno-Epidemiologicznej w </w:t>
      </w:r>
      <w:r w:rsidR="00EB07B3" w:rsidRPr="000D728E">
        <w:rPr>
          <w:rFonts w:ascii="Times New Roman" w:hAnsi="Times New Roman" w:cs="Times New Roman"/>
        </w:rPr>
        <w:t>Mławie</w:t>
      </w:r>
      <w:r w:rsidR="001C41F6" w:rsidRPr="000D728E">
        <w:rPr>
          <w:rFonts w:ascii="Times New Roman" w:hAnsi="Times New Roman" w:cs="Times New Roman"/>
        </w:rPr>
        <w:t xml:space="preserve"> z dnia </w:t>
      </w:r>
      <w:r w:rsidR="00EB07B3" w:rsidRPr="000D728E">
        <w:rPr>
          <w:rFonts w:ascii="Times New Roman" w:hAnsi="Times New Roman" w:cs="Times New Roman"/>
        </w:rPr>
        <w:t>20</w:t>
      </w:r>
      <w:r w:rsidR="00913D65" w:rsidRPr="000D728E">
        <w:rPr>
          <w:rFonts w:ascii="Times New Roman" w:hAnsi="Times New Roman" w:cs="Times New Roman"/>
        </w:rPr>
        <w:t xml:space="preserve"> września 2024 r</w:t>
      </w:r>
      <w:r w:rsidR="00457895" w:rsidRPr="000D728E">
        <w:rPr>
          <w:rFonts w:ascii="Times New Roman" w:hAnsi="Times New Roman" w:cs="Times New Roman"/>
        </w:rPr>
        <w:t xml:space="preserve">. </w:t>
      </w:r>
      <w:r w:rsidR="001C41F6" w:rsidRPr="000D728E">
        <w:rPr>
          <w:rFonts w:ascii="Times New Roman" w:hAnsi="Times New Roman" w:cs="Times New Roman"/>
        </w:rPr>
        <w:t>w sprawie</w:t>
      </w:r>
      <w:r w:rsidR="00913D65" w:rsidRPr="000D728E">
        <w:rPr>
          <w:rFonts w:ascii="Times New Roman" w:hAnsi="Times New Roman" w:cs="Times New Roman"/>
        </w:rPr>
        <w:t xml:space="preserve"> wprowadzenia </w:t>
      </w:r>
      <w:bookmarkStart w:id="9" w:name="_Hlk191244339"/>
      <w:r w:rsidR="00913D65" w:rsidRPr="000D728E">
        <w:rPr>
          <w:rFonts w:ascii="Times New Roman" w:hAnsi="Times New Roman" w:cs="Times New Roman"/>
        </w:rPr>
        <w:t>Procedury zgłoszeń wewnętrznych naruszeń prawa i podejmowania działań następczych w</w:t>
      </w:r>
      <w:r w:rsidR="00FB7A4F" w:rsidRPr="000D728E">
        <w:rPr>
          <w:rFonts w:ascii="Times New Roman" w:hAnsi="Times New Roman" w:cs="Times New Roman"/>
        </w:rPr>
        <w:t> </w:t>
      </w:r>
      <w:r w:rsidR="000D728E" w:rsidRPr="000D728E">
        <w:rPr>
          <w:rFonts w:ascii="Times New Roman" w:hAnsi="Times New Roman" w:cs="Times New Roman"/>
        </w:rPr>
        <w:t>Powiatowej</w:t>
      </w:r>
      <w:r w:rsidR="00913D65" w:rsidRPr="000D728E">
        <w:rPr>
          <w:rFonts w:ascii="Times New Roman" w:hAnsi="Times New Roman" w:cs="Times New Roman"/>
        </w:rPr>
        <w:t xml:space="preserve"> Stacji Sanitarno-Epidemiologicznej w </w:t>
      </w:r>
      <w:bookmarkEnd w:id="9"/>
      <w:r w:rsidR="000D728E" w:rsidRPr="000D728E">
        <w:rPr>
          <w:rFonts w:ascii="Times New Roman" w:hAnsi="Times New Roman" w:cs="Times New Roman"/>
        </w:rPr>
        <w:t>Mławie.</w:t>
      </w:r>
    </w:p>
    <w:p w14:paraId="0F37E613" w14:textId="1A10F92A" w:rsidR="00457895" w:rsidRPr="00FE4BB4" w:rsidRDefault="001C41F6" w:rsidP="000D728E">
      <w:pPr>
        <w:pStyle w:val="ARTartustawynprozporzdzenia"/>
        <w:spacing w:before="0" w:line="240" w:lineRule="auto"/>
        <w:rPr>
          <w:b/>
          <w:bCs/>
        </w:rPr>
      </w:pPr>
      <w:r w:rsidRPr="00FE4BB4">
        <w:rPr>
          <w:rFonts w:ascii="Times New Roman" w:hAnsi="Times New Roman" w:cs="Times New Roman"/>
          <w:b/>
          <w:bCs/>
        </w:rPr>
        <w:t xml:space="preserve">§ 9. </w:t>
      </w:r>
      <w:r w:rsidR="00652626" w:rsidRPr="00FE4BB4">
        <w:rPr>
          <w:rFonts w:ascii="Times New Roman" w:hAnsi="Times New Roman" w:cs="Times New Roman"/>
        </w:rPr>
        <w:t xml:space="preserve">Zarządzenie wchodzi w życie po upływie 7 dni od dnia zamieszczenia </w:t>
      </w:r>
      <w:bookmarkEnd w:id="3"/>
      <w:r w:rsidR="000D728E">
        <w:rPr>
          <w:rFonts w:ascii="Times New Roman" w:hAnsi="Times New Roman" w:cs="Times New Roman"/>
        </w:rPr>
        <w:t xml:space="preserve">na stronie PSSE </w:t>
      </w:r>
      <w:r w:rsidR="000B5D4A">
        <w:rPr>
          <w:rFonts w:ascii="Times New Roman" w:hAnsi="Times New Roman" w:cs="Times New Roman"/>
        </w:rPr>
        <w:t xml:space="preserve">internetowej </w:t>
      </w:r>
      <w:r w:rsidR="000D728E">
        <w:rPr>
          <w:rFonts w:ascii="Times New Roman" w:hAnsi="Times New Roman" w:cs="Times New Roman"/>
        </w:rPr>
        <w:t>w Mławie</w:t>
      </w:r>
    </w:p>
    <w:p w14:paraId="12853288" w14:textId="77777777" w:rsidR="00457895" w:rsidRPr="00FE4BB4" w:rsidRDefault="00457895" w:rsidP="00FE4BB4">
      <w:pPr>
        <w:pStyle w:val="Teksttreci0"/>
        <w:spacing w:after="0" w:line="240" w:lineRule="auto"/>
        <w:ind w:left="3119"/>
        <w:jc w:val="center"/>
        <w:rPr>
          <w:b/>
          <w:bCs/>
        </w:rPr>
      </w:pPr>
    </w:p>
    <w:p w14:paraId="205D1092" w14:textId="4FC49425" w:rsidR="009E2CB3" w:rsidRPr="00FE4BB4" w:rsidRDefault="000D728E" w:rsidP="00FE4BB4">
      <w:pPr>
        <w:pStyle w:val="Teksttreci0"/>
        <w:spacing w:after="0" w:line="240" w:lineRule="auto"/>
        <w:ind w:left="3119"/>
        <w:jc w:val="center"/>
        <w:rPr>
          <w:b/>
          <w:bCs/>
        </w:rPr>
      </w:pPr>
      <w:r>
        <w:rPr>
          <w:b/>
          <w:bCs/>
        </w:rPr>
        <w:t>Państwowy</w:t>
      </w:r>
      <w:r w:rsidR="00992F74" w:rsidRPr="00FE4BB4">
        <w:rPr>
          <w:b/>
          <w:bCs/>
        </w:rPr>
        <w:t xml:space="preserve"> </w:t>
      </w:r>
      <w:r>
        <w:rPr>
          <w:b/>
          <w:bCs/>
        </w:rPr>
        <w:t>Powiatowy</w:t>
      </w:r>
    </w:p>
    <w:p w14:paraId="6BBC642E" w14:textId="43742502" w:rsidR="00992F74" w:rsidRPr="00FE4BB4" w:rsidRDefault="00992F74" w:rsidP="00FE4BB4">
      <w:pPr>
        <w:pStyle w:val="Teksttreci0"/>
        <w:spacing w:after="0" w:line="240" w:lineRule="auto"/>
        <w:ind w:left="3119"/>
        <w:jc w:val="center"/>
        <w:rPr>
          <w:b/>
          <w:bCs/>
        </w:rPr>
      </w:pPr>
      <w:r w:rsidRPr="00FE4BB4">
        <w:rPr>
          <w:b/>
          <w:bCs/>
        </w:rPr>
        <w:t>Inspektor Sanitarny</w:t>
      </w:r>
    </w:p>
    <w:p w14:paraId="0E254353" w14:textId="2AE3A9E3" w:rsidR="00457895" w:rsidRPr="000D728E" w:rsidRDefault="000D728E" w:rsidP="00FE4BB4">
      <w:pPr>
        <w:spacing w:line="240" w:lineRule="auto"/>
        <w:ind w:left="2832"/>
        <w:jc w:val="center"/>
        <w:rPr>
          <w:rFonts w:cs="Times New Roman"/>
        </w:rPr>
      </w:pPr>
      <w:r>
        <w:rPr>
          <w:rFonts w:cs="Times New Roman"/>
        </w:rPr>
        <w:t>w</w:t>
      </w:r>
      <w:r w:rsidRPr="000D728E">
        <w:rPr>
          <w:rFonts w:cs="Times New Roman"/>
        </w:rPr>
        <w:t xml:space="preserve"> Mławie</w:t>
      </w:r>
    </w:p>
    <w:p w14:paraId="6C944AB4" w14:textId="26C04A26" w:rsidR="000D728E" w:rsidRDefault="000D728E" w:rsidP="00FE4BB4">
      <w:pPr>
        <w:spacing w:line="240" w:lineRule="auto"/>
        <w:ind w:left="2832"/>
        <w:jc w:val="center"/>
        <w:rPr>
          <w:rFonts w:cs="Times New Roman"/>
          <w:i/>
          <w:iCs/>
        </w:rPr>
      </w:pPr>
      <w:r>
        <w:rPr>
          <w:rFonts w:cs="Times New Roman"/>
          <w:i/>
          <w:iCs/>
        </w:rPr>
        <w:t>Ewa Sztuba</w:t>
      </w:r>
    </w:p>
    <w:p w14:paraId="57B24A46" w14:textId="77777777" w:rsidR="000D728E" w:rsidRDefault="000D728E" w:rsidP="00FE4BB4">
      <w:pPr>
        <w:spacing w:line="240" w:lineRule="auto"/>
        <w:ind w:left="2832"/>
        <w:jc w:val="center"/>
        <w:rPr>
          <w:rFonts w:cs="Times New Roman"/>
          <w:i/>
          <w:iCs/>
        </w:rPr>
      </w:pPr>
    </w:p>
    <w:p w14:paraId="1C47B029" w14:textId="77777777" w:rsidR="000D728E" w:rsidRDefault="000D728E" w:rsidP="00FE4BB4">
      <w:pPr>
        <w:spacing w:line="240" w:lineRule="auto"/>
        <w:ind w:left="2832"/>
        <w:jc w:val="center"/>
        <w:rPr>
          <w:rFonts w:cs="Times New Roman"/>
          <w:i/>
          <w:iCs/>
        </w:rPr>
      </w:pPr>
    </w:p>
    <w:p w14:paraId="44D1D8F4" w14:textId="77777777" w:rsidR="000D728E" w:rsidRDefault="000D728E" w:rsidP="00FE4BB4">
      <w:pPr>
        <w:spacing w:line="240" w:lineRule="auto"/>
        <w:ind w:left="2832"/>
        <w:jc w:val="center"/>
        <w:rPr>
          <w:rFonts w:cs="Times New Roman"/>
          <w:i/>
          <w:iCs/>
        </w:rPr>
      </w:pPr>
    </w:p>
    <w:p w14:paraId="6C4BF9E9" w14:textId="77777777" w:rsidR="000D728E" w:rsidRDefault="000D728E" w:rsidP="00FE4BB4">
      <w:pPr>
        <w:spacing w:line="240" w:lineRule="auto"/>
        <w:ind w:left="2832"/>
        <w:jc w:val="center"/>
        <w:rPr>
          <w:rFonts w:cs="Times New Roman"/>
          <w:i/>
          <w:iCs/>
        </w:rPr>
      </w:pPr>
    </w:p>
    <w:p w14:paraId="79324E99" w14:textId="77777777" w:rsidR="000D728E" w:rsidRDefault="000D728E" w:rsidP="00FE4BB4">
      <w:pPr>
        <w:spacing w:line="240" w:lineRule="auto"/>
        <w:ind w:left="2832"/>
        <w:jc w:val="center"/>
        <w:rPr>
          <w:rFonts w:cs="Times New Roman"/>
          <w:i/>
          <w:iCs/>
        </w:rPr>
      </w:pPr>
    </w:p>
    <w:p w14:paraId="4BB49998" w14:textId="77777777" w:rsidR="000D728E" w:rsidRDefault="000D728E" w:rsidP="00FE4BB4">
      <w:pPr>
        <w:spacing w:line="240" w:lineRule="auto"/>
        <w:ind w:left="2832"/>
        <w:jc w:val="center"/>
        <w:rPr>
          <w:rFonts w:cs="Times New Roman"/>
          <w:i/>
          <w:iCs/>
        </w:rPr>
      </w:pPr>
    </w:p>
    <w:p w14:paraId="2F42BCA1" w14:textId="77777777" w:rsidR="000D728E" w:rsidRDefault="000D728E" w:rsidP="00FE4BB4">
      <w:pPr>
        <w:spacing w:line="240" w:lineRule="auto"/>
        <w:ind w:left="2832"/>
        <w:jc w:val="center"/>
        <w:rPr>
          <w:rFonts w:cs="Times New Roman"/>
          <w:i/>
          <w:iCs/>
        </w:rPr>
      </w:pPr>
    </w:p>
    <w:p w14:paraId="16B0CEE4" w14:textId="77777777" w:rsidR="000D728E" w:rsidRDefault="000D728E" w:rsidP="00FE4BB4">
      <w:pPr>
        <w:spacing w:line="240" w:lineRule="auto"/>
        <w:ind w:left="2832"/>
        <w:jc w:val="center"/>
        <w:rPr>
          <w:rFonts w:cs="Times New Roman"/>
          <w:i/>
          <w:iCs/>
        </w:rPr>
      </w:pPr>
    </w:p>
    <w:p w14:paraId="7DE36482" w14:textId="77777777" w:rsidR="000D728E" w:rsidRDefault="000D728E" w:rsidP="00FE4BB4">
      <w:pPr>
        <w:spacing w:line="240" w:lineRule="auto"/>
        <w:ind w:left="2832"/>
        <w:jc w:val="center"/>
        <w:rPr>
          <w:rFonts w:cs="Times New Roman"/>
          <w:i/>
          <w:iCs/>
        </w:rPr>
      </w:pPr>
    </w:p>
    <w:p w14:paraId="1D7DD5A4" w14:textId="77777777" w:rsidR="000D728E" w:rsidRDefault="000D728E" w:rsidP="00FE4BB4">
      <w:pPr>
        <w:spacing w:line="240" w:lineRule="auto"/>
        <w:ind w:left="2832"/>
        <w:jc w:val="center"/>
        <w:rPr>
          <w:rFonts w:cs="Times New Roman"/>
          <w:i/>
          <w:iCs/>
        </w:rPr>
      </w:pPr>
    </w:p>
    <w:p w14:paraId="7E1ED9FB" w14:textId="77777777" w:rsidR="000D728E" w:rsidRDefault="000D728E" w:rsidP="00FE4BB4">
      <w:pPr>
        <w:spacing w:line="240" w:lineRule="auto"/>
        <w:ind w:left="2832"/>
        <w:jc w:val="center"/>
        <w:rPr>
          <w:rFonts w:cs="Times New Roman"/>
          <w:i/>
          <w:iCs/>
        </w:rPr>
      </w:pPr>
    </w:p>
    <w:p w14:paraId="3242DCD6" w14:textId="77777777" w:rsidR="000D728E" w:rsidRDefault="000D728E" w:rsidP="00FE4BB4">
      <w:pPr>
        <w:spacing w:line="240" w:lineRule="auto"/>
        <w:ind w:left="2832"/>
        <w:jc w:val="center"/>
        <w:rPr>
          <w:rFonts w:cs="Times New Roman"/>
          <w:i/>
          <w:iCs/>
        </w:rPr>
      </w:pPr>
    </w:p>
    <w:p w14:paraId="18DA537E" w14:textId="77777777" w:rsidR="000D728E" w:rsidRDefault="000D728E" w:rsidP="00FE4BB4">
      <w:pPr>
        <w:spacing w:line="240" w:lineRule="auto"/>
        <w:ind w:left="2832"/>
        <w:jc w:val="center"/>
        <w:rPr>
          <w:rFonts w:cs="Times New Roman"/>
          <w:i/>
          <w:iCs/>
        </w:rPr>
      </w:pPr>
    </w:p>
    <w:p w14:paraId="44E9DA39" w14:textId="77777777" w:rsidR="000D728E" w:rsidRDefault="000D728E" w:rsidP="00FE4BB4">
      <w:pPr>
        <w:spacing w:line="240" w:lineRule="auto"/>
        <w:ind w:left="2832"/>
        <w:jc w:val="center"/>
        <w:rPr>
          <w:rFonts w:cs="Times New Roman"/>
          <w:i/>
          <w:iCs/>
        </w:rPr>
      </w:pPr>
    </w:p>
    <w:p w14:paraId="088F108A" w14:textId="77777777" w:rsidR="000D728E" w:rsidRDefault="000D728E" w:rsidP="00FE4BB4">
      <w:pPr>
        <w:spacing w:line="240" w:lineRule="auto"/>
        <w:ind w:left="2832"/>
        <w:jc w:val="center"/>
        <w:rPr>
          <w:rFonts w:cs="Times New Roman"/>
          <w:i/>
          <w:iCs/>
        </w:rPr>
      </w:pPr>
    </w:p>
    <w:p w14:paraId="34158517" w14:textId="77777777" w:rsidR="000D728E" w:rsidRDefault="000D728E" w:rsidP="00FE4BB4">
      <w:pPr>
        <w:spacing w:line="240" w:lineRule="auto"/>
        <w:ind w:left="2832"/>
        <w:jc w:val="center"/>
        <w:rPr>
          <w:rFonts w:cs="Times New Roman"/>
          <w:i/>
          <w:iCs/>
        </w:rPr>
      </w:pPr>
    </w:p>
    <w:p w14:paraId="5F6C8CAD" w14:textId="77777777" w:rsidR="000D728E" w:rsidRDefault="000D728E" w:rsidP="00FE4BB4">
      <w:pPr>
        <w:spacing w:line="240" w:lineRule="auto"/>
        <w:ind w:left="2832"/>
        <w:jc w:val="center"/>
        <w:rPr>
          <w:rFonts w:cs="Times New Roman"/>
          <w:i/>
          <w:iCs/>
        </w:rPr>
      </w:pPr>
    </w:p>
    <w:p w14:paraId="4255D0A3" w14:textId="77777777" w:rsidR="000D728E" w:rsidRDefault="000D728E" w:rsidP="00FE4BB4">
      <w:pPr>
        <w:spacing w:line="240" w:lineRule="auto"/>
        <w:ind w:left="2832"/>
        <w:jc w:val="center"/>
        <w:rPr>
          <w:rFonts w:cs="Times New Roman"/>
          <w:i/>
          <w:iCs/>
        </w:rPr>
      </w:pPr>
    </w:p>
    <w:p w14:paraId="2019C580" w14:textId="77777777" w:rsidR="000D728E" w:rsidRDefault="000D728E" w:rsidP="00FE4BB4">
      <w:pPr>
        <w:spacing w:line="240" w:lineRule="auto"/>
        <w:ind w:left="2832"/>
        <w:jc w:val="center"/>
        <w:rPr>
          <w:rFonts w:cs="Times New Roman"/>
          <w:i/>
          <w:iCs/>
        </w:rPr>
      </w:pPr>
    </w:p>
    <w:p w14:paraId="4D005C18" w14:textId="58D06264" w:rsidR="00992F74" w:rsidRPr="00FE4BB4" w:rsidRDefault="00652626" w:rsidP="00FE4BB4">
      <w:pPr>
        <w:widowControl/>
        <w:spacing w:line="240" w:lineRule="auto"/>
        <w:ind w:left="5103"/>
        <w:rPr>
          <w:rFonts w:cs="Times New Roman"/>
        </w:rPr>
      </w:pPr>
      <w:r w:rsidRPr="00FE4BB4">
        <w:rPr>
          <w:rFonts w:cs="Times New Roman"/>
        </w:rPr>
        <w:lastRenderedPageBreak/>
        <w:t xml:space="preserve">Załączniki </w:t>
      </w:r>
      <w:r w:rsidR="002B1D86">
        <w:rPr>
          <w:rFonts w:cs="Times New Roman"/>
        </w:rPr>
        <w:t xml:space="preserve">Nr 1 </w:t>
      </w:r>
      <w:r w:rsidRPr="00FE4BB4">
        <w:rPr>
          <w:rFonts w:cs="Times New Roman"/>
        </w:rPr>
        <w:t xml:space="preserve">do zarządzenia nr </w:t>
      </w:r>
      <w:r w:rsidR="00D91B6C">
        <w:rPr>
          <w:rFonts w:cs="Times New Roman"/>
        </w:rPr>
        <w:t>12</w:t>
      </w:r>
      <w:r w:rsidRPr="00FE4BB4">
        <w:rPr>
          <w:rFonts w:cs="Times New Roman"/>
        </w:rPr>
        <w:t xml:space="preserve">/ </w:t>
      </w:r>
      <w:r w:rsidR="00457895" w:rsidRPr="00FE4BB4">
        <w:rPr>
          <w:rFonts w:cs="Times New Roman"/>
        </w:rPr>
        <w:t>20</w:t>
      </w:r>
      <w:r w:rsidR="00130DCB" w:rsidRPr="00FE4BB4">
        <w:rPr>
          <w:rFonts w:cs="Times New Roman"/>
        </w:rPr>
        <w:t xml:space="preserve">25 </w:t>
      </w:r>
      <w:r w:rsidR="00992F74" w:rsidRPr="00FE4BB4">
        <w:rPr>
          <w:rFonts w:cs="Times New Roman"/>
        </w:rPr>
        <w:t>Państwowego</w:t>
      </w:r>
      <w:r w:rsidR="00913D65" w:rsidRPr="00FE4BB4">
        <w:rPr>
          <w:rFonts w:cs="Times New Roman"/>
        </w:rPr>
        <w:t xml:space="preserve"> </w:t>
      </w:r>
      <w:r w:rsidR="00DA392B" w:rsidRPr="00FE4BB4">
        <w:rPr>
          <w:rFonts w:cs="Times New Roman"/>
        </w:rPr>
        <w:t>Powiatowego</w:t>
      </w:r>
      <w:r w:rsidR="00992F74" w:rsidRPr="00FE4BB4">
        <w:rPr>
          <w:rFonts w:cs="Times New Roman"/>
        </w:rPr>
        <w:t xml:space="preserve"> Inspektora Sanitarnego </w:t>
      </w:r>
      <w:r w:rsidR="00DA392B" w:rsidRPr="00FE4BB4">
        <w:rPr>
          <w:rFonts w:cs="Times New Roman"/>
        </w:rPr>
        <w:t>w Mławie</w:t>
      </w:r>
    </w:p>
    <w:p w14:paraId="1A434CB7" w14:textId="04B859EA" w:rsidR="00BF715B" w:rsidRDefault="00BF715B" w:rsidP="00FE4BB4">
      <w:pPr>
        <w:widowControl/>
        <w:spacing w:line="240" w:lineRule="auto"/>
        <w:ind w:left="5103"/>
        <w:rPr>
          <w:rFonts w:eastAsia="Times New Roman" w:cs="Times New Roman"/>
          <w:color w:val="000000"/>
          <w:sz w:val="22"/>
          <w:szCs w:val="22"/>
        </w:rPr>
      </w:pPr>
      <w:r w:rsidRPr="00FE4BB4">
        <w:rPr>
          <w:rFonts w:eastAsia="Times New Roman" w:cs="Times New Roman"/>
          <w:color w:val="000000"/>
          <w:sz w:val="22"/>
          <w:szCs w:val="22"/>
        </w:rPr>
        <w:t xml:space="preserve">z dnia </w:t>
      </w:r>
      <w:bookmarkStart w:id="10" w:name="ezdDataPodpisu_2"/>
      <w:r w:rsidR="00D91B6C">
        <w:rPr>
          <w:rFonts w:eastAsia="Times New Roman" w:cs="Times New Roman"/>
          <w:color w:val="000000"/>
          <w:sz w:val="22"/>
          <w:szCs w:val="22"/>
        </w:rPr>
        <w:t>17.12.2025 r.</w:t>
      </w:r>
      <w:bookmarkEnd w:id="10"/>
    </w:p>
    <w:p w14:paraId="4A29D96D" w14:textId="77777777" w:rsidR="002B1D86" w:rsidRDefault="002B1D86" w:rsidP="00FE4BB4">
      <w:pPr>
        <w:widowControl/>
        <w:spacing w:line="240" w:lineRule="auto"/>
        <w:ind w:left="5103"/>
        <w:rPr>
          <w:rFonts w:eastAsia="Times New Roman" w:cs="Times New Roman"/>
          <w:color w:val="000000"/>
          <w:sz w:val="22"/>
          <w:szCs w:val="22"/>
        </w:rPr>
      </w:pPr>
    </w:p>
    <w:p w14:paraId="53A7ACFE" w14:textId="77777777" w:rsidR="002B1D86" w:rsidRPr="00FE4BB4" w:rsidRDefault="002B1D86" w:rsidP="00FE4BB4">
      <w:pPr>
        <w:widowControl/>
        <w:spacing w:line="240" w:lineRule="auto"/>
        <w:ind w:left="5103"/>
        <w:rPr>
          <w:rFonts w:eastAsia="Times New Roman" w:cs="Times New Roman"/>
          <w:color w:val="000000"/>
          <w:sz w:val="22"/>
          <w:szCs w:val="22"/>
        </w:rPr>
      </w:pPr>
    </w:p>
    <w:p w14:paraId="72341B41" w14:textId="3660D9D5" w:rsidR="00652626" w:rsidRDefault="00652626" w:rsidP="00FE4BB4">
      <w:pPr>
        <w:pStyle w:val="TYTUAKTUprzedmiotregulacjiustawylubrozporzdzenia"/>
        <w:spacing w:before="0" w:after="0"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>Procedura zgłoszeń wewnętrznych</w:t>
      </w:r>
    </w:p>
    <w:p w14:paraId="36D0BF4C" w14:textId="77777777" w:rsidR="002B1D86" w:rsidRPr="002B1D86" w:rsidRDefault="002B1D86" w:rsidP="002B1D86">
      <w:pPr>
        <w:pStyle w:val="ARTartustawynprozporzdzenia"/>
      </w:pPr>
    </w:p>
    <w:p w14:paraId="5406870C" w14:textId="77777777" w:rsidR="00652626" w:rsidRPr="00FE4BB4" w:rsidRDefault="00652626" w:rsidP="00FE4BB4">
      <w:pPr>
        <w:pStyle w:val="ROZDZODDZOZNoznaczenierozdziauluboddziau"/>
        <w:spacing w:before="0"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>Rozdział 1</w:t>
      </w:r>
    </w:p>
    <w:p w14:paraId="1977A9B5" w14:textId="77777777" w:rsidR="00652626" w:rsidRDefault="00652626" w:rsidP="00FE4BB4">
      <w:pPr>
        <w:pStyle w:val="ROZDZODDZPRZEDMprzedmiotregulacjirozdziauluboddziau"/>
        <w:spacing w:before="0" w:line="240" w:lineRule="auto"/>
        <w:rPr>
          <w:rFonts w:ascii="Times New Roman" w:eastAsia="Calibri" w:hAnsi="Times New Roman"/>
        </w:rPr>
      </w:pPr>
      <w:r w:rsidRPr="00FE4BB4">
        <w:rPr>
          <w:rFonts w:ascii="Times New Roman" w:eastAsia="Calibri" w:hAnsi="Times New Roman"/>
        </w:rPr>
        <w:t>Przepisy ogólne</w:t>
      </w:r>
    </w:p>
    <w:p w14:paraId="30009A32" w14:textId="77777777" w:rsidR="002B1D86" w:rsidRPr="002B1D86" w:rsidRDefault="002B1D86" w:rsidP="002B1D86">
      <w:pPr>
        <w:pStyle w:val="ARTartustawynprozporzdzenia"/>
      </w:pPr>
    </w:p>
    <w:p w14:paraId="333BEDCB" w14:textId="04592FDA" w:rsidR="007C4832" w:rsidRPr="00FE4BB4" w:rsidRDefault="00652626" w:rsidP="00FE4BB4">
      <w:pPr>
        <w:pStyle w:val="ARTartustawynprozporzdzenia"/>
        <w:spacing w:before="0" w:line="240" w:lineRule="auto"/>
        <w:rPr>
          <w:rFonts w:ascii="Times New Roman" w:hAnsi="Times New Roman" w:cs="Times New Roman"/>
        </w:rPr>
      </w:pPr>
      <w:r w:rsidRPr="00FE4BB4">
        <w:rPr>
          <w:rFonts w:ascii="Times New Roman" w:eastAsia="Calibri" w:hAnsi="Times New Roman" w:cs="Times New Roman"/>
          <w:b/>
          <w:szCs w:val="24"/>
        </w:rPr>
        <w:t>§ 1.</w:t>
      </w:r>
      <w:r w:rsidRPr="00FE4BB4">
        <w:rPr>
          <w:rFonts w:ascii="Times New Roman" w:eastAsia="Calibri" w:hAnsi="Times New Roman" w:cs="Times New Roman"/>
          <w:szCs w:val="24"/>
        </w:rPr>
        <w:t xml:space="preserve"> </w:t>
      </w:r>
      <w:r w:rsidR="007C4832" w:rsidRPr="00FE4BB4">
        <w:rPr>
          <w:rFonts w:ascii="Times New Roman" w:eastAsia="Calibri" w:hAnsi="Times New Roman" w:cs="Times New Roman"/>
          <w:szCs w:val="24"/>
        </w:rPr>
        <w:t xml:space="preserve">1. </w:t>
      </w:r>
      <w:r w:rsidR="007C4832" w:rsidRPr="00FE4BB4">
        <w:rPr>
          <w:rFonts w:ascii="Times New Roman" w:hAnsi="Times New Roman" w:cs="Times New Roman"/>
        </w:rPr>
        <w:t>Procedura zgłoszeń wewnętrznych określa:</w:t>
      </w:r>
    </w:p>
    <w:p w14:paraId="1D1E4E1A" w14:textId="0E52E25C" w:rsidR="007C4832" w:rsidRPr="00FE4BB4" w:rsidRDefault="007C4832" w:rsidP="00FE4BB4">
      <w:pPr>
        <w:pStyle w:val="PKTpunkt"/>
        <w:spacing w:line="240" w:lineRule="auto"/>
        <w:rPr>
          <w:rFonts w:ascii="Times New Roman" w:hAnsi="Times New Roman" w:cs="Times New Roman"/>
        </w:rPr>
      </w:pPr>
      <w:r w:rsidRPr="00FE4BB4">
        <w:rPr>
          <w:rFonts w:ascii="Times New Roman" w:hAnsi="Times New Roman" w:cs="Times New Roman"/>
        </w:rPr>
        <w:t>1)</w:t>
      </w:r>
      <w:r w:rsidR="001126A7" w:rsidRPr="00FE4BB4">
        <w:rPr>
          <w:rFonts w:ascii="Times New Roman" w:hAnsi="Times New Roman" w:cs="Times New Roman"/>
        </w:rPr>
        <w:tab/>
      </w:r>
      <w:r w:rsidRPr="00FE4BB4">
        <w:rPr>
          <w:rFonts w:ascii="Times New Roman" w:hAnsi="Times New Roman" w:cs="Times New Roman"/>
        </w:rPr>
        <w:t>sposoby przyjmowania zgłoszeń;</w:t>
      </w:r>
    </w:p>
    <w:p w14:paraId="2EA70E9E" w14:textId="56828439" w:rsidR="007C4832" w:rsidRPr="00FE4BB4" w:rsidRDefault="007C4832" w:rsidP="00FE4BB4">
      <w:pPr>
        <w:pStyle w:val="PKTpunkt"/>
        <w:spacing w:line="240" w:lineRule="auto"/>
        <w:rPr>
          <w:rFonts w:ascii="Times New Roman" w:hAnsi="Times New Roman" w:cs="Times New Roman"/>
        </w:rPr>
      </w:pPr>
      <w:r w:rsidRPr="00FE4BB4">
        <w:rPr>
          <w:rFonts w:ascii="Times New Roman" w:hAnsi="Times New Roman" w:cs="Times New Roman"/>
        </w:rPr>
        <w:t>2)</w:t>
      </w:r>
      <w:r w:rsidR="001126A7" w:rsidRPr="00FE4BB4">
        <w:rPr>
          <w:rFonts w:ascii="Times New Roman" w:hAnsi="Times New Roman" w:cs="Times New Roman"/>
        </w:rPr>
        <w:tab/>
      </w:r>
      <w:r w:rsidRPr="00FE4BB4">
        <w:rPr>
          <w:rFonts w:ascii="Times New Roman" w:hAnsi="Times New Roman" w:cs="Times New Roman"/>
        </w:rPr>
        <w:t>sposoby przekazywania zgłoszeń do właściwych organów;</w:t>
      </w:r>
    </w:p>
    <w:p w14:paraId="59E88EB3" w14:textId="0C4E30A3" w:rsidR="007C4832" w:rsidRPr="00FE4BB4" w:rsidRDefault="007C4832" w:rsidP="00FE4BB4">
      <w:pPr>
        <w:pStyle w:val="PKTpunkt"/>
        <w:spacing w:line="240" w:lineRule="auto"/>
        <w:rPr>
          <w:rFonts w:ascii="Times New Roman" w:hAnsi="Times New Roman" w:cs="Times New Roman"/>
        </w:rPr>
      </w:pPr>
      <w:r w:rsidRPr="00FE4BB4">
        <w:rPr>
          <w:rFonts w:ascii="Times New Roman" w:hAnsi="Times New Roman" w:cs="Times New Roman"/>
        </w:rPr>
        <w:t>3)</w:t>
      </w:r>
      <w:r w:rsidR="001126A7" w:rsidRPr="00FE4BB4">
        <w:rPr>
          <w:rFonts w:ascii="Times New Roman" w:hAnsi="Times New Roman" w:cs="Times New Roman"/>
        </w:rPr>
        <w:tab/>
      </w:r>
      <w:r w:rsidRPr="00FE4BB4">
        <w:rPr>
          <w:rFonts w:ascii="Times New Roman" w:hAnsi="Times New Roman" w:cs="Times New Roman"/>
        </w:rPr>
        <w:t>termin na przekazanie sygnaliście informacji zwrotnej;</w:t>
      </w:r>
    </w:p>
    <w:p w14:paraId="19B4CBFB" w14:textId="59A0B8BE" w:rsidR="007C4832" w:rsidRPr="00FE4BB4" w:rsidRDefault="007C4832" w:rsidP="00FE4BB4">
      <w:pPr>
        <w:pStyle w:val="PKTpunkt"/>
        <w:spacing w:line="240" w:lineRule="auto"/>
        <w:rPr>
          <w:rFonts w:ascii="Times New Roman" w:hAnsi="Times New Roman" w:cs="Times New Roman"/>
        </w:rPr>
      </w:pPr>
      <w:r w:rsidRPr="00FE4BB4">
        <w:rPr>
          <w:rFonts w:ascii="Times New Roman" w:hAnsi="Times New Roman" w:cs="Times New Roman"/>
        </w:rPr>
        <w:t>4)</w:t>
      </w:r>
      <w:r w:rsidR="001126A7" w:rsidRPr="00FE4BB4">
        <w:rPr>
          <w:rFonts w:ascii="Times New Roman" w:hAnsi="Times New Roman" w:cs="Times New Roman"/>
        </w:rPr>
        <w:tab/>
      </w:r>
      <w:r w:rsidRPr="00FE4BB4">
        <w:rPr>
          <w:rFonts w:ascii="Times New Roman" w:hAnsi="Times New Roman" w:cs="Times New Roman"/>
        </w:rPr>
        <w:t>działania następcze oraz środki, jakie mogą zostać zastosowane w przypadku stwierdzenia naruszenia prawa;</w:t>
      </w:r>
    </w:p>
    <w:p w14:paraId="48022E74" w14:textId="267FC57F" w:rsidR="007C4832" w:rsidRPr="00FE4BB4" w:rsidRDefault="007C4832" w:rsidP="00FE4BB4">
      <w:pPr>
        <w:pStyle w:val="PKTpunkt"/>
        <w:spacing w:line="240" w:lineRule="auto"/>
        <w:rPr>
          <w:rFonts w:ascii="Times New Roman" w:hAnsi="Times New Roman" w:cs="Times New Roman"/>
        </w:rPr>
      </w:pPr>
      <w:r w:rsidRPr="00FE4BB4">
        <w:rPr>
          <w:rFonts w:ascii="Times New Roman" w:hAnsi="Times New Roman" w:cs="Times New Roman"/>
        </w:rPr>
        <w:t>5)</w:t>
      </w:r>
      <w:r w:rsidR="001126A7" w:rsidRPr="00FE4BB4">
        <w:rPr>
          <w:rFonts w:ascii="Times New Roman" w:hAnsi="Times New Roman" w:cs="Times New Roman"/>
        </w:rPr>
        <w:tab/>
      </w:r>
      <w:r w:rsidRPr="00FE4BB4">
        <w:rPr>
          <w:rFonts w:ascii="Times New Roman" w:hAnsi="Times New Roman" w:cs="Times New Roman"/>
        </w:rPr>
        <w:t>osoby uprawnione do dokonywania zgłoszeń;</w:t>
      </w:r>
    </w:p>
    <w:p w14:paraId="5C376C91" w14:textId="3DEBA65C" w:rsidR="001126A7" w:rsidRPr="00FE4BB4" w:rsidRDefault="007C4832" w:rsidP="00FE4BB4">
      <w:pPr>
        <w:pStyle w:val="PKTpunkt"/>
        <w:spacing w:line="240" w:lineRule="auto"/>
        <w:rPr>
          <w:rFonts w:ascii="Times New Roman" w:hAnsi="Times New Roman" w:cs="Times New Roman"/>
        </w:rPr>
      </w:pPr>
      <w:r w:rsidRPr="00FE4BB4">
        <w:rPr>
          <w:rFonts w:ascii="Times New Roman" w:hAnsi="Times New Roman" w:cs="Times New Roman"/>
        </w:rPr>
        <w:t>6)</w:t>
      </w:r>
      <w:r w:rsidR="001126A7" w:rsidRPr="00FE4BB4">
        <w:rPr>
          <w:rFonts w:ascii="Times New Roman" w:hAnsi="Times New Roman" w:cs="Times New Roman"/>
        </w:rPr>
        <w:tab/>
      </w:r>
      <w:r w:rsidRPr="00FE4BB4">
        <w:rPr>
          <w:rFonts w:ascii="Times New Roman" w:hAnsi="Times New Roman" w:cs="Times New Roman"/>
        </w:rPr>
        <w:t>naruszenia prawa podlegające zgłoszeniom</w:t>
      </w:r>
      <w:r w:rsidR="001126A7" w:rsidRPr="00FE4BB4">
        <w:rPr>
          <w:rFonts w:ascii="Times New Roman" w:hAnsi="Times New Roman" w:cs="Times New Roman"/>
        </w:rPr>
        <w:t>;</w:t>
      </w:r>
    </w:p>
    <w:p w14:paraId="3E4D600C" w14:textId="2649E1A4" w:rsidR="001126A7" w:rsidRPr="00FE4BB4" w:rsidRDefault="001126A7" w:rsidP="00FE4BB4">
      <w:pPr>
        <w:pStyle w:val="PKTpunkt"/>
        <w:spacing w:line="240" w:lineRule="auto"/>
        <w:rPr>
          <w:rFonts w:ascii="Times New Roman" w:hAnsi="Times New Roman" w:cs="Times New Roman"/>
        </w:rPr>
      </w:pPr>
      <w:r w:rsidRPr="00FE4BB4">
        <w:rPr>
          <w:rFonts w:ascii="Times New Roman" w:hAnsi="Times New Roman" w:cs="Times New Roman"/>
        </w:rPr>
        <w:t>7)</w:t>
      </w:r>
      <w:r w:rsidRPr="00FE4BB4">
        <w:rPr>
          <w:rFonts w:ascii="Times New Roman" w:hAnsi="Times New Roman" w:cs="Times New Roman"/>
        </w:rPr>
        <w:tab/>
        <w:t>osoby uprawnione do przyjmowania zgłoszeń i działań następczych</w:t>
      </w:r>
      <w:r w:rsidR="007117B2" w:rsidRPr="00FE4BB4">
        <w:rPr>
          <w:rFonts w:ascii="Times New Roman" w:hAnsi="Times New Roman" w:cs="Times New Roman"/>
        </w:rPr>
        <w:t>;</w:t>
      </w:r>
    </w:p>
    <w:p w14:paraId="16BD02EB" w14:textId="4B829DB4" w:rsidR="007C4832" w:rsidRPr="00FE4BB4" w:rsidRDefault="001126A7" w:rsidP="00FE4BB4">
      <w:pPr>
        <w:pStyle w:val="PKTpunkt"/>
        <w:spacing w:line="240" w:lineRule="auto"/>
        <w:rPr>
          <w:rFonts w:ascii="Times New Roman" w:hAnsi="Times New Roman" w:cs="Times New Roman"/>
        </w:rPr>
      </w:pPr>
      <w:r w:rsidRPr="00FE4BB4">
        <w:rPr>
          <w:rFonts w:ascii="Times New Roman" w:hAnsi="Times New Roman" w:cs="Times New Roman"/>
        </w:rPr>
        <w:t>8)</w:t>
      </w:r>
      <w:r w:rsidRPr="00FE4BB4">
        <w:rPr>
          <w:rFonts w:ascii="Times New Roman" w:hAnsi="Times New Roman" w:cs="Times New Roman"/>
        </w:rPr>
        <w:tab/>
        <w:t>środki ochrony sygnalisty.</w:t>
      </w:r>
    </w:p>
    <w:p w14:paraId="1EB65022" w14:textId="0723264B" w:rsidR="00652626" w:rsidRPr="00FE4BB4" w:rsidRDefault="007C4832" w:rsidP="00FE4BB4">
      <w:pPr>
        <w:pStyle w:val="USTustnpkodeksu"/>
        <w:spacing w:line="240" w:lineRule="auto"/>
        <w:rPr>
          <w:rFonts w:ascii="Times New Roman" w:eastAsia="Calibri" w:hAnsi="Times New Roman" w:cs="Times New Roman"/>
          <w:szCs w:val="24"/>
        </w:rPr>
      </w:pPr>
      <w:r w:rsidRPr="00FE4BB4">
        <w:rPr>
          <w:rFonts w:ascii="Times New Roman" w:eastAsia="Calibri" w:hAnsi="Times New Roman" w:cs="Times New Roman"/>
          <w:szCs w:val="24"/>
        </w:rPr>
        <w:t xml:space="preserve">2. </w:t>
      </w:r>
      <w:r w:rsidR="00652626" w:rsidRPr="00FE4BB4">
        <w:rPr>
          <w:rFonts w:ascii="Times New Roman" w:eastAsia="Calibri" w:hAnsi="Times New Roman" w:cs="Times New Roman"/>
          <w:szCs w:val="24"/>
        </w:rPr>
        <w:t xml:space="preserve">Ilekroć w procedurze </w:t>
      </w:r>
      <w:r w:rsidR="00904721" w:rsidRPr="00FE4BB4">
        <w:rPr>
          <w:rFonts w:ascii="Times New Roman" w:eastAsia="Calibri" w:hAnsi="Times New Roman" w:cs="Times New Roman"/>
          <w:szCs w:val="24"/>
        </w:rPr>
        <w:t xml:space="preserve">zgłoszeń wewnętrznych </w:t>
      </w:r>
      <w:r w:rsidR="00652626" w:rsidRPr="00FE4BB4">
        <w:rPr>
          <w:rFonts w:ascii="Times New Roman" w:eastAsia="Calibri" w:hAnsi="Times New Roman" w:cs="Times New Roman"/>
          <w:szCs w:val="24"/>
        </w:rPr>
        <w:t>jest mowa o:</w:t>
      </w:r>
    </w:p>
    <w:p w14:paraId="1500CCDA" w14:textId="430018EA" w:rsidR="001126A7" w:rsidRPr="00FE4BB4" w:rsidRDefault="00652626" w:rsidP="00FE4BB4">
      <w:pPr>
        <w:pStyle w:val="PKTpunkt"/>
        <w:spacing w:line="240" w:lineRule="auto"/>
        <w:rPr>
          <w:rFonts w:ascii="Times New Roman" w:hAnsi="Times New Roman" w:cs="Times New Roman"/>
        </w:rPr>
      </w:pPr>
      <w:r w:rsidRPr="00FE4BB4">
        <w:rPr>
          <w:rFonts w:ascii="Times New Roman" w:hAnsi="Times New Roman" w:cs="Times New Roman"/>
        </w:rPr>
        <w:t>1)</w:t>
      </w:r>
      <w:r w:rsidR="003C03EA" w:rsidRPr="00FE4BB4">
        <w:rPr>
          <w:rFonts w:ascii="Times New Roman" w:hAnsi="Times New Roman" w:cs="Times New Roman"/>
        </w:rPr>
        <w:tab/>
      </w:r>
      <w:r w:rsidR="001126A7" w:rsidRPr="00FE4BB4">
        <w:rPr>
          <w:rFonts w:ascii="Times New Roman" w:hAnsi="Times New Roman" w:cs="Times New Roman"/>
        </w:rPr>
        <w:t>adresie do kontaktu – należy przez to rozumieć adres korespondencyjny lub adres poczty elektronicznej</w:t>
      </w:r>
      <w:r w:rsidR="00130DCB" w:rsidRPr="00FE4BB4">
        <w:rPr>
          <w:rFonts w:ascii="Times New Roman" w:hAnsi="Times New Roman" w:cs="Times New Roman"/>
        </w:rPr>
        <w:t>;</w:t>
      </w:r>
    </w:p>
    <w:p w14:paraId="532CF7DA" w14:textId="2E11AF1E" w:rsidR="00652626" w:rsidRPr="00FE4BB4" w:rsidRDefault="001126A7" w:rsidP="00FE4BB4">
      <w:pPr>
        <w:pStyle w:val="PKTpunkt"/>
        <w:spacing w:line="240" w:lineRule="auto"/>
        <w:rPr>
          <w:rFonts w:ascii="Times New Roman" w:hAnsi="Times New Roman" w:cs="Times New Roman"/>
        </w:rPr>
      </w:pPr>
      <w:r w:rsidRPr="00FE4BB4">
        <w:rPr>
          <w:rFonts w:ascii="Times New Roman" w:hAnsi="Times New Roman" w:cs="Times New Roman"/>
        </w:rPr>
        <w:t>2)</w:t>
      </w:r>
      <w:r w:rsidRPr="00FE4BB4">
        <w:rPr>
          <w:rFonts w:ascii="Times New Roman" w:hAnsi="Times New Roman" w:cs="Times New Roman"/>
        </w:rPr>
        <w:tab/>
      </w:r>
      <w:r w:rsidR="00652626" w:rsidRPr="00FE4BB4">
        <w:rPr>
          <w:rFonts w:ascii="Times New Roman" w:hAnsi="Times New Roman" w:cs="Times New Roman"/>
        </w:rPr>
        <w:t xml:space="preserve">działaniu następczym – należy przez to rozumieć działania podjęte przez </w:t>
      </w:r>
      <w:r w:rsidR="00DA392B" w:rsidRPr="00FE4BB4">
        <w:rPr>
          <w:rFonts w:ascii="Times New Roman" w:hAnsi="Times New Roman" w:cs="Times New Roman"/>
        </w:rPr>
        <w:t>P</w:t>
      </w:r>
      <w:r w:rsidR="003E316D" w:rsidRPr="00FE4BB4">
        <w:rPr>
          <w:rFonts w:ascii="Times New Roman" w:hAnsi="Times New Roman" w:cs="Times New Roman"/>
        </w:rPr>
        <w:t xml:space="preserve">SSE </w:t>
      </w:r>
      <w:r w:rsidR="00652626" w:rsidRPr="00FE4BB4">
        <w:rPr>
          <w:rFonts w:ascii="Times New Roman" w:hAnsi="Times New Roman" w:cs="Times New Roman"/>
        </w:rPr>
        <w:t>w celu oceny prawdziwości informacji zawartych w zgłoszeniu oraz w celu przeciwdziałania naruszeniu prawa będącemu przedmiotem zgłoszenia, w szczególności postępowanie wyjaśniające, wszczęcie kontroli lub postępowania administracyjnego, działanie podjęte w celu odzyskania środków finansowych lub zamknięcie procedury realizowanej w</w:t>
      </w:r>
      <w:r w:rsidR="00DA392B" w:rsidRPr="00FE4BB4">
        <w:rPr>
          <w:rFonts w:ascii="Times New Roman" w:hAnsi="Times New Roman" w:cs="Times New Roman"/>
        </w:rPr>
        <w:t> </w:t>
      </w:r>
      <w:r w:rsidR="00652626" w:rsidRPr="00FE4BB4">
        <w:rPr>
          <w:rFonts w:ascii="Times New Roman" w:hAnsi="Times New Roman" w:cs="Times New Roman"/>
        </w:rPr>
        <w:t>ramach wewnętrznej procedury dokonywania zgłoszeń naruszeń prawa i podejmowania działań następczych;</w:t>
      </w:r>
    </w:p>
    <w:p w14:paraId="7F2D3551" w14:textId="4AE12E45" w:rsidR="00652626" w:rsidRPr="00FE4BB4" w:rsidRDefault="001126A7" w:rsidP="00FE4BB4">
      <w:pPr>
        <w:pStyle w:val="PKTpunkt"/>
        <w:spacing w:line="240" w:lineRule="auto"/>
        <w:rPr>
          <w:rFonts w:ascii="Times New Roman" w:hAnsi="Times New Roman" w:cs="Times New Roman"/>
        </w:rPr>
      </w:pPr>
      <w:r w:rsidRPr="00FE4BB4">
        <w:rPr>
          <w:rFonts w:ascii="Times New Roman" w:hAnsi="Times New Roman" w:cs="Times New Roman"/>
        </w:rPr>
        <w:t>3</w:t>
      </w:r>
      <w:r w:rsidR="00652626" w:rsidRPr="00FE4BB4">
        <w:rPr>
          <w:rFonts w:ascii="Times New Roman" w:hAnsi="Times New Roman" w:cs="Times New Roman"/>
        </w:rPr>
        <w:t>)</w:t>
      </w:r>
      <w:r w:rsidR="003C03EA" w:rsidRPr="00FE4BB4">
        <w:rPr>
          <w:rFonts w:ascii="Times New Roman" w:hAnsi="Times New Roman" w:cs="Times New Roman"/>
        </w:rPr>
        <w:tab/>
      </w:r>
      <w:r w:rsidR="00652626" w:rsidRPr="00FE4BB4">
        <w:rPr>
          <w:rFonts w:ascii="Times New Roman" w:hAnsi="Times New Roman" w:cs="Times New Roman"/>
        </w:rPr>
        <w:t xml:space="preserve">działaniu odwetowym </w:t>
      </w:r>
      <w:r w:rsidR="00DB0FFB" w:rsidRPr="00FE4BB4">
        <w:rPr>
          <w:rFonts w:ascii="Times New Roman" w:hAnsi="Times New Roman" w:cs="Times New Roman"/>
        </w:rPr>
        <w:t>–</w:t>
      </w:r>
      <w:r w:rsidR="00652626" w:rsidRPr="00FE4BB4">
        <w:rPr>
          <w:rFonts w:ascii="Times New Roman" w:hAnsi="Times New Roman" w:cs="Times New Roman"/>
        </w:rPr>
        <w:t xml:space="preserve"> należy przez to rozumieć bezpośrednie lub pośrednie działanie lub zaniechanie w kontekście związanym z pracą, które jest spowodowane zgłoszeniem lub ujawnieniem publicznym i które narusza lub może naruszyć prawa sygnalisty lub</w:t>
      </w:r>
      <w:r w:rsidR="00DA392B" w:rsidRPr="00FE4BB4">
        <w:rPr>
          <w:rFonts w:ascii="Times New Roman" w:hAnsi="Times New Roman" w:cs="Times New Roman"/>
        </w:rPr>
        <w:t> </w:t>
      </w:r>
      <w:r w:rsidR="00652626" w:rsidRPr="00FE4BB4">
        <w:rPr>
          <w:rFonts w:ascii="Times New Roman" w:hAnsi="Times New Roman" w:cs="Times New Roman"/>
        </w:rPr>
        <w:t>wyrządza lub może wyrządzić nieuzasadnioną szkodę sygnaliście, w tym bezpodstawne inicjowanie postępowań przeciwko sygnaliście;</w:t>
      </w:r>
    </w:p>
    <w:p w14:paraId="04635D70" w14:textId="5D1B06E9" w:rsidR="00652626" w:rsidRPr="00FE4BB4" w:rsidRDefault="001126A7" w:rsidP="00FE4BB4">
      <w:pPr>
        <w:pStyle w:val="PKTpunkt"/>
        <w:spacing w:line="240" w:lineRule="auto"/>
        <w:rPr>
          <w:rFonts w:ascii="Times New Roman" w:hAnsi="Times New Roman" w:cs="Times New Roman"/>
        </w:rPr>
      </w:pPr>
      <w:r w:rsidRPr="00FE4BB4">
        <w:rPr>
          <w:rFonts w:ascii="Times New Roman" w:hAnsi="Times New Roman" w:cs="Times New Roman"/>
        </w:rPr>
        <w:t>4</w:t>
      </w:r>
      <w:r w:rsidR="00652626" w:rsidRPr="00FE4BB4">
        <w:rPr>
          <w:rFonts w:ascii="Times New Roman" w:hAnsi="Times New Roman" w:cs="Times New Roman"/>
        </w:rPr>
        <w:t>)</w:t>
      </w:r>
      <w:r w:rsidR="003C03EA" w:rsidRPr="00FE4BB4">
        <w:rPr>
          <w:rFonts w:ascii="Times New Roman" w:hAnsi="Times New Roman" w:cs="Times New Roman"/>
        </w:rPr>
        <w:tab/>
      </w:r>
      <w:r w:rsidR="00652626" w:rsidRPr="00FE4BB4">
        <w:rPr>
          <w:rFonts w:ascii="Times New Roman" w:hAnsi="Times New Roman" w:cs="Times New Roman"/>
        </w:rPr>
        <w:t xml:space="preserve">informacji o naruszeniu prawa – należy przez to rozumieć informację, w tym uzasadnione podejrzenie dotyczące zaistniałego lub potencjalnego naruszenia prawa, do którego doszło lub prawdopodobnie dojdzie w </w:t>
      </w:r>
      <w:r w:rsidR="00DA392B" w:rsidRPr="00FE4BB4">
        <w:rPr>
          <w:rFonts w:ascii="Times New Roman" w:hAnsi="Times New Roman" w:cs="Times New Roman"/>
        </w:rPr>
        <w:t>P</w:t>
      </w:r>
      <w:r w:rsidR="003E316D" w:rsidRPr="00FE4BB4">
        <w:rPr>
          <w:rFonts w:ascii="Times New Roman" w:hAnsi="Times New Roman" w:cs="Times New Roman"/>
        </w:rPr>
        <w:t>SSE</w:t>
      </w:r>
      <w:r w:rsidR="00652626" w:rsidRPr="00FE4BB4">
        <w:rPr>
          <w:rFonts w:ascii="Times New Roman" w:hAnsi="Times New Roman" w:cs="Times New Roman"/>
        </w:rPr>
        <w:t>, w którym sygnalista uczestniczył w procesie rekrutacji lub negocjacji poprzedzających zawarcie umowy, pracuje lub pracował lub</w:t>
      </w:r>
      <w:r w:rsidR="00DA392B" w:rsidRPr="00FE4BB4">
        <w:rPr>
          <w:rFonts w:ascii="Times New Roman" w:hAnsi="Times New Roman" w:cs="Times New Roman"/>
        </w:rPr>
        <w:t> </w:t>
      </w:r>
      <w:r w:rsidR="00652626" w:rsidRPr="00FE4BB4">
        <w:rPr>
          <w:rFonts w:ascii="Times New Roman" w:hAnsi="Times New Roman" w:cs="Times New Roman"/>
        </w:rPr>
        <w:t>w</w:t>
      </w:r>
      <w:r w:rsidR="00DA392B" w:rsidRPr="00FE4BB4">
        <w:rPr>
          <w:rFonts w:ascii="Times New Roman" w:hAnsi="Times New Roman" w:cs="Times New Roman"/>
        </w:rPr>
        <w:t> </w:t>
      </w:r>
      <w:r w:rsidR="00652626" w:rsidRPr="00FE4BB4">
        <w:rPr>
          <w:rFonts w:ascii="Times New Roman" w:hAnsi="Times New Roman" w:cs="Times New Roman"/>
        </w:rPr>
        <w:t xml:space="preserve">innym podmiocie prawnym, z którym sygnalista utrzymuje lub utrzymywał kontakt w kontekście związanym z pracą, lub informację dotyczącą próby ukrycia takiego naruszenia prawa w </w:t>
      </w:r>
      <w:r w:rsidR="00DA392B" w:rsidRPr="00FE4BB4">
        <w:rPr>
          <w:rFonts w:ascii="Times New Roman" w:hAnsi="Times New Roman" w:cs="Times New Roman"/>
        </w:rPr>
        <w:t>P</w:t>
      </w:r>
      <w:r w:rsidR="00EE54EF" w:rsidRPr="00FE4BB4">
        <w:rPr>
          <w:rFonts w:ascii="Times New Roman" w:hAnsi="Times New Roman" w:cs="Times New Roman"/>
        </w:rPr>
        <w:t>SSE</w:t>
      </w:r>
      <w:r w:rsidR="00652626" w:rsidRPr="00FE4BB4">
        <w:rPr>
          <w:rFonts w:ascii="Times New Roman" w:hAnsi="Times New Roman" w:cs="Times New Roman"/>
        </w:rPr>
        <w:t>;</w:t>
      </w:r>
    </w:p>
    <w:p w14:paraId="730452A6" w14:textId="09E9E626" w:rsidR="00652626" w:rsidRPr="00FE4BB4" w:rsidRDefault="001126A7" w:rsidP="00FE4BB4">
      <w:pPr>
        <w:pStyle w:val="PKTpunkt"/>
        <w:spacing w:line="240" w:lineRule="auto"/>
        <w:rPr>
          <w:rFonts w:ascii="Times New Roman" w:hAnsi="Times New Roman" w:cs="Times New Roman"/>
        </w:rPr>
      </w:pPr>
      <w:r w:rsidRPr="00FE4BB4">
        <w:rPr>
          <w:rFonts w:ascii="Times New Roman" w:hAnsi="Times New Roman" w:cs="Times New Roman"/>
        </w:rPr>
        <w:t>5</w:t>
      </w:r>
      <w:r w:rsidR="00652626" w:rsidRPr="00FE4BB4">
        <w:rPr>
          <w:rFonts w:ascii="Times New Roman" w:hAnsi="Times New Roman" w:cs="Times New Roman"/>
        </w:rPr>
        <w:t>)</w:t>
      </w:r>
      <w:r w:rsidR="003C03EA" w:rsidRPr="00FE4BB4">
        <w:rPr>
          <w:rFonts w:ascii="Times New Roman" w:hAnsi="Times New Roman" w:cs="Times New Roman"/>
        </w:rPr>
        <w:tab/>
      </w:r>
      <w:r w:rsidR="00652626" w:rsidRPr="00FE4BB4">
        <w:rPr>
          <w:rFonts w:ascii="Times New Roman" w:hAnsi="Times New Roman" w:cs="Times New Roman"/>
        </w:rPr>
        <w:t>informacji zwrotnej – należy przez to rozumieć przekazaną sygnaliście informację na</w:t>
      </w:r>
      <w:r w:rsidR="00DA392B" w:rsidRPr="00FE4BB4">
        <w:rPr>
          <w:rFonts w:ascii="Times New Roman" w:hAnsi="Times New Roman" w:cs="Times New Roman"/>
        </w:rPr>
        <w:t> </w:t>
      </w:r>
      <w:r w:rsidR="00652626" w:rsidRPr="00FE4BB4">
        <w:rPr>
          <w:rFonts w:ascii="Times New Roman" w:hAnsi="Times New Roman" w:cs="Times New Roman"/>
        </w:rPr>
        <w:t>temat planowanych lub podjętych działań następczych i powodów takich działań;</w:t>
      </w:r>
    </w:p>
    <w:p w14:paraId="07E396A8" w14:textId="58962F76" w:rsidR="00652626" w:rsidRPr="00FE4BB4" w:rsidRDefault="001126A7" w:rsidP="00FE4BB4">
      <w:pPr>
        <w:pStyle w:val="PKTpunkt"/>
        <w:spacing w:line="240" w:lineRule="auto"/>
        <w:rPr>
          <w:rFonts w:ascii="Times New Roman" w:hAnsi="Times New Roman" w:cs="Times New Roman"/>
        </w:rPr>
      </w:pPr>
      <w:r w:rsidRPr="00FE4BB4">
        <w:rPr>
          <w:rFonts w:ascii="Times New Roman" w:hAnsi="Times New Roman" w:cs="Times New Roman"/>
        </w:rPr>
        <w:t>6</w:t>
      </w:r>
      <w:r w:rsidR="00652626" w:rsidRPr="00FE4BB4">
        <w:rPr>
          <w:rFonts w:ascii="Times New Roman" w:hAnsi="Times New Roman" w:cs="Times New Roman"/>
        </w:rPr>
        <w:t>)</w:t>
      </w:r>
      <w:r w:rsidR="003C03EA" w:rsidRPr="00FE4BB4">
        <w:rPr>
          <w:rFonts w:ascii="Times New Roman" w:hAnsi="Times New Roman" w:cs="Times New Roman"/>
        </w:rPr>
        <w:tab/>
      </w:r>
      <w:r w:rsidR="00652626" w:rsidRPr="00FE4BB4">
        <w:rPr>
          <w:rFonts w:ascii="Times New Roman" w:hAnsi="Times New Roman" w:cs="Times New Roman"/>
        </w:rPr>
        <w:t xml:space="preserve">kontekście związanym z pracą – należy przez to rozumieć przeszłe, obecne lub przyszłe działania związane z wykonywaniem pracy na podstawie stosunku pracy lub innego stosunku prawnego stanowiącego podstawę świadczenia pracy lub usług lub pełnienia </w:t>
      </w:r>
      <w:r w:rsidR="00652626" w:rsidRPr="00FE4BB4">
        <w:rPr>
          <w:rFonts w:ascii="Times New Roman" w:hAnsi="Times New Roman" w:cs="Times New Roman"/>
        </w:rPr>
        <w:lastRenderedPageBreak/>
        <w:t xml:space="preserve">funkcji w </w:t>
      </w:r>
      <w:r w:rsidR="00DA392B" w:rsidRPr="00FE4BB4">
        <w:rPr>
          <w:rFonts w:ascii="Times New Roman" w:hAnsi="Times New Roman" w:cs="Times New Roman"/>
        </w:rPr>
        <w:t>P</w:t>
      </w:r>
      <w:r w:rsidR="003E316D" w:rsidRPr="00FE4BB4">
        <w:rPr>
          <w:rFonts w:ascii="Times New Roman" w:hAnsi="Times New Roman" w:cs="Times New Roman"/>
        </w:rPr>
        <w:t xml:space="preserve">SSE </w:t>
      </w:r>
      <w:r w:rsidR="00652626" w:rsidRPr="00FE4BB4">
        <w:rPr>
          <w:rFonts w:ascii="Times New Roman" w:hAnsi="Times New Roman" w:cs="Times New Roman"/>
        </w:rPr>
        <w:t xml:space="preserve">lub na rzecz </w:t>
      </w:r>
      <w:r w:rsidR="00DA392B" w:rsidRPr="00FE4BB4">
        <w:rPr>
          <w:rFonts w:ascii="Times New Roman" w:hAnsi="Times New Roman" w:cs="Times New Roman"/>
        </w:rPr>
        <w:t>P</w:t>
      </w:r>
      <w:r w:rsidR="003E316D" w:rsidRPr="00FE4BB4">
        <w:rPr>
          <w:rFonts w:ascii="Times New Roman" w:hAnsi="Times New Roman" w:cs="Times New Roman"/>
        </w:rPr>
        <w:t>SSE</w:t>
      </w:r>
      <w:r w:rsidR="00652626" w:rsidRPr="00FE4BB4">
        <w:rPr>
          <w:rFonts w:ascii="Times New Roman" w:hAnsi="Times New Roman" w:cs="Times New Roman"/>
        </w:rPr>
        <w:t xml:space="preserve">, w </w:t>
      </w:r>
      <w:r w:rsidR="00775136" w:rsidRPr="00FE4BB4">
        <w:rPr>
          <w:rFonts w:ascii="Times New Roman" w:hAnsi="Times New Roman" w:cs="Times New Roman"/>
        </w:rPr>
        <w:t>ramach,</w:t>
      </w:r>
      <w:r w:rsidR="00652626" w:rsidRPr="00FE4BB4">
        <w:rPr>
          <w:rFonts w:ascii="Times New Roman" w:hAnsi="Times New Roman" w:cs="Times New Roman"/>
        </w:rPr>
        <w:t xml:space="preserve"> których uzyskano informację o naruszeniu prawa oraz</w:t>
      </w:r>
      <w:r w:rsidR="00721905" w:rsidRPr="00FE4BB4">
        <w:rPr>
          <w:rFonts w:ascii="Times New Roman" w:hAnsi="Times New Roman" w:cs="Times New Roman"/>
        </w:rPr>
        <w:t xml:space="preserve"> w ramach</w:t>
      </w:r>
      <w:r w:rsidR="00775136">
        <w:rPr>
          <w:rFonts w:ascii="Times New Roman" w:hAnsi="Times New Roman" w:cs="Times New Roman"/>
        </w:rPr>
        <w:t>,</w:t>
      </w:r>
      <w:r w:rsidR="00721905" w:rsidRPr="00FE4BB4">
        <w:rPr>
          <w:rFonts w:ascii="Times New Roman" w:hAnsi="Times New Roman" w:cs="Times New Roman"/>
        </w:rPr>
        <w:t xml:space="preserve"> których</w:t>
      </w:r>
      <w:r w:rsidR="00652626" w:rsidRPr="00FE4BB4">
        <w:rPr>
          <w:rFonts w:ascii="Times New Roman" w:hAnsi="Times New Roman" w:cs="Times New Roman"/>
        </w:rPr>
        <w:t xml:space="preserve"> istnieje możliwość doświadczenia działań odwetowych;</w:t>
      </w:r>
    </w:p>
    <w:p w14:paraId="1148679A" w14:textId="724F5615" w:rsidR="0082560F" w:rsidRPr="00FE4BB4" w:rsidRDefault="001126A7" w:rsidP="00FE4BB4">
      <w:pPr>
        <w:pStyle w:val="PKTpunkt"/>
        <w:spacing w:line="240" w:lineRule="auto"/>
        <w:rPr>
          <w:rFonts w:ascii="Times New Roman" w:hAnsi="Times New Roman" w:cs="Times New Roman"/>
        </w:rPr>
      </w:pPr>
      <w:r w:rsidRPr="00FE4BB4">
        <w:rPr>
          <w:rFonts w:ascii="Times New Roman" w:hAnsi="Times New Roman" w:cs="Times New Roman"/>
        </w:rPr>
        <w:t>7</w:t>
      </w:r>
      <w:r w:rsidR="0082560F" w:rsidRPr="00FE4BB4">
        <w:rPr>
          <w:rFonts w:ascii="Times New Roman" w:hAnsi="Times New Roman" w:cs="Times New Roman"/>
        </w:rPr>
        <w:t>)</w:t>
      </w:r>
      <w:r w:rsidR="0082560F" w:rsidRPr="00FE4BB4">
        <w:rPr>
          <w:rFonts w:ascii="Times New Roman" w:hAnsi="Times New Roman" w:cs="Times New Roman"/>
        </w:rPr>
        <w:tab/>
        <w:t>osobie, której dotyczy zgłoszenie – należy przez to rozumieć osobę fizyczną, osobę prawną lub jednostkę organizacyjną nieposiadającą osobowości prawnej, której ustawa przyznaje zdolność prawną, wskazaną w zgłoszeniu lub ujawnieniu publicznym jako</w:t>
      </w:r>
      <w:r w:rsidR="00DA392B" w:rsidRPr="00FE4BB4">
        <w:rPr>
          <w:rFonts w:ascii="Times New Roman" w:hAnsi="Times New Roman" w:cs="Times New Roman"/>
        </w:rPr>
        <w:t> </w:t>
      </w:r>
      <w:r w:rsidR="0082560F" w:rsidRPr="00FE4BB4">
        <w:rPr>
          <w:rFonts w:ascii="Times New Roman" w:hAnsi="Times New Roman" w:cs="Times New Roman"/>
        </w:rPr>
        <w:t>osoba, która dopuściła się naruszenia prawa, lub jako osoba, z którą osoba, która dopuściła się naruszenia prawa, jest powiązana;</w:t>
      </w:r>
    </w:p>
    <w:p w14:paraId="5E2A9BA2" w14:textId="7631F413" w:rsidR="0082560F" w:rsidRPr="00FE4BB4" w:rsidRDefault="001126A7" w:rsidP="00FE4BB4">
      <w:pPr>
        <w:pStyle w:val="PKTpunkt"/>
        <w:spacing w:line="240" w:lineRule="auto"/>
        <w:rPr>
          <w:rFonts w:ascii="Times New Roman" w:hAnsi="Times New Roman" w:cs="Times New Roman"/>
        </w:rPr>
      </w:pPr>
      <w:r w:rsidRPr="00FE4BB4">
        <w:rPr>
          <w:rFonts w:ascii="Times New Roman" w:hAnsi="Times New Roman" w:cs="Times New Roman"/>
        </w:rPr>
        <w:t>8</w:t>
      </w:r>
      <w:r w:rsidR="0082560F" w:rsidRPr="00FE4BB4">
        <w:rPr>
          <w:rFonts w:ascii="Times New Roman" w:hAnsi="Times New Roman" w:cs="Times New Roman"/>
        </w:rPr>
        <w:t>)</w:t>
      </w:r>
      <w:r w:rsidR="0082560F" w:rsidRPr="00FE4BB4">
        <w:rPr>
          <w:rFonts w:ascii="Times New Roman" w:hAnsi="Times New Roman" w:cs="Times New Roman"/>
        </w:rPr>
        <w:tab/>
        <w:t>osobie pomagającej w dokonaniu zgłoszenia – należy przez to rozumieć osobę fizyczną, która pomaga sygnaliście w zgłoszeniu lub ujawnieniu publicznym w kontekście związanym z pracą i której pomoc nie powinna zostać ujawniona;</w:t>
      </w:r>
    </w:p>
    <w:p w14:paraId="6403992B" w14:textId="022161F0" w:rsidR="00EA27EF" w:rsidRPr="00FE4BB4" w:rsidRDefault="001126A7" w:rsidP="00FE4BB4">
      <w:pPr>
        <w:pStyle w:val="PKTpunkt"/>
        <w:spacing w:line="240" w:lineRule="auto"/>
        <w:rPr>
          <w:rFonts w:ascii="Times New Roman" w:hAnsi="Times New Roman" w:cs="Times New Roman"/>
          <w:szCs w:val="24"/>
        </w:rPr>
      </w:pPr>
      <w:r w:rsidRPr="00FE4BB4">
        <w:rPr>
          <w:rFonts w:ascii="Times New Roman" w:hAnsi="Times New Roman" w:cs="Times New Roman"/>
        </w:rPr>
        <w:t>9</w:t>
      </w:r>
      <w:r w:rsidR="0082560F" w:rsidRPr="00FE4BB4">
        <w:rPr>
          <w:rFonts w:ascii="Times New Roman" w:hAnsi="Times New Roman" w:cs="Times New Roman"/>
        </w:rPr>
        <w:t>)</w:t>
      </w:r>
      <w:r w:rsidR="0082560F" w:rsidRPr="00FE4BB4">
        <w:rPr>
          <w:rFonts w:ascii="Times New Roman" w:hAnsi="Times New Roman" w:cs="Times New Roman"/>
        </w:rPr>
        <w:tab/>
        <w:t xml:space="preserve">osobie powiązanej z sygnalistą – należy przez to rozumieć osobę fizyczną, która może </w:t>
      </w:r>
      <w:r w:rsidR="0082560F" w:rsidRPr="00FE4BB4">
        <w:rPr>
          <w:rFonts w:ascii="Times New Roman" w:hAnsi="Times New Roman" w:cs="Times New Roman"/>
          <w:szCs w:val="24"/>
        </w:rPr>
        <w:t xml:space="preserve">doświadczyć działań odwetowych, w tym współpracownika lub osobę najbliższą sygnalisty w rozumieniu </w:t>
      </w:r>
      <w:hyperlink r:id="rId12" w:anchor="/document/16798683?unitId=art(115)par(11)cm=DOCUMENT" w:tgtFrame="_blank" w:history="1">
        <w:r w:rsidR="0082560F" w:rsidRPr="00FE4BB4">
          <w:rPr>
            <w:rStyle w:val="Hipercze"/>
            <w:rFonts w:ascii="Times New Roman" w:hAnsi="Times New Roman" w:cs="Times New Roman"/>
            <w:color w:val="auto"/>
            <w:szCs w:val="24"/>
            <w:u w:val="none"/>
          </w:rPr>
          <w:t>art. 115 § 11</w:t>
        </w:r>
      </w:hyperlink>
      <w:r w:rsidR="0082560F" w:rsidRPr="00FE4BB4">
        <w:rPr>
          <w:rFonts w:ascii="Times New Roman" w:hAnsi="Times New Roman" w:cs="Times New Roman"/>
          <w:szCs w:val="24"/>
        </w:rPr>
        <w:t xml:space="preserve"> ustawy z dnia 6 czerwca 1997 r. </w:t>
      </w:r>
      <w:bookmarkStart w:id="11" w:name="_Hlk173873450"/>
      <w:r w:rsidR="00F9752A" w:rsidRPr="00FE4BB4">
        <w:rPr>
          <w:rFonts w:ascii="Times New Roman" w:eastAsia="Times New Roman" w:hAnsi="Times New Roman" w:cs="Times New Roman"/>
          <w:bCs w:val="0"/>
          <w:color w:val="333333"/>
          <w:szCs w:val="24"/>
          <w:shd w:val="clear" w:color="auto" w:fill="FFFFFF"/>
        </w:rPr>
        <w:t>–</w:t>
      </w:r>
      <w:bookmarkEnd w:id="11"/>
      <w:r w:rsidR="0082560F" w:rsidRPr="00FE4BB4">
        <w:rPr>
          <w:rFonts w:ascii="Times New Roman" w:hAnsi="Times New Roman" w:cs="Times New Roman"/>
          <w:szCs w:val="24"/>
        </w:rPr>
        <w:t xml:space="preserve"> </w:t>
      </w:r>
      <w:r w:rsidR="0082560F" w:rsidRPr="00FE4BB4">
        <w:rPr>
          <w:rFonts w:ascii="Times New Roman" w:hAnsi="Times New Roman" w:cs="Times New Roman"/>
          <w:i/>
          <w:iCs/>
          <w:szCs w:val="24"/>
        </w:rPr>
        <w:t>Kodeks karny</w:t>
      </w:r>
      <w:r w:rsidR="0082560F" w:rsidRPr="00FE4BB4">
        <w:rPr>
          <w:rFonts w:ascii="Times New Roman" w:hAnsi="Times New Roman" w:cs="Times New Roman"/>
          <w:szCs w:val="24"/>
        </w:rPr>
        <w:t xml:space="preserve"> (Dz. U. z 202</w:t>
      </w:r>
      <w:r w:rsidR="000B5D4A">
        <w:rPr>
          <w:rFonts w:ascii="Times New Roman" w:hAnsi="Times New Roman" w:cs="Times New Roman"/>
          <w:szCs w:val="24"/>
        </w:rPr>
        <w:t>5</w:t>
      </w:r>
      <w:r w:rsidR="0082560F" w:rsidRPr="00FE4BB4">
        <w:rPr>
          <w:rFonts w:ascii="Times New Roman" w:hAnsi="Times New Roman" w:cs="Times New Roman"/>
          <w:szCs w:val="24"/>
        </w:rPr>
        <w:t xml:space="preserve"> r. poz. </w:t>
      </w:r>
      <w:r w:rsidR="000B5D4A">
        <w:rPr>
          <w:rFonts w:ascii="Times New Roman" w:hAnsi="Times New Roman" w:cs="Times New Roman"/>
          <w:szCs w:val="24"/>
        </w:rPr>
        <w:t>383 z późn. zm.</w:t>
      </w:r>
      <w:r w:rsidR="0082560F" w:rsidRPr="00FE4BB4">
        <w:rPr>
          <w:rFonts w:ascii="Times New Roman" w:hAnsi="Times New Roman" w:cs="Times New Roman"/>
          <w:szCs w:val="24"/>
        </w:rPr>
        <w:t>);</w:t>
      </w:r>
    </w:p>
    <w:p w14:paraId="29D0724A" w14:textId="43D153EE" w:rsidR="0094444D" w:rsidRPr="00FE4BB4" w:rsidRDefault="001126A7" w:rsidP="00FE4BB4">
      <w:pPr>
        <w:pStyle w:val="PKTpunkt"/>
        <w:spacing w:line="240" w:lineRule="auto"/>
        <w:rPr>
          <w:rFonts w:ascii="Times New Roman" w:hAnsi="Times New Roman" w:cs="Times New Roman"/>
        </w:rPr>
      </w:pPr>
      <w:r w:rsidRPr="00FE4BB4">
        <w:rPr>
          <w:rFonts w:ascii="Times New Roman" w:hAnsi="Times New Roman" w:cs="Times New Roman"/>
          <w:szCs w:val="24"/>
        </w:rPr>
        <w:t>10</w:t>
      </w:r>
      <w:r w:rsidR="00EA27EF" w:rsidRPr="00FE4BB4">
        <w:rPr>
          <w:rFonts w:ascii="Times New Roman" w:hAnsi="Times New Roman" w:cs="Times New Roman"/>
          <w:szCs w:val="24"/>
        </w:rPr>
        <w:t>)</w:t>
      </w:r>
      <w:r w:rsidR="00EA27EF" w:rsidRPr="00FE4BB4">
        <w:rPr>
          <w:rFonts w:ascii="Times New Roman" w:hAnsi="Times New Roman" w:cs="Times New Roman"/>
          <w:szCs w:val="24"/>
        </w:rPr>
        <w:tab/>
      </w:r>
      <w:r w:rsidR="0094444D" w:rsidRPr="00FE4BB4">
        <w:rPr>
          <w:rFonts w:ascii="Times New Roman" w:hAnsi="Times New Roman" w:cs="Times New Roman"/>
          <w:szCs w:val="24"/>
        </w:rPr>
        <w:t xml:space="preserve">osobie upoważnionej </w:t>
      </w:r>
      <w:r w:rsidR="0094444D" w:rsidRPr="00FE4BB4">
        <w:rPr>
          <w:rFonts w:ascii="Times New Roman" w:hAnsi="Times New Roman" w:cs="Times New Roman"/>
        </w:rPr>
        <w:t>– należy przez to rozumieć osobę, o której mowa w § 2 ust. 1 zarządzenia;</w:t>
      </w:r>
    </w:p>
    <w:p w14:paraId="14B5F06B" w14:textId="7352E00D" w:rsidR="00721905" w:rsidRPr="00FE4BB4" w:rsidRDefault="008D4689" w:rsidP="00FE4BB4">
      <w:pPr>
        <w:pStyle w:val="PKTpunkt"/>
        <w:spacing w:line="240" w:lineRule="auto"/>
        <w:rPr>
          <w:rFonts w:ascii="Times New Roman" w:hAnsi="Times New Roman" w:cs="Times New Roman"/>
        </w:rPr>
      </w:pPr>
      <w:r w:rsidRPr="00FE4BB4">
        <w:rPr>
          <w:rFonts w:ascii="Times New Roman" w:hAnsi="Times New Roman" w:cs="Times New Roman"/>
        </w:rPr>
        <w:t>11)</w:t>
      </w:r>
      <w:r w:rsidR="00721905" w:rsidRPr="00FE4BB4">
        <w:rPr>
          <w:rFonts w:ascii="Times New Roman" w:hAnsi="Times New Roman" w:cs="Times New Roman"/>
        </w:rPr>
        <w:tab/>
      </w:r>
      <w:r w:rsidRPr="00FE4BB4">
        <w:rPr>
          <w:rFonts w:ascii="Times New Roman" w:hAnsi="Times New Roman" w:cs="Times New Roman"/>
        </w:rPr>
        <w:t xml:space="preserve">RODO </w:t>
      </w:r>
      <w:r w:rsidR="00120C12" w:rsidRPr="00FE4BB4">
        <w:rPr>
          <w:rFonts w:ascii="Times New Roman" w:hAnsi="Times New Roman" w:cs="Times New Roman"/>
        </w:rPr>
        <w:t>–</w:t>
      </w:r>
      <w:r w:rsidRPr="00FE4BB4">
        <w:rPr>
          <w:rFonts w:ascii="Times New Roman" w:hAnsi="Times New Roman" w:cs="Times New Roman"/>
        </w:rPr>
        <w:t xml:space="preserve"> należy przez to rozumieć Rozporządzenie Parlamentu Europejskiego i Rady (UE) 2016/679 z dnia 27 kwietnia 2016 r. </w:t>
      </w:r>
      <w:r w:rsidRPr="00FE4BB4">
        <w:rPr>
          <w:rFonts w:ascii="Times New Roman" w:hAnsi="Times New Roman" w:cs="Times New Roman"/>
          <w:i/>
          <w:iCs/>
        </w:rPr>
        <w:t>w sprawie ochrony osób fizycznych w związku z przetwarzaniem danych osobowych i w sprawie swobodnego przepływu takich danych</w:t>
      </w:r>
      <w:r w:rsidRPr="00FE4BB4">
        <w:rPr>
          <w:rFonts w:ascii="Times New Roman" w:hAnsi="Times New Roman" w:cs="Times New Roman"/>
        </w:rPr>
        <w:t xml:space="preserve"> oraz uchylenia dyrektywy 95/46/WE (ogólne rozporządzenie o ochronie danych) (Dz.</w:t>
      </w:r>
      <w:r w:rsidR="00FE4BB4" w:rsidRPr="00FE4BB4">
        <w:rPr>
          <w:rFonts w:ascii="Times New Roman" w:hAnsi="Times New Roman" w:cs="Times New Roman"/>
        </w:rPr>
        <w:t> </w:t>
      </w:r>
      <w:r w:rsidRPr="00FE4BB4">
        <w:rPr>
          <w:rFonts w:ascii="Times New Roman" w:hAnsi="Times New Roman" w:cs="Times New Roman"/>
        </w:rPr>
        <w:t>U</w:t>
      </w:r>
      <w:r w:rsidR="00721905" w:rsidRPr="00FE4BB4">
        <w:rPr>
          <w:rFonts w:ascii="Times New Roman" w:hAnsi="Times New Roman" w:cs="Times New Roman"/>
        </w:rPr>
        <w:t>rz</w:t>
      </w:r>
      <w:r w:rsidRPr="00FE4BB4">
        <w:rPr>
          <w:rFonts w:ascii="Times New Roman" w:hAnsi="Times New Roman" w:cs="Times New Roman"/>
        </w:rPr>
        <w:t>. UE L</w:t>
      </w:r>
      <w:r w:rsidR="00721905" w:rsidRPr="00FE4BB4">
        <w:rPr>
          <w:rFonts w:ascii="Times New Roman" w:hAnsi="Times New Roman" w:cs="Times New Roman"/>
        </w:rPr>
        <w:t xml:space="preserve"> 119 </w:t>
      </w:r>
      <w:r w:rsidRPr="00FE4BB4">
        <w:rPr>
          <w:rFonts w:ascii="Times New Roman" w:hAnsi="Times New Roman" w:cs="Times New Roman"/>
        </w:rPr>
        <w:t xml:space="preserve">z </w:t>
      </w:r>
      <w:r w:rsidR="00721905" w:rsidRPr="00FE4BB4">
        <w:rPr>
          <w:rFonts w:ascii="Times New Roman" w:hAnsi="Times New Roman" w:cs="Times New Roman"/>
        </w:rPr>
        <w:t>04.05.</w:t>
      </w:r>
      <w:r w:rsidRPr="00FE4BB4">
        <w:rPr>
          <w:rFonts w:ascii="Times New Roman" w:hAnsi="Times New Roman" w:cs="Times New Roman"/>
        </w:rPr>
        <w:t>2016, str. 1</w:t>
      </w:r>
      <w:r w:rsidR="000E0CDF" w:rsidRPr="00FE4BB4">
        <w:rPr>
          <w:rFonts w:ascii="Times New Roman" w:hAnsi="Times New Roman" w:cs="Times New Roman"/>
        </w:rPr>
        <w:t>,</w:t>
      </w:r>
      <w:r w:rsidRPr="00FE4BB4">
        <w:rPr>
          <w:rFonts w:ascii="Times New Roman" w:hAnsi="Times New Roman" w:cs="Times New Roman"/>
        </w:rPr>
        <w:t xml:space="preserve"> z późn. zm.);</w:t>
      </w:r>
    </w:p>
    <w:p w14:paraId="642A1DEA" w14:textId="42A024F0" w:rsidR="00EA27EF" w:rsidRPr="00FE4BB4" w:rsidRDefault="0094444D" w:rsidP="00FE4BB4">
      <w:pPr>
        <w:pStyle w:val="PKTpunkt"/>
        <w:spacing w:line="240" w:lineRule="auto"/>
        <w:rPr>
          <w:rFonts w:ascii="Times New Roman" w:eastAsia="Times New Roman" w:hAnsi="Times New Roman" w:cs="Times New Roman"/>
          <w:bCs w:val="0"/>
          <w:color w:val="333333"/>
          <w:szCs w:val="24"/>
          <w:shd w:val="clear" w:color="auto" w:fill="FFFFFF"/>
        </w:rPr>
      </w:pPr>
      <w:r w:rsidRPr="00FE4BB4">
        <w:rPr>
          <w:rFonts w:ascii="Times New Roman" w:eastAsia="Times New Roman" w:hAnsi="Times New Roman" w:cs="Times New Roman"/>
          <w:bCs w:val="0"/>
          <w:color w:val="333333"/>
          <w:szCs w:val="24"/>
          <w:shd w:val="clear" w:color="auto" w:fill="FFFFFF"/>
        </w:rPr>
        <w:t>1</w:t>
      </w:r>
      <w:r w:rsidR="008D4689" w:rsidRPr="00FE4BB4">
        <w:rPr>
          <w:rFonts w:ascii="Times New Roman" w:eastAsia="Times New Roman" w:hAnsi="Times New Roman" w:cs="Times New Roman"/>
          <w:bCs w:val="0"/>
          <w:color w:val="333333"/>
          <w:szCs w:val="24"/>
          <w:shd w:val="clear" w:color="auto" w:fill="FFFFFF"/>
        </w:rPr>
        <w:t>2</w:t>
      </w:r>
      <w:r w:rsidRPr="00FE4BB4">
        <w:rPr>
          <w:rFonts w:ascii="Times New Roman" w:eastAsia="Times New Roman" w:hAnsi="Times New Roman" w:cs="Times New Roman"/>
          <w:bCs w:val="0"/>
          <w:color w:val="333333"/>
          <w:szCs w:val="24"/>
          <w:shd w:val="clear" w:color="auto" w:fill="FFFFFF"/>
        </w:rPr>
        <w:t>)</w:t>
      </w:r>
      <w:r w:rsidRPr="00FE4BB4">
        <w:rPr>
          <w:rFonts w:ascii="Times New Roman" w:eastAsia="Times New Roman" w:hAnsi="Times New Roman" w:cs="Times New Roman"/>
          <w:bCs w:val="0"/>
          <w:color w:val="333333"/>
          <w:szCs w:val="24"/>
          <w:shd w:val="clear" w:color="auto" w:fill="FFFFFF"/>
        </w:rPr>
        <w:tab/>
      </w:r>
      <w:r w:rsidR="00EA27EF" w:rsidRPr="00FE4BB4">
        <w:rPr>
          <w:rFonts w:ascii="Times New Roman" w:eastAsia="Times New Roman" w:hAnsi="Times New Roman" w:cs="Times New Roman"/>
          <w:bCs w:val="0"/>
          <w:color w:val="333333"/>
          <w:szCs w:val="24"/>
          <w:shd w:val="clear" w:color="auto" w:fill="FFFFFF"/>
        </w:rPr>
        <w:t>ujawnieniu publicznym – należy przez to rozumieć podanie informacji o naruszeniu prawa do wiadomości publicznej;</w:t>
      </w:r>
    </w:p>
    <w:p w14:paraId="630659F4" w14:textId="40D333DB" w:rsidR="0082560F" w:rsidRPr="00FE4BB4" w:rsidRDefault="00EA27EF" w:rsidP="00FE4BB4">
      <w:pPr>
        <w:pStyle w:val="PKTpunkt"/>
        <w:spacing w:line="240" w:lineRule="auto"/>
        <w:rPr>
          <w:rFonts w:ascii="Times New Roman" w:hAnsi="Times New Roman" w:cs="Times New Roman"/>
          <w:szCs w:val="24"/>
        </w:rPr>
      </w:pPr>
      <w:r w:rsidRPr="00FE4BB4">
        <w:rPr>
          <w:rFonts w:ascii="Times New Roman" w:hAnsi="Times New Roman" w:cs="Times New Roman"/>
          <w:szCs w:val="24"/>
        </w:rPr>
        <w:t>1</w:t>
      </w:r>
      <w:r w:rsidR="008D4689" w:rsidRPr="00FE4BB4">
        <w:rPr>
          <w:rFonts w:ascii="Times New Roman" w:hAnsi="Times New Roman" w:cs="Times New Roman"/>
          <w:szCs w:val="24"/>
        </w:rPr>
        <w:t>3</w:t>
      </w:r>
      <w:r w:rsidRPr="00FE4BB4">
        <w:rPr>
          <w:rFonts w:ascii="Times New Roman" w:hAnsi="Times New Roman" w:cs="Times New Roman"/>
          <w:szCs w:val="24"/>
        </w:rPr>
        <w:t>)</w:t>
      </w:r>
      <w:r w:rsidRPr="00FE4BB4">
        <w:rPr>
          <w:rFonts w:ascii="Times New Roman" w:hAnsi="Times New Roman" w:cs="Times New Roman"/>
          <w:szCs w:val="24"/>
        </w:rPr>
        <w:tab/>
        <w:t xml:space="preserve">ustawie – należy przez to rozumieć ustawę z dnia 14 czerwca 2024 r. </w:t>
      </w:r>
      <w:r w:rsidRPr="00FE4BB4">
        <w:rPr>
          <w:rFonts w:ascii="Times New Roman" w:hAnsi="Times New Roman" w:cs="Times New Roman"/>
          <w:i/>
          <w:iCs/>
          <w:szCs w:val="24"/>
        </w:rPr>
        <w:t>o ochronie sygnalistów</w:t>
      </w:r>
      <w:r w:rsidRPr="00FE4BB4">
        <w:rPr>
          <w:rFonts w:ascii="Times New Roman" w:hAnsi="Times New Roman" w:cs="Times New Roman"/>
          <w:szCs w:val="24"/>
        </w:rPr>
        <w:t xml:space="preserve"> (Dz. U. poz. 928);</w:t>
      </w:r>
    </w:p>
    <w:p w14:paraId="41175152" w14:textId="1C45F9ED" w:rsidR="00652626" w:rsidRPr="00FE4BB4" w:rsidRDefault="00EA27EF" w:rsidP="00FE4BB4">
      <w:pPr>
        <w:pStyle w:val="PKTpunkt"/>
        <w:spacing w:line="240" w:lineRule="auto"/>
        <w:rPr>
          <w:rFonts w:ascii="Times New Roman" w:hAnsi="Times New Roman" w:cs="Times New Roman"/>
        </w:rPr>
      </w:pPr>
      <w:r w:rsidRPr="00FE4BB4">
        <w:rPr>
          <w:rFonts w:ascii="Times New Roman" w:hAnsi="Times New Roman" w:cs="Times New Roman"/>
          <w:szCs w:val="24"/>
        </w:rPr>
        <w:t>1</w:t>
      </w:r>
      <w:r w:rsidR="008D4689" w:rsidRPr="00FE4BB4">
        <w:rPr>
          <w:rFonts w:ascii="Times New Roman" w:hAnsi="Times New Roman" w:cs="Times New Roman"/>
          <w:szCs w:val="24"/>
        </w:rPr>
        <w:t>4</w:t>
      </w:r>
      <w:r w:rsidR="00652626" w:rsidRPr="00FE4BB4">
        <w:rPr>
          <w:rFonts w:ascii="Times New Roman" w:hAnsi="Times New Roman" w:cs="Times New Roman"/>
          <w:szCs w:val="24"/>
        </w:rPr>
        <w:t>)</w:t>
      </w:r>
      <w:r w:rsidR="003C03EA" w:rsidRPr="00FE4BB4">
        <w:rPr>
          <w:rFonts w:ascii="Times New Roman" w:hAnsi="Times New Roman" w:cs="Times New Roman"/>
          <w:szCs w:val="24"/>
        </w:rPr>
        <w:tab/>
      </w:r>
      <w:r w:rsidR="00652626" w:rsidRPr="00FE4BB4">
        <w:rPr>
          <w:rFonts w:ascii="Times New Roman" w:hAnsi="Times New Roman" w:cs="Times New Roman"/>
          <w:szCs w:val="24"/>
        </w:rPr>
        <w:t>zgłoszeniu – należy przez to rozumieć ustne lub pisemne</w:t>
      </w:r>
      <w:r w:rsidR="00120C12" w:rsidRPr="00FE4BB4">
        <w:rPr>
          <w:rFonts w:ascii="Times New Roman" w:hAnsi="Times New Roman" w:cs="Times New Roman"/>
          <w:szCs w:val="24"/>
        </w:rPr>
        <w:t xml:space="preserve"> przekazanie informacji</w:t>
      </w:r>
      <w:r w:rsidR="00652626" w:rsidRPr="00FE4BB4">
        <w:rPr>
          <w:rFonts w:ascii="Times New Roman" w:hAnsi="Times New Roman" w:cs="Times New Roman"/>
          <w:szCs w:val="24"/>
        </w:rPr>
        <w:t xml:space="preserve"> </w:t>
      </w:r>
      <w:r w:rsidR="00120C12" w:rsidRPr="00FE4BB4">
        <w:rPr>
          <w:rFonts w:ascii="Times New Roman" w:hAnsi="Times New Roman" w:cs="Times New Roman"/>
          <w:szCs w:val="24"/>
        </w:rPr>
        <w:t>o</w:t>
      </w:r>
      <w:r w:rsidR="00FE4BB4" w:rsidRPr="00FE4BB4">
        <w:rPr>
          <w:rFonts w:ascii="Times New Roman" w:hAnsi="Times New Roman" w:cs="Times New Roman"/>
          <w:szCs w:val="24"/>
        </w:rPr>
        <w:t> </w:t>
      </w:r>
      <w:r w:rsidR="002A23DF" w:rsidRPr="00FE4BB4">
        <w:rPr>
          <w:rFonts w:ascii="Times New Roman" w:hAnsi="Times New Roman" w:cs="Times New Roman"/>
          <w:szCs w:val="24"/>
        </w:rPr>
        <w:t>naruszeni</w:t>
      </w:r>
      <w:r w:rsidR="00120C12" w:rsidRPr="00FE4BB4">
        <w:rPr>
          <w:rFonts w:ascii="Times New Roman" w:hAnsi="Times New Roman" w:cs="Times New Roman"/>
          <w:szCs w:val="24"/>
        </w:rPr>
        <w:t>u</w:t>
      </w:r>
      <w:r w:rsidR="002A23DF" w:rsidRPr="00FE4BB4">
        <w:rPr>
          <w:rFonts w:ascii="Times New Roman" w:hAnsi="Times New Roman" w:cs="Times New Roman"/>
          <w:szCs w:val="24"/>
        </w:rPr>
        <w:t xml:space="preserve"> prawa</w:t>
      </w:r>
      <w:r w:rsidR="00652626" w:rsidRPr="00FE4BB4">
        <w:rPr>
          <w:rFonts w:ascii="Times New Roman" w:hAnsi="Times New Roman" w:cs="Times New Roman"/>
        </w:rPr>
        <w:t xml:space="preserve"> </w:t>
      </w:r>
      <w:r w:rsidR="000B5D4A">
        <w:rPr>
          <w:rFonts w:ascii="Times New Roman" w:hAnsi="Times New Roman" w:cs="Times New Roman"/>
        </w:rPr>
        <w:t xml:space="preserve">do </w:t>
      </w:r>
      <w:r w:rsidR="00FE4BB4" w:rsidRPr="00FE4BB4">
        <w:rPr>
          <w:rFonts w:ascii="Times New Roman" w:hAnsi="Times New Roman" w:cs="Times New Roman"/>
        </w:rPr>
        <w:t>PPIS</w:t>
      </w:r>
      <w:r w:rsidR="00CB65CD" w:rsidRPr="00FE4BB4">
        <w:rPr>
          <w:rFonts w:ascii="Times New Roman" w:hAnsi="Times New Roman" w:cs="Times New Roman"/>
        </w:rPr>
        <w:t xml:space="preserve"> </w:t>
      </w:r>
      <w:r w:rsidR="00652626" w:rsidRPr="00FE4BB4">
        <w:rPr>
          <w:rFonts w:ascii="Times New Roman" w:hAnsi="Times New Roman" w:cs="Times New Roman"/>
        </w:rPr>
        <w:t>zgodnie z wymogami określonymi w ustawie</w:t>
      </w:r>
      <w:r w:rsidR="000B5D4A">
        <w:rPr>
          <w:rFonts w:ascii="Times New Roman" w:hAnsi="Times New Roman" w:cs="Times New Roman"/>
        </w:rPr>
        <w:t xml:space="preserve"> i niniejszą procedurą</w:t>
      </w:r>
      <w:r w:rsidR="00EE54EF" w:rsidRPr="00FE4BB4">
        <w:rPr>
          <w:rFonts w:ascii="Times New Roman" w:hAnsi="Times New Roman" w:cs="Times New Roman"/>
        </w:rPr>
        <w:t>.</w:t>
      </w:r>
    </w:p>
    <w:p w14:paraId="663C7F0C" w14:textId="552C8317" w:rsidR="003B7351" w:rsidRPr="00FE4BB4" w:rsidRDefault="00652626" w:rsidP="00FE4BB4">
      <w:pPr>
        <w:pStyle w:val="ARTartustawynprozporzdzenia"/>
        <w:spacing w:before="0" w:line="240" w:lineRule="auto"/>
        <w:rPr>
          <w:rFonts w:ascii="Times New Roman" w:hAnsi="Times New Roman" w:cs="Times New Roman"/>
          <w:szCs w:val="24"/>
        </w:rPr>
      </w:pPr>
      <w:r w:rsidRPr="00FE4BB4">
        <w:rPr>
          <w:rFonts w:ascii="Times New Roman" w:eastAsia="Calibri" w:hAnsi="Times New Roman" w:cs="Times New Roman"/>
          <w:b/>
          <w:bCs/>
          <w:szCs w:val="24"/>
        </w:rPr>
        <w:t>§ 2.</w:t>
      </w:r>
      <w:r w:rsidRPr="00FE4BB4">
        <w:rPr>
          <w:rFonts w:ascii="Times New Roman" w:eastAsia="Calibri" w:hAnsi="Times New Roman" w:cs="Times New Roman"/>
          <w:szCs w:val="24"/>
        </w:rPr>
        <w:t xml:space="preserve"> </w:t>
      </w:r>
      <w:r w:rsidR="00C05647" w:rsidRPr="00FE4BB4">
        <w:rPr>
          <w:rFonts w:ascii="Times New Roman" w:eastAsia="Calibri" w:hAnsi="Times New Roman" w:cs="Times New Roman"/>
          <w:szCs w:val="24"/>
        </w:rPr>
        <w:t xml:space="preserve">1. </w:t>
      </w:r>
      <w:r w:rsidRPr="00FE4BB4">
        <w:rPr>
          <w:rFonts w:ascii="Times New Roman" w:hAnsi="Times New Roman" w:cs="Times New Roman"/>
          <w:szCs w:val="24"/>
        </w:rPr>
        <w:t>Przedmiotem zgłoszenia mogą być informacje o naruszeniu prawa, polegającym na działaniu lub zaniechaniu niezgodnym z prawem lub mającym na celu obejście prawa, w</w:t>
      </w:r>
      <w:r w:rsidR="00FE4BB4">
        <w:rPr>
          <w:rFonts w:ascii="Times New Roman" w:hAnsi="Times New Roman" w:cs="Times New Roman"/>
          <w:szCs w:val="24"/>
        </w:rPr>
        <w:t> </w:t>
      </w:r>
      <w:r w:rsidRPr="00FE4BB4">
        <w:rPr>
          <w:rFonts w:ascii="Times New Roman" w:hAnsi="Times New Roman" w:cs="Times New Roman"/>
          <w:szCs w:val="24"/>
        </w:rPr>
        <w:t>dziedzinach wyszczególnionych w ustawie</w:t>
      </w:r>
      <w:r w:rsidR="003F75AF" w:rsidRPr="00FE4BB4">
        <w:rPr>
          <w:rFonts w:ascii="Times New Roman" w:hAnsi="Times New Roman" w:cs="Times New Roman"/>
          <w:szCs w:val="24"/>
        </w:rPr>
        <w:t>.</w:t>
      </w:r>
    </w:p>
    <w:p w14:paraId="42753702" w14:textId="24DBBF7C" w:rsidR="00C05647" w:rsidRPr="00FE4BB4" w:rsidRDefault="00C05647" w:rsidP="00FE4BB4">
      <w:pPr>
        <w:pStyle w:val="USTustnpkodeksu"/>
        <w:spacing w:line="240" w:lineRule="auto"/>
        <w:rPr>
          <w:rFonts w:ascii="Times New Roman" w:hAnsi="Times New Roman" w:cs="Times New Roman"/>
        </w:rPr>
      </w:pPr>
      <w:r w:rsidRPr="00FE4BB4">
        <w:rPr>
          <w:rFonts w:ascii="Times New Roman" w:hAnsi="Times New Roman" w:cs="Times New Roman"/>
        </w:rPr>
        <w:t>2.</w:t>
      </w:r>
      <w:r w:rsidR="003B7351" w:rsidRPr="00FE4BB4">
        <w:rPr>
          <w:rFonts w:ascii="Times New Roman" w:hAnsi="Times New Roman" w:cs="Times New Roman"/>
        </w:rPr>
        <w:t xml:space="preserve"> </w:t>
      </w:r>
      <w:r w:rsidR="000A3A9D" w:rsidRPr="00FE4BB4">
        <w:rPr>
          <w:rFonts w:ascii="Times New Roman" w:hAnsi="Times New Roman" w:cs="Times New Roman"/>
        </w:rPr>
        <w:t xml:space="preserve">Przedmiotem zgłoszenia mogą być także informacje </w:t>
      </w:r>
      <w:r w:rsidR="003B7351" w:rsidRPr="00FE4BB4">
        <w:rPr>
          <w:rFonts w:ascii="Times New Roman" w:hAnsi="Times New Roman" w:cs="Times New Roman"/>
        </w:rPr>
        <w:t xml:space="preserve">o </w:t>
      </w:r>
      <w:r w:rsidR="000A3A9D" w:rsidRPr="00FE4BB4">
        <w:rPr>
          <w:rStyle w:val="cf01"/>
          <w:rFonts w:ascii="Times New Roman" w:hAnsi="Times New Roman" w:cs="Times New Roman"/>
          <w:sz w:val="24"/>
          <w:szCs w:val="24"/>
        </w:rPr>
        <w:t>naruszenia</w:t>
      </w:r>
      <w:r w:rsidR="003B7351" w:rsidRPr="00FE4BB4">
        <w:rPr>
          <w:rStyle w:val="cf01"/>
          <w:rFonts w:ascii="Times New Roman" w:hAnsi="Times New Roman" w:cs="Times New Roman"/>
          <w:sz w:val="24"/>
          <w:szCs w:val="24"/>
        </w:rPr>
        <w:t>ch</w:t>
      </w:r>
      <w:r w:rsidR="000A3A9D" w:rsidRPr="00FE4BB4">
        <w:rPr>
          <w:rStyle w:val="cf01"/>
          <w:rFonts w:ascii="Times New Roman" w:hAnsi="Times New Roman" w:cs="Times New Roman"/>
          <w:sz w:val="24"/>
          <w:szCs w:val="24"/>
        </w:rPr>
        <w:t xml:space="preserve"> zasad etyki</w:t>
      </w:r>
      <w:r w:rsidR="003B7351" w:rsidRPr="00FE4BB4">
        <w:rPr>
          <w:rStyle w:val="cf01"/>
          <w:rFonts w:ascii="Times New Roman" w:hAnsi="Times New Roman" w:cs="Times New Roman"/>
          <w:sz w:val="24"/>
          <w:szCs w:val="24"/>
        </w:rPr>
        <w:t xml:space="preserve">, </w:t>
      </w:r>
      <w:r w:rsidR="000A3A9D" w:rsidRPr="00FE4BB4">
        <w:rPr>
          <w:rStyle w:val="cf01"/>
          <w:rFonts w:ascii="Times New Roman" w:hAnsi="Times New Roman" w:cs="Times New Roman"/>
          <w:sz w:val="24"/>
          <w:szCs w:val="24"/>
        </w:rPr>
        <w:t>dyskryminacji</w:t>
      </w:r>
      <w:r w:rsidR="003B7351" w:rsidRPr="00FE4BB4">
        <w:rPr>
          <w:rStyle w:val="cf01"/>
          <w:rFonts w:ascii="Times New Roman" w:hAnsi="Times New Roman" w:cs="Times New Roman"/>
          <w:sz w:val="24"/>
          <w:szCs w:val="24"/>
        </w:rPr>
        <w:t xml:space="preserve">, </w:t>
      </w:r>
      <w:r w:rsidR="003E316D" w:rsidRPr="00FE4BB4">
        <w:rPr>
          <w:rStyle w:val="cf01"/>
          <w:rFonts w:ascii="Times New Roman" w:hAnsi="Times New Roman" w:cs="Times New Roman"/>
          <w:sz w:val="24"/>
          <w:szCs w:val="24"/>
        </w:rPr>
        <w:t xml:space="preserve">zachowaniach </w:t>
      </w:r>
      <w:r w:rsidR="000A3A9D" w:rsidRPr="00FE4BB4">
        <w:rPr>
          <w:rStyle w:val="cf01"/>
          <w:rFonts w:ascii="Times New Roman" w:hAnsi="Times New Roman" w:cs="Times New Roman"/>
          <w:sz w:val="24"/>
          <w:szCs w:val="24"/>
        </w:rPr>
        <w:t>niepożądanych w relacjach pracowniczych.</w:t>
      </w:r>
    </w:p>
    <w:p w14:paraId="16268075" w14:textId="6BB1EE28" w:rsidR="00652626" w:rsidRPr="00FE4BB4" w:rsidRDefault="00652626" w:rsidP="00FE4BB4">
      <w:pPr>
        <w:pStyle w:val="ARTartustawynprozporzdzenia"/>
        <w:spacing w:before="0" w:line="240" w:lineRule="auto"/>
        <w:rPr>
          <w:rFonts w:ascii="Times New Roman" w:hAnsi="Times New Roman" w:cs="Times New Roman"/>
          <w:szCs w:val="24"/>
        </w:rPr>
      </w:pPr>
      <w:r w:rsidRPr="00FE4BB4">
        <w:rPr>
          <w:rFonts w:ascii="Times New Roman" w:eastAsia="Calibri" w:hAnsi="Times New Roman" w:cs="Times New Roman"/>
          <w:b/>
          <w:bCs/>
          <w:szCs w:val="24"/>
        </w:rPr>
        <w:t xml:space="preserve">§ 3. </w:t>
      </w:r>
      <w:r w:rsidRPr="00FE4BB4">
        <w:rPr>
          <w:rFonts w:ascii="Times New Roman" w:hAnsi="Times New Roman" w:cs="Times New Roman"/>
          <w:szCs w:val="24"/>
        </w:rPr>
        <w:t>Zgłoszenie może dotyczyć konkretnej osoby lub osób</w:t>
      </w:r>
      <w:r w:rsidR="001238BE" w:rsidRPr="00FE4BB4">
        <w:rPr>
          <w:rFonts w:ascii="Times New Roman" w:hAnsi="Times New Roman" w:cs="Times New Roman"/>
          <w:szCs w:val="24"/>
        </w:rPr>
        <w:t xml:space="preserve"> o</w:t>
      </w:r>
      <w:r w:rsidRPr="00FE4BB4">
        <w:rPr>
          <w:rFonts w:ascii="Times New Roman" w:hAnsi="Times New Roman" w:cs="Times New Roman"/>
          <w:szCs w:val="24"/>
        </w:rPr>
        <w:t xml:space="preserve"> nieustalonych tożsamości</w:t>
      </w:r>
      <w:r w:rsidR="00FE4BB4">
        <w:rPr>
          <w:rFonts w:ascii="Times New Roman" w:hAnsi="Times New Roman" w:cs="Times New Roman"/>
          <w:szCs w:val="24"/>
        </w:rPr>
        <w:t>ach.</w:t>
      </w:r>
    </w:p>
    <w:p w14:paraId="457C4792" w14:textId="51958C78" w:rsidR="00021E72" w:rsidRPr="00FE4BB4" w:rsidRDefault="00652626" w:rsidP="000B5D4A">
      <w:pPr>
        <w:pStyle w:val="ARTartustawynprozporzdzenia"/>
        <w:spacing w:before="0" w:line="240" w:lineRule="auto"/>
        <w:rPr>
          <w:rFonts w:ascii="Times New Roman" w:hAnsi="Times New Roman" w:cs="Times New Roman"/>
        </w:rPr>
      </w:pPr>
      <w:r w:rsidRPr="00FE4BB4">
        <w:rPr>
          <w:rFonts w:ascii="Times New Roman" w:eastAsiaTheme="majorEastAsia" w:hAnsi="Times New Roman" w:cs="Times New Roman"/>
          <w:b/>
          <w:bCs/>
          <w:szCs w:val="24"/>
        </w:rPr>
        <w:t>§ 4.</w:t>
      </w:r>
      <w:r w:rsidRPr="00FE4BB4">
        <w:rPr>
          <w:rFonts w:ascii="Times New Roman" w:eastAsiaTheme="majorEastAsia" w:hAnsi="Times New Roman" w:cs="Times New Roman"/>
          <w:szCs w:val="24"/>
        </w:rPr>
        <w:t xml:space="preserve"> </w:t>
      </w:r>
      <w:r w:rsidR="00021E72" w:rsidRPr="00FE4BB4">
        <w:rPr>
          <w:rFonts w:ascii="Times New Roman" w:eastAsiaTheme="majorEastAsia" w:hAnsi="Times New Roman" w:cs="Times New Roman"/>
          <w:szCs w:val="24"/>
        </w:rPr>
        <w:t xml:space="preserve">1. </w:t>
      </w:r>
      <w:r w:rsidRPr="00FE4BB4">
        <w:rPr>
          <w:rFonts w:ascii="Times New Roman" w:eastAsiaTheme="majorEastAsia" w:hAnsi="Times New Roman" w:cs="Times New Roman"/>
          <w:szCs w:val="24"/>
        </w:rPr>
        <w:t xml:space="preserve">Przepisy procedury </w:t>
      </w:r>
      <w:r w:rsidR="000A3A9D" w:rsidRPr="00FE4BB4">
        <w:rPr>
          <w:rFonts w:ascii="Times New Roman" w:eastAsiaTheme="majorEastAsia" w:hAnsi="Times New Roman" w:cs="Times New Roman"/>
          <w:szCs w:val="24"/>
        </w:rPr>
        <w:t xml:space="preserve">zgłoszeń wewnętrznych </w:t>
      </w:r>
      <w:r w:rsidRPr="00FE4BB4">
        <w:rPr>
          <w:rFonts w:ascii="Times New Roman" w:eastAsiaTheme="majorEastAsia" w:hAnsi="Times New Roman" w:cs="Times New Roman"/>
          <w:szCs w:val="24"/>
        </w:rPr>
        <w:t>stosuje się do osob</w:t>
      </w:r>
      <w:r w:rsidR="001A615F" w:rsidRPr="00FE4BB4">
        <w:rPr>
          <w:rFonts w:ascii="Times New Roman" w:eastAsiaTheme="majorEastAsia" w:hAnsi="Times New Roman" w:cs="Times New Roman"/>
          <w:szCs w:val="24"/>
        </w:rPr>
        <w:t>y</w:t>
      </w:r>
      <w:r w:rsidRPr="00FE4BB4">
        <w:rPr>
          <w:rFonts w:ascii="Times New Roman" w:eastAsiaTheme="majorEastAsia" w:hAnsi="Times New Roman" w:cs="Times New Roman"/>
          <w:szCs w:val="24"/>
        </w:rPr>
        <w:t xml:space="preserve"> fizyczn</w:t>
      </w:r>
      <w:r w:rsidR="001A615F" w:rsidRPr="00FE4BB4">
        <w:rPr>
          <w:rFonts w:ascii="Times New Roman" w:eastAsiaTheme="majorEastAsia" w:hAnsi="Times New Roman" w:cs="Times New Roman"/>
          <w:szCs w:val="24"/>
        </w:rPr>
        <w:t>ej</w:t>
      </w:r>
      <w:r w:rsidRPr="00FE4BB4">
        <w:rPr>
          <w:rFonts w:ascii="Times New Roman" w:eastAsiaTheme="majorEastAsia" w:hAnsi="Times New Roman" w:cs="Times New Roman"/>
          <w:szCs w:val="24"/>
        </w:rPr>
        <w:t>,</w:t>
      </w:r>
      <w:r w:rsidRPr="00FE4BB4">
        <w:rPr>
          <w:rFonts w:ascii="Times New Roman" w:hAnsi="Times New Roman" w:cs="Times New Roman"/>
          <w:szCs w:val="24"/>
        </w:rPr>
        <w:t xml:space="preserve"> która zgłasza informację o naruszeniu prawa uzyskaną w kontekście związanym z pracą, </w:t>
      </w:r>
      <w:r w:rsidR="005F3C7A" w:rsidRPr="00FE4BB4">
        <w:rPr>
          <w:rFonts w:ascii="Times New Roman" w:hAnsi="Times New Roman" w:cs="Times New Roman"/>
          <w:szCs w:val="24"/>
        </w:rPr>
        <w:t>zwan</w:t>
      </w:r>
      <w:r w:rsidR="00721905" w:rsidRPr="00FE4BB4">
        <w:rPr>
          <w:rFonts w:ascii="Times New Roman" w:hAnsi="Times New Roman" w:cs="Times New Roman"/>
          <w:szCs w:val="24"/>
        </w:rPr>
        <w:t>ej</w:t>
      </w:r>
      <w:r w:rsidR="005F3C7A" w:rsidRPr="00FE4BB4">
        <w:rPr>
          <w:rFonts w:ascii="Times New Roman" w:hAnsi="Times New Roman" w:cs="Times New Roman"/>
          <w:szCs w:val="24"/>
        </w:rPr>
        <w:t xml:space="preserve"> </w:t>
      </w:r>
    </w:p>
    <w:p w14:paraId="3A597FB8" w14:textId="0F5FD70C" w:rsidR="0060304F" w:rsidRDefault="00021E72" w:rsidP="00FE4BB4">
      <w:pPr>
        <w:pStyle w:val="USTustnpkodeksu"/>
        <w:spacing w:line="240" w:lineRule="auto"/>
        <w:rPr>
          <w:rFonts w:ascii="Times New Roman" w:hAnsi="Times New Roman" w:cs="Times New Roman"/>
        </w:rPr>
      </w:pPr>
      <w:r w:rsidRPr="00FE4BB4">
        <w:rPr>
          <w:rFonts w:ascii="Times New Roman" w:hAnsi="Times New Roman" w:cs="Times New Roman"/>
        </w:rPr>
        <w:t xml:space="preserve">3. W </w:t>
      </w:r>
      <w:r w:rsidR="00775136" w:rsidRPr="00FE4BB4">
        <w:rPr>
          <w:rFonts w:ascii="Times New Roman" w:hAnsi="Times New Roman" w:cs="Times New Roman"/>
        </w:rPr>
        <w:t>przypadku,</w:t>
      </w:r>
      <w:r w:rsidRPr="00FE4BB4">
        <w:rPr>
          <w:rFonts w:ascii="Times New Roman" w:hAnsi="Times New Roman" w:cs="Times New Roman"/>
        </w:rPr>
        <w:t xml:space="preserve"> gdy w ocenie osoby upoważnionej zaistnieją okoliczności, które mogą rzutować na jej bezstronność w ocenie informacji o naruszeniu prawa, może ona pisemnie zawnioskować do </w:t>
      </w:r>
      <w:r w:rsidR="00FE4BB4">
        <w:rPr>
          <w:rFonts w:ascii="Times New Roman" w:hAnsi="Times New Roman" w:cs="Times New Roman"/>
        </w:rPr>
        <w:t>PPIS</w:t>
      </w:r>
      <w:r w:rsidR="003E316D" w:rsidRPr="00FE4BB4">
        <w:rPr>
          <w:rFonts w:ascii="Times New Roman" w:hAnsi="Times New Roman" w:cs="Times New Roman"/>
        </w:rPr>
        <w:t xml:space="preserve"> </w:t>
      </w:r>
      <w:r w:rsidRPr="00FE4BB4">
        <w:rPr>
          <w:rFonts w:ascii="Times New Roman" w:hAnsi="Times New Roman" w:cs="Times New Roman"/>
        </w:rPr>
        <w:t xml:space="preserve">o wyłączenie </w:t>
      </w:r>
      <w:r w:rsidR="000B5D4A">
        <w:rPr>
          <w:rFonts w:ascii="Times New Roman" w:hAnsi="Times New Roman" w:cs="Times New Roman"/>
        </w:rPr>
        <w:t xml:space="preserve">jej </w:t>
      </w:r>
      <w:r w:rsidRPr="00FE4BB4">
        <w:rPr>
          <w:rFonts w:ascii="Times New Roman" w:hAnsi="Times New Roman" w:cs="Times New Roman"/>
        </w:rPr>
        <w:t>z rozpatrywania danego zgłoszenia.</w:t>
      </w:r>
    </w:p>
    <w:p w14:paraId="2603E38C" w14:textId="77777777" w:rsidR="00FE4BB4" w:rsidRPr="00FE4BB4" w:rsidRDefault="00FE4BB4" w:rsidP="00FE4BB4">
      <w:pPr>
        <w:pStyle w:val="USTustnpkodeksu"/>
        <w:spacing w:line="240" w:lineRule="auto"/>
        <w:rPr>
          <w:rFonts w:ascii="Times New Roman" w:hAnsi="Times New Roman" w:cs="Times New Roman"/>
        </w:rPr>
      </w:pPr>
    </w:p>
    <w:p w14:paraId="526538DE" w14:textId="77777777" w:rsidR="00652626" w:rsidRPr="00FE4BB4" w:rsidRDefault="00652626" w:rsidP="00FE4BB4">
      <w:pPr>
        <w:pStyle w:val="ROZDZODDZOZNoznaczenierozdziauluboddziau"/>
        <w:spacing w:before="0"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>Rozdział 2</w:t>
      </w:r>
    </w:p>
    <w:p w14:paraId="7F91DB30" w14:textId="2508BABF" w:rsidR="002B1D86" w:rsidRDefault="00652626" w:rsidP="00775136">
      <w:pPr>
        <w:pStyle w:val="ROZDZODDZPRZEDMprzedmiotregulacjirozdziauluboddziau"/>
        <w:spacing w:before="0" w:line="240" w:lineRule="auto"/>
        <w:rPr>
          <w:rFonts w:ascii="Times New Roman" w:eastAsia="Calibri" w:hAnsi="Times New Roman"/>
        </w:rPr>
      </w:pPr>
      <w:r w:rsidRPr="00FE4BB4">
        <w:rPr>
          <w:rFonts w:ascii="Times New Roman" w:eastAsia="Calibri" w:hAnsi="Times New Roman"/>
        </w:rPr>
        <w:t>Sposoby przekazywania zgłoszeń wewnętrznych</w:t>
      </w:r>
    </w:p>
    <w:p w14:paraId="72242DB5" w14:textId="77777777" w:rsidR="00775136" w:rsidRPr="00775136" w:rsidRDefault="00775136" w:rsidP="00775136">
      <w:pPr>
        <w:pStyle w:val="ARTartustawynprozporzdzenia"/>
      </w:pPr>
    </w:p>
    <w:p w14:paraId="0A2D882B" w14:textId="6325CC9E" w:rsidR="00652626" w:rsidRPr="00FE4BB4" w:rsidRDefault="00652626" w:rsidP="00FE4BB4">
      <w:pPr>
        <w:pStyle w:val="ARTartustawynprozporzdzenia"/>
        <w:spacing w:before="0" w:line="240" w:lineRule="auto"/>
        <w:rPr>
          <w:rFonts w:ascii="Times New Roman" w:eastAsia="Calibri" w:hAnsi="Times New Roman" w:cs="Times New Roman"/>
        </w:rPr>
      </w:pPr>
      <w:bookmarkStart w:id="12" w:name="_Hlk173848942"/>
      <w:bookmarkStart w:id="13" w:name="_Hlk173481997"/>
      <w:r w:rsidRPr="00FE4BB4">
        <w:rPr>
          <w:rFonts w:ascii="Times New Roman" w:eastAsia="Calibri" w:hAnsi="Times New Roman" w:cs="Times New Roman"/>
          <w:b/>
        </w:rPr>
        <w:t xml:space="preserve">§ </w:t>
      </w:r>
      <w:r w:rsidR="00BD6CF1" w:rsidRPr="00FE4BB4">
        <w:rPr>
          <w:rFonts w:ascii="Times New Roman" w:eastAsia="Calibri" w:hAnsi="Times New Roman" w:cs="Times New Roman"/>
          <w:b/>
        </w:rPr>
        <w:t>5</w:t>
      </w:r>
      <w:r w:rsidRPr="00FE4BB4">
        <w:rPr>
          <w:rFonts w:ascii="Times New Roman" w:eastAsia="Calibri" w:hAnsi="Times New Roman" w:cs="Times New Roman"/>
          <w:b/>
        </w:rPr>
        <w:t xml:space="preserve">. </w:t>
      </w:r>
      <w:bookmarkEnd w:id="12"/>
      <w:r w:rsidRPr="00FE4BB4">
        <w:rPr>
          <w:rFonts w:ascii="Times New Roman" w:eastAsia="Calibri" w:hAnsi="Times New Roman" w:cs="Times New Roman"/>
        </w:rPr>
        <w:t>1.</w:t>
      </w:r>
      <w:r w:rsidRPr="00FE4BB4">
        <w:rPr>
          <w:rFonts w:ascii="Times New Roman" w:eastAsia="Calibri" w:hAnsi="Times New Roman" w:cs="Times New Roman"/>
          <w:b/>
        </w:rPr>
        <w:t xml:space="preserve"> </w:t>
      </w:r>
      <w:bookmarkEnd w:id="13"/>
      <w:r w:rsidRPr="00FE4BB4">
        <w:rPr>
          <w:rFonts w:ascii="Times New Roman" w:eastAsia="Calibri" w:hAnsi="Times New Roman" w:cs="Times New Roman"/>
        </w:rPr>
        <w:t>Zgłoszenia mogą być dokonywane</w:t>
      </w:r>
      <w:r w:rsidR="005D6B4D" w:rsidRPr="00FE4BB4">
        <w:rPr>
          <w:rFonts w:ascii="Times New Roman" w:eastAsia="Calibri" w:hAnsi="Times New Roman" w:cs="Times New Roman"/>
        </w:rPr>
        <w:t xml:space="preserve"> </w:t>
      </w:r>
      <w:r w:rsidR="00B456FC" w:rsidRPr="00FE4BB4">
        <w:rPr>
          <w:rFonts w:ascii="Times New Roman" w:eastAsia="Calibri" w:hAnsi="Times New Roman" w:cs="Times New Roman"/>
        </w:rPr>
        <w:t>p</w:t>
      </w:r>
      <w:r w:rsidR="005D6B4D" w:rsidRPr="00FE4BB4">
        <w:rPr>
          <w:rFonts w:ascii="Times New Roman" w:eastAsia="Calibri" w:hAnsi="Times New Roman" w:cs="Times New Roman"/>
        </w:rPr>
        <w:t>isemnie:</w:t>
      </w:r>
    </w:p>
    <w:p w14:paraId="4AF67CF3" w14:textId="52A8A2B4" w:rsidR="00540DCB" w:rsidRPr="00FE4BB4" w:rsidRDefault="00EE54EF" w:rsidP="00FE4BB4">
      <w:pPr>
        <w:pStyle w:val="PKTpunkt"/>
        <w:spacing w:line="240" w:lineRule="auto"/>
        <w:rPr>
          <w:rFonts w:ascii="Times New Roman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 xml:space="preserve">1) </w:t>
      </w:r>
      <w:bookmarkStart w:id="14" w:name="_Hlk170995958"/>
      <w:r w:rsidR="00AF03C3" w:rsidRPr="00FE4BB4">
        <w:rPr>
          <w:rFonts w:ascii="Times New Roman" w:eastAsia="Calibri" w:hAnsi="Times New Roman" w:cs="Times New Roman"/>
        </w:rPr>
        <w:t xml:space="preserve">w postaci elektronicznej </w:t>
      </w:r>
      <w:r w:rsidR="00540DCB" w:rsidRPr="00FE4BB4">
        <w:rPr>
          <w:rFonts w:ascii="Times New Roman" w:eastAsia="Calibri" w:hAnsi="Times New Roman" w:cs="Times New Roman"/>
        </w:rPr>
        <w:t>na adres e-mail:</w:t>
      </w:r>
      <w:r w:rsidR="000A2FC6" w:rsidRPr="00FE4BB4">
        <w:rPr>
          <w:rFonts w:ascii="Times New Roman" w:hAnsi="Times New Roman" w:cs="Times New Roman"/>
        </w:rPr>
        <w:t xml:space="preserve"> </w:t>
      </w:r>
      <w:r w:rsidR="00775136">
        <w:rPr>
          <w:rFonts w:ascii="Times New Roman" w:hAnsi="Times New Roman" w:cs="Times New Roman"/>
        </w:rPr>
        <w:t>sygnalista.wewnetrzny@pssemlawa.pl</w:t>
      </w:r>
    </w:p>
    <w:p w14:paraId="1AE11E74" w14:textId="52DA0DA6" w:rsidR="00652626" w:rsidRPr="00FE4BB4" w:rsidRDefault="00EE54EF" w:rsidP="00FE4BB4">
      <w:pPr>
        <w:pStyle w:val="PKTpunkt"/>
        <w:spacing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hAnsi="Times New Roman" w:cs="Times New Roman"/>
        </w:rPr>
        <w:t xml:space="preserve">2) </w:t>
      </w:r>
      <w:r w:rsidR="00652626" w:rsidRPr="00FE4BB4">
        <w:rPr>
          <w:rFonts w:ascii="Times New Roman" w:eastAsia="Calibri" w:hAnsi="Times New Roman" w:cs="Times New Roman"/>
        </w:rPr>
        <w:t xml:space="preserve">w postaci papierowej na adres: </w:t>
      </w:r>
      <w:r w:rsidR="00FE4BB4" w:rsidRPr="00FE4BB4">
        <w:rPr>
          <w:rFonts w:ascii="Times New Roman" w:eastAsia="Calibri" w:hAnsi="Times New Roman" w:cs="Times New Roman"/>
          <w:b/>
          <w:bCs w:val="0"/>
        </w:rPr>
        <w:t>Powiatowa</w:t>
      </w:r>
      <w:r w:rsidR="00B456FC" w:rsidRPr="00FE4BB4">
        <w:rPr>
          <w:rFonts w:ascii="Times New Roman" w:eastAsia="Calibri" w:hAnsi="Times New Roman" w:cs="Times New Roman"/>
          <w:b/>
          <w:bCs w:val="0"/>
        </w:rPr>
        <w:t xml:space="preserve"> Stacja Sanitarno-Epidemiologiczna w</w:t>
      </w:r>
      <w:r w:rsidR="00FE4BB4" w:rsidRPr="00FE4BB4">
        <w:rPr>
          <w:rFonts w:ascii="Times New Roman" w:eastAsia="Calibri" w:hAnsi="Times New Roman" w:cs="Times New Roman"/>
          <w:b/>
          <w:bCs w:val="0"/>
        </w:rPr>
        <w:t> Mlawie</w:t>
      </w:r>
      <w:r w:rsidR="00B456FC" w:rsidRPr="00FE4BB4">
        <w:rPr>
          <w:rFonts w:ascii="Times New Roman" w:eastAsia="Calibri" w:hAnsi="Times New Roman" w:cs="Times New Roman"/>
          <w:b/>
          <w:bCs w:val="0"/>
        </w:rPr>
        <w:t xml:space="preserve"> ul.</w:t>
      </w:r>
      <w:r w:rsidR="00FE4BB4" w:rsidRPr="00FE4BB4">
        <w:rPr>
          <w:rFonts w:ascii="Times New Roman" w:eastAsia="Calibri" w:hAnsi="Times New Roman" w:cs="Times New Roman"/>
          <w:b/>
          <w:bCs w:val="0"/>
        </w:rPr>
        <w:t> Pl. 1 Maja 6, 06-500 Mława</w:t>
      </w:r>
      <w:r w:rsidR="00652626" w:rsidRPr="00FE4BB4">
        <w:rPr>
          <w:rFonts w:ascii="Times New Roman" w:eastAsia="Calibri" w:hAnsi="Times New Roman" w:cs="Times New Roman"/>
          <w:b/>
          <w:bCs w:val="0"/>
        </w:rPr>
        <w:t>;</w:t>
      </w:r>
      <w:r w:rsidR="00652626" w:rsidRPr="00FE4BB4">
        <w:rPr>
          <w:rFonts w:ascii="Times New Roman" w:eastAsia="Calibri" w:hAnsi="Times New Roman" w:cs="Times New Roman"/>
        </w:rPr>
        <w:t xml:space="preserve"> z dopiskiem na kopercie „Zgłoszenie naruszenia prawa”</w:t>
      </w:r>
      <w:r w:rsidR="00AE4C5A" w:rsidRPr="00FE4BB4">
        <w:rPr>
          <w:rFonts w:ascii="Times New Roman" w:eastAsia="Calibri" w:hAnsi="Times New Roman" w:cs="Times New Roman"/>
        </w:rPr>
        <w:t>.</w:t>
      </w:r>
    </w:p>
    <w:p w14:paraId="495A1025" w14:textId="77777777" w:rsidR="00652626" w:rsidRPr="00FE4BB4" w:rsidRDefault="00652626" w:rsidP="00FE4BB4">
      <w:pPr>
        <w:pStyle w:val="USTustnpkodeksu"/>
        <w:spacing w:line="240" w:lineRule="auto"/>
        <w:rPr>
          <w:rFonts w:ascii="Times New Roman" w:hAnsi="Times New Roman" w:cs="Times New Roman"/>
        </w:rPr>
      </w:pPr>
      <w:r w:rsidRPr="00FE4BB4">
        <w:rPr>
          <w:rFonts w:ascii="Times New Roman" w:hAnsi="Times New Roman" w:cs="Times New Roman"/>
        </w:rPr>
        <w:t>2. Zgłoszenie powinno zawierać, w szczególności:</w:t>
      </w:r>
    </w:p>
    <w:p w14:paraId="2976F780" w14:textId="04442A62" w:rsidR="00D915EB" w:rsidRPr="00FE4BB4" w:rsidRDefault="00652626" w:rsidP="00FE4BB4">
      <w:pPr>
        <w:pStyle w:val="PKTpunkt"/>
        <w:spacing w:line="240" w:lineRule="auto"/>
        <w:rPr>
          <w:rFonts w:ascii="Times New Roman" w:hAnsi="Times New Roman" w:cs="Times New Roman"/>
        </w:rPr>
      </w:pPr>
      <w:r w:rsidRPr="00FE4BB4">
        <w:rPr>
          <w:rFonts w:ascii="Times New Roman" w:hAnsi="Times New Roman" w:cs="Times New Roman"/>
        </w:rPr>
        <w:lastRenderedPageBreak/>
        <w:t>1)</w:t>
      </w:r>
      <w:r w:rsidR="000706C7" w:rsidRPr="00FE4BB4">
        <w:rPr>
          <w:rFonts w:ascii="Times New Roman" w:hAnsi="Times New Roman" w:cs="Times New Roman"/>
        </w:rPr>
        <w:tab/>
      </w:r>
      <w:r w:rsidRPr="00FE4BB4">
        <w:rPr>
          <w:rFonts w:ascii="Times New Roman" w:hAnsi="Times New Roman" w:cs="Times New Roman"/>
        </w:rPr>
        <w:t xml:space="preserve">dane osobowe sygnalisty niezbędne do jego identyfikacji, </w:t>
      </w:r>
      <w:r w:rsidR="003102B7" w:rsidRPr="00FE4BB4">
        <w:rPr>
          <w:rFonts w:ascii="Times New Roman" w:hAnsi="Times New Roman" w:cs="Times New Roman"/>
        </w:rPr>
        <w:t>obejmujące</w:t>
      </w:r>
      <w:r w:rsidRPr="00FE4BB4">
        <w:rPr>
          <w:rFonts w:ascii="Times New Roman" w:hAnsi="Times New Roman" w:cs="Times New Roman"/>
        </w:rPr>
        <w:t xml:space="preserve"> imię i nazwisko, adres do kontaktu</w:t>
      </w:r>
      <w:r w:rsidR="00AE65B6" w:rsidRPr="00FE4BB4">
        <w:rPr>
          <w:rFonts w:ascii="Times New Roman" w:hAnsi="Times New Roman" w:cs="Times New Roman"/>
        </w:rPr>
        <w:t xml:space="preserve"> oraz stanowisko lub funkcje (jeżeli dotyczy)</w:t>
      </w:r>
      <w:r w:rsidRPr="00FE4BB4">
        <w:rPr>
          <w:rFonts w:ascii="Times New Roman" w:hAnsi="Times New Roman" w:cs="Times New Roman"/>
        </w:rPr>
        <w:t>;</w:t>
      </w:r>
    </w:p>
    <w:p w14:paraId="2C0E54B7" w14:textId="2590C8D9" w:rsidR="00D915EB" w:rsidRPr="00FE4BB4" w:rsidRDefault="000706C7" w:rsidP="00FE4BB4">
      <w:pPr>
        <w:pStyle w:val="PKTpunkt"/>
        <w:spacing w:line="240" w:lineRule="auto"/>
        <w:rPr>
          <w:rFonts w:ascii="Times New Roman" w:hAnsi="Times New Roman" w:cs="Times New Roman"/>
        </w:rPr>
      </w:pPr>
      <w:r w:rsidRPr="00FE4BB4">
        <w:rPr>
          <w:rFonts w:ascii="Times New Roman" w:hAnsi="Times New Roman" w:cs="Times New Roman"/>
        </w:rPr>
        <w:t>2)</w:t>
      </w:r>
      <w:r w:rsidRPr="00FE4BB4">
        <w:rPr>
          <w:rFonts w:ascii="Times New Roman" w:hAnsi="Times New Roman" w:cs="Times New Roman"/>
        </w:rPr>
        <w:tab/>
      </w:r>
      <w:r w:rsidR="00652626" w:rsidRPr="00FE4BB4">
        <w:rPr>
          <w:rFonts w:ascii="Times New Roman" w:hAnsi="Times New Roman" w:cs="Times New Roman"/>
        </w:rPr>
        <w:t>kontekst związany z pracą, w szczególności stosunek pracy lub innego rodzaju stosunek</w:t>
      </w:r>
      <w:r w:rsidR="00BD6CF1" w:rsidRPr="00FE4BB4">
        <w:rPr>
          <w:rFonts w:ascii="Times New Roman" w:hAnsi="Times New Roman" w:cs="Times New Roman"/>
        </w:rPr>
        <w:t xml:space="preserve"> </w:t>
      </w:r>
      <w:r w:rsidR="00652626" w:rsidRPr="00FE4BB4">
        <w:rPr>
          <w:rFonts w:ascii="Times New Roman" w:hAnsi="Times New Roman" w:cs="Times New Roman"/>
        </w:rPr>
        <w:t>cywilnoprawny, w ramach którego uzyskano informację o naruszeniu prawa;</w:t>
      </w:r>
      <w:r w:rsidR="003B7351" w:rsidRPr="00FE4BB4">
        <w:rPr>
          <w:rFonts w:ascii="Times New Roman" w:hAnsi="Times New Roman" w:cs="Times New Roman"/>
        </w:rPr>
        <w:t xml:space="preserve"> </w:t>
      </w:r>
    </w:p>
    <w:p w14:paraId="2469C71A" w14:textId="1B0D4ECD" w:rsidR="000706C7" w:rsidRPr="00FE4BB4" w:rsidRDefault="000706C7" w:rsidP="00FE4BB4">
      <w:pPr>
        <w:pStyle w:val="PKTpunkt"/>
        <w:spacing w:line="240" w:lineRule="auto"/>
        <w:rPr>
          <w:rFonts w:ascii="Times New Roman" w:hAnsi="Times New Roman" w:cs="Times New Roman"/>
        </w:rPr>
      </w:pPr>
      <w:r w:rsidRPr="00FE4BB4">
        <w:rPr>
          <w:rFonts w:ascii="Times New Roman" w:hAnsi="Times New Roman" w:cs="Times New Roman"/>
        </w:rPr>
        <w:t>3)</w:t>
      </w:r>
      <w:r w:rsidR="003B7351" w:rsidRPr="00FE4BB4">
        <w:rPr>
          <w:rFonts w:ascii="Times New Roman" w:hAnsi="Times New Roman" w:cs="Times New Roman"/>
        </w:rPr>
        <w:tab/>
      </w:r>
      <w:r w:rsidR="00652626" w:rsidRPr="00FE4BB4">
        <w:rPr>
          <w:rFonts w:ascii="Times New Roman" w:hAnsi="Times New Roman" w:cs="Times New Roman"/>
        </w:rPr>
        <w:t>datę i miejsce sporządzenia zgłoszenia;</w:t>
      </w:r>
    </w:p>
    <w:p w14:paraId="5A95868D" w14:textId="7BFF983B" w:rsidR="00D915EB" w:rsidRPr="00FE4BB4" w:rsidRDefault="00652626" w:rsidP="00FE4BB4">
      <w:pPr>
        <w:pStyle w:val="PKTpunkt"/>
        <w:spacing w:line="240" w:lineRule="auto"/>
        <w:rPr>
          <w:rFonts w:ascii="Times New Roman" w:hAnsi="Times New Roman" w:cs="Times New Roman"/>
        </w:rPr>
      </w:pPr>
      <w:r w:rsidRPr="00FE4BB4">
        <w:rPr>
          <w:rFonts w:ascii="Times New Roman" w:hAnsi="Times New Roman" w:cs="Times New Roman"/>
        </w:rPr>
        <w:t>4)</w:t>
      </w:r>
      <w:r w:rsidR="000706C7" w:rsidRPr="00FE4BB4">
        <w:rPr>
          <w:rFonts w:ascii="Times New Roman" w:hAnsi="Times New Roman" w:cs="Times New Roman"/>
        </w:rPr>
        <w:tab/>
      </w:r>
      <w:r w:rsidRPr="00FE4BB4">
        <w:rPr>
          <w:rFonts w:ascii="Times New Roman" w:hAnsi="Times New Roman" w:cs="Times New Roman"/>
        </w:rPr>
        <w:t>dane osoby lub osób, których dotyczy zgłoszenie, niezbędne do ich identyfikacji, w tym</w:t>
      </w:r>
      <w:r w:rsidR="0017530F" w:rsidRPr="00FE4BB4">
        <w:rPr>
          <w:rFonts w:ascii="Times New Roman" w:hAnsi="Times New Roman" w:cs="Times New Roman"/>
        </w:rPr>
        <w:t>, w przypadku osób fizycznych,</w:t>
      </w:r>
      <w:r w:rsidRPr="00FE4BB4">
        <w:rPr>
          <w:rFonts w:ascii="Times New Roman" w:hAnsi="Times New Roman" w:cs="Times New Roman"/>
        </w:rPr>
        <w:t xml:space="preserve"> imię i nazwisko, stanowisko, komórkę organizacyjną, w</w:t>
      </w:r>
      <w:r w:rsidR="00FE4BB4">
        <w:rPr>
          <w:rFonts w:ascii="Times New Roman" w:hAnsi="Times New Roman" w:cs="Times New Roman"/>
        </w:rPr>
        <w:t> </w:t>
      </w:r>
      <w:r w:rsidRPr="00FE4BB4">
        <w:rPr>
          <w:rFonts w:ascii="Times New Roman" w:hAnsi="Times New Roman" w:cs="Times New Roman"/>
        </w:rPr>
        <w:t>której zatrudniona jest wskazana osoba</w:t>
      </w:r>
      <w:r w:rsidR="003B7351" w:rsidRPr="00FE4BB4">
        <w:rPr>
          <w:rFonts w:ascii="Times New Roman" w:hAnsi="Times New Roman" w:cs="Times New Roman"/>
        </w:rPr>
        <w:t>,</w:t>
      </w:r>
      <w:r w:rsidRPr="00FE4BB4">
        <w:rPr>
          <w:rFonts w:ascii="Times New Roman" w:hAnsi="Times New Roman" w:cs="Times New Roman"/>
        </w:rPr>
        <w:t xml:space="preserve"> o ile są znane sygnaliście;</w:t>
      </w:r>
    </w:p>
    <w:p w14:paraId="221A1AFA" w14:textId="456B3773" w:rsidR="00D915EB" w:rsidRPr="00FE4BB4" w:rsidRDefault="000706C7" w:rsidP="00FE4BB4">
      <w:pPr>
        <w:pStyle w:val="PKTpunkt"/>
        <w:spacing w:line="240" w:lineRule="auto"/>
        <w:rPr>
          <w:rFonts w:ascii="Times New Roman" w:hAnsi="Times New Roman" w:cs="Times New Roman"/>
        </w:rPr>
      </w:pPr>
      <w:r w:rsidRPr="00FE4BB4">
        <w:rPr>
          <w:rFonts w:ascii="Times New Roman" w:hAnsi="Times New Roman" w:cs="Times New Roman"/>
        </w:rPr>
        <w:t>5)</w:t>
      </w:r>
      <w:r w:rsidRPr="00FE4BB4">
        <w:rPr>
          <w:rFonts w:ascii="Times New Roman" w:hAnsi="Times New Roman" w:cs="Times New Roman"/>
        </w:rPr>
        <w:tab/>
      </w:r>
      <w:r w:rsidR="00652626" w:rsidRPr="00FE4BB4">
        <w:rPr>
          <w:rFonts w:ascii="Times New Roman" w:hAnsi="Times New Roman" w:cs="Times New Roman"/>
        </w:rPr>
        <w:t>opis naruszenia prawa oraz datę, miejsce i okoliczności zdarzenia;</w:t>
      </w:r>
    </w:p>
    <w:p w14:paraId="3674C11A" w14:textId="53AA70E3" w:rsidR="00D915EB" w:rsidRPr="00FE4BB4" w:rsidRDefault="000706C7" w:rsidP="00FE4BB4">
      <w:pPr>
        <w:pStyle w:val="PKTpunkt"/>
        <w:spacing w:line="240" w:lineRule="auto"/>
        <w:rPr>
          <w:rFonts w:ascii="Times New Roman" w:hAnsi="Times New Roman" w:cs="Times New Roman"/>
        </w:rPr>
      </w:pPr>
      <w:r w:rsidRPr="00FE4BB4">
        <w:rPr>
          <w:rFonts w:ascii="Times New Roman" w:hAnsi="Times New Roman" w:cs="Times New Roman"/>
        </w:rPr>
        <w:t>6)</w:t>
      </w:r>
      <w:r w:rsidRPr="00FE4BB4">
        <w:rPr>
          <w:rFonts w:ascii="Times New Roman" w:hAnsi="Times New Roman" w:cs="Times New Roman"/>
        </w:rPr>
        <w:tab/>
      </w:r>
      <w:r w:rsidR="00775136" w:rsidRPr="00FE4BB4">
        <w:rPr>
          <w:rFonts w:ascii="Times New Roman" w:hAnsi="Times New Roman" w:cs="Times New Roman"/>
        </w:rPr>
        <w:t>wskazanie</w:t>
      </w:r>
      <w:r w:rsidR="00652626" w:rsidRPr="00FE4BB4">
        <w:rPr>
          <w:rFonts w:ascii="Times New Roman" w:hAnsi="Times New Roman" w:cs="Times New Roman"/>
        </w:rPr>
        <w:t xml:space="preserve"> czy informacja o naruszeniu prawa była wcześniej zgłaszana, a je</w:t>
      </w:r>
      <w:r w:rsidR="00AE65B6" w:rsidRPr="00FE4BB4">
        <w:rPr>
          <w:rFonts w:ascii="Times New Roman" w:hAnsi="Times New Roman" w:cs="Times New Roman"/>
        </w:rPr>
        <w:t>że</w:t>
      </w:r>
      <w:r w:rsidR="00652626" w:rsidRPr="00FE4BB4">
        <w:rPr>
          <w:rFonts w:ascii="Times New Roman" w:hAnsi="Times New Roman" w:cs="Times New Roman"/>
        </w:rPr>
        <w:t>li tak to</w:t>
      </w:r>
      <w:r w:rsidR="00FE4BB4">
        <w:rPr>
          <w:rFonts w:ascii="Times New Roman" w:hAnsi="Times New Roman" w:cs="Times New Roman"/>
        </w:rPr>
        <w:t> </w:t>
      </w:r>
      <w:r w:rsidR="00652626" w:rsidRPr="00FE4BB4">
        <w:rPr>
          <w:rFonts w:ascii="Times New Roman" w:hAnsi="Times New Roman" w:cs="Times New Roman"/>
        </w:rPr>
        <w:t xml:space="preserve">komu i jak zostało zakończone to </w:t>
      </w:r>
      <w:r w:rsidR="00D45079" w:rsidRPr="00FE4BB4">
        <w:rPr>
          <w:rFonts w:ascii="Times New Roman" w:hAnsi="Times New Roman" w:cs="Times New Roman"/>
        </w:rPr>
        <w:t>zgłoszenie</w:t>
      </w:r>
      <w:r w:rsidR="00652626" w:rsidRPr="00FE4BB4">
        <w:rPr>
          <w:rFonts w:ascii="Times New Roman" w:hAnsi="Times New Roman" w:cs="Times New Roman"/>
        </w:rPr>
        <w:t>;</w:t>
      </w:r>
    </w:p>
    <w:p w14:paraId="72D98551" w14:textId="1ED74354" w:rsidR="00D915EB" w:rsidRPr="00FE4BB4" w:rsidRDefault="00652626" w:rsidP="00FE4BB4">
      <w:pPr>
        <w:pStyle w:val="PKTpunkt"/>
        <w:spacing w:line="240" w:lineRule="auto"/>
        <w:rPr>
          <w:rFonts w:ascii="Times New Roman" w:hAnsi="Times New Roman" w:cs="Times New Roman"/>
        </w:rPr>
      </w:pPr>
      <w:r w:rsidRPr="00FE4BB4">
        <w:rPr>
          <w:rFonts w:ascii="Times New Roman" w:hAnsi="Times New Roman" w:cs="Times New Roman"/>
        </w:rPr>
        <w:t>7)</w:t>
      </w:r>
      <w:r w:rsidR="000706C7" w:rsidRPr="00FE4BB4">
        <w:rPr>
          <w:rFonts w:ascii="Times New Roman" w:hAnsi="Times New Roman" w:cs="Times New Roman"/>
        </w:rPr>
        <w:tab/>
      </w:r>
      <w:r w:rsidRPr="00FE4BB4">
        <w:rPr>
          <w:rFonts w:ascii="Times New Roman" w:hAnsi="Times New Roman" w:cs="Times New Roman"/>
        </w:rPr>
        <w:t>informację, czy sygnalista wyraża zgodę na ujawnienie swojej tożsamości;</w:t>
      </w:r>
    </w:p>
    <w:p w14:paraId="704544FA" w14:textId="52B1439A" w:rsidR="00652626" w:rsidRPr="00FE4BB4" w:rsidRDefault="00652626" w:rsidP="00FE4BB4">
      <w:pPr>
        <w:pStyle w:val="PKTpunkt"/>
        <w:spacing w:line="240" w:lineRule="auto"/>
        <w:rPr>
          <w:rFonts w:ascii="Times New Roman" w:hAnsi="Times New Roman" w:cs="Times New Roman"/>
        </w:rPr>
      </w:pPr>
      <w:r w:rsidRPr="00FE4BB4">
        <w:rPr>
          <w:rFonts w:ascii="Times New Roman" w:hAnsi="Times New Roman" w:cs="Times New Roman"/>
        </w:rPr>
        <w:t>8)</w:t>
      </w:r>
      <w:r w:rsidR="000706C7" w:rsidRPr="00FE4BB4">
        <w:rPr>
          <w:rFonts w:ascii="Times New Roman" w:hAnsi="Times New Roman" w:cs="Times New Roman"/>
        </w:rPr>
        <w:tab/>
      </w:r>
      <w:r w:rsidRPr="00FE4BB4">
        <w:rPr>
          <w:rFonts w:ascii="Times New Roman" w:hAnsi="Times New Roman" w:cs="Times New Roman"/>
        </w:rPr>
        <w:t>podpis sygnalisty</w:t>
      </w:r>
      <w:r w:rsidR="003102B7" w:rsidRPr="00FE4BB4">
        <w:rPr>
          <w:rFonts w:ascii="Times New Roman" w:hAnsi="Times New Roman" w:cs="Times New Roman"/>
        </w:rPr>
        <w:t>.</w:t>
      </w:r>
    </w:p>
    <w:p w14:paraId="7DEDD89E" w14:textId="0300D9D4" w:rsidR="00C3591F" w:rsidRPr="00FE4BB4" w:rsidRDefault="00652626" w:rsidP="00FE4BB4">
      <w:pPr>
        <w:pStyle w:val="USTustnpkodeksu"/>
        <w:spacing w:line="240" w:lineRule="auto"/>
        <w:rPr>
          <w:rFonts w:ascii="Times New Roman" w:hAnsi="Times New Roman" w:cs="Times New Roman"/>
        </w:rPr>
      </w:pPr>
      <w:r w:rsidRPr="00FE4BB4">
        <w:rPr>
          <w:rFonts w:ascii="Times New Roman" w:hAnsi="Times New Roman" w:cs="Times New Roman"/>
        </w:rPr>
        <w:t xml:space="preserve">3. </w:t>
      </w:r>
      <w:r w:rsidRPr="00FE4BB4">
        <w:rPr>
          <w:rFonts w:ascii="Times New Roman" w:eastAsia="Calibri" w:hAnsi="Times New Roman" w:cs="Times New Roman"/>
        </w:rPr>
        <w:t xml:space="preserve">Wzór formularza zgłoszenia naruszenia prawa stanowi załącznik </w:t>
      </w:r>
      <w:r w:rsidR="00F569CC" w:rsidRPr="00FE4BB4">
        <w:rPr>
          <w:rFonts w:ascii="Times New Roman" w:eastAsia="Calibri" w:hAnsi="Times New Roman" w:cs="Times New Roman"/>
        </w:rPr>
        <w:t xml:space="preserve">nr 1 </w:t>
      </w:r>
      <w:r w:rsidRPr="00FE4BB4">
        <w:rPr>
          <w:rFonts w:ascii="Times New Roman" w:eastAsia="Calibri" w:hAnsi="Times New Roman" w:cs="Times New Roman"/>
        </w:rPr>
        <w:t xml:space="preserve">do </w:t>
      </w:r>
      <w:r w:rsidR="000706C7" w:rsidRPr="00FE4BB4">
        <w:rPr>
          <w:rFonts w:ascii="Times New Roman" w:eastAsia="Calibri" w:hAnsi="Times New Roman" w:cs="Times New Roman"/>
        </w:rPr>
        <w:t>p</w:t>
      </w:r>
      <w:r w:rsidRPr="00FE4BB4">
        <w:rPr>
          <w:rFonts w:ascii="Times New Roman" w:eastAsia="Calibri" w:hAnsi="Times New Roman" w:cs="Times New Roman"/>
        </w:rPr>
        <w:t>rocedury zgłoszeń wewnętrznych, przy czym nie ma obowiązku składania zgłoszeń z jego użyciem</w:t>
      </w:r>
      <w:r w:rsidRPr="00FE4BB4">
        <w:rPr>
          <w:rFonts w:ascii="Times New Roman" w:hAnsi="Times New Roman" w:cs="Times New Roman"/>
        </w:rPr>
        <w:t>.</w:t>
      </w:r>
      <w:bookmarkEnd w:id="14"/>
    </w:p>
    <w:p w14:paraId="2C740C87" w14:textId="62A4709A" w:rsidR="00652626" w:rsidRDefault="00C3591F" w:rsidP="00FE4BB4">
      <w:pPr>
        <w:pStyle w:val="USTustnpkodeksu"/>
        <w:spacing w:line="240" w:lineRule="auto"/>
        <w:rPr>
          <w:rFonts w:ascii="Times New Roman" w:hAnsi="Times New Roman" w:cs="Times New Roman"/>
        </w:rPr>
      </w:pPr>
      <w:r w:rsidRPr="00FE4BB4">
        <w:rPr>
          <w:rFonts w:ascii="Times New Roman" w:hAnsi="Times New Roman" w:cs="Times New Roman"/>
        </w:rPr>
        <w:t xml:space="preserve">4. </w:t>
      </w:r>
      <w:r w:rsidR="00540DCB" w:rsidRPr="00D91B6C">
        <w:rPr>
          <w:rFonts w:ascii="Times New Roman" w:hAnsi="Times New Roman" w:cs="Times New Roman"/>
        </w:rPr>
        <w:t xml:space="preserve">Wzór formularza zamieszcza się </w:t>
      </w:r>
      <w:r w:rsidR="00B456FC" w:rsidRPr="00D91B6C">
        <w:rPr>
          <w:rFonts w:ascii="Times New Roman" w:hAnsi="Times New Roman" w:cs="Times New Roman"/>
        </w:rPr>
        <w:t xml:space="preserve">na stronie internetowej </w:t>
      </w:r>
      <w:r w:rsidR="003102B7" w:rsidRPr="00D91B6C">
        <w:rPr>
          <w:rFonts w:ascii="Times New Roman" w:hAnsi="Times New Roman" w:cs="Times New Roman"/>
        </w:rPr>
        <w:t>Biuletynu</w:t>
      </w:r>
      <w:r w:rsidR="00B456FC" w:rsidRPr="00D91B6C">
        <w:rPr>
          <w:rFonts w:ascii="Times New Roman" w:hAnsi="Times New Roman" w:cs="Times New Roman"/>
        </w:rPr>
        <w:t xml:space="preserve"> </w:t>
      </w:r>
      <w:r w:rsidR="00540DCB" w:rsidRPr="00D91B6C">
        <w:rPr>
          <w:rFonts w:ascii="Times New Roman" w:hAnsi="Times New Roman" w:cs="Times New Roman"/>
        </w:rPr>
        <w:t xml:space="preserve">Informacji Publicznej </w:t>
      </w:r>
      <w:r w:rsidR="00FE4BB4" w:rsidRPr="00D91B6C">
        <w:rPr>
          <w:rFonts w:ascii="Times New Roman" w:hAnsi="Times New Roman" w:cs="Times New Roman"/>
        </w:rPr>
        <w:t>P</w:t>
      </w:r>
      <w:r w:rsidR="00B456FC" w:rsidRPr="00D91B6C">
        <w:rPr>
          <w:rFonts w:ascii="Times New Roman" w:hAnsi="Times New Roman" w:cs="Times New Roman"/>
        </w:rPr>
        <w:t>SSE</w:t>
      </w:r>
      <w:r w:rsidR="003102B7" w:rsidRPr="00D91B6C">
        <w:rPr>
          <w:rFonts w:ascii="Times New Roman" w:hAnsi="Times New Roman" w:cs="Times New Roman"/>
        </w:rPr>
        <w:t>.</w:t>
      </w:r>
    </w:p>
    <w:p w14:paraId="37710B56" w14:textId="77777777" w:rsidR="002B1D86" w:rsidRPr="00D91B6C" w:rsidRDefault="002B1D86" w:rsidP="00FE4BB4">
      <w:pPr>
        <w:pStyle w:val="USTustnpkodeksu"/>
        <w:spacing w:line="240" w:lineRule="auto"/>
        <w:rPr>
          <w:rFonts w:ascii="Times New Roman" w:hAnsi="Times New Roman" w:cs="Times New Roman"/>
        </w:rPr>
      </w:pPr>
    </w:p>
    <w:p w14:paraId="60DEFD1D" w14:textId="3601D2F0" w:rsidR="00652626" w:rsidRPr="00FE4BB4" w:rsidRDefault="00652626" w:rsidP="00FE4BB4">
      <w:pPr>
        <w:pStyle w:val="ROZDZODDZOZNoznaczenierozdziauluboddziau"/>
        <w:spacing w:before="0" w:line="240" w:lineRule="auto"/>
        <w:rPr>
          <w:rFonts w:ascii="Times New Roman" w:hAnsi="Times New Roman" w:cs="Times New Roman"/>
        </w:rPr>
      </w:pPr>
      <w:r w:rsidRPr="00FE4BB4">
        <w:rPr>
          <w:rFonts w:ascii="Times New Roman" w:hAnsi="Times New Roman" w:cs="Times New Roman"/>
        </w:rPr>
        <w:t>Rozdział 3</w:t>
      </w:r>
    </w:p>
    <w:p w14:paraId="65A125B6" w14:textId="1992B810" w:rsidR="00652626" w:rsidRDefault="00652626" w:rsidP="00FE4BB4">
      <w:pPr>
        <w:pStyle w:val="ROZDZODDZPRZEDMprzedmiotregulacjirozdziauluboddziau"/>
        <w:spacing w:before="0" w:line="240" w:lineRule="auto"/>
        <w:rPr>
          <w:rFonts w:ascii="Times New Roman" w:hAnsi="Times New Roman"/>
        </w:rPr>
      </w:pPr>
      <w:r w:rsidRPr="00FE4BB4">
        <w:rPr>
          <w:rFonts w:ascii="Times New Roman" w:hAnsi="Times New Roman"/>
        </w:rPr>
        <w:t>Obsługa zgłoszeń</w:t>
      </w:r>
    </w:p>
    <w:p w14:paraId="5E28D4F7" w14:textId="77777777" w:rsidR="002B1D86" w:rsidRPr="002B1D86" w:rsidRDefault="002B1D86" w:rsidP="002B1D86">
      <w:pPr>
        <w:pStyle w:val="ARTartustawynprozporzdzenia"/>
      </w:pPr>
    </w:p>
    <w:p w14:paraId="511E0029" w14:textId="2231EEB1" w:rsidR="00652626" w:rsidRPr="00FE4BB4" w:rsidRDefault="00652626" w:rsidP="00FE4BB4">
      <w:pPr>
        <w:pStyle w:val="ARTartustawynprozporzdzenia"/>
        <w:spacing w:before="0" w:line="240" w:lineRule="auto"/>
        <w:rPr>
          <w:rFonts w:ascii="Times New Roman" w:eastAsia="Calibri" w:hAnsi="Times New Roman" w:cs="Times New Roman"/>
        </w:rPr>
      </w:pPr>
      <w:bookmarkStart w:id="15" w:name="_Hlk175654469"/>
      <w:r w:rsidRPr="00FE4BB4">
        <w:rPr>
          <w:rFonts w:ascii="Times New Roman" w:eastAsia="Calibri" w:hAnsi="Times New Roman" w:cs="Times New Roman"/>
          <w:b/>
          <w:bCs/>
        </w:rPr>
        <w:t xml:space="preserve">§ </w:t>
      </w:r>
      <w:r w:rsidR="0094444D" w:rsidRPr="00FE4BB4">
        <w:rPr>
          <w:rFonts w:ascii="Times New Roman" w:eastAsia="Calibri" w:hAnsi="Times New Roman" w:cs="Times New Roman"/>
          <w:b/>
          <w:bCs/>
        </w:rPr>
        <w:t>6</w:t>
      </w:r>
      <w:bookmarkEnd w:id="15"/>
      <w:r w:rsidRPr="00FE4BB4">
        <w:rPr>
          <w:rFonts w:ascii="Times New Roman" w:eastAsia="Calibri" w:hAnsi="Times New Roman" w:cs="Times New Roman"/>
          <w:bCs/>
        </w:rPr>
        <w:t xml:space="preserve">. </w:t>
      </w:r>
      <w:r w:rsidR="00503C4F" w:rsidRPr="00FE4BB4">
        <w:rPr>
          <w:rFonts w:ascii="Times New Roman" w:eastAsia="Calibri" w:hAnsi="Times New Roman" w:cs="Times New Roman"/>
          <w:bCs/>
        </w:rPr>
        <w:t xml:space="preserve">1. </w:t>
      </w:r>
      <w:r w:rsidR="00AB32CF" w:rsidRPr="00FE4BB4">
        <w:rPr>
          <w:rFonts w:ascii="Times New Roman" w:hAnsi="Times New Roman" w:cs="Times New Roman"/>
        </w:rPr>
        <w:t xml:space="preserve">Po wpłynięciu zgłoszenia z wykorzystaniem sposobów, o których mowa w </w:t>
      </w:r>
      <w:r w:rsidR="00AB32CF" w:rsidRPr="00FE4BB4">
        <w:rPr>
          <w:rFonts w:ascii="Times New Roman" w:eastAsia="Calibri" w:hAnsi="Times New Roman" w:cs="Times New Roman"/>
        </w:rPr>
        <w:t xml:space="preserve">§ </w:t>
      </w:r>
      <w:r w:rsidR="0094444D" w:rsidRPr="00FE4BB4">
        <w:rPr>
          <w:rFonts w:ascii="Times New Roman" w:eastAsia="Calibri" w:hAnsi="Times New Roman" w:cs="Times New Roman"/>
        </w:rPr>
        <w:t>5</w:t>
      </w:r>
      <w:r w:rsidR="00AB32CF" w:rsidRPr="00FE4BB4">
        <w:rPr>
          <w:rFonts w:ascii="Times New Roman" w:eastAsia="Calibri" w:hAnsi="Times New Roman" w:cs="Times New Roman"/>
        </w:rPr>
        <w:t xml:space="preserve"> ust.</w:t>
      </w:r>
      <w:r w:rsidR="002C1726">
        <w:rPr>
          <w:rFonts w:ascii="Times New Roman" w:eastAsia="Calibri" w:hAnsi="Times New Roman" w:cs="Times New Roman"/>
        </w:rPr>
        <w:t> </w:t>
      </w:r>
      <w:r w:rsidR="00AB32CF" w:rsidRPr="00FE4BB4">
        <w:rPr>
          <w:rFonts w:ascii="Times New Roman" w:eastAsia="Calibri" w:hAnsi="Times New Roman" w:cs="Times New Roman"/>
        </w:rPr>
        <w:t xml:space="preserve">1, </w:t>
      </w:r>
      <w:r w:rsidR="00804A7D" w:rsidRPr="00FE4BB4">
        <w:rPr>
          <w:rFonts w:ascii="Times New Roman" w:eastAsia="Calibri" w:hAnsi="Times New Roman" w:cs="Times New Roman"/>
        </w:rPr>
        <w:t>o</w:t>
      </w:r>
      <w:r w:rsidRPr="00FE4BB4">
        <w:rPr>
          <w:rFonts w:ascii="Times New Roman" w:eastAsia="Calibri" w:hAnsi="Times New Roman" w:cs="Times New Roman"/>
        </w:rPr>
        <w:t xml:space="preserve">soba upoważniona dokonuje </w:t>
      </w:r>
      <w:r w:rsidR="006A6839" w:rsidRPr="00FE4BB4">
        <w:rPr>
          <w:rFonts w:ascii="Times New Roman" w:eastAsia="Calibri" w:hAnsi="Times New Roman" w:cs="Times New Roman"/>
        </w:rPr>
        <w:t xml:space="preserve">jego </w:t>
      </w:r>
      <w:r w:rsidRPr="00FE4BB4">
        <w:rPr>
          <w:rFonts w:ascii="Times New Roman" w:eastAsia="Calibri" w:hAnsi="Times New Roman" w:cs="Times New Roman"/>
        </w:rPr>
        <w:t>analizy oraz oceny formalnej</w:t>
      </w:r>
      <w:r w:rsidR="003912E0" w:rsidRPr="00FE4BB4">
        <w:rPr>
          <w:rFonts w:ascii="Times New Roman" w:eastAsia="Calibri" w:hAnsi="Times New Roman" w:cs="Times New Roman"/>
        </w:rPr>
        <w:t xml:space="preserve"> - </w:t>
      </w:r>
      <w:r w:rsidRPr="00FE4BB4">
        <w:rPr>
          <w:rFonts w:ascii="Times New Roman" w:eastAsia="Calibri" w:hAnsi="Times New Roman" w:cs="Times New Roman"/>
        </w:rPr>
        <w:t xml:space="preserve">czy zgłoszenie </w:t>
      </w:r>
      <w:r w:rsidR="006A6839" w:rsidRPr="00FE4BB4">
        <w:rPr>
          <w:rFonts w:ascii="Times New Roman" w:eastAsia="Calibri" w:hAnsi="Times New Roman" w:cs="Times New Roman"/>
        </w:rPr>
        <w:t xml:space="preserve">spełnia </w:t>
      </w:r>
      <w:r w:rsidRPr="00FE4BB4">
        <w:rPr>
          <w:rFonts w:ascii="Times New Roman" w:eastAsia="Calibri" w:hAnsi="Times New Roman" w:cs="Times New Roman"/>
        </w:rPr>
        <w:t>wymog</w:t>
      </w:r>
      <w:r w:rsidR="006A6839" w:rsidRPr="00FE4BB4">
        <w:rPr>
          <w:rFonts w:ascii="Times New Roman" w:eastAsia="Calibri" w:hAnsi="Times New Roman" w:cs="Times New Roman"/>
        </w:rPr>
        <w:t>i</w:t>
      </w:r>
      <w:r w:rsidRPr="00FE4BB4">
        <w:rPr>
          <w:rFonts w:ascii="Times New Roman" w:eastAsia="Calibri" w:hAnsi="Times New Roman" w:cs="Times New Roman"/>
        </w:rPr>
        <w:t xml:space="preserve"> ustawy i podlega rozpatrzeniu w ramach procedury zgłoszeń wewnętrznych.</w:t>
      </w:r>
    </w:p>
    <w:p w14:paraId="2FF0222B" w14:textId="3B00A11F" w:rsidR="006A2C9F" w:rsidRPr="00FE4BB4" w:rsidRDefault="006A2C9F" w:rsidP="00FE4BB4">
      <w:pPr>
        <w:pStyle w:val="USTustnpkodeksu"/>
        <w:spacing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>2. Zgłoszenie, które spełnia wymogi ustawy i podlega rozpatrzeniu w ramach procedury zgłoszeń wewnętrznych</w:t>
      </w:r>
      <w:r w:rsidR="00DA74BA" w:rsidRPr="00FE4BB4">
        <w:rPr>
          <w:rFonts w:ascii="Times New Roman" w:eastAsia="Calibri" w:hAnsi="Times New Roman" w:cs="Times New Roman"/>
        </w:rPr>
        <w:t>,</w:t>
      </w:r>
      <w:r w:rsidRPr="00FE4BB4">
        <w:rPr>
          <w:rFonts w:ascii="Times New Roman" w:eastAsia="Calibri" w:hAnsi="Times New Roman" w:cs="Times New Roman"/>
        </w:rPr>
        <w:t xml:space="preserve"> podlega wpisowi do rejestru</w:t>
      </w:r>
      <w:r w:rsidR="003102B7" w:rsidRPr="00FE4BB4">
        <w:rPr>
          <w:rFonts w:ascii="Times New Roman" w:eastAsia="Calibri" w:hAnsi="Times New Roman" w:cs="Times New Roman"/>
        </w:rPr>
        <w:t>.</w:t>
      </w:r>
    </w:p>
    <w:p w14:paraId="4D07B511" w14:textId="3FA7E017" w:rsidR="001B2D0D" w:rsidRPr="00FE4BB4" w:rsidRDefault="006A2C9F" w:rsidP="00FE4BB4">
      <w:pPr>
        <w:pStyle w:val="USTustnpkodeksu"/>
        <w:spacing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>3</w:t>
      </w:r>
      <w:r w:rsidR="00652626" w:rsidRPr="00FE4BB4">
        <w:rPr>
          <w:rFonts w:ascii="Times New Roman" w:eastAsia="Calibri" w:hAnsi="Times New Roman" w:cs="Times New Roman"/>
        </w:rPr>
        <w:t xml:space="preserve">. </w:t>
      </w:r>
      <w:r w:rsidR="001B2D0D" w:rsidRPr="00FE4BB4">
        <w:rPr>
          <w:rFonts w:ascii="Times New Roman" w:eastAsia="Calibri" w:hAnsi="Times New Roman" w:cs="Times New Roman"/>
        </w:rPr>
        <w:t xml:space="preserve">W </w:t>
      </w:r>
      <w:r w:rsidR="00775136" w:rsidRPr="00FE4BB4">
        <w:rPr>
          <w:rFonts w:ascii="Times New Roman" w:eastAsia="Calibri" w:hAnsi="Times New Roman" w:cs="Times New Roman"/>
        </w:rPr>
        <w:t>przypadku,</w:t>
      </w:r>
      <w:r w:rsidR="001B2D0D" w:rsidRPr="00FE4BB4">
        <w:rPr>
          <w:rFonts w:ascii="Times New Roman" w:eastAsia="Calibri" w:hAnsi="Times New Roman" w:cs="Times New Roman"/>
        </w:rPr>
        <w:t xml:space="preserve"> gdy analiza w</w:t>
      </w:r>
      <w:r w:rsidR="00AA6971" w:rsidRPr="00FE4BB4">
        <w:rPr>
          <w:rFonts w:ascii="Times New Roman" w:eastAsia="Calibri" w:hAnsi="Times New Roman" w:cs="Times New Roman"/>
        </w:rPr>
        <w:t>y</w:t>
      </w:r>
      <w:r w:rsidR="001B2D0D" w:rsidRPr="00FE4BB4">
        <w:rPr>
          <w:rFonts w:ascii="Times New Roman" w:eastAsia="Calibri" w:hAnsi="Times New Roman" w:cs="Times New Roman"/>
        </w:rPr>
        <w:t>każe, że nie stosuje się procedury zgłoszeń wewnętrznych</w:t>
      </w:r>
      <w:r w:rsidR="003102B7" w:rsidRPr="00FE4BB4">
        <w:rPr>
          <w:rFonts w:ascii="Times New Roman" w:eastAsia="Calibri" w:hAnsi="Times New Roman" w:cs="Times New Roman"/>
        </w:rPr>
        <w:t>,</w:t>
      </w:r>
      <w:r w:rsidR="001B2D0D" w:rsidRPr="00FE4BB4">
        <w:rPr>
          <w:rFonts w:ascii="Times New Roman" w:eastAsia="Calibri" w:hAnsi="Times New Roman" w:cs="Times New Roman"/>
        </w:rPr>
        <w:t xml:space="preserve"> osoba upoważniona:</w:t>
      </w:r>
    </w:p>
    <w:p w14:paraId="3BBA33AE" w14:textId="709EBA44" w:rsidR="001B2D0D" w:rsidRPr="00FE4BB4" w:rsidRDefault="001B2D0D" w:rsidP="00FE4BB4">
      <w:pPr>
        <w:pStyle w:val="PKTpunkt"/>
        <w:spacing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>1)</w:t>
      </w:r>
      <w:r w:rsidRPr="00FE4BB4">
        <w:rPr>
          <w:rFonts w:ascii="Times New Roman" w:eastAsia="Calibri" w:hAnsi="Times New Roman" w:cs="Times New Roman"/>
        </w:rPr>
        <w:tab/>
        <w:t xml:space="preserve">informuje sygnalistę na adres do kontaktu </w:t>
      </w:r>
      <w:r w:rsidR="00AA6971" w:rsidRPr="00FE4BB4">
        <w:rPr>
          <w:rFonts w:ascii="Times New Roman" w:eastAsia="Calibri" w:hAnsi="Times New Roman" w:cs="Times New Roman"/>
        </w:rPr>
        <w:t>(</w:t>
      </w:r>
      <w:r w:rsidRPr="00FE4BB4">
        <w:rPr>
          <w:rFonts w:ascii="Times New Roman" w:eastAsia="Calibri" w:hAnsi="Times New Roman" w:cs="Times New Roman"/>
        </w:rPr>
        <w:t>jeżeli został wskazany</w:t>
      </w:r>
      <w:r w:rsidR="00AA6971" w:rsidRPr="00FE4BB4">
        <w:rPr>
          <w:rFonts w:ascii="Times New Roman" w:eastAsia="Calibri" w:hAnsi="Times New Roman" w:cs="Times New Roman"/>
        </w:rPr>
        <w:t>)</w:t>
      </w:r>
      <w:r w:rsidRPr="00FE4BB4">
        <w:rPr>
          <w:rFonts w:ascii="Times New Roman" w:eastAsia="Calibri" w:hAnsi="Times New Roman" w:cs="Times New Roman"/>
        </w:rPr>
        <w:t>, że do przedstawionej informacji mają zastosowanie inne przepisy</w:t>
      </w:r>
      <w:r w:rsidR="003102B7" w:rsidRPr="00FE4BB4">
        <w:rPr>
          <w:rFonts w:ascii="Times New Roman" w:eastAsia="Calibri" w:hAnsi="Times New Roman" w:cs="Times New Roman"/>
        </w:rPr>
        <w:t>;</w:t>
      </w:r>
    </w:p>
    <w:p w14:paraId="715D6044" w14:textId="54B05078" w:rsidR="001B2D0D" w:rsidRPr="00FE4BB4" w:rsidRDefault="001B2D0D" w:rsidP="00FE4BB4">
      <w:pPr>
        <w:pStyle w:val="PKTpunkt"/>
        <w:spacing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>2)</w:t>
      </w:r>
      <w:r w:rsidRPr="00FE4BB4">
        <w:rPr>
          <w:rFonts w:ascii="Times New Roman" w:eastAsia="Calibri" w:hAnsi="Times New Roman" w:cs="Times New Roman"/>
        </w:rPr>
        <w:tab/>
        <w:t xml:space="preserve">pozostawia sprawę bez rozpoznania </w:t>
      </w:r>
      <w:r w:rsidR="00AA6971" w:rsidRPr="00FE4BB4">
        <w:rPr>
          <w:rFonts w:ascii="Times New Roman" w:eastAsia="Calibri" w:hAnsi="Times New Roman" w:cs="Times New Roman"/>
        </w:rPr>
        <w:t>(</w:t>
      </w:r>
      <w:r w:rsidRPr="00FE4BB4">
        <w:rPr>
          <w:rFonts w:ascii="Times New Roman" w:eastAsia="Calibri" w:hAnsi="Times New Roman" w:cs="Times New Roman"/>
        </w:rPr>
        <w:t>jeżeli adres do kontaktu nie został wskazany</w:t>
      </w:r>
      <w:r w:rsidR="00AA6971" w:rsidRPr="00FE4BB4">
        <w:rPr>
          <w:rFonts w:ascii="Times New Roman" w:eastAsia="Calibri" w:hAnsi="Times New Roman" w:cs="Times New Roman"/>
        </w:rPr>
        <w:t>),</w:t>
      </w:r>
      <w:r w:rsidRPr="00FE4BB4">
        <w:rPr>
          <w:rFonts w:ascii="Times New Roman" w:eastAsia="Calibri" w:hAnsi="Times New Roman" w:cs="Times New Roman"/>
        </w:rPr>
        <w:t xml:space="preserve"> sporządzając odpowiednią notatkę służbową;</w:t>
      </w:r>
    </w:p>
    <w:p w14:paraId="26430A8A" w14:textId="145CA4DD" w:rsidR="001B2D0D" w:rsidRPr="00FE4BB4" w:rsidRDefault="001B2D0D" w:rsidP="00FE4BB4">
      <w:pPr>
        <w:pStyle w:val="PKTpunkt"/>
        <w:spacing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>3)</w:t>
      </w:r>
      <w:r w:rsidRPr="00FE4BB4">
        <w:rPr>
          <w:rFonts w:ascii="Times New Roman" w:eastAsia="Calibri" w:hAnsi="Times New Roman" w:cs="Times New Roman"/>
        </w:rPr>
        <w:tab/>
      </w:r>
      <w:r w:rsidR="00B456FC" w:rsidRPr="00FE4BB4">
        <w:rPr>
          <w:rFonts w:ascii="Times New Roman" w:eastAsia="Calibri" w:hAnsi="Times New Roman" w:cs="Times New Roman"/>
        </w:rPr>
        <w:t>w przypadku uzasadnionego podejrzenia popełnienia przestępstwa ściganego z urzędu zawiadamia odpowiednio prokuratora lub Policję.</w:t>
      </w:r>
    </w:p>
    <w:p w14:paraId="19C8ABA5" w14:textId="5C5E7141" w:rsidR="00583FA1" w:rsidRPr="00FE4BB4" w:rsidRDefault="00583FA1" w:rsidP="00FE4BB4">
      <w:pPr>
        <w:pStyle w:val="ARTartustawynprozporzdzenia"/>
        <w:spacing w:before="0" w:line="240" w:lineRule="auto"/>
        <w:rPr>
          <w:rFonts w:ascii="Times New Roman" w:hAnsi="Times New Roman" w:cs="Times New Roman"/>
        </w:rPr>
      </w:pPr>
      <w:r w:rsidRPr="00FE4BB4">
        <w:rPr>
          <w:rFonts w:ascii="Times New Roman" w:eastAsia="Calibri" w:hAnsi="Times New Roman" w:cs="Times New Roman"/>
          <w:b/>
        </w:rPr>
        <w:t>§</w:t>
      </w:r>
      <w:r w:rsidR="0094444D" w:rsidRPr="00FE4BB4">
        <w:rPr>
          <w:rFonts w:ascii="Times New Roman" w:eastAsia="Calibri" w:hAnsi="Times New Roman" w:cs="Times New Roman"/>
          <w:b/>
        </w:rPr>
        <w:t xml:space="preserve"> 7</w:t>
      </w:r>
      <w:r w:rsidRPr="00FE4BB4">
        <w:rPr>
          <w:rFonts w:ascii="Times New Roman" w:eastAsia="Calibri" w:hAnsi="Times New Roman" w:cs="Times New Roman"/>
          <w:b/>
        </w:rPr>
        <w:t>.</w:t>
      </w:r>
      <w:r w:rsidRPr="00FE4BB4">
        <w:rPr>
          <w:rFonts w:ascii="Times New Roman" w:eastAsia="Calibri" w:hAnsi="Times New Roman" w:cs="Times New Roman"/>
        </w:rPr>
        <w:t xml:space="preserve"> </w:t>
      </w:r>
      <w:r w:rsidRPr="00FE4BB4">
        <w:rPr>
          <w:rFonts w:ascii="Times New Roman" w:hAnsi="Times New Roman" w:cs="Times New Roman"/>
        </w:rPr>
        <w:t>W przypadku, w którym zgłoszenie zawiera adres do kontaktu, osoba upoważniona</w:t>
      </w:r>
      <w:r w:rsidRPr="00FE4BB4">
        <w:rPr>
          <w:rFonts w:ascii="Times New Roman" w:eastAsia="Calibri" w:hAnsi="Times New Roman" w:cs="Times New Roman"/>
        </w:rPr>
        <w:t xml:space="preserve"> </w:t>
      </w:r>
      <w:r w:rsidRPr="00FE4BB4">
        <w:rPr>
          <w:rFonts w:ascii="Times New Roman" w:hAnsi="Times New Roman" w:cs="Times New Roman"/>
        </w:rPr>
        <w:t xml:space="preserve">przesyła </w:t>
      </w:r>
      <w:r w:rsidR="003912E0" w:rsidRPr="00FE4BB4">
        <w:rPr>
          <w:rFonts w:ascii="Times New Roman" w:hAnsi="Times New Roman" w:cs="Times New Roman"/>
        </w:rPr>
        <w:t xml:space="preserve">sygnaliście </w:t>
      </w:r>
      <w:r w:rsidRPr="00FE4BB4">
        <w:rPr>
          <w:rFonts w:ascii="Times New Roman" w:hAnsi="Times New Roman" w:cs="Times New Roman"/>
        </w:rPr>
        <w:t xml:space="preserve">informację potwierdzającą przyjęcie zgłoszenia w terminie 7 dni od dnia </w:t>
      </w:r>
      <w:r w:rsidR="00033B61" w:rsidRPr="00FE4BB4">
        <w:rPr>
          <w:rFonts w:ascii="Times New Roman" w:hAnsi="Times New Roman" w:cs="Times New Roman"/>
        </w:rPr>
        <w:t xml:space="preserve">jego </w:t>
      </w:r>
      <w:r w:rsidRPr="00FE4BB4">
        <w:rPr>
          <w:rFonts w:ascii="Times New Roman" w:hAnsi="Times New Roman" w:cs="Times New Roman"/>
        </w:rPr>
        <w:t>otrzymania.</w:t>
      </w:r>
    </w:p>
    <w:p w14:paraId="470EBFFB" w14:textId="48220B8B" w:rsidR="001A2B9D" w:rsidRPr="00FE4BB4" w:rsidRDefault="001A2B9D" w:rsidP="00FE4BB4">
      <w:pPr>
        <w:pStyle w:val="ARTartustawynprozporzdzenia"/>
        <w:spacing w:before="0" w:line="240" w:lineRule="auto"/>
        <w:rPr>
          <w:rFonts w:ascii="Times New Roman" w:hAnsi="Times New Roman" w:cs="Times New Roman"/>
        </w:rPr>
      </w:pPr>
      <w:r w:rsidRPr="00FE4BB4">
        <w:rPr>
          <w:rFonts w:ascii="Times New Roman" w:hAnsi="Times New Roman" w:cs="Times New Roman"/>
          <w:b/>
        </w:rPr>
        <w:t xml:space="preserve">§ </w:t>
      </w:r>
      <w:r w:rsidR="00214789" w:rsidRPr="00FE4BB4">
        <w:rPr>
          <w:rFonts w:ascii="Times New Roman" w:hAnsi="Times New Roman" w:cs="Times New Roman"/>
          <w:b/>
        </w:rPr>
        <w:t>8</w:t>
      </w:r>
      <w:r w:rsidRPr="00FE4BB4">
        <w:rPr>
          <w:rFonts w:ascii="Times New Roman" w:hAnsi="Times New Roman" w:cs="Times New Roman"/>
          <w:b/>
        </w:rPr>
        <w:t xml:space="preserve">. </w:t>
      </w:r>
      <w:r w:rsidRPr="00FE4BB4">
        <w:rPr>
          <w:rFonts w:ascii="Times New Roman" w:hAnsi="Times New Roman" w:cs="Times New Roman"/>
        </w:rPr>
        <w:t>W przypadku gdy informacja o naruszeniu prawa została przyjęta przez</w:t>
      </w:r>
      <w:r w:rsidR="002C1726">
        <w:rPr>
          <w:rFonts w:ascii="Times New Roman" w:hAnsi="Times New Roman" w:cs="Times New Roman"/>
        </w:rPr>
        <w:t> </w:t>
      </w:r>
      <w:r w:rsidRPr="00FE4BB4">
        <w:rPr>
          <w:rFonts w:ascii="Times New Roman" w:hAnsi="Times New Roman" w:cs="Times New Roman"/>
        </w:rPr>
        <w:t xml:space="preserve">nieupoważnionego pracownika </w:t>
      </w:r>
      <w:r w:rsidR="002C1726">
        <w:rPr>
          <w:rFonts w:ascii="Times New Roman" w:hAnsi="Times New Roman" w:cs="Times New Roman"/>
        </w:rPr>
        <w:t>P</w:t>
      </w:r>
      <w:r w:rsidR="00B456FC" w:rsidRPr="00FE4BB4">
        <w:rPr>
          <w:rFonts w:ascii="Times New Roman" w:hAnsi="Times New Roman" w:cs="Times New Roman"/>
        </w:rPr>
        <w:t xml:space="preserve">SSE </w:t>
      </w:r>
      <w:r w:rsidRPr="00FE4BB4">
        <w:rPr>
          <w:rFonts w:ascii="Times New Roman" w:hAnsi="Times New Roman" w:cs="Times New Roman"/>
        </w:rPr>
        <w:t xml:space="preserve">lub wszedł </w:t>
      </w:r>
      <w:r w:rsidR="00935C44" w:rsidRPr="00FE4BB4">
        <w:rPr>
          <w:rFonts w:ascii="Times New Roman" w:hAnsi="Times New Roman" w:cs="Times New Roman"/>
        </w:rPr>
        <w:t xml:space="preserve">on </w:t>
      </w:r>
      <w:r w:rsidRPr="00FE4BB4">
        <w:rPr>
          <w:rFonts w:ascii="Times New Roman" w:hAnsi="Times New Roman" w:cs="Times New Roman"/>
        </w:rPr>
        <w:t>w posiadanie takiej informacji przypadkowo jest on obowiązany do:</w:t>
      </w:r>
    </w:p>
    <w:p w14:paraId="1BE7C8F1" w14:textId="6F1218C6" w:rsidR="001A2B9D" w:rsidRPr="00FE4BB4" w:rsidRDefault="001A2B9D" w:rsidP="00FE4BB4">
      <w:pPr>
        <w:pStyle w:val="PKTpunkt"/>
        <w:spacing w:line="240" w:lineRule="auto"/>
        <w:rPr>
          <w:rFonts w:ascii="Times New Roman" w:hAnsi="Times New Roman" w:cs="Times New Roman"/>
        </w:rPr>
      </w:pPr>
      <w:r w:rsidRPr="00FE4BB4">
        <w:rPr>
          <w:rFonts w:ascii="Times New Roman" w:hAnsi="Times New Roman" w:cs="Times New Roman"/>
        </w:rPr>
        <w:t>1)</w:t>
      </w:r>
      <w:r w:rsidRPr="00FE4BB4">
        <w:rPr>
          <w:rFonts w:ascii="Times New Roman" w:hAnsi="Times New Roman" w:cs="Times New Roman"/>
        </w:rPr>
        <w:tab/>
        <w:t xml:space="preserve">nieujawniania informacji mogących skutkować ustaleniem tożsamości </w:t>
      </w:r>
      <w:r w:rsidR="00935C44" w:rsidRPr="00FE4BB4">
        <w:rPr>
          <w:rFonts w:ascii="Times New Roman" w:hAnsi="Times New Roman" w:cs="Times New Roman"/>
        </w:rPr>
        <w:t>sygnalisty</w:t>
      </w:r>
      <w:r w:rsidRPr="00FE4BB4">
        <w:rPr>
          <w:rFonts w:ascii="Times New Roman" w:hAnsi="Times New Roman" w:cs="Times New Roman"/>
        </w:rPr>
        <w:t xml:space="preserve"> lub</w:t>
      </w:r>
      <w:r w:rsidR="002C1726">
        <w:rPr>
          <w:rFonts w:ascii="Times New Roman" w:hAnsi="Times New Roman" w:cs="Times New Roman"/>
        </w:rPr>
        <w:t> </w:t>
      </w:r>
      <w:r w:rsidRPr="00FE4BB4">
        <w:rPr>
          <w:rFonts w:ascii="Times New Roman" w:hAnsi="Times New Roman" w:cs="Times New Roman"/>
        </w:rPr>
        <w:t>osoby, której dotyczy informacja o naruszeniu prawa;</w:t>
      </w:r>
    </w:p>
    <w:p w14:paraId="33FDC72C" w14:textId="26148757" w:rsidR="001A2B9D" w:rsidRDefault="001A2B9D" w:rsidP="00FE4BB4">
      <w:pPr>
        <w:pStyle w:val="PKTpunkt"/>
        <w:spacing w:line="240" w:lineRule="auto"/>
        <w:rPr>
          <w:rFonts w:ascii="Times New Roman" w:hAnsi="Times New Roman" w:cs="Times New Roman"/>
        </w:rPr>
      </w:pPr>
      <w:r w:rsidRPr="00FE4BB4">
        <w:rPr>
          <w:rFonts w:ascii="Times New Roman" w:hAnsi="Times New Roman" w:cs="Times New Roman"/>
        </w:rPr>
        <w:t>2)</w:t>
      </w:r>
      <w:r w:rsidRPr="00FE4BB4">
        <w:rPr>
          <w:rFonts w:ascii="Times New Roman" w:hAnsi="Times New Roman" w:cs="Times New Roman"/>
        </w:rPr>
        <w:tab/>
        <w:t>niezwłocznego przekazania informacji o naruszeniu prawa osobie upoważnionej.</w:t>
      </w:r>
    </w:p>
    <w:p w14:paraId="48187D52" w14:textId="77777777" w:rsidR="002C1726" w:rsidRDefault="002C1726" w:rsidP="00FE4BB4">
      <w:pPr>
        <w:pStyle w:val="PKTpunkt"/>
        <w:spacing w:line="240" w:lineRule="auto"/>
        <w:rPr>
          <w:rFonts w:ascii="Times New Roman" w:hAnsi="Times New Roman" w:cs="Times New Roman"/>
        </w:rPr>
      </w:pPr>
    </w:p>
    <w:p w14:paraId="0CB28AF0" w14:textId="77777777" w:rsidR="002B1D86" w:rsidRDefault="002B1D86" w:rsidP="00FE4BB4">
      <w:pPr>
        <w:pStyle w:val="PKTpunkt"/>
        <w:spacing w:line="240" w:lineRule="auto"/>
        <w:rPr>
          <w:rFonts w:ascii="Times New Roman" w:hAnsi="Times New Roman" w:cs="Times New Roman"/>
        </w:rPr>
      </w:pPr>
    </w:p>
    <w:p w14:paraId="75EF0718" w14:textId="77777777" w:rsidR="002B1D86" w:rsidRPr="00FE4BB4" w:rsidRDefault="002B1D86" w:rsidP="00FE4BB4">
      <w:pPr>
        <w:pStyle w:val="PKTpunkt"/>
        <w:spacing w:line="240" w:lineRule="auto"/>
        <w:rPr>
          <w:rFonts w:ascii="Times New Roman" w:hAnsi="Times New Roman" w:cs="Times New Roman"/>
        </w:rPr>
      </w:pPr>
    </w:p>
    <w:p w14:paraId="199640DE" w14:textId="111FDED1" w:rsidR="00652626" w:rsidRPr="00FE4BB4" w:rsidRDefault="00652626" w:rsidP="00FE4BB4">
      <w:pPr>
        <w:pStyle w:val="ROZDZODDZOZNoznaczenierozdziauluboddziau"/>
        <w:spacing w:before="0" w:line="240" w:lineRule="auto"/>
        <w:rPr>
          <w:rFonts w:ascii="Times New Roman" w:hAnsi="Times New Roman" w:cs="Times New Roman"/>
        </w:rPr>
      </w:pPr>
      <w:r w:rsidRPr="00FE4BB4">
        <w:rPr>
          <w:rFonts w:ascii="Times New Roman" w:hAnsi="Times New Roman" w:cs="Times New Roman"/>
        </w:rPr>
        <w:lastRenderedPageBreak/>
        <w:t xml:space="preserve">Rozdział </w:t>
      </w:r>
      <w:r w:rsidR="00583FA1" w:rsidRPr="00FE4BB4">
        <w:rPr>
          <w:rFonts w:ascii="Times New Roman" w:hAnsi="Times New Roman" w:cs="Times New Roman"/>
        </w:rPr>
        <w:t>4</w:t>
      </w:r>
    </w:p>
    <w:p w14:paraId="344347DC" w14:textId="77777777" w:rsidR="00652626" w:rsidRDefault="00652626" w:rsidP="00FE4BB4">
      <w:pPr>
        <w:pStyle w:val="ROZDZODDZPRZEDMprzedmiotregulacjirozdziauluboddziau"/>
        <w:spacing w:before="0" w:line="240" w:lineRule="auto"/>
        <w:rPr>
          <w:rFonts w:ascii="Times New Roman" w:hAnsi="Times New Roman"/>
        </w:rPr>
      </w:pPr>
      <w:r w:rsidRPr="00FE4BB4">
        <w:rPr>
          <w:rFonts w:ascii="Times New Roman" w:hAnsi="Times New Roman"/>
        </w:rPr>
        <w:t>Działania następcze</w:t>
      </w:r>
    </w:p>
    <w:p w14:paraId="2127B525" w14:textId="77777777" w:rsidR="002B1D86" w:rsidRPr="002B1D86" w:rsidRDefault="002B1D86" w:rsidP="002B1D86">
      <w:pPr>
        <w:pStyle w:val="ARTartustawynprozporzdzenia"/>
      </w:pPr>
    </w:p>
    <w:p w14:paraId="14289A24" w14:textId="24010B60" w:rsidR="00652626" w:rsidRDefault="00652626" w:rsidP="00FE4BB4">
      <w:pPr>
        <w:pStyle w:val="USTustnpkodeksu"/>
        <w:spacing w:line="240" w:lineRule="auto"/>
        <w:rPr>
          <w:rFonts w:ascii="Times New Roman" w:hAnsi="Times New Roman" w:cs="Times New Roman"/>
        </w:rPr>
      </w:pPr>
      <w:r w:rsidRPr="00FE4BB4">
        <w:rPr>
          <w:rFonts w:ascii="Times New Roman" w:hAnsi="Times New Roman" w:cs="Times New Roman"/>
          <w:b/>
          <w:bCs w:val="0"/>
        </w:rPr>
        <w:t xml:space="preserve">§ </w:t>
      </w:r>
      <w:r w:rsidR="00214789" w:rsidRPr="00FE4BB4">
        <w:rPr>
          <w:rFonts w:ascii="Times New Roman" w:hAnsi="Times New Roman" w:cs="Times New Roman"/>
          <w:b/>
          <w:bCs w:val="0"/>
        </w:rPr>
        <w:t>9</w:t>
      </w:r>
      <w:r w:rsidRPr="00FE4BB4">
        <w:rPr>
          <w:rFonts w:ascii="Times New Roman" w:hAnsi="Times New Roman" w:cs="Times New Roman"/>
          <w:b/>
          <w:bCs w:val="0"/>
        </w:rPr>
        <w:t>.</w:t>
      </w:r>
      <w:r w:rsidR="00135C2A" w:rsidRPr="00FE4BB4">
        <w:rPr>
          <w:rFonts w:ascii="Times New Roman" w:hAnsi="Times New Roman" w:cs="Times New Roman"/>
        </w:rPr>
        <w:t xml:space="preserve"> </w:t>
      </w:r>
      <w:r w:rsidRPr="00FE4BB4">
        <w:rPr>
          <w:rFonts w:ascii="Times New Roman" w:hAnsi="Times New Roman" w:cs="Times New Roman"/>
        </w:rPr>
        <w:t>Po potwierdzeniu przyjęcia zgłoszenia osoba upoważniona weryfikuje prawdziwość informacji zawartych w zgłoszeniu oraz podejmuje, z zachowaniem należytej staranności, działania następcze w celu przeciwdziałania naruszeniu prawa będącemu przedmiotem zgłoszenia, w szczególności przez postępowanie wyjaśniające, wszczęcie kontroli lub</w:t>
      </w:r>
      <w:r w:rsidR="002C1726">
        <w:rPr>
          <w:rFonts w:ascii="Times New Roman" w:hAnsi="Times New Roman" w:cs="Times New Roman"/>
        </w:rPr>
        <w:t> </w:t>
      </w:r>
      <w:r w:rsidRPr="00FE4BB4">
        <w:rPr>
          <w:rFonts w:ascii="Times New Roman" w:hAnsi="Times New Roman" w:cs="Times New Roman"/>
        </w:rPr>
        <w:t xml:space="preserve">postępowania administracyjnego, wniesienie oskarżenia, działania podjęte w celu odzyskania środków finansowych lub zamknięcie procedury realizowanej w ramach procedury zgłoszeń </w:t>
      </w:r>
      <w:r w:rsidR="00935C44" w:rsidRPr="00FE4BB4">
        <w:rPr>
          <w:rFonts w:ascii="Times New Roman" w:hAnsi="Times New Roman" w:cs="Times New Roman"/>
        </w:rPr>
        <w:t>wewnętrznych</w:t>
      </w:r>
      <w:r w:rsidRPr="00FE4BB4">
        <w:rPr>
          <w:rFonts w:ascii="Times New Roman" w:hAnsi="Times New Roman" w:cs="Times New Roman"/>
        </w:rPr>
        <w:t>.</w:t>
      </w:r>
    </w:p>
    <w:p w14:paraId="56501ECE" w14:textId="02816F3D" w:rsidR="00652626" w:rsidRPr="00FE4BB4" w:rsidRDefault="00652626" w:rsidP="00FE4BB4">
      <w:pPr>
        <w:pStyle w:val="ARTartustawynprozporzdzenia"/>
        <w:spacing w:before="0"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hAnsi="Times New Roman" w:cs="Times New Roman"/>
          <w:b/>
          <w:bCs/>
        </w:rPr>
        <w:t xml:space="preserve">§ </w:t>
      </w:r>
      <w:r w:rsidR="001A2B9D" w:rsidRPr="00FE4BB4">
        <w:rPr>
          <w:rFonts w:ascii="Times New Roman" w:hAnsi="Times New Roman" w:cs="Times New Roman"/>
          <w:b/>
          <w:bCs/>
        </w:rPr>
        <w:t>1</w:t>
      </w:r>
      <w:r w:rsidR="00214789" w:rsidRPr="00FE4BB4">
        <w:rPr>
          <w:rFonts w:ascii="Times New Roman" w:hAnsi="Times New Roman" w:cs="Times New Roman"/>
          <w:b/>
          <w:bCs/>
        </w:rPr>
        <w:t>0</w:t>
      </w:r>
      <w:r w:rsidRPr="00FE4BB4">
        <w:rPr>
          <w:rFonts w:ascii="Times New Roman" w:hAnsi="Times New Roman" w:cs="Times New Roman"/>
          <w:b/>
          <w:bCs/>
        </w:rPr>
        <w:t>.</w:t>
      </w:r>
      <w:r w:rsidRPr="00FE4BB4">
        <w:rPr>
          <w:rFonts w:ascii="Times New Roman" w:eastAsia="Calibri" w:hAnsi="Times New Roman" w:cs="Times New Roman"/>
        </w:rPr>
        <w:t xml:space="preserve"> Dla realizacji postępowania wyjaśniającego osoba upoważniona jest uprawniona do:</w:t>
      </w:r>
    </w:p>
    <w:p w14:paraId="5ABAAC76" w14:textId="571E18F2" w:rsidR="00652626" w:rsidRPr="00FE4BB4" w:rsidRDefault="00652626" w:rsidP="00FE4BB4">
      <w:pPr>
        <w:pStyle w:val="PKTpunkt"/>
        <w:spacing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>1)</w:t>
      </w:r>
      <w:r w:rsidRPr="00FE4BB4">
        <w:rPr>
          <w:rFonts w:ascii="Times New Roman" w:eastAsia="Calibri" w:hAnsi="Times New Roman" w:cs="Times New Roman"/>
        </w:rPr>
        <w:tab/>
        <w:t>występowania do</w:t>
      </w:r>
      <w:r w:rsidRPr="00FE4BB4">
        <w:rPr>
          <w:rFonts w:ascii="Times New Roman" w:eastAsia="Calibri" w:hAnsi="Times New Roman" w:cs="Times New Roman"/>
          <w:bCs w:val="0"/>
          <w:sz w:val="22"/>
          <w:szCs w:val="22"/>
          <w:lang w:eastAsia="en-US"/>
        </w:rPr>
        <w:t xml:space="preserve"> </w:t>
      </w:r>
      <w:r w:rsidR="006D6454" w:rsidRPr="00FE4BB4">
        <w:rPr>
          <w:rFonts w:ascii="Times New Roman" w:eastAsia="Calibri" w:hAnsi="Times New Roman" w:cs="Times New Roman"/>
          <w:bCs w:val="0"/>
          <w:szCs w:val="24"/>
          <w:lang w:eastAsia="en-US"/>
        </w:rPr>
        <w:t>sygnalisty</w:t>
      </w:r>
      <w:r w:rsidRPr="00FE4BB4">
        <w:rPr>
          <w:rFonts w:ascii="Times New Roman" w:eastAsia="Calibri" w:hAnsi="Times New Roman" w:cs="Times New Roman"/>
          <w:szCs w:val="24"/>
        </w:rPr>
        <w:t xml:space="preserve"> o</w:t>
      </w:r>
      <w:r w:rsidRPr="00FE4BB4">
        <w:rPr>
          <w:rFonts w:ascii="Times New Roman" w:eastAsia="Calibri" w:hAnsi="Times New Roman" w:cs="Times New Roman"/>
        </w:rPr>
        <w:t xml:space="preserve"> przekazanie dodatkowych informacji i dokumentów;</w:t>
      </w:r>
    </w:p>
    <w:p w14:paraId="46770CB9" w14:textId="4F909D4A" w:rsidR="00652626" w:rsidRPr="00FE4BB4" w:rsidRDefault="00652626" w:rsidP="00FE4BB4">
      <w:pPr>
        <w:pStyle w:val="PKTpunkt"/>
        <w:spacing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>2)</w:t>
      </w:r>
      <w:r w:rsidRPr="00FE4BB4">
        <w:rPr>
          <w:rFonts w:ascii="Times New Roman" w:eastAsia="Calibri" w:hAnsi="Times New Roman" w:cs="Times New Roman"/>
        </w:rPr>
        <w:tab/>
        <w:t xml:space="preserve">dostępu do dokumentów i danych w </w:t>
      </w:r>
      <w:r w:rsidR="002C1726">
        <w:rPr>
          <w:rFonts w:ascii="Times New Roman" w:eastAsia="Calibri" w:hAnsi="Times New Roman" w:cs="Times New Roman"/>
        </w:rPr>
        <w:t>P</w:t>
      </w:r>
      <w:r w:rsidR="00B456FC" w:rsidRPr="00FE4BB4">
        <w:rPr>
          <w:rFonts w:ascii="Times New Roman" w:eastAsia="Calibri" w:hAnsi="Times New Roman" w:cs="Times New Roman"/>
        </w:rPr>
        <w:t>SSE</w:t>
      </w:r>
      <w:r w:rsidRPr="00FE4BB4">
        <w:rPr>
          <w:rFonts w:ascii="Times New Roman" w:eastAsia="Calibri" w:hAnsi="Times New Roman" w:cs="Times New Roman"/>
        </w:rPr>
        <w:t>;</w:t>
      </w:r>
    </w:p>
    <w:p w14:paraId="602FF796" w14:textId="4470EB0D" w:rsidR="00652626" w:rsidRPr="00FE4BB4" w:rsidRDefault="00652626" w:rsidP="00FE4BB4">
      <w:pPr>
        <w:pStyle w:val="PKTpunkt"/>
        <w:spacing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>3)</w:t>
      </w:r>
      <w:r w:rsidRPr="00FE4BB4">
        <w:rPr>
          <w:rFonts w:ascii="Times New Roman" w:eastAsia="Calibri" w:hAnsi="Times New Roman" w:cs="Times New Roman"/>
        </w:rPr>
        <w:tab/>
        <w:t xml:space="preserve">zabezpieczenia materiałów dowodowych, w miarę potrzeb przez przechowanie </w:t>
      </w:r>
      <w:r w:rsidR="00775136" w:rsidRPr="00FE4BB4">
        <w:rPr>
          <w:rFonts w:ascii="Times New Roman" w:eastAsia="Calibri" w:hAnsi="Times New Roman" w:cs="Times New Roman"/>
        </w:rPr>
        <w:t>w</w:t>
      </w:r>
      <w:r w:rsidR="00775136">
        <w:rPr>
          <w:rFonts w:ascii="Times New Roman" w:eastAsia="Calibri" w:hAnsi="Times New Roman" w:cs="Times New Roman"/>
        </w:rPr>
        <w:t xml:space="preserve"> opieczętowanej</w:t>
      </w:r>
      <w:r w:rsidRPr="00FE4BB4">
        <w:rPr>
          <w:rFonts w:ascii="Times New Roman" w:eastAsia="Calibri" w:hAnsi="Times New Roman" w:cs="Times New Roman"/>
        </w:rPr>
        <w:t xml:space="preserve"> szafie pancernej;</w:t>
      </w:r>
    </w:p>
    <w:p w14:paraId="2B3A224A" w14:textId="1E85F5A3" w:rsidR="00652626" w:rsidRPr="00FE4BB4" w:rsidRDefault="00652626" w:rsidP="00FE4BB4">
      <w:pPr>
        <w:pStyle w:val="PKTpunkt"/>
        <w:spacing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>4)</w:t>
      </w:r>
      <w:r w:rsidRPr="00FE4BB4">
        <w:rPr>
          <w:rFonts w:ascii="Times New Roman" w:eastAsia="Calibri" w:hAnsi="Times New Roman" w:cs="Times New Roman"/>
        </w:rPr>
        <w:tab/>
        <w:t xml:space="preserve">uzyskiwania przetworzonych i nieprzetworzonych informacji od kierujących komórkami organizacyjnymi w </w:t>
      </w:r>
      <w:r w:rsidR="002C1726">
        <w:rPr>
          <w:rFonts w:ascii="Times New Roman" w:eastAsia="Calibri" w:hAnsi="Times New Roman" w:cs="Times New Roman"/>
        </w:rPr>
        <w:t>P</w:t>
      </w:r>
      <w:r w:rsidR="00B456FC" w:rsidRPr="00FE4BB4">
        <w:rPr>
          <w:rFonts w:ascii="Times New Roman" w:eastAsia="Calibri" w:hAnsi="Times New Roman" w:cs="Times New Roman"/>
        </w:rPr>
        <w:t>SSE;</w:t>
      </w:r>
    </w:p>
    <w:p w14:paraId="704240D4" w14:textId="093F4DE9" w:rsidR="00652626" w:rsidRPr="00FE4BB4" w:rsidRDefault="00652626" w:rsidP="00FE4BB4">
      <w:pPr>
        <w:pStyle w:val="PKTpunkt"/>
        <w:spacing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>5)</w:t>
      </w:r>
      <w:r w:rsidRPr="00FE4BB4">
        <w:rPr>
          <w:rFonts w:ascii="Times New Roman" w:eastAsia="Calibri" w:hAnsi="Times New Roman" w:cs="Times New Roman"/>
        </w:rPr>
        <w:tab/>
        <w:t>uzyskiwania ustnych udokumentowanych odpowiednią notatką i pisemnych wyjaśnień</w:t>
      </w:r>
      <w:r w:rsidR="002C1726">
        <w:rPr>
          <w:rFonts w:ascii="Times New Roman" w:eastAsia="Calibri" w:hAnsi="Times New Roman" w:cs="Times New Roman"/>
        </w:rPr>
        <w:t xml:space="preserve"> </w:t>
      </w:r>
      <w:r w:rsidRPr="00FE4BB4">
        <w:rPr>
          <w:rFonts w:ascii="Times New Roman" w:eastAsia="Calibri" w:hAnsi="Times New Roman" w:cs="Times New Roman"/>
        </w:rPr>
        <w:t>od</w:t>
      </w:r>
      <w:r w:rsidR="002C1726">
        <w:rPr>
          <w:rFonts w:ascii="Times New Roman" w:eastAsia="Calibri" w:hAnsi="Times New Roman" w:cs="Times New Roman"/>
        </w:rPr>
        <w:t> </w:t>
      </w:r>
      <w:r w:rsidRPr="00FE4BB4">
        <w:rPr>
          <w:rFonts w:ascii="Times New Roman" w:eastAsia="Calibri" w:hAnsi="Times New Roman" w:cs="Times New Roman"/>
        </w:rPr>
        <w:t xml:space="preserve">pracowników i zleceniobiorców </w:t>
      </w:r>
      <w:r w:rsidR="002C1726">
        <w:rPr>
          <w:rFonts w:ascii="Times New Roman" w:eastAsia="Calibri" w:hAnsi="Times New Roman" w:cs="Times New Roman"/>
        </w:rPr>
        <w:t>P</w:t>
      </w:r>
      <w:r w:rsidR="00B456FC" w:rsidRPr="00FE4BB4">
        <w:rPr>
          <w:rFonts w:ascii="Times New Roman" w:eastAsia="Calibri" w:hAnsi="Times New Roman" w:cs="Times New Roman"/>
        </w:rPr>
        <w:t xml:space="preserve">SSE </w:t>
      </w:r>
      <w:r w:rsidRPr="00FE4BB4">
        <w:rPr>
          <w:rFonts w:ascii="Times New Roman" w:eastAsia="Calibri" w:hAnsi="Times New Roman" w:cs="Times New Roman"/>
        </w:rPr>
        <w:t>oraz ewentualnych stron innych umów cywilnoprawnych;</w:t>
      </w:r>
    </w:p>
    <w:p w14:paraId="38BDFDF3" w14:textId="6E239C1E" w:rsidR="00652626" w:rsidRPr="00FE4BB4" w:rsidRDefault="00652626" w:rsidP="00FE4BB4">
      <w:pPr>
        <w:pStyle w:val="PKTpunkt"/>
        <w:spacing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>6)</w:t>
      </w:r>
      <w:r w:rsidRPr="00FE4BB4">
        <w:rPr>
          <w:rFonts w:ascii="Times New Roman" w:eastAsia="Calibri" w:hAnsi="Times New Roman" w:cs="Times New Roman"/>
        </w:rPr>
        <w:tab/>
        <w:t xml:space="preserve">dostępu do danych ze służbowych komputerów i telefonów </w:t>
      </w:r>
      <w:r w:rsidR="002C1726">
        <w:rPr>
          <w:rFonts w:ascii="Times New Roman" w:eastAsia="Calibri" w:hAnsi="Times New Roman" w:cs="Times New Roman"/>
        </w:rPr>
        <w:t>P</w:t>
      </w:r>
      <w:r w:rsidR="00B456FC" w:rsidRPr="00FE4BB4">
        <w:rPr>
          <w:rFonts w:ascii="Times New Roman" w:eastAsia="Calibri" w:hAnsi="Times New Roman" w:cs="Times New Roman"/>
        </w:rPr>
        <w:t>SSE</w:t>
      </w:r>
      <w:r w:rsidRPr="00FE4BB4">
        <w:rPr>
          <w:rFonts w:ascii="Times New Roman" w:eastAsia="Calibri" w:hAnsi="Times New Roman" w:cs="Times New Roman"/>
        </w:rPr>
        <w:t>;</w:t>
      </w:r>
    </w:p>
    <w:p w14:paraId="6BC433B5" w14:textId="77777777" w:rsidR="00652626" w:rsidRPr="00FE4BB4" w:rsidRDefault="00652626" w:rsidP="00FE4BB4">
      <w:pPr>
        <w:pStyle w:val="PKTpunkt"/>
        <w:spacing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>7)</w:t>
      </w:r>
      <w:r w:rsidRPr="00FE4BB4">
        <w:rPr>
          <w:rFonts w:ascii="Times New Roman" w:eastAsia="Calibri" w:hAnsi="Times New Roman" w:cs="Times New Roman"/>
        </w:rPr>
        <w:tab/>
        <w:t>dostępu do danych z monitoringu wizyjnego;</w:t>
      </w:r>
    </w:p>
    <w:p w14:paraId="61009E30" w14:textId="6697FD1F" w:rsidR="00652626" w:rsidRPr="00FE4BB4" w:rsidRDefault="00652626" w:rsidP="00FE4BB4">
      <w:pPr>
        <w:pStyle w:val="PKTpunkt"/>
        <w:spacing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>8)</w:t>
      </w:r>
      <w:r w:rsidRPr="00FE4BB4">
        <w:rPr>
          <w:rFonts w:ascii="Times New Roman" w:eastAsia="Calibri" w:hAnsi="Times New Roman" w:cs="Times New Roman"/>
        </w:rPr>
        <w:tab/>
        <w:t xml:space="preserve">dostępu do pomieszczeń </w:t>
      </w:r>
      <w:r w:rsidR="002C1726">
        <w:rPr>
          <w:rFonts w:ascii="Times New Roman" w:eastAsia="Calibri" w:hAnsi="Times New Roman" w:cs="Times New Roman"/>
        </w:rPr>
        <w:t>P</w:t>
      </w:r>
      <w:r w:rsidR="00B456FC" w:rsidRPr="00FE4BB4">
        <w:rPr>
          <w:rFonts w:ascii="Times New Roman" w:eastAsia="Calibri" w:hAnsi="Times New Roman" w:cs="Times New Roman"/>
        </w:rPr>
        <w:t xml:space="preserve">SSE </w:t>
      </w:r>
      <w:r w:rsidRPr="00FE4BB4">
        <w:rPr>
          <w:rFonts w:ascii="Times New Roman" w:eastAsia="Calibri" w:hAnsi="Times New Roman" w:cs="Times New Roman"/>
        </w:rPr>
        <w:t>w celu dokonania oględzin i zabezpieczenia dowodów;</w:t>
      </w:r>
    </w:p>
    <w:p w14:paraId="6FC185F4" w14:textId="1C8D2726" w:rsidR="00652626" w:rsidRPr="00FE4BB4" w:rsidRDefault="00652626" w:rsidP="00FE4BB4">
      <w:pPr>
        <w:pStyle w:val="PKTpunkt"/>
        <w:spacing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>9)</w:t>
      </w:r>
      <w:r w:rsidRPr="00FE4BB4">
        <w:rPr>
          <w:rFonts w:ascii="Times New Roman" w:eastAsia="Calibri" w:hAnsi="Times New Roman" w:cs="Times New Roman"/>
        </w:rPr>
        <w:tab/>
        <w:t xml:space="preserve">występowania do </w:t>
      </w:r>
      <w:r w:rsidR="002C1726">
        <w:rPr>
          <w:rFonts w:ascii="Times New Roman" w:eastAsia="Calibri" w:hAnsi="Times New Roman" w:cs="Times New Roman"/>
        </w:rPr>
        <w:t>PPIS</w:t>
      </w:r>
      <w:r w:rsidR="00B456FC" w:rsidRPr="00FE4BB4">
        <w:rPr>
          <w:rFonts w:ascii="Times New Roman" w:eastAsia="Calibri" w:hAnsi="Times New Roman" w:cs="Times New Roman"/>
        </w:rPr>
        <w:t xml:space="preserve"> </w:t>
      </w:r>
      <w:r w:rsidRPr="00FE4BB4">
        <w:rPr>
          <w:rFonts w:ascii="Times New Roman" w:eastAsia="Calibri" w:hAnsi="Times New Roman" w:cs="Times New Roman"/>
        </w:rPr>
        <w:t xml:space="preserve">lub </w:t>
      </w:r>
      <w:r w:rsidR="003102B7" w:rsidRPr="00FE4BB4">
        <w:rPr>
          <w:rFonts w:ascii="Times New Roman" w:eastAsia="Calibri" w:hAnsi="Times New Roman" w:cs="Times New Roman"/>
        </w:rPr>
        <w:t xml:space="preserve">do osób </w:t>
      </w:r>
      <w:r w:rsidRPr="00FE4BB4">
        <w:rPr>
          <w:rFonts w:ascii="Times New Roman" w:eastAsia="Calibri" w:hAnsi="Times New Roman" w:cs="Times New Roman"/>
        </w:rPr>
        <w:t xml:space="preserve">kierujących komórkami organizacyjnymi </w:t>
      </w:r>
      <w:r w:rsidR="002C1726">
        <w:rPr>
          <w:rFonts w:ascii="Times New Roman" w:eastAsia="Calibri" w:hAnsi="Times New Roman" w:cs="Times New Roman"/>
        </w:rPr>
        <w:t>P</w:t>
      </w:r>
      <w:r w:rsidR="00B456FC" w:rsidRPr="00FE4BB4">
        <w:rPr>
          <w:rFonts w:ascii="Times New Roman" w:eastAsia="Calibri" w:hAnsi="Times New Roman" w:cs="Times New Roman"/>
        </w:rPr>
        <w:t xml:space="preserve">SSE </w:t>
      </w:r>
      <w:r w:rsidR="003102B7" w:rsidRPr="00FE4BB4">
        <w:rPr>
          <w:rFonts w:ascii="Times New Roman" w:eastAsia="Calibri" w:hAnsi="Times New Roman" w:cs="Times New Roman"/>
        </w:rPr>
        <w:t>o:</w:t>
      </w:r>
    </w:p>
    <w:p w14:paraId="6E3CDEC5" w14:textId="77A8A9F6" w:rsidR="00652626" w:rsidRPr="00FE4BB4" w:rsidRDefault="00652626" w:rsidP="00FE4BB4">
      <w:pPr>
        <w:pStyle w:val="LITlitera"/>
        <w:spacing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>a)</w:t>
      </w:r>
      <w:r w:rsidRPr="00FE4BB4">
        <w:rPr>
          <w:rFonts w:ascii="Times New Roman" w:eastAsia="Calibri" w:hAnsi="Times New Roman" w:cs="Times New Roman"/>
        </w:rPr>
        <w:tab/>
        <w:t>zabezpieczenie i przekazanie określonych dowodów,</w:t>
      </w:r>
    </w:p>
    <w:p w14:paraId="303B1298" w14:textId="77777777" w:rsidR="00652626" w:rsidRPr="00FE4BB4" w:rsidRDefault="00652626" w:rsidP="00FE4BB4">
      <w:pPr>
        <w:pStyle w:val="LITlitera"/>
        <w:spacing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>b)</w:t>
      </w:r>
      <w:r w:rsidRPr="00FE4BB4">
        <w:rPr>
          <w:rFonts w:ascii="Times New Roman" w:eastAsia="Calibri" w:hAnsi="Times New Roman" w:cs="Times New Roman"/>
        </w:rPr>
        <w:tab/>
        <w:t>odsunięcie od określonych zadań pracownika, którego dotyczy zgłoszenie,</w:t>
      </w:r>
    </w:p>
    <w:p w14:paraId="654521C4" w14:textId="22EB0F8B" w:rsidR="00652626" w:rsidRPr="00FE4BB4" w:rsidRDefault="00652626" w:rsidP="00FE4BB4">
      <w:pPr>
        <w:pStyle w:val="LITlitera"/>
        <w:spacing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>c)</w:t>
      </w:r>
      <w:r w:rsidRPr="00FE4BB4">
        <w:rPr>
          <w:rFonts w:ascii="Times New Roman" w:eastAsia="Calibri" w:hAnsi="Times New Roman" w:cs="Times New Roman"/>
        </w:rPr>
        <w:tab/>
        <w:t>inne działania zabezpieczające prawidłowy tok postępowania.</w:t>
      </w:r>
    </w:p>
    <w:p w14:paraId="4440794A" w14:textId="56936C25" w:rsidR="00FE5280" w:rsidRPr="00FE4BB4" w:rsidRDefault="00FE5280" w:rsidP="00FE4BB4">
      <w:pPr>
        <w:pStyle w:val="ARTartustawynprozporzdzenia"/>
        <w:spacing w:before="0"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hAnsi="Times New Roman" w:cs="Times New Roman"/>
          <w:b/>
          <w:bCs/>
        </w:rPr>
        <w:t>§ 11</w:t>
      </w:r>
      <w:r w:rsidRPr="00FE4BB4">
        <w:rPr>
          <w:rFonts w:ascii="Times New Roman" w:eastAsia="Calibri" w:hAnsi="Times New Roman" w:cs="Times New Roman"/>
        </w:rPr>
        <w:t>. 1. W uzasadnionych przypadkach, na pisemny wniosek osoby upoważnionej do</w:t>
      </w:r>
      <w:r w:rsidR="002C1726">
        <w:rPr>
          <w:rFonts w:ascii="Times New Roman" w:eastAsia="Calibri" w:hAnsi="Times New Roman" w:cs="Times New Roman"/>
        </w:rPr>
        <w:t> </w:t>
      </w:r>
      <w:r w:rsidRPr="00FE4BB4">
        <w:rPr>
          <w:rFonts w:ascii="Times New Roman" w:eastAsia="Calibri" w:hAnsi="Times New Roman" w:cs="Times New Roman"/>
        </w:rPr>
        <w:t>przeprowadzenia postępowania wyjaśniającego</w:t>
      </w:r>
      <w:r w:rsidRPr="000D728E">
        <w:rPr>
          <w:rFonts w:ascii="Times New Roman" w:eastAsia="Calibri" w:hAnsi="Times New Roman" w:cs="Times New Roman"/>
        </w:rPr>
        <w:t xml:space="preserve">, </w:t>
      </w:r>
      <w:r w:rsidR="002C1726" w:rsidRPr="000D728E">
        <w:rPr>
          <w:rFonts w:ascii="Times New Roman" w:eastAsia="Calibri" w:hAnsi="Times New Roman" w:cs="Times New Roman"/>
        </w:rPr>
        <w:t>PPIS</w:t>
      </w:r>
      <w:r w:rsidR="00BC60C7" w:rsidRPr="000D728E">
        <w:rPr>
          <w:rFonts w:ascii="Times New Roman" w:eastAsia="Calibri" w:hAnsi="Times New Roman" w:cs="Times New Roman"/>
        </w:rPr>
        <w:t xml:space="preserve"> </w:t>
      </w:r>
      <w:r w:rsidRPr="000D728E">
        <w:rPr>
          <w:rFonts w:ascii="Times New Roman" w:eastAsia="Calibri" w:hAnsi="Times New Roman" w:cs="Times New Roman"/>
        </w:rPr>
        <w:t>może powołać zespół</w:t>
      </w:r>
      <w:r w:rsidRPr="002C1726">
        <w:rPr>
          <w:rFonts w:ascii="Times New Roman" w:eastAsia="Calibri" w:hAnsi="Times New Roman" w:cs="Times New Roman"/>
          <w:color w:val="0070C0"/>
        </w:rPr>
        <w:t xml:space="preserve">, </w:t>
      </w:r>
      <w:r w:rsidRPr="00FE4BB4">
        <w:rPr>
          <w:rFonts w:ascii="Times New Roman" w:eastAsia="Calibri" w:hAnsi="Times New Roman" w:cs="Times New Roman"/>
        </w:rPr>
        <w:t>zwany dalej „zespołem wyjaśniającym”.</w:t>
      </w:r>
    </w:p>
    <w:p w14:paraId="7879F7DA" w14:textId="160476E4" w:rsidR="00FE5280" w:rsidRPr="00FE4BB4" w:rsidRDefault="00FE5280" w:rsidP="00FE4BB4">
      <w:pPr>
        <w:pStyle w:val="USTustnpkodeksu"/>
        <w:spacing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 xml:space="preserve">2. Członkowie zespołu wyjaśniającego, na podstawie upoważnienia </w:t>
      </w:r>
      <w:r w:rsidR="002C1726">
        <w:rPr>
          <w:rFonts w:ascii="Times New Roman" w:eastAsia="Calibri" w:hAnsi="Times New Roman" w:cs="Times New Roman"/>
        </w:rPr>
        <w:t>PPIS</w:t>
      </w:r>
      <w:r w:rsidRPr="00FE4BB4">
        <w:rPr>
          <w:rFonts w:ascii="Times New Roman" w:eastAsia="Calibri" w:hAnsi="Times New Roman" w:cs="Times New Roman"/>
        </w:rPr>
        <w:t>, mogą uzyskać dostęp jedynie do akt konkretnej sprawy, wskazanej w upoważnieniu, a w przypadku konieczności dostępu do danych osobowych osób związanych ze zgłoszeniem – jedynie w</w:t>
      </w:r>
      <w:r w:rsidR="002C1726">
        <w:rPr>
          <w:rFonts w:ascii="Times New Roman" w:eastAsia="Calibri" w:hAnsi="Times New Roman" w:cs="Times New Roman"/>
        </w:rPr>
        <w:t> </w:t>
      </w:r>
      <w:r w:rsidRPr="00FE4BB4">
        <w:rPr>
          <w:rFonts w:ascii="Times New Roman" w:eastAsia="Calibri" w:hAnsi="Times New Roman" w:cs="Times New Roman"/>
        </w:rPr>
        <w:t>zakresie niezbędnym do podejmowania działań następczych.</w:t>
      </w:r>
    </w:p>
    <w:p w14:paraId="7A265C94" w14:textId="26E00317" w:rsidR="00FE5280" w:rsidRPr="00FE4BB4" w:rsidRDefault="00FE5280" w:rsidP="00FE4BB4">
      <w:pPr>
        <w:pStyle w:val="USTustnpkodeksu"/>
        <w:spacing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>3. Pracami zespołu wyjaśniającego kieruje osoba upoważniona. W trakcie prowadzenia postępowania wyjaśniającego członkowie zespołu wyjaśniającego podejmują rozstrzygnięcie kolegialnie</w:t>
      </w:r>
      <w:r w:rsidR="00261CBB" w:rsidRPr="00FE4BB4">
        <w:rPr>
          <w:rFonts w:ascii="Times New Roman" w:eastAsia="Calibri" w:hAnsi="Times New Roman" w:cs="Times New Roman"/>
        </w:rPr>
        <w:t xml:space="preserve"> zwykłą większością głosów</w:t>
      </w:r>
      <w:r w:rsidRPr="00FE4BB4">
        <w:rPr>
          <w:rFonts w:ascii="Times New Roman" w:eastAsia="Calibri" w:hAnsi="Times New Roman" w:cs="Times New Roman"/>
        </w:rPr>
        <w:t>. W przypadku głosowania i równej liczby głosów, o</w:t>
      </w:r>
      <w:r w:rsidR="002C1726">
        <w:rPr>
          <w:rFonts w:ascii="Times New Roman" w:eastAsia="Calibri" w:hAnsi="Times New Roman" w:cs="Times New Roman"/>
        </w:rPr>
        <w:t> </w:t>
      </w:r>
      <w:r w:rsidRPr="00FE4BB4">
        <w:rPr>
          <w:rFonts w:ascii="Times New Roman" w:eastAsia="Calibri" w:hAnsi="Times New Roman" w:cs="Times New Roman"/>
        </w:rPr>
        <w:t>rozstrzygnięciu decyduje osoba upoważniona kierująca pracami zespołu wyjaśniającego.</w:t>
      </w:r>
    </w:p>
    <w:p w14:paraId="2CBA99AB" w14:textId="7B791F59" w:rsidR="00FE5280" w:rsidRPr="00FE4BB4" w:rsidRDefault="00FE5280" w:rsidP="00FE4BB4">
      <w:pPr>
        <w:pStyle w:val="USTustnpkodeksu"/>
        <w:spacing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 xml:space="preserve">4. Z członkami zespołu wyjaśniającego niebędącymi pracownikami </w:t>
      </w:r>
      <w:r w:rsidR="002C1726">
        <w:rPr>
          <w:rFonts w:ascii="Times New Roman" w:eastAsia="Calibri" w:hAnsi="Times New Roman" w:cs="Times New Roman"/>
        </w:rPr>
        <w:t>P</w:t>
      </w:r>
      <w:r w:rsidR="00BC60C7" w:rsidRPr="00FE4BB4">
        <w:rPr>
          <w:rFonts w:ascii="Times New Roman" w:eastAsia="Calibri" w:hAnsi="Times New Roman" w:cs="Times New Roman"/>
        </w:rPr>
        <w:t xml:space="preserve">SSE </w:t>
      </w:r>
      <w:r w:rsidRPr="00FE4BB4">
        <w:rPr>
          <w:rFonts w:ascii="Times New Roman" w:eastAsia="Calibri" w:hAnsi="Times New Roman" w:cs="Times New Roman"/>
        </w:rPr>
        <w:t>zawiera się umowę określającą sposób i zakres współpracy oraz klauzulę o zachowaniu poufności.</w:t>
      </w:r>
    </w:p>
    <w:p w14:paraId="0DA6115C" w14:textId="77777777" w:rsidR="00FE5280" w:rsidRPr="00FE4BB4" w:rsidRDefault="00FE5280" w:rsidP="00FE4BB4">
      <w:pPr>
        <w:pStyle w:val="USTustnpkodeksu"/>
        <w:spacing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>5. Członkiem zespołu wyjaśniającego innym niż osoba upoważniona nie może być:</w:t>
      </w:r>
    </w:p>
    <w:p w14:paraId="36F4C0E7" w14:textId="3DDB0E1B" w:rsidR="00FE5280" w:rsidRPr="00FE4BB4" w:rsidRDefault="00FE5280" w:rsidP="00FE4BB4">
      <w:pPr>
        <w:pStyle w:val="PKTpunkt"/>
        <w:spacing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>1)</w:t>
      </w:r>
      <w:r w:rsidRPr="00FE4BB4">
        <w:rPr>
          <w:rFonts w:ascii="Times New Roman" w:eastAsia="Calibri" w:hAnsi="Times New Roman" w:cs="Times New Roman"/>
        </w:rPr>
        <w:tab/>
        <w:t>sygnalista;</w:t>
      </w:r>
    </w:p>
    <w:p w14:paraId="66992685" w14:textId="5B1132E9" w:rsidR="00FE5280" w:rsidRPr="00FE4BB4" w:rsidRDefault="00FE5280" w:rsidP="00FE4BB4">
      <w:pPr>
        <w:pStyle w:val="PKTpunkt"/>
        <w:spacing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>2)</w:t>
      </w:r>
      <w:r w:rsidRPr="00FE4BB4">
        <w:rPr>
          <w:rFonts w:ascii="Times New Roman" w:eastAsia="Calibri" w:hAnsi="Times New Roman" w:cs="Times New Roman"/>
        </w:rPr>
        <w:tab/>
        <w:t>osoba, której dotyczy zgłoszenie;</w:t>
      </w:r>
    </w:p>
    <w:p w14:paraId="1C67BCE5" w14:textId="70B496FC" w:rsidR="00FE5280" w:rsidRPr="00FE4BB4" w:rsidRDefault="00FE5280" w:rsidP="00FE4BB4">
      <w:pPr>
        <w:pStyle w:val="PKTpunkt"/>
        <w:spacing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>3)</w:t>
      </w:r>
      <w:r w:rsidRPr="00FE4BB4">
        <w:rPr>
          <w:rFonts w:ascii="Times New Roman" w:eastAsia="Calibri" w:hAnsi="Times New Roman" w:cs="Times New Roman"/>
        </w:rPr>
        <w:tab/>
        <w:t>osoba, będąca bezpośrednim podwładnym lub przełożonym osoby, której dotyczy zgłoszenie;</w:t>
      </w:r>
    </w:p>
    <w:p w14:paraId="52C66B57" w14:textId="50A7EBA6" w:rsidR="00FE5280" w:rsidRPr="00FE4BB4" w:rsidRDefault="00FE5280" w:rsidP="00FE4BB4">
      <w:pPr>
        <w:pStyle w:val="PKTpunkt"/>
        <w:spacing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>4)</w:t>
      </w:r>
      <w:r w:rsidRPr="00FE4BB4">
        <w:rPr>
          <w:rFonts w:ascii="Times New Roman" w:eastAsia="Calibri" w:hAnsi="Times New Roman" w:cs="Times New Roman"/>
        </w:rPr>
        <w:tab/>
        <w:t>osoba najbliższa w stosunku do osoby, której dotyczy zgłoszenie</w:t>
      </w:r>
      <w:r w:rsidRPr="00FE4BB4" w:rsidDel="00527B5C">
        <w:rPr>
          <w:rFonts w:ascii="Times New Roman" w:eastAsia="Calibri" w:hAnsi="Times New Roman" w:cs="Times New Roman"/>
        </w:rPr>
        <w:t xml:space="preserve"> </w:t>
      </w:r>
      <w:r w:rsidRPr="00FE4BB4">
        <w:rPr>
          <w:rFonts w:ascii="Times New Roman" w:eastAsia="Calibri" w:hAnsi="Times New Roman" w:cs="Times New Roman"/>
        </w:rPr>
        <w:t>w rozumieniu art. 115 §</w:t>
      </w:r>
      <w:r w:rsidR="002C1726">
        <w:rPr>
          <w:rFonts w:ascii="Times New Roman" w:eastAsia="Calibri" w:hAnsi="Times New Roman" w:cs="Times New Roman"/>
        </w:rPr>
        <w:t> </w:t>
      </w:r>
      <w:r w:rsidRPr="00FE4BB4">
        <w:rPr>
          <w:rFonts w:ascii="Times New Roman" w:eastAsia="Calibri" w:hAnsi="Times New Roman" w:cs="Times New Roman"/>
        </w:rPr>
        <w:t xml:space="preserve">11 ustawy z dnia 6 czerwca 1997 r. </w:t>
      </w:r>
      <w:r w:rsidRPr="00FE4BB4">
        <w:rPr>
          <w:rFonts w:ascii="Times New Roman" w:eastAsia="Times New Roman" w:hAnsi="Times New Roman" w:cs="Times New Roman"/>
          <w:bCs w:val="0"/>
          <w:color w:val="333333"/>
          <w:szCs w:val="24"/>
          <w:shd w:val="clear" w:color="auto" w:fill="FFFFFF"/>
        </w:rPr>
        <w:t xml:space="preserve">– </w:t>
      </w:r>
      <w:hyperlink r:id="rId13" w:tooltip="Kodeks karny (1997)" w:history="1">
        <w:r w:rsidRPr="00FE4BB4">
          <w:rPr>
            <w:rFonts w:ascii="Times New Roman" w:eastAsia="Calibri" w:hAnsi="Times New Roman" w:cs="Times New Roman"/>
            <w:i/>
            <w:iCs/>
          </w:rPr>
          <w:t>Kodeks karny</w:t>
        </w:r>
      </w:hyperlink>
      <w:r w:rsidRPr="00FE4BB4">
        <w:rPr>
          <w:rFonts w:ascii="Times New Roman" w:eastAsia="Calibri" w:hAnsi="Times New Roman" w:cs="Times New Roman"/>
        </w:rPr>
        <w:t>;</w:t>
      </w:r>
    </w:p>
    <w:p w14:paraId="2110D3C1" w14:textId="3299D389" w:rsidR="00FE5280" w:rsidRPr="00FE4BB4" w:rsidRDefault="00FE5280" w:rsidP="00FE4BB4">
      <w:pPr>
        <w:pStyle w:val="PKTpunkt"/>
        <w:spacing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lastRenderedPageBreak/>
        <w:t>5)</w:t>
      </w:r>
      <w:r w:rsidRPr="00FE4BB4">
        <w:rPr>
          <w:rFonts w:ascii="Times New Roman" w:eastAsia="Calibri" w:hAnsi="Times New Roman" w:cs="Times New Roman"/>
        </w:rPr>
        <w:tab/>
        <w:t>osoba, której udział w postępowaniu wzbudzałby uzasadnione wątpliwości co do jej bezstronności z innych przyczyn.</w:t>
      </w:r>
    </w:p>
    <w:p w14:paraId="1D986337" w14:textId="0E6160DD" w:rsidR="00FE5280" w:rsidRPr="00FE4BB4" w:rsidRDefault="00FE5280" w:rsidP="00FE4BB4">
      <w:pPr>
        <w:pStyle w:val="USTustnpkodeksu"/>
        <w:spacing w:line="240" w:lineRule="auto"/>
        <w:rPr>
          <w:rFonts w:ascii="Times New Roman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 xml:space="preserve">6. W </w:t>
      </w:r>
      <w:r w:rsidR="00775136" w:rsidRPr="00FE4BB4">
        <w:rPr>
          <w:rFonts w:ascii="Times New Roman" w:eastAsia="Calibri" w:hAnsi="Times New Roman" w:cs="Times New Roman"/>
        </w:rPr>
        <w:t>przypadku,</w:t>
      </w:r>
      <w:r w:rsidRPr="00FE4BB4">
        <w:rPr>
          <w:rFonts w:ascii="Times New Roman" w:eastAsia="Calibri" w:hAnsi="Times New Roman" w:cs="Times New Roman"/>
        </w:rPr>
        <w:t xml:space="preserve"> gdy w ocenie członka zespołu wyjaśniającego innego niż osoba upoważniona zaistnieją okoliczności, które mogą rzutować na jego bezstronność w ocenie informacji o naruszeniu prawa, może on pisemnie zawnioskować do osoby upoważnionej o</w:t>
      </w:r>
      <w:r w:rsidR="002C1726">
        <w:rPr>
          <w:rFonts w:ascii="Times New Roman" w:eastAsia="Calibri" w:hAnsi="Times New Roman" w:cs="Times New Roman"/>
        </w:rPr>
        <w:t> </w:t>
      </w:r>
      <w:r w:rsidRPr="00FE4BB4">
        <w:rPr>
          <w:rFonts w:ascii="Times New Roman" w:eastAsia="Calibri" w:hAnsi="Times New Roman" w:cs="Times New Roman"/>
        </w:rPr>
        <w:t>wyłączenie z prac zespołu wyjaśniającego.</w:t>
      </w:r>
    </w:p>
    <w:p w14:paraId="7A22EF1F" w14:textId="77777777" w:rsidR="00FE5280" w:rsidRPr="00FE4BB4" w:rsidRDefault="00FE5280" w:rsidP="00FE4BB4">
      <w:pPr>
        <w:pStyle w:val="USTustnpkodeksu"/>
        <w:spacing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>7. Prace zespołu wyjaśniającego są dokumentowane, a wszelkie dokumenty dotyczące informacji o naruszeniu prawa</w:t>
      </w:r>
      <w:r w:rsidRPr="00FE4BB4" w:rsidDel="00527B5C">
        <w:rPr>
          <w:rFonts w:ascii="Times New Roman" w:eastAsia="Calibri" w:hAnsi="Times New Roman" w:cs="Times New Roman"/>
        </w:rPr>
        <w:t xml:space="preserve"> </w:t>
      </w:r>
      <w:r w:rsidRPr="00FE4BB4">
        <w:rPr>
          <w:rFonts w:ascii="Times New Roman" w:eastAsia="Calibri" w:hAnsi="Times New Roman" w:cs="Times New Roman"/>
        </w:rPr>
        <w:t>przechowuje osoba upoważniona.</w:t>
      </w:r>
    </w:p>
    <w:p w14:paraId="293C76AB" w14:textId="17AA1A9C" w:rsidR="00FE5280" w:rsidRPr="00FE4BB4" w:rsidRDefault="00FE5280" w:rsidP="00FE4BB4">
      <w:pPr>
        <w:pStyle w:val="USTustnpkodeksu"/>
        <w:spacing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 xml:space="preserve">8. W </w:t>
      </w:r>
      <w:r w:rsidR="00775136" w:rsidRPr="00FE4BB4">
        <w:rPr>
          <w:rFonts w:ascii="Times New Roman" w:eastAsia="Calibri" w:hAnsi="Times New Roman" w:cs="Times New Roman"/>
        </w:rPr>
        <w:t>przypadku,</w:t>
      </w:r>
      <w:r w:rsidRPr="00FE4BB4">
        <w:rPr>
          <w:rFonts w:ascii="Times New Roman" w:eastAsia="Calibri" w:hAnsi="Times New Roman" w:cs="Times New Roman"/>
        </w:rPr>
        <w:t xml:space="preserve"> gdy zgłoszenie dotyczy osób upoważnionych, skład zespołu wyjaśniającego wyznacza bezpośrednio </w:t>
      </w:r>
      <w:r w:rsidR="002C1726">
        <w:rPr>
          <w:rFonts w:ascii="Times New Roman" w:eastAsia="Calibri" w:hAnsi="Times New Roman" w:cs="Times New Roman"/>
        </w:rPr>
        <w:t>PPIS</w:t>
      </w:r>
      <w:r w:rsidRPr="00FE4BB4">
        <w:rPr>
          <w:rFonts w:ascii="Times New Roman" w:eastAsia="Calibri" w:hAnsi="Times New Roman" w:cs="Times New Roman"/>
        </w:rPr>
        <w:t>, wskazując kierującego pracami zespołu wyjaśniającego. Kierującemu pracami zespołu wyjaśniającego przysługują uprawnienia osoby upoważnionej jedynie w zakresie tej sprawy.</w:t>
      </w:r>
    </w:p>
    <w:p w14:paraId="282D4029" w14:textId="1F02FC59" w:rsidR="00652626" w:rsidRPr="00FE4BB4" w:rsidRDefault="00652626" w:rsidP="00FE4BB4">
      <w:pPr>
        <w:pStyle w:val="ARTartustawynprozporzdzenia"/>
        <w:spacing w:before="0"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  <w:b/>
          <w:bCs/>
        </w:rPr>
        <w:t>§ 1</w:t>
      </w:r>
      <w:r w:rsidR="00FE5280" w:rsidRPr="00FE4BB4">
        <w:rPr>
          <w:rFonts w:ascii="Times New Roman" w:eastAsia="Calibri" w:hAnsi="Times New Roman" w:cs="Times New Roman"/>
          <w:b/>
          <w:bCs/>
        </w:rPr>
        <w:t>2</w:t>
      </w:r>
      <w:r w:rsidRPr="00FE4BB4">
        <w:rPr>
          <w:rFonts w:ascii="Times New Roman" w:eastAsia="Calibri" w:hAnsi="Times New Roman" w:cs="Times New Roman"/>
          <w:b/>
          <w:bCs/>
        </w:rPr>
        <w:t>.</w:t>
      </w:r>
      <w:r w:rsidRPr="00FE4BB4">
        <w:rPr>
          <w:rFonts w:ascii="Times New Roman" w:eastAsia="Calibri" w:hAnsi="Times New Roman" w:cs="Times New Roman"/>
          <w:bCs/>
        </w:rPr>
        <w:t xml:space="preserve"> 1. </w:t>
      </w:r>
      <w:r w:rsidRPr="00FE4BB4">
        <w:rPr>
          <w:rFonts w:ascii="Times New Roman" w:eastAsia="Calibri" w:hAnsi="Times New Roman" w:cs="Times New Roman"/>
        </w:rPr>
        <w:t xml:space="preserve">Na postawie ustaleń dokonanych w trakcie postępowania wyjaśniającego osoba upoważniona sporządza protokół i przedkłada go </w:t>
      </w:r>
      <w:r w:rsidR="00D95327">
        <w:rPr>
          <w:rFonts w:ascii="Times New Roman" w:eastAsia="Calibri" w:hAnsi="Times New Roman" w:cs="Times New Roman"/>
        </w:rPr>
        <w:t>PPIS</w:t>
      </w:r>
      <w:r w:rsidR="00F569CC" w:rsidRPr="00FE4BB4">
        <w:rPr>
          <w:rFonts w:ascii="Times New Roman" w:eastAsia="Calibri" w:hAnsi="Times New Roman" w:cs="Times New Roman"/>
        </w:rPr>
        <w:t>.</w:t>
      </w:r>
      <w:r w:rsidR="00BC60C7" w:rsidRPr="00FE4BB4">
        <w:rPr>
          <w:rFonts w:ascii="Times New Roman" w:eastAsia="Calibri" w:hAnsi="Times New Roman" w:cs="Times New Roman"/>
        </w:rPr>
        <w:t xml:space="preserve"> </w:t>
      </w:r>
    </w:p>
    <w:p w14:paraId="7290F1BF" w14:textId="35389A24" w:rsidR="00652626" w:rsidRPr="00FE4BB4" w:rsidRDefault="00135C2A" w:rsidP="00FE4BB4">
      <w:pPr>
        <w:pStyle w:val="USTustnpkodeksu"/>
        <w:spacing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>2</w:t>
      </w:r>
      <w:r w:rsidR="00652626" w:rsidRPr="00FE4BB4">
        <w:rPr>
          <w:rFonts w:ascii="Times New Roman" w:eastAsia="Calibri" w:hAnsi="Times New Roman" w:cs="Times New Roman"/>
        </w:rPr>
        <w:t xml:space="preserve">. Protokół zawiera opis ustalonego stanu faktycznego, w tym ustalone nieprawidłowości i ich przyczyny, zakres i skutki oraz osoby za nie odpowiedzialne, a także propozycje dalszych działań </w:t>
      </w:r>
      <w:r w:rsidR="00652626" w:rsidRPr="00FE4BB4">
        <w:rPr>
          <w:rFonts w:ascii="Times New Roman" w:hAnsi="Times New Roman" w:cs="Times New Roman"/>
        </w:rPr>
        <w:t>naprawczych lub dyscyplinujących w stosunku do osoby, któr</w:t>
      </w:r>
      <w:r w:rsidR="00883489" w:rsidRPr="00FE4BB4">
        <w:rPr>
          <w:rFonts w:ascii="Times New Roman" w:hAnsi="Times New Roman" w:cs="Times New Roman"/>
        </w:rPr>
        <w:t>ej</w:t>
      </w:r>
      <w:r w:rsidR="00652626" w:rsidRPr="00FE4BB4">
        <w:rPr>
          <w:rFonts w:ascii="Times New Roman" w:hAnsi="Times New Roman" w:cs="Times New Roman"/>
        </w:rPr>
        <w:t xml:space="preserve"> </w:t>
      </w:r>
      <w:r w:rsidR="00883489" w:rsidRPr="00FE4BB4">
        <w:rPr>
          <w:rFonts w:ascii="Times New Roman" w:hAnsi="Times New Roman" w:cs="Times New Roman"/>
        </w:rPr>
        <w:t>dotyczy zgłoszenie</w:t>
      </w:r>
      <w:r w:rsidR="00652626" w:rsidRPr="00FE4BB4">
        <w:rPr>
          <w:rFonts w:ascii="Times New Roman" w:hAnsi="Times New Roman" w:cs="Times New Roman"/>
        </w:rPr>
        <w:t>, rekomendacje możliwych działań zapobiegawczych, mających na celu wyeliminowanie w</w:t>
      </w:r>
      <w:r w:rsidR="00D95327">
        <w:rPr>
          <w:rFonts w:ascii="Times New Roman" w:hAnsi="Times New Roman" w:cs="Times New Roman"/>
        </w:rPr>
        <w:t> </w:t>
      </w:r>
      <w:r w:rsidR="00652626" w:rsidRPr="00FE4BB4">
        <w:rPr>
          <w:rFonts w:ascii="Times New Roman" w:hAnsi="Times New Roman" w:cs="Times New Roman"/>
        </w:rPr>
        <w:t xml:space="preserve">przyszłości naruszeń podobnych do wskazanych w </w:t>
      </w:r>
      <w:r w:rsidR="00935C44" w:rsidRPr="00FE4BB4">
        <w:rPr>
          <w:rFonts w:ascii="Times New Roman" w:hAnsi="Times New Roman" w:cs="Times New Roman"/>
        </w:rPr>
        <w:t>zgłoszeniu</w:t>
      </w:r>
      <w:r w:rsidR="00652626" w:rsidRPr="00FE4BB4">
        <w:rPr>
          <w:rFonts w:ascii="Times New Roman" w:eastAsia="Calibri" w:hAnsi="Times New Roman" w:cs="Times New Roman"/>
        </w:rPr>
        <w:t>.</w:t>
      </w:r>
    </w:p>
    <w:p w14:paraId="3D972D30" w14:textId="1D728CB4" w:rsidR="00652626" w:rsidRPr="00FE4BB4" w:rsidRDefault="00135C2A" w:rsidP="00FE4BB4">
      <w:pPr>
        <w:pStyle w:val="USTustnpkodeksu"/>
        <w:spacing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>3</w:t>
      </w:r>
      <w:r w:rsidR="00652626" w:rsidRPr="00FE4BB4">
        <w:rPr>
          <w:rFonts w:ascii="Times New Roman" w:eastAsia="Calibri" w:hAnsi="Times New Roman" w:cs="Times New Roman"/>
        </w:rPr>
        <w:t>. Protokół obejmuje w szczególności:</w:t>
      </w:r>
    </w:p>
    <w:p w14:paraId="6BAD6D91" w14:textId="4E8C9501" w:rsidR="00652626" w:rsidRPr="00FE4BB4" w:rsidRDefault="00652626" w:rsidP="00FE4BB4">
      <w:pPr>
        <w:pStyle w:val="PKTpunkt"/>
        <w:spacing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>1)</w:t>
      </w:r>
      <w:r w:rsidRPr="00FE4BB4">
        <w:rPr>
          <w:rFonts w:ascii="Times New Roman" w:eastAsia="Calibri" w:hAnsi="Times New Roman" w:cs="Times New Roman"/>
        </w:rPr>
        <w:tab/>
        <w:t>informację o braku konieczności podejmowania dalszych działań – w przypadku niepotwierdzenia się informacji o naruszeniu prawa;</w:t>
      </w:r>
    </w:p>
    <w:p w14:paraId="7751396D" w14:textId="0309619E" w:rsidR="00652626" w:rsidRPr="00FE4BB4" w:rsidRDefault="00652626" w:rsidP="00FE4BB4">
      <w:pPr>
        <w:pStyle w:val="PKTpunkt"/>
        <w:spacing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>2)</w:t>
      </w:r>
      <w:r w:rsidRPr="00FE4BB4">
        <w:rPr>
          <w:rFonts w:ascii="Times New Roman" w:eastAsia="Calibri" w:hAnsi="Times New Roman" w:cs="Times New Roman"/>
        </w:rPr>
        <w:tab/>
        <w:t xml:space="preserve">wnioski do </w:t>
      </w:r>
      <w:r w:rsidR="00D95327">
        <w:rPr>
          <w:rFonts w:ascii="Times New Roman" w:eastAsia="Calibri" w:hAnsi="Times New Roman" w:cs="Times New Roman"/>
        </w:rPr>
        <w:t>PPIS</w:t>
      </w:r>
      <w:r w:rsidR="005740BC" w:rsidRPr="00FE4BB4">
        <w:rPr>
          <w:rFonts w:ascii="Times New Roman" w:eastAsia="Calibri" w:hAnsi="Times New Roman" w:cs="Times New Roman"/>
        </w:rPr>
        <w:t xml:space="preserve"> </w:t>
      </w:r>
      <w:r w:rsidRPr="00FE4BB4">
        <w:rPr>
          <w:rFonts w:ascii="Times New Roman" w:eastAsia="Calibri" w:hAnsi="Times New Roman" w:cs="Times New Roman"/>
        </w:rPr>
        <w:t>o podjęcie określonych działań, w tym</w:t>
      </w:r>
      <w:r w:rsidR="00246FEB" w:rsidRPr="00FE4BB4">
        <w:rPr>
          <w:rFonts w:ascii="Times New Roman" w:eastAsia="Calibri" w:hAnsi="Times New Roman" w:cs="Times New Roman"/>
        </w:rPr>
        <w:t xml:space="preserve"> odpowiednio</w:t>
      </w:r>
      <w:r w:rsidRPr="00FE4BB4">
        <w:rPr>
          <w:rFonts w:ascii="Times New Roman" w:eastAsia="Calibri" w:hAnsi="Times New Roman" w:cs="Times New Roman"/>
        </w:rPr>
        <w:t>:</w:t>
      </w:r>
    </w:p>
    <w:p w14:paraId="0214FE37" w14:textId="77777777" w:rsidR="00652626" w:rsidRPr="00FE4BB4" w:rsidRDefault="00652626" w:rsidP="00FE4BB4">
      <w:pPr>
        <w:pStyle w:val="LITlitera"/>
        <w:spacing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>a)</w:t>
      </w:r>
      <w:r w:rsidRPr="00FE4BB4">
        <w:rPr>
          <w:rFonts w:ascii="Times New Roman" w:eastAsia="Calibri" w:hAnsi="Times New Roman" w:cs="Times New Roman"/>
        </w:rPr>
        <w:tab/>
        <w:t>przeprowadzenie rozmowy lub zwrócenie uwagi pracownikowi, którego dotyczy zgłoszenie,</w:t>
      </w:r>
    </w:p>
    <w:p w14:paraId="7A6941F1" w14:textId="2DCBE1E3" w:rsidR="00652626" w:rsidRPr="00FE4BB4" w:rsidRDefault="00652626" w:rsidP="00FE4BB4">
      <w:pPr>
        <w:pStyle w:val="LITlitera"/>
        <w:spacing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>b)</w:t>
      </w:r>
      <w:r w:rsidRPr="00FE4BB4">
        <w:rPr>
          <w:rFonts w:ascii="Times New Roman" w:eastAsia="Calibri" w:hAnsi="Times New Roman" w:cs="Times New Roman"/>
        </w:rPr>
        <w:tab/>
        <w:t>wymierzenie pracownikowi</w:t>
      </w:r>
      <w:r w:rsidR="0060304F" w:rsidRPr="00FE4BB4">
        <w:rPr>
          <w:rFonts w:ascii="Times New Roman" w:eastAsia="Calibri" w:hAnsi="Times New Roman" w:cs="Times New Roman"/>
        </w:rPr>
        <w:t>, którego dotyczy zgłoszenie,</w:t>
      </w:r>
      <w:r w:rsidRPr="00FE4BB4">
        <w:rPr>
          <w:rFonts w:ascii="Times New Roman" w:eastAsia="Calibri" w:hAnsi="Times New Roman" w:cs="Times New Roman"/>
        </w:rPr>
        <w:t xml:space="preserve"> kary porządkowej,</w:t>
      </w:r>
    </w:p>
    <w:p w14:paraId="3313C313" w14:textId="1FC224D5" w:rsidR="00652626" w:rsidRPr="00FE4BB4" w:rsidRDefault="00652626" w:rsidP="00FE4BB4">
      <w:pPr>
        <w:pStyle w:val="LITlitera"/>
        <w:spacing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>c)</w:t>
      </w:r>
      <w:r w:rsidRPr="00FE4BB4">
        <w:rPr>
          <w:rFonts w:ascii="Times New Roman" w:eastAsia="Calibri" w:hAnsi="Times New Roman" w:cs="Times New Roman"/>
        </w:rPr>
        <w:tab/>
        <w:t>wszczęcie postępowania dyscyplinarnego</w:t>
      </w:r>
      <w:r w:rsidR="0060304F" w:rsidRPr="00FE4BB4">
        <w:rPr>
          <w:rFonts w:ascii="Times New Roman" w:eastAsia="Calibri" w:hAnsi="Times New Roman" w:cs="Times New Roman"/>
        </w:rPr>
        <w:t xml:space="preserve"> wobec pracownika, którego dotyczy zgłoszenie</w:t>
      </w:r>
      <w:r w:rsidRPr="00FE4BB4">
        <w:rPr>
          <w:rFonts w:ascii="Times New Roman" w:eastAsia="Calibri" w:hAnsi="Times New Roman" w:cs="Times New Roman"/>
        </w:rPr>
        <w:t>,</w:t>
      </w:r>
    </w:p>
    <w:p w14:paraId="182F7883" w14:textId="7C65A71B" w:rsidR="00652626" w:rsidRPr="00FE4BB4" w:rsidRDefault="00652626" w:rsidP="00FE4BB4">
      <w:pPr>
        <w:pStyle w:val="LITlitera"/>
        <w:spacing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>d)</w:t>
      </w:r>
      <w:r w:rsidRPr="00FE4BB4">
        <w:rPr>
          <w:rFonts w:ascii="Times New Roman" w:eastAsia="Calibri" w:hAnsi="Times New Roman" w:cs="Times New Roman"/>
        </w:rPr>
        <w:tab/>
        <w:t>dokonanie zmian kadrowych,</w:t>
      </w:r>
      <w:r w:rsidR="00BC60C7" w:rsidRPr="00FE4BB4">
        <w:rPr>
          <w:rFonts w:ascii="Times New Roman" w:eastAsia="Calibri" w:hAnsi="Times New Roman" w:cs="Times New Roman"/>
        </w:rPr>
        <w:t xml:space="preserve"> w zakresie warunków zatrudnienia</w:t>
      </w:r>
      <w:r w:rsidR="00F569CC" w:rsidRPr="00FE4BB4">
        <w:rPr>
          <w:rFonts w:ascii="Times New Roman" w:eastAsia="Calibri" w:hAnsi="Times New Roman" w:cs="Times New Roman"/>
        </w:rPr>
        <w:t xml:space="preserve"> lub </w:t>
      </w:r>
      <w:r w:rsidR="00BC60C7" w:rsidRPr="00FE4BB4">
        <w:rPr>
          <w:rFonts w:ascii="Times New Roman" w:eastAsia="Calibri" w:hAnsi="Times New Roman" w:cs="Times New Roman"/>
        </w:rPr>
        <w:t>stosunku pracy</w:t>
      </w:r>
      <w:r w:rsidR="00934BF0" w:rsidRPr="00FE4BB4">
        <w:rPr>
          <w:rFonts w:ascii="Times New Roman" w:eastAsia="Calibri" w:hAnsi="Times New Roman" w:cs="Times New Roman"/>
        </w:rPr>
        <w:t>,</w:t>
      </w:r>
    </w:p>
    <w:p w14:paraId="702EED70" w14:textId="77777777" w:rsidR="00652626" w:rsidRPr="00FE4BB4" w:rsidRDefault="00652626" w:rsidP="00FE4BB4">
      <w:pPr>
        <w:pStyle w:val="LITlitera"/>
        <w:spacing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>e)</w:t>
      </w:r>
      <w:r w:rsidRPr="00FE4BB4">
        <w:rPr>
          <w:rFonts w:ascii="Times New Roman" w:eastAsia="Calibri" w:hAnsi="Times New Roman" w:cs="Times New Roman"/>
        </w:rPr>
        <w:tab/>
        <w:t>podjęcie działań prewencyjnych o charakterze zarządczym lub organizacyjnym,</w:t>
      </w:r>
    </w:p>
    <w:p w14:paraId="5357D633" w14:textId="77777777" w:rsidR="00652626" w:rsidRPr="00FE4BB4" w:rsidRDefault="00652626" w:rsidP="00FE4BB4">
      <w:pPr>
        <w:pStyle w:val="LITlitera"/>
        <w:spacing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>f)</w:t>
      </w:r>
      <w:r w:rsidRPr="00FE4BB4">
        <w:rPr>
          <w:rFonts w:ascii="Times New Roman" w:eastAsia="Calibri" w:hAnsi="Times New Roman" w:cs="Times New Roman"/>
        </w:rPr>
        <w:tab/>
        <w:t>dokonanie zmian w procedurach wewnętrznych,</w:t>
      </w:r>
    </w:p>
    <w:p w14:paraId="6BC14DBF" w14:textId="77777777" w:rsidR="00652626" w:rsidRPr="00FE4BB4" w:rsidRDefault="00652626" w:rsidP="00FE4BB4">
      <w:pPr>
        <w:pStyle w:val="LITlitera"/>
        <w:spacing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>g)</w:t>
      </w:r>
      <w:r w:rsidRPr="00FE4BB4">
        <w:rPr>
          <w:rFonts w:ascii="Times New Roman" w:eastAsia="Calibri" w:hAnsi="Times New Roman" w:cs="Times New Roman"/>
        </w:rPr>
        <w:tab/>
        <w:t>podjęcie czynności o charakterze cywilnoprawnym, dotyczących w szczególności zawartych umów, naprawienia szkody, wypłacenia odszkodowania,</w:t>
      </w:r>
    </w:p>
    <w:p w14:paraId="71D095D0" w14:textId="0CB63F82" w:rsidR="00652626" w:rsidRPr="00FE4BB4" w:rsidRDefault="00652626" w:rsidP="00FE4BB4">
      <w:pPr>
        <w:pStyle w:val="LITlitera"/>
        <w:spacing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>h)</w:t>
      </w:r>
      <w:r w:rsidRPr="00FE4BB4">
        <w:rPr>
          <w:rFonts w:ascii="Times New Roman" w:eastAsia="Calibri" w:hAnsi="Times New Roman" w:cs="Times New Roman"/>
        </w:rPr>
        <w:tab/>
        <w:t>zawiadomienie</w:t>
      </w:r>
      <w:r w:rsidRPr="00FE4BB4">
        <w:rPr>
          <w:rFonts w:ascii="Times New Roman" w:hAnsi="Times New Roman" w:cs="Times New Roman"/>
        </w:rPr>
        <w:t xml:space="preserve"> właściwego organu </w:t>
      </w:r>
      <w:r w:rsidRPr="00FE4BB4">
        <w:rPr>
          <w:rFonts w:ascii="Times New Roman" w:eastAsia="Calibri" w:hAnsi="Times New Roman" w:cs="Times New Roman"/>
        </w:rPr>
        <w:t>o ujawnionych okolicznościach wskazujących na</w:t>
      </w:r>
      <w:r w:rsidR="00D95327">
        <w:rPr>
          <w:rFonts w:ascii="Times New Roman" w:eastAsia="Calibri" w:hAnsi="Times New Roman" w:cs="Times New Roman"/>
        </w:rPr>
        <w:t> </w:t>
      </w:r>
      <w:r w:rsidRPr="00FE4BB4">
        <w:rPr>
          <w:rFonts w:ascii="Times New Roman" w:eastAsia="Calibri" w:hAnsi="Times New Roman" w:cs="Times New Roman"/>
        </w:rPr>
        <w:t>naruszenie dyscypliny finansów publicznych,</w:t>
      </w:r>
    </w:p>
    <w:p w14:paraId="6A104F76" w14:textId="267C68D8" w:rsidR="00652626" w:rsidRPr="00FE4BB4" w:rsidRDefault="00652626" w:rsidP="00FE4BB4">
      <w:pPr>
        <w:pStyle w:val="LITlitera"/>
        <w:spacing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>i)</w:t>
      </w:r>
      <w:r w:rsidRPr="00FE4BB4">
        <w:rPr>
          <w:rFonts w:ascii="Times New Roman" w:eastAsia="Calibri" w:hAnsi="Times New Roman" w:cs="Times New Roman"/>
        </w:rPr>
        <w:tab/>
        <w:t>złożenie zawiadomienia do właściwych organów, w tym o uzasadnionym podejrzeniu popełnienia przestępstwa</w:t>
      </w:r>
      <w:r w:rsidR="006D6454" w:rsidRPr="00FE4BB4">
        <w:rPr>
          <w:rFonts w:ascii="Times New Roman" w:eastAsia="Calibri" w:hAnsi="Times New Roman" w:cs="Times New Roman"/>
        </w:rPr>
        <w:t>.</w:t>
      </w:r>
    </w:p>
    <w:p w14:paraId="6C12BFA4" w14:textId="4909D5A4" w:rsidR="00FF03EE" w:rsidRPr="00FE4BB4" w:rsidRDefault="00FF03EE" w:rsidP="00FE4BB4">
      <w:pPr>
        <w:pStyle w:val="USTustnpkodeksu"/>
        <w:spacing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 xml:space="preserve">4. </w:t>
      </w:r>
      <w:r w:rsidR="00D95327">
        <w:rPr>
          <w:rFonts w:ascii="Times New Roman" w:eastAsia="Calibri" w:hAnsi="Times New Roman" w:cs="Times New Roman"/>
        </w:rPr>
        <w:t>PPIS</w:t>
      </w:r>
      <w:r w:rsidRPr="00FE4BB4">
        <w:rPr>
          <w:rFonts w:ascii="Times New Roman" w:eastAsia="Calibri" w:hAnsi="Times New Roman" w:cs="Times New Roman"/>
        </w:rPr>
        <w:t xml:space="preserve"> może, w terminie 14 dni od dnia przedstawienia dokumentu, zwrócić protokół w</w:t>
      </w:r>
      <w:r w:rsidR="00D95327">
        <w:rPr>
          <w:rFonts w:ascii="Times New Roman" w:eastAsia="Calibri" w:hAnsi="Times New Roman" w:cs="Times New Roman"/>
        </w:rPr>
        <w:t> </w:t>
      </w:r>
      <w:r w:rsidRPr="00FE4BB4">
        <w:rPr>
          <w:rFonts w:ascii="Times New Roman" w:eastAsia="Calibri" w:hAnsi="Times New Roman" w:cs="Times New Roman"/>
        </w:rPr>
        <w:t xml:space="preserve">celu przeprowadzenia dodatkowych czynności, przy czym nie może ingerować samodzielnie w jego treść. W takim przypadku osoba upoważniona przeprowadza wnioskowane czynności albo informuje </w:t>
      </w:r>
      <w:r w:rsidR="00D95327">
        <w:rPr>
          <w:rFonts w:ascii="Times New Roman" w:eastAsia="Calibri" w:hAnsi="Times New Roman" w:cs="Times New Roman"/>
        </w:rPr>
        <w:t>PPIS</w:t>
      </w:r>
      <w:r w:rsidR="000C23A2" w:rsidRPr="00FE4BB4">
        <w:rPr>
          <w:rFonts w:ascii="Times New Roman" w:eastAsia="Calibri" w:hAnsi="Times New Roman" w:cs="Times New Roman"/>
        </w:rPr>
        <w:t xml:space="preserve"> </w:t>
      </w:r>
      <w:r w:rsidR="0054371A" w:rsidRPr="00FE4BB4">
        <w:rPr>
          <w:rFonts w:ascii="Times New Roman" w:eastAsia="Calibri" w:hAnsi="Times New Roman" w:cs="Times New Roman"/>
        </w:rPr>
        <w:t>o</w:t>
      </w:r>
      <w:r w:rsidRPr="00FE4BB4">
        <w:rPr>
          <w:rFonts w:ascii="Times New Roman" w:eastAsia="Calibri" w:hAnsi="Times New Roman" w:cs="Times New Roman"/>
        </w:rPr>
        <w:t xml:space="preserve"> nieuwzględnieniu tego wniosku.</w:t>
      </w:r>
    </w:p>
    <w:p w14:paraId="4F6ECC13" w14:textId="6ACEBBD7" w:rsidR="00652626" w:rsidRPr="00FE4BB4" w:rsidRDefault="00652626" w:rsidP="00FE4BB4">
      <w:pPr>
        <w:pStyle w:val="ARTartustawynprozporzdzenia"/>
        <w:spacing w:before="0" w:line="240" w:lineRule="auto"/>
        <w:rPr>
          <w:rFonts w:ascii="Times New Roman" w:hAnsi="Times New Roman" w:cs="Times New Roman"/>
        </w:rPr>
      </w:pPr>
      <w:r w:rsidRPr="00FE4BB4">
        <w:rPr>
          <w:rFonts w:ascii="Times New Roman" w:hAnsi="Times New Roman" w:cs="Times New Roman"/>
          <w:b/>
        </w:rPr>
        <w:t>§ 1</w:t>
      </w:r>
      <w:r w:rsidR="00214789" w:rsidRPr="00FE4BB4">
        <w:rPr>
          <w:rFonts w:ascii="Times New Roman" w:hAnsi="Times New Roman" w:cs="Times New Roman"/>
          <w:b/>
        </w:rPr>
        <w:t>3</w:t>
      </w:r>
      <w:r w:rsidRPr="00FE4BB4">
        <w:rPr>
          <w:rFonts w:ascii="Times New Roman" w:hAnsi="Times New Roman" w:cs="Times New Roman"/>
          <w:b/>
        </w:rPr>
        <w:t>.</w:t>
      </w:r>
      <w:r w:rsidRPr="00FE4BB4">
        <w:rPr>
          <w:rFonts w:ascii="Times New Roman" w:hAnsi="Times New Roman" w:cs="Times New Roman"/>
        </w:rPr>
        <w:t xml:space="preserve"> 1.</w:t>
      </w:r>
      <w:r w:rsidR="00FF03EE" w:rsidRPr="00FE4BB4">
        <w:rPr>
          <w:rFonts w:ascii="Times New Roman" w:hAnsi="Times New Roman" w:cs="Times New Roman"/>
          <w:sz w:val="18"/>
          <w:szCs w:val="18"/>
        </w:rPr>
        <w:t xml:space="preserve"> </w:t>
      </w:r>
      <w:r w:rsidR="00FF03EE" w:rsidRPr="00FE4BB4">
        <w:rPr>
          <w:rFonts w:ascii="Times New Roman" w:hAnsi="Times New Roman" w:cs="Times New Roman"/>
        </w:rPr>
        <w:t>Biorąc pod uwagę informacje i wnioski zawarte w protokole, o którym mowa w</w:t>
      </w:r>
      <w:r w:rsidR="00D95327">
        <w:rPr>
          <w:rFonts w:ascii="Times New Roman" w:hAnsi="Times New Roman" w:cs="Times New Roman"/>
        </w:rPr>
        <w:t> </w:t>
      </w:r>
      <w:r w:rsidR="00FF03EE" w:rsidRPr="00FE4BB4">
        <w:rPr>
          <w:rFonts w:ascii="Times New Roman" w:hAnsi="Times New Roman" w:cs="Times New Roman"/>
        </w:rPr>
        <w:t>§</w:t>
      </w:r>
      <w:r w:rsidR="00FB7A4F">
        <w:rPr>
          <w:rFonts w:ascii="Times New Roman" w:hAnsi="Times New Roman" w:cs="Times New Roman"/>
        </w:rPr>
        <w:t> </w:t>
      </w:r>
      <w:r w:rsidR="00FF03EE" w:rsidRPr="00FE4BB4">
        <w:rPr>
          <w:rFonts w:ascii="Times New Roman" w:hAnsi="Times New Roman" w:cs="Times New Roman"/>
        </w:rPr>
        <w:t>12 ust. 1</w:t>
      </w:r>
      <w:r w:rsidR="00643A5A" w:rsidRPr="00FE4BB4">
        <w:rPr>
          <w:rFonts w:ascii="Times New Roman" w:hAnsi="Times New Roman" w:cs="Times New Roman"/>
        </w:rPr>
        <w:t xml:space="preserve"> zarządzenia</w:t>
      </w:r>
      <w:r w:rsidR="00FF03EE" w:rsidRPr="00FE4BB4">
        <w:rPr>
          <w:rFonts w:ascii="Times New Roman" w:hAnsi="Times New Roman" w:cs="Times New Roman"/>
        </w:rPr>
        <w:t xml:space="preserve">, </w:t>
      </w:r>
      <w:r w:rsidR="00D95327">
        <w:rPr>
          <w:rFonts w:ascii="Times New Roman" w:hAnsi="Times New Roman" w:cs="Times New Roman"/>
        </w:rPr>
        <w:t>PPIS</w:t>
      </w:r>
      <w:r w:rsidR="000C23A2" w:rsidRPr="00FE4BB4">
        <w:rPr>
          <w:rFonts w:ascii="Times New Roman" w:hAnsi="Times New Roman" w:cs="Times New Roman"/>
        </w:rPr>
        <w:t xml:space="preserve"> </w:t>
      </w:r>
      <w:r w:rsidR="00FF03EE" w:rsidRPr="00FE4BB4">
        <w:rPr>
          <w:rFonts w:ascii="Times New Roman" w:hAnsi="Times New Roman" w:cs="Times New Roman"/>
        </w:rPr>
        <w:t>określa dalsze działania do podjęcia i osoby odpowiedzialne za</w:t>
      </w:r>
      <w:r w:rsidR="00FB7A4F">
        <w:rPr>
          <w:rFonts w:ascii="Times New Roman" w:hAnsi="Times New Roman" w:cs="Times New Roman"/>
        </w:rPr>
        <w:t> </w:t>
      </w:r>
      <w:r w:rsidR="00FF03EE" w:rsidRPr="00FE4BB4">
        <w:rPr>
          <w:rFonts w:ascii="Times New Roman" w:hAnsi="Times New Roman" w:cs="Times New Roman"/>
        </w:rPr>
        <w:t>ich realizację wraz z terminem ich realizacji</w:t>
      </w:r>
      <w:r w:rsidR="001B2D0D" w:rsidRPr="00FE4BB4">
        <w:rPr>
          <w:rFonts w:ascii="Times New Roman" w:hAnsi="Times New Roman" w:cs="Times New Roman"/>
        </w:rPr>
        <w:t>.</w:t>
      </w:r>
    </w:p>
    <w:p w14:paraId="6897C30D" w14:textId="50AFCBDD" w:rsidR="00652626" w:rsidRPr="00FE4BB4" w:rsidRDefault="00652626" w:rsidP="00FE4BB4">
      <w:pPr>
        <w:pStyle w:val="USTustnpkodeksu"/>
        <w:spacing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>2. Osoba upoważniona monitoruje realizację działań, o których mowa w ust. 1 oraz</w:t>
      </w:r>
      <w:r w:rsidR="00D95327">
        <w:rPr>
          <w:rFonts w:ascii="Times New Roman" w:eastAsia="Calibri" w:hAnsi="Times New Roman" w:cs="Times New Roman"/>
        </w:rPr>
        <w:t> </w:t>
      </w:r>
      <w:r w:rsidRPr="00FE4BB4">
        <w:rPr>
          <w:rFonts w:ascii="Times New Roman" w:eastAsia="Calibri" w:hAnsi="Times New Roman" w:cs="Times New Roman"/>
        </w:rPr>
        <w:t xml:space="preserve">informuje </w:t>
      </w:r>
      <w:r w:rsidR="00D95327">
        <w:rPr>
          <w:rFonts w:ascii="Times New Roman" w:eastAsia="Calibri" w:hAnsi="Times New Roman" w:cs="Times New Roman"/>
        </w:rPr>
        <w:t>PPIS</w:t>
      </w:r>
      <w:r w:rsidR="000C23A2" w:rsidRPr="00FE4BB4">
        <w:rPr>
          <w:rFonts w:ascii="Times New Roman" w:eastAsia="Calibri" w:hAnsi="Times New Roman" w:cs="Times New Roman"/>
        </w:rPr>
        <w:t xml:space="preserve"> </w:t>
      </w:r>
      <w:r w:rsidRPr="00FE4BB4">
        <w:rPr>
          <w:rFonts w:ascii="Times New Roman" w:eastAsia="Calibri" w:hAnsi="Times New Roman" w:cs="Times New Roman"/>
        </w:rPr>
        <w:t>o wynikach.</w:t>
      </w:r>
      <w:bookmarkStart w:id="16" w:name="_Hlk171431664"/>
    </w:p>
    <w:p w14:paraId="2122B4DF" w14:textId="744079DE" w:rsidR="00652626" w:rsidRPr="00FE4BB4" w:rsidRDefault="00652626" w:rsidP="00FE4BB4">
      <w:pPr>
        <w:pStyle w:val="ARTartustawynprozporzdzenia"/>
        <w:spacing w:before="0"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  <w:b/>
          <w:bCs/>
        </w:rPr>
        <w:t>§ 1</w:t>
      </w:r>
      <w:r w:rsidR="00214789" w:rsidRPr="00FE4BB4">
        <w:rPr>
          <w:rFonts w:ascii="Times New Roman" w:eastAsia="Calibri" w:hAnsi="Times New Roman" w:cs="Times New Roman"/>
          <w:b/>
          <w:bCs/>
        </w:rPr>
        <w:t>4</w:t>
      </w:r>
      <w:r w:rsidRPr="00FE4BB4">
        <w:rPr>
          <w:rFonts w:ascii="Times New Roman" w:eastAsia="Calibri" w:hAnsi="Times New Roman" w:cs="Times New Roman"/>
          <w:b/>
          <w:bCs/>
        </w:rPr>
        <w:t>.</w:t>
      </w:r>
      <w:r w:rsidRPr="00FE4BB4">
        <w:rPr>
          <w:rFonts w:ascii="Times New Roman" w:eastAsia="Calibri" w:hAnsi="Times New Roman" w:cs="Times New Roman"/>
          <w:bCs/>
        </w:rPr>
        <w:t xml:space="preserve"> </w:t>
      </w:r>
      <w:bookmarkEnd w:id="16"/>
      <w:r w:rsidRPr="00FE4BB4">
        <w:rPr>
          <w:rFonts w:ascii="Times New Roman" w:eastAsia="Calibri" w:hAnsi="Times New Roman" w:cs="Times New Roman"/>
          <w:bCs/>
        </w:rPr>
        <w:t xml:space="preserve">1. </w:t>
      </w:r>
      <w:r w:rsidRPr="00FE4BB4">
        <w:rPr>
          <w:rFonts w:ascii="Times New Roman" w:eastAsia="Calibri" w:hAnsi="Times New Roman" w:cs="Times New Roman"/>
        </w:rPr>
        <w:t xml:space="preserve">Osoba upoważniona </w:t>
      </w:r>
      <w:r w:rsidR="0020490E" w:rsidRPr="00FE4BB4">
        <w:rPr>
          <w:rFonts w:ascii="Times New Roman" w:eastAsia="Calibri" w:hAnsi="Times New Roman" w:cs="Times New Roman"/>
        </w:rPr>
        <w:t xml:space="preserve">przekazuje sygnaliście </w:t>
      </w:r>
      <w:r w:rsidRPr="00FE4BB4">
        <w:rPr>
          <w:rFonts w:ascii="Times New Roman" w:eastAsia="Calibri" w:hAnsi="Times New Roman" w:cs="Times New Roman"/>
        </w:rPr>
        <w:t>na adres do kontaktu</w:t>
      </w:r>
      <w:r w:rsidR="00B20312" w:rsidRPr="00FE4BB4">
        <w:rPr>
          <w:rFonts w:ascii="Times New Roman" w:eastAsia="Calibri" w:hAnsi="Times New Roman" w:cs="Times New Roman"/>
        </w:rPr>
        <w:t xml:space="preserve"> </w:t>
      </w:r>
      <w:r w:rsidR="0020490E" w:rsidRPr="00FE4BB4">
        <w:rPr>
          <w:rFonts w:ascii="Times New Roman" w:eastAsia="Calibri" w:hAnsi="Times New Roman" w:cs="Times New Roman"/>
        </w:rPr>
        <w:t xml:space="preserve">informację zwrotną </w:t>
      </w:r>
      <w:r w:rsidRPr="00FE4BB4">
        <w:rPr>
          <w:rFonts w:ascii="Times New Roman" w:eastAsia="Calibri" w:hAnsi="Times New Roman" w:cs="Times New Roman"/>
        </w:rPr>
        <w:t xml:space="preserve">o poczynionych ustaleniach, </w:t>
      </w:r>
      <w:r w:rsidRPr="00FE4BB4">
        <w:rPr>
          <w:rFonts w:ascii="Times New Roman" w:hAnsi="Times New Roman" w:cs="Times New Roman"/>
          <w:bCs/>
        </w:rPr>
        <w:t xml:space="preserve">stwierdzeniu naruszenia prawa i ewentualnych środkach, które zostały lub zostaną zastosowane w reakcji na stwierdzone naruszenie prawa albo </w:t>
      </w:r>
      <w:r w:rsidR="00643A5A" w:rsidRPr="00FE4BB4">
        <w:rPr>
          <w:rFonts w:ascii="Times New Roman" w:hAnsi="Times New Roman" w:cs="Times New Roman"/>
          <w:bCs/>
        </w:rPr>
        <w:t xml:space="preserve">o </w:t>
      </w:r>
      <w:r w:rsidRPr="00FE4BB4">
        <w:rPr>
          <w:rFonts w:ascii="Times New Roman" w:hAnsi="Times New Roman" w:cs="Times New Roman"/>
          <w:bCs/>
        </w:rPr>
        <w:t xml:space="preserve">braku </w:t>
      </w:r>
      <w:r w:rsidRPr="00FE4BB4">
        <w:rPr>
          <w:rFonts w:ascii="Times New Roman" w:hAnsi="Times New Roman" w:cs="Times New Roman"/>
          <w:bCs/>
        </w:rPr>
        <w:lastRenderedPageBreak/>
        <w:t>stwierdzenia naruszenia prawa</w:t>
      </w:r>
      <w:r w:rsidRPr="00FE4BB4">
        <w:rPr>
          <w:rFonts w:ascii="Times New Roman" w:eastAsia="Calibri" w:hAnsi="Times New Roman" w:cs="Times New Roman"/>
        </w:rPr>
        <w:t xml:space="preserve">, niezwłocznie po zaakceptowaniu protokołu przez </w:t>
      </w:r>
      <w:r w:rsidR="00D95327">
        <w:rPr>
          <w:rFonts w:ascii="Times New Roman" w:eastAsia="Calibri" w:hAnsi="Times New Roman" w:cs="Times New Roman"/>
        </w:rPr>
        <w:t>PPIS</w:t>
      </w:r>
      <w:r w:rsidRPr="00FE4BB4">
        <w:rPr>
          <w:rFonts w:ascii="Times New Roman" w:eastAsia="Calibri" w:hAnsi="Times New Roman" w:cs="Times New Roman"/>
        </w:rPr>
        <w:t>, nie</w:t>
      </w:r>
      <w:r w:rsidR="00D95327">
        <w:rPr>
          <w:rFonts w:ascii="Times New Roman" w:eastAsia="Calibri" w:hAnsi="Times New Roman" w:cs="Times New Roman"/>
        </w:rPr>
        <w:t> </w:t>
      </w:r>
      <w:r w:rsidRPr="00FE4BB4">
        <w:rPr>
          <w:rFonts w:ascii="Times New Roman" w:eastAsia="Calibri" w:hAnsi="Times New Roman" w:cs="Times New Roman"/>
        </w:rPr>
        <w:t>później jednak niż w terminie 3 miesięcy od dnia potwierdzenia przyjęcia zgłoszenia lub</w:t>
      </w:r>
      <w:r w:rsidR="00D95327">
        <w:rPr>
          <w:rFonts w:ascii="Times New Roman" w:eastAsia="Calibri" w:hAnsi="Times New Roman" w:cs="Times New Roman"/>
        </w:rPr>
        <w:t> </w:t>
      </w:r>
      <w:r w:rsidRPr="00FE4BB4">
        <w:rPr>
          <w:rFonts w:ascii="Times New Roman" w:eastAsia="Calibri" w:hAnsi="Times New Roman" w:cs="Times New Roman"/>
        </w:rPr>
        <w:t>w</w:t>
      </w:r>
      <w:r w:rsidR="00D95327">
        <w:rPr>
          <w:rFonts w:ascii="Times New Roman" w:eastAsia="Calibri" w:hAnsi="Times New Roman" w:cs="Times New Roman"/>
        </w:rPr>
        <w:t> </w:t>
      </w:r>
      <w:r w:rsidRPr="00FE4BB4">
        <w:rPr>
          <w:rFonts w:ascii="Times New Roman" w:eastAsia="Calibri" w:hAnsi="Times New Roman" w:cs="Times New Roman"/>
        </w:rPr>
        <w:t>przypadku nieprzekazania potwierdzenia przyjęcia zgłoszenia</w:t>
      </w:r>
      <w:r w:rsidR="00F5661F" w:rsidRPr="00FE4BB4">
        <w:rPr>
          <w:rFonts w:ascii="Times New Roman" w:eastAsia="Calibri" w:hAnsi="Times New Roman" w:cs="Times New Roman"/>
        </w:rPr>
        <w:t xml:space="preserve"> –</w:t>
      </w:r>
      <w:r w:rsidRPr="00FE4BB4">
        <w:rPr>
          <w:rFonts w:ascii="Times New Roman" w:eastAsia="Calibri" w:hAnsi="Times New Roman" w:cs="Times New Roman"/>
        </w:rPr>
        <w:t xml:space="preserve"> </w:t>
      </w:r>
      <w:r w:rsidR="002A513A" w:rsidRPr="00FE4BB4">
        <w:rPr>
          <w:rFonts w:ascii="Times New Roman" w:eastAsia="Calibri" w:hAnsi="Times New Roman" w:cs="Times New Roman"/>
        </w:rPr>
        <w:t>3 miesięcy od upływu 7</w:t>
      </w:r>
      <w:r w:rsidR="00D95327">
        <w:rPr>
          <w:rFonts w:ascii="Times New Roman" w:eastAsia="Calibri" w:hAnsi="Times New Roman" w:cs="Times New Roman"/>
        </w:rPr>
        <w:t> </w:t>
      </w:r>
      <w:r w:rsidR="002A513A" w:rsidRPr="00FE4BB4">
        <w:rPr>
          <w:rFonts w:ascii="Times New Roman" w:eastAsia="Calibri" w:hAnsi="Times New Roman" w:cs="Times New Roman"/>
        </w:rPr>
        <w:t>dni</w:t>
      </w:r>
      <w:r w:rsidR="00225511" w:rsidRPr="00FE4BB4">
        <w:rPr>
          <w:rFonts w:ascii="Times New Roman" w:eastAsia="Calibri" w:hAnsi="Times New Roman" w:cs="Times New Roman"/>
        </w:rPr>
        <w:t xml:space="preserve"> </w:t>
      </w:r>
      <w:r w:rsidRPr="00FE4BB4">
        <w:rPr>
          <w:rFonts w:ascii="Times New Roman" w:eastAsia="Calibri" w:hAnsi="Times New Roman" w:cs="Times New Roman"/>
        </w:rPr>
        <w:t>od dnia dokonania zgłoszenia, chyba że sygnalista nie podał adresu do kontaktu, na który należy przekazać informację zwrotną</w:t>
      </w:r>
      <w:r w:rsidR="00D915EB" w:rsidRPr="00FE4BB4">
        <w:rPr>
          <w:rFonts w:ascii="Times New Roman" w:eastAsia="Calibri" w:hAnsi="Times New Roman" w:cs="Times New Roman"/>
        </w:rPr>
        <w:t>.</w:t>
      </w:r>
      <w:r w:rsidRPr="00FE4BB4">
        <w:rPr>
          <w:rFonts w:ascii="Times New Roman" w:eastAsia="Calibri" w:hAnsi="Times New Roman" w:cs="Times New Roman"/>
        </w:rPr>
        <w:t xml:space="preserve"> </w:t>
      </w:r>
    </w:p>
    <w:p w14:paraId="4AD268AD" w14:textId="2B0D5763" w:rsidR="00FF0F63" w:rsidRDefault="00652626" w:rsidP="00FE4BB4">
      <w:pPr>
        <w:pStyle w:val="USTustnpkodeksu"/>
        <w:spacing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 xml:space="preserve">2. Ustalenia poczynione w efekcie działań następczych i określone przez </w:t>
      </w:r>
      <w:r w:rsidR="00D95327">
        <w:rPr>
          <w:rFonts w:ascii="Times New Roman" w:eastAsia="Calibri" w:hAnsi="Times New Roman" w:cs="Times New Roman"/>
        </w:rPr>
        <w:t>PPIS</w:t>
      </w:r>
      <w:r w:rsidR="000C23A2" w:rsidRPr="00FE4BB4">
        <w:rPr>
          <w:rFonts w:ascii="Times New Roman" w:eastAsia="Calibri" w:hAnsi="Times New Roman" w:cs="Times New Roman"/>
        </w:rPr>
        <w:t xml:space="preserve"> </w:t>
      </w:r>
      <w:r w:rsidRPr="00FE4BB4">
        <w:rPr>
          <w:rFonts w:ascii="Times New Roman" w:eastAsia="Calibri" w:hAnsi="Times New Roman" w:cs="Times New Roman"/>
        </w:rPr>
        <w:t>oraz</w:t>
      </w:r>
      <w:r w:rsidR="00D95327">
        <w:rPr>
          <w:rFonts w:ascii="Times New Roman" w:eastAsia="Calibri" w:hAnsi="Times New Roman" w:cs="Times New Roman"/>
        </w:rPr>
        <w:t> </w:t>
      </w:r>
      <w:r w:rsidRPr="00FE4BB4">
        <w:rPr>
          <w:rFonts w:ascii="Times New Roman" w:eastAsia="Calibri" w:hAnsi="Times New Roman" w:cs="Times New Roman"/>
        </w:rPr>
        <w:t>ich</w:t>
      </w:r>
      <w:r w:rsidR="00D95327">
        <w:rPr>
          <w:rFonts w:ascii="Times New Roman" w:eastAsia="Calibri" w:hAnsi="Times New Roman" w:cs="Times New Roman"/>
        </w:rPr>
        <w:t> </w:t>
      </w:r>
      <w:r w:rsidRPr="00FE4BB4">
        <w:rPr>
          <w:rFonts w:ascii="Times New Roman" w:eastAsia="Calibri" w:hAnsi="Times New Roman" w:cs="Times New Roman"/>
        </w:rPr>
        <w:t>realizacja są zapisywane w rejestrze</w:t>
      </w:r>
      <w:r w:rsidR="00F569CC" w:rsidRPr="00FE4BB4">
        <w:rPr>
          <w:rFonts w:ascii="Times New Roman" w:eastAsia="Calibri" w:hAnsi="Times New Roman" w:cs="Times New Roman"/>
        </w:rPr>
        <w:t>.</w:t>
      </w:r>
    </w:p>
    <w:p w14:paraId="1F4D597E" w14:textId="77777777" w:rsidR="00D95327" w:rsidRPr="00FE4BB4" w:rsidRDefault="00D95327" w:rsidP="00FE4BB4">
      <w:pPr>
        <w:pStyle w:val="USTustnpkodeksu"/>
        <w:spacing w:line="240" w:lineRule="auto"/>
        <w:rPr>
          <w:rFonts w:ascii="Times New Roman" w:eastAsia="Calibri" w:hAnsi="Times New Roman" w:cs="Times New Roman"/>
        </w:rPr>
      </w:pPr>
    </w:p>
    <w:p w14:paraId="46C1D5AE" w14:textId="3F02999F" w:rsidR="00652626" w:rsidRPr="00FE4BB4" w:rsidRDefault="00652626" w:rsidP="00FE4BB4">
      <w:pPr>
        <w:pStyle w:val="ROZDZODDZOZNoznaczenierozdziauluboddziau"/>
        <w:spacing w:before="0"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 xml:space="preserve">Rozdział </w:t>
      </w:r>
      <w:r w:rsidR="00583FA1" w:rsidRPr="00FE4BB4">
        <w:rPr>
          <w:rFonts w:ascii="Times New Roman" w:eastAsia="Calibri" w:hAnsi="Times New Roman" w:cs="Times New Roman"/>
        </w:rPr>
        <w:t>5</w:t>
      </w:r>
    </w:p>
    <w:p w14:paraId="152F4C41" w14:textId="25B0FDAF" w:rsidR="00652626" w:rsidRDefault="00652626" w:rsidP="00FE4BB4">
      <w:pPr>
        <w:pStyle w:val="ROZDZODDZPRZEDMprzedmiotregulacjirozdziauluboddziau"/>
        <w:spacing w:before="0" w:line="240" w:lineRule="auto"/>
        <w:rPr>
          <w:rFonts w:ascii="Times New Roman" w:eastAsia="Calibri" w:hAnsi="Times New Roman"/>
        </w:rPr>
      </w:pPr>
      <w:r w:rsidRPr="00FE4BB4">
        <w:rPr>
          <w:rFonts w:ascii="Times New Roman" w:eastAsia="Calibri" w:hAnsi="Times New Roman"/>
        </w:rPr>
        <w:t>Ochrona sygnalisty</w:t>
      </w:r>
      <w:r w:rsidR="002B1D86">
        <w:rPr>
          <w:rFonts w:ascii="Times New Roman" w:eastAsia="Calibri" w:hAnsi="Times New Roman"/>
        </w:rPr>
        <w:t>.</w:t>
      </w:r>
    </w:p>
    <w:p w14:paraId="31625DB0" w14:textId="77777777" w:rsidR="002B1D86" w:rsidRPr="002B1D86" w:rsidRDefault="002B1D86" w:rsidP="002B1D86">
      <w:pPr>
        <w:pStyle w:val="ARTartustawynprozporzdzenia"/>
      </w:pPr>
    </w:p>
    <w:p w14:paraId="6D9EEED0" w14:textId="2AD21461" w:rsidR="008B5BBA" w:rsidRPr="00FE4BB4" w:rsidRDefault="00652626" w:rsidP="00FE4BB4">
      <w:pPr>
        <w:pStyle w:val="ARTartustawynprozporzdzenia"/>
        <w:spacing w:before="0" w:line="240" w:lineRule="auto"/>
        <w:rPr>
          <w:rFonts w:ascii="Times New Roman" w:hAnsi="Times New Roman" w:cs="Times New Roman"/>
        </w:rPr>
      </w:pPr>
      <w:bookmarkStart w:id="17" w:name="_Hlk172896471"/>
      <w:r w:rsidRPr="00FE4BB4">
        <w:rPr>
          <w:rFonts w:ascii="Times New Roman" w:hAnsi="Times New Roman" w:cs="Times New Roman"/>
          <w:b/>
          <w:bCs/>
        </w:rPr>
        <w:t>§ 1</w:t>
      </w:r>
      <w:r w:rsidR="00214789" w:rsidRPr="00FE4BB4">
        <w:rPr>
          <w:rFonts w:ascii="Times New Roman" w:hAnsi="Times New Roman" w:cs="Times New Roman"/>
          <w:b/>
          <w:bCs/>
        </w:rPr>
        <w:t>5</w:t>
      </w:r>
      <w:r w:rsidRPr="00FE4BB4">
        <w:rPr>
          <w:rFonts w:ascii="Times New Roman" w:hAnsi="Times New Roman" w:cs="Times New Roman"/>
          <w:b/>
          <w:bCs/>
        </w:rPr>
        <w:t>.</w:t>
      </w:r>
      <w:r w:rsidRPr="00FE4BB4">
        <w:rPr>
          <w:rFonts w:ascii="Times New Roman" w:hAnsi="Times New Roman" w:cs="Times New Roman"/>
        </w:rPr>
        <w:t xml:space="preserve"> </w:t>
      </w:r>
      <w:r w:rsidR="008B5BBA" w:rsidRPr="00FE4BB4">
        <w:rPr>
          <w:rFonts w:ascii="Times New Roman" w:hAnsi="Times New Roman" w:cs="Times New Roman"/>
        </w:rPr>
        <w:t>Sygnalista podlega ochronie od chwili dokonania zgłoszenia, pod warunkiem</w:t>
      </w:r>
      <w:r w:rsidR="00643A5A" w:rsidRPr="00FE4BB4">
        <w:rPr>
          <w:rFonts w:ascii="Times New Roman" w:hAnsi="Times New Roman" w:cs="Times New Roman"/>
        </w:rPr>
        <w:t>,</w:t>
      </w:r>
      <w:r w:rsidR="008B5BBA" w:rsidRPr="00FE4BB4">
        <w:rPr>
          <w:rFonts w:ascii="Times New Roman" w:hAnsi="Times New Roman" w:cs="Times New Roman"/>
        </w:rPr>
        <w:t xml:space="preserve"> że</w:t>
      </w:r>
      <w:r w:rsidR="00D95327">
        <w:rPr>
          <w:rFonts w:ascii="Times New Roman" w:hAnsi="Times New Roman" w:cs="Times New Roman"/>
        </w:rPr>
        <w:t> </w:t>
      </w:r>
      <w:r w:rsidR="008B5BBA" w:rsidRPr="00FE4BB4">
        <w:rPr>
          <w:rFonts w:ascii="Times New Roman" w:hAnsi="Times New Roman" w:cs="Times New Roman"/>
        </w:rPr>
        <w:t xml:space="preserve">miał uzasadnione podstawy sądzić, </w:t>
      </w:r>
      <w:r w:rsidR="00643A5A" w:rsidRPr="00FE4BB4">
        <w:rPr>
          <w:rFonts w:ascii="Times New Roman" w:hAnsi="Times New Roman" w:cs="Times New Roman"/>
        </w:rPr>
        <w:t xml:space="preserve">iż </w:t>
      </w:r>
      <w:r w:rsidR="008B5BBA" w:rsidRPr="00FE4BB4">
        <w:rPr>
          <w:rFonts w:ascii="Times New Roman" w:hAnsi="Times New Roman" w:cs="Times New Roman"/>
        </w:rPr>
        <w:t>informacja będąca przedmiotem zgłoszenia jest</w:t>
      </w:r>
      <w:r w:rsidR="00DF3E3C">
        <w:rPr>
          <w:rFonts w:ascii="Times New Roman" w:hAnsi="Times New Roman" w:cs="Times New Roman"/>
        </w:rPr>
        <w:t> </w:t>
      </w:r>
      <w:r w:rsidR="008B5BBA" w:rsidRPr="00FE4BB4">
        <w:rPr>
          <w:rFonts w:ascii="Times New Roman" w:hAnsi="Times New Roman" w:cs="Times New Roman"/>
        </w:rPr>
        <w:t>prawdziwa w momencie dokonywania zgłoszenia i że stanowi informację o naruszeniu prawa.</w:t>
      </w:r>
    </w:p>
    <w:p w14:paraId="0BAB33D0" w14:textId="179D836B" w:rsidR="00652626" w:rsidRPr="00FE4BB4" w:rsidRDefault="001C1ADE" w:rsidP="00FE4BB4">
      <w:pPr>
        <w:pStyle w:val="ARTartustawynprozporzdzenia"/>
        <w:spacing w:before="0"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  <w:b/>
          <w:bCs/>
        </w:rPr>
        <w:t>§ 1</w:t>
      </w:r>
      <w:r w:rsidR="00214789" w:rsidRPr="00FE4BB4">
        <w:rPr>
          <w:rFonts w:ascii="Times New Roman" w:eastAsia="Calibri" w:hAnsi="Times New Roman" w:cs="Times New Roman"/>
          <w:b/>
          <w:bCs/>
        </w:rPr>
        <w:t>6</w:t>
      </w:r>
      <w:r w:rsidRPr="00FE4BB4">
        <w:rPr>
          <w:rFonts w:ascii="Times New Roman" w:eastAsia="Calibri" w:hAnsi="Times New Roman" w:cs="Times New Roman"/>
          <w:b/>
          <w:bCs/>
        </w:rPr>
        <w:t xml:space="preserve">. </w:t>
      </w:r>
      <w:r w:rsidR="00652626" w:rsidRPr="00FE4BB4">
        <w:rPr>
          <w:rFonts w:ascii="Times New Roman" w:eastAsia="Calibri" w:hAnsi="Times New Roman" w:cs="Times New Roman"/>
          <w:bCs/>
        </w:rPr>
        <w:t xml:space="preserve">1. </w:t>
      </w:r>
      <w:r w:rsidR="00652626" w:rsidRPr="00FE4BB4">
        <w:rPr>
          <w:rFonts w:ascii="Times New Roman" w:eastAsia="Calibri" w:hAnsi="Times New Roman" w:cs="Times New Roman"/>
        </w:rPr>
        <w:t>W trakcie przyjmowania, weryfikowania i rejestrowania zgłoszeń oraz</w:t>
      </w:r>
      <w:r w:rsidR="00DF3E3C">
        <w:rPr>
          <w:rFonts w:ascii="Times New Roman" w:eastAsia="Calibri" w:hAnsi="Times New Roman" w:cs="Times New Roman"/>
        </w:rPr>
        <w:t> </w:t>
      </w:r>
      <w:r w:rsidR="00652626" w:rsidRPr="00FE4BB4">
        <w:rPr>
          <w:rFonts w:ascii="Times New Roman" w:eastAsia="Calibri" w:hAnsi="Times New Roman" w:cs="Times New Roman"/>
        </w:rPr>
        <w:t>podejmowania działań następczych dane osobowe sygnalisty oraz dane osobowe osoby, której dotyczy zgłoszenie, a także inne dane pozwalające na ustalenie tożsamości tych osób nie</w:t>
      </w:r>
      <w:r w:rsidR="00DF3E3C">
        <w:rPr>
          <w:rFonts w:ascii="Times New Roman" w:eastAsia="Calibri" w:hAnsi="Times New Roman" w:cs="Times New Roman"/>
        </w:rPr>
        <w:t> </w:t>
      </w:r>
      <w:r w:rsidR="00652626" w:rsidRPr="00FE4BB4">
        <w:rPr>
          <w:rFonts w:ascii="Times New Roman" w:eastAsia="Calibri" w:hAnsi="Times New Roman" w:cs="Times New Roman"/>
        </w:rPr>
        <w:t>podlegają ujawnieniu, z wyjątkiem sytuacji, gdy</w:t>
      </w:r>
      <w:r w:rsidR="007D48C6" w:rsidRPr="00FE4BB4">
        <w:rPr>
          <w:rFonts w:ascii="Times New Roman" w:eastAsia="Calibri" w:hAnsi="Times New Roman" w:cs="Times New Roman"/>
        </w:rPr>
        <w:t xml:space="preserve"> sygnalista wyrazi na to zgodę.</w:t>
      </w:r>
    </w:p>
    <w:bookmarkEnd w:id="17"/>
    <w:p w14:paraId="54419D70" w14:textId="7337FC7D" w:rsidR="00060A5B" w:rsidRPr="00FE4BB4" w:rsidRDefault="00060A5B" w:rsidP="00FE4BB4">
      <w:pPr>
        <w:pStyle w:val="USTustnpkodeksu"/>
        <w:spacing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>2. Tożsamość sygnalisty, jak również inne informacje umożliwiające jego identyfikację mogą zostać ujawnione jedynie wtedy, gdy takie ujawnienie jest koniecznym i</w:t>
      </w:r>
      <w:r w:rsidR="00DF3E3C">
        <w:rPr>
          <w:rFonts w:ascii="Times New Roman" w:eastAsia="Calibri" w:hAnsi="Times New Roman" w:cs="Times New Roman"/>
        </w:rPr>
        <w:t> </w:t>
      </w:r>
      <w:r w:rsidRPr="00FE4BB4">
        <w:rPr>
          <w:rFonts w:ascii="Times New Roman" w:eastAsia="Calibri" w:hAnsi="Times New Roman" w:cs="Times New Roman"/>
        </w:rPr>
        <w:t>proporcjonalnym obowiązkiem wynikającym z powszechnie obowiązujących przepisów prawa w kontekście prowadzonych przez organy publiczne lub sądy odpowiednio</w:t>
      </w:r>
      <w:r w:rsidR="00B64540" w:rsidRPr="00FE4BB4">
        <w:rPr>
          <w:rFonts w:ascii="Times New Roman" w:eastAsia="Calibri" w:hAnsi="Times New Roman" w:cs="Times New Roman"/>
        </w:rPr>
        <w:t>:</w:t>
      </w:r>
      <w:r w:rsidRPr="00FE4BB4">
        <w:rPr>
          <w:rFonts w:ascii="Times New Roman" w:eastAsia="Calibri" w:hAnsi="Times New Roman" w:cs="Times New Roman"/>
        </w:rPr>
        <w:t xml:space="preserve"> postępowań wyjaśniających</w:t>
      </w:r>
      <w:r w:rsidR="00B64540" w:rsidRPr="00FE4BB4">
        <w:rPr>
          <w:rFonts w:ascii="Times New Roman" w:eastAsia="Calibri" w:hAnsi="Times New Roman" w:cs="Times New Roman"/>
        </w:rPr>
        <w:t>,</w:t>
      </w:r>
      <w:r w:rsidRPr="00FE4BB4">
        <w:rPr>
          <w:rFonts w:ascii="Times New Roman" w:eastAsia="Calibri" w:hAnsi="Times New Roman" w:cs="Times New Roman"/>
        </w:rPr>
        <w:t xml:space="preserve"> postępowań przygotowawczych lub postępowań sądowych.</w:t>
      </w:r>
    </w:p>
    <w:p w14:paraId="41EF6151" w14:textId="1169E8E1" w:rsidR="00652626" w:rsidRPr="00FE4BB4" w:rsidRDefault="00060A5B" w:rsidP="00FE4BB4">
      <w:pPr>
        <w:pStyle w:val="USTustnpkodeksu"/>
        <w:spacing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>3</w:t>
      </w:r>
      <w:r w:rsidR="00652626" w:rsidRPr="00FE4BB4">
        <w:rPr>
          <w:rFonts w:ascii="Times New Roman" w:eastAsia="Calibri" w:hAnsi="Times New Roman" w:cs="Times New Roman"/>
        </w:rPr>
        <w:t xml:space="preserve">. Przepisy ust. 1 </w:t>
      </w:r>
      <w:r w:rsidRPr="00FE4BB4">
        <w:rPr>
          <w:rFonts w:ascii="Times New Roman" w:eastAsia="Calibri" w:hAnsi="Times New Roman" w:cs="Times New Roman"/>
        </w:rPr>
        <w:t xml:space="preserve">i 2 </w:t>
      </w:r>
      <w:r w:rsidR="00652626" w:rsidRPr="00FE4BB4">
        <w:rPr>
          <w:rFonts w:ascii="Times New Roman" w:eastAsia="Calibri" w:hAnsi="Times New Roman" w:cs="Times New Roman"/>
        </w:rPr>
        <w:t>stosuje się także do osoby pomagającej w dokonaniu zgłoszenia oraz</w:t>
      </w:r>
      <w:r w:rsidR="00DF3E3C">
        <w:rPr>
          <w:rFonts w:ascii="Times New Roman" w:eastAsia="Calibri" w:hAnsi="Times New Roman" w:cs="Times New Roman"/>
        </w:rPr>
        <w:t> </w:t>
      </w:r>
      <w:r w:rsidR="00652626" w:rsidRPr="00FE4BB4">
        <w:rPr>
          <w:rFonts w:ascii="Times New Roman" w:eastAsia="Calibri" w:hAnsi="Times New Roman" w:cs="Times New Roman"/>
        </w:rPr>
        <w:t xml:space="preserve">osoby powiązanej z sygnalistą, w </w:t>
      </w:r>
      <w:r w:rsidR="00775136" w:rsidRPr="00FE4BB4">
        <w:rPr>
          <w:rFonts w:ascii="Times New Roman" w:eastAsia="Calibri" w:hAnsi="Times New Roman" w:cs="Times New Roman"/>
        </w:rPr>
        <w:t>przypadku,</w:t>
      </w:r>
      <w:r w:rsidR="00652626" w:rsidRPr="00FE4BB4">
        <w:rPr>
          <w:rFonts w:ascii="Times New Roman" w:eastAsia="Calibri" w:hAnsi="Times New Roman" w:cs="Times New Roman"/>
        </w:rPr>
        <w:t xml:space="preserve"> gdy ich dane osobowe oraz inne dane pozwalające ustalić ich tożsamość są znane.</w:t>
      </w:r>
    </w:p>
    <w:p w14:paraId="17754774" w14:textId="5F638187" w:rsidR="00652626" w:rsidRPr="00FE4BB4" w:rsidRDefault="00060A5B" w:rsidP="00FE4BB4">
      <w:pPr>
        <w:pStyle w:val="USTustnpkodeksu"/>
        <w:spacing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>4</w:t>
      </w:r>
      <w:r w:rsidR="00652626" w:rsidRPr="00FE4BB4">
        <w:rPr>
          <w:rFonts w:ascii="Times New Roman" w:eastAsia="Calibri" w:hAnsi="Times New Roman" w:cs="Times New Roman"/>
        </w:rPr>
        <w:t>. Sygnalista, o ile przekazał adres do kontaktu</w:t>
      </w:r>
      <w:r w:rsidR="00A5170A" w:rsidRPr="00FE4BB4">
        <w:rPr>
          <w:rFonts w:ascii="Times New Roman" w:eastAsia="Calibri" w:hAnsi="Times New Roman" w:cs="Times New Roman"/>
        </w:rPr>
        <w:t>,</w:t>
      </w:r>
      <w:r w:rsidR="00652626" w:rsidRPr="00FE4BB4">
        <w:rPr>
          <w:rFonts w:ascii="Times New Roman" w:eastAsia="Calibri" w:hAnsi="Times New Roman" w:cs="Times New Roman"/>
        </w:rPr>
        <w:t xml:space="preserve"> jest każdorazowo informowany o</w:t>
      </w:r>
      <w:r w:rsidR="00DF3E3C">
        <w:rPr>
          <w:rFonts w:ascii="Times New Roman" w:eastAsia="Calibri" w:hAnsi="Times New Roman" w:cs="Times New Roman"/>
        </w:rPr>
        <w:t> </w:t>
      </w:r>
      <w:r w:rsidR="00652626" w:rsidRPr="00FE4BB4">
        <w:rPr>
          <w:rFonts w:ascii="Times New Roman" w:eastAsia="Calibri" w:hAnsi="Times New Roman" w:cs="Times New Roman"/>
        </w:rPr>
        <w:t>okolicznościach, w których ujawnienie jego tożsamości stanie się konieczne, chyba że takie powiadomienie zagrozi prowadzonemu postępowaniu wyjaśniającemu.</w:t>
      </w:r>
    </w:p>
    <w:p w14:paraId="0942FD9E" w14:textId="7DB2ACCA" w:rsidR="00652626" w:rsidRPr="00FE4BB4" w:rsidRDefault="00652626" w:rsidP="00FE4BB4">
      <w:pPr>
        <w:pStyle w:val="ARTartustawynprozporzdzenia"/>
        <w:spacing w:before="0"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  <w:b/>
          <w:bCs/>
        </w:rPr>
        <w:t>§ 1</w:t>
      </w:r>
      <w:r w:rsidR="00214789" w:rsidRPr="00FE4BB4">
        <w:rPr>
          <w:rFonts w:ascii="Times New Roman" w:eastAsia="Calibri" w:hAnsi="Times New Roman" w:cs="Times New Roman"/>
          <w:b/>
          <w:bCs/>
        </w:rPr>
        <w:t>7</w:t>
      </w:r>
      <w:r w:rsidRPr="00FE4BB4">
        <w:rPr>
          <w:rFonts w:ascii="Times New Roman" w:eastAsia="Calibri" w:hAnsi="Times New Roman" w:cs="Times New Roman"/>
          <w:b/>
          <w:bCs/>
        </w:rPr>
        <w:t>.</w:t>
      </w:r>
      <w:r w:rsidRPr="00FE4BB4">
        <w:rPr>
          <w:rFonts w:ascii="Times New Roman" w:eastAsia="Calibri" w:hAnsi="Times New Roman" w:cs="Times New Roman"/>
          <w:bCs/>
        </w:rPr>
        <w:t xml:space="preserve"> 1. </w:t>
      </w:r>
      <w:r w:rsidRPr="00FE4BB4">
        <w:rPr>
          <w:rFonts w:ascii="Times New Roman" w:eastAsia="Calibri" w:hAnsi="Times New Roman" w:cs="Times New Roman"/>
        </w:rPr>
        <w:t>Osoba, której dotyczy zgłoszenie, ma prawo do ochrony swojego dobrego imienia oraz tożsamości przez okres działań następczych w zakresie i na zasadach określonych dla</w:t>
      </w:r>
      <w:r w:rsidR="00DF3E3C">
        <w:rPr>
          <w:rFonts w:ascii="Times New Roman" w:eastAsia="Calibri" w:hAnsi="Times New Roman" w:cs="Times New Roman"/>
        </w:rPr>
        <w:t> </w:t>
      </w:r>
      <w:r w:rsidR="00011B4D" w:rsidRPr="00FE4BB4">
        <w:rPr>
          <w:rFonts w:ascii="Times New Roman" w:eastAsia="Calibri" w:hAnsi="Times New Roman" w:cs="Times New Roman"/>
        </w:rPr>
        <w:t>sygnalisty</w:t>
      </w:r>
      <w:r w:rsidRPr="00FE4BB4">
        <w:rPr>
          <w:rFonts w:ascii="Times New Roman" w:eastAsia="Calibri" w:hAnsi="Times New Roman" w:cs="Times New Roman"/>
        </w:rPr>
        <w:t>, a jeżeli zarzuty się nie potwierdzą – także po ich zakończeniu.</w:t>
      </w:r>
    </w:p>
    <w:p w14:paraId="6A084D05" w14:textId="0740AE80" w:rsidR="00652626" w:rsidRPr="00FE4BB4" w:rsidRDefault="00652626" w:rsidP="00FE4BB4">
      <w:pPr>
        <w:pStyle w:val="USTustnpkodeksu"/>
        <w:spacing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 xml:space="preserve">2. Tożsamość osoby, o której mowa w ust. 1, może zostać ujawniona </w:t>
      </w:r>
      <w:r w:rsidR="00DF3E3C">
        <w:rPr>
          <w:rFonts w:ascii="Times New Roman" w:eastAsia="Calibri" w:hAnsi="Times New Roman" w:cs="Times New Roman"/>
        </w:rPr>
        <w:t>PPIS</w:t>
      </w:r>
      <w:r w:rsidR="000C23A2" w:rsidRPr="00FE4BB4">
        <w:rPr>
          <w:rFonts w:ascii="Times New Roman" w:eastAsia="Calibri" w:hAnsi="Times New Roman" w:cs="Times New Roman"/>
        </w:rPr>
        <w:t xml:space="preserve">, </w:t>
      </w:r>
      <w:r w:rsidRPr="00FE4BB4">
        <w:rPr>
          <w:rFonts w:ascii="Times New Roman" w:eastAsia="Calibri" w:hAnsi="Times New Roman" w:cs="Times New Roman"/>
        </w:rPr>
        <w:t>, przełożonym tej osoby oraz członkom zespołu wyjaśniające</w:t>
      </w:r>
      <w:r w:rsidR="00011B4D" w:rsidRPr="00FE4BB4">
        <w:rPr>
          <w:rFonts w:ascii="Times New Roman" w:eastAsia="Calibri" w:hAnsi="Times New Roman" w:cs="Times New Roman"/>
        </w:rPr>
        <w:t>go</w:t>
      </w:r>
      <w:r w:rsidRPr="00FE4BB4">
        <w:rPr>
          <w:rFonts w:ascii="Times New Roman" w:eastAsia="Calibri" w:hAnsi="Times New Roman" w:cs="Times New Roman"/>
        </w:rPr>
        <w:t>, o których mowa w §</w:t>
      </w:r>
      <w:r w:rsidR="00D915EB" w:rsidRPr="00FE4BB4">
        <w:rPr>
          <w:rFonts w:ascii="Times New Roman" w:eastAsia="Calibri" w:hAnsi="Times New Roman" w:cs="Times New Roman"/>
        </w:rPr>
        <w:t xml:space="preserve"> </w:t>
      </w:r>
      <w:r w:rsidRPr="00FE4BB4">
        <w:rPr>
          <w:rFonts w:ascii="Times New Roman" w:eastAsia="Calibri" w:hAnsi="Times New Roman" w:cs="Times New Roman"/>
        </w:rPr>
        <w:t>1</w:t>
      </w:r>
      <w:r w:rsidR="00FE5280" w:rsidRPr="00FE4BB4">
        <w:rPr>
          <w:rFonts w:ascii="Times New Roman" w:eastAsia="Calibri" w:hAnsi="Times New Roman" w:cs="Times New Roman"/>
        </w:rPr>
        <w:t>1</w:t>
      </w:r>
      <w:r w:rsidRPr="00FE4BB4">
        <w:rPr>
          <w:rFonts w:ascii="Times New Roman" w:eastAsia="Calibri" w:hAnsi="Times New Roman" w:cs="Times New Roman"/>
        </w:rPr>
        <w:t xml:space="preserve"> ust. 2, w przypadkach uzasadnionych ochroną interesu tej osoby.</w:t>
      </w:r>
    </w:p>
    <w:p w14:paraId="5B7FA29D" w14:textId="77777777" w:rsidR="00652626" w:rsidRPr="00FE4BB4" w:rsidRDefault="00652626" w:rsidP="00FE4BB4">
      <w:pPr>
        <w:pStyle w:val="USTustnpkodeksu"/>
        <w:spacing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>3. Osoba, o której mowa w ust. 1, ma prawo wypowiedzieć się na temat zebranych dowodów i przedstawić własne wnioski dowodowe.</w:t>
      </w:r>
    </w:p>
    <w:p w14:paraId="14ED8DD6" w14:textId="69A1F253" w:rsidR="00FF0F63" w:rsidRPr="00FE4BB4" w:rsidRDefault="00652626" w:rsidP="00FE4BB4">
      <w:pPr>
        <w:pStyle w:val="USTustnpkodeksu"/>
        <w:spacing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t>4. Przepisy ust. 2</w:t>
      </w:r>
      <w:r w:rsidR="001B2D0D" w:rsidRPr="00FE4BB4">
        <w:rPr>
          <w:rFonts w:ascii="Times New Roman" w:eastAsia="Calibri" w:hAnsi="Times New Roman" w:cs="Times New Roman"/>
        </w:rPr>
        <w:t xml:space="preserve"> i 3</w:t>
      </w:r>
      <w:r w:rsidRPr="00FE4BB4">
        <w:rPr>
          <w:rFonts w:ascii="Times New Roman" w:eastAsia="Calibri" w:hAnsi="Times New Roman" w:cs="Times New Roman"/>
        </w:rPr>
        <w:t xml:space="preserve"> stosuje się odpowiednio do osób, które nie zostały wymienione w </w:t>
      </w:r>
      <w:r w:rsidR="00935C44" w:rsidRPr="00FE4BB4">
        <w:rPr>
          <w:rFonts w:ascii="Times New Roman" w:eastAsia="Calibri" w:hAnsi="Times New Roman" w:cs="Times New Roman"/>
        </w:rPr>
        <w:t>zgłoszeniu</w:t>
      </w:r>
      <w:r w:rsidRPr="00FE4BB4">
        <w:rPr>
          <w:rFonts w:ascii="Times New Roman" w:eastAsia="Calibri" w:hAnsi="Times New Roman" w:cs="Times New Roman"/>
        </w:rPr>
        <w:t>, ale w stosunku do których pojawią się podejrzenia naruszeń w trakcie działań następczych.</w:t>
      </w:r>
    </w:p>
    <w:p w14:paraId="6E8DD38B" w14:textId="57732B62" w:rsidR="00415DF8" w:rsidRPr="00FE4BB4" w:rsidRDefault="00415DF8" w:rsidP="00FE4BB4">
      <w:pPr>
        <w:pStyle w:val="ARTartustawynprozporzdzenia"/>
        <w:spacing w:before="0" w:line="240" w:lineRule="auto"/>
        <w:rPr>
          <w:rStyle w:val="cf01"/>
          <w:rFonts w:ascii="Times New Roman" w:hAnsi="Times New Roman" w:cs="Times New Roman"/>
          <w:sz w:val="24"/>
          <w:szCs w:val="24"/>
        </w:rPr>
      </w:pPr>
      <w:r w:rsidRPr="00FE4BB4">
        <w:rPr>
          <w:rFonts w:ascii="Times New Roman" w:eastAsia="Calibri" w:hAnsi="Times New Roman" w:cs="Times New Roman"/>
          <w:b/>
        </w:rPr>
        <w:t xml:space="preserve">§ </w:t>
      </w:r>
      <w:r w:rsidR="00214789" w:rsidRPr="00FE4BB4">
        <w:rPr>
          <w:rFonts w:ascii="Times New Roman" w:eastAsia="Calibri" w:hAnsi="Times New Roman" w:cs="Times New Roman"/>
          <w:b/>
        </w:rPr>
        <w:t>18</w:t>
      </w:r>
      <w:r w:rsidRPr="00FE4BB4">
        <w:rPr>
          <w:rFonts w:ascii="Times New Roman" w:eastAsia="Calibri" w:hAnsi="Times New Roman" w:cs="Times New Roman"/>
          <w:b/>
        </w:rPr>
        <w:t>.</w:t>
      </w:r>
      <w:r w:rsidRPr="00FE4BB4">
        <w:rPr>
          <w:rFonts w:ascii="Times New Roman" w:eastAsia="Calibri" w:hAnsi="Times New Roman" w:cs="Times New Roman"/>
        </w:rPr>
        <w:t xml:space="preserve"> </w:t>
      </w:r>
      <w:r w:rsidR="005A17E7" w:rsidRPr="00FE4BB4">
        <w:rPr>
          <w:rFonts w:ascii="Times New Roman" w:eastAsia="Calibri" w:hAnsi="Times New Roman" w:cs="Times New Roman"/>
        </w:rPr>
        <w:t xml:space="preserve">1. </w:t>
      </w:r>
      <w:r w:rsidRPr="00FE4BB4">
        <w:rPr>
          <w:rFonts w:ascii="Times New Roman" w:eastAsia="Calibri" w:hAnsi="Times New Roman" w:cs="Times New Roman"/>
        </w:rPr>
        <w:t>N</w:t>
      </w:r>
      <w:r w:rsidRPr="00FE4BB4">
        <w:rPr>
          <w:rStyle w:val="cf01"/>
          <w:rFonts w:ascii="Times New Roman" w:hAnsi="Times New Roman" w:cs="Times New Roman"/>
          <w:sz w:val="24"/>
          <w:szCs w:val="24"/>
        </w:rPr>
        <w:t>iedopuszczalne jest jakiekolwiek niekorzystne traktowanie sygnalisty, który korzysta z ochrony przewidzianej ustawą, w tym stosowanie działań odwetowych, jak również groźby lub próby ich stosowania.</w:t>
      </w:r>
    </w:p>
    <w:p w14:paraId="6EA1CE33" w14:textId="23294218" w:rsidR="005A17E7" w:rsidRPr="00FE4BB4" w:rsidRDefault="005A17E7" w:rsidP="00FE4BB4">
      <w:pPr>
        <w:pStyle w:val="USTustnpkodeksu"/>
        <w:spacing w:line="240" w:lineRule="auto"/>
        <w:rPr>
          <w:rStyle w:val="cf01"/>
          <w:rFonts w:ascii="Times New Roman" w:hAnsi="Times New Roman" w:cs="Times New Roman"/>
          <w:sz w:val="24"/>
          <w:szCs w:val="24"/>
        </w:rPr>
      </w:pPr>
      <w:r w:rsidRPr="00FE4BB4">
        <w:rPr>
          <w:rStyle w:val="cf01"/>
          <w:rFonts w:ascii="Times New Roman" w:hAnsi="Times New Roman" w:cs="Times New Roman"/>
          <w:sz w:val="24"/>
          <w:szCs w:val="24"/>
        </w:rPr>
        <w:t>2. Za niekorzystne traktowanie, o którym mowa w ust. 1</w:t>
      </w:r>
      <w:r w:rsidR="0060304F" w:rsidRPr="00FE4BB4">
        <w:rPr>
          <w:rStyle w:val="cf01"/>
          <w:rFonts w:ascii="Times New Roman" w:hAnsi="Times New Roman" w:cs="Times New Roman"/>
          <w:sz w:val="24"/>
          <w:szCs w:val="24"/>
        </w:rPr>
        <w:t>,</w:t>
      </w:r>
      <w:r w:rsidRPr="00FE4BB4">
        <w:rPr>
          <w:rStyle w:val="cf01"/>
          <w:rFonts w:ascii="Times New Roman" w:hAnsi="Times New Roman" w:cs="Times New Roman"/>
          <w:sz w:val="24"/>
          <w:szCs w:val="24"/>
        </w:rPr>
        <w:t xml:space="preserve"> uważa się w szczególności:</w:t>
      </w:r>
    </w:p>
    <w:p w14:paraId="4CA71020" w14:textId="47774445" w:rsidR="005A17E7" w:rsidRPr="00FE4BB4" w:rsidRDefault="005A17E7" w:rsidP="00FE4BB4">
      <w:pPr>
        <w:pStyle w:val="PKTpunkt"/>
        <w:spacing w:line="240" w:lineRule="auto"/>
        <w:rPr>
          <w:rStyle w:val="cf01"/>
          <w:rFonts w:ascii="Times New Roman" w:hAnsi="Times New Roman" w:cs="Times New Roman"/>
          <w:sz w:val="24"/>
          <w:szCs w:val="20"/>
        </w:rPr>
      </w:pPr>
      <w:r w:rsidRPr="00FE4BB4">
        <w:rPr>
          <w:rStyle w:val="cf01"/>
          <w:rFonts w:ascii="Times New Roman" w:hAnsi="Times New Roman" w:cs="Times New Roman"/>
          <w:sz w:val="24"/>
          <w:szCs w:val="20"/>
        </w:rPr>
        <w:t>1)</w:t>
      </w:r>
      <w:r w:rsidRPr="00FE4BB4">
        <w:rPr>
          <w:rStyle w:val="cf01"/>
          <w:rFonts w:ascii="Times New Roman" w:hAnsi="Times New Roman" w:cs="Times New Roman"/>
          <w:sz w:val="24"/>
          <w:szCs w:val="20"/>
        </w:rPr>
        <w:tab/>
        <w:t>odmow</w:t>
      </w:r>
      <w:r w:rsidR="00B6150F" w:rsidRPr="00FE4BB4">
        <w:rPr>
          <w:rStyle w:val="cf01"/>
          <w:rFonts w:ascii="Times New Roman" w:hAnsi="Times New Roman" w:cs="Times New Roman"/>
          <w:sz w:val="24"/>
          <w:szCs w:val="20"/>
        </w:rPr>
        <w:t>ę</w:t>
      </w:r>
      <w:r w:rsidRPr="00FE4BB4">
        <w:rPr>
          <w:rStyle w:val="cf01"/>
          <w:rFonts w:ascii="Times New Roman" w:hAnsi="Times New Roman" w:cs="Times New Roman"/>
          <w:sz w:val="24"/>
          <w:szCs w:val="20"/>
        </w:rPr>
        <w:t xml:space="preserve"> nawiązania stosunku pracy;</w:t>
      </w:r>
    </w:p>
    <w:p w14:paraId="40227D7B" w14:textId="77777777" w:rsidR="005A17E7" w:rsidRPr="00FE4BB4" w:rsidRDefault="005A17E7" w:rsidP="00FE4BB4">
      <w:pPr>
        <w:pStyle w:val="PKTpunkt"/>
        <w:spacing w:line="240" w:lineRule="auto"/>
        <w:rPr>
          <w:rStyle w:val="cf01"/>
          <w:rFonts w:ascii="Times New Roman" w:hAnsi="Times New Roman" w:cs="Times New Roman"/>
          <w:sz w:val="24"/>
          <w:szCs w:val="20"/>
        </w:rPr>
      </w:pPr>
      <w:r w:rsidRPr="00FE4BB4">
        <w:rPr>
          <w:rStyle w:val="cf01"/>
          <w:rFonts w:ascii="Times New Roman" w:hAnsi="Times New Roman" w:cs="Times New Roman"/>
          <w:sz w:val="24"/>
          <w:szCs w:val="20"/>
        </w:rPr>
        <w:t>2)</w:t>
      </w:r>
      <w:r w:rsidRPr="00FE4BB4">
        <w:rPr>
          <w:rStyle w:val="cf01"/>
          <w:rFonts w:ascii="Times New Roman" w:hAnsi="Times New Roman" w:cs="Times New Roman"/>
          <w:sz w:val="24"/>
          <w:szCs w:val="20"/>
        </w:rPr>
        <w:tab/>
        <w:t>wypowiedzenie stosunku pracy lub rozwiązanie stosunku pracy bez wypowiedzenia;</w:t>
      </w:r>
    </w:p>
    <w:p w14:paraId="0634BA11" w14:textId="2717C439" w:rsidR="005A17E7" w:rsidRPr="00FE4BB4" w:rsidRDefault="005A17E7" w:rsidP="00FE4BB4">
      <w:pPr>
        <w:pStyle w:val="PKTpunkt"/>
        <w:spacing w:line="240" w:lineRule="auto"/>
        <w:rPr>
          <w:rStyle w:val="cf01"/>
          <w:rFonts w:ascii="Times New Roman" w:hAnsi="Times New Roman" w:cs="Times New Roman"/>
          <w:sz w:val="24"/>
          <w:szCs w:val="20"/>
        </w:rPr>
      </w:pPr>
      <w:r w:rsidRPr="00FE4BB4">
        <w:rPr>
          <w:rStyle w:val="cf01"/>
          <w:rFonts w:ascii="Times New Roman" w:hAnsi="Times New Roman" w:cs="Times New Roman"/>
          <w:sz w:val="24"/>
          <w:szCs w:val="20"/>
        </w:rPr>
        <w:lastRenderedPageBreak/>
        <w:t>3)</w:t>
      </w:r>
      <w:r w:rsidRPr="00FE4BB4">
        <w:rPr>
          <w:rStyle w:val="cf01"/>
          <w:rFonts w:ascii="Times New Roman" w:hAnsi="Times New Roman" w:cs="Times New Roman"/>
          <w:sz w:val="24"/>
          <w:szCs w:val="20"/>
        </w:rPr>
        <w:tab/>
      </w:r>
      <w:r w:rsidR="002D5B98" w:rsidRPr="00FE4BB4">
        <w:rPr>
          <w:rStyle w:val="cf01"/>
          <w:rFonts w:ascii="Times New Roman" w:hAnsi="Times New Roman" w:cs="Times New Roman"/>
          <w:sz w:val="24"/>
          <w:szCs w:val="20"/>
        </w:rPr>
        <w:t>nie zawarcie</w:t>
      </w:r>
      <w:r w:rsidRPr="00FE4BB4">
        <w:rPr>
          <w:rStyle w:val="cf01"/>
          <w:rFonts w:ascii="Times New Roman" w:hAnsi="Times New Roman" w:cs="Times New Roman"/>
          <w:sz w:val="24"/>
          <w:szCs w:val="20"/>
        </w:rPr>
        <w:t xml:space="preserve"> umowy o pracę na czas określony lub umowy o pracę na czas nieokreślony po rozwiązaniu umowy o pracę na okres próbny, </w:t>
      </w:r>
      <w:r w:rsidR="002D5B98" w:rsidRPr="00FE4BB4">
        <w:rPr>
          <w:rStyle w:val="cf01"/>
          <w:rFonts w:ascii="Times New Roman" w:hAnsi="Times New Roman" w:cs="Times New Roman"/>
          <w:sz w:val="24"/>
          <w:szCs w:val="20"/>
        </w:rPr>
        <w:t>nie zawarcie</w:t>
      </w:r>
      <w:r w:rsidRPr="00FE4BB4">
        <w:rPr>
          <w:rStyle w:val="cf01"/>
          <w:rFonts w:ascii="Times New Roman" w:hAnsi="Times New Roman" w:cs="Times New Roman"/>
          <w:sz w:val="24"/>
          <w:szCs w:val="20"/>
        </w:rPr>
        <w:t xml:space="preserve"> kolejnej umowy o pracę na</w:t>
      </w:r>
      <w:r w:rsidR="00DF3E3C">
        <w:rPr>
          <w:rStyle w:val="cf01"/>
          <w:rFonts w:ascii="Times New Roman" w:hAnsi="Times New Roman" w:cs="Times New Roman"/>
          <w:sz w:val="24"/>
          <w:szCs w:val="20"/>
        </w:rPr>
        <w:t> </w:t>
      </w:r>
      <w:r w:rsidRPr="00FE4BB4">
        <w:rPr>
          <w:rStyle w:val="cf01"/>
          <w:rFonts w:ascii="Times New Roman" w:hAnsi="Times New Roman" w:cs="Times New Roman"/>
          <w:sz w:val="24"/>
          <w:szCs w:val="20"/>
        </w:rPr>
        <w:t xml:space="preserve">czas określony lub </w:t>
      </w:r>
      <w:r w:rsidR="002D5B98" w:rsidRPr="00FE4BB4">
        <w:rPr>
          <w:rStyle w:val="cf01"/>
          <w:rFonts w:ascii="Times New Roman" w:hAnsi="Times New Roman" w:cs="Times New Roman"/>
          <w:sz w:val="24"/>
          <w:szCs w:val="20"/>
        </w:rPr>
        <w:t>nie zawarcie</w:t>
      </w:r>
      <w:r w:rsidRPr="00FE4BB4">
        <w:rPr>
          <w:rStyle w:val="cf01"/>
          <w:rFonts w:ascii="Times New Roman" w:hAnsi="Times New Roman" w:cs="Times New Roman"/>
          <w:sz w:val="24"/>
          <w:szCs w:val="20"/>
        </w:rPr>
        <w:t xml:space="preserve"> umowy o pracę na czas nieokreślony, po rozwiązaniu umowy o pracę na czas określony – w przypadku</w:t>
      </w:r>
      <w:r w:rsidR="00775136">
        <w:rPr>
          <w:rStyle w:val="cf01"/>
          <w:rFonts w:ascii="Times New Roman" w:hAnsi="Times New Roman" w:cs="Times New Roman"/>
          <w:sz w:val="24"/>
          <w:szCs w:val="20"/>
        </w:rPr>
        <w:t>,</w:t>
      </w:r>
      <w:r w:rsidRPr="00FE4BB4">
        <w:rPr>
          <w:rStyle w:val="cf01"/>
          <w:rFonts w:ascii="Times New Roman" w:hAnsi="Times New Roman" w:cs="Times New Roman"/>
          <w:sz w:val="24"/>
          <w:szCs w:val="20"/>
        </w:rPr>
        <w:t xml:space="preserve"> gdy pracownik miał uzasadnione oczekiwanie, że zostanie z nim zawarta taka umowa;</w:t>
      </w:r>
    </w:p>
    <w:p w14:paraId="2FD2E49C" w14:textId="77777777" w:rsidR="005A17E7" w:rsidRPr="00FE4BB4" w:rsidRDefault="005A17E7" w:rsidP="00FE4BB4">
      <w:pPr>
        <w:pStyle w:val="PKTpunkt"/>
        <w:spacing w:line="240" w:lineRule="auto"/>
        <w:rPr>
          <w:rStyle w:val="cf01"/>
          <w:rFonts w:ascii="Times New Roman" w:hAnsi="Times New Roman" w:cs="Times New Roman"/>
          <w:sz w:val="24"/>
          <w:szCs w:val="20"/>
        </w:rPr>
      </w:pPr>
      <w:r w:rsidRPr="00FE4BB4">
        <w:rPr>
          <w:rStyle w:val="cf01"/>
          <w:rFonts w:ascii="Times New Roman" w:hAnsi="Times New Roman" w:cs="Times New Roman"/>
          <w:sz w:val="24"/>
          <w:szCs w:val="20"/>
        </w:rPr>
        <w:t>4)</w:t>
      </w:r>
      <w:r w:rsidRPr="00FE4BB4">
        <w:rPr>
          <w:rStyle w:val="cf01"/>
          <w:rFonts w:ascii="Times New Roman" w:hAnsi="Times New Roman" w:cs="Times New Roman"/>
          <w:sz w:val="24"/>
          <w:szCs w:val="20"/>
        </w:rPr>
        <w:tab/>
        <w:t>obniżenie wysokości wynagrodzenia za pracę;</w:t>
      </w:r>
    </w:p>
    <w:p w14:paraId="4899049F" w14:textId="77777777" w:rsidR="005A17E7" w:rsidRPr="00FE4BB4" w:rsidRDefault="005A17E7" w:rsidP="00FE4BB4">
      <w:pPr>
        <w:pStyle w:val="PKTpunkt"/>
        <w:spacing w:line="240" w:lineRule="auto"/>
        <w:rPr>
          <w:rStyle w:val="cf01"/>
          <w:rFonts w:ascii="Times New Roman" w:hAnsi="Times New Roman" w:cs="Times New Roman"/>
          <w:sz w:val="24"/>
          <w:szCs w:val="20"/>
        </w:rPr>
      </w:pPr>
      <w:r w:rsidRPr="00FE4BB4">
        <w:rPr>
          <w:rStyle w:val="cf01"/>
          <w:rFonts w:ascii="Times New Roman" w:hAnsi="Times New Roman" w:cs="Times New Roman"/>
          <w:sz w:val="24"/>
          <w:szCs w:val="20"/>
        </w:rPr>
        <w:t>5)</w:t>
      </w:r>
      <w:r w:rsidRPr="00FE4BB4">
        <w:rPr>
          <w:rStyle w:val="cf01"/>
          <w:rFonts w:ascii="Times New Roman" w:hAnsi="Times New Roman" w:cs="Times New Roman"/>
          <w:sz w:val="24"/>
          <w:szCs w:val="20"/>
        </w:rPr>
        <w:tab/>
        <w:t>wstrzymanie awansu albo pominięcie przy awansowaniu;</w:t>
      </w:r>
    </w:p>
    <w:p w14:paraId="5C260F29" w14:textId="60037DC2" w:rsidR="005A17E7" w:rsidRPr="00FE4BB4" w:rsidRDefault="005A17E7" w:rsidP="00FE4BB4">
      <w:pPr>
        <w:pStyle w:val="PKTpunkt"/>
        <w:spacing w:line="240" w:lineRule="auto"/>
        <w:rPr>
          <w:rStyle w:val="cf01"/>
          <w:rFonts w:ascii="Times New Roman" w:hAnsi="Times New Roman" w:cs="Times New Roman"/>
          <w:sz w:val="24"/>
          <w:szCs w:val="20"/>
        </w:rPr>
      </w:pPr>
      <w:r w:rsidRPr="00FE4BB4">
        <w:rPr>
          <w:rStyle w:val="cf01"/>
          <w:rFonts w:ascii="Times New Roman" w:hAnsi="Times New Roman" w:cs="Times New Roman"/>
          <w:sz w:val="24"/>
          <w:szCs w:val="20"/>
        </w:rPr>
        <w:t>6)</w:t>
      </w:r>
      <w:r w:rsidRPr="00FE4BB4">
        <w:rPr>
          <w:rStyle w:val="cf01"/>
          <w:rFonts w:ascii="Times New Roman" w:hAnsi="Times New Roman" w:cs="Times New Roman"/>
          <w:sz w:val="24"/>
          <w:szCs w:val="20"/>
        </w:rPr>
        <w:tab/>
        <w:t>pominięcie przy przyznawaniu innych niż wynagrodzenie świadczeń związanych z pracą lub obniżeniu wysokości tych świadczeń;</w:t>
      </w:r>
    </w:p>
    <w:p w14:paraId="3B208165" w14:textId="77777777" w:rsidR="005A17E7" w:rsidRPr="00FE4BB4" w:rsidRDefault="005A17E7" w:rsidP="00FE4BB4">
      <w:pPr>
        <w:pStyle w:val="PKTpunkt"/>
        <w:spacing w:line="240" w:lineRule="auto"/>
        <w:rPr>
          <w:rStyle w:val="cf01"/>
          <w:rFonts w:ascii="Times New Roman" w:hAnsi="Times New Roman" w:cs="Times New Roman"/>
          <w:sz w:val="24"/>
          <w:szCs w:val="20"/>
        </w:rPr>
      </w:pPr>
      <w:r w:rsidRPr="00FE4BB4">
        <w:rPr>
          <w:rStyle w:val="cf01"/>
          <w:rFonts w:ascii="Times New Roman" w:hAnsi="Times New Roman" w:cs="Times New Roman"/>
          <w:sz w:val="24"/>
          <w:szCs w:val="20"/>
        </w:rPr>
        <w:t>7)</w:t>
      </w:r>
      <w:r w:rsidRPr="00FE4BB4">
        <w:rPr>
          <w:rStyle w:val="cf01"/>
          <w:rFonts w:ascii="Times New Roman" w:hAnsi="Times New Roman" w:cs="Times New Roman"/>
          <w:sz w:val="24"/>
          <w:szCs w:val="20"/>
        </w:rPr>
        <w:tab/>
        <w:t>przeniesienie pracownika na niższe stanowisko pracy;</w:t>
      </w:r>
    </w:p>
    <w:p w14:paraId="6910CFF0" w14:textId="77777777" w:rsidR="005A17E7" w:rsidRPr="00FE4BB4" w:rsidRDefault="005A17E7" w:rsidP="00FE4BB4">
      <w:pPr>
        <w:pStyle w:val="PKTpunkt"/>
        <w:spacing w:line="240" w:lineRule="auto"/>
        <w:rPr>
          <w:rStyle w:val="cf01"/>
          <w:rFonts w:ascii="Times New Roman" w:hAnsi="Times New Roman" w:cs="Times New Roman"/>
          <w:sz w:val="24"/>
          <w:szCs w:val="20"/>
        </w:rPr>
      </w:pPr>
      <w:r w:rsidRPr="00FE4BB4">
        <w:rPr>
          <w:rStyle w:val="cf01"/>
          <w:rFonts w:ascii="Times New Roman" w:hAnsi="Times New Roman" w:cs="Times New Roman"/>
          <w:sz w:val="24"/>
          <w:szCs w:val="20"/>
        </w:rPr>
        <w:t>8)</w:t>
      </w:r>
      <w:r w:rsidRPr="00FE4BB4">
        <w:rPr>
          <w:rStyle w:val="cf01"/>
          <w:rFonts w:ascii="Times New Roman" w:hAnsi="Times New Roman" w:cs="Times New Roman"/>
          <w:sz w:val="24"/>
          <w:szCs w:val="20"/>
        </w:rPr>
        <w:tab/>
        <w:t>zawieszenie w wykonywaniu obowiązków pracowniczych lub służbowych;</w:t>
      </w:r>
    </w:p>
    <w:p w14:paraId="450618A2" w14:textId="77777777" w:rsidR="005A17E7" w:rsidRPr="00FE4BB4" w:rsidRDefault="005A17E7" w:rsidP="00FE4BB4">
      <w:pPr>
        <w:pStyle w:val="PKTpunkt"/>
        <w:spacing w:line="240" w:lineRule="auto"/>
        <w:rPr>
          <w:rStyle w:val="cf01"/>
          <w:rFonts w:ascii="Times New Roman" w:hAnsi="Times New Roman" w:cs="Times New Roman"/>
          <w:sz w:val="24"/>
          <w:szCs w:val="20"/>
        </w:rPr>
      </w:pPr>
      <w:r w:rsidRPr="00FE4BB4">
        <w:rPr>
          <w:rStyle w:val="cf01"/>
          <w:rFonts w:ascii="Times New Roman" w:hAnsi="Times New Roman" w:cs="Times New Roman"/>
          <w:sz w:val="24"/>
          <w:szCs w:val="20"/>
        </w:rPr>
        <w:t>9)</w:t>
      </w:r>
      <w:r w:rsidRPr="00FE4BB4">
        <w:rPr>
          <w:rStyle w:val="cf01"/>
          <w:rFonts w:ascii="Times New Roman" w:hAnsi="Times New Roman" w:cs="Times New Roman"/>
          <w:sz w:val="24"/>
          <w:szCs w:val="20"/>
        </w:rPr>
        <w:tab/>
        <w:t>przekazanie innemu pracownikowi dotychczasowych obowiązków pracownika;</w:t>
      </w:r>
    </w:p>
    <w:p w14:paraId="15EBCEA7" w14:textId="3A7A9984" w:rsidR="005A17E7" w:rsidRPr="00FE4BB4" w:rsidRDefault="005A17E7" w:rsidP="00FE4BB4">
      <w:pPr>
        <w:pStyle w:val="PKTpunkt"/>
        <w:spacing w:line="240" w:lineRule="auto"/>
        <w:rPr>
          <w:rStyle w:val="cf01"/>
          <w:rFonts w:ascii="Times New Roman" w:hAnsi="Times New Roman" w:cs="Times New Roman"/>
          <w:sz w:val="24"/>
          <w:szCs w:val="20"/>
        </w:rPr>
      </w:pPr>
      <w:r w:rsidRPr="00FE4BB4">
        <w:rPr>
          <w:rStyle w:val="cf01"/>
          <w:rFonts w:ascii="Times New Roman" w:hAnsi="Times New Roman" w:cs="Times New Roman"/>
          <w:sz w:val="24"/>
          <w:szCs w:val="20"/>
        </w:rPr>
        <w:t>10)</w:t>
      </w:r>
      <w:r w:rsidRPr="00FE4BB4">
        <w:rPr>
          <w:rStyle w:val="cf01"/>
          <w:rFonts w:ascii="Times New Roman" w:hAnsi="Times New Roman" w:cs="Times New Roman"/>
          <w:sz w:val="24"/>
          <w:szCs w:val="20"/>
        </w:rPr>
        <w:tab/>
        <w:t>niekorzystn</w:t>
      </w:r>
      <w:r w:rsidR="00B43A16" w:rsidRPr="00FE4BB4">
        <w:rPr>
          <w:rStyle w:val="cf01"/>
          <w:rFonts w:ascii="Times New Roman" w:hAnsi="Times New Roman" w:cs="Times New Roman"/>
          <w:sz w:val="24"/>
          <w:szCs w:val="20"/>
        </w:rPr>
        <w:t>ą</w:t>
      </w:r>
      <w:r w:rsidRPr="00FE4BB4">
        <w:rPr>
          <w:rStyle w:val="cf01"/>
          <w:rFonts w:ascii="Times New Roman" w:hAnsi="Times New Roman" w:cs="Times New Roman"/>
          <w:sz w:val="24"/>
          <w:szCs w:val="20"/>
        </w:rPr>
        <w:t xml:space="preserve"> zmian</w:t>
      </w:r>
      <w:r w:rsidR="00B43A16" w:rsidRPr="00FE4BB4">
        <w:rPr>
          <w:rStyle w:val="cf01"/>
          <w:rFonts w:ascii="Times New Roman" w:hAnsi="Times New Roman" w:cs="Times New Roman"/>
          <w:sz w:val="24"/>
          <w:szCs w:val="20"/>
        </w:rPr>
        <w:t xml:space="preserve">ę </w:t>
      </w:r>
      <w:r w:rsidRPr="00FE4BB4">
        <w:rPr>
          <w:rStyle w:val="cf01"/>
          <w:rFonts w:ascii="Times New Roman" w:hAnsi="Times New Roman" w:cs="Times New Roman"/>
          <w:sz w:val="24"/>
          <w:szCs w:val="20"/>
        </w:rPr>
        <w:t>miejsca wykonywania pracy lub rozkładu czasu pracy;</w:t>
      </w:r>
    </w:p>
    <w:p w14:paraId="1263A14E" w14:textId="465714D2" w:rsidR="005A17E7" w:rsidRPr="00FE4BB4" w:rsidRDefault="005A17E7" w:rsidP="00FE4BB4">
      <w:pPr>
        <w:pStyle w:val="PKTpunkt"/>
        <w:spacing w:line="240" w:lineRule="auto"/>
        <w:rPr>
          <w:rStyle w:val="cf01"/>
          <w:rFonts w:ascii="Times New Roman" w:hAnsi="Times New Roman" w:cs="Times New Roman"/>
          <w:sz w:val="24"/>
          <w:szCs w:val="20"/>
        </w:rPr>
      </w:pPr>
      <w:r w:rsidRPr="00FE4BB4">
        <w:rPr>
          <w:rStyle w:val="cf01"/>
          <w:rFonts w:ascii="Times New Roman" w:hAnsi="Times New Roman" w:cs="Times New Roman"/>
          <w:sz w:val="24"/>
          <w:szCs w:val="20"/>
        </w:rPr>
        <w:t>11)</w:t>
      </w:r>
      <w:r w:rsidRPr="00FE4BB4">
        <w:rPr>
          <w:rStyle w:val="cf01"/>
          <w:rFonts w:ascii="Times New Roman" w:hAnsi="Times New Roman" w:cs="Times New Roman"/>
          <w:sz w:val="24"/>
          <w:szCs w:val="20"/>
        </w:rPr>
        <w:tab/>
        <w:t>negatywn</w:t>
      </w:r>
      <w:r w:rsidR="00B43A16" w:rsidRPr="00FE4BB4">
        <w:rPr>
          <w:rStyle w:val="cf01"/>
          <w:rFonts w:ascii="Times New Roman" w:hAnsi="Times New Roman" w:cs="Times New Roman"/>
          <w:sz w:val="24"/>
          <w:szCs w:val="20"/>
        </w:rPr>
        <w:t>ą</w:t>
      </w:r>
      <w:r w:rsidRPr="00FE4BB4">
        <w:rPr>
          <w:rStyle w:val="cf01"/>
          <w:rFonts w:ascii="Times New Roman" w:hAnsi="Times New Roman" w:cs="Times New Roman"/>
          <w:sz w:val="24"/>
          <w:szCs w:val="20"/>
        </w:rPr>
        <w:t xml:space="preserve"> ocen</w:t>
      </w:r>
      <w:r w:rsidR="00B43A16" w:rsidRPr="00FE4BB4">
        <w:rPr>
          <w:rStyle w:val="cf01"/>
          <w:rFonts w:ascii="Times New Roman" w:hAnsi="Times New Roman" w:cs="Times New Roman"/>
          <w:sz w:val="24"/>
          <w:szCs w:val="20"/>
        </w:rPr>
        <w:t>ę</w:t>
      </w:r>
      <w:r w:rsidRPr="00FE4BB4">
        <w:rPr>
          <w:rStyle w:val="cf01"/>
          <w:rFonts w:ascii="Times New Roman" w:hAnsi="Times New Roman" w:cs="Times New Roman"/>
          <w:sz w:val="24"/>
          <w:szCs w:val="20"/>
        </w:rPr>
        <w:t xml:space="preserve"> wyników pracy lub negatywn</w:t>
      </w:r>
      <w:r w:rsidR="00B43A16" w:rsidRPr="00FE4BB4">
        <w:rPr>
          <w:rStyle w:val="cf01"/>
          <w:rFonts w:ascii="Times New Roman" w:hAnsi="Times New Roman" w:cs="Times New Roman"/>
          <w:sz w:val="24"/>
          <w:szCs w:val="20"/>
        </w:rPr>
        <w:t>ą</w:t>
      </w:r>
      <w:r w:rsidRPr="00FE4BB4">
        <w:rPr>
          <w:rStyle w:val="cf01"/>
          <w:rFonts w:ascii="Times New Roman" w:hAnsi="Times New Roman" w:cs="Times New Roman"/>
          <w:sz w:val="24"/>
          <w:szCs w:val="20"/>
        </w:rPr>
        <w:t xml:space="preserve"> opini</w:t>
      </w:r>
      <w:r w:rsidR="00B43A16" w:rsidRPr="00FE4BB4">
        <w:rPr>
          <w:rStyle w:val="cf01"/>
          <w:rFonts w:ascii="Times New Roman" w:hAnsi="Times New Roman" w:cs="Times New Roman"/>
          <w:sz w:val="24"/>
          <w:szCs w:val="20"/>
        </w:rPr>
        <w:t>ę</w:t>
      </w:r>
      <w:r w:rsidRPr="00FE4BB4">
        <w:rPr>
          <w:rStyle w:val="cf01"/>
          <w:rFonts w:ascii="Times New Roman" w:hAnsi="Times New Roman" w:cs="Times New Roman"/>
          <w:sz w:val="24"/>
          <w:szCs w:val="20"/>
        </w:rPr>
        <w:t xml:space="preserve"> o pracy;</w:t>
      </w:r>
    </w:p>
    <w:p w14:paraId="3103C3E3" w14:textId="5DE67037" w:rsidR="005A17E7" w:rsidRPr="00FE4BB4" w:rsidRDefault="005A17E7" w:rsidP="00FE4BB4">
      <w:pPr>
        <w:pStyle w:val="PKTpunkt"/>
        <w:spacing w:line="240" w:lineRule="auto"/>
        <w:rPr>
          <w:rStyle w:val="cf01"/>
          <w:rFonts w:ascii="Times New Roman" w:hAnsi="Times New Roman" w:cs="Times New Roman"/>
          <w:sz w:val="24"/>
          <w:szCs w:val="20"/>
        </w:rPr>
      </w:pPr>
      <w:r w:rsidRPr="00FE4BB4">
        <w:rPr>
          <w:rStyle w:val="cf01"/>
          <w:rFonts w:ascii="Times New Roman" w:hAnsi="Times New Roman" w:cs="Times New Roman"/>
          <w:sz w:val="24"/>
          <w:szCs w:val="20"/>
        </w:rPr>
        <w:t>12)</w:t>
      </w:r>
      <w:r w:rsidRPr="00FE4BB4">
        <w:rPr>
          <w:rStyle w:val="cf01"/>
          <w:rFonts w:ascii="Times New Roman" w:hAnsi="Times New Roman" w:cs="Times New Roman"/>
          <w:sz w:val="24"/>
          <w:szCs w:val="20"/>
        </w:rPr>
        <w:tab/>
        <w:t>nałożenie lub zastosowanie środka dyscyplinarnego, w tym kary finansowej, lub środka o</w:t>
      </w:r>
      <w:r w:rsidR="00DF3E3C">
        <w:rPr>
          <w:rStyle w:val="cf01"/>
          <w:rFonts w:ascii="Times New Roman" w:hAnsi="Times New Roman" w:cs="Times New Roman"/>
          <w:sz w:val="24"/>
          <w:szCs w:val="20"/>
        </w:rPr>
        <w:t> </w:t>
      </w:r>
      <w:r w:rsidRPr="00FE4BB4">
        <w:rPr>
          <w:rStyle w:val="cf01"/>
          <w:rFonts w:ascii="Times New Roman" w:hAnsi="Times New Roman" w:cs="Times New Roman"/>
          <w:sz w:val="24"/>
          <w:szCs w:val="20"/>
        </w:rPr>
        <w:t>podobnym charakterze;</w:t>
      </w:r>
    </w:p>
    <w:p w14:paraId="787EB2C1" w14:textId="77777777" w:rsidR="005A17E7" w:rsidRPr="00FE4BB4" w:rsidRDefault="005A17E7" w:rsidP="00FE4BB4">
      <w:pPr>
        <w:pStyle w:val="PKTpunkt"/>
        <w:spacing w:line="240" w:lineRule="auto"/>
        <w:rPr>
          <w:rStyle w:val="cf01"/>
          <w:rFonts w:ascii="Times New Roman" w:hAnsi="Times New Roman" w:cs="Times New Roman"/>
          <w:sz w:val="24"/>
          <w:szCs w:val="20"/>
        </w:rPr>
      </w:pPr>
      <w:r w:rsidRPr="00FE4BB4">
        <w:rPr>
          <w:rStyle w:val="cf01"/>
          <w:rFonts w:ascii="Times New Roman" w:hAnsi="Times New Roman" w:cs="Times New Roman"/>
          <w:sz w:val="24"/>
          <w:szCs w:val="20"/>
        </w:rPr>
        <w:t>13)</w:t>
      </w:r>
      <w:r w:rsidRPr="00FE4BB4">
        <w:rPr>
          <w:rStyle w:val="cf01"/>
          <w:rFonts w:ascii="Times New Roman" w:hAnsi="Times New Roman" w:cs="Times New Roman"/>
          <w:sz w:val="24"/>
          <w:szCs w:val="20"/>
        </w:rPr>
        <w:tab/>
        <w:t>przymus, zastraszanie lub wykluczenie;</w:t>
      </w:r>
    </w:p>
    <w:p w14:paraId="2F9C8768" w14:textId="77777777" w:rsidR="005A17E7" w:rsidRPr="00FE4BB4" w:rsidRDefault="005A17E7" w:rsidP="00FE4BB4">
      <w:pPr>
        <w:pStyle w:val="PKTpunkt"/>
        <w:spacing w:line="240" w:lineRule="auto"/>
        <w:rPr>
          <w:rStyle w:val="cf01"/>
          <w:rFonts w:ascii="Times New Roman" w:hAnsi="Times New Roman" w:cs="Times New Roman"/>
          <w:sz w:val="24"/>
          <w:szCs w:val="20"/>
        </w:rPr>
      </w:pPr>
      <w:r w:rsidRPr="00FE4BB4">
        <w:rPr>
          <w:rStyle w:val="cf01"/>
          <w:rFonts w:ascii="Times New Roman" w:hAnsi="Times New Roman" w:cs="Times New Roman"/>
          <w:sz w:val="24"/>
          <w:szCs w:val="20"/>
        </w:rPr>
        <w:t>14)</w:t>
      </w:r>
      <w:r w:rsidRPr="00FE4BB4">
        <w:rPr>
          <w:rStyle w:val="cf01"/>
          <w:rFonts w:ascii="Times New Roman" w:hAnsi="Times New Roman" w:cs="Times New Roman"/>
          <w:sz w:val="24"/>
          <w:szCs w:val="20"/>
        </w:rPr>
        <w:tab/>
        <w:t>mobbing;</w:t>
      </w:r>
    </w:p>
    <w:p w14:paraId="23036CD6" w14:textId="7F0CDB10" w:rsidR="005A17E7" w:rsidRPr="00FE4BB4" w:rsidRDefault="005A17E7" w:rsidP="00FE4BB4">
      <w:pPr>
        <w:pStyle w:val="PKTpunkt"/>
        <w:spacing w:line="240" w:lineRule="auto"/>
        <w:rPr>
          <w:rStyle w:val="cf01"/>
          <w:rFonts w:ascii="Times New Roman" w:hAnsi="Times New Roman" w:cs="Times New Roman"/>
          <w:sz w:val="24"/>
          <w:szCs w:val="20"/>
        </w:rPr>
      </w:pPr>
      <w:r w:rsidRPr="00FE4BB4">
        <w:rPr>
          <w:rStyle w:val="cf01"/>
          <w:rFonts w:ascii="Times New Roman" w:hAnsi="Times New Roman" w:cs="Times New Roman"/>
          <w:sz w:val="24"/>
          <w:szCs w:val="20"/>
        </w:rPr>
        <w:t>15)</w:t>
      </w:r>
      <w:r w:rsidRPr="00FE4BB4">
        <w:rPr>
          <w:rStyle w:val="cf01"/>
          <w:rFonts w:ascii="Times New Roman" w:hAnsi="Times New Roman" w:cs="Times New Roman"/>
          <w:sz w:val="24"/>
          <w:szCs w:val="20"/>
        </w:rPr>
        <w:tab/>
        <w:t>dyskryminacj</w:t>
      </w:r>
      <w:r w:rsidR="00B43A16" w:rsidRPr="00FE4BB4">
        <w:rPr>
          <w:rStyle w:val="cf01"/>
          <w:rFonts w:ascii="Times New Roman" w:hAnsi="Times New Roman" w:cs="Times New Roman"/>
          <w:sz w:val="24"/>
          <w:szCs w:val="20"/>
        </w:rPr>
        <w:t>ę</w:t>
      </w:r>
      <w:r w:rsidRPr="00FE4BB4">
        <w:rPr>
          <w:rStyle w:val="cf01"/>
          <w:rFonts w:ascii="Times New Roman" w:hAnsi="Times New Roman" w:cs="Times New Roman"/>
          <w:sz w:val="24"/>
          <w:szCs w:val="20"/>
        </w:rPr>
        <w:t>;</w:t>
      </w:r>
    </w:p>
    <w:p w14:paraId="55730F3B" w14:textId="77777777" w:rsidR="005A17E7" w:rsidRPr="00FE4BB4" w:rsidRDefault="005A17E7" w:rsidP="00FE4BB4">
      <w:pPr>
        <w:pStyle w:val="PKTpunkt"/>
        <w:spacing w:line="240" w:lineRule="auto"/>
        <w:rPr>
          <w:rStyle w:val="cf01"/>
          <w:rFonts w:ascii="Times New Roman" w:hAnsi="Times New Roman" w:cs="Times New Roman"/>
          <w:sz w:val="24"/>
          <w:szCs w:val="20"/>
        </w:rPr>
      </w:pPr>
      <w:r w:rsidRPr="00FE4BB4">
        <w:rPr>
          <w:rStyle w:val="cf01"/>
          <w:rFonts w:ascii="Times New Roman" w:hAnsi="Times New Roman" w:cs="Times New Roman"/>
          <w:sz w:val="24"/>
          <w:szCs w:val="20"/>
        </w:rPr>
        <w:t>16)</w:t>
      </w:r>
      <w:r w:rsidRPr="00FE4BB4">
        <w:rPr>
          <w:rStyle w:val="cf01"/>
          <w:rFonts w:ascii="Times New Roman" w:hAnsi="Times New Roman" w:cs="Times New Roman"/>
          <w:sz w:val="24"/>
          <w:szCs w:val="20"/>
        </w:rPr>
        <w:tab/>
        <w:t>niekorzystne lub niesprawiedliwe traktowanie;</w:t>
      </w:r>
    </w:p>
    <w:p w14:paraId="3A1C1AD5" w14:textId="77777777" w:rsidR="005A17E7" w:rsidRPr="00FE4BB4" w:rsidRDefault="005A17E7" w:rsidP="00FE4BB4">
      <w:pPr>
        <w:pStyle w:val="PKTpunkt"/>
        <w:spacing w:line="240" w:lineRule="auto"/>
        <w:rPr>
          <w:rStyle w:val="cf01"/>
          <w:rFonts w:ascii="Times New Roman" w:hAnsi="Times New Roman" w:cs="Times New Roman"/>
          <w:sz w:val="24"/>
          <w:szCs w:val="20"/>
        </w:rPr>
      </w:pPr>
      <w:r w:rsidRPr="00FE4BB4">
        <w:rPr>
          <w:rStyle w:val="cf01"/>
          <w:rFonts w:ascii="Times New Roman" w:hAnsi="Times New Roman" w:cs="Times New Roman"/>
          <w:sz w:val="24"/>
          <w:szCs w:val="20"/>
        </w:rPr>
        <w:t>17)</w:t>
      </w:r>
      <w:r w:rsidRPr="00FE4BB4">
        <w:rPr>
          <w:rStyle w:val="cf01"/>
          <w:rFonts w:ascii="Times New Roman" w:hAnsi="Times New Roman" w:cs="Times New Roman"/>
          <w:sz w:val="24"/>
          <w:szCs w:val="20"/>
        </w:rPr>
        <w:tab/>
        <w:t>wstrzymanie udziału lub pominięcie przy typowaniu do udziału w szkoleniach podnoszących kwalifikacje zawodowe;</w:t>
      </w:r>
    </w:p>
    <w:p w14:paraId="6446979C" w14:textId="6BAF729A" w:rsidR="005A17E7" w:rsidRPr="00FE4BB4" w:rsidRDefault="005A17E7" w:rsidP="00FE4BB4">
      <w:pPr>
        <w:pStyle w:val="PKTpunkt"/>
        <w:spacing w:line="240" w:lineRule="auto"/>
        <w:rPr>
          <w:rStyle w:val="cf01"/>
          <w:rFonts w:ascii="Times New Roman" w:hAnsi="Times New Roman" w:cs="Times New Roman"/>
          <w:sz w:val="24"/>
          <w:szCs w:val="20"/>
        </w:rPr>
      </w:pPr>
      <w:r w:rsidRPr="00FE4BB4">
        <w:rPr>
          <w:rStyle w:val="cf01"/>
          <w:rFonts w:ascii="Times New Roman" w:hAnsi="Times New Roman" w:cs="Times New Roman"/>
          <w:sz w:val="24"/>
          <w:szCs w:val="20"/>
        </w:rPr>
        <w:t>18)</w:t>
      </w:r>
      <w:r w:rsidRPr="00FE4BB4">
        <w:rPr>
          <w:rStyle w:val="cf01"/>
          <w:rFonts w:ascii="Times New Roman" w:hAnsi="Times New Roman" w:cs="Times New Roman"/>
          <w:sz w:val="24"/>
          <w:szCs w:val="20"/>
        </w:rPr>
        <w:tab/>
        <w:t>nieuzasadnione skierowanie na badania lekarskie, w tym badania psychiatryczne, o ile przepisy odrębne przewidują możliwość skierowania pracownika na takie badanie;</w:t>
      </w:r>
    </w:p>
    <w:p w14:paraId="0333276C" w14:textId="345FDE60" w:rsidR="005A17E7" w:rsidRPr="00FE4BB4" w:rsidRDefault="005A17E7" w:rsidP="00FE4BB4">
      <w:pPr>
        <w:pStyle w:val="PKTpunkt"/>
        <w:spacing w:line="240" w:lineRule="auto"/>
        <w:rPr>
          <w:rStyle w:val="cf01"/>
          <w:rFonts w:ascii="Times New Roman" w:hAnsi="Times New Roman" w:cs="Times New Roman"/>
          <w:sz w:val="24"/>
          <w:szCs w:val="20"/>
        </w:rPr>
      </w:pPr>
      <w:r w:rsidRPr="00FE4BB4">
        <w:rPr>
          <w:rStyle w:val="cf01"/>
          <w:rFonts w:ascii="Times New Roman" w:hAnsi="Times New Roman" w:cs="Times New Roman"/>
          <w:sz w:val="24"/>
          <w:szCs w:val="20"/>
        </w:rPr>
        <w:t>19)</w:t>
      </w:r>
      <w:r w:rsidRPr="00FE4BB4">
        <w:rPr>
          <w:rStyle w:val="cf01"/>
          <w:rFonts w:ascii="Times New Roman" w:hAnsi="Times New Roman" w:cs="Times New Roman"/>
          <w:sz w:val="24"/>
          <w:szCs w:val="20"/>
        </w:rPr>
        <w:tab/>
        <w:t>działanie zmierzające do utrudnienia znalezienia w przyszłości pracy w danym sektorze lub branży na podstawie nieformalnego lub formalnego porozumienia sektorowego lub</w:t>
      </w:r>
      <w:r w:rsidR="008816ED">
        <w:rPr>
          <w:rStyle w:val="cf01"/>
          <w:rFonts w:ascii="Times New Roman" w:hAnsi="Times New Roman" w:cs="Times New Roman"/>
          <w:sz w:val="24"/>
          <w:szCs w:val="20"/>
        </w:rPr>
        <w:t> </w:t>
      </w:r>
      <w:r w:rsidRPr="00FE4BB4">
        <w:rPr>
          <w:rStyle w:val="cf01"/>
          <w:rFonts w:ascii="Times New Roman" w:hAnsi="Times New Roman" w:cs="Times New Roman"/>
          <w:sz w:val="24"/>
          <w:szCs w:val="20"/>
        </w:rPr>
        <w:t>branżowego;</w:t>
      </w:r>
    </w:p>
    <w:p w14:paraId="5C7C155A" w14:textId="77777777" w:rsidR="005A17E7" w:rsidRPr="00FE4BB4" w:rsidRDefault="005A17E7" w:rsidP="00FE4BB4">
      <w:pPr>
        <w:pStyle w:val="PKTpunkt"/>
        <w:spacing w:line="240" w:lineRule="auto"/>
        <w:rPr>
          <w:rStyle w:val="cf01"/>
          <w:rFonts w:ascii="Times New Roman" w:hAnsi="Times New Roman" w:cs="Times New Roman"/>
          <w:sz w:val="24"/>
          <w:szCs w:val="20"/>
        </w:rPr>
      </w:pPr>
      <w:r w:rsidRPr="00FE4BB4">
        <w:rPr>
          <w:rStyle w:val="cf01"/>
          <w:rFonts w:ascii="Times New Roman" w:hAnsi="Times New Roman" w:cs="Times New Roman"/>
          <w:sz w:val="24"/>
          <w:szCs w:val="20"/>
        </w:rPr>
        <w:t>20)</w:t>
      </w:r>
      <w:r w:rsidRPr="00FE4BB4">
        <w:rPr>
          <w:rStyle w:val="cf01"/>
          <w:rFonts w:ascii="Times New Roman" w:hAnsi="Times New Roman" w:cs="Times New Roman"/>
          <w:sz w:val="24"/>
          <w:szCs w:val="20"/>
        </w:rPr>
        <w:tab/>
        <w:t xml:space="preserve">spowodowanie straty finansowej, </w:t>
      </w:r>
      <w:r w:rsidRPr="00BB55A1">
        <w:rPr>
          <w:rStyle w:val="cf01"/>
          <w:rFonts w:ascii="Times New Roman" w:hAnsi="Times New Roman" w:cs="Times New Roman"/>
          <w:sz w:val="24"/>
          <w:szCs w:val="20"/>
        </w:rPr>
        <w:t xml:space="preserve">w tym gospodarczej lub utraty </w:t>
      </w:r>
      <w:r w:rsidRPr="00FE4BB4">
        <w:rPr>
          <w:rStyle w:val="cf01"/>
          <w:rFonts w:ascii="Times New Roman" w:hAnsi="Times New Roman" w:cs="Times New Roman"/>
          <w:sz w:val="24"/>
          <w:szCs w:val="20"/>
        </w:rPr>
        <w:t>dochodu;</w:t>
      </w:r>
    </w:p>
    <w:p w14:paraId="1F4C039A" w14:textId="35717D32" w:rsidR="005A17E7" w:rsidRPr="00FE4BB4" w:rsidRDefault="005A17E7" w:rsidP="00FE4BB4">
      <w:pPr>
        <w:pStyle w:val="PKTpunkt"/>
        <w:spacing w:line="240" w:lineRule="auto"/>
        <w:rPr>
          <w:rStyle w:val="cf01"/>
          <w:rFonts w:ascii="Times New Roman" w:hAnsi="Times New Roman" w:cs="Times New Roman"/>
          <w:sz w:val="24"/>
          <w:szCs w:val="20"/>
        </w:rPr>
      </w:pPr>
      <w:r w:rsidRPr="00FE4BB4">
        <w:rPr>
          <w:rStyle w:val="cf01"/>
          <w:rFonts w:ascii="Times New Roman" w:hAnsi="Times New Roman" w:cs="Times New Roman"/>
          <w:sz w:val="24"/>
          <w:szCs w:val="20"/>
        </w:rPr>
        <w:t>21)</w:t>
      </w:r>
      <w:r w:rsidRPr="00FE4BB4">
        <w:rPr>
          <w:rStyle w:val="cf01"/>
          <w:rFonts w:ascii="Times New Roman" w:hAnsi="Times New Roman" w:cs="Times New Roman"/>
          <w:sz w:val="24"/>
          <w:szCs w:val="20"/>
        </w:rPr>
        <w:tab/>
        <w:t>wyrządzenie innej szkody niematerialnej, w tym naruszenie dóbr osobistych, w</w:t>
      </w:r>
      <w:r w:rsidR="008816ED">
        <w:rPr>
          <w:rStyle w:val="cf01"/>
          <w:rFonts w:ascii="Times New Roman" w:hAnsi="Times New Roman" w:cs="Times New Roman"/>
          <w:sz w:val="24"/>
          <w:szCs w:val="20"/>
        </w:rPr>
        <w:t> </w:t>
      </w:r>
      <w:r w:rsidRPr="00FE4BB4">
        <w:rPr>
          <w:rStyle w:val="cf01"/>
          <w:rFonts w:ascii="Times New Roman" w:hAnsi="Times New Roman" w:cs="Times New Roman"/>
          <w:sz w:val="24"/>
          <w:szCs w:val="20"/>
        </w:rPr>
        <w:t>szczególności dobrego imienia zgłaszającego;</w:t>
      </w:r>
    </w:p>
    <w:p w14:paraId="4232F6A0" w14:textId="132B835E" w:rsidR="005A17E7" w:rsidRPr="00FE4BB4" w:rsidRDefault="005A17E7" w:rsidP="00FE4BB4">
      <w:pPr>
        <w:pStyle w:val="PKTpunkt"/>
        <w:spacing w:line="240" w:lineRule="auto"/>
        <w:rPr>
          <w:rStyle w:val="cf01"/>
          <w:rFonts w:ascii="Times New Roman" w:hAnsi="Times New Roman" w:cs="Times New Roman"/>
          <w:sz w:val="24"/>
          <w:szCs w:val="20"/>
        </w:rPr>
      </w:pPr>
      <w:r w:rsidRPr="00FE4BB4">
        <w:rPr>
          <w:rStyle w:val="cf01"/>
          <w:rFonts w:ascii="Times New Roman" w:hAnsi="Times New Roman" w:cs="Times New Roman"/>
          <w:sz w:val="24"/>
          <w:szCs w:val="20"/>
        </w:rPr>
        <w:t>22)</w:t>
      </w:r>
      <w:r w:rsidRPr="00FE4BB4">
        <w:rPr>
          <w:rStyle w:val="cf01"/>
          <w:rFonts w:ascii="Times New Roman" w:hAnsi="Times New Roman" w:cs="Times New Roman"/>
          <w:sz w:val="24"/>
          <w:szCs w:val="20"/>
        </w:rPr>
        <w:tab/>
        <w:t>wypowiedzenie, odstąpienie lub rozwiązanie bez wypowiedzenia umowy, której stroną jest zgłaszający, w szczególności dotyczącej sprzedaży lub dostawy towarów lub</w:t>
      </w:r>
      <w:r w:rsidR="008816ED">
        <w:rPr>
          <w:rStyle w:val="cf01"/>
          <w:rFonts w:ascii="Times New Roman" w:hAnsi="Times New Roman" w:cs="Times New Roman"/>
          <w:sz w:val="24"/>
          <w:szCs w:val="20"/>
        </w:rPr>
        <w:t> </w:t>
      </w:r>
      <w:r w:rsidRPr="00FE4BB4">
        <w:rPr>
          <w:rStyle w:val="cf01"/>
          <w:rFonts w:ascii="Times New Roman" w:hAnsi="Times New Roman" w:cs="Times New Roman"/>
          <w:sz w:val="24"/>
          <w:szCs w:val="20"/>
        </w:rPr>
        <w:t>świadczenia usług;</w:t>
      </w:r>
    </w:p>
    <w:p w14:paraId="382C1D22" w14:textId="77777777" w:rsidR="005A17E7" w:rsidRPr="00FE4BB4" w:rsidRDefault="005A17E7" w:rsidP="00FE4BB4">
      <w:pPr>
        <w:pStyle w:val="PKTpunkt"/>
        <w:spacing w:line="240" w:lineRule="auto"/>
        <w:rPr>
          <w:rStyle w:val="cf01"/>
          <w:rFonts w:ascii="Times New Roman" w:hAnsi="Times New Roman" w:cs="Times New Roman"/>
          <w:sz w:val="24"/>
          <w:szCs w:val="20"/>
        </w:rPr>
      </w:pPr>
      <w:r w:rsidRPr="00FE4BB4">
        <w:rPr>
          <w:rStyle w:val="cf01"/>
          <w:rFonts w:ascii="Times New Roman" w:hAnsi="Times New Roman" w:cs="Times New Roman"/>
          <w:sz w:val="24"/>
          <w:szCs w:val="20"/>
        </w:rPr>
        <w:t>23)</w:t>
      </w:r>
      <w:r w:rsidRPr="00FE4BB4">
        <w:rPr>
          <w:rStyle w:val="cf01"/>
          <w:rFonts w:ascii="Times New Roman" w:hAnsi="Times New Roman" w:cs="Times New Roman"/>
          <w:sz w:val="24"/>
          <w:szCs w:val="20"/>
        </w:rPr>
        <w:tab/>
        <w:t>nałożenie obowiązku bądź odmowę przyznania, ograniczenie lub odebranie uprawnienia, w szczególności koncesji, zezwolenia lub ulgi.</w:t>
      </w:r>
    </w:p>
    <w:p w14:paraId="55F3DB3B" w14:textId="71FF95F9" w:rsidR="00680E19" w:rsidRPr="00FE4BB4" w:rsidRDefault="0008579A" w:rsidP="00FE4BB4">
      <w:pPr>
        <w:pStyle w:val="USTustnpkodeksu"/>
        <w:spacing w:line="240" w:lineRule="auto"/>
        <w:rPr>
          <w:rStyle w:val="cf01"/>
          <w:rFonts w:ascii="Times New Roman" w:hAnsi="Times New Roman" w:cs="Times New Roman"/>
          <w:sz w:val="24"/>
          <w:szCs w:val="20"/>
        </w:rPr>
      </w:pPr>
      <w:r w:rsidRPr="00FE4BB4">
        <w:rPr>
          <w:rStyle w:val="cf01"/>
          <w:rFonts w:ascii="Times New Roman" w:hAnsi="Times New Roman" w:cs="Times New Roman"/>
          <w:sz w:val="24"/>
          <w:szCs w:val="20"/>
        </w:rPr>
        <w:t xml:space="preserve">3. </w:t>
      </w:r>
      <w:r w:rsidR="00E7275D" w:rsidRPr="00FE4BB4">
        <w:rPr>
          <w:rStyle w:val="cf01"/>
          <w:rFonts w:ascii="Times New Roman" w:hAnsi="Times New Roman" w:cs="Times New Roman"/>
          <w:sz w:val="24"/>
          <w:szCs w:val="20"/>
        </w:rPr>
        <w:t>Niekorzystne traktowanie, o którym mowa w ust. 2</w:t>
      </w:r>
      <w:r w:rsidR="00C0037E" w:rsidRPr="00FE4BB4">
        <w:rPr>
          <w:rStyle w:val="cf01"/>
          <w:rFonts w:ascii="Times New Roman" w:hAnsi="Times New Roman" w:cs="Times New Roman"/>
          <w:sz w:val="24"/>
          <w:szCs w:val="20"/>
        </w:rPr>
        <w:t>, nie może dotyczyć także:</w:t>
      </w:r>
    </w:p>
    <w:p w14:paraId="5178D809" w14:textId="13FAEFE0" w:rsidR="00C0037E" w:rsidRPr="00FE4BB4" w:rsidRDefault="00C0037E" w:rsidP="00FE4BB4">
      <w:pPr>
        <w:pStyle w:val="PKTpunkt"/>
        <w:spacing w:line="240" w:lineRule="auto"/>
        <w:rPr>
          <w:rStyle w:val="cf01"/>
          <w:rFonts w:ascii="Times New Roman" w:hAnsi="Times New Roman" w:cs="Times New Roman"/>
          <w:sz w:val="24"/>
          <w:szCs w:val="24"/>
        </w:rPr>
      </w:pPr>
      <w:r w:rsidRPr="00FE4BB4">
        <w:rPr>
          <w:rStyle w:val="cf01"/>
          <w:rFonts w:ascii="Times New Roman" w:hAnsi="Times New Roman" w:cs="Times New Roman"/>
          <w:sz w:val="24"/>
          <w:szCs w:val="24"/>
        </w:rPr>
        <w:t>1)</w:t>
      </w:r>
      <w:r w:rsidR="0060304F" w:rsidRPr="00FE4BB4">
        <w:rPr>
          <w:rStyle w:val="cf01"/>
          <w:rFonts w:ascii="Times New Roman" w:hAnsi="Times New Roman" w:cs="Times New Roman"/>
          <w:sz w:val="24"/>
          <w:szCs w:val="24"/>
        </w:rPr>
        <w:tab/>
      </w:r>
      <w:r w:rsidRPr="00FE4BB4">
        <w:rPr>
          <w:rStyle w:val="cf01"/>
          <w:rFonts w:ascii="Times New Roman" w:hAnsi="Times New Roman" w:cs="Times New Roman"/>
          <w:sz w:val="24"/>
          <w:szCs w:val="24"/>
        </w:rPr>
        <w:t xml:space="preserve">osoby pomagającej </w:t>
      </w:r>
      <w:r w:rsidR="00F450B5" w:rsidRPr="00FE4BB4">
        <w:rPr>
          <w:rStyle w:val="cf01"/>
          <w:rFonts w:ascii="Times New Roman" w:hAnsi="Times New Roman" w:cs="Times New Roman"/>
          <w:sz w:val="24"/>
          <w:szCs w:val="24"/>
        </w:rPr>
        <w:t>w dokonaniu zgłoszenia;</w:t>
      </w:r>
    </w:p>
    <w:p w14:paraId="0A5E6E39" w14:textId="1FF6B08E" w:rsidR="00F450B5" w:rsidRPr="00FE4BB4" w:rsidRDefault="00F450B5" w:rsidP="00FE4BB4">
      <w:pPr>
        <w:pStyle w:val="PKTpunkt"/>
        <w:spacing w:line="240" w:lineRule="auto"/>
        <w:rPr>
          <w:rStyle w:val="cf01"/>
          <w:rFonts w:ascii="Times New Roman" w:hAnsi="Times New Roman" w:cs="Times New Roman"/>
          <w:sz w:val="24"/>
          <w:szCs w:val="24"/>
        </w:rPr>
      </w:pPr>
      <w:r w:rsidRPr="00FE4BB4">
        <w:rPr>
          <w:rStyle w:val="cf01"/>
          <w:rFonts w:ascii="Times New Roman" w:hAnsi="Times New Roman" w:cs="Times New Roman"/>
          <w:sz w:val="24"/>
          <w:szCs w:val="24"/>
        </w:rPr>
        <w:t>2)</w:t>
      </w:r>
      <w:r w:rsidR="0060304F" w:rsidRPr="00FE4BB4">
        <w:rPr>
          <w:rStyle w:val="cf01"/>
          <w:rFonts w:ascii="Times New Roman" w:hAnsi="Times New Roman" w:cs="Times New Roman"/>
          <w:sz w:val="24"/>
          <w:szCs w:val="24"/>
        </w:rPr>
        <w:tab/>
      </w:r>
      <w:r w:rsidRPr="00FE4BB4">
        <w:rPr>
          <w:rStyle w:val="cf01"/>
          <w:rFonts w:ascii="Times New Roman" w:hAnsi="Times New Roman" w:cs="Times New Roman"/>
          <w:sz w:val="24"/>
          <w:szCs w:val="24"/>
        </w:rPr>
        <w:t xml:space="preserve">osoby trzeciej, powiązanej ze zgłaszającym, która może doświadczyć działań odwetowych </w:t>
      </w:r>
      <w:r w:rsidR="00876398" w:rsidRPr="00FE4BB4">
        <w:rPr>
          <w:rStyle w:val="cf01"/>
          <w:rFonts w:ascii="Times New Roman" w:hAnsi="Times New Roman" w:cs="Times New Roman"/>
          <w:sz w:val="24"/>
          <w:szCs w:val="24"/>
        </w:rPr>
        <w:t>w kontekście związanym z pracą.</w:t>
      </w:r>
    </w:p>
    <w:p w14:paraId="405F8CF1" w14:textId="075B5D08" w:rsidR="00A43A12" w:rsidRPr="00FE4BB4" w:rsidRDefault="00876398" w:rsidP="00FE4BB4">
      <w:pPr>
        <w:pStyle w:val="USTustnpkodeksu"/>
        <w:spacing w:line="240" w:lineRule="auto"/>
        <w:rPr>
          <w:rStyle w:val="cf01"/>
          <w:rFonts w:ascii="Times New Roman" w:hAnsi="Times New Roman" w:cs="Times New Roman"/>
          <w:sz w:val="24"/>
          <w:szCs w:val="24"/>
        </w:rPr>
      </w:pPr>
      <w:r w:rsidRPr="00FE4BB4">
        <w:rPr>
          <w:rStyle w:val="cf01"/>
          <w:rFonts w:ascii="Times New Roman" w:hAnsi="Times New Roman" w:cs="Times New Roman"/>
          <w:sz w:val="24"/>
          <w:szCs w:val="24"/>
        </w:rPr>
        <w:t xml:space="preserve">4. </w:t>
      </w:r>
      <w:r w:rsidR="0008579A" w:rsidRPr="00FE4BB4">
        <w:rPr>
          <w:rStyle w:val="cf01"/>
          <w:rFonts w:ascii="Times New Roman" w:hAnsi="Times New Roman" w:cs="Times New Roman"/>
          <w:sz w:val="24"/>
          <w:szCs w:val="24"/>
        </w:rPr>
        <w:t>Sygnalista</w:t>
      </w:r>
      <w:r w:rsidR="0060304F" w:rsidRPr="00FE4BB4">
        <w:rPr>
          <w:rStyle w:val="cf01"/>
          <w:rFonts w:ascii="Times New Roman" w:hAnsi="Times New Roman" w:cs="Times New Roman"/>
          <w:sz w:val="24"/>
          <w:szCs w:val="24"/>
        </w:rPr>
        <w:t>,</w:t>
      </w:r>
      <w:r w:rsidR="0008579A" w:rsidRPr="00FE4BB4">
        <w:rPr>
          <w:rStyle w:val="cf01"/>
          <w:rFonts w:ascii="Times New Roman" w:hAnsi="Times New Roman" w:cs="Times New Roman"/>
          <w:sz w:val="24"/>
          <w:szCs w:val="24"/>
        </w:rPr>
        <w:t xml:space="preserve"> </w:t>
      </w:r>
      <w:r w:rsidR="00A43A12" w:rsidRPr="00FE4BB4">
        <w:rPr>
          <w:rStyle w:val="cf01"/>
          <w:rFonts w:ascii="Times New Roman" w:hAnsi="Times New Roman" w:cs="Times New Roman"/>
          <w:sz w:val="24"/>
          <w:szCs w:val="24"/>
        </w:rPr>
        <w:t xml:space="preserve">wobec którego </w:t>
      </w:r>
      <w:r w:rsidR="002618B7" w:rsidRPr="00FE4BB4">
        <w:rPr>
          <w:rStyle w:val="cf01"/>
          <w:rFonts w:ascii="Times New Roman" w:hAnsi="Times New Roman" w:cs="Times New Roman"/>
          <w:sz w:val="24"/>
          <w:szCs w:val="24"/>
        </w:rPr>
        <w:t xml:space="preserve">zastosowano </w:t>
      </w:r>
      <w:r w:rsidR="00A43A12" w:rsidRPr="00FE4BB4">
        <w:rPr>
          <w:rStyle w:val="cf01"/>
          <w:rFonts w:ascii="Times New Roman" w:hAnsi="Times New Roman" w:cs="Times New Roman"/>
          <w:sz w:val="24"/>
          <w:szCs w:val="24"/>
        </w:rPr>
        <w:t>niekorzystne traktowanie</w:t>
      </w:r>
      <w:r w:rsidR="0060304F" w:rsidRPr="00FE4BB4">
        <w:rPr>
          <w:rStyle w:val="cf01"/>
          <w:rFonts w:ascii="Times New Roman" w:hAnsi="Times New Roman" w:cs="Times New Roman"/>
          <w:sz w:val="24"/>
          <w:szCs w:val="24"/>
        </w:rPr>
        <w:t>, w tym działania odwetowe,</w:t>
      </w:r>
      <w:r w:rsidR="00A43A12" w:rsidRPr="00FE4BB4">
        <w:rPr>
          <w:rStyle w:val="cf01"/>
          <w:rFonts w:ascii="Times New Roman" w:hAnsi="Times New Roman" w:cs="Times New Roman"/>
          <w:sz w:val="24"/>
          <w:szCs w:val="24"/>
        </w:rPr>
        <w:t xml:space="preserve"> </w:t>
      </w:r>
      <w:r w:rsidR="0060304F" w:rsidRPr="00FE4BB4">
        <w:rPr>
          <w:rStyle w:val="cf01"/>
          <w:rFonts w:ascii="Times New Roman" w:hAnsi="Times New Roman" w:cs="Times New Roman"/>
          <w:sz w:val="24"/>
          <w:szCs w:val="24"/>
        </w:rPr>
        <w:t>ma prawo po</w:t>
      </w:r>
      <w:r w:rsidR="0008579A" w:rsidRPr="00FE4BB4">
        <w:rPr>
          <w:rStyle w:val="cf01"/>
          <w:rFonts w:ascii="Times New Roman" w:hAnsi="Times New Roman" w:cs="Times New Roman"/>
          <w:sz w:val="24"/>
          <w:szCs w:val="24"/>
        </w:rPr>
        <w:t>inform</w:t>
      </w:r>
      <w:r w:rsidR="0060304F" w:rsidRPr="00FE4BB4">
        <w:rPr>
          <w:rStyle w:val="cf01"/>
          <w:rFonts w:ascii="Times New Roman" w:hAnsi="Times New Roman" w:cs="Times New Roman"/>
          <w:sz w:val="24"/>
          <w:szCs w:val="24"/>
        </w:rPr>
        <w:t xml:space="preserve">ować o tym </w:t>
      </w:r>
      <w:r w:rsidR="0008579A" w:rsidRPr="00FE4BB4">
        <w:rPr>
          <w:rStyle w:val="cf01"/>
          <w:rFonts w:ascii="Times New Roman" w:hAnsi="Times New Roman" w:cs="Times New Roman"/>
          <w:sz w:val="24"/>
          <w:szCs w:val="24"/>
        </w:rPr>
        <w:t>osobę upoważnioną</w:t>
      </w:r>
      <w:r w:rsidR="00A43A12" w:rsidRPr="00FE4BB4">
        <w:rPr>
          <w:rStyle w:val="cf01"/>
          <w:rFonts w:ascii="Times New Roman" w:hAnsi="Times New Roman" w:cs="Times New Roman"/>
          <w:sz w:val="24"/>
          <w:szCs w:val="24"/>
        </w:rPr>
        <w:t>.</w:t>
      </w:r>
    </w:p>
    <w:p w14:paraId="60DD7C06" w14:textId="017D5DA0" w:rsidR="005A17E7" w:rsidRDefault="00876398" w:rsidP="00FE4BB4">
      <w:pPr>
        <w:pStyle w:val="USTustnpkodeksu"/>
        <w:spacing w:line="240" w:lineRule="auto"/>
        <w:rPr>
          <w:rStyle w:val="cf01"/>
          <w:rFonts w:ascii="Times New Roman" w:hAnsi="Times New Roman" w:cs="Times New Roman"/>
          <w:sz w:val="24"/>
          <w:szCs w:val="24"/>
        </w:rPr>
      </w:pPr>
      <w:r w:rsidRPr="00FE4BB4">
        <w:rPr>
          <w:rStyle w:val="cf01"/>
          <w:rFonts w:ascii="Times New Roman" w:hAnsi="Times New Roman" w:cs="Times New Roman"/>
          <w:sz w:val="24"/>
          <w:szCs w:val="24"/>
        </w:rPr>
        <w:t>5.</w:t>
      </w:r>
      <w:r w:rsidR="003B24CE" w:rsidRPr="00FE4BB4">
        <w:rPr>
          <w:rStyle w:val="cf01"/>
          <w:rFonts w:ascii="Times New Roman" w:hAnsi="Times New Roman" w:cs="Times New Roman"/>
          <w:sz w:val="24"/>
          <w:szCs w:val="24"/>
        </w:rPr>
        <w:t xml:space="preserve"> </w:t>
      </w:r>
      <w:r w:rsidR="00A43A12" w:rsidRPr="00FE4BB4">
        <w:rPr>
          <w:rStyle w:val="cf01"/>
          <w:rFonts w:ascii="Times New Roman" w:hAnsi="Times New Roman" w:cs="Times New Roman"/>
          <w:sz w:val="24"/>
          <w:szCs w:val="24"/>
        </w:rPr>
        <w:t xml:space="preserve">Osoba upoważniona </w:t>
      </w:r>
      <w:r w:rsidR="00406899" w:rsidRPr="00FE4BB4">
        <w:rPr>
          <w:rStyle w:val="cf01"/>
          <w:rFonts w:ascii="Times New Roman" w:hAnsi="Times New Roman" w:cs="Times New Roman"/>
          <w:sz w:val="24"/>
          <w:szCs w:val="24"/>
        </w:rPr>
        <w:t xml:space="preserve">przekazuje </w:t>
      </w:r>
      <w:r w:rsidR="003B24CE" w:rsidRPr="00FE4BB4">
        <w:rPr>
          <w:rStyle w:val="cf01"/>
          <w:rFonts w:ascii="Times New Roman" w:hAnsi="Times New Roman" w:cs="Times New Roman"/>
          <w:sz w:val="24"/>
          <w:szCs w:val="24"/>
        </w:rPr>
        <w:t>informację</w:t>
      </w:r>
      <w:r w:rsidR="0060304F" w:rsidRPr="00FE4BB4">
        <w:rPr>
          <w:rStyle w:val="cf01"/>
          <w:rFonts w:ascii="Times New Roman" w:hAnsi="Times New Roman" w:cs="Times New Roman"/>
          <w:sz w:val="24"/>
          <w:szCs w:val="24"/>
        </w:rPr>
        <w:t>,</w:t>
      </w:r>
      <w:r w:rsidR="003B24CE" w:rsidRPr="00FE4BB4">
        <w:rPr>
          <w:rStyle w:val="cf01"/>
          <w:rFonts w:ascii="Times New Roman" w:hAnsi="Times New Roman" w:cs="Times New Roman"/>
          <w:sz w:val="24"/>
          <w:szCs w:val="24"/>
        </w:rPr>
        <w:t xml:space="preserve"> o której mowa w ust. </w:t>
      </w:r>
      <w:r w:rsidR="00F12C70" w:rsidRPr="00FE4BB4">
        <w:rPr>
          <w:rStyle w:val="cf01"/>
          <w:rFonts w:ascii="Times New Roman" w:hAnsi="Times New Roman" w:cs="Times New Roman"/>
          <w:sz w:val="24"/>
          <w:szCs w:val="24"/>
        </w:rPr>
        <w:t>4</w:t>
      </w:r>
      <w:r w:rsidR="0060304F" w:rsidRPr="00FE4BB4">
        <w:rPr>
          <w:rStyle w:val="cf01"/>
          <w:rFonts w:ascii="Times New Roman" w:hAnsi="Times New Roman" w:cs="Times New Roman"/>
          <w:sz w:val="24"/>
          <w:szCs w:val="24"/>
        </w:rPr>
        <w:t>,</w:t>
      </w:r>
      <w:r w:rsidR="0008579A" w:rsidRPr="00FE4BB4">
        <w:rPr>
          <w:rStyle w:val="cf01"/>
          <w:rFonts w:ascii="Times New Roman" w:hAnsi="Times New Roman" w:cs="Times New Roman"/>
          <w:sz w:val="24"/>
          <w:szCs w:val="24"/>
        </w:rPr>
        <w:t xml:space="preserve"> </w:t>
      </w:r>
      <w:r w:rsidR="008816ED">
        <w:rPr>
          <w:rStyle w:val="cf01"/>
          <w:rFonts w:ascii="Times New Roman" w:hAnsi="Times New Roman" w:cs="Times New Roman"/>
          <w:sz w:val="24"/>
          <w:szCs w:val="24"/>
        </w:rPr>
        <w:t>PPIS</w:t>
      </w:r>
      <w:r w:rsidR="00F12C70" w:rsidRPr="00FE4BB4">
        <w:rPr>
          <w:rStyle w:val="cf01"/>
          <w:rFonts w:ascii="Times New Roman" w:hAnsi="Times New Roman" w:cs="Times New Roman"/>
          <w:sz w:val="24"/>
          <w:szCs w:val="24"/>
        </w:rPr>
        <w:t xml:space="preserve"> celem podjęcia stosownych działań.</w:t>
      </w:r>
    </w:p>
    <w:p w14:paraId="6F5DE598" w14:textId="77777777" w:rsidR="002B1D86" w:rsidRDefault="002B1D86" w:rsidP="00FE4BB4">
      <w:pPr>
        <w:pStyle w:val="USTustnpkodeksu"/>
        <w:spacing w:line="240" w:lineRule="auto"/>
        <w:rPr>
          <w:rStyle w:val="cf01"/>
          <w:rFonts w:ascii="Times New Roman" w:hAnsi="Times New Roman" w:cs="Times New Roman"/>
          <w:sz w:val="24"/>
          <w:szCs w:val="24"/>
        </w:rPr>
      </w:pPr>
    </w:p>
    <w:p w14:paraId="63A6E208" w14:textId="77777777" w:rsidR="002B1D86" w:rsidRDefault="002B1D86" w:rsidP="00FE4BB4">
      <w:pPr>
        <w:pStyle w:val="USTustnpkodeksu"/>
        <w:spacing w:line="240" w:lineRule="auto"/>
        <w:rPr>
          <w:rStyle w:val="cf01"/>
          <w:rFonts w:ascii="Times New Roman" w:hAnsi="Times New Roman" w:cs="Times New Roman"/>
          <w:sz w:val="24"/>
          <w:szCs w:val="24"/>
        </w:rPr>
      </w:pPr>
    </w:p>
    <w:p w14:paraId="19E3FFCC" w14:textId="77777777" w:rsidR="002B1D86" w:rsidRDefault="002B1D86" w:rsidP="00FE4BB4">
      <w:pPr>
        <w:pStyle w:val="USTustnpkodeksu"/>
        <w:spacing w:line="240" w:lineRule="auto"/>
        <w:rPr>
          <w:rStyle w:val="cf01"/>
          <w:rFonts w:ascii="Times New Roman" w:hAnsi="Times New Roman" w:cs="Times New Roman"/>
          <w:sz w:val="24"/>
          <w:szCs w:val="24"/>
        </w:rPr>
      </w:pPr>
    </w:p>
    <w:p w14:paraId="04500E3A" w14:textId="77777777" w:rsidR="008816ED" w:rsidRPr="00FE4BB4" w:rsidRDefault="008816ED" w:rsidP="00FE4BB4">
      <w:pPr>
        <w:pStyle w:val="USTustnpkodeksu"/>
        <w:spacing w:line="240" w:lineRule="auto"/>
        <w:rPr>
          <w:rStyle w:val="cf01"/>
          <w:rFonts w:ascii="Times New Roman" w:hAnsi="Times New Roman" w:cs="Times New Roman"/>
          <w:sz w:val="24"/>
          <w:szCs w:val="24"/>
        </w:rPr>
      </w:pPr>
    </w:p>
    <w:p w14:paraId="0FCB23AF" w14:textId="77777777" w:rsidR="00F74434" w:rsidRPr="00FE4BB4" w:rsidRDefault="00F74434" w:rsidP="00FE4BB4">
      <w:pPr>
        <w:pStyle w:val="ROZDZODDZOZNoznaczenierozdziauluboddziau"/>
        <w:spacing w:before="0" w:line="240" w:lineRule="auto"/>
        <w:rPr>
          <w:rFonts w:ascii="Times New Roman" w:eastAsia="Calibri" w:hAnsi="Times New Roman" w:cs="Times New Roman"/>
        </w:rPr>
      </w:pPr>
      <w:r w:rsidRPr="00FE4BB4">
        <w:rPr>
          <w:rFonts w:ascii="Times New Roman" w:eastAsia="Calibri" w:hAnsi="Times New Roman" w:cs="Times New Roman"/>
        </w:rPr>
        <w:lastRenderedPageBreak/>
        <w:t>Rozdział 6</w:t>
      </w:r>
    </w:p>
    <w:p w14:paraId="7F24BBB9" w14:textId="1200E6C3" w:rsidR="00F74434" w:rsidRDefault="00F74434" w:rsidP="00FE4BB4">
      <w:pPr>
        <w:pStyle w:val="ROZDZODDZPRZEDMprzedmiotregulacjirozdziauluboddziau"/>
        <w:spacing w:before="0" w:line="240" w:lineRule="auto"/>
        <w:rPr>
          <w:rFonts w:ascii="Times New Roman" w:eastAsia="Calibri" w:hAnsi="Times New Roman"/>
        </w:rPr>
      </w:pPr>
      <w:r w:rsidRPr="00FE4BB4">
        <w:rPr>
          <w:rFonts w:ascii="Times New Roman" w:eastAsia="Calibri" w:hAnsi="Times New Roman"/>
        </w:rPr>
        <w:t>Szczególne wymagania związane z przetwarzaniem danych osobowych</w:t>
      </w:r>
      <w:r w:rsidR="002B1D86">
        <w:rPr>
          <w:rFonts w:ascii="Times New Roman" w:eastAsia="Calibri" w:hAnsi="Times New Roman"/>
        </w:rPr>
        <w:t>.</w:t>
      </w:r>
    </w:p>
    <w:p w14:paraId="1A8D73B4" w14:textId="77777777" w:rsidR="002B1D86" w:rsidRPr="002B1D86" w:rsidRDefault="002B1D86" w:rsidP="002B1D86">
      <w:pPr>
        <w:pStyle w:val="ARTartustawynprozporzdzenia"/>
      </w:pPr>
    </w:p>
    <w:p w14:paraId="3F42AF87" w14:textId="60EDE826" w:rsidR="00F74434" w:rsidRPr="00FE4BB4" w:rsidRDefault="00F74434" w:rsidP="00FE4BB4">
      <w:pPr>
        <w:pStyle w:val="ARTartustawynprozporzdzenia"/>
        <w:spacing w:before="0" w:line="240" w:lineRule="auto"/>
        <w:rPr>
          <w:rFonts w:ascii="Times New Roman" w:hAnsi="Times New Roman" w:cs="Times New Roman"/>
        </w:rPr>
      </w:pPr>
      <w:r w:rsidRPr="00FE4BB4">
        <w:rPr>
          <w:rFonts w:ascii="Times New Roman" w:hAnsi="Times New Roman" w:cs="Times New Roman"/>
          <w:b/>
          <w:bCs/>
        </w:rPr>
        <w:t xml:space="preserve">§ </w:t>
      </w:r>
      <w:r w:rsidR="00214789" w:rsidRPr="00FE4BB4">
        <w:rPr>
          <w:rFonts w:ascii="Times New Roman" w:hAnsi="Times New Roman" w:cs="Times New Roman"/>
          <w:b/>
          <w:bCs/>
        </w:rPr>
        <w:t>19</w:t>
      </w:r>
      <w:r w:rsidRPr="00FE4BB4">
        <w:rPr>
          <w:rFonts w:ascii="Times New Roman" w:hAnsi="Times New Roman" w:cs="Times New Roman"/>
          <w:b/>
          <w:bCs/>
        </w:rPr>
        <w:t>.</w:t>
      </w:r>
      <w:r w:rsidRPr="00FE4BB4">
        <w:rPr>
          <w:rFonts w:ascii="Times New Roman" w:hAnsi="Times New Roman" w:cs="Times New Roman"/>
        </w:rPr>
        <w:t xml:space="preserve"> 1. </w:t>
      </w:r>
      <w:r w:rsidR="008816ED">
        <w:rPr>
          <w:rFonts w:ascii="Times New Roman" w:hAnsi="Times New Roman" w:cs="Times New Roman"/>
        </w:rPr>
        <w:t>PPIS</w:t>
      </w:r>
      <w:r w:rsidR="000C23A2" w:rsidRPr="00FE4BB4">
        <w:rPr>
          <w:rFonts w:ascii="Times New Roman" w:hAnsi="Times New Roman" w:cs="Times New Roman"/>
        </w:rPr>
        <w:t xml:space="preserve"> </w:t>
      </w:r>
      <w:r w:rsidRPr="00FE4BB4">
        <w:rPr>
          <w:rFonts w:ascii="Times New Roman" w:hAnsi="Times New Roman" w:cs="Times New Roman"/>
        </w:rPr>
        <w:t>stosuje zasadę minimalizacji przetwarzania danych osobowych w ramach realizacji postanowień procedury zgłoszeń wewnętrznych.</w:t>
      </w:r>
    </w:p>
    <w:p w14:paraId="7C54A9AD" w14:textId="559F3BB6" w:rsidR="00F74434" w:rsidRPr="00FE4BB4" w:rsidRDefault="00F74434" w:rsidP="00FE4BB4">
      <w:pPr>
        <w:pStyle w:val="ARTartustawynprozporzdzenia"/>
        <w:spacing w:before="0" w:line="240" w:lineRule="auto"/>
        <w:rPr>
          <w:rFonts w:ascii="Times New Roman" w:hAnsi="Times New Roman" w:cs="Times New Roman"/>
        </w:rPr>
      </w:pPr>
      <w:r w:rsidRPr="00FE4BB4">
        <w:rPr>
          <w:rFonts w:ascii="Times New Roman" w:hAnsi="Times New Roman" w:cs="Times New Roman"/>
        </w:rPr>
        <w:t>2. Dane osobowe, które w ocenie</w:t>
      </w:r>
      <w:r w:rsidR="000C23A2" w:rsidRPr="00FE4BB4">
        <w:rPr>
          <w:rFonts w:ascii="Times New Roman" w:hAnsi="Times New Roman" w:cs="Times New Roman"/>
        </w:rPr>
        <w:t xml:space="preserve"> </w:t>
      </w:r>
      <w:r w:rsidR="008816ED">
        <w:rPr>
          <w:rFonts w:ascii="Times New Roman" w:hAnsi="Times New Roman" w:cs="Times New Roman"/>
        </w:rPr>
        <w:t>PPIS</w:t>
      </w:r>
      <w:r w:rsidR="000C23A2" w:rsidRPr="00FE4BB4">
        <w:rPr>
          <w:rFonts w:ascii="Times New Roman" w:hAnsi="Times New Roman" w:cs="Times New Roman"/>
        </w:rPr>
        <w:t xml:space="preserve"> </w:t>
      </w:r>
      <w:r w:rsidRPr="00FE4BB4">
        <w:rPr>
          <w:rFonts w:ascii="Times New Roman" w:hAnsi="Times New Roman" w:cs="Times New Roman"/>
        </w:rPr>
        <w:t>nie mają znaczenia dla rozpatrywania zgłoszenia, nie są zbierane, a w razie przypadkowego zebrania, są usuwane lub anonimizowane w terminie 14 dni od chwili ustalenia, że nie mają znaczenia dla sprawy.</w:t>
      </w:r>
    </w:p>
    <w:p w14:paraId="56FE57AB" w14:textId="656B1317" w:rsidR="00F74434" w:rsidRPr="00FE4BB4" w:rsidRDefault="00F74434" w:rsidP="00FE4BB4">
      <w:pPr>
        <w:pStyle w:val="ARTartustawynprozporzdzenia"/>
        <w:spacing w:before="0" w:line="240" w:lineRule="auto"/>
        <w:rPr>
          <w:rFonts w:ascii="Times New Roman" w:hAnsi="Times New Roman" w:cs="Times New Roman"/>
        </w:rPr>
      </w:pPr>
      <w:r w:rsidRPr="00FE4BB4">
        <w:rPr>
          <w:rFonts w:ascii="Times New Roman" w:hAnsi="Times New Roman" w:cs="Times New Roman"/>
          <w:b/>
          <w:bCs/>
        </w:rPr>
        <w:t>§ 2</w:t>
      </w:r>
      <w:r w:rsidR="00214789" w:rsidRPr="00FE4BB4">
        <w:rPr>
          <w:rFonts w:ascii="Times New Roman" w:hAnsi="Times New Roman" w:cs="Times New Roman"/>
          <w:b/>
          <w:bCs/>
        </w:rPr>
        <w:t>0</w:t>
      </w:r>
      <w:r w:rsidRPr="00FE4BB4">
        <w:rPr>
          <w:rFonts w:ascii="Times New Roman" w:hAnsi="Times New Roman" w:cs="Times New Roman"/>
          <w:b/>
          <w:bCs/>
        </w:rPr>
        <w:t xml:space="preserve">. </w:t>
      </w:r>
      <w:r w:rsidRPr="00FE4BB4">
        <w:rPr>
          <w:rFonts w:ascii="Times New Roman" w:hAnsi="Times New Roman" w:cs="Times New Roman"/>
        </w:rPr>
        <w:t>1.</w:t>
      </w:r>
      <w:r w:rsidRPr="00FE4BB4">
        <w:rPr>
          <w:rFonts w:ascii="Times New Roman" w:hAnsi="Times New Roman" w:cs="Times New Roman"/>
          <w:b/>
          <w:bCs/>
        </w:rPr>
        <w:t xml:space="preserve"> </w:t>
      </w:r>
      <w:r w:rsidR="008816ED">
        <w:rPr>
          <w:rFonts w:ascii="Times New Roman" w:hAnsi="Times New Roman" w:cs="Times New Roman"/>
        </w:rPr>
        <w:t>PPIS</w:t>
      </w:r>
      <w:r w:rsidRPr="00FE4BB4">
        <w:rPr>
          <w:rFonts w:ascii="Times New Roman" w:hAnsi="Times New Roman" w:cs="Times New Roman"/>
        </w:rPr>
        <w:t xml:space="preserve"> podczas pozyskiwania danych osobowych od osoby, które</w:t>
      </w:r>
      <w:r w:rsidR="007D3DFD" w:rsidRPr="00FE4BB4">
        <w:rPr>
          <w:rFonts w:ascii="Times New Roman" w:hAnsi="Times New Roman" w:cs="Times New Roman"/>
        </w:rPr>
        <w:t>j</w:t>
      </w:r>
      <w:r w:rsidRPr="00FE4BB4">
        <w:rPr>
          <w:rFonts w:ascii="Times New Roman" w:hAnsi="Times New Roman" w:cs="Times New Roman"/>
        </w:rPr>
        <w:t xml:space="preserve"> dane dotyczą, przekazuje jej informację o przetwarzania danych, wskazane w załączniku nr </w:t>
      </w:r>
      <w:r w:rsidR="00F569CC" w:rsidRPr="00FE4BB4">
        <w:rPr>
          <w:rFonts w:ascii="Times New Roman" w:hAnsi="Times New Roman" w:cs="Times New Roman"/>
        </w:rPr>
        <w:t xml:space="preserve">2 </w:t>
      </w:r>
      <w:r w:rsidRPr="00FE4BB4">
        <w:rPr>
          <w:rFonts w:ascii="Times New Roman" w:hAnsi="Times New Roman" w:cs="Times New Roman"/>
        </w:rPr>
        <w:t xml:space="preserve">do procedury zgłoszeń wewnętrznych. </w:t>
      </w:r>
    </w:p>
    <w:p w14:paraId="4767FAD6" w14:textId="4DED7D52" w:rsidR="00F569CC" w:rsidRPr="00FE4BB4" w:rsidRDefault="00F74434" w:rsidP="00FE4BB4">
      <w:pPr>
        <w:pStyle w:val="ARTartustawynprozporzdzenia"/>
        <w:spacing w:before="0" w:line="240" w:lineRule="auto"/>
        <w:rPr>
          <w:rFonts w:ascii="Times New Roman" w:hAnsi="Times New Roman" w:cs="Times New Roman"/>
        </w:rPr>
      </w:pPr>
      <w:r w:rsidRPr="00FE4BB4">
        <w:rPr>
          <w:rFonts w:ascii="Times New Roman" w:hAnsi="Times New Roman" w:cs="Times New Roman"/>
        </w:rPr>
        <w:t>2.</w:t>
      </w:r>
      <w:r w:rsidR="00276783" w:rsidRPr="00FE4BB4">
        <w:rPr>
          <w:rFonts w:ascii="Times New Roman" w:hAnsi="Times New Roman" w:cs="Times New Roman"/>
        </w:rPr>
        <w:t xml:space="preserve"> </w:t>
      </w:r>
      <w:r w:rsidR="00F569CC" w:rsidRPr="00FE4BB4">
        <w:rPr>
          <w:rFonts w:ascii="Times New Roman" w:hAnsi="Times New Roman" w:cs="Times New Roman"/>
        </w:rPr>
        <w:t>W</w:t>
      </w:r>
      <w:r w:rsidRPr="00FE4BB4">
        <w:rPr>
          <w:rFonts w:ascii="Times New Roman" w:hAnsi="Times New Roman" w:cs="Times New Roman"/>
        </w:rPr>
        <w:t xml:space="preserve"> przypadku pozyskania przez </w:t>
      </w:r>
      <w:r w:rsidR="008816ED">
        <w:rPr>
          <w:rFonts w:ascii="Times New Roman" w:hAnsi="Times New Roman" w:cs="Times New Roman"/>
        </w:rPr>
        <w:t>PPIS</w:t>
      </w:r>
      <w:r w:rsidR="000C23A2" w:rsidRPr="00FE4BB4">
        <w:rPr>
          <w:rFonts w:ascii="Times New Roman" w:hAnsi="Times New Roman" w:cs="Times New Roman"/>
        </w:rPr>
        <w:t xml:space="preserve"> </w:t>
      </w:r>
      <w:r w:rsidRPr="00FE4BB4">
        <w:rPr>
          <w:rFonts w:ascii="Times New Roman" w:hAnsi="Times New Roman" w:cs="Times New Roman"/>
        </w:rPr>
        <w:t xml:space="preserve">danych osobowych nie od osoby, której dane dotyczą, </w:t>
      </w:r>
      <w:r w:rsidR="008816ED">
        <w:rPr>
          <w:rFonts w:ascii="Times New Roman" w:hAnsi="Times New Roman" w:cs="Times New Roman"/>
        </w:rPr>
        <w:t>PPIS</w:t>
      </w:r>
      <w:r w:rsidR="000C23A2" w:rsidRPr="00FE4BB4">
        <w:rPr>
          <w:rFonts w:ascii="Times New Roman" w:hAnsi="Times New Roman" w:cs="Times New Roman"/>
        </w:rPr>
        <w:t xml:space="preserve"> </w:t>
      </w:r>
      <w:r w:rsidRPr="00FE4BB4">
        <w:rPr>
          <w:rFonts w:ascii="Times New Roman" w:hAnsi="Times New Roman" w:cs="Times New Roman"/>
        </w:rPr>
        <w:t>przekazuje tej osobie informacje, określone w art. 14 RODO, w terminach określonych w art. 14 ust. 3 RODO, chyba że przekazanie takich informacji może uniemożliwić lub poważnie utrudnić realizację celów takiego przetwarzania, w tym w szczególności przeprowadzenia działań następczych</w:t>
      </w:r>
      <w:r w:rsidR="00F569CC" w:rsidRPr="00FE4BB4">
        <w:rPr>
          <w:rFonts w:ascii="Times New Roman" w:hAnsi="Times New Roman" w:cs="Times New Roman"/>
        </w:rPr>
        <w:t>, z zastrzeżeniem ust. 3.</w:t>
      </w:r>
    </w:p>
    <w:p w14:paraId="767624D8" w14:textId="6A73BD0F" w:rsidR="00F74434" w:rsidRDefault="00F569CC" w:rsidP="00FE4BB4">
      <w:pPr>
        <w:pStyle w:val="ARTartustawynprozporzdzenia"/>
        <w:spacing w:before="0" w:line="240" w:lineRule="auto"/>
        <w:rPr>
          <w:rFonts w:ascii="Times New Roman" w:hAnsi="Times New Roman" w:cs="Times New Roman"/>
        </w:rPr>
      </w:pPr>
      <w:r w:rsidRPr="00FE4BB4">
        <w:rPr>
          <w:rFonts w:ascii="Times New Roman" w:hAnsi="Times New Roman" w:cs="Times New Roman"/>
        </w:rPr>
        <w:t>3</w:t>
      </w:r>
      <w:r w:rsidR="00F74434" w:rsidRPr="00FE4BB4">
        <w:rPr>
          <w:rFonts w:ascii="Times New Roman" w:hAnsi="Times New Roman" w:cs="Times New Roman"/>
        </w:rPr>
        <w:t xml:space="preserve">. </w:t>
      </w:r>
      <w:r w:rsidR="008816ED">
        <w:rPr>
          <w:rFonts w:ascii="Times New Roman" w:hAnsi="Times New Roman" w:cs="Times New Roman"/>
        </w:rPr>
        <w:t>PPIS</w:t>
      </w:r>
      <w:r w:rsidR="000C23A2" w:rsidRPr="00FE4BB4">
        <w:rPr>
          <w:rFonts w:ascii="Times New Roman" w:hAnsi="Times New Roman" w:cs="Times New Roman"/>
        </w:rPr>
        <w:t xml:space="preserve"> </w:t>
      </w:r>
      <w:r w:rsidR="00F74434" w:rsidRPr="00FE4BB4">
        <w:rPr>
          <w:rFonts w:ascii="Times New Roman" w:hAnsi="Times New Roman" w:cs="Times New Roman"/>
        </w:rPr>
        <w:t>nie przekazuje</w:t>
      </w:r>
      <w:r w:rsidR="000C23A2" w:rsidRPr="00FE4BB4">
        <w:rPr>
          <w:rFonts w:ascii="Times New Roman" w:hAnsi="Times New Roman" w:cs="Times New Roman"/>
        </w:rPr>
        <w:t xml:space="preserve"> </w:t>
      </w:r>
      <w:r w:rsidR="00F74434" w:rsidRPr="00FE4BB4">
        <w:rPr>
          <w:rFonts w:ascii="Times New Roman" w:hAnsi="Times New Roman" w:cs="Times New Roman"/>
        </w:rPr>
        <w:t>informacji o źródle pozyskania danych, chyba że osoba dokonująca zgłoszenia nie spełnia warunków objęcia ochroną, wskazanych w art. 6 ustawy albo wyraziła zgodę na ujawnienie swojej tożsamości.</w:t>
      </w:r>
    </w:p>
    <w:p w14:paraId="3C63EC7F" w14:textId="77777777" w:rsidR="008816ED" w:rsidRPr="00FE4BB4" w:rsidRDefault="008816ED" w:rsidP="00FE4BB4">
      <w:pPr>
        <w:pStyle w:val="ARTartustawynprozporzdzenia"/>
        <w:spacing w:before="0" w:line="240" w:lineRule="auto"/>
        <w:rPr>
          <w:rFonts w:ascii="Times New Roman" w:hAnsi="Times New Roman" w:cs="Times New Roman"/>
        </w:rPr>
      </w:pPr>
    </w:p>
    <w:p w14:paraId="7D493D6B" w14:textId="766EFC68" w:rsidR="00060A5B" w:rsidRPr="00FE4BB4" w:rsidRDefault="00AF5FAC" w:rsidP="00FE4BB4">
      <w:pPr>
        <w:pStyle w:val="ROZDZODDZOZNoznaczenierozdziauluboddziau"/>
        <w:spacing w:before="0" w:line="240" w:lineRule="auto"/>
        <w:rPr>
          <w:rStyle w:val="cf01"/>
          <w:rFonts w:ascii="Times New Roman" w:hAnsi="Times New Roman" w:cs="Times New Roman"/>
          <w:b/>
          <w:bCs w:val="0"/>
          <w:sz w:val="24"/>
          <w:szCs w:val="24"/>
        </w:rPr>
      </w:pPr>
      <w:r w:rsidRPr="00FE4BB4">
        <w:rPr>
          <w:rStyle w:val="cf01"/>
          <w:rFonts w:ascii="Times New Roman" w:hAnsi="Times New Roman" w:cs="Times New Roman"/>
          <w:b/>
          <w:sz w:val="24"/>
          <w:szCs w:val="24"/>
        </w:rPr>
        <w:t xml:space="preserve">Rozdział </w:t>
      </w:r>
      <w:r w:rsidR="00276783" w:rsidRPr="00FE4BB4">
        <w:rPr>
          <w:rStyle w:val="cf01"/>
          <w:rFonts w:ascii="Times New Roman" w:hAnsi="Times New Roman" w:cs="Times New Roman"/>
          <w:b/>
          <w:bCs w:val="0"/>
          <w:sz w:val="24"/>
          <w:szCs w:val="24"/>
        </w:rPr>
        <w:t>7</w:t>
      </w:r>
    </w:p>
    <w:p w14:paraId="2E5B4F6A" w14:textId="45C9E9D1" w:rsidR="00276783" w:rsidRDefault="00276783" w:rsidP="00FE4BB4">
      <w:pPr>
        <w:pStyle w:val="ROZDZODDZPRZEDMprzedmiotregulacjirozdziauluboddziau"/>
        <w:spacing w:before="0" w:line="240" w:lineRule="auto"/>
        <w:rPr>
          <w:rFonts w:ascii="Times New Roman" w:hAnsi="Times New Roman"/>
        </w:rPr>
      </w:pPr>
      <w:r w:rsidRPr="00FE4BB4">
        <w:rPr>
          <w:rFonts w:ascii="Times New Roman" w:hAnsi="Times New Roman"/>
        </w:rPr>
        <w:t>Zgłoszenia zewnętrzne</w:t>
      </w:r>
      <w:r w:rsidR="002B1D86">
        <w:rPr>
          <w:rFonts w:ascii="Times New Roman" w:hAnsi="Times New Roman"/>
        </w:rPr>
        <w:t>.</w:t>
      </w:r>
    </w:p>
    <w:p w14:paraId="4E0C37EA" w14:textId="77777777" w:rsidR="002B1D86" w:rsidRPr="002B1D86" w:rsidRDefault="002B1D86" w:rsidP="002B1D86">
      <w:pPr>
        <w:pStyle w:val="ARTartustawynprozporzdzenia"/>
      </w:pPr>
    </w:p>
    <w:p w14:paraId="7E557A2F" w14:textId="5DA65B5A" w:rsidR="00A15CE6" w:rsidRPr="00FE4BB4" w:rsidRDefault="00276783" w:rsidP="00FE4BB4">
      <w:pPr>
        <w:pStyle w:val="USTustnpkodeksu"/>
        <w:spacing w:line="240" w:lineRule="auto"/>
        <w:rPr>
          <w:rFonts w:ascii="Times New Roman" w:hAnsi="Times New Roman" w:cs="Times New Roman"/>
        </w:rPr>
      </w:pPr>
      <w:r w:rsidRPr="00FE4BB4">
        <w:rPr>
          <w:rFonts w:ascii="Times New Roman" w:hAnsi="Times New Roman" w:cs="Times New Roman"/>
          <w:b/>
        </w:rPr>
        <w:t xml:space="preserve">§ 21. </w:t>
      </w:r>
      <w:r w:rsidR="00A15CE6" w:rsidRPr="00FE4BB4">
        <w:rPr>
          <w:rFonts w:ascii="Times New Roman" w:hAnsi="Times New Roman" w:cs="Times New Roman"/>
        </w:rPr>
        <w:t>1.</w:t>
      </w:r>
      <w:r w:rsidR="00A15CE6" w:rsidRPr="00FE4BB4">
        <w:rPr>
          <w:rFonts w:ascii="Times New Roman" w:hAnsi="Times New Roman" w:cs="Times New Roman"/>
          <w:b/>
        </w:rPr>
        <w:t xml:space="preserve"> </w:t>
      </w:r>
      <w:r w:rsidR="00A50270" w:rsidRPr="00FE4BB4">
        <w:rPr>
          <w:rFonts w:ascii="Times New Roman" w:hAnsi="Times New Roman" w:cs="Times New Roman"/>
        </w:rPr>
        <w:t xml:space="preserve">Sygnalista </w:t>
      </w:r>
      <w:r w:rsidR="00A15CE6" w:rsidRPr="00FE4BB4">
        <w:rPr>
          <w:rFonts w:ascii="Times New Roman" w:hAnsi="Times New Roman" w:cs="Times New Roman"/>
        </w:rPr>
        <w:t>w każdym przypadku może dokonać zgłoszenia informacji o</w:t>
      </w:r>
      <w:r w:rsidR="008816ED">
        <w:rPr>
          <w:rFonts w:ascii="Times New Roman" w:hAnsi="Times New Roman" w:cs="Times New Roman"/>
        </w:rPr>
        <w:t> </w:t>
      </w:r>
      <w:r w:rsidR="00A15CE6" w:rsidRPr="00FE4BB4">
        <w:rPr>
          <w:rFonts w:ascii="Times New Roman" w:hAnsi="Times New Roman" w:cs="Times New Roman"/>
        </w:rPr>
        <w:t>naruszeniu prawa z pominięciem procedury zgłoszeń wewnętrznych do Rzecznika Praw Obywatelskich, innego organu publicznego właściwego w dziedzinie należącej do zakresu działania tego organu, wskazanej w ustawie albo do właściwej instytucji, organu lub jednostki organizacyjnej Unii Europejskiej (zgłoszenie zewnętrzne).</w:t>
      </w:r>
    </w:p>
    <w:p w14:paraId="172DC612" w14:textId="68E3AFB5" w:rsidR="00276783" w:rsidRPr="00FE4BB4" w:rsidRDefault="00A15CE6" w:rsidP="00FE4BB4">
      <w:pPr>
        <w:pStyle w:val="USTustnpkodeksu"/>
        <w:spacing w:line="240" w:lineRule="auto"/>
        <w:rPr>
          <w:rFonts w:ascii="Times New Roman" w:hAnsi="Times New Roman" w:cs="Times New Roman"/>
        </w:rPr>
      </w:pPr>
      <w:r w:rsidRPr="00FE4BB4">
        <w:rPr>
          <w:rFonts w:ascii="Times New Roman" w:hAnsi="Times New Roman" w:cs="Times New Roman"/>
        </w:rPr>
        <w:t>2. Zgłoszenie, o którym mowa w ust. 1, nie skutkuje pozbawieniem sygnalisty ochrony, jeżeli spełnia warunki wynikające z ustawy.</w:t>
      </w:r>
    </w:p>
    <w:p w14:paraId="7729C15A" w14:textId="77777777" w:rsidR="00276783" w:rsidRPr="00FE4BB4" w:rsidRDefault="00276783" w:rsidP="00FE4BB4">
      <w:pPr>
        <w:pStyle w:val="ARTartustawynprozporzdzenia"/>
        <w:spacing w:before="0" w:line="240" w:lineRule="auto"/>
        <w:rPr>
          <w:rFonts w:ascii="Times New Roman" w:hAnsi="Times New Roman" w:cs="Times New Roman"/>
        </w:rPr>
      </w:pPr>
    </w:p>
    <w:p w14:paraId="3EF0F77B" w14:textId="77777777" w:rsidR="00415DF8" w:rsidRPr="00FE4BB4" w:rsidRDefault="00415DF8" w:rsidP="00FE4BB4">
      <w:pPr>
        <w:pStyle w:val="USTustnpkodeksu"/>
        <w:spacing w:line="240" w:lineRule="auto"/>
        <w:rPr>
          <w:rFonts w:ascii="Times New Roman" w:eastAsia="Calibri" w:hAnsi="Times New Roman" w:cs="Times New Roman"/>
        </w:rPr>
        <w:sectPr w:rsidR="00415DF8" w:rsidRPr="00FE4BB4" w:rsidSect="004C195E">
          <w:headerReference w:type="even" r:id="rId14"/>
          <w:headerReference w:type="default" r:id="rId15"/>
          <w:footerReference w:type="even" r:id="rId16"/>
          <w:footerReference w:type="default" r:id="rId17"/>
          <w:headerReference w:type="first" r:id="rId18"/>
          <w:footerReference w:type="first" r:id="rId19"/>
          <w:footnotePr>
            <w:numRestart w:val="eachSect"/>
          </w:footnotePr>
          <w:pgSz w:w="11906" w:h="16838"/>
          <w:pgMar w:top="1560" w:right="1416" w:bottom="1560" w:left="1418" w:header="709" w:footer="709" w:gutter="0"/>
          <w:cols w:space="708"/>
          <w:titlePg/>
          <w:docGrid w:linePitch="254"/>
        </w:sectPr>
      </w:pPr>
    </w:p>
    <w:p w14:paraId="06E8C9AC" w14:textId="1AB4A5C9" w:rsidR="00652626" w:rsidRDefault="00652626" w:rsidP="00FE4BB4">
      <w:pPr>
        <w:pStyle w:val="TEKSTZacznikido"/>
        <w:spacing w:after="0"/>
        <w:rPr>
          <w:rFonts w:cs="Times New Roman"/>
        </w:rPr>
      </w:pPr>
      <w:r w:rsidRPr="00FE4BB4">
        <w:rPr>
          <w:rFonts w:cs="Times New Roman"/>
        </w:rPr>
        <w:lastRenderedPageBreak/>
        <w:t>Załącznik</w:t>
      </w:r>
      <w:r w:rsidR="002B1D86">
        <w:rPr>
          <w:rFonts w:cs="Times New Roman"/>
        </w:rPr>
        <w:t xml:space="preserve"> Nr 2</w:t>
      </w:r>
      <w:r w:rsidRPr="00FE4BB4">
        <w:rPr>
          <w:rFonts w:cs="Times New Roman"/>
        </w:rPr>
        <w:t xml:space="preserve"> do </w:t>
      </w:r>
      <w:r w:rsidR="002F2CB7" w:rsidRPr="00FE4BB4">
        <w:rPr>
          <w:rFonts w:cs="Times New Roman"/>
        </w:rPr>
        <w:t>p</w:t>
      </w:r>
      <w:r w:rsidRPr="00FE4BB4">
        <w:rPr>
          <w:rFonts w:cs="Times New Roman"/>
        </w:rPr>
        <w:t>rocedury zgłoszeń wewnętrznych</w:t>
      </w:r>
    </w:p>
    <w:p w14:paraId="4566D1F9" w14:textId="77777777" w:rsidR="002B1D86" w:rsidRDefault="002B1D86" w:rsidP="00FE4BB4">
      <w:pPr>
        <w:pStyle w:val="TEKSTZacznikido"/>
        <w:spacing w:after="0"/>
        <w:rPr>
          <w:rFonts w:cs="Times New Roman"/>
        </w:rPr>
      </w:pPr>
    </w:p>
    <w:p w14:paraId="43527341" w14:textId="77777777" w:rsidR="002B1D86" w:rsidRPr="00FE4BB4" w:rsidRDefault="002B1D86" w:rsidP="00FE4BB4">
      <w:pPr>
        <w:pStyle w:val="TEKSTZacznikido"/>
        <w:spacing w:after="0"/>
        <w:rPr>
          <w:rFonts w:cs="Times New Roman"/>
        </w:rPr>
      </w:pPr>
    </w:p>
    <w:p w14:paraId="24ADCD98" w14:textId="77777777" w:rsidR="00FD07B2" w:rsidRPr="00FE4BB4" w:rsidRDefault="00FD07B2" w:rsidP="00FE4BB4">
      <w:pPr>
        <w:spacing w:line="240" w:lineRule="auto"/>
        <w:jc w:val="center"/>
        <w:rPr>
          <w:rFonts w:cs="Times New Roman"/>
          <w:i/>
          <w:szCs w:val="24"/>
        </w:rPr>
      </w:pPr>
      <w:r w:rsidRPr="00FE4BB4">
        <w:rPr>
          <w:rFonts w:cs="Times New Roman"/>
          <w:i/>
          <w:szCs w:val="24"/>
        </w:rPr>
        <w:t>Wzór</w:t>
      </w:r>
    </w:p>
    <w:p w14:paraId="567E10C1" w14:textId="3FA958AD" w:rsidR="00652626" w:rsidRPr="00FE4BB4" w:rsidRDefault="00652626" w:rsidP="00FE4BB4">
      <w:pPr>
        <w:keepNext/>
        <w:spacing w:line="240" w:lineRule="auto"/>
        <w:jc w:val="center"/>
        <w:rPr>
          <w:rFonts w:eastAsia="Times New Roman" w:cs="Times New Roman"/>
          <w:b/>
          <w:bCs/>
          <w:caps/>
          <w:kern w:val="24"/>
          <w:szCs w:val="24"/>
        </w:rPr>
      </w:pPr>
      <w:r w:rsidRPr="00FE4BB4">
        <w:rPr>
          <w:rFonts w:eastAsia="Times New Roman" w:cs="Times New Roman"/>
          <w:b/>
          <w:bCs/>
          <w:caps/>
          <w:kern w:val="24"/>
          <w:szCs w:val="24"/>
        </w:rPr>
        <w:t>FORMULARZ zgłoszenia NARUSZENIA PRAWA</w:t>
      </w:r>
      <w:r w:rsidR="009227E6" w:rsidRPr="00FE4BB4">
        <w:rPr>
          <w:rFonts w:eastAsia="Times New Roman" w:cs="Times New Roman"/>
          <w:b/>
          <w:bCs/>
          <w:caps/>
          <w:kern w:val="24"/>
          <w:szCs w:val="24"/>
        </w:rPr>
        <w:t>*</w:t>
      </w:r>
    </w:p>
    <w:p w14:paraId="3D5597AD" w14:textId="77777777" w:rsidR="00652626" w:rsidRPr="00FE4BB4" w:rsidRDefault="00652626" w:rsidP="00FE4BB4">
      <w:pPr>
        <w:spacing w:line="240" w:lineRule="auto"/>
        <w:jc w:val="both"/>
        <w:rPr>
          <w:rFonts w:eastAsia="Times New Roman" w:cs="Times New Roman"/>
          <w:i/>
        </w:rPr>
      </w:pPr>
    </w:p>
    <w:p w14:paraId="3B1BF0F0" w14:textId="40F9D464" w:rsidR="00652626" w:rsidRPr="00FE4BB4" w:rsidRDefault="00652626" w:rsidP="00FE4BB4">
      <w:pPr>
        <w:spacing w:line="240" w:lineRule="auto"/>
        <w:jc w:val="both"/>
        <w:rPr>
          <w:rFonts w:eastAsia="Times New Roman" w:cs="Times New Roman"/>
          <w:i/>
        </w:rPr>
      </w:pPr>
      <w:r w:rsidRPr="00FE4BB4">
        <w:rPr>
          <w:rFonts w:eastAsia="Times New Roman" w:cs="Times New Roman"/>
          <w:i/>
        </w:rPr>
        <w:t xml:space="preserve">Formularz służy zgłaszaniu naruszenia prawa w </w:t>
      </w:r>
      <w:r w:rsidR="00D01EB2">
        <w:rPr>
          <w:rFonts w:eastAsia="Times New Roman" w:cs="Times New Roman"/>
          <w:i/>
        </w:rPr>
        <w:t>Powiatowej</w:t>
      </w:r>
      <w:r w:rsidR="005740BC" w:rsidRPr="00FE4BB4">
        <w:rPr>
          <w:rFonts w:eastAsia="Times New Roman" w:cs="Times New Roman"/>
          <w:i/>
        </w:rPr>
        <w:t xml:space="preserve"> Stacji Sanitarno-Epidemiologicznej w </w:t>
      </w:r>
      <w:r w:rsidR="00D01EB2">
        <w:rPr>
          <w:rFonts w:eastAsia="Times New Roman" w:cs="Times New Roman"/>
          <w:i/>
        </w:rPr>
        <w:t>Mławie</w:t>
      </w:r>
      <w:r w:rsidR="00A84A98" w:rsidRPr="00FE4BB4">
        <w:rPr>
          <w:rFonts w:eastAsia="Times New Roman" w:cs="Times New Roman"/>
          <w:i/>
        </w:rPr>
        <w:t xml:space="preserve">. </w:t>
      </w:r>
      <w:r w:rsidRPr="00FE4BB4">
        <w:rPr>
          <w:rFonts w:eastAsia="Times New Roman" w:cs="Times New Roman"/>
          <w:i/>
        </w:rPr>
        <w:t>Podane informacje są objęte zasadą poufności.</w:t>
      </w:r>
    </w:p>
    <w:p w14:paraId="39F6FE08" w14:textId="77777777" w:rsidR="00652626" w:rsidRPr="00FE4BB4" w:rsidRDefault="00652626" w:rsidP="00FE4BB4">
      <w:pPr>
        <w:suppressAutoHyphens/>
        <w:spacing w:line="240" w:lineRule="auto"/>
        <w:jc w:val="both"/>
        <w:rPr>
          <w:rFonts w:eastAsia="Times New Roman" w:cs="Times New Roman"/>
          <w:i/>
        </w:rPr>
      </w:pPr>
    </w:p>
    <w:p w14:paraId="537C4063" w14:textId="77777777" w:rsidR="00652626" w:rsidRPr="00FE4BB4" w:rsidRDefault="00652626" w:rsidP="00FE4BB4">
      <w:pPr>
        <w:suppressAutoHyphens/>
        <w:spacing w:line="240" w:lineRule="auto"/>
        <w:jc w:val="both"/>
        <w:rPr>
          <w:rFonts w:eastAsia="Times New Roman" w:cs="Times New Roman"/>
          <w:bCs/>
        </w:rPr>
      </w:pPr>
      <w:r w:rsidRPr="00FE4BB4">
        <w:rPr>
          <w:rFonts w:eastAsia="Times New Roman" w:cs="Times New Roman"/>
          <w:bCs/>
        </w:rPr>
        <w:t xml:space="preserve">Wypełnij formularz zgodnie z informacjami poniżej. Zgłoszenie może dotyczyć dokonanych naruszeń lub takich, których nie popełniono, ale istnieje bardzo duże ryzyko ich wystąpienia lub prób ukrycia naruszeń. </w:t>
      </w:r>
    </w:p>
    <w:p w14:paraId="32525CDA" w14:textId="2D6947F4" w:rsidR="00120C12" w:rsidRPr="00FE4BB4" w:rsidRDefault="00120C12" w:rsidP="00FE4BB4">
      <w:pPr>
        <w:pStyle w:val="PKTpunkt"/>
        <w:spacing w:line="240" w:lineRule="auto"/>
        <w:rPr>
          <w:rFonts w:ascii="Times New Roman" w:hAnsi="Times New Roman" w:cs="Times New Roman"/>
          <w:sz w:val="20"/>
        </w:rPr>
      </w:pPr>
      <w:r w:rsidRPr="00FE4BB4">
        <w:rPr>
          <w:rFonts w:ascii="Times New Roman" w:hAnsi="Times New Roman" w:cs="Times New Roman"/>
          <w:sz w:val="20"/>
        </w:rPr>
        <w:t>*</w:t>
      </w:r>
      <w:r w:rsidRPr="00FE4BB4">
        <w:rPr>
          <w:rFonts w:ascii="Times New Roman" w:hAnsi="Times New Roman" w:cs="Times New Roman"/>
          <w:sz w:val="20"/>
        </w:rPr>
        <w:tab/>
        <w:t xml:space="preserve">Należy </w:t>
      </w:r>
      <w:r w:rsidR="009A006E" w:rsidRPr="00FE4BB4">
        <w:rPr>
          <w:rFonts w:ascii="Times New Roman" w:hAnsi="Times New Roman" w:cs="Times New Roman"/>
          <w:sz w:val="20"/>
        </w:rPr>
        <w:t>wziąć</w:t>
      </w:r>
      <w:r w:rsidRPr="00FE4BB4">
        <w:rPr>
          <w:rFonts w:ascii="Times New Roman" w:hAnsi="Times New Roman" w:cs="Times New Roman"/>
          <w:sz w:val="20"/>
        </w:rPr>
        <w:t xml:space="preserve"> pod uwagę, że zgodnie z art. 57 ustawy z dnia 14 czerwca 2024 r. o ochronie sygnalistów (Dz.</w:t>
      </w:r>
      <w:r w:rsidR="00D01EB2">
        <w:rPr>
          <w:rFonts w:ascii="Times New Roman" w:hAnsi="Times New Roman" w:cs="Times New Roman"/>
          <w:sz w:val="20"/>
        </w:rPr>
        <w:t> </w:t>
      </w:r>
      <w:r w:rsidRPr="00FE4BB4">
        <w:rPr>
          <w:rFonts w:ascii="Times New Roman" w:hAnsi="Times New Roman" w:cs="Times New Roman"/>
          <w:sz w:val="20"/>
        </w:rPr>
        <w:t>U. poz. 928) „kto dokonuje zgłoszenia lub ujawnienia publicznego, wiedząc, że do naruszenia prawa nie doszło podlega grzywnie, karze ograniczenia wolności lub pozbawienia wolności do lat 2.”</w:t>
      </w:r>
    </w:p>
    <w:p w14:paraId="15FFE037" w14:textId="77777777" w:rsidR="00120C12" w:rsidRPr="00FE4BB4" w:rsidRDefault="00120C12" w:rsidP="00FE4BB4">
      <w:pPr>
        <w:suppressAutoHyphens/>
        <w:spacing w:line="240" w:lineRule="auto"/>
        <w:jc w:val="both"/>
        <w:rPr>
          <w:rFonts w:eastAsia="Times New Roman" w:cs="Times New Roman"/>
        </w:rPr>
      </w:pPr>
    </w:p>
    <w:tbl>
      <w:tblPr>
        <w:tblStyle w:val="Tabela-Siatka"/>
        <w:tblW w:w="0" w:type="auto"/>
        <w:tblLook w:val="04A0" w:firstRow="1" w:lastRow="0" w:firstColumn="1" w:lastColumn="0" w:noHBand="0" w:noVBand="1"/>
      </w:tblPr>
      <w:tblGrid>
        <w:gridCol w:w="9044"/>
      </w:tblGrid>
      <w:tr w:rsidR="00652626" w:rsidRPr="00FE4BB4" w14:paraId="19A630A1" w14:textId="77777777" w:rsidTr="002F388F">
        <w:tc>
          <w:tcPr>
            <w:tcW w:w="9044" w:type="dxa"/>
            <w:shd w:val="clear" w:color="auto" w:fill="F2F2F2" w:themeFill="background1" w:themeFillShade="F2"/>
          </w:tcPr>
          <w:p w14:paraId="60BEFABE" w14:textId="77777777" w:rsidR="00652626" w:rsidRPr="00FE4BB4" w:rsidRDefault="00652626" w:rsidP="00FE4BB4">
            <w:pPr>
              <w:pStyle w:val="Akapitzlist"/>
              <w:widowControl w:val="0"/>
              <w:numPr>
                <w:ilvl w:val="0"/>
                <w:numId w:val="1"/>
              </w:numPr>
              <w:autoSpaceDE w:val="0"/>
              <w:autoSpaceDN w:val="0"/>
              <w:adjustRightInd w:val="0"/>
              <w:spacing w:after="0" w:line="240" w:lineRule="auto"/>
              <w:ind w:left="357" w:hanging="357"/>
              <w:jc w:val="both"/>
              <w:rPr>
                <w:rFonts w:ascii="Times New Roman" w:hAnsi="Times New Roman"/>
                <w:b/>
                <w:bCs/>
                <w:sz w:val="20"/>
                <w:szCs w:val="20"/>
              </w:rPr>
            </w:pPr>
            <w:r w:rsidRPr="00FE4BB4">
              <w:rPr>
                <w:rFonts w:ascii="Times New Roman" w:hAnsi="Times New Roman"/>
                <w:b/>
                <w:bCs/>
                <w:sz w:val="20"/>
                <w:szCs w:val="20"/>
              </w:rPr>
              <w:t>Osoba składająca zgłoszenie</w:t>
            </w:r>
            <w:r w:rsidRPr="00FE4BB4">
              <w:rPr>
                <w:rStyle w:val="Odwoanieprzypisudolnego"/>
                <w:rFonts w:ascii="Times New Roman" w:hAnsi="Times New Roman"/>
                <w:b/>
                <w:bCs/>
                <w:sz w:val="20"/>
                <w:szCs w:val="20"/>
              </w:rPr>
              <w:footnoteReference w:id="1"/>
            </w:r>
          </w:p>
        </w:tc>
      </w:tr>
      <w:tr w:rsidR="00652626" w:rsidRPr="00FE4BB4" w14:paraId="06084E01" w14:textId="77777777" w:rsidTr="002F388F">
        <w:tc>
          <w:tcPr>
            <w:tcW w:w="9044" w:type="dxa"/>
          </w:tcPr>
          <w:p w14:paraId="17A44FA8" w14:textId="3A5D90AC" w:rsidR="00652626" w:rsidRPr="00FE4BB4" w:rsidRDefault="00652626" w:rsidP="00FE4BB4">
            <w:pPr>
              <w:contextualSpacing/>
              <w:jc w:val="both"/>
              <w:rPr>
                <w:rFonts w:cs="Times New Roman"/>
                <w:sz w:val="20"/>
              </w:rPr>
            </w:pPr>
            <w:r w:rsidRPr="00FE4BB4">
              <w:rPr>
                <w:rFonts w:cs="Times New Roman"/>
                <w:sz w:val="20"/>
              </w:rPr>
              <w:t xml:space="preserve">Imię i nazwisko: </w:t>
            </w:r>
            <w:sdt>
              <w:sdtPr>
                <w:rPr>
                  <w:rFonts w:cs="Times New Roman"/>
                  <w:sz w:val="20"/>
                </w:rPr>
                <w:id w:val="1502076139"/>
                <w:placeholder>
                  <w:docPart w:val="F7773D3551F343AA9353E960D37AA067"/>
                </w:placeholder>
                <w:showingPlcHdr/>
                <w:text/>
              </w:sdtPr>
              <w:sdtContent>
                <w:r w:rsidRPr="00FE4BB4">
                  <w:rPr>
                    <w:rStyle w:val="Tekstzastpczy"/>
                    <w:rFonts w:cs="Times New Roman"/>
                    <w:sz w:val="20"/>
                  </w:rPr>
                  <w:t>Wpisz tutaj</w:t>
                </w:r>
              </w:sdtContent>
            </w:sdt>
          </w:p>
          <w:p w14:paraId="1590983B" w14:textId="77777777" w:rsidR="00652626" w:rsidRPr="00FE4BB4" w:rsidRDefault="00652626" w:rsidP="00FE4BB4">
            <w:pPr>
              <w:contextualSpacing/>
              <w:jc w:val="both"/>
              <w:rPr>
                <w:rFonts w:cs="Times New Roman"/>
                <w:iCs/>
                <w:sz w:val="20"/>
              </w:rPr>
            </w:pPr>
          </w:p>
          <w:p w14:paraId="672CCBC0" w14:textId="77777777" w:rsidR="00652626" w:rsidRPr="00FE4BB4" w:rsidRDefault="00652626" w:rsidP="00FE4BB4">
            <w:pPr>
              <w:contextualSpacing/>
              <w:jc w:val="both"/>
              <w:rPr>
                <w:rFonts w:cs="Times New Roman"/>
                <w:iCs/>
                <w:sz w:val="20"/>
              </w:rPr>
            </w:pPr>
            <w:r w:rsidRPr="00FE4BB4">
              <w:rPr>
                <w:rFonts w:cs="Times New Roman"/>
                <w:iCs/>
                <w:sz w:val="20"/>
              </w:rPr>
              <w:t>Jestem:</w:t>
            </w:r>
          </w:p>
          <w:p w14:paraId="3C91670E" w14:textId="77777777" w:rsidR="00652626" w:rsidRPr="00FE4BB4" w:rsidRDefault="00000000" w:rsidP="00FE4BB4">
            <w:pPr>
              <w:contextualSpacing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200997627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FE4BB4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FE4BB4">
              <w:rPr>
                <w:rFonts w:cs="Times New Roman"/>
                <w:sz w:val="20"/>
              </w:rPr>
              <w:t xml:space="preserve"> pracownikiem </w:t>
            </w:r>
            <w:sdt>
              <w:sdtPr>
                <w:rPr>
                  <w:rFonts w:cs="Times New Roman"/>
                  <w:sz w:val="20"/>
                </w:rPr>
                <w:id w:val="-86552236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FE4BB4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FE4BB4">
              <w:rPr>
                <w:rFonts w:cs="Times New Roman"/>
                <w:sz w:val="20"/>
              </w:rPr>
              <w:t xml:space="preserve"> zleceniobiorcą/usługodawcą </w:t>
            </w:r>
            <w:sdt>
              <w:sdtPr>
                <w:rPr>
                  <w:rFonts w:cs="Times New Roman"/>
                  <w:sz w:val="20"/>
                </w:rPr>
                <w:id w:val="1132677233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FE4BB4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FE4BB4">
              <w:rPr>
                <w:rFonts w:cs="Times New Roman"/>
                <w:sz w:val="20"/>
              </w:rPr>
              <w:t xml:space="preserve"> byłym pracownikiem </w:t>
            </w:r>
            <w:sdt>
              <w:sdtPr>
                <w:rPr>
                  <w:rFonts w:cs="Times New Roman"/>
                  <w:sz w:val="20"/>
                </w:rPr>
                <w:id w:val="157315732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FE4BB4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FE4BB4">
              <w:rPr>
                <w:rFonts w:cs="Times New Roman"/>
                <w:sz w:val="20"/>
              </w:rPr>
              <w:t xml:space="preserve"> kandydatem do pracy </w:t>
            </w:r>
            <w:r w:rsidR="00652626" w:rsidRPr="00FE4BB4">
              <w:rPr>
                <w:rFonts w:cs="Times New Roman"/>
                <w:sz w:val="20"/>
              </w:rPr>
              <w:br/>
            </w:r>
            <w:sdt>
              <w:sdtPr>
                <w:rPr>
                  <w:rFonts w:cs="Times New Roman"/>
                  <w:sz w:val="20"/>
                </w:rPr>
                <w:id w:val="182724538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FE4BB4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FE4BB4">
              <w:rPr>
                <w:rFonts w:cs="Times New Roman"/>
                <w:sz w:val="20"/>
              </w:rPr>
              <w:t xml:space="preserve"> wolontariuszem/praktykantem/stażystą </w:t>
            </w:r>
            <w:sdt>
              <w:sdtPr>
                <w:rPr>
                  <w:rFonts w:cs="Times New Roman"/>
                  <w:sz w:val="20"/>
                </w:rPr>
                <w:id w:val="43343402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FE4BB4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FE4BB4">
              <w:rPr>
                <w:rFonts w:cs="Times New Roman"/>
                <w:sz w:val="20"/>
              </w:rPr>
              <w:t> pracuję w organizacji wykonawcy/podwykonawcy/dostawcy</w:t>
            </w:r>
          </w:p>
          <w:p w14:paraId="312B69EA" w14:textId="79EB8738" w:rsidR="00652626" w:rsidRPr="00FE4BB4" w:rsidRDefault="00000000" w:rsidP="00FE4BB4">
            <w:pPr>
              <w:contextualSpacing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691599369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FE4BB4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FE4BB4">
              <w:rPr>
                <w:rFonts w:cs="Times New Roman"/>
                <w:sz w:val="20"/>
              </w:rPr>
              <w:t xml:space="preserve"> inne: </w:t>
            </w:r>
            <w:sdt>
              <w:sdtPr>
                <w:rPr>
                  <w:rFonts w:cs="Times New Roman"/>
                  <w:sz w:val="20"/>
                </w:rPr>
                <w:id w:val="-826366550"/>
                <w:placeholder>
                  <w:docPart w:val="B1CAE8178A60428BB475FB62EFCD86B6"/>
                </w:placeholder>
                <w:showingPlcHdr/>
                <w:text/>
              </w:sdtPr>
              <w:sdtContent>
                <w:r w:rsidR="00652626" w:rsidRPr="00FE4BB4">
                  <w:rPr>
                    <w:rStyle w:val="Tekstzastpczy"/>
                    <w:rFonts w:cs="Times New Roman"/>
                    <w:sz w:val="20"/>
                  </w:rPr>
                  <w:t>Wpisz tutaj</w:t>
                </w:r>
              </w:sdtContent>
            </w:sdt>
          </w:p>
          <w:p w14:paraId="698B0A13" w14:textId="77777777" w:rsidR="00652626" w:rsidRPr="00FE4BB4" w:rsidRDefault="00652626" w:rsidP="00FE4BB4">
            <w:pPr>
              <w:contextualSpacing/>
              <w:jc w:val="both"/>
              <w:rPr>
                <w:rFonts w:cs="Times New Roman"/>
                <w:sz w:val="20"/>
              </w:rPr>
            </w:pPr>
          </w:p>
          <w:p w14:paraId="160E7377" w14:textId="1517A12B" w:rsidR="00652626" w:rsidRPr="00FE4BB4" w:rsidRDefault="00652626" w:rsidP="00FE4BB4">
            <w:pPr>
              <w:contextualSpacing/>
              <w:jc w:val="both"/>
              <w:rPr>
                <w:rFonts w:cs="Times New Roman"/>
                <w:sz w:val="20"/>
              </w:rPr>
            </w:pPr>
            <w:r w:rsidRPr="00FE4BB4">
              <w:rPr>
                <w:rFonts w:cs="Times New Roman"/>
                <w:sz w:val="20"/>
              </w:rPr>
              <w:t xml:space="preserve">Stanowisko służbowe: </w:t>
            </w:r>
            <w:sdt>
              <w:sdtPr>
                <w:rPr>
                  <w:rFonts w:cs="Times New Roman"/>
                  <w:sz w:val="20"/>
                </w:rPr>
                <w:id w:val="-1454017908"/>
                <w:placeholder>
                  <w:docPart w:val="830B176969F14FFD9B04161D6289A3BA"/>
                </w:placeholder>
                <w:showingPlcHdr/>
                <w:text/>
              </w:sdtPr>
              <w:sdtContent>
                <w:r w:rsidRPr="00FE4BB4">
                  <w:rPr>
                    <w:rStyle w:val="Tekstzastpczy"/>
                    <w:rFonts w:cs="Times New Roman"/>
                    <w:sz w:val="20"/>
                  </w:rPr>
                  <w:t>Wpisz tutaj</w:t>
                </w:r>
              </w:sdtContent>
            </w:sdt>
          </w:p>
          <w:p w14:paraId="437059AC" w14:textId="77777777" w:rsidR="00652626" w:rsidRPr="00FE4BB4" w:rsidRDefault="00652626" w:rsidP="00FE4BB4">
            <w:pPr>
              <w:contextualSpacing/>
              <w:jc w:val="both"/>
              <w:rPr>
                <w:rFonts w:cs="Times New Roman"/>
                <w:sz w:val="20"/>
              </w:rPr>
            </w:pPr>
          </w:p>
          <w:p w14:paraId="482CF33A" w14:textId="1C34B08D" w:rsidR="00652626" w:rsidRPr="00FE4BB4" w:rsidRDefault="00652626" w:rsidP="00FE4BB4">
            <w:pPr>
              <w:contextualSpacing/>
              <w:jc w:val="both"/>
              <w:rPr>
                <w:rFonts w:cs="Times New Roman"/>
                <w:sz w:val="20"/>
              </w:rPr>
            </w:pPr>
            <w:r w:rsidRPr="00FE4BB4">
              <w:rPr>
                <w:rFonts w:cs="Times New Roman"/>
                <w:sz w:val="20"/>
              </w:rPr>
              <w:t xml:space="preserve">Adres do kontaktu: </w:t>
            </w:r>
            <w:sdt>
              <w:sdtPr>
                <w:rPr>
                  <w:rFonts w:cs="Times New Roman"/>
                  <w:sz w:val="20"/>
                </w:rPr>
                <w:id w:val="-1483079896"/>
                <w:placeholder>
                  <w:docPart w:val="21CCFFDB372048F89BF5A0CA7C8DD7DE"/>
                </w:placeholder>
                <w:showingPlcHdr/>
                <w:text/>
              </w:sdtPr>
              <w:sdtContent>
                <w:r w:rsidRPr="00FE4BB4">
                  <w:rPr>
                    <w:rStyle w:val="Tekstzastpczy"/>
                    <w:rFonts w:cs="Times New Roman"/>
                    <w:sz w:val="20"/>
                  </w:rPr>
                  <w:t>adres e-mail lub adres korespondencyjny do wyboru przez osobę zgłaszającą, ewentualnie numer telefonu</w:t>
                </w:r>
              </w:sdtContent>
            </w:sdt>
          </w:p>
          <w:p w14:paraId="7F7BC671" w14:textId="77777777" w:rsidR="00652626" w:rsidRPr="00FE4BB4" w:rsidRDefault="00652626" w:rsidP="00FE4BB4">
            <w:pPr>
              <w:contextualSpacing/>
              <w:jc w:val="both"/>
              <w:rPr>
                <w:rFonts w:cs="Times New Roman"/>
                <w:sz w:val="20"/>
              </w:rPr>
            </w:pPr>
          </w:p>
          <w:p w14:paraId="4A78DD1A" w14:textId="71B8B03C" w:rsidR="00652626" w:rsidRPr="00FE4BB4" w:rsidRDefault="00652626" w:rsidP="00FE4BB4">
            <w:pPr>
              <w:contextualSpacing/>
              <w:jc w:val="both"/>
              <w:rPr>
                <w:rFonts w:cs="Times New Roman"/>
                <w:sz w:val="20"/>
              </w:rPr>
            </w:pPr>
            <w:r w:rsidRPr="00FE4BB4">
              <w:rPr>
                <w:rFonts w:cs="Times New Roman"/>
                <w:sz w:val="20"/>
              </w:rPr>
              <w:t>Czy wyraża Pan/Pani zgodę na ujawnienie swojej tożsamości?</w:t>
            </w:r>
          </w:p>
          <w:p w14:paraId="7F39F321" w14:textId="27970546" w:rsidR="00021E72" w:rsidRPr="00FE4BB4" w:rsidRDefault="00000000" w:rsidP="00FE4BB4">
            <w:pPr>
              <w:contextualSpacing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113152072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28243F" w:rsidRPr="00FE4BB4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021E72" w:rsidRPr="00FE4BB4">
              <w:rPr>
                <w:rFonts w:cs="Times New Roman"/>
                <w:sz w:val="20"/>
              </w:rPr>
              <w:t> TAK</w:t>
            </w:r>
          </w:p>
          <w:p w14:paraId="19C7189F" w14:textId="1B7DBA44" w:rsidR="00652626" w:rsidRPr="00FE4BB4" w:rsidRDefault="00000000" w:rsidP="00FE4BB4">
            <w:pPr>
              <w:contextualSpacing/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74372455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021E72" w:rsidRPr="00FE4BB4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021E72" w:rsidRPr="00FE4BB4">
              <w:rPr>
                <w:rFonts w:cs="Times New Roman"/>
                <w:sz w:val="20"/>
              </w:rPr>
              <w:t> NIE</w:t>
            </w:r>
          </w:p>
        </w:tc>
      </w:tr>
      <w:tr w:rsidR="00652626" w:rsidRPr="00FE4BB4" w14:paraId="64B0B93A" w14:textId="77777777" w:rsidTr="002F388F">
        <w:tc>
          <w:tcPr>
            <w:tcW w:w="9044" w:type="dxa"/>
            <w:shd w:val="clear" w:color="auto" w:fill="F2F2F2" w:themeFill="background1" w:themeFillShade="F2"/>
            <w:vAlign w:val="center"/>
          </w:tcPr>
          <w:p w14:paraId="07A51F5C" w14:textId="77777777" w:rsidR="00652626" w:rsidRPr="00FE4BB4" w:rsidRDefault="00652626" w:rsidP="00FE4BB4">
            <w:pPr>
              <w:pStyle w:val="Akapitzlist"/>
              <w:widowControl w:val="0"/>
              <w:numPr>
                <w:ilvl w:val="0"/>
                <w:numId w:val="1"/>
              </w:numPr>
              <w:autoSpaceDE w:val="0"/>
              <w:autoSpaceDN w:val="0"/>
              <w:adjustRightInd w:val="0"/>
              <w:spacing w:after="0" w:line="240" w:lineRule="auto"/>
              <w:ind w:left="357" w:hanging="357"/>
              <w:rPr>
                <w:rFonts w:ascii="Times New Roman" w:hAnsi="Times New Roman"/>
                <w:b/>
                <w:bCs/>
                <w:sz w:val="20"/>
                <w:szCs w:val="20"/>
              </w:rPr>
            </w:pPr>
            <w:r w:rsidRPr="00FE4BB4">
              <w:rPr>
                <w:rFonts w:ascii="Times New Roman" w:hAnsi="Times New Roman"/>
                <w:b/>
                <w:bCs/>
                <w:sz w:val="20"/>
                <w:szCs w:val="20"/>
              </w:rPr>
              <w:t>Osoba pokrzywdzona (jeżeli dotyczy)</w:t>
            </w:r>
            <w:r w:rsidRPr="00FE4BB4">
              <w:rPr>
                <w:rStyle w:val="Odwoanieprzypisudolnego"/>
                <w:rFonts w:ascii="Times New Roman" w:hAnsi="Times New Roman"/>
                <w:b/>
                <w:bCs/>
                <w:sz w:val="20"/>
                <w:szCs w:val="20"/>
              </w:rPr>
              <w:footnoteReference w:id="2"/>
            </w:r>
          </w:p>
        </w:tc>
      </w:tr>
      <w:tr w:rsidR="00652626" w:rsidRPr="00FE4BB4" w14:paraId="0AB14244" w14:textId="77777777" w:rsidTr="002F388F">
        <w:tc>
          <w:tcPr>
            <w:tcW w:w="9044" w:type="dxa"/>
          </w:tcPr>
          <w:p w14:paraId="6ABED7BC" w14:textId="69E77152" w:rsidR="00652626" w:rsidRPr="00FE4BB4" w:rsidRDefault="00652626" w:rsidP="00FE4BB4">
            <w:pPr>
              <w:contextualSpacing/>
              <w:jc w:val="both"/>
              <w:rPr>
                <w:rFonts w:cs="Times New Roman"/>
                <w:sz w:val="20"/>
              </w:rPr>
            </w:pPr>
            <w:r w:rsidRPr="00FE4BB4">
              <w:rPr>
                <w:rFonts w:cs="Times New Roman"/>
                <w:sz w:val="20"/>
              </w:rPr>
              <w:t xml:space="preserve">Imię i nazwisko: </w:t>
            </w:r>
            <w:sdt>
              <w:sdtPr>
                <w:rPr>
                  <w:rFonts w:cs="Times New Roman"/>
                  <w:sz w:val="20"/>
                </w:rPr>
                <w:id w:val="1484119475"/>
                <w:placeholder>
                  <w:docPart w:val="EB82A3D218874BD28CC968C10A32329E"/>
                </w:placeholder>
                <w:showingPlcHdr/>
                <w:text/>
              </w:sdtPr>
              <w:sdtContent>
                <w:r w:rsidRPr="00FE4BB4">
                  <w:rPr>
                    <w:rStyle w:val="Tekstzastpczy"/>
                    <w:rFonts w:cs="Times New Roman"/>
                    <w:sz w:val="20"/>
                  </w:rPr>
                  <w:t>Wpisz tutaj</w:t>
                </w:r>
              </w:sdtContent>
            </w:sdt>
          </w:p>
          <w:p w14:paraId="36673631" w14:textId="77777777" w:rsidR="00652626" w:rsidRPr="00FE4BB4" w:rsidRDefault="00652626" w:rsidP="00FE4BB4">
            <w:pPr>
              <w:contextualSpacing/>
              <w:jc w:val="both"/>
              <w:rPr>
                <w:rFonts w:cs="Times New Roman"/>
                <w:sz w:val="20"/>
              </w:rPr>
            </w:pPr>
          </w:p>
          <w:p w14:paraId="3096C90C" w14:textId="3CA3624D" w:rsidR="00652626" w:rsidRPr="00FE4BB4" w:rsidRDefault="00652626" w:rsidP="00FE4BB4">
            <w:pPr>
              <w:contextualSpacing/>
              <w:jc w:val="both"/>
              <w:rPr>
                <w:rFonts w:cs="Times New Roman"/>
                <w:sz w:val="20"/>
              </w:rPr>
            </w:pPr>
            <w:r w:rsidRPr="00FE4BB4">
              <w:rPr>
                <w:rFonts w:cs="Times New Roman"/>
                <w:sz w:val="20"/>
              </w:rPr>
              <w:t>Stanowisko, funkcja lub inne dane, służące identyfikacji osoby pokrzywdzonej</w:t>
            </w:r>
            <w:r w:rsidRPr="00FE4BB4">
              <w:rPr>
                <w:rStyle w:val="Odwoanieprzypisudolnego"/>
                <w:sz w:val="20"/>
              </w:rPr>
              <w:footnoteReference w:id="3"/>
            </w:r>
            <w:r w:rsidRPr="00FE4BB4">
              <w:rPr>
                <w:rFonts w:cs="Times New Roman"/>
                <w:sz w:val="20"/>
              </w:rPr>
              <w:t xml:space="preserve">: </w:t>
            </w:r>
            <w:sdt>
              <w:sdtPr>
                <w:rPr>
                  <w:rFonts w:cs="Times New Roman"/>
                  <w:sz w:val="20"/>
                </w:rPr>
                <w:id w:val="1999759225"/>
                <w:placeholder>
                  <w:docPart w:val="8E6CC12A9EF9493CAEE6042F697F2789"/>
                </w:placeholder>
                <w:showingPlcHdr/>
                <w:text/>
              </w:sdtPr>
              <w:sdtContent>
                <w:r w:rsidRPr="00FE4BB4">
                  <w:rPr>
                    <w:rStyle w:val="Tekstzastpczy"/>
                    <w:rFonts w:cs="Times New Roman"/>
                    <w:sz w:val="20"/>
                  </w:rPr>
                  <w:t>Wpisz tutaj</w:t>
                </w:r>
              </w:sdtContent>
            </w:sdt>
          </w:p>
          <w:p w14:paraId="23ABA3A2" w14:textId="77777777" w:rsidR="00652626" w:rsidRPr="00FE4BB4" w:rsidRDefault="00652626" w:rsidP="00FE4BB4">
            <w:pPr>
              <w:contextualSpacing/>
              <w:jc w:val="both"/>
              <w:rPr>
                <w:rFonts w:cs="Times New Roman"/>
                <w:sz w:val="20"/>
              </w:rPr>
            </w:pPr>
            <w:r w:rsidRPr="00FE4BB4">
              <w:rPr>
                <w:rFonts w:cs="Times New Roman"/>
                <w:sz w:val="20"/>
              </w:rPr>
              <w:t xml:space="preserve"> </w:t>
            </w:r>
          </w:p>
        </w:tc>
      </w:tr>
      <w:tr w:rsidR="00652626" w:rsidRPr="00FE4BB4" w14:paraId="5834C71E" w14:textId="77777777" w:rsidTr="002F388F">
        <w:tc>
          <w:tcPr>
            <w:tcW w:w="9044" w:type="dxa"/>
            <w:shd w:val="clear" w:color="auto" w:fill="F2F2F2" w:themeFill="background1" w:themeFillShade="F2"/>
          </w:tcPr>
          <w:p w14:paraId="4D47D7F6" w14:textId="77777777" w:rsidR="00652626" w:rsidRPr="00FE4BB4" w:rsidRDefault="00652626" w:rsidP="00FE4BB4">
            <w:pPr>
              <w:pStyle w:val="Akapitzlist"/>
              <w:widowControl w:val="0"/>
              <w:numPr>
                <w:ilvl w:val="0"/>
                <w:numId w:val="1"/>
              </w:numPr>
              <w:autoSpaceDE w:val="0"/>
              <w:autoSpaceDN w:val="0"/>
              <w:adjustRightInd w:val="0"/>
              <w:spacing w:after="0" w:line="240" w:lineRule="auto"/>
              <w:ind w:left="357" w:hanging="357"/>
              <w:jc w:val="both"/>
              <w:rPr>
                <w:rFonts w:ascii="Times New Roman" w:hAnsi="Times New Roman"/>
                <w:b/>
                <w:bCs/>
                <w:sz w:val="20"/>
                <w:szCs w:val="20"/>
              </w:rPr>
            </w:pPr>
            <w:r w:rsidRPr="00FE4BB4">
              <w:rPr>
                <w:rFonts w:ascii="Times New Roman" w:hAnsi="Times New Roman"/>
                <w:b/>
                <w:bCs/>
                <w:sz w:val="20"/>
                <w:szCs w:val="20"/>
              </w:rPr>
              <w:t>Osoba, której działania lub zaniechania zgłoszenie dotyczy</w:t>
            </w:r>
            <w:r w:rsidRPr="00FE4BB4">
              <w:rPr>
                <w:rStyle w:val="Odwoanieprzypisudolnego"/>
                <w:rFonts w:ascii="Times New Roman" w:hAnsi="Times New Roman"/>
                <w:b/>
                <w:bCs/>
                <w:sz w:val="20"/>
                <w:szCs w:val="20"/>
              </w:rPr>
              <w:footnoteReference w:id="4"/>
            </w:r>
          </w:p>
        </w:tc>
      </w:tr>
      <w:tr w:rsidR="00652626" w:rsidRPr="00FE4BB4" w14:paraId="38CF37CF" w14:textId="77777777" w:rsidTr="002F388F">
        <w:tc>
          <w:tcPr>
            <w:tcW w:w="9044" w:type="dxa"/>
          </w:tcPr>
          <w:p w14:paraId="7BC7A010" w14:textId="28694F59" w:rsidR="00652626" w:rsidRPr="00FE4BB4" w:rsidRDefault="00652626" w:rsidP="00FE4BB4">
            <w:pPr>
              <w:contextualSpacing/>
              <w:jc w:val="both"/>
              <w:rPr>
                <w:rFonts w:cs="Times New Roman"/>
                <w:sz w:val="20"/>
                <w:szCs w:val="16"/>
              </w:rPr>
            </w:pPr>
            <w:r w:rsidRPr="00FE4BB4">
              <w:rPr>
                <w:rFonts w:cs="Times New Roman"/>
                <w:sz w:val="20"/>
                <w:szCs w:val="16"/>
              </w:rPr>
              <w:t xml:space="preserve">Imię i nazwisko: </w:t>
            </w:r>
            <w:sdt>
              <w:sdtPr>
                <w:rPr>
                  <w:rFonts w:cs="Times New Roman"/>
                  <w:sz w:val="20"/>
                  <w:szCs w:val="16"/>
                </w:rPr>
                <w:id w:val="581491820"/>
                <w:placeholder>
                  <w:docPart w:val="2191B1CABC464430905288B7EEF98BC9"/>
                </w:placeholder>
                <w:showingPlcHdr/>
                <w:text/>
              </w:sdtPr>
              <w:sdtContent>
                <w:r w:rsidRPr="00FE4BB4">
                  <w:rPr>
                    <w:rStyle w:val="Tekstzastpczy"/>
                    <w:rFonts w:cs="Times New Roman"/>
                    <w:sz w:val="20"/>
                  </w:rPr>
                  <w:t>Wpisz tutaj</w:t>
                </w:r>
              </w:sdtContent>
            </w:sdt>
          </w:p>
          <w:p w14:paraId="345481AC" w14:textId="77777777" w:rsidR="00652626" w:rsidRPr="00FE4BB4" w:rsidRDefault="00652626" w:rsidP="00FE4BB4">
            <w:pPr>
              <w:contextualSpacing/>
              <w:jc w:val="both"/>
              <w:rPr>
                <w:rFonts w:cs="Times New Roman"/>
                <w:sz w:val="20"/>
                <w:szCs w:val="16"/>
              </w:rPr>
            </w:pPr>
          </w:p>
          <w:p w14:paraId="28FF60B4" w14:textId="10FB223E" w:rsidR="00652626" w:rsidRPr="00FE4BB4" w:rsidRDefault="00652626" w:rsidP="00FE4BB4">
            <w:pPr>
              <w:contextualSpacing/>
              <w:jc w:val="both"/>
              <w:rPr>
                <w:rFonts w:cs="Times New Roman"/>
                <w:sz w:val="20"/>
                <w:szCs w:val="16"/>
              </w:rPr>
            </w:pPr>
            <w:r w:rsidRPr="00FE4BB4">
              <w:rPr>
                <w:rFonts w:cs="Times New Roman"/>
                <w:sz w:val="20"/>
                <w:szCs w:val="16"/>
              </w:rPr>
              <w:t xml:space="preserve">Stanowisko służbowe: </w:t>
            </w:r>
            <w:sdt>
              <w:sdtPr>
                <w:rPr>
                  <w:rFonts w:cs="Times New Roman"/>
                  <w:sz w:val="20"/>
                  <w:szCs w:val="16"/>
                </w:rPr>
                <w:id w:val="-1735931945"/>
                <w:placeholder>
                  <w:docPart w:val="1B216BCDB7E24B409219F23106BBFC7A"/>
                </w:placeholder>
                <w:showingPlcHdr/>
                <w:text/>
              </w:sdtPr>
              <w:sdtContent>
                <w:r w:rsidRPr="00FE4BB4">
                  <w:rPr>
                    <w:rStyle w:val="Tekstzastpczy"/>
                    <w:rFonts w:cs="Times New Roman"/>
                    <w:sz w:val="20"/>
                  </w:rPr>
                  <w:t>Wpisz tutaj</w:t>
                </w:r>
              </w:sdtContent>
            </w:sdt>
          </w:p>
          <w:p w14:paraId="682D9C39" w14:textId="77777777" w:rsidR="00652626" w:rsidRPr="00FE4BB4" w:rsidRDefault="00652626" w:rsidP="00FE4BB4">
            <w:pPr>
              <w:contextualSpacing/>
              <w:jc w:val="both"/>
              <w:rPr>
                <w:rFonts w:cs="Times New Roman"/>
                <w:sz w:val="20"/>
              </w:rPr>
            </w:pPr>
          </w:p>
        </w:tc>
      </w:tr>
      <w:tr w:rsidR="00652626" w:rsidRPr="00FE4BB4" w14:paraId="1C34A581" w14:textId="77777777" w:rsidTr="002F388F">
        <w:tc>
          <w:tcPr>
            <w:tcW w:w="9044" w:type="dxa"/>
            <w:shd w:val="clear" w:color="auto" w:fill="F2F2F2" w:themeFill="background1" w:themeFillShade="F2"/>
          </w:tcPr>
          <w:p w14:paraId="009CD8C5" w14:textId="04225811" w:rsidR="00652626" w:rsidRPr="00FE4BB4" w:rsidRDefault="00266BA8" w:rsidP="00FE4BB4">
            <w:pPr>
              <w:pStyle w:val="Akapitzlist"/>
              <w:widowControl w:val="0"/>
              <w:numPr>
                <w:ilvl w:val="0"/>
                <w:numId w:val="1"/>
              </w:numPr>
              <w:autoSpaceDE w:val="0"/>
              <w:autoSpaceDN w:val="0"/>
              <w:adjustRightInd w:val="0"/>
              <w:spacing w:after="0" w:line="240" w:lineRule="auto"/>
              <w:ind w:left="357" w:hanging="357"/>
              <w:jc w:val="both"/>
              <w:rPr>
                <w:rFonts w:ascii="Times New Roman" w:hAnsi="Times New Roman"/>
                <w:b/>
                <w:bCs/>
                <w:sz w:val="20"/>
                <w:szCs w:val="20"/>
              </w:rPr>
            </w:pPr>
            <w:r w:rsidRPr="00FE4BB4">
              <w:rPr>
                <w:rFonts w:ascii="Times New Roman" w:hAnsi="Times New Roman"/>
                <w:b/>
                <w:bCs/>
                <w:sz w:val="20"/>
                <w:szCs w:val="20"/>
              </w:rPr>
              <w:t>Czego dot</w:t>
            </w:r>
            <w:r w:rsidR="00C71D24" w:rsidRPr="00FE4BB4">
              <w:rPr>
                <w:rFonts w:ascii="Times New Roman" w:hAnsi="Times New Roman"/>
                <w:b/>
                <w:bCs/>
                <w:sz w:val="20"/>
                <w:szCs w:val="20"/>
              </w:rPr>
              <w:t xml:space="preserve">yczą </w:t>
            </w:r>
            <w:r w:rsidR="00652626" w:rsidRPr="00FE4BB4">
              <w:rPr>
                <w:rFonts w:ascii="Times New Roman" w:hAnsi="Times New Roman"/>
                <w:b/>
                <w:bCs/>
                <w:sz w:val="20"/>
                <w:szCs w:val="20"/>
              </w:rPr>
              <w:t>naruszenia prawa</w:t>
            </w:r>
            <w:r w:rsidR="00C71D24" w:rsidRPr="00FE4BB4">
              <w:rPr>
                <w:rFonts w:ascii="Times New Roman" w:hAnsi="Times New Roman"/>
                <w:b/>
                <w:bCs/>
                <w:sz w:val="20"/>
                <w:szCs w:val="20"/>
              </w:rPr>
              <w:t xml:space="preserve">, które </w:t>
            </w:r>
            <w:r w:rsidR="00652626" w:rsidRPr="00FE4BB4">
              <w:rPr>
                <w:rFonts w:ascii="Times New Roman" w:hAnsi="Times New Roman"/>
                <w:b/>
                <w:bCs/>
                <w:sz w:val="20"/>
                <w:szCs w:val="20"/>
              </w:rPr>
              <w:t>zgłaszasz?</w:t>
            </w:r>
          </w:p>
        </w:tc>
      </w:tr>
      <w:tr w:rsidR="00652626" w:rsidRPr="00FE4BB4" w14:paraId="707E2872" w14:textId="77777777" w:rsidTr="002F388F">
        <w:tc>
          <w:tcPr>
            <w:tcW w:w="9044" w:type="dxa"/>
          </w:tcPr>
          <w:p w14:paraId="2ABE1896" w14:textId="77777777" w:rsidR="00652626" w:rsidRPr="00FE4BB4" w:rsidRDefault="00000000" w:rsidP="00FE4BB4">
            <w:pPr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32844818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FE4BB4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FE4BB4">
              <w:rPr>
                <w:rFonts w:cs="Times New Roman"/>
                <w:sz w:val="20"/>
              </w:rPr>
              <w:t>  korupcji;</w:t>
            </w:r>
          </w:p>
          <w:p w14:paraId="59C205D9" w14:textId="77777777" w:rsidR="00652626" w:rsidRPr="00FE4BB4" w:rsidRDefault="00000000" w:rsidP="00FE4BB4">
            <w:pPr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30983621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FE4BB4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FE4BB4">
              <w:rPr>
                <w:rFonts w:cs="Times New Roman"/>
                <w:sz w:val="20"/>
              </w:rPr>
              <w:t>  zamówień publicznych;</w:t>
            </w:r>
          </w:p>
          <w:p w14:paraId="036745BE" w14:textId="77777777" w:rsidR="00652626" w:rsidRPr="00FE4BB4" w:rsidRDefault="00000000" w:rsidP="00FE4BB4">
            <w:pPr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58252304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FE4BB4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FE4BB4">
              <w:rPr>
                <w:rFonts w:cs="Times New Roman"/>
                <w:sz w:val="20"/>
              </w:rPr>
              <w:t>  usług, produktów i rynków finansowych;</w:t>
            </w:r>
          </w:p>
          <w:p w14:paraId="2BEB3509" w14:textId="77777777" w:rsidR="00652626" w:rsidRPr="00FE4BB4" w:rsidRDefault="00000000" w:rsidP="00FE4BB4">
            <w:pPr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149869878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FE4BB4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FE4BB4">
              <w:rPr>
                <w:rFonts w:cs="Times New Roman"/>
                <w:sz w:val="20"/>
              </w:rPr>
              <w:t>  przeciwdziałania praniu pieniędzy oraz finansowaniu terroryzmu;</w:t>
            </w:r>
          </w:p>
          <w:p w14:paraId="795E57C8" w14:textId="77777777" w:rsidR="00652626" w:rsidRPr="00FE4BB4" w:rsidRDefault="00000000" w:rsidP="00FE4BB4">
            <w:pPr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1941749544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FE4BB4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FE4BB4">
              <w:rPr>
                <w:rFonts w:cs="Times New Roman"/>
                <w:sz w:val="20"/>
              </w:rPr>
              <w:t>  bezpieczeństwa produktów i ich zgodności z wymogami;</w:t>
            </w:r>
          </w:p>
          <w:p w14:paraId="335A98BB" w14:textId="77777777" w:rsidR="00652626" w:rsidRPr="00FE4BB4" w:rsidRDefault="00000000" w:rsidP="00FE4BB4">
            <w:pPr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190344460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FE4BB4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FE4BB4">
              <w:rPr>
                <w:rFonts w:cs="Times New Roman"/>
                <w:sz w:val="20"/>
              </w:rPr>
              <w:t>  bezpieczeństwa transportu;</w:t>
            </w:r>
          </w:p>
          <w:p w14:paraId="35A20830" w14:textId="77777777" w:rsidR="00652626" w:rsidRPr="00FE4BB4" w:rsidRDefault="00000000" w:rsidP="00FE4BB4">
            <w:pPr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101846314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FE4BB4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FE4BB4">
              <w:rPr>
                <w:rFonts w:cs="Times New Roman"/>
                <w:sz w:val="20"/>
              </w:rPr>
              <w:t>  ochrony środowiska;</w:t>
            </w:r>
          </w:p>
          <w:p w14:paraId="2420F381" w14:textId="77777777" w:rsidR="00652626" w:rsidRPr="00FE4BB4" w:rsidRDefault="00000000" w:rsidP="00FE4BB4">
            <w:pPr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197906712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FE4BB4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FE4BB4">
              <w:rPr>
                <w:rFonts w:cs="Times New Roman"/>
                <w:sz w:val="20"/>
              </w:rPr>
              <w:t>  ochrony radiologicznej i bezpieczeństwa jądrowego;</w:t>
            </w:r>
          </w:p>
          <w:p w14:paraId="1F2A5C14" w14:textId="77777777" w:rsidR="00652626" w:rsidRPr="00FE4BB4" w:rsidRDefault="00000000" w:rsidP="00FE4BB4">
            <w:pPr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941680157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FE4BB4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FE4BB4">
              <w:rPr>
                <w:rFonts w:cs="Times New Roman"/>
                <w:sz w:val="20"/>
              </w:rPr>
              <w:t>  bezpieczeństwa żywności i pasz;</w:t>
            </w:r>
          </w:p>
          <w:p w14:paraId="371B384B" w14:textId="77777777" w:rsidR="00652626" w:rsidRPr="00FE4BB4" w:rsidRDefault="00000000" w:rsidP="00FE4BB4">
            <w:pPr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52532221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FE4BB4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FE4BB4">
              <w:rPr>
                <w:rFonts w:cs="Times New Roman"/>
                <w:sz w:val="20"/>
              </w:rPr>
              <w:t>  zdrowia i dobrostanu zwierząt;</w:t>
            </w:r>
          </w:p>
          <w:p w14:paraId="2A4B6499" w14:textId="77777777" w:rsidR="00652626" w:rsidRPr="00FE4BB4" w:rsidRDefault="00000000" w:rsidP="00FE4BB4">
            <w:pPr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186743264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FE4BB4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FE4BB4">
              <w:rPr>
                <w:rFonts w:cs="Times New Roman"/>
                <w:sz w:val="20"/>
              </w:rPr>
              <w:t>  zdrowia publicznego;</w:t>
            </w:r>
          </w:p>
          <w:p w14:paraId="295F02C5" w14:textId="77777777" w:rsidR="00652626" w:rsidRPr="00FE4BB4" w:rsidRDefault="00000000" w:rsidP="00FE4BB4">
            <w:pPr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404962818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FE4BB4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FE4BB4">
              <w:rPr>
                <w:rFonts w:cs="Times New Roman"/>
                <w:sz w:val="20"/>
              </w:rPr>
              <w:t>  ochrony konsumentów;</w:t>
            </w:r>
          </w:p>
          <w:p w14:paraId="3CFA1A74" w14:textId="77777777" w:rsidR="00652626" w:rsidRPr="00FE4BB4" w:rsidRDefault="00000000" w:rsidP="00FE4BB4">
            <w:pPr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1180342884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FE4BB4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FE4BB4">
              <w:rPr>
                <w:rFonts w:cs="Times New Roman"/>
                <w:sz w:val="20"/>
              </w:rPr>
              <w:t>  ochrony prywatności i danych osobowych;</w:t>
            </w:r>
          </w:p>
          <w:p w14:paraId="61D5BAA4" w14:textId="77777777" w:rsidR="00652626" w:rsidRPr="00FE4BB4" w:rsidRDefault="00000000" w:rsidP="00FE4BB4">
            <w:pPr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823281637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FE4BB4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FE4BB4">
              <w:rPr>
                <w:rFonts w:cs="Times New Roman"/>
                <w:sz w:val="20"/>
              </w:rPr>
              <w:t>  bezpieczeństwa sieci i systemów teleinformatycznych;</w:t>
            </w:r>
          </w:p>
          <w:p w14:paraId="5F6611FF" w14:textId="77777777" w:rsidR="00652626" w:rsidRPr="00FE4BB4" w:rsidRDefault="00000000" w:rsidP="00FE4BB4">
            <w:pPr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40946233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FE4BB4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FE4BB4">
              <w:rPr>
                <w:rFonts w:cs="Times New Roman"/>
                <w:sz w:val="20"/>
              </w:rPr>
              <w:t>  interesów finansowych Skarbu Państwa Rzeczypospolitej Polskiej, jednostki samorządu terytorialnego oraz Unii Europejskiej;</w:t>
            </w:r>
          </w:p>
          <w:p w14:paraId="69CD5D78" w14:textId="77777777" w:rsidR="00652626" w:rsidRPr="00FE4BB4" w:rsidRDefault="00000000" w:rsidP="00FE4BB4">
            <w:pPr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169055609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FE4BB4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FE4BB4">
              <w:rPr>
                <w:rFonts w:cs="Times New Roman"/>
                <w:sz w:val="20"/>
              </w:rPr>
              <w:t>  rynku wewnętrznego Unii Europejskiej, w tym publicznoprawnych zasad konkurencji i pomocy państwa oraz opodatkowania osób prawnych;</w:t>
            </w:r>
          </w:p>
          <w:p w14:paraId="0687ABC6" w14:textId="77777777" w:rsidR="00652626" w:rsidRPr="00FE4BB4" w:rsidRDefault="00000000" w:rsidP="00FE4BB4">
            <w:pPr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-196094254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FE4BB4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FE4BB4">
              <w:rPr>
                <w:rFonts w:cs="Times New Roman"/>
                <w:sz w:val="20"/>
              </w:rPr>
              <w:t>  konstytucyjnych wolności i praw człowieka i obywatela - występujące w stosunkach jednostki z organami władzy publicznej i niezwiązane z dziedzinami wskazanymi w pkt 1-16.</w:t>
            </w:r>
          </w:p>
          <w:p w14:paraId="230E8591" w14:textId="38EC5287" w:rsidR="00652626" w:rsidRPr="00FE4BB4" w:rsidRDefault="00000000" w:rsidP="00FE4BB4">
            <w:pPr>
              <w:jc w:val="both"/>
              <w:rPr>
                <w:rFonts w:cs="Times New Roman"/>
                <w:bCs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12219603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3F75AF" w:rsidRPr="00FE4BB4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FE4BB4">
              <w:rPr>
                <w:rFonts w:cs="Times New Roman"/>
                <w:sz w:val="20"/>
              </w:rPr>
              <w:t xml:space="preserve">  </w:t>
            </w:r>
            <w:r w:rsidR="00652626" w:rsidRPr="00FE4BB4">
              <w:rPr>
                <w:rFonts w:cs="Times New Roman"/>
                <w:bCs/>
                <w:sz w:val="20"/>
              </w:rPr>
              <w:t>naruszenia zasad etyki;</w:t>
            </w:r>
          </w:p>
          <w:p w14:paraId="7F26CFDB" w14:textId="77777777" w:rsidR="00652626" w:rsidRPr="00FE4BB4" w:rsidRDefault="00000000" w:rsidP="00FE4BB4">
            <w:pPr>
              <w:jc w:val="both"/>
              <w:rPr>
                <w:rFonts w:cs="Times New Roman"/>
                <w:bCs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1728249719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FE4BB4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FE4BB4">
              <w:rPr>
                <w:rFonts w:cs="Times New Roman"/>
                <w:sz w:val="20"/>
              </w:rPr>
              <w:t xml:space="preserve">  </w:t>
            </w:r>
            <w:r w:rsidR="00652626" w:rsidRPr="00FE4BB4">
              <w:rPr>
                <w:rFonts w:cs="Times New Roman"/>
                <w:bCs/>
                <w:sz w:val="20"/>
              </w:rPr>
              <w:t>dyskryminacji;</w:t>
            </w:r>
          </w:p>
          <w:p w14:paraId="0F011001" w14:textId="77777777" w:rsidR="00652626" w:rsidRPr="00FE4BB4" w:rsidRDefault="00000000" w:rsidP="00FE4BB4">
            <w:pPr>
              <w:jc w:val="both"/>
              <w:rPr>
                <w:rFonts w:cs="Times New Roman"/>
                <w:sz w:val="20"/>
              </w:rPr>
            </w:pPr>
            <w:sdt>
              <w:sdtPr>
                <w:rPr>
                  <w:rFonts w:cs="Times New Roman"/>
                  <w:sz w:val="20"/>
                </w:rPr>
                <w:id w:val="205141582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52626" w:rsidRPr="00FE4BB4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652626" w:rsidRPr="00FE4BB4">
              <w:rPr>
                <w:rFonts w:cs="Times New Roman"/>
                <w:sz w:val="20"/>
              </w:rPr>
              <w:t xml:space="preserve">  </w:t>
            </w:r>
            <w:r w:rsidR="00652626" w:rsidRPr="00FE4BB4">
              <w:rPr>
                <w:rFonts w:cs="Times New Roman"/>
                <w:bCs/>
                <w:sz w:val="20"/>
              </w:rPr>
              <w:t>zachowań niepożądanych w relacjach pracowniczych.</w:t>
            </w:r>
          </w:p>
          <w:p w14:paraId="5AA113B7" w14:textId="77777777" w:rsidR="00652626" w:rsidRPr="00FE4BB4" w:rsidRDefault="00652626" w:rsidP="00FE4BB4">
            <w:pPr>
              <w:contextualSpacing/>
              <w:jc w:val="both"/>
              <w:rPr>
                <w:rFonts w:cs="Times New Roman"/>
                <w:sz w:val="20"/>
              </w:rPr>
            </w:pPr>
          </w:p>
        </w:tc>
      </w:tr>
      <w:tr w:rsidR="00652626" w:rsidRPr="00FE4BB4" w14:paraId="3AA8C970" w14:textId="77777777" w:rsidTr="002F388F">
        <w:tc>
          <w:tcPr>
            <w:tcW w:w="9044" w:type="dxa"/>
            <w:shd w:val="clear" w:color="auto" w:fill="F2F2F2" w:themeFill="background1" w:themeFillShade="F2"/>
          </w:tcPr>
          <w:p w14:paraId="32E29CDE" w14:textId="77777777" w:rsidR="00652626" w:rsidRPr="00FE4BB4" w:rsidRDefault="00652626" w:rsidP="00FE4BB4">
            <w:pPr>
              <w:pStyle w:val="Akapitzlist"/>
              <w:widowControl w:val="0"/>
              <w:numPr>
                <w:ilvl w:val="0"/>
                <w:numId w:val="1"/>
              </w:numPr>
              <w:autoSpaceDE w:val="0"/>
              <w:autoSpaceDN w:val="0"/>
              <w:adjustRightInd w:val="0"/>
              <w:spacing w:after="0" w:line="240" w:lineRule="auto"/>
              <w:ind w:left="357" w:hanging="357"/>
              <w:jc w:val="both"/>
              <w:rPr>
                <w:rFonts w:ascii="Times New Roman" w:hAnsi="Times New Roman"/>
                <w:b/>
                <w:bCs/>
                <w:sz w:val="20"/>
                <w:szCs w:val="20"/>
              </w:rPr>
            </w:pPr>
            <w:r w:rsidRPr="00FE4BB4">
              <w:rPr>
                <w:rFonts w:ascii="Times New Roman" w:hAnsi="Times New Roman"/>
                <w:b/>
                <w:bCs/>
                <w:sz w:val="20"/>
                <w:szCs w:val="20"/>
              </w:rPr>
              <w:lastRenderedPageBreak/>
              <w:t>Na czym polegają lub polegały naruszenia prawa, które zgłaszasz?</w:t>
            </w:r>
          </w:p>
        </w:tc>
      </w:tr>
      <w:tr w:rsidR="00652626" w:rsidRPr="00FE4BB4" w14:paraId="56F10287" w14:textId="77777777" w:rsidTr="002F388F">
        <w:tc>
          <w:tcPr>
            <w:tcW w:w="9044" w:type="dxa"/>
          </w:tcPr>
          <w:p w14:paraId="7844B0E4" w14:textId="77777777" w:rsidR="00652626" w:rsidRPr="00FE4BB4" w:rsidRDefault="00652626" w:rsidP="00FE4BB4">
            <w:pPr>
              <w:contextualSpacing/>
              <w:jc w:val="both"/>
              <w:rPr>
                <w:rFonts w:cs="Times New Roman"/>
                <w:sz w:val="20"/>
              </w:rPr>
            </w:pPr>
          </w:p>
          <w:p w14:paraId="7E43078C" w14:textId="77777777" w:rsidR="00652626" w:rsidRPr="00FE4BB4" w:rsidRDefault="00652626" w:rsidP="00FE4BB4">
            <w:pPr>
              <w:contextualSpacing/>
              <w:jc w:val="both"/>
              <w:rPr>
                <w:rFonts w:cs="Times New Roman"/>
                <w:sz w:val="20"/>
              </w:rPr>
            </w:pPr>
          </w:p>
          <w:p w14:paraId="3FB3CDDB" w14:textId="77777777" w:rsidR="00FD07B2" w:rsidRPr="00FE4BB4" w:rsidRDefault="00FD07B2" w:rsidP="00FE4BB4">
            <w:pPr>
              <w:contextualSpacing/>
              <w:jc w:val="both"/>
              <w:rPr>
                <w:rFonts w:cs="Times New Roman"/>
                <w:sz w:val="20"/>
              </w:rPr>
            </w:pPr>
          </w:p>
          <w:p w14:paraId="6C857546" w14:textId="77777777" w:rsidR="00652626" w:rsidRPr="00FE4BB4" w:rsidRDefault="00652626" w:rsidP="00FE4BB4">
            <w:pPr>
              <w:contextualSpacing/>
              <w:jc w:val="both"/>
              <w:rPr>
                <w:rFonts w:cs="Times New Roman"/>
                <w:sz w:val="20"/>
              </w:rPr>
            </w:pPr>
          </w:p>
        </w:tc>
      </w:tr>
      <w:tr w:rsidR="00652626" w:rsidRPr="00FE4BB4" w14:paraId="10387642" w14:textId="77777777" w:rsidTr="002F388F">
        <w:tc>
          <w:tcPr>
            <w:tcW w:w="9044" w:type="dxa"/>
            <w:shd w:val="clear" w:color="auto" w:fill="F2F2F2" w:themeFill="background1" w:themeFillShade="F2"/>
          </w:tcPr>
          <w:p w14:paraId="76FAD7DF" w14:textId="77777777" w:rsidR="00652626" w:rsidRPr="00FE4BB4" w:rsidRDefault="00652626" w:rsidP="00FE4BB4">
            <w:pPr>
              <w:pStyle w:val="Akapitzlist"/>
              <w:widowControl w:val="0"/>
              <w:numPr>
                <w:ilvl w:val="0"/>
                <w:numId w:val="1"/>
              </w:numPr>
              <w:autoSpaceDE w:val="0"/>
              <w:autoSpaceDN w:val="0"/>
              <w:adjustRightInd w:val="0"/>
              <w:spacing w:after="0" w:line="240" w:lineRule="auto"/>
              <w:ind w:left="357" w:hanging="357"/>
              <w:jc w:val="both"/>
              <w:rPr>
                <w:rFonts w:ascii="Times New Roman" w:hAnsi="Times New Roman"/>
                <w:b/>
                <w:bCs/>
                <w:sz w:val="20"/>
                <w:szCs w:val="20"/>
              </w:rPr>
            </w:pPr>
            <w:r w:rsidRPr="00FE4BB4">
              <w:rPr>
                <w:rFonts w:ascii="Times New Roman" w:hAnsi="Times New Roman"/>
                <w:b/>
                <w:bCs/>
                <w:sz w:val="20"/>
                <w:szCs w:val="20"/>
              </w:rPr>
              <w:t>Kiedy i gdzie zgłaszane naruszenia prawa miały miejsce?</w:t>
            </w:r>
          </w:p>
        </w:tc>
      </w:tr>
      <w:tr w:rsidR="00652626" w:rsidRPr="00FE4BB4" w14:paraId="299F7169" w14:textId="77777777" w:rsidTr="002F388F">
        <w:tc>
          <w:tcPr>
            <w:tcW w:w="9044" w:type="dxa"/>
          </w:tcPr>
          <w:p w14:paraId="611D7959" w14:textId="77777777" w:rsidR="00652626" w:rsidRPr="00FE4BB4" w:rsidRDefault="00652626" w:rsidP="00FE4BB4">
            <w:pPr>
              <w:contextualSpacing/>
              <w:jc w:val="both"/>
              <w:rPr>
                <w:rFonts w:cs="Times New Roman"/>
                <w:sz w:val="20"/>
              </w:rPr>
            </w:pPr>
          </w:p>
          <w:p w14:paraId="6E911DAA" w14:textId="77777777" w:rsidR="00D915EB" w:rsidRPr="00FE4BB4" w:rsidRDefault="00D915EB" w:rsidP="00FE4BB4">
            <w:pPr>
              <w:contextualSpacing/>
              <w:jc w:val="both"/>
              <w:rPr>
                <w:rFonts w:cs="Times New Roman"/>
                <w:sz w:val="20"/>
              </w:rPr>
            </w:pPr>
          </w:p>
          <w:p w14:paraId="2185EB45" w14:textId="77777777" w:rsidR="00652626" w:rsidRPr="00FE4BB4" w:rsidRDefault="00652626" w:rsidP="00FE4BB4">
            <w:pPr>
              <w:contextualSpacing/>
              <w:jc w:val="both"/>
              <w:rPr>
                <w:rFonts w:cs="Times New Roman"/>
                <w:sz w:val="20"/>
              </w:rPr>
            </w:pPr>
          </w:p>
        </w:tc>
      </w:tr>
      <w:tr w:rsidR="00652626" w:rsidRPr="00FE4BB4" w14:paraId="65807887" w14:textId="77777777" w:rsidTr="002F388F">
        <w:tc>
          <w:tcPr>
            <w:tcW w:w="9044" w:type="dxa"/>
            <w:shd w:val="clear" w:color="auto" w:fill="F2F2F2" w:themeFill="background1" w:themeFillShade="F2"/>
            <w:vAlign w:val="center"/>
          </w:tcPr>
          <w:p w14:paraId="64CE9D96" w14:textId="77777777" w:rsidR="00652626" w:rsidRPr="00FE4BB4" w:rsidRDefault="00652626" w:rsidP="00FE4BB4">
            <w:pPr>
              <w:pStyle w:val="Akapitzlist"/>
              <w:widowControl w:val="0"/>
              <w:numPr>
                <w:ilvl w:val="0"/>
                <w:numId w:val="1"/>
              </w:numPr>
              <w:autoSpaceDE w:val="0"/>
              <w:autoSpaceDN w:val="0"/>
              <w:adjustRightInd w:val="0"/>
              <w:spacing w:after="0" w:line="240" w:lineRule="auto"/>
              <w:ind w:left="357" w:hanging="357"/>
              <w:rPr>
                <w:rFonts w:ascii="Times New Roman" w:hAnsi="Times New Roman"/>
                <w:b/>
                <w:bCs/>
                <w:sz w:val="20"/>
                <w:szCs w:val="20"/>
              </w:rPr>
            </w:pPr>
            <w:r w:rsidRPr="00FE4BB4">
              <w:rPr>
                <w:rFonts w:ascii="Times New Roman" w:hAnsi="Times New Roman"/>
                <w:b/>
                <w:bCs/>
                <w:sz w:val="20"/>
                <w:szCs w:val="20"/>
              </w:rPr>
              <w:t>W jaki sposób doszło do naruszenia prawa, z jakiego powodu, w jakich okolicznościach?</w:t>
            </w:r>
          </w:p>
        </w:tc>
      </w:tr>
      <w:tr w:rsidR="00652626" w:rsidRPr="00FE4BB4" w14:paraId="56DF171D" w14:textId="77777777" w:rsidTr="002F388F">
        <w:tc>
          <w:tcPr>
            <w:tcW w:w="9044" w:type="dxa"/>
          </w:tcPr>
          <w:p w14:paraId="75C8BBEB" w14:textId="77777777" w:rsidR="00652626" w:rsidRPr="00FE4BB4" w:rsidRDefault="00652626" w:rsidP="00FE4BB4">
            <w:pPr>
              <w:contextualSpacing/>
              <w:jc w:val="both"/>
              <w:rPr>
                <w:rFonts w:cs="Times New Roman"/>
                <w:sz w:val="20"/>
              </w:rPr>
            </w:pPr>
          </w:p>
          <w:p w14:paraId="4E1294CE" w14:textId="77777777" w:rsidR="00D915EB" w:rsidRPr="00FE4BB4" w:rsidRDefault="00D915EB" w:rsidP="00FE4BB4">
            <w:pPr>
              <w:contextualSpacing/>
              <w:jc w:val="both"/>
              <w:rPr>
                <w:rFonts w:cs="Times New Roman"/>
                <w:sz w:val="20"/>
              </w:rPr>
            </w:pPr>
          </w:p>
          <w:p w14:paraId="30DE2FDE" w14:textId="77777777" w:rsidR="00652626" w:rsidRPr="00FE4BB4" w:rsidRDefault="00652626" w:rsidP="00FE4BB4">
            <w:pPr>
              <w:contextualSpacing/>
              <w:jc w:val="both"/>
              <w:rPr>
                <w:rFonts w:cs="Times New Roman"/>
                <w:sz w:val="20"/>
              </w:rPr>
            </w:pPr>
          </w:p>
        </w:tc>
      </w:tr>
      <w:tr w:rsidR="00652626" w:rsidRPr="00FE4BB4" w14:paraId="0F0D1782" w14:textId="77777777" w:rsidTr="002F388F">
        <w:tc>
          <w:tcPr>
            <w:tcW w:w="9044" w:type="dxa"/>
            <w:shd w:val="clear" w:color="auto" w:fill="F2F2F2" w:themeFill="background1" w:themeFillShade="F2"/>
            <w:vAlign w:val="center"/>
          </w:tcPr>
          <w:p w14:paraId="4786879B" w14:textId="77777777" w:rsidR="00652626" w:rsidRPr="00FE4BB4" w:rsidRDefault="00652626" w:rsidP="00FE4BB4">
            <w:pPr>
              <w:pStyle w:val="Akapitzlist"/>
              <w:widowControl w:val="0"/>
              <w:numPr>
                <w:ilvl w:val="0"/>
                <w:numId w:val="1"/>
              </w:numPr>
              <w:autoSpaceDE w:val="0"/>
              <w:autoSpaceDN w:val="0"/>
              <w:adjustRightInd w:val="0"/>
              <w:spacing w:after="0" w:line="240" w:lineRule="auto"/>
              <w:ind w:left="357" w:hanging="357"/>
              <w:rPr>
                <w:rFonts w:ascii="Times New Roman" w:hAnsi="Times New Roman"/>
                <w:b/>
                <w:bCs/>
                <w:sz w:val="20"/>
                <w:szCs w:val="20"/>
              </w:rPr>
            </w:pPr>
            <w:r w:rsidRPr="00FE4BB4">
              <w:rPr>
                <w:rFonts w:ascii="Times New Roman" w:hAnsi="Times New Roman"/>
                <w:b/>
                <w:bCs/>
                <w:sz w:val="20"/>
                <w:szCs w:val="20"/>
              </w:rPr>
              <w:t>Czy zgłaszasz dowody, a jeśli tak, to jakie?</w:t>
            </w:r>
          </w:p>
        </w:tc>
      </w:tr>
      <w:tr w:rsidR="00652626" w:rsidRPr="00FE4BB4" w14:paraId="153D3716" w14:textId="77777777" w:rsidTr="002F388F">
        <w:tc>
          <w:tcPr>
            <w:tcW w:w="9044" w:type="dxa"/>
          </w:tcPr>
          <w:p w14:paraId="044B93AC" w14:textId="77777777" w:rsidR="00652626" w:rsidRPr="00FE4BB4" w:rsidRDefault="00652626" w:rsidP="00FE4BB4">
            <w:pPr>
              <w:contextualSpacing/>
              <w:jc w:val="both"/>
              <w:rPr>
                <w:rFonts w:cs="Times New Roman"/>
                <w:sz w:val="20"/>
              </w:rPr>
            </w:pPr>
          </w:p>
          <w:p w14:paraId="233FD1F0" w14:textId="77777777" w:rsidR="00D915EB" w:rsidRPr="00FE4BB4" w:rsidRDefault="00D915EB" w:rsidP="00FE4BB4">
            <w:pPr>
              <w:contextualSpacing/>
              <w:jc w:val="both"/>
              <w:rPr>
                <w:rFonts w:cs="Times New Roman"/>
                <w:sz w:val="20"/>
              </w:rPr>
            </w:pPr>
          </w:p>
          <w:p w14:paraId="05AE92AA" w14:textId="77777777" w:rsidR="00652626" w:rsidRPr="00FE4BB4" w:rsidRDefault="00652626" w:rsidP="00FE4BB4">
            <w:pPr>
              <w:contextualSpacing/>
              <w:jc w:val="both"/>
              <w:rPr>
                <w:rFonts w:cs="Times New Roman"/>
                <w:sz w:val="20"/>
              </w:rPr>
            </w:pPr>
          </w:p>
        </w:tc>
      </w:tr>
      <w:tr w:rsidR="00652626" w:rsidRPr="00FE4BB4" w14:paraId="39E36334" w14:textId="77777777" w:rsidTr="002F388F">
        <w:tc>
          <w:tcPr>
            <w:tcW w:w="9044" w:type="dxa"/>
            <w:shd w:val="clear" w:color="auto" w:fill="F2F2F2" w:themeFill="background1" w:themeFillShade="F2"/>
            <w:vAlign w:val="center"/>
          </w:tcPr>
          <w:p w14:paraId="68770ABA" w14:textId="77777777" w:rsidR="00652626" w:rsidRPr="00FE4BB4" w:rsidRDefault="00652626" w:rsidP="00FE4BB4">
            <w:pPr>
              <w:pStyle w:val="Akapitzlist"/>
              <w:widowControl w:val="0"/>
              <w:numPr>
                <w:ilvl w:val="0"/>
                <w:numId w:val="1"/>
              </w:numPr>
              <w:autoSpaceDE w:val="0"/>
              <w:autoSpaceDN w:val="0"/>
              <w:adjustRightInd w:val="0"/>
              <w:spacing w:after="0" w:line="240" w:lineRule="auto"/>
              <w:ind w:left="357" w:hanging="357"/>
              <w:rPr>
                <w:rFonts w:ascii="Times New Roman" w:hAnsi="Times New Roman"/>
                <w:b/>
                <w:bCs/>
                <w:sz w:val="20"/>
                <w:szCs w:val="20"/>
              </w:rPr>
            </w:pPr>
            <w:r w:rsidRPr="00FE4BB4">
              <w:rPr>
                <w:rFonts w:ascii="Times New Roman" w:hAnsi="Times New Roman"/>
                <w:b/>
                <w:bCs/>
                <w:sz w:val="20"/>
                <w:szCs w:val="20"/>
              </w:rPr>
              <w:t>Czy zgłaszałeś/zgłaszałaś te naruszenia prawa już wcześniej? Jeśli tak, to kiedy, komu i w jakiej formie? Czy otrzymałeś/otrzymałaś odpowiedź na zgłoszenie?</w:t>
            </w:r>
          </w:p>
        </w:tc>
      </w:tr>
      <w:tr w:rsidR="00652626" w:rsidRPr="00FE4BB4" w14:paraId="07B0ACCD" w14:textId="77777777" w:rsidTr="002F388F">
        <w:tc>
          <w:tcPr>
            <w:tcW w:w="9044" w:type="dxa"/>
          </w:tcPr>
          <w:p w14:paraId="63618F5D" w14:textId="77777777" w:rsidR="00652626" w:rsidRPr="00FE4BB4" w:rsidRDefault="00652626" w:rsidP="00FE4BB4">
            <w:pPr>
              <w:contextualSpacing/>
              <w:jc w:val="both"/>
              <w:rPr>
                <w:rFonts w:cs="Times New Roman"/>
                <w:sz w:val="20"/>
              </w:rPr>
            </w:pPr>
          </w:p>
          <w:p w14:paraId="0C404EDC" w14:textId="77777777" w:rsidR="00D915EB" w:rsidRPr="00FE4BB4" w:rsidRDefault="00D915EB" w:rsidP="00FE4BB4">
            <w:pPr>
              <w:contextualSpacing/>
              <w:jc w:val="both"/>
              <w:rPr>
                <w:rFonts w:cs="Times New Roman"/>
                <w:sz w:val="20"/>
              </w:rPr>
            </w:pPr>
          </w:p>
          <w:p w14:paraId="3193A1BD" w14:textId="77777777" w:rsidR="00652626" w:rsidRPr="00FE4BB4" w:rsidRDefault="00652626" w:rsidP="00FE4BB4">
            <w:pPr>
              <w:contextualSpacing/>
              <w:jc w:val="both"/>
              <w:rPr>
                <w:rFonts w:cs="Times New Roman"/>
                <w:sz w:val="20"/>
              </w:rPr>
            </w:pPr>
          </w:p>
        </w:tc>
      </w:tr>
      <w:tr w:rsidR="00652626" w:rsidRPr="00FE4BB4" w14:paraId="37475590" w14:textId="77777777" w:rsidTr="002F388F">
        <w:tc>
          <w:tcPr>
            <w:tcW w:w="9044" w:type="dxa"/>
            <w:shd w:val="clear" w:color="auto" w:fill="F2F2F2" w:themeFill="background1" w:themeFillShade="F2"/>
            <w:vAlign w:val="center"/>
          </w:tcPr>
          <w:p w14:paraId="1FE1DF7C" w14:textId="77777777" w:rsidR="00652626" w:rsidRPr="00FE4BB4" w:rsidRDefault="00652626" w:rsidP="00FE4BB4">
            <w:pPr>
              <w:pStyle w:val="Akapitzlist"/>
              <w:widowControl w:val="0"/>
              <w:numPr>
                <w:ilvl w:val="0"/>
                <w:numId w:val="1"/>
              </w:numPr>
              <w:autoSpaceDE w:val="0"/>
              <w:autoSpaceDN w:val="0"/>
              <w:adjustRightInd w:val="0"/>
              <w:spacing w:after="0" w:line="240" w:lineRule="auto"/>
              <w:ind w:left="357" w:hanging="357"/>
              <w:rPr>
                <w:rFonts w:ascii="Times New Roman" w:hAnsi="Times New Roman"/>
                <w:b/>
                <w:bCs/>
                <w:sz w:val="20"/>
                <w:szCs w:val="20"/>
              </w:rPr>
            </w:pPr>
            <w:r w:rsidRPr="00FE4BB4">
              <w:rPr>
                <w:rFonts w:ascii="Times New Roman" w:hAnsi="Times New Roman"/>
                <w:b/>
                <w:bCs/>
                <w:sz w:val="20"/>
                <w:szCs w:val="20"/>
              </w:rPr>
              <w:t>Czy chcesz dodać coś jeszcze w sprawie zgłoszenia?</w:t>
            </w:r>
          </w:p>
        </w:tc>
      </w:tr>
      <w:tr w:rsidR="00652626" w:rsidRPr="00FE4BB4" w14:paraId="2CDC9C8B" w14:textId="77777777" w:rsidTr="002F388F">
        <w:tc>
          <w:tcPr>
            <w:tcW w:w="9044" w:type="dxa"/>
          </w:tcPr>
          <w:p w14:paraId="46AA5406" w14:textId="77777777" w:rsidR="00652626" w:rsidRPr="00FE4BB4" w:rsidRDefault="00652626" w:rsidP="00FE4BB4">
            <w:pPr>
              <w:contextualSpacing/>
              <w:jc w:val="both"/>
              <w:rPr>
                <w:rFonts w:cs="Times New Roman"/>
                <w:sz w:val="20"/>
              </w:rPr>
            </w:pPr>
          </w:p>
          <w:p w14:paraId="2900BBF1" w14:textId="77777777" w:rsidR="00D915EB" w:rsidRPr="00FE4BB4" w:rsidRDefault="00D915EB" w:rsidP="00FE4BB4">
            <w:pPr>
              <w:contextualSpacing/>
              <w:jc w:val="both"/>
              <w:rPr>
                <w:rFonts w:cs="Times New Roman"/>
                <w:sz w:val="20"/>
              </w:rPr>
            </w:pPr>
          </w:p>
          <w:p w14:paraId="5EF66063" w14:textId="77777777" w:rsidR="00652626" w:rsidRPr="00FE4BB4" w:rsidRDefault="00652626" w:rsidP="00FE4BB4">
            <w:pPr>
              <w:contextualSpacing/>
              <w:jc w:val="both"/>
              <w:rPr>
                <w:rFonts w:cs="Times New Roman"/>
                <w:sz w:val="20"/>
              </w:rPr>
            </w:pPr>
          </w:p>
        </w:tc>
      </w:tr>
      <w:tr w:rsidR="00652626" w:rsidRPr="00FE4BB4" w14:paraId="70A0DD07" w14:textId="77777777" w:rsidTr="002F388F">
        <w:tc>
          <w:tcPr>
            <w:tcW w:w="9044" w:type="dxa"/>
            <w:shd w:val="clear" w:color="auto" w:fill="F2F2F2" w:themeFill="background1" w:themeFillShade="F2"/>
            <w:vAlign w:val="center"/>
          </w:tcPr>
          <w:p w14:paraId="266E4D86" w14:textId="77777777" w:rsidR="00652626" w:rsidRPr="00FE4BB4" w:rsidRDefault="00652626" w:rsidP="00FE4BB4">
            <w:pPr>
              <w:rPr>
                <w:rFonts w:cs="Times New Roman"/>
                <w:b/>
                <w:bCs/>
                <w:sz w:val="20"/>
              </w:rPr>
            </w:pPr>
            <w:r w:rsidRPr="00FE4BB4">
              <w:rPr>
                <w:rFonts w:cs="Times New Roman"/>
                <w:b/>
                <w:bCs/>
                <w:sz w:val="20"/>
              </w:rPr>
              <w:t>Data i podpis osoby składającej zgłoszenie</w:t>
            </w:r>
          </w:p>
        </w:tc>
      </w:tr>
      <w:tr w:rsidR="00652626" w:rsidRPr="00FE4BB4" w14:paraId="388EE167" w14:textId="77777777" w:rsidTr="002F388F">
        <w:tc>
          <w:tcPr>
            <w:tcW w:w="9044" w:type="dxa"/>
          </w:tcPr>
          <w:p w14:paraId="664C3D18" w14:textId="77777777" w:rsidR="00652626" w:rsidRPr="00FE4BB4" w:rsidRDefault="00652626" w:rsidP="00FE4BB4">
            <w:pPr>
              <w:contextualSpacing/>
              <w:jc w:val="both"/>
              <w:rPr>
                <w:rFonts w:cs="Times New Roman"/>
                <w:sz w:val="20"/>
              </w:rPr>
            </w:pPr>
          </w:p>
          <w:p w14:paraId="15D09CC2" w14:textId="77777777" w:rsidR="00652626" w:rsidRPr="00FE4BB4" w:rsidRDefault="00652626" w:rsidP="00FE4BB4">
            <w:pPr>
              <w:contextualSpacing/>
              <w:jc w:val="both"/>
              <w:rPr>
                <w:rFonts w:cs="Times New Roman"/>
                <w:sz w:val="20"/>
              </w:rPr>
            </w:pPr>
          </w:p>
          <w:p w14:paraId="7F1A8C8C" w14:textId="77777777" w:rsidR="00652626" w:rsidRPr="00FE4BB4" w:rsidRDefault="00652626" w:rsidP="00FE4BB4">
            <w:pPr>
              <w:contextualSpacing/>
              <w:jc w:val="both"/>
              <w:rPr>
                <w:rFonts w:cs="Times New Roman"/>
                <w:sz w:val="20"/>
              </w:rPr>
            </w:pPr>
          </w:p>
        </w:tc>
      </w:tr>
    </w:tbl>
    <w:p w14:paraId="3AFA3F39" w14:textId="77777777" w:rsidR="00FD07B2" w:rsidRPr="00FE4BB4" w:rsidRDefault="00FD07B2" w:rsidP="00FE4BB4">
      <w:pPr>
        <w:pStyle w:val="TEKSTZacznikido"/>
        <w:spacing w:after="0"/>
        <w:ind w:left="0"/>
        <w:rPr>
          <w:rFonts w:cs="Times New Roman"/>
          <w:b/>
          <w:bCs/>
          <w:sz w:val="20"/>
        </w:rPr>
      </w:pPr>
    </w:p>
    <w:p w14:paraId="3C5A1B71" w14:textId="6FED26B8" w:rsidR="00FD07B2" w:rsidRPr="00FE4BB4" w:rsidRDefault="00FD07B2" w:rsidP="00FE4BB4">
      <w:pPr>
        <w:widowControl/>
        <w:autoSpaceDE/>
        <w:autoSpaceDN/>
        <w:adjustRightInd/>
        <w:spacing w:line="240" w:lineRule="auto"/>
        <w:rPr>
          <w:rFonts w:cs="Times New Roman"/>
          <w:b/>
          <w:bCs/>
          <w:sz w:val="20"/>
        </w:rPr>
      </w:pPr>
      <w:r w:rsidRPr="00FE4BB4">
        <w:rPr>
          <w:rFonts w:cs="Times New Roman"/>
          <w:b/>
          <w:bCs/>
          <w:sz w:val="20"/>
        </w:rPr>
        <w:br w:type="page"/>
      </w:r>
    </w:p>
    <w:p w14:paraId="59B42D6D" w14:textId="7CA3CB1D" w:rsidR="00FD07B2" w:rsidRPr="00FE4BB4" w:rsidRDefault="00FD07B2" w:rsidP="00FE4BB4">
      <w:pPr>
        <w:pStyle w:val="TEKSTZacznikido"/>
        <w:spacing w:after="0"/>
        <w:rPr>
          <w:rFonts w:cs="Times New Roman"/>
        </w:rPr>
      </w:pPr>
      <w:r w:rsidRPr="00FE4BB4">
        <w:rPr>
          <w:rFonts w:cs="Times New Roman"/>
        </w:rPr>
        <w:lastRenderedPageBreak/>
        <w:t xml:space="preserve">Załączniki </w:t>
      </w:r>
      <w:r w:rsidR="002B1D86">
        <w:rPr>
          <w:rFonts w:cs="Times New Roman"/>
        </w:rPr>
        <w:t xml:space="preserve">Nr 3 </w:t>
      </w:r>
      <w:r w:rsidRPr="00FE4BB4">
        <w:rPr>
          <w:rFonts w:cs="Times New Roman"/>
        </w:rPr>
        <w:t>do procedury zgłoszeń wewnętrznych</w:t>
      </w:r>
    </w:p>
    <w:p w14:paraId="0FC20DC8" w14:textId="77777777" w:rsidR="00FD07B2" w:rsidRPr="00FE4BB4" w:rsidRDefault="00FD07B2" w:rsidP="00FE4BB4">
      <w:pPr>
        <w:pStyle w:val="TEKSTZacznikido"/>
        <w:spacing w:after="0"/>
        <w:ind w:left="0"/>
        <w:jc w:val="right"/>
        <w:rPr>
          <w:rFonts w:cs="Times New Roman"/>
          <w:b/>
          <w:bCs/>
          <w:sz w:val="20"/>
        </w:rPr>
      </w:pPr>
    </w:p>
    <w:p w14:paraId="3B74D455" w14:textId="77777777" w:rsidR="00FD07B2" w:rsidRPr="00FE4BB4" w:rsidRDefault="00FD07B2" w:rsidP="00FE4BB4">
      <w:pPr>
        <w:spacing w:line="240" w:lineRule="auto"/>
        <w:jc w:val="center"/>
        <w:rPr>
          <w:rFonts w:cs="Times New Roman"/>
          <w:i/>
          <w:szCs w:val="24"/>
        </w:rPr>
      </w:pPr>
      <w:r w:rsidRPr="00FE4BB4">
        <w:rPr>
          <w:rFonts w:cs="Times New Roman"/>
          <w:i/>
          <w:szCs w:val="24"/>
        </w:rPr>
        <w:t>Wzór</w:t>
      </w:r>
    </w:p>
    <w:p w14:paraId="0CBFF709" w14:textId="77777777" w:rsidR="00FD07B2" w:rsidRPr="00FE4BB4" w:rsidRDefault="00FD07B2" w:rsidP="00FE4BB4">
      <w:pPr>
        <w:pStyle w:val="TEKSTZacznikido"/>
        <w:spacing w:after="0"/>
        <w:ind w:left="0"/>
        <w:jc w:val="right"/>
        <w:rPr>
          <w:rFonts w:cs="Times New Roman"/>
          <w:b/>
          <w:bCs/>
          <w:sz w:val="20"/>
        </w:rPr>
      </w:pPr>
    </w:p>
    <w:p w14:paraId="7765EE38" w14:textId="3FAECF48" w:rsidR="00B53685" w:rsidRPr="00FE4BB4" w:rsidRDefault="00B53685" w:rsidP="00FE4BB4">
      <w:pPr>
        <w:pStyle w:val="TEKSTZacznikido"/>
        <w:spacing w:after="0"/>
        <w:ind w:left="0"/>
        <w:rPr>
          <w:rFonts w:cs="Times New Roman"/>
          <w:b/>
          <w:bCs/>
          <w:szCs w:val="24"/>
        </w:rPr>
      </w:pPr>
      <w:r w:rsidRPr="00FE4BB4">
        <w:rPr>
          <w:rFonts w:cs="Times New Roman"/>
          <w:b/>
          <w:bCs/>
          <w:szCs w:val="24"/>
        </w:rPr>
        <w:t xml:space="preserve">Informacja o przetwarzaniu danych </w:t>
      </w:r>
      <w:commentRangeStart w:id="18"/>
      <w:r w:rsidRPr="00FE4BB4">
        <w:rPr>
          <w:rFonts w:cs="Times New Roman"/>
          <w:b/>
          <w:bCs/>
          <w:szCs w:val="24"/>
        </w:rPr>
        <w:t>osobowych:</w:t>
      </w:r>
      <w:commentRangeEnd w:id="18"/>
      <w:r w:rsidR="00F569CC" w:rsidRPr="00FE4BB4">
        <w:rPr>
          <w:rStyle w:val="Odwoaniedokomentarza"/>
          <w:rFonts w:cs="Times New Roman"/>
          <w:b/>
          <w:bCs/>
          <w:sz w:val="24"/>
          <w:szCs w:val="24"/>
        </w:rPr>
        <w:commentReference w:id="18"/>
      </w:r>
    </w:p>
    <w:p w14:paraId="7E181385" w14:textId="77777777" w:rsidR="00FD07B2" w:rsidRPr="00FE4BB4" w:rsidRDefault="00FD07B2" w:rsidP="00FE4BB4">
      <w:pPr>
        <w:pStyle w:val="TEKSTZacznikido"/>
        <w:spacing w:after="0"/>
        <w:ind w:left="0"/>
        <w:rPr>
          <w:rFonts w:cs="Times New Roman"/>
          <w:b/>
          <w:bCs/>
          <w:szCs w:val="24"/>
        </w:rPr>
      </w:pPr>
    </w:p>
    <w:p w14:paraId="63D75B1C" w14:textId="77777777" w:rsidR="00CF6A1C" w:rsidRDefault="00CF6A1C" w:rsidP="00CF6A1C">
      <w:pPr>
        <w:pStyle w:val="Tekstpodstawowy3"/>
        <w:spacing w:after="0" w:line="276" w:lineRule="auto"/>
        <w:jc w:val="center"/>
        <w:outlineLvl w:val="0"/>
        <w:rPr>
          <w:rFonts w:ascii="Times New Roman" w:hAnsi="Times New Roman"/>
          <w:b/>
          <w:sz w:val="28"/>
          <w:szCs w:val="28"/>
        </w:rPr>
      </w:pPr>
      <w:r>
        <w:rPr>
          <w:rFonts w:ascii="Times New Roman" w:hAnsi="Times New Roman"/>
          <w:b/>
          <w:sz w:val="28"/>
          <w:szCs w:val="28"/>
        </w:rPr>
        <w:t>Ogólna k</w:t>
      </w:r>
      <w:r w:rsidRPr="005F7259">
        <w:rPr>
          <w:rFonts w:ascii="Times New Roman" w:hAnsi="Times New Roman"/>
          <w:b/>
          <w:sz w:val="28"/>
          <w:szCs w:val="28"/>
        </w:rPr>
        <w:t xml:space="preserve">lauzula </w:t>
      </w:r>
      <w:r>
        <w:rPr>
          <w:rFonts w:ascii="Times New Roman" w:hAnsi="Times New Roman"/>
          <w:b/>
          <w:sz w:val="28"/>
          <w:szCs w:val="28"/>
        </w:rPr>
        <w:t>informacyjna</w:t>
      </w:r>
    </w:p>
    <w:p w14:paraId="57CF1CBC" w14:textId="77777777" w:rsidR="00CF6A1C" w:rsidRPr="005F7259" w:rsidRDefault="00CF6A1C" w:rsidP="00CF6A1C">
      <w:pPr>
        <w:pStyle w:val="Tekstpodstawowy3"/>
        <w:spacing w:after="0" w:line="276" w:lineRule="auto"/>
        <w:jc w:val="center"/>
        <w:outlineLvl w:val="0"/>
        <w:rPr>
          <w:rFonts w:ascii="Times New Roman" w:hAnsi="Times New Roman"/>
          <w:b/>
          <w:sz w:val="28"/>
          <w:szCs w:val="28"/>
        </w:rPr>
      </w:pPr>
    </w:p>
    <w:p w14:paraId="3F8E30CA" w14:textId="77777777" w:rsidR="00CF6A1C" w:rsidRPr="00B76D8B" w:rsidRDefault="00CF6A1C" w:rsidP="00CF6A1C">
      <w:pPr>
        <w:spacing w:line="276" w:lineRule="auto"/>
        <w:ind w:firstLine="708"/>
        <w:jc w:val="both"/>
      </w:pPr>
      <w:r w:rsidRPr="00B76D8B">
        <w:t>Zgodnie z art. 13 ust. 1</w:t>
      </w:r>
      <w:r>
        <w:t>−2</w:t>
      </w:r>
      <w:r w:rsidRPr="00B76D8B">
        <w:t xml:space="preserve"> </w:t>
      </w:r>
      <w:r>
        <w:t>r</w:t>
      </w:r>
      <w:r w:rsidRPr="00B76D8B">
        <w:t xml:space="preserve">ozporządzenia </w:t>
      </w:r>
      <w:r w:rsidRPr="00D40FDF">
        <w:t>Parlamentu Europejskiego i Rady (UE) 2016/679 z 27</w:t>
      </w:r>
      <w:r w:rsidRPr="005C56BF">
        <w:t>.04.</w:t>
      </w:r>
      <w:r w:rsidRPr="00D40FDF">
        <w:t>2016 r. w sprawie ochrony osób fizycznych w związku z przetwarzaniem danych osobowych i w sprawie swobodnego przepływu takich danych oraz uchylenia dyrektywy 95/46/WE</w:t>
      </w:r>
      <w:r w:rsidRPr="005C56BF">
        <w:t xml:space="preserve"> (ogólne rozporządzenie o ochronie danych) (Dz.</w:t>
      </w:r>
      <w:r>
        <w:t xml:space="preserve"> </w:t>
      </w:r>
      <w:r w:rsidRPr="005C56BF">
        <w:t>Urz. UE L 119, s. 1) – dalej</w:t>
      </w:r>
      <w:r w:rsidRPr="00FD65C8">
        <w:t xml:space="preserve"> RODO</w:t>
      </w:r>
      <w:r>
        <w:t xml:space="preserve"> −</w:t>
      </w:r>
      <w:r w:rsidRPr="00B76D8B">
        <w:t xml:space="preserve"> informujemy, ż</w:t>
      </w:r>
      <w:r>
        <w:t>e</w:t>
      </w:r>
      <w:r w:rsidRPr="00B76D8B">
        <w:t>:</w:t>
      </w:r>
    </w:p>
    <w:p w14:paraId="4CF27CB7" w14:textId="77777777" w:rsidR="00CF6A1C" w:rsidRPr="00B76D8B" w:rsidRDefault="00CF6A1C" w:rsidP="00CF6A1C">
      <w:pPr>
        <w:pStyle w:val="Akapitzlist"/>
        <w:numPr>
          <w:ilvl w:val="0"/>
          <w:numId w:val="3"/>
        </w:numPr>
        <w:spacing w:after="0" w:line="276" w:lineRule="auto"/>
        <w:ind w:left="0" w:firstLine="0"/>
        <w:contextualSpacing w:val="0"/>
        <w:jc w:val="both"/>
        <w:rPr>
          <w:rFonts w:ascii="Times New Roman" w:hAnsi="Times New Roman"/>
          <w:b/>
          <w:sz w:val="24"/>
          <w:szCs w:val="24"/>
        </w:rPr>
      </w:pPr>
      <w:r>
        <w:rPr>
          <w:rFonts w:ascii="Times New Roman" w:hAnsi="Times New Roman"/>
          <w:b/>
          <w:sz w:val="24"/>
          <w:szCs w:val="24"/>
        </w:rPr>
        <w:t>Administrator</w:t>
      </w:r>
      <w:r w:rsidRPr="00B76D8B">
        <w:rPr>
          <w:rFonts w:ascii="Times New Roman" w:hAnsi="Times New Roman"/>
          <w:b/>
          <w:sz w:val="24"/>
          <w:szCs w:val="24"/>
        </w:rPr>
        <w:t xml:space="preserve"> danych osobowych</w:t>
      </w:r>
    </w:p>
    <w:p w14:paraId="0DA74F53" w14:textId="77777777" w:rsidR="00CF6A1C" w:rsidRPr="00B76D8B" w:rsidRDefault="00CF6A1C" w:rsidP="00CF6A1C">
      <w:pPr>
        <w:pStyle w:val="Akapitzlist"/>
        <w:spacing w:after="0" w:line="276" w:lineRule="auto"/>
        <w:ind w:left="0" w:firstLine="708"/>
        <w:contextualSpacing w:val="0"/>
        <w:jc w:val="both"/>
        <w:rPr>
          <w:rFonts w:ascii="Times New Roman" w:hAnsi="Times New Roman"/>
          <w:sz w:val="24"/>
          <w:szCs w:val="24"/>
        </w:rPr>
      </w:pPr>
      <w:r>
        <w:rPr>
          <w:rFonts w:ascii="Times New Roman" w:hAnsi="Times New Roman"/>
          <w:sz w:val="24"/>
          <w:szCs w:val="24"/>
        </w:rPr>
        <w:t>Dyrektor Powiatowej Stacji Sanitarno-Epidemiologicznej w Mławie, 06-500 Mława, Pl. 1 Maja 6</w:t>
      </w:r>
    </w:p>
    <w:p w14:paraId="669AEAA2" w14:textId="77777777" w:rsidR="00CF6A1C" w:rsidRPr="00B76D8B" w:rsidRDefault="00CF6A1C" w:rsidP="00CF6A1C">
      <w:pPr>
        <w:pStyle w:val="Akapitzlist"/>
        <w:numPr>
          <w:ilvl w:val="0"/>
          <w:numId w:val="3"/>
        </w:numPr>
        <w:spacing w:after="0" w:line="276" w:lineRule="auto"/>
        <w:ind w:left="0" w:firstLine="0"/>
        <w:contextualSpacing w:val="0"/>
        <w:jc w:val="both"/>
        <w:rPr>
          <w:rFonts w:ascii="Times New Roman" w:hAnsi="Times New Roman"/>
          <w:b/>
          <w:sz w:val="24"/>
          <w:szCs w:val="24"/>
        </w:rPr>
      </w:pPr>
      <w:r w:rsidRPr="00B76D8B">
        <w:rPr>
          <w:rFonts w:ascii="Times New Roman" w:hAnsi="Times New Roman"/>
          <w:b/>
          <w:sz w:val="24"/>
          <w:szCs w:val="24"/>
        </w:rPr>
        <w:t>Inspektor Ochrony Danych</w:t>
      </w:r>
    </w:p>
    <w:p w14:paraId="60282DA1" w14:textId="77777777" w:rsidR="00CF6A1C" w:rsidRPr="00B76D8B" w:rsidRDefault="00CF6A1C" w:rsidP="00CF6A1C">
      <w:pPr>
        <w:pStyle w:val="Akapitzlist"/>
        <w:spacing w:after="0" w:line="276" w:lineRule="auto"/>
        <w:ind w:left="0" w:firstLine="708"/>
        <w:contextualSpacing w:val="0"/>
        <w:jc w:val="both"/>
        <w:rPr>
          <w:rFonts w:ascii="Times New Roman" w:hAnsi="Times New Roman"/>
          <w:sz w:val="24"/>
          <w:szCs w:val="24"/>
        </w:rPr>
      </w:pPr>
      <w:r w:rsidRPr="00B76D8B">
        <w:rPr>
          <w:rFonts w:ascii="Times New Roman" w:hAnsi="Times New Roman"/>
          <w:sz w:val="24"/>
          <w:szCs w:val="24"/>
        </w:rPr>
        <w:t>Wyznacz</w:t>
      </w:r>
      <w:r>
        <w:rPr>
          <w:rFonts w:ascii="Times New Roman" w:hAnsi="Times New Roman"/>
          <w:sz w:val="24"/>
          <w:szCs w:val="24"/>
        </w:rPr>
        <w:t>ono</w:t>
      </w:r>
      <w:r w:rsidRPr="00B76D8B">
        <w:rPr>
          <w:rFonts w:ascii="Times New Roman" w:hAnsi="Times New Roman"/>
          <w:sz w:val="24"/>
          <w:szCs w:val="24"/>
        </w:rPr>
        <w:t xml:space="preserve"> Inspektora Ochrony Danych</w:t>
      </w:r>
      <w:r>
        <w:rPr>
          <w:rFonts w:ascii="Times New Roman" w:hAnsi="Times New Roman"/>
          <w:sz w:val="24"/>
          <w:szCs w:val="24"/>
        </w:rPr>
        <w:t xml:space="preserve"> Pana Piotra Laskowskiego</w:t>
      </w:r>
      <w:r w:rsidRPr="00B76D8B">
        <w:rPr>
          <w:rFonts w:ascii="Times New Roman" w:hAnsi="Times New Roman"/>
          <w:sz w:val="24"/>
          <w:szCs w:val="24"/>
        </w:rPr>
        <w:t>, z którym moż</w:t>
      </w:r>
      <w:r>
        <w:rPr>
          <w:rFonts w:ascii="Times New Roman" w:hAnsi="Times New Roman"/>
          <w:sz w:val="24"/>
          <w:szCs w:val="24"/>
        </w:rPr>
        <w:t>na</w:t>
      </w:r>
      <w:r w:rsidRPr="00B76D8B">
        <w:rPr>
          <w:rFonts w:ascii="Times New Roman" w:hAnsi="Times New Roman"/>
          <w:sz w:val="24"/>
          <w:szCs w:val="24"/>
        </w:rPr>
        <w:t xml:space="preserve"> się skontaktować w sprawach ochrony swoich danych osobowych pod e</w:t>
      </w:r>
      <w:r>
        <w:rPr>
          <w:rFonts w:ascii="Times New Roman" w:hAnsi="Times New Roman"/>
          <w:sz w:val="24"/>
          <w:szCs w:val="24"/>
        </w:rPr>
        <w:t>-mailem</w:t>
      </w:r>
      <w:r w:rsidRPr="00B76D8B">
        <w:rPr>
          <w:rFonts w:ascii="Times New Roman" w:hAnsi="Times New Roman"/>
          <w:sz w:val="24"/>
          <w:szCs w:val="24"/>
        </w:rPr>
        <w:t xml:space="preserve"> </w:t>
      </w:r>
      <w:r>
        <w:rPr>
          <w:rFonts w:ascii="Times New Roman" w:hAnsi="Times New Roman"/>
          <w:sz w:val="24"/>
          <w:szCs w:val="24"/>
        </w:rPr>
        <w:t>p.laskowskiiodo@wp.pl</w:t>
      </w:r>
      <w:r w:rsidRPr="00B76D8B">
        <w:rPr>
          <w:rFonts w:ascii="Times New Roman" w:hAnsi="Times New Roman"/>
          <w:sz w:val="24"/>
          <w:szCs w:val="24"/>
        </w:rPr>
        <w:t xml:space="preserve"> lub pisemnie na adres siedziby.</w:t>
      </w:r>
    </w:p>
    <w:p w14:paraId="006B5F18" w14:textId="77777777" w:rsidR="00CF6A1C" w:rsidRDefault="00CF6A1C" w:rsidP="00CF6A1C">
      <w:pPr>
        <w:pStyle w:val="Akapitzlist"/>
        <w:numPr>
          <w:ilvl w:val="0"/>
          <w:numId w:val="3"/>
        </w:numPr>
        <w:spacing w:after="0" w:line="276" w:lineRule="auto"/>
        <w:ind w:left="0" w:firstLine="0"/>
        <w:contextualSpacing w:val="0"/>
        <w:jc w:val="both"/>
        <w:rPr>
          <w:rFonts w:ascii="Times New Roman" w:hAnsi="Times New Roman"/>
          <w:b/>
          <w:sz w:val="24"/>
          <w:szCs w:val="24"/>
        </w:rPr>
      </w:pPr>
      <w:r w:rsidRPr="00B76D8B">
        <w:rPr>
          <w:rFonts w:ascii="Times New Roman" w:hAnsi="Times New Roman"/>
          <w:b/>
          <w:sz w:val="24"/>
          <w:szCs w:val="24"/>
        </w:rPr>
        <w:t>Cele i podstawy przetwarzania</w:t>
      </w:r>
    </w:p>
    <w:p w14:paraId="322BDAE2" w14:textId="77777777" w:rsidR="00CF6A1C" w:rsidRPr="00AB1F31" w:rsidRDefault="00CF6A1C" w:rsidP="00CF6A1C">
      <w:pPr>
        <w:pStyle w:val="Akapitzlist"/>
        <w:spacing w:after="0" w:line="276" w:lineRule="auto"/>
        <w:ind w:left="0" w:firstLine="708"/>
        <w:contextualSpacing w:val="0"/>
        <w:jc w:val="both"/>
        <w:rPr>
          <w:rFonts w:ascii="Times New Roman" w:hAnsi="Times New Roman"/>
          <w:sz w:val="24"/>
          <w:szCs w:val="24"/>
        </w:rPr>
      </w:pPr>
      <w:r w:rsidRPr="00BE0BDB">
        <w:rPr>
          <w:rFonts w:ascii="Times New Roman" w:hAnsi="Times New Roman"/>
          <w:sz w:val="24"/>
          <w:szCs w:val="24"/>
        </w:rPr>
        <w:t>Administrator danych osobowych przetwarza Pani/Pana dane osobowe na podstawie obowiązujących przepisów prawa, zawartych umów oraz na podstawie udzielonej zgody.</w:t>
      </w:r>
      <w:r>
        <w:rPr>
          <w:rFonts w:ascii="Times New Roman" w:hAnsi="Times New Roman"/>
          <w:sz w:val="24"/>
          <w:szCs w:val="24"/>
        </w:rPr>
        <w:t xml:space="preserve"> </w:t>
      </w:r>
      <w:r w:rsidRPr="00BE0BDB">
        <w:rPr>
          <w:rFonts w:ascii="Times New Roman" w:hAnsi="Times New Roman"/>
          <w:sz w:val="24"/>
          <w:szCs w:val="24"/>
        </w:rPr>
        <w:t>Pani/Pana dane osobowe przetwarzane są w cel</w:t>
      </w:r>
      <w:r>
        <w:rPr>
          <w:rFonts w:ascii="Times New Roman" w:hAnsi="Times New Roman"/>
          <w:sz w:val="24"/>
          <w:szCs w:val="24"/>
        </w:rPr>
        <w:t xml:space="preserve">u </w:t>
      </w:r>
      <w:r w:rsidRPr="00BE0BDB">
        <w:rPr>
          <w:rFonts w:ascii="Times New Roman" w:hAnsi="Times New Roman"/>
          <w:sz w:val="24"/>
          <w:szCs w:val="24"/>
        </w:rPr>
        <w:t xml:space="preserve">wypełnienia obowiązków prawnych ciążących na </w:t>
      </w:r>
      <w:r>
        <w:rPr>
          <w:rFonts w:ascii="Times New Roman" w:hAnsi="Times New Roman"/>
          <w:sz w:val="24"/>
          <w:szCs w:val="24"/>
        </w:rPr>
        <w:t>PSSE wynikających m.in. z ustawy o Państwowej Inspekcji Sanitarnej.</w:t>
      </w:r>
    </w:p>
    <w:p w14:paraId="5778EEA9" w14:textId="77777777" w:rsidR="00CF6A1C" w:rsidRDefault="00CF6A1C" w:rsidP="00CF6A1C">
      <w:pPr>
        <w:pStyle w:val="Akapitzlist"/>
        <w:numPr>
          <w:ilvl w:val="0"/>
          <w:numId w:val="3"/>
        </w:numPr>
        <w:spacing w:after="0" w:line="276" w:lineRule="auto"/>
        <w:ind w:left="0" w:firstLine="0"/>
        <w:contextualSpacing w:val="0"/>
        <w:jc w:val="both"/>
        <w:rPr>
          <w:rFonts w:ascii="Times New Roman" w:hAnsi="Times New Roman"/>
          <w:b/>
          <w:sz w:val="24"/>
          <w:szCs w:val="24"/>
        </w:rPr>
      </w:pPr>
      <w:r w:rsidRPr="00B76D8B">
        <w:rPr>
          <w:rFonts w:ascii="Times New Roman" w:hAnsi="Times New Roman"/>
          <w:b/>
          <w:sz w:val="24"/>
          <w:szCs w:val="24"/>
        </w:rPr>
        <w:t xml:space="preserve">Okres przechowywania danych </w:t>
      </w:r>
    </w:p>
    <w:p w14:paraId="5568B793" w14:textId="77777777" w:rsidR="00CF6A1C" w:rsidRPr="006D3164" w:rsidRDefault="00CF6A1C" w:rsidP="00CF6A1C">
      <w:pPr>
        <w:pStyle w:val="Akapitzlist"/>
        <w:spacing w:after="0" w:line="276" w:lineRule="auto"/>
        <w:ind w:left="0" w:firstLine="708"/>
        <w:contextualSpacing w:val="0"/>
        <w:jc w:val="both"/>
        <w:rPr>
          <w:rFonts w:ascii="Times New Roman" w:hAnsi="Times New Roman"/>
          <w:sz w:val="24"/>
          <w:szCs w:val="24"/>
        </w:rPr>
      </w:pPr>
      <w:r w:rsidRPr="00515A21">
        <w:rPr>
          <w:rFonts w:ascii="Times New Roman" w:hAnsi="Times New Roman"/>
          <w:sz w:val="24"/>
          <w:szCs w:val="24"/>
        </w:rPr>
        <w:t>Dane osobowe od momentu pozyskania będą przechowywane przez okres</w:t>
      </w:r>
      <w:r>
        <w:rPr>
          <w:rFonts w:ascii="Times New Roman" w:hAnsi="Times New Roman"/>
          <w:sz w:val="24"/>
          <w:szCs w:val="24"/>
        </w:rPr>
        <w:t xml:space="preserve"> </w:t>
      </w:r>
      <w:r w:rsidRPr="00515A21">
        <w:rPr>
          <w:rFonts w:ascii="Times New Roman" w:hAnsi="Times New Roman"/>
          <w:sz w:val="24"/>
          <w:szCs w:val="24"/>
        </w:rPr>
        <w:t>niezbędny do real</w:t>
      </w:r>
      <w:r>
        <w:rPr>
          <w:rFonts w:ascii="Times New Roman" w:hAnsi="Times New Roman"/>
          <w:sz w:val="24"/>
          <w:szCs w:val="24"/>
        </w:rPr>
        <w:t>izacji celów określonych w pkt III</w:t>
      </w:r>
      <w:r w:rsidRPr="00515A21">
        <w:rPr>
          <w:rFonts w:ascii="Times New Roman" w:hAnsi="Times New Roman"/>
          <w:sz w:val="24"/>
          <w:szCs w:val="24"/>
        </w:rPr>
        <w:t>, a po tym czasie przez okres oraz w zakresie wymaganym przez przepisy powszechnie obowiązującego prawa.</w:t>
      </w:r>
    </w:p>
    <w:p w14:paraId="2D577365" w14:textId="77777777" w:rsidR="00CF6A1C" w:rsidRPr="00B76D8B" w:rsidRDefault="00CF6A1C" w:rsidP="00CF6A1C">
      <w:pPr>
        <w:pStyle w:val="Akapitzlist"/>
        <w:numPr>
          <w:ilvl w:val="0"/>
          <w:numId w:val="3"/>
        </w:numPr>
        <w:spacing w:after="0" w:line="276" w:lineRule="auto"/>
        <w:ind w:left="0" w:firstLine="0"/>
        <w:contextualSpacing w:val="0"/>
        <w:jc w:val="both"/>
        <w:rPr>
          <w:rFonts w:ascii="Times New Roman" w:hAnsi="Times New Roman"/>
          <w:b/>
          <w:sz w:val="24"/>
          <w:szCs w:val="24"/>
        </w:rPr>
      </w:pPr>
      <w:r w:rsidRPr="00B76D8B">
        <w:rPr>
          <w:rFonts w:ascii="Times New Roman" w:hAnsi="Times New Roman"/>
          <w:b/>
          <w:sz w:val="24"/>
          <w:szCs w:val="24"/>
        </w:rPr>
        <w:t>Odbiorcy danych</w:t>
      </w:r>
    </w:p>
    <w:p w14:paraId="0EF2C03D" w14:textId="77777777" w:rsidR="00CF6A1C" w:rsidRDefault="00CF6A1C" w:rsidP="00CF6A1C">
      <w:pPr>
        <w:pStyle w:val="Akapitzlist"/>
        <w:spacing w:after="0" w:line="276" w:lineRule="auto"/>
        <w:ind w:left="0"/>
        <w:contextualSpacing w:val="0"/>
        <w:jc w:val="both"/>
        <w:rPr>
          <w:rFonts w:ascii="Times New Roman" w:hAnsi="Times New Roman"/>
          <w:sz w:val="24"/>
          <w:szCs w:val="24"/>
        </w:rPr>
      </w:pPr>
      <w:r w:rsidRPr="00515A21">
        <w:rPr>
          <w:rFonts w:ascii="Times New Roman" w:hAnsi="Times New Roman"/>
          <w:sz w:val="24"/>
          <w:szCs w:val="24"/>
        </w:rPr>
        <w:t>- organy władzy publicznej oraz podmioty wykonujące zadania publiczne lub</w:t>
      </w:r>
      <w:r>
        <w:rPr>
          <w:rFonts w:ascii="Times New Roman" w:hAnsi="Times New Roman"/>
          <w:sz w:val="24"/>
          <w:szCs w:val="24"/>
        </w:rPr>
        <w:t xml:space="preserve"> </w:t>
      </w:r>
      <w:r w:rsidRPr="00515A21">
        <w:rPr>
          <w:rFonts w:ascii="Times New Roman" w:hAnsi="Times New Roman"/>
          <w:sz w:val="24"/>
          <w:szCs w:val="24"/>
        </w:rPr>
        <w:t>działające</w:t>
      </w:r>
      <w:r>
        <w:rPr>
          <w:rFonts w:ascii="Times New Roman" w:hAnsi="Times New Roman"/>
          <w:sz w:val="24"/>
          <w:szCs w:val="24"/>
        </w:rPr>
        <w:t xml:space="preserve"> </w:t>
      </w:r>
      <w:r w:rsidRPr="00515A21">
        <w:rPr>
          <w:rFonts w:ascii="Times New Roman" w:hAnsi="Times New Roman"/>
          <w:sz w:val="24"/>
          <w:szCs w:val="24"/>
        </w:rPr>
        <w:t>na</w:t>
      </w:r>
      <w:r>
        <w:rPr>
          <w:rFonts w:ascii="Times New Roman" w:hAnsi="Times New Roman"/>
          <w:sz w:val="24"/>
          <w:szCs w:val="24"/>
        </w:rPr>
        <w:t> </w:t>
      </w:r>
      <w:r w:rsidRPr="00515A21">
        <w:rPr>
          <w:rFonts w:ascii="Times New Roman" w:hAnsi="Times New Roman"/>
          <w:sz w:val="24"/>
          <w:szCs w:val="24"/>
        </w:rPr>
        <w:t>zlecenie organów władzy publicznej, w zakresie i w celach, które wynikają</w:t>
      </w:r>
      <w:r>
        <w:rPr>
          <w:rFonts w:ascii="Times New Roman" w:hAnsi="Times New Roman"/>
          <w:sz w:val="24"/>
          <w:szCs w:val="24"/>
        </w:rPr>
        <w:t xml:space="preserve"> </w:t>
      </w:r>
      <w:r w:rsidRPr="00515A21">
        <w:rPr>
          <w:rFonts w:ascii="Times New Roman" w:hAnsi="Times New Roman"/>
          <w:sz w:val="24"/>
          <w:szCs w:val="24"/>
        </w:rPr>
        <w:t>z przepisów powszechnie obowiązującego prawa,</w:t>
      </w:r>
    </w:p>
    <w:p w14:paraId="11C58FC6" w14:textId="77777777" w:rsidR="00CF6A1C" w:rsidRPr="00B76D8B" w:rsidRDefault="00CF6A1C" w:rsidP="00CF6A1C">
      <w:pPr>
        <w:pStyle w:val="Akapitzlist"/>
        <w:spacing w:after="0" w:line="276" w:lineRule="auto"/>
        <w:ind w:left="0"/>
        <w:contextualSpacing w:val="0"/>
        <w:jc w:val="both"/>
        <w:rPr>
          <w:rFonts w:ascii="Times New Roman" w:hAnsi="Times New Roman"/>
          <w:sz w:val="24"/>
          <w:szCs w:val="24"/>
        </w:rPr>
      </w:pPr>
      <w:r w:rsidRPr="00515A21">
        <w:rPr>
          <w:rFonts w:ascii="Times New Roman" w:hAnsi="Times New Roman"/>
          <w:sz w:val="24"/>
          <w:szCs w:val="24"/>
        </w:rPr>
        <w:t>- inne podmioty, które na podstawie stosownych umów</w:t>
      </w:r>
      <w:r>
        <w:rPr>
          <w:rFonts w:ascii="Times New Roman" w:hAnsi="Times New Roman"/>
          <w:sz w:val="24"/>
          <w:szCs w:val="24"/>
        </w:rPr>
        <w:t xml:space="preserve"> </w:t>
      </w:r>
      <w:r w:rsidRPr="00515A21">
        <w:rPr>
          <w:rFonts w:ascii="Times New Roman" w:hAnsi="Times New Roman"/>
          <w:sz w:val="24"/>
          <w:szCs w:val="24"/>
        </w:rPr>
        <w:t>przetwarzają dane osobowe</w:t>
      </w:r>
      <w:r>
        <w:rPr>
          <w:rFonts w:ascii="Times New Roman" w:hAnsi="Times New Roman"/>
          <w:sz w:val="24"/>
          <w:szCs w:val="24"/>
        </w:rPr>
        <w:t xml:space="preserve"> dla </w:t>
      </w:r>
      <w:r w:rsidRPr="00515A21">
        <w:rPr>
          <w:rFonts w:ascii="Times New Roman" w:hAnsi="Times New Roman"/>
          <w:sz w:val="24"/>
          <w:szCs w:val="24"/>
        </w:rPr>
        <w:t>Administratora.</w:t>
      </w:r>
    </w:p>
    <w:p w14:paraId="63294777" w14:textId="77777777" w:rsidR="00CF6A1C" w:rsidRPr="00B76D8B" w:rsidRDefault="00CF6A1C" w:rsidP="00CF6A1C">
      <w:pPr>
        <w:pStyle w:val="Akapitzlist"/>
        <w:numPr>
          <w:ilvl w:val="0"/>
          <w:numId w:val="3"/>
        </w:numPr>
        <w:spacing w:after="0" w:line="276" w:lineRule="auto"/>
        <w:ind w:left="0" w:firstLine="0"/>
        <w:contextualSpacing w:val="0"/>
        <w:jc w:val="both"/>
        <w:rPr>
          <w:rFonts w:ascii="Times New Roman" w:hAnsi="Times New Roman"/>
          <w:b/>
          <w:sz w:val="24"/>
          <w:szCs w:val="24"/>
        </w:rPr>
      </w:pPr>
      <w:r w:rsidRPr="00B76D8B">
        <w:rPr>
          <w:rFonts w:ascii="Times New Roman" w:hAnsi="Times New Roman"/>
          <w:b/>
          <w:sz w:val="24"/>
          <w:szCs w:val="24"/>
        </w:rPr>
        <w:t>Prawa osób, których dane dotyczą:</w:t>
      </w:r>
    </w:p>
    <w:p w14:paraId="41A78456" w14:textId="77777777" w:rsidR="00CF6A1C" w:rsidRPr="00B76D8B" w:rsidRDefault="00CF6A1C" w:rsidP="00CF6A1C">
      <w:pPr>
        <w:pStyle w:val="Akapitzlist"/>
        <w:spacing w:after="0" w:line="276" w:lineRule="auto"/>
        <w:ind w:left="0" w:firstLine="708"/>
        <w:contextualSpacing w:val="0"/>
        <w:jc w:val="both"/>
        <w:rPr>
          <w:rFonts w:ascii="Times New Roman" w:hAnsi="Times New Roman"/>
          <w:sz w:val="24"/>
          <w:szCs w:val="24"/>
        </w:rPr>
      </w:pPr>
      <w:r w:rsidRPr="00B76D8B">
        <w:rPr>
          <w:rFonts w:ascii="Times New Roman" w:hAnsi="Times New Roman"/>
          <w:sz w:val="24"/>
          <w:szCs w:val="24"/>
        </w:rPr>
        <w:t>Zgodnie z RODO, przysługuje:</w:t>
      </w:r>
    </w:p>
    <w:p w14:paraId="528CA47E" w14:textId="77777777" w:rsidR="00CF6A1C" w:rsidRPr="00B76D8B" w:rsidRDefault="00CF6A1C" w:rsidP="00CF6A1C">
      <w:pPr>
        <w:pStyle w:val="Akapitzlist"/>
        <w:numPr>
          <w:ilvl w:val="0"/>
          <w:numId w:val="4"/>
        </w:numPr>
        <w:spacing w:after="0" w:line="276" w:lineRule="auto"/>
        <w:ind w:left="0" w:firstLine="0"/>
        <w:contextualSpacing w:val="0"/>
        <w:jc w:val="both"/>
        <w:rPr>
          <w:rFonts w:ascii="Times New Roman" w:hAnsi="Times New Roman"/>
          <w:sz w:val="24"/>
          <w:szCs w:val="24"/>
        </w:rPr>
      </w:pPr>
      <w:r w:rsidRPr="00B76D8B">
        <w:rPr>
          <w:rFonts w:ascii="Times New Roman" w:hAnsi="Times New Roman"/>
          <w:sz w:val="24"/>
          <w:szCs w:val="24"/>
        </w:rPr>
        <w:t>prawo dostępu do swoich danych oraz otrzymania ich kopii;</w:t>
      </w:r>
    </w:p>
    <w:p w14:paraId="788F5A06" w14:textId="77777777" w:rsidR="00CF6A1C" w:rsidRPr="00B76D8B" w:rsidRDefault="00CF6A1C" w:rsidP="00CF6A1C">
      <w:pPr>
        <w:widowControl/>
        <w:numPr>
          <w:ilvl w:val="0"/>
          <w:numId w:val="4"/>
        </w:numPr>
        <w:autoSpaceDE/>
        <w:autoSpaceDN/>
        <w:adjustRightInd/>
        <w:spacing w:line="276" w:lineRule="auto"/>
        <w:ind w:left="0" w:firstLine="0"/>
        <w:jc w:val="both"/>
      </w:pPr>
      <w:r w:rsidRPr="00B76D8B">
        <w:t xml:space="preserve">prawo </w:t>
      </w:r>
      <w:r>
        <w:t xml:space="preserve">do </w:t>
      </w:r>
      <w:r w:rsidRPr="00B76D8B">
        <w:t>sprostowania (poprawiania) swoich danych;</w:t>
      </w:r>
    </w:p>
    <w:p w14:paraId="2E7D99BB" w14:textId="77777777" w:rsidR="00CF6A1C" w:rsidRPr="00B76D8B" w:rsidRDefault="00CF6A1C" w:rsidP="00CF6A1C">
      <w:pPr>
        <w:widowControl/>
        <w:numPr>
          <w:ilvl w:val="0"/>
          <w:numId w:val="4"/>
        </w:numPr>
        <w:autoSpaceDE/>
        <w:autoSpaceDN/>
        <w:adjustRightInd/>
        <w:spacing w:line="276" w:lineRule="auto"/>
        <w:ind w:left="0" w:firstLine="0"/>
        <w:jc w:val="both"/>
      </w:pPr>
      <w:r w:rsidRPr="00B76D8B">
        <w:t xml:space="preserve">prawo </w:t>
      </w:r>
      <w:r>
        <w:t xml:space="preserve">do </w:t>
      </w:r>
      <w:r w:rsidRPr="00B76D8B">
        <w:t>usunięcia danych, ograniczenia przetwarzania danych</w:t>
      </w:r>
      <w:r>
        <w:t>;</w:t>
      </w:r>
    </w:p>
    <w:p w14:paraId="237F7706" w14:textId="77777777" w:rsidR="00CF6A1C" w:rsidRPr="00B76D8B" w:rsidRDefault="00CF6A1C" w:rsidP="00CF6A1C">
      <w:pPr>
        <w:widowControl/>
        <w:numPr>
          <w:ilvl w:val="0"/>
          <w:numId w:val="4"/>
        </w:numPr>
        <w:autoSpaceDE/>
        <w:autoSpaceDN/>
        <w:adjustRightInd/>
        <w:spacing w:line="276" w:lineRule="auto"/>
        <w:ind w:left="0" w:firstLine="0"/>
        <w:jc w:val="both"/>
      </w:pPr>
      <w:r w:rsidRPr="00B76D8B">
        <w:t xml:space="preserve">prawo </w:t>
      </w:r>
      <w:r>
        <w:t xml:space="preserve">do </w:t>
      </w:r>
      <w:r w:rsidRPr="00B76D8B">
        <w:t>wniesienia sprzeciwu wobec przetwarzania danych;</w:t>
      </w:r>
    </w:p>
    <w:p w14:paraId="6C05DDB8" w14:textId="77777777" w:rsidR="00CF6A1C" w:rsidRPr="00B76D8B" w:rsidRDefault="00CF6A1C" w:rsidP="00CF6A1C">
      <w:pPr>
        <w:widowControl/>
        <w:numPr>
          <w:ilvl w:val="0"/>
          <w:numId w:val="4"/>
        </w:numPr>
        <w:autoSpaceDE/>
        <w:autoSpaceDN/>
        <w:adjustRightInd/>
        <w:spacing w:line="276" w:lineRule="auto"/>
        <w:ind w:left="0" w:firstLine="0"/>
        <w:jc w:val="both"/>
      </w:pPr>
      <w:r w:rsidRPr="00B76D8B">
        <w:t xml:space="preserve">prawo </w:t>
      </w:r>
      <w:r>
        <w:t>do przenoszenia danych;</w:t>
      </w:r>
    </w:p>
    <w:p w14:paraId="3817D30E" w14:textId="77777777" w:rsidR="00CF6A1C" w:rsidRDefault="00CF6A1C" w:rsidP="00CF6A1C">
      <w:pPr>
        <w:widowControl/>
        <w:numPr>
          <w:ilvl w:val="0"/>
          <w:numId w:val="4"/>
        </w:numPr>
        <w:autoSpaceDE/>
        <w:autoSpaceDN/>
        <w:adjustRightInd/>
        <w:spacing w:line="276" w:lineRule="auto"/>
        <w:ind w:left="0" w:firstLine="0"/>
        <w:jc w:val="both"/>
      </w:pPr>
      <w:r w:rsidRPr="00B76D8B">
        <w:t xml:space="preserve">prawo </w:t>
      </w:r>
      <w:r>
        <w:t xml:space="preserve">do </w:t>
      </w:r>
      <w:r w:rsidRPr="00B76D8B">
        <w:t>wniesienia skargi do organu nadzorczego.</w:t>
      </w:r>
    </w:p>
    <w:p w14:paraId="050899A1" w14:textId="77777777" w:rsidR="00CF6A1C" w:rsidRDefault="00CF6A1C" w:rsidP="00CF6A1C">
      <w:pPr>
        <w:pStyle w:val="Akapitzlist"/>
        <w:numPr>
          <w:ilvl w:val="0"/>
          <w:numId w:val="3"/>
        </w:numPr>
        <w:spacing w:after="0" w:line="276" w:lineRule="auto"/>
        <w:ind w:left="0" w:firstLine="0"/>
        <w:contextualSpacing w:val="0"/>
        <w:jc w:val="both"/>
        <w:rPr>
          <w:rFonts w:ascii="Times New Roman" w:hAnsi="Times New Roman"/>
          <w:b/>
          <w:sz w:val="24"/>
          <w:szCs w:val="24"/>
        </w:rPr>
      </w:pPr>
      <w:r w:rsidRPr="00993F7F">
        <w:rPr>
          <w:rFonts w:ascii="Times New Roman" w:hAnsi="Times New Roman"/>
          <w:b/>
          <w:sz w:val="24"/>
          <w:szCs w:val="24"/>
        </w:rPr>
        <w:lastRenderedPageBreak/>
        <w:t>Informacja o wymogu/dobrowolności podania danych</w:t>
      </w:r>
    </w:p>
    <w:p w14:paraId="35FA6B4A" w14:textId="54A6D1B4" w:rsidR="00CF6A1C" w:rsidRDefault="00CF6A1C" w:rsidP="00CF6A1C">
      <w:pPr>
        <w:pStyle w:val="Akapitzlist"/>
        <w:spacing w:after="0" w:line="276" w:lineRule="auto"/>
        <w:ind w:left="0" w:firstLine="708"/>
        <w:contextualSpacing w:val="0"/>
        <w:jc w:val="both"/>
        <w:rPr>
          <w:rFonts w:ascii="Times New Roman" w:hAnsi="Times New Roman"/>
          <w:b/>
          <w:sz w:val="24"/>
          <w:szCs w:val="24"/>
        </w:rPr>
      </w:pPr>
      <w:r w:rsidRPr="00B76D8B">
        <w:rPr>
          <w:rFonts w:ascii="Times New Roman" w:hAnsi="Times New Roman"/>
          <w:sz w:val="24"/>
          <w:szCs w:val="24"/>
        </w:rPr>
        <w:t xml:space="preserve">Podanie danych jest obowiązkiem </w:t>
      </w:r>
      <w:r>
        <w:rPr>
          <w:rFonts w:ascii="Times New Roman" w:hAnsi="Times New Roman"/>
          <w:sz w:val="24"/>
          <w:szCs w:val="24"/>
        </w:rPr>
        <w:t>ustawowym</w:t>
      </w:r>
      <w:r w:rsidRPr="00B76D8B">
        <w:rPr>
          <w:rFonts w:ascii="Times New Roman" w:hAnsi="Times New Roman"/>
          <w:sz w:val="24"/>
          <w:szCs w:val="24"/>
        </w:rPr>
        <w:t xml:space="preserve"> </w:t>
      </w:r>
      <w:r w:rsidRPr="00BE0BDB">
        <w:rPr>
          <w:rFonts w:ascii="Times New Roman" w:hAnsi="Times New Roman"/>
          <w:sz w:val="24"/>
          <w:szCs w:val="24"/>
        </w:rPr>
        <w:t xml:space="preserve">w </w:t>
      </w:r>
      <w:r w:rsidR="00775136" w:rsidRPr="00BE0BDB">
        <w:rPr>
          <w:rFonts w:ascii="Times New Roman" w:hAnsi="Times New Roman"/>
          <w:sz w:val="24"/>
          <w:szCs w:val="24"/>
        </w:rPr>
        <w:t>sytuacji,</w:t>
      </w:r>
      <w:r w:rsidRPr="00BE0BDB">
        <w:rPr>
          <w:rFonts w:ascii="Times New Roman" w:hAnsi="Times New Roman"/>
          <w:sz w:val="24"/>
          <w:szCs w:val="24"/>
        </w:rPr>
        <w:t xml:space="preserve"> gdy przesłankę przetwarzania danych osobowych stanowi przepis prawa</w:t>
      </w:r>
      <w:r>
        <w:rPr>
          <w:rFonts w:ascii="Times New Roman" w:hAnsi="Times New Roman"/>
          <w:sz w:val="24"/>
          <w:szCs w:val="24"/>
        </w:rPr>
        <w:t>.</w:t>
      </w:r>
    </w:p>
    <w:p w14:paraId="62F2B964" w14:textId="77777777" w:rsidR="00CF6A1C" w:rsidRPr="00AD7602" w:rsidRDefault="00CF6A1C" w:rsidP="00CF6A1C">
      <w:pPr>
        <w:pStyle w:val="Akapitzlist"/>
        <w:numPr>
          <w:ilvl w:val="0"/>
          <w:numId w:val="3"/>
        </w:numPr>
        <w:spacing w:after="0" w:line="276" w:lineRule="auto"/>
        <w:ind w:left="0" w:firstLine="0"/>
        <w:contextualSpacing w:val="0"/>
        <w:jc w:val="both"/>
      </w:pPr>
      <w:r w:rsidRPr="00AD7602">
        <w:rPr>
          <w:rFonts w:ascii="Times New Roman" w:hAnsi="Times New Roman"/>
          <w:sz w:val="24"/>
          <w:szCs w:val="24"/>
        </w:rPr>
        <w:t>Nie przekazujemy danych poza obszar europejskiego obszaru gospodarczego</w:t>
      </w:r>
      <w:r>
        <w:rPr>
          <w:rFonts w:ascii="Times New Roman" w:hAnsi="Times New Roman"/>
          <w:sz w:val="24"/>
          <w:szCs w:val="24"/>
        </w:rPr>
        <w:t xml:space="preserve"> i nie są profilowane, nie są przetwarzane w sposób zautomatyzowany.</w:t>
      </w:r>
    </w:p>
    <w:p w14:paraId="4D705B0A" w14:textId="77777777" w:rsidR="00FD7444" w:rsidRDefault="00FD7444" w:rsidP="00FE4BB4">
      <w:pPr>
        <w:pStyle w:val="TEKSTZacznikido"/>
        <w:spacing w:after="0"/>
        <w:ind w:left="0"/>
        <w:rPr>
          <w:rFonts w:cs="Times New Roman"/>
          <w:szCs w:val="24"/>
        </w:rPr>
      </w:pPr>
    </w:p>
    <w:p w14:paraId="592FAE5B" w14:textId="1EDA06CF" w:rsidR="00CF6A1C" w:rsidRPr="00FE4BB4" w:rsidRDefault="00CF6A1C" w:rsidP="00FE4BB4">
      <w:pPr>
        <w:pStyle w:val="TEKSTZacznikido"/>
        <w:spacing w:after="0"/>
        <w:ind w:left="0"/>
        <w:rPr>
          <w:rFonts w:cs="Times New Roman"/>
          <w:szCs w:val="24"/>
        </w:rPr>
        <w:sectPr w:rsidR="00CF6A1C" w:rsidRPr="00FE4BB4" w:rsidSect="004C195E">
          <w:footnotePr>
            <w:numRestart w:val="eachSect"/>
          </w:footnotePr>
          <w:pgSz w:w="11906" w:h="16838"/>
          <w:pgMar w:top="1560" w:right="1416" w:bottom="1560" w:left="1418" w:header="709" w:footer="709" w:gutter="0"/>
          <w:cols w:space="708"/>
          <w:titlePg/>
          <w:docGrid w:linePitch="254"/>
        </w:sectPr>
      </w:pPr>
    </w:p>
    <w:p w14:paraId="17517DC4" w14:textId="458C182C" w:rsidR="00652626" w:rsidRPr="00FE4BB4" w:rsidRDefault="00652626" w:rsidP="00FE4BB4">
      <w:pPr>
        <w:pStyle w:val="OZNZACZNIKAwskazanienrzacznika"/>
        <w:spacing w:line="240" w:lineRule="auto"/>
        <w:rPr>
          <w:rFonts w:cs="Times New Roman"/>
        </w:rPr>
      </w:pPr>
      <w:bookmarkStart w:id="19" w:name="_Hlk169180514"/>
      <w:bookmarkStart w:id="20" w:name="_Hlk169180446"/>
      <w:bookmarkStart w:id="21" w:name="_Hlk171496779"/>
      <w:bookmarkStart w:id="22" w:name="_Hlk93414567"/>
      <w:r w:rsidRPr="00FE4BB4">
        <w:rPr>
          <w:rFonts w:cs="Times New Roman"/>
        </w:rPr>
        <w:lastRenderedPageBreak/>
        <w:t xml:space="preserve">Załącznik nr </w:t>
      </w:r>
      <w:r w:rsidR="00D91B6C">
        <w:rPr>
          <w:rFonts w:cs="Times New Roman"/>
        </w:rPr>
        <w:t>3</w:t>
      </w:r>
      <w:r w:rsidRPr="00FE4BB4">
        <w:rPr>
          <w:rFonts w:cs="Times New Roman"/>
        </w:rPr>
        <w:t xml:space="preserve"> </w:t>
      </w:r>
      <w:bookmarkEnd w:id="19"/>
    </w:p>
    <w:bookmarkEnd w:id="20"/>
    <w:p w14:paraId="2C5274DD" w14:textId="77777777" w:rsidR="00652626" w:rsidRPr="00FE4BB4" w:rsidRDefault="00652626" w:rsidP="00FE4BB4">
      <w:pPr>
        <w:pStyle w:val="TEKSTZacznikido"/>
        <w:spacing w:after="0"/>
        <w:rPr>
          <w:rFonts w:cs="Times New Roman"/>
        </w:rPr>
      </w:pPr>
    </w:p>
    <w:bookmarkEnd w:id="21"/>
    <w:p w14:paraId="7259FFA6" w14:textId="77777777" w:rsidR="00652626" w:rsidRPr="00FE4BB4" w:rsidRDefault="00652626" w:rsidP="00FE4BB4">
      <w:pPr>
        <w:spacing w:line="240" w:lineRule="auto"/>
        <w:jc w:val="center"/>
        <w:rPr>
          <w:rFonts w:cs="Times New Roman"/>
          <w:i/>
          <w:szCs w:val="24"/>
        </w:rPr>
      </w:pPr>
      <w:r w:rsidRPr="00FE4BB4">
        <w:rPr>
          <w:rFonts w:cs="Times New Roman"/>
          <w:i/>
          <w:szCs w:val="24"/>
        </w:rPr>
        <w:t>Wzór</w:t>
      </w:r>
    </w:p>
    <w:p w14:paraId="01B17A72" w14:textId="77777777" w:rsidR="00652626" w:rsidRPr="00D01EB2" w:rsidRDefault="00652626" w:rsidP="00FE4BB4">
      <w:pPr>
        <w:spacing w:line="240" w:lineRule="auto"/>
        <w:jc w:val="center"/>
        <w:rPr>
          <w:rFonts w:cs="Times New Roman"/>
          <w:b/>
          <w:bCs/>
          <w:szCs w:val="24"/>
        </w:rPr>
      </w:pPr>
      <w:r w:rsidRPr="00D01EB2">
        <w:rPr>
          <w:rFonts w:cs="Times New Roman"/>
          <w:b/>
          <w:bCs/>
          <w:szCs w:val="24"/>
        </w:rPr>
        <w:t>REJESTR ZGŁOSZEŃ WEWNĘTRZNYCH</w:t>
      </w:r>
    </w:p>
    <w:p w14:paraId="10B313B3" w14:textId="77777777" w:rsidR="00652626" w:rsidRPr="00FE4BB4" w:rsidRDefault="00652626" w:rsidP="00FE4BB4">
      <w:pPr>
        <w:spacing w:line="240" w:lineRule="auto"/>
        <w:rPr>
          <w:rFonts w:cs="Times New Roman"/>
          <w:szCs w:val="24"/>
        </w:rPr>
      </w:pPr>
    </w:p>
    <w:tbl>
      <w:tblPr>
        <w:tblStyle w:val="Tabela-Siatka"/>
        <w:tblW w:w="15026" w:type="dxa"/>
        <w:jc w:val="center"/>
        <w:tblLayout w:type="fixed"/>
        <w:tblLook w:val="04A0" w:firstRow="1" w:lastRow="0" w:firstColumn="1" w:lastColumn="0" w:noHBand="0" w:noVBand="1"/>
      </w:tblPr>
      <w:tblGrid>
        <w:gridCol w:w="562"/>
        <w:gridCol w:w="1140"/>
        <w:gridCol w:w="1134"/>
        <w:gridCol w:w="1275"/>
        <w:gridCol w:w="1276"/>
        <w:gridCol w:w="1701"/>
        <w:gridCol w:w="1559"/>
        <w:gridCol w:w="3686"/>
        <w:gridCol w:w="1276"/>
        <w:gridCol w:w="1417"/>
      </w:tblGrid>
      <w:tr w:rsidR="00652626" w:rsidRPr="00FE4BB4" w14:paraId="3AB8F9AB" w14:textId="77777777" w:rsidTr="0079106E">
        <w:trPr>
          <w:trHeight w:val="851"/>
          <w:jc w:val="center"/>
        </w:trPr>
        <w:tc>
          <w:tcPr>
            <w:tcW w:w="562" w:type="dxa"/>
            <w:vAlign w:val="center"/>
          </w:tcPr>
          <w:p w14:paraId="41077AEB" w14:textId="77777777" w:rsidR="00652626" w:rsidRPr="00FE4BB4" w:rsidRDefault="00652626" w:rsidP="00FE4BB4">
            <w:pPr>
              <w:rPr>
                <w:rFonts w:cs="Times New Roman"/>
              </w:rPr>
            </w:pPr>
            <w:r w:rsidRPr="00FE4BB4">
              <w:rPr>
                <w:rFonts w:cs="Times New Roman"/>
                <w:sz w:val="20"/>
              </w:rPr>
              <w:t>Lp.</w:t>
            </w:r>
          </w:p>
        </w:tc>
        <w:tc>
          <w:tcPr>
            <w:tcW w:w="1140" w:type="dxa"/>
            <w:vAlign w:val="center"/>
          </w:tcPr>
          <w:p w14:paraId="57035F63" w14:textId="77777777" w:rsidR="00652626" w:rsidRPr="00FE4BB4" w:rsidRDefault="00652626" w:rsidP="00FE4BB4">
            <w:pPr>
              <w:rPr>
                <w:rFonts w:cs="Times New Roman"/>
              </w:rPr>
            </w:pPr>
            <w:r w:rsidRPr="00FE4BB4">
              <w:rPr>
                <w:rFonts w:cs="Times New Roman"/>
                <w:sz w:val="20"/>
              </w:rPr>
              <w:t>Numer zgłoszenia</w:t>
            </w:r>
          </w:p>
        </w:tc>
        <w:tc>
          <w:tcPr>
            <w:tcW w:w="1134" w:type="dxa"/>
            <w:vAlign w:val="center"/>
          </w:tcPr>
          <w:p w14:paraId="376F46E3" w14:textId="77777777" w:rsidR="00652626" w:rsidRPr="00FE4BB4" w:rsidRDefault="00652626" w:rsidP="00FE4BB4">
            <w:pPr>
              <w:rPr>
                <w:rFonts w:cs="Times New Roman"/>
              </w:rPr>
            </w:pPr>
            <w:r w:rsidRPr="00FE4BB4">
              <w:rPr>
                <w:rFonts w:cs="Times New Roman"/>
                <w:sz w:val="20"/>
              </w:rPr>
              <w:t>Data dokonania zgłoszenia (data rejestracji)</w:t>
            </w:r>
          </w:p>
        </w:tc>
        <w:tc>
          <w:tcPr>
            <w:tcW w:w="1275" w:type="dxa"/>
            <w:vAlign w:val="center"/>
          </w:tcPr>
          <w:p w14:paraId="42FF37D9" w14:textId="77777777" w:rsidR="00652626" w:rsidRPr="00FE4BB4" w:rsidRDefault="00652626" w:rsidP="00FE4BB4">
            <w:pPr>
              <w:rPr>
                <w:rFonts w:cs="Times New Roman"/>
              </w:rPr>
            </w:pPr>
            <w:r w:rsidRPr="00FE4BB4">
              <w:rPr>
                <w:rFonts w:cs="Times New Roman"/>
                <w:sz w:val="20"/>
              </w:rPr>
              <w:t>Przedmiot naruszenia prawa</w:t>
            </w:r>
          </w:p>
        </w:tc>
        <w:tc>
          <w:tcPr>
            <w:tcW w:w="1276" w:type="dxa"/>
            <w:vAlign w:val="center"/>
          </w:tcPr>
          <w:p w14:paraId="540E6150" w14:textId="77777777" w:rsidR="00652626" w:rsidRPr="00FE4BB4" w:rsidRDefault="00652626" w:rsidP="00FE4BB4">
            <w:pPr>
              <w:rPr>
                <w:rFonts w:cs="Times New Roman"/>
              </w:rPr>
            </w:pPr>
            <w:r w:rsidRPr="00FE4BB4">
              <w:rPr>
                <w:rFonts w:cs="Times New Roman"/>
                <w:sz w:val="20"/>
              </w:rPr>
              <w:t>Dane osobowe sygnalisty</w:t>
            </w:r>
          </w:p>
        </w:tc>
        <w:tc>
          <w:tcPr>
            <w:tcW w:w="1701" w:type="dxa"/>
            <w:vAlign w:val="center"/>
          </w:tcPr>
          <w:p w14:paraId="46B81FF7" w14:textId="3AFA1962" w:rsidR="00652626" w:rsidRPr="00FE4BB4" w:rsidRDefault="00652626" w:rsidP="00FE4BB4">
            <w:pPr>
              <w:rPr>
                <w:rFonts w:cs="Times New Roman"/>
              </w:rPr>
            </w:pPr>
            <w:r w:rsidRPr="00FE4BB4">
              <w:rPr>
                <w:rFonts w:cs="Times New Roman"/>
                <w:sz w:val="20"/>
              </w:rPr>
              <w:t>Dane osobowe osoby, której dotyczy zgłoszenie</w:t>
            </w:r>
          </w:p>
        </w:tc>
        <w:tc>
          <w:tcPr>
            <w:tcW w:w="1559" w:type="dxa"/>
            <w:vAlign w:val="center"/>
          </w:tcPr>
          <w:p w14:paraId="20AF21C5" w14:textId="77777777" w:rsidR="00652626" w:rsidRPr="00FE4BB4" w:rsidRDefault="00652626" w:rsidP="00FE4BB4">
            <w:pPr>
              <w:rPr>
                <w:rFonts w:cs="Times New Roman"/>
              </w:rPr>
            </w:pPr>
            <w:r w:rsidRPr="00FE4BB4">
              <w:rPr>
                <w:rFonts w:eastAsia="Calibri" w:cs="Times New Roman"/>
                <w:sz w:val="20"/>
              </w:rPr>
              <w:t>Adres do kontaktu sygnalisty</w:t>
            </w:r>
          </w:p>
        </w:tc>
        <w:tc>
          <w:tcPr>
            <w:tcW w:w="3686" w:type="dxa"/>
            <w:vAlign w:val="center"/>
          </w:tcPr>
          <w:p w14:paraId="79AF50A3" w14:textId="77777777" w:rsidR="00652626" w:rsidRPr="00FE4BB4" w:rsidRDefault="00652626" w:rsidP="00FE4BB4">
            <w:pPr>
              <w:rPr>
                <w:rFonts w:cs="Times New Roman"/>
              </w:rPr>
            </w:pPr>
            <w:r w:rsidRPr="00FE4BB4">
              <w:rPr>
                <w:rFonts w:eastAsia="Calibri" w:cs="Times New Roman"/>
                <w:sz w:val="20"/>
              </w:rPr>
              <w:t>Informacja o podjętych działaniach następczych (w tym także informacja o pozostawieniu zgłoszenia bez rozpatrzenia wraz z uzasadnieniem)</w:t>
            </w:r>
          </w:p>
        </w:tc>
        <w:tc>
          <w:tcPr>
            <w:tcW w:w="1276" w:type="dxa"/>
            <w:vAlign w:val="center"/>
          </w:tcPr>
          <w:p w14:paraId="55B587C2" w14:textId="77777777" w:rsidR="00652626" w:rsidRPr="00FE4BB4" w:rsidRDefault="00652626" w:rsidP="00FE4BB4">
            <w:pPr>
              <w:rPr>
                <w:rFonts w:cs="Times New Roman"/>
              </w:rPr>
            </w:pPr>
            <w:r w:rsidRPr="00FE4BB4">
              <w:rPr>
                <w:rFonts w:eastAsia="Calibri" w:cs="Times New Roman"/>
                <w:sz w:val="20"/>
              </w:rPr>
              <w:t>Data zakończenia sprawy</w:t>
            </w:r>
          </w:p>
        </w:tc>
        <w:tc>
          <w:tcPr>
            <w:tcW w:w="1417" w:type="dxa"/>
            <w:vAlign w:val="center"/>
          </w:tcPr>
          <w:p w14:paraId="3025F1C6" w14:textId="77777777" w:rsidR="00652626" w:rsidRPr="00FE4BB4" w:rsidRDefault="00652626" w:rsidP="00FE4BB4">
            <w:pPr>
              <w:rPr>
                <w:rFonts w:cs="Times New Roman"/>
              </w:rPr>
            </w:pPr>
            <w:r w:rsidRPr="00FE4BB4">
              <w:rPr>
                <w:rFonts w:eastAsia="Calibri" w:cs="Times New Roman"/>
                <w:sz w:val="20"/>
              </w:rPr>
              <w:t>UWAGI</w:t>
            </w:r>
          </w:p>
        </w:tc>
      </w:tr>
      <w:tr w:rsidR="00652626" w:rsidRPr="00FE4BB4" w14:paraId="1E0E69A2" w14:textId="77777777" w:rsidTr="0079106E">
        <w:trPr>
          <w:trHeight w:val="851"/>
          <w:jc w:val="center"/>
        </w:trPr>
        <w:tc>
          <w:tcPr>
            <w:tcW w:w="562" w:type="dxa"/>
          </w:tcPr>
          <w:p w14:paraId="654EEC8F" w14:textId="77777777" w:rsidR="00652626" w:rsidRPr="00FE4BB4" w:rsidRDefault="00652626" w:rsidP="00FE4BB4">
            <w:pPr>
              <w:rPr>
                <w:rFonts w:cs="Times New Roman"/>
              </w:rPr>
            </w:pPr>
          </w:p>
        </w:tc>
        <w:tc>
          <w:tcPr>
            <w:tcW w:w="1140" w:type="dxa"/>
          </w:tcPr>
          <w:p w14:paraId="1FD6292E" w14:textId="77777777" w:rsidR="00652626" w:rsidRPr="00FE4BB4" w:rsidRDefault="00652626" w:rsidP="00FE4BB4">
            <w:pPr>
              <w:rPr>
                <w:rFonts w:cs="Times New Roman"/>
              </w:rPr>
            </w:pPr>
          </w:p>
        </w:tc>
        <w:tc>
          <w:tcPr>
            <w:tcW w:w="1134" w:type="dxa"/>
          </w:tcPr>
          <w:p w14:paraId="75F68D85" w14:textId="77777777" w:rsidR="00652626" w:rsidRPr="00FE4BB4" w:rsidRDefault="00652626" w:rsidP="00FE4BB4">
            <w:pPr>
              <w:rPr>
                <w:rFonts w:cs="Times New Roman"/>
              </w:rPr>
            </w:pPr>
          </w:p>
        </w:tc>
        <w:tc>
          <w:tcPr>
            <w:tcW w:w="1275" w:type="dxa"/>
          </w:tcPr>
          <w:p w14:paraId="0EA00FEB" w14:textId="77777777" w:rsidR="00652626" w:rsidRPr="00FE4BB4" w:rsidRDefault="00652626" w:rsidP="00FE4BB4">
            <w:pPr>
              <w:rPr>
                <w:rFonts w:cs="Times New Roman"/>
              </w:rPr>
            </w:pPr>
          </w:p>
        </w:tc>
        <w:tc>
          <w:tcPr>
            <w:tcW w:w="1276" w:type="dxa"/>
          </w:tcPr>
          <w:p w14:paraId="2D8F73BA" w14:textId="77777777" w:rsidR="00652626" w:rsidRPr="00FE4BB4" w:rsidRDefault="00652626" w:rsidP="00FE4BB4">
            <w:pPr>
              <w:rPr>
                <w:rFonts w:cs="Times New Roman"/>
              </w:rPr>
            </w:pPr>
          </w:p>
        </w:tc>
        <w:tc>
          <w:tcPr>
            <w:tcW w:w="1701" w:type="dxa"/>
          </w:tcPr>
          <w:p w14:paraId="735779BD" w14:textId="77777777" w:rsidR="00652626" w:rsidRPr="00FE4BB4" w:rsidRDefault="00652626" w:rsidP="00FE4BB4">
            <w:pPr>
              <w:rPr>
                <w:rFonts w:cs="Times New Roman"/>
              </w:rPr>
            </w:pPr>
          </w:p>
        </w:tc>
        <w:tc>
          <w:tcPr>
            <w:tcW w:w="1559" w:type="dxa"/>
          </w:tcPr>
          <w:p w14:paraId="7DE63953" w14:textId="77777777" w:rsidR="00652626" w:rsidRPr="00FE4BB4" w:rsidRDefault="00652626" w:rsidP="00FE4BB4">
            <w:pPr>
              <w:rPr>
                <w:rFonts w:cs="Times New Roman"/>
              </w:rPr>
            </w:pPr>
          </w:p>
        </w:tc>
        <w:tc>
          <w:tcPr>
            <w:tcW w:w="3686" w:type="dxa"/>
          </w:tcPr>
          <w:p w14:paraId="04321420" w14:textId="77777777" w:rsidR="00652626" w:rsidRPr="00FE4BB4" w:rsidRDefault="00652626" w:rsidP="00FE4BB4">
            <w:pPr>
              <w:rPr>
                <w:rFonts w:cs="Times New Roman"/>
              </w:rPr>
            </w:pPr>
          </w:p>
        </w:tc>
        <w:tc>
          <w:tcPr>
            <w:tcW w:w="1276" w:type="dxa"/>
          </w:tcPr>
          <w:p w14:paraId="103AC38E" w14:textId="77777777" w:rsidR="00652626" w:rsidRPr="00FE4BB4" w:rsidRDefault="00652626" w:rsidP="00FE4BB4">
            <w:pPr>
              <w:rPr>
                <w:rFonts w:cs="Times New Roman"/>
              </w:rPr>
            </w:pPr>
          </w:p>
        </w:tc>
        <w:tc>
          <w:tcPr>
            <w:tcW w:w="1417" w:type="dxa"/>
          </w:tcPr>
          <w:p w14:paraId="396CCD58" w14:textId="77777777" w:rsidR="00652626" w:rsidRPr="00FE4BB4" w:rsidRDefault="00652626" w:rsidP="00FE4BB4">
            <w:pPr>
              <w:rPr>
                <w:rFonts w:cs="Times New Roman"/>
              </w:rPr>
            </w:pPr>
          </w:p>
        </w:tc>
      </w:tr>
      <w:tr w:rsidR="00652626" w:rsidRPr="00FE4BB4" w14:paraId="51B670BA" w14:textId="77777777" w:rsidTr="0079106E">
        <w:trPr>
          <w:trHeight w:val="851"/>
          <w:jc w:val="center"/>
        </w:trPr>
        <w:tc>
          <w:tcPr>
            <w:tcW w:w="562" w:type="dxa"/>
          </w:tcPr>
          <w:p w14:paraId="29F73C54" w14:textId="77777777" w:rsidR="00652626" w:rsidRPr="00FE4BB4" w:rsidRDefault="00652626" w:rsidP="00FE4BB4">
            <w:pPr>
              <w:rPr>
                <w:rFonts w:cs="Times New Roman"/>
              </w:rPr>
            </w:pPr>
          </w:p>
        </w:tc>
        <w:tc>
          <w:tcPr>
            <w:tcW w:w="1140" w:type="dxa"/>
          </w:tcPr>
          <w:p w14:paraId="0CD21924" w14:textId="77777777" w:rsidR="00652626" w:rsidRPr="00FE4BB4" w:rsidRDefault="00652626" w:rsidP="00FE4BB4">
            <w:pPr>
              <w:rPr>
                <w:rFonts w:cs="Times New Roman"/>
              </w:rPr>
            </w:pPr>
          </w:p>
        </w:tc>
        <w:tc>
          <w:tcPr>
            <w:tcW w:w="1134" w:type="dxa"/>
          </w:tcPr>
          <w:p w14:paraId="731B3D83" w14:textId="77777777" w:rsidR="00652626" w:rsidRPr="00FE4BB4" w:rsidRDefault="00652626" w:rsidP="00FE4BB4">
            <w:pPr>
              <w:rPr>
                <w:rFonts w:cs="Times New Roman"/>
              </w:rPr>
            </w:pPr>
          </w:p>
        </w:tc>
        <w:tc>
          <w:tcPr>
            <w:tcW w:w="1275" w:type="dxa"/>
          </w:tcPr>
          <w:p w14:paraId="7713B6B5" w14:textId="77777777" w:rsidR="00652626" w:rsidRPr="00FE4BB4" w:rsidRDefault="00652626" w:rsidP="00FE4BB4">
            <w:pPr>
              <w:rPr>
                <w:rFonts w:cs="Times New Roman"/>
              </w:rPr>
            </w:pPr>
          </w:p>
        </w:tc>
        <w:tc>
          <w:tcPr>
            <w:tcW w:w="1276" w:type="dxa"/>
          </w:tcPr>
          <w:p w14:paraId="4A554227" w14:textId="77777777" w:rsidR="00652626" w:rsidRPr="00FE4BB4" w:rsidRDefault="00652626" w:rsidP="00FE4BB4">
            <w:pPr>
              <w:rPr>
                <w:rFonts w:cs="Times New Roman"/>
              </w:rPr>
            </w:pPr>
          </w:p>
        </w:tc>
        <w:tc>
          <w:tcPr>
            <w:tcW w:w="1701" w:type="dxa"/>
          </w:tcPr>
          <w:p w14:paraId="43D7AA82" w14:textId="77777777" w:rsidR="00652626" w:rsidRPr="00FE4BB4" w:rsidRDefault="00652626" w:rsidP="00FE4BB4">
            <w:pPr>
              <w:rPr>
                <w:rFonts w:cs="Times New Roman"/>
              </w:rPr>
            </w:pPr>
          </w:p>
        </w:tc>
        <w:tc>
          <w:tcPr>
            <w:tcW w:w="1559" w:type="dxa"/>
          </w:tcPr>
          <w:p w14:paraId="43B51CFC" w14:textId="77777777" w:rsidR="00652626" w:rsidRPr="00FE4BB4" w:rsidRDefault="00652626" w:rsidP="00FE4BB4">
            <w:pPr>
              <w:rPr>
                <w:rFonts w:cs="Times New Roman"/>
              </w:rPr>
            </w:pPr>
          </w:p>
        </w:tc>
        <w:tc>
          <w:tcPr>
            <w:tcW w:w="3686" w:type="dxa"/>
          </w:tcPr>
          <w:p w14:paraId="1625CEA2" w14:textId="77777777" w:rsidR="00652626" w:rsidRPr="00FE4BB4" w:rsidRDefault="00652626" w:rsidP="00FE4BB4">
            <w:pPr>
              <w:rPr>
                <w:rFonts w:cs="Times New Roman"/>
              </w:rPr>
            </w:pPr>
          </w:p>
        </w:tc>
        <w:tc>
          <w:tcPr>
            <w:tcW w:w="1276" w:type="dxa"/>
          </w:tcPr>
          <w:p w14:paraId="4374E396" w14:textId="77777777" w:rsidR="00652626" w:rsidRPr="00FE4BB4" w:rsidRDefault="00652626" w:rsidP="00FE4BB4">
            <w:pPr>
              <w:rPr>
                <w:rFonts w:cs="Times New Roman"/>
              </w:rPr>
            </w:pPr>
          </w:p>
        </w:tc>
        <w:tc>
          <w:tcPr>
            <w:tcW w:w="1417" w:type="dxa"/>
          </w:tcPr>
          <w:p w14:paraId="764BB6F3" w14:textId="77777777" w:rsidR="00652626" w:rsidRPr="00FE4BB4" w:rsidRDefault="00652626" w:rsidP="00FE4BB4">
            <w:pPr>
              <w:rPr>
                <w:rFonts w:cs="Times New Roman"/>
              </w:rPr>
            </w:pPr>
          </w:p>
        </w:tc>
      </w:tr>
      <w:tr w:rsidR="00652626" w:rsidRPr="00FE4BB4" w14:paraId="7F02930F" w14:textId="77777777" w:rsidTr="0079106E">
        <w:trPr>
          <w:trHeight w:val="851"/>
          <w:jc w:val="center"/>
        </w:trPr>
        <w:tc>
          <w:tcPr>
            <w:tcW w:w="562" w:type="dxa"/>
          </w:tcPr>
          <w:p w14:paraId="5F0F7180" w14:textId="77777777" w:rsidR="00652626" w:rsidRPr="00FE4BB4" w:rsidRDefault="00652626" w:rsidP="00FE4BB4">
            <w:pPr>
              <w:rPr>
                <w:rFonts w:cs="Times New Roman"/>
              </w:rPr>
            </w:pPr>
          </w:p>
        </w:tc>
        <w:tc>
          <w:tcPr>
            <w:tcW w:w="1140" w:type="dxa"/>
          </w:tcPr>
          <w:p w14:paraId="6E8224D9" w14:textId="77777777" w:rsidR="00652626" w:rsidRPr="00FE4BB4" w:rsidRDefault="00652626" w:rsidP="00FE4BB4">
            <w:pPr>
              <w:rPr>
                <w:rFonts w:cs="Times New Roman"/>
              </w:rPr>
            </w:pPr>
          </w:p>
        </w:tc>
        <w:tc>
          <w:tcPr>
            <w:tcW w:w="1134" w:type="dxa"/>
          </w:tcPr>
          <w:p w14:paraId="11CC8183" w14:textId="77777777" w:rsidR="00652626" w:rsidRPr="00FE4BB4" w:rsidRDefault="00652626" w:rsidP="00FE4BB4">
            <w:pPr>
              <w:rPr>
                <w:rFonts w:cs="Times New Roman"/>
              </w:rPr>
            </w:pPr>
          </w:p>
        </w:tc>
        <w:tc>
          <w:tcPr>
            <w:tcW w:w="1275" w:type="dxa"/>
          </w:tcPr>
          <w:p w14:paraId="6D91289F" w14:textId="77777777" w:rsidR="00652626" w:rsidRPr="00FE4BB4" w:rsidRDefault="00652626" w:rsidP="00FE4BB4">
            <w:pPr>
              <w:rPr>
                <w:rFonts w:cs="Times New Roman"/>
              </w:rPr>
            </w:pPr>
          </w:p>
        </w:tc>
        <w:tc>
          <w:tcPr>
            <w:tcW w:w="1276" w:type="dxa"/>
          </w:tcPr>
          <w:p w14:paraId="74D05824" w14:textId="77777777" w:rsidR="00652626" w:rsidRPr="00FE4BB4" w:rsidRDefault="00652626" w:rsidP="00FE4BB4">
            <w:pPr>
              <w:rPr>
                <w:rFonts w:cs="Times New Roman"/>
              </w:rPr>
            </w:pPr>
          </w:p>
        </w:tc>
        <w:tc>
          <w:tcPr>
            <w:tcW w:w="1701" w:type="dxa"/>
          </w:tcPr>
          <w:p w14:paraId="77D24AFF" w14:textId="77777777" w:rsidR="00652626" w:rsidRPr="00FE4BB4" w:rsidRDefault="00652626" w:rsidP="00FE4BB4">
            <w:pPr>
              <w:rPr>
                <w:rFonts w:cs="Times New Roman"/>
              </w:rPr>
            </w:pPr>
          </w:p>
        </w:tc>
        <w:tc>
          <w:tcPr>
            <w:tcW w:w="1559" w:type="dxa"/>
          </w:tcPr>
          <w:p w14:paraId="59940475" w14:textId="77777777" w:rsidR="00652626" w:rsidRPr="00FE4BB4" w:rsidRDefault="00652626" w:rsidP="00FE4BB4">
            <w:pPr>
              <w:rPr>
                <w:rFonts w:cs="Times New Roman"/>
              </w:rPr>
            </w:pPr>
          </w:p>
        </w:tc>
        <w:tc>
          <w:tcPr>
            <w:tcW w:w="3686" w:type="dxa"/>
          </w:tcPr>
          <w:p w14:paraId="1E7BE508" w14:textId="77777777" w:rsidR="00652626" w:rsidRPr="00FE4BB4" w:rsidRDefault="00652626" w:rsidP="00FE4BB4">
            <w:pPr>
              <w:rPr>
                <w:rFonts w:cs="Times New Roman"/>
              </w:rPr>
            </w:pPr>
          </w:p>
        </w:tc>
        <w:tc>
          <w:tcPr>
            <w:tcW w:w="1276" w:type="dxa"/>
          </w:tcPr>
          <w:p w14:paraId="120E264C" w14:textId="77777777" w:rsidR="00652626" w:rsidRPr="00FE4BB4" w:rsidRDefault="00652626" w:rsidP="00FE4BB4">
            <w:pPr>
              <w:rPr>
                <w:rFonts w:cs="Times New Roman"/>
              </w:rPr>
            </w:pPr>
          </w:p>
        </w:tc>
        <w:tc>
          <w:tcPr>
            <w:tcW w:w="1417" w:type="dxa"/>
          </w:tcPr>
          <w:p w14:paraId="43DFE28A" w14:textId="77777777" w:rsidR="00652626" w:rsidRPr="00FE4BB4" w:rsidRDefault="00652626" w:rsidP="00FE4BB4">
            <w:pPr>
              <w:rPr>
                <w:rFonts w:cs="Times New Roman"/>
              </w:rPr>
            </w:pPr>
          </w:p>
        </w:tc>
      </w:tr>
      <w:bookmarkEnd w:id="22"/>
    </w:tbl>
    <w:p w14:paraId="20D098DE" w14:textId="77777777" w:rsidR="00652626" w:rsidRPr="00FE4BB4" w:rsidRDefault="00652626" w:rsidP="00FE4BB4">
      <w:pPr>
        <w:pStyle w:val="Teksttreci0"/>
        <w:spacing w:after="0" w:line="240" w:lineRule="auto"/>
        <w:ind w:left="20" w:right="20"/>
        <w:rPr>
          <w:rFonts w:eastAsia="Calibri"/>
        </w:rPr>
      </w:pPr>
    </w:p>
    <w:p w14:paraId="7D853E35" w14:textId="77777777" w:rsidR="00652626" w:rsidRPr="00FE4BB4" w:rsidRDefault="00652626" w:rsidP="00FE4BB4">
      <w:pPr>
        <w:spacing w:line="240" w:lineRule="auto"/>
        <w:jc w:val="both"/>
        <w:rPr>
          <w:rFonts w:eastAsia="Times New Roman" w:cs="Times New Roman"/>
          <w:bCs/>
          <w:szCs w:val="24"/>
        </w:rPr>
      </w:pPr>
    </w:p>
    <w:p w14:paraId="3E0E1B78" w14:textId="77777777" w:rsidR="00752A4C" w:rsidRPr="00FE4BB4" w:rsidRDefault="00752A4C" w:rsidP="00FE4BB4">
      <w:pPr>
        <w:spacing w:line="240" w:lineRule="auto"/>
        <w:rPr>
          <w:rFonts w:eastAsia="Calibri" w:cs="Times New Roman"/>
          <w:bCs/>
        </w:rPr>
        <w:sectPr w:rsidR="00752A4C" w:rsidRPr="00FE4BB4" w:rsidSect="00652626">
          <w:footnotePr>
            <w:numRestart w:val="eachSect"/>
          </w:footnotePr>
          <w:pgSz w:w="16838" w:h="11906" w:orient="landscape"/>
          <w:pgMar w:top="1418" w:right="1560" w:bottom="1416" w:left="1560" w:header="709" w:footer="709" w:gutter="0"/>
          <w:cols w:space="708"/>
          <w:titlePg/>
          <w:docGrid w:linePitch="326"/>
        </w:sectPr>
      </w:pPr>
    </w:p>
    <w:p w14:paraId="75612602" w14:textId="057EFB84" w:rsidR="00752A4C" w:rsidRPr="00FE4BB4" w:rsidRDefault="00752A4C" w:rsidP="00FE4BB4">
      <w:pPr>
        <w:spacing w:line="240" w:lineRule="auto"/>
        <w:jc w:val="both"/>
        <w:rPr>
          <w:rFonts w:eastAsia="Calibri" w:cs="Times New Roman"/>
          <w:bCs/>
        </w:rPr>
      </w:pPr>
    </w:p>
    <w:sectPr w:rsidR="00752A4C" w:rsidRPr="00FE4BB4" w:rsidSect="00DF1DAB">
      <w:footnotePr>
        <w:numRestart w:val="eachSect"/>
      </w:footnotePr>
      <w:pgSz w:w="11906" w:h="16838"/>
      <w:pgMar w:top="1560" w:right="1416" w:bottom="1560" w:left="1418" w:header="709" w:footer="709" w:gutter="0"/>
      <w:cols w:space="708"/>
      <w:titlePg/>
      <w:docGrid w:linePitch="326"/>
    </w:sectPr>
  </w:body>
</w:document>
</file>

<file path=word/comments.xml><?xml version="1.0" encoding="utf-8"?>
<w:comment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comment w:id="18" w:author="WSSE Warszawa - Jacek Chojnacki" w:date="2025-02-03T09:53:00Z" w:initials="JC">
    <w:p w14:paraId="0FF3EB66" w14:textId="77777777" w:rsidR="00F569CC" w:rsidRDefault="00F569CC" w:rsidP="00F569CC">
      <w:pPr>
        <w:pStyle w:val="Tekstkomentarza"/>
      </w:pPr>
      <w:r>
        <w:rPr>
          <w:rStyle w:val="Odwoaniedokomentarza"/>
        </w:rPr>
        <w:annotationRef/>
      </w:r>
      <w:r>
        <w:t xml:space="preserve">Czy to ma być załącznik nr 2? Raczej nie, bo wygląda to na element wzoru formularza </w:t>
      </w:r>
    </w:p>
  </w:comment>
</w:comments>
</file>

<file path=word/commentsExtended.xml><?xml version="1.0" encoding="utf-8"?>
<w15:commentsEx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15:commentEx w15:paraId="0FF3EB66" w15:done="1"/>
</w15:commentsEx>
</file>

<file path=word/commentsExtensible.xml><?xml version="1.0" encoding="utf-8"?>
<w16cex:commentsExtensible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cr="http://schemas.microsoft.com/office/comments/2020/reactions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cr w16du wp14">
  <w16cex:commentExtensible w16cex:durableId="5B1D7297" w16cex:dateUtc="2025-02-03T08:53:00Z"/>
</w16cex:commentsExtensible>
</file>

<file path=word/commentsIds.xml><?xml version="1.0" encoding="utf-8"?>
<w16cid:commentsId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16cid:commentId w16cid:paraId="0FF3EB66" w16cid:durableId="5B1D7297"/>
</w16cid:commentsIds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316D4703" w14:textId="77777777" w:rsidR="00457839" w:rsidRDefault="00457839">
      <w:r>
        <w:separator/>
      </w:r>
    </w:p>
  </w:endnote>
  <w:endnote w:type="continuationSeparator" w:id="0">
    <w:p w14:paraId="5A1DDE51" w14:textId="77777777" w:rsidR="00457839" w:rsidRDefault="00457839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Times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mbria">
    <w:panose1 w:val="02040503050406030204"/>
    <w:charset w:val="EE"/>
    <w:family w:val="roman"/>
    <w:pitch w:val="variable"/>
    <w:sig w:usb0="E00006FF" w:usb1="420024FF" w:usb2="02000000" w:usb3="00000000" w:csb0="0000019F" w:csb1="00000000"/>
  </w:font>
  <w:font w:name="Tahoma">
    <w:panose1 w:val="020B0604030504040204"/>
    <w:charset w:val="EE"/>
    <w:family w:val="swiss"/>
    <w:pitch w:val="variable"/>
    <w:sig w:usb0="E1002EFF" w:usb1="C000605B" w:usb2="00000029" w:usb3="00000000" w:csb0="000101FF" w:csb1="00000000"/>
  </w:font>
  <w:font w:name="Calibri">
    <w:panose1 w:val="020F0502020204030204"/>
    <w:charset w:val="EE"/>
    <w:family w:val="swiss"/>
    <w:pitch w:val="variable"/>
    <w:sig w:usb0="E4002EFF" w:usb1="C200247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BA18A34" w14:textId="77777777" w:rsidR="00BB55A1" w:rsidRDefault="00BB55A1">
    <w:pPr>
      <w:pStyle w:val="Stopka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-578752087"/>
      <w:docPartObj>
        <w:docPartGallery w:val="Page Numbers (Bottom of Page)"/>
        <w:docPartUnique/>
      </w:docPartObj>
    </w:sdtPr>
    <w:sdtContent>
      <w:sdt>
        <w:sdtPr>
          <w:id w:val="1728636285"/>
          <w:docPartObj>
            <w:docPartGallery w:val="Page Numbers (Top of Page)"/>
            <w:docPartUnique/>
          </w:docPartObj>
        </w:sdtPr>
        <w:sdtContent>
          <w:p w14:paraId="4D45F014" w14:textId="5F7727DA" w:rsidR="00EB5A3F" w:rsidRDefault="00EB5A3F" w:rsidP="009E2CB3">
            <w:pPr>
              <w:pStyle w:val="Stopka"/>
              <w:jc w:val="center"/>
            </w:pPr>
            <w:r w:rsidRPr="009E2CB3">
              <w:fldChar w:fldCharType="begin"/>
            </w:r>
            <w:r w:rsidRPr="009E2CB3">
              <w:instrText>PAGE</w:instrText>
            </w:r>
            <w:r w:rsidRPr="009E2CB3">
              <w:fldChar w:fldCharType="separate"/>
            </w:r>
            <w:r w:rsidRPr="009E2CB3">
              <w:t>2</w:t>
            </w:r>
            <w:r w:rsidRPr="009E2CB3">
              <w:fldChar w:fldCharType="end"/>
            </w:r>
            <w:r w:rsidRPr="00EB5A3F">
              <w:t xml:space="preserve"> z </w:t>
            </w:r>
            <w:r w:rsidR="00D01EB2">
              <w:t>15</w:t>
            </w:r>
          </w:p>
        </w:sdtContent>
      </w:sdt>
    </w:sdtContent>
  </w:sdt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DF3F774" w14:textId="77777777" w:rsidR="00BB55A1" w:rsidRDefault="00BB55A1">
    <w:pPr>
      <w:pStyle w:val="Stopka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641EF2B7" w14:textId="77777777" w:rsidR="00457839" w:rsidRDefault="00457839">
      <w:r>
        <w:separator/>
      </w:r>
    </w:p>
  </w:footnote>
  <w:footnote w:type="continuationSeparator" w:id="0">
    <w:p w14:paraId="769E8540" w14:textId="77777777" w:rsidR="00457839" w:rsidRDefault="00457839">
      <w:r>
        <w:continuationSeparator/>
      </w:r>
    </w:p>
  </w:footnote>
  <w:footnote w:id="1">
    <w:p w14:paraId="4787DCF8" w14:textId="77777777" w:rsidR="00652626" w:rsidRPr="00B1226E" w:rsidRDefault="00652626" w:rsidP="00652626">
      <w:pPr>
        <w:pStyle w:val="Tekstprzypisudolnego"/>
        <w:rPr>
          <w:rFonts w:ascii="Times New Roman" w:hAnsi="Times New Roman"/>
          <w:sz w:val="16"/>
          <w:szCs w:val="16"/>
        </w:rPr>
      </w:pPr>
      <w:r w:rsidRPr="006F6DD7">
        <w:rPr>
          <w:rStyle w:val="Odwoanieprzypisudolnego"/>
          <w:rFonts w:ascii="Times New Roman" w:hAnsi="Times New Roman"/>
          <w:sz w:val="16"/>
          <w:szCs w:val="16"/>
        </w:rPr>
        <w:footnoteRef/>
      </w:r>
      <w:r w:rsidRPr="006F6DD7">
        <w:rPr>
          <w:rFonts w:ascii="Times New Roman" w:hAnsi="Times New Roman"/>
          <w:sz w:val="16"/>
          <w:szCs w:val="16"/>
        </w:rPr>
        <w:t xml:space="preserve"> </w:t>
      </w:r>
      <w:r w:rsidRPr="00B1226E">
        <w:rPr>
          <w:rFonts w:ascii="Times New Roman" w:hAnsi="Times New Roman"/>
          <w:sz w:val="16"/>
          <w:szCs w:val="16"/>
        </w:rPr>
        <w:t>W przypadku zgłoszenia składanego przez kilka osób, proszę wpisać je wszystkie.</w:t>
      </w:r>
    </w:p>
  </w:footnote>
  <w:footnote w:id="2">
    <w:p w14:paraId="05BCE04A" w14:textId="77777777" w:rsidR="00652626" w:rsidRPr="006F6DD7" w:rsidRDefault="00652626" w:rsidP="00652626">
      <w:pPr>
        <w:pStyle w:val="Tekstprzypisudolnego"/>
        <w:rPr>
          <w:rFonts w:ascii="Times New Roman" w:hAnsi="Times New Roman"/>
          <w:sz w:val="16"/>
          <w:szCs w:val="16"/>
        </w:rPr>
      </w:pPr>
      <w:r w:rsidRPr="006F6DD7">
        <w:rPr>
          <w:rStyle w:val="Odwoanieprzypisudolnego"/>
          <w:rFonts w:ascii="Times New Roman" w:hAnsi="Times New Roman"/>
          <w:sz w:val="16"/>
          <w:szCs w:val="16"/>
        </w:rPr>
        <w:footnoteRef/>
      </w:r>
      <w:r w:rsidRPr="006F6DD7">
        <w:rPr>
          <w:rFonts w:ascii="Times New Roman" w:hAnsi="Times New Roman"/>
          <w:sz w:val="16"/>
          <w:szCs w:val="16"/>
        </w:rPr>
        <w:t xml:space="preserve"> Zgłoszenie może być złożone w swoim imieniu lub jako świadek. Wypełnienie tego pola swoim imieniem i nazwiskiem nie będzie</w:t>
      </w:r>
      <w:r>
        <w:rPr>
          <w:rFonts w:ascii="Times New Roman" w:hAnsi="Times New Roman"/>
          <w:sz w:val="16"/>
          <w:szCs w:val="16"/>
        </w:rPr>
        <w:t xml:space="preserve"> </w:t>
      </w:r>
      <w:r w:rsidRPr="006F6DD7">
        <w:rPr>
          <w:rFonts w:ascii="Times New Roman" w:hAnsi="Times New Roman"/>
          <w:sz w:val="16"/>
          <w:szCs w:val="16"/>
        </w:rPr>
        <w:t>rozumiane jako podanie Twoich danych osobowych jako osoby zgłaszającej</w:t>
      </w:r>
      <w:r>
        <w:rPr>
          <w:rFonts w:ascii="Times New Roman" w:hAnsi="Times New Roman"/>
          <w:sz w:val="16"/>
          <w:szCs w:val="16"/>
        </w:rPr>
        <w:t>.</w:t>
      </w:r>
    </w:p>
  </w:footnote>
  <w:footnote w:id="3">
    <w:p w14:paraId="39F53898" w14:textId="77777777" w:rsidR="00652626" w:rsidRPr="006F6DD7" w:rsidRDefault="00652626" w:rsidP="00652626">
      <w:pPr>
        <w:pStyle w:val="Tekstprzypisudolnego"/>
        <w:rPr>
          <w:rFonts w:ascii="Times New Roman" w:hAnsi="Times New Roman"/>
          <w:sz w:val="16"/>
          <w:szCs w:val="16"/>
        </w:rPr>
      </w:pPr>
      <w:r w:rsidRPr="006F6DD7">
        <w:rPr>
          <w:rStyle w:val="Odwoanieprzypisudolnego"/>
          <w:rFonts w:ascii="Times New Roman" w:hAnsi="Times New Roman"/>
          <w:sz w:val="16"/>
          <w:szCs w:val="16"/>
        </w:rPr>
        <w:footnoteRef/>
      </w:r>
      <w:r w:rsidRPr="006F6DD7">
        <w:rPr>
          <w:rFonts w:ascii="Times New Roman" w:hAnsi="Times New Roman"/>
          <w:sz w:val="16"/>
          <w:szCs w:val="16"/>
        </w:rPr>
        <w:t xml:space="preserve"> Może dotyczyć także osób spoza organizacji.</w:t>
      </w:r>
    </w:p>
  </w:footnote>
  <w:footnote w:id="4">
    <w:p w14:paraId="0F890486" w14:textId="77777777" w:rsidR="00652626" w:rsidRPr="006F6DD7" w:rsidRDefault="00652626" w:rsidP="00652626">
      <w:pPr>
        <w:pStyle w:val="Tekstprzypisudolnego"/>
        <w:rPr>
          <w:rFonts w:ascii="Times New Roman" w:hAnsi="Times New Roman"/>
          <w:sz w:val="16"/>
          <w:szCs w:val="16"/>
        </w:rPr>
      </w:pPr>
      <w:r w:rsidRPr="006F6DD7">
        <w:rPr>
          <w:rStyle w:val="Odwoanieprzypisudolnego"/>
          <w:rFonts w:ascii="Times New Roman" w:hAnsi="Times New Roman"/>
          <w:sz w:val="16"/>
          <w:szCs w:val="16"/>
        </w:rPr>
        <w:footnoteRef/>
      </w:r>
      <w:r w:rsidRPr="006F6DD7">
        <w:rPr>
          <w:rFonts w:ascii="Times New Roman" w:hAnsi="Times New Roman"/>
          <w:sz w:val="16"/>
          <w:szCs w:val="16"/>
        </w:rPr>
        <w:t xml:space="preserve"> W przypadku zgłoszenia dotyczącego kilku osób proszę wpisać je wszystkie.</w:t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152ADDF" w14:textId="7B732FED" w:rsidR="00D72A1E" w:rsidRDefault="00D72A1E">
    <w:pPr>
      <w:pStyle w:val="Nagwek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384F045" w14:textId="0D029C19" w:rsidR="00CC3E3D" w:rsidRPr="00B371CC" w:rsidRDefault="00CC3E3D" w:rsidP="00B371CC">
    <w:pPr>
      <w:pStyle w:val="Nagwek"/>
      <w:jc w:val="center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9F5FAB0" w14:textId="7CD11081" w:rsidR="00D72A1E" w:rsidRDefault="00D72A1E">
    <w:pPr>
      <w:pStyle w:val="Nagwek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285C7C0F"/>
    <w:multiLevelType w:val="hybridMultilevel"/>
    <w:tmpl w:val="D7CE9CDA"/>
    <w:lvl w:ilvl="0" w:tplc="E0221974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444D6F50"/>
    <w:multiLevelType w:val="hybridMultilevel"/>
    <w:tmpl w:val="7924D3F4"/>
    <w:lvl w:ilvl="0" w:tplc="E3DE73DE">
      <w:start w:val="1"/>
      <w:numFmt w:val="upperRoman"/>
      <w:lvlText w:val="%1."/>
      <w:lvlJc w:val="left"/>
      <w:pPr>
        <w:ind w:left="1080" w:hanging="720"/>
      </w:pPr>
      <w:rPr>
        <w:rFonts w:ascii="Times New Roman" w:hAnsi="Times New Roman" w:cs="Times New Roman" w:hint="default"/>
        <w:b/>
        <w:sz w:val="24"/>
        <w:szCs w:val="24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  <w:rPr>
        <w:rFonts w:cs="Times New Roman"/>
      </w:r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  <w:rPr>
        <w:rFonts w:cs="Times New Roman"/>
      </w:rPr>
    </w:lvl>
    <w:lvl w:ilvl="3" w:tplc="0415000F" w:tentative="1">
      <w:start w:val="1"/>
      <w:numFmt w:val="decimal"/>
      <w:lvlText w:val="%4."/>
      <w:lvlJc w:val="left"/>
      <w:pPr>
        <w:ind w:left="2880" w:hanging="360"/>
      </w:pPr>
      <w:rPr>
        <w:rFonts w:cs="Times New Roman"/>
      </w:r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  <w:rPr>
        <w:rFonts w:cs="Times New Roman"/>
      </w:r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  <w:rPr>
        <w:rFonts w:cs="Times New Roman"/>
      </w:rPr>
    </w:lvl>
    <w:lvl w:ilvl="6" w:tplc="0415000F" w:tentative="1">
      <w:start w:val="1"/>
      <w:numFmt w:val="decimal"/>
      <w:lvlText w:val="%7."/>
      <w:lvlJc w:val="left"/>
      <w:pPr>
        <w:ind w:left="5040" w:hanging="360"/>
      </w:pPr>
      <w:rPr>
        <w:rFonts w:cs="Times New Roman"/>
      </w:r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  <w:rPr>
        <w:rFonts w:cs="Times New Roman"/>
      </w:r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  <w:rPr>
        <w:rFonts w:cs="Times New Roman"/>
      </w:rPr>
    </w:lvl>
  </w:abstractNum>
  <w:abstractNum w:abstractNumId="2" w15:restartNumberingAfterBreak="0">
    <w:nsid w:val="4B6474CA"/>
    <w:multiLevelType w:val="hybridMultilevel"/>
    <w:tmpl w:val="515EF290"/>
    <w:lvl w:ilvl="0" w:tplc="33D25974">
      <w:start w:val="1"/>
      <w:numFmt w:val="lowerLetter"/>
      <w:lvlText w:val="%1)"/>
      <w:lvlJc w:val="left"/>
      <w:pPr>
        <w:ind w:left="1428" w:hanging="360"/>
      </w:pPr>
      <w:rPr>
        <w:rFonts w:ascii="Times New Roman" w:eastAsia="Times New Roman" w:hAnsi="Times New Roman" w:cs="Times New Roman" w:hint="default"/>
      </w:rPr>
    </w:lvl>
    <w:lvl w:ilvl="1" w:tplc="04150019" w:tentative="1">
      <w:start w:val="1"/>
      <w:numFmt w:val="lowerLetter"/>
      <w:lvlText w:val="%2."/>
      <w:lvlJc w:val="left"/>
      <w:pPr>
        <w:ind w:left="2148" w:hanging="360"/>
      </w:pPr>
      <w:rPr>
        <w:rFonts w:cs="Times New Roman"/>
      </w:rPr>
    </w:lvl>
    <w:lvl w:ilvl="2" w:tplc="0415001B" w:tentative="1">
      <w:start w:val="1"/>
      <w:numFmt w:val="lowerRoman"/>
      <w:lvlText w:val="%3."/>
      <w:lvlJc w:val="right"/>
      <w:pPr>
        <w:ind w:left="2868" w:hanging="180"/>
      </w:pPr>
      <w:rPr>
        <w:rFonts w:cs="Times New Roman"/>
      </w:rPr>
    </w:lvl>
    <w:lvl w:ilvl="3" w:tplc="0415000F" w:tentative="1">
      <w:start w:val="1"/>
      <w:numFmt w:val="decimal"/>
      <w:lvlText w:val="%4."/>
      <w:lvlJc w:val="left"/>
      <w:pPr>
        <w:ind w:left="3588" w:hanging="360"/>
      </w:pPr>
      <w:rPr>
        <w:rFonts w:cs="Times New Roman"/>
      </w:rPr>
    </w:lvl>
    <w:lvl w:ilvl="4" w:tplc="04150019" w:tentative="1">
      <w:start w:val="1"/>
      <w:numFmt w:val="lowerLetter"/>
      <w:lvlText w:val="%5."/>
      <w:lvlJc w:val="left"/>
      <w:pPr>
        <w:ind w:left="4308" w:hanging="360"/>
      </w:pPr>
      <w:rPr>
        <w:rFonts w:cs="Times New Roman"/>
      </w:rPr>
    </w:lvl>
    <w:lvl w:ilvl="5" w:tplc="0415001B" w:tentative="1">
      <w:start w:val="1"/>
      <w:numFmt w:val="lowerRoman"/>
      <w:lvlText w:val="%6."/>
      <w:lvlJc w:val="right"/>
      <w:pPr>
        <w:ind w:left="5028" w:hanging="180"/>
      </w:pPr>
      <w:rPr>
        <w:rFonts w:cs="Times New Roman"/>
      </w:rPr>
    </w:lvl>
    <w:lvl w:ilvl="6" w:tplc="0415000F" w:tentative="1">
      <w:start w:val="1"/>
      <w:numFmt w:val="decimal"/>
      <w:lvlText w:val="%7."/>
      <w:lvlJc w:val="left"/>
      <w:pPr>
        <w:ind w:left="5748" w:hanging="360"/>
      </w:pPr>
      <w:rPr>
        <w:rFonts w:cs="Times New Roman"/>
      </w:rPr>
    </w:lvl>
    <w:lvl w:ilvl="7" w:tplc="04150019" w:tentative="1">
      <w:start w:val="1"/>
      <w:numFmt w:val="lowerLetter"/>
      <w:lvlText w:val="%8."/>
      <w:lvlJc w:val="left"/>
      <w:pPr>
        <w:ind w:left="6468" w:hanging="360"/>
      </w:pPr>
      <w:rPr>
        <w:rFonts w:cs="Times New Roman"/>
      </w:rPr>
    </w:lvl>
    <w:lvl w:ilvl="8" w:tplc="0415001B" w:tentative="1">
      <w:start w:val="1"/>
      <w:numFmt w:val="lowerRoman"/>
      <w:lvlText w:val="%9."/>
      <w:lvlJc w:val="right"/>
      <w:pPr>
        <w:ind w:left="7188" w:hanging="180"/>
      </w:pPr>
      <w:rPr>
        <w:rFonts w:cs="Times New Roman"/>
      </w:rPr>
    </w:lvl>
  </w:abstractNum>
  <w:abstractNum w:abstractNumId="3" w15:restartNumberingAfterBreak="0">
    <w:nsid w:val="705E1C22"/>
    <w:multiLevelType w:val="hybridMultilevel"/>
    <w:tmpl w:val="7C9CDF1E"/>
    <w:lvl w:ilvl="0" w:tplc="0415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1E700FD6">
      <w:start w:val="1"/>
      <w:numFmt w:val="decimal"/>
      <w:lvlText w:val="%2)"/>
      <w:lvlJc w:val="left"/>
      <w:pPr>
        <w:ind w:left="1440" w:hanging="360"/>
      </w:pPr>
      <w:rPr>
        <w:rFonts w:hint="default"/>
      </w:r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num w:numId="1" w16cid:durableId="979774052">
    <w:abstractNumId w:val="0"/>
  </w:num>
  <w:num w:numId="2" w16cid:durableId="1962490333">
    <w:abstractNumId w:val="3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" w16cid:durableId="1107306709">
    <w:abstractNumId w:val="1"/>
  </w:num>
  <w:num w:numId="4" w16cid:durableId="1630548231">
    <w:abstractNumId w:val="2"/>
  </w:num>
  <w:numIdMacAtCleanup w:val="2"/>
</w:numbering>
</file>

<file path=word/people.xml><?xml version="1.0" encoding="utf-8"?>
<w15:people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15:person w15:author="WSSE Warszawa - Jacek Chojnacki">
    <w15:presenceInfo w15:providerId="AD" w15:userId="S::jacek.chojnacki@sanepid.gov.pl::9d3b567c-e40e-4be7-916c-ab216b7f1ef6"/>
  </w15:person>
</w15:people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attachedTemplate r:id="rId1"/>
  <w:stylePaneFormatFilter w:val="7F04" w:allStyles="0" w:customStyles="0" w:latentStyles="1" w:stylesInUse="0" w:headingStyles="0" w:numberingStyles="0" w:tableStyles="0" w:directFormattingOnRuns="1" w:directFormattingOnParagraphs="1" w:directFormattingOnNumbering="1" w:directFormattingOnTables="1" w:clearFormatting="1" w:top3HeadingStyles="1" w:visibleStyles="1" w:alternateStyleNames="0"/>
  <w:styleLockTheme/>
  <w:styleLockQFSet/>
  <w:defaultTabStop w:val="170"/>
  <w:hyphenationZone w:val="425"/>
  <w:drawingGridHorizontalSpacing w:val="187"/>
  <w:displayHorizontalDrawingGridEvery w:val="0"/>
  <w:displayVerticalDrawingGridEvery w:val="0"/>
  <w:noPunctuationKerning/>
  <w:characterSpacingControl w:val="doNotCompress"/>
  <w:hdrShapeDefaults>
    <o:shapedefaults v:ext="edit" spidmax="2050"/>
  </w:hdrShapeDefaults>
  <w:footnotePr>
    <w:numRestart w:val="eachSect"/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3C077A"/>
    <w:rsid w:val="000012DA"/>
    <w:rsid w:val="00001944"/>
    <w:rsid w:val="0000246E"/>
    <w:rsid w:val="00003862"/>
    <w:rsid w:val="00011B4D"/>
    <w:rsid w:val="00012093"/>
    <w:rsid w:val="00012A35"/>
    <w:rsid w:val="00016099"/>
    <w:rsid w:val="00017DC2"/>
    <w:rsid w:val="00021105"/>
    <w:rsid w:val="00021522"/>
    <w:rsid w:val="00021E72"/>
    <w:rsid w:val="00023471"/>
    <w:rsid w:val="00023F13"/>
    <w:rsid w:val="00030634"/>
    <w:rsid w:val="00031352"/>
    <w:rsid w:val="000319C1"/>
    <w:rsid w:val="00031A8B"/>
    <w:rsid w:val="00031BCA"/>
    <w:rsid w:val="000324E5"/>
    <w:rsid w:val="000330FA"/>
    <w:rsid w:val="0003362F"/>
    <w:rsid w:val="00033B61"/>
    <w:rsid w:val="00036B63"/>
    <w:rsid w:val="00037E1A"/>
    <w:rsid w:val="00043495"/>
    <w:rsid w:val="00046A75"/>
    <w:rsid w:val="00047312"/>
    <w:rsid w:val="000508BD"/>
    <w:rsid w:val="000517AB"/>
    <w:rsid w:val="0005339C"/>
    <w:rsid w:val="0005571B"/>
    <w:rsid w:val="00057AB3"/>
    <w:rsid w:val="00060076"/>
    <w:rsid w:val="00060432"/>
    <w:rsid w:val="00060A5B"/>
    <w:rsid w:val="00060D87"/>
    <w:rsid w:val="000615A5"/>
    <w:rsid w:val="00064E4C"/>
    <w:rsid w:val="00066901"/>
    <w:rsid w:val="000706C7"/>
    <w:rsid w:val="00071BEE"/>
    <w:rsid w:val="000736CD"/>
    <w:rsid w:val="0007533B"/>
    <w:rsid w:val="0007545D"/>
    <w:rsid w:val="000760BF"/>
    <w:rsid w:val="0007613E"/>
    <w:rsid w:val="00076BFC"/>
    <w:rsid w:val="000814A7"/>
    <w:rsid w:val="0008557B"/>
    <w:rsid w:val="0008579A"/>
    <w:rsid w:val="00085CE7"/>
    <w:rsid w:val="000906EE"/>
    <w:rsid w:val="00091BA2"/>
    <w:rsid w:val="000944EF"/>
    <w:rsid w:val="0009732D"/>
    <w:rsid w:val="000973F0"/>
    <w:rsid w:val="000A1296"/>
    <w:rsid w:val="000A1B80"/>
    <w:rsid w:val="000A1C27"/>
    <w:rsid w:val="000A1DAD"/>
    <w:rsid w:val="000A2649"/>
    <w:rsid w:val="000A2FC6"/>
    <w:rsid w:val="000A323B"/>
    <w:rsid w:val="000A3A9D"/>
    <w:rsid w:val="000A4948"/>
    <w:rsid w:val="000A4E18"/>
    <w:rsid w:val="000A57E9"/>
    <w:rsid w:val="000B298D"/>
    <w:rsid w:val="000B3FD8"/>
    <w:rsid w:val="000B5B2D"/>
    <w:rsid w:val="000B5D4A"/>
    <w:rsid w:val="000B5DCE"/>
    <w:rsid w:val="000C05BA"/>
    <w:rsid w:val="000C0E8F"/>
    <w:rsid w:val="000C23A2"/>
    <w:rsid w:val="000C49E1"/>
    <w:rsid w:val="000C4BC4"/>
    <w:rsid w:val="000C4FE5"/>
    <w:rsid w:val="000D0110"/>
    <w:rsid w:val="000D2468"/>
    <w:rsid w:val="000D27F3"/>
    <w:rsid w:val="000D318A"/>
    <w:rsid w:val="000D6173"/>
    <w:rsid w:val="000D6F83"/>
    <w:rsid w:val="000D728E"/>
    <w:rsid w:val="000E0CDF"/>
    <w:rsid w:val="000E25CC"/>
    <w:rsid w:val="000E3694"/>
    <w:rsid w:val="000E490F"/>
    <w:rsid w:val="000E6241"/>
    <w:rsid w:val="000E700E"/>
    <w:rsid w:val="000F2BE3"/>
    <w:rsid w:val="000F3183"/>
    <w:rsid w:val="000F3D0D"/>
    <w:rsid w:val="000F4227"/>
    <w:rsid w:val="000F6ED4"/>
    <w:rsid w:val="000F7A6E"/>
    <w:rsid w:val="001016A2"/>
    <w:rsid w:val="001042BA"/>
    <w:rsid w:val="00106BA6"/>
    <w:rsid w:val="00106D03"/>
    <w:rsid w:val="00110465"/>
    <w:rsid w:val="00110628"/>
    <w:rsid w:val="0011245A"/>
    <w:rsid w:val="001126A7"/>
    <w:rsid w:val="0011493E"/>
    <w:rsid w:val="00115B72"/>
    <w:rsid w:val="001209EC"/>
    <w:rsid w:val="00120A9E"/>
    <w:rsid w:val="00120C12"/>
    <w:rsid w:val="001238BE"/>
    <w:rsid w:val="001249ED"/>
    <w:rsid w:val="00125A9C"/>
    <w:rsid w:val="001270A2"/>
    <w:rsid w:val="00130DCB"/>
    <w:rsid w:val="00131237"/>
    <w:rsid w:val="00131715"/>
    <w:rsid w:val="001329AC"/>
    <w:rsid w:val="00133120"/>
    <w:rsid w:val="00134CA0"/>
    <w:rsid w:val="00135C2A"/>
    <w:rsid w:val="0014026F"/>
    <w:rsid w:val="00140BE9"/>
    <w:rsid w:val="00147A47"/>
    <w:rsid w:val="00147AA1"/>
    <w:rsid w:val="001520CF"/>
    <w:rsid w:val="001535A2"/>
    <w:rsid w:val="00153958"/>
    <w:rsid w:val="0015667C"/>
    <w:rsid w:val="00157110"/>
    <w:rsid w:val="001571BA"/>
    <w:rsid w:val="0015742A"/>
    <w:rsid w:val="00157DA1"/>
    <w:rsid w:val="00163147"/>
    <w:rsid w:val="00164C57"/>
    <w:rsid w:val="00164C9D"/>
    <w:rsid w:val="001660D5"/>
    <w:rsid w:val="00170EAE"/>
    <w:rsid w:val="00172C6C"/>
    <w:rsid w:val="00172F7A"/>
    <w:rsid w:val="00173150"/>
    <w:rsid w:val="00173390"/>
    <w:rsid w:val="001736F0"/>
    <w:rsid w:val="00173BB3"/>
    <w:rsid w:val="001740D0"/>
    <w:rsid w:val="00174F2C"/>
    <w:rsid w:val="0017530F"/>
    <w:rsid w:val="00180F2A"/>
    <w:rsid w:val="00182319"/>
    <w:rsid w:val="00184B91"/>
    <w:rsid w:val="00184D4A"/>
    <w:rsid w:val="00186EC1"/>
    <w:rsid w:val="00191E1F"/>
    <w:rsid w:val="0019274B"/>
    <w:rsid w:val="0019287B"/>
    <w:rsid w:val="0019473B"/>
    <w:rsid w:val="001952B1"/>
    <w:rsid w:val="00196E39"/>
    <w:rsid w:val="00197649"/>
    <w:rsid w:val="001A01FB"/>
    <w:rsid w:val="001A10E9"/>
    <w:rsid w:val="001A183D"/>
    <w:rsid w:val="001A2B65"/>
    <w:rsid w:val="001A2B9D"/>
    <w:rsid w:val="001A3CD3"/>
    <w:rsid w:val="001A5BEF"/>
    <w:rsid w:val="001A615F"/>
    <w:rsid w:val="001A7F15"/>
    <w:rsid w:val="001B1E95"/>
    <w:rsid w:val="001B2D0D"/>
    <w:rsid w:val="001B342E"/>
    <w:rsid w:val="001B6AD1"/>
    <w:rsid w:val="001C1832"/>
    <w:rsid w:val="001C188C"/>
    <w:rsid w:val="001C1ADE"/>
    <w:rsid w:val="001C336B"/>
    <w:rsid w:val="001C41F6"/>
    <w:rsid w:val="001C5CB1"/>
    <w:rsid w:val="001D1783"/>
    <w:rsid w:val="001D326B"/>
    <w:rsid w:val="001D53CD"/>
    <w:rsid w:val="001D55A3"/>
    <w:rsid w:val="001D5AF5"/>
    <w:rsid w:val="001D6B36"/>
    <w:rsid w:val="001D6BEE"/>
    <w:rsid w:val="001E1E73"/>
    <w:rsid w:val="001E4E0C"/>
    <w:rsid w:val="001E526D"/>
    <w:rsid w:val="001E5655"/>
    <w:rsid w:val="001F11A2"/>
    <w:rsid w:val="001F1832"/>
    <w:rsid w:val="001F220F"/>
    <w:rsid w:val="001F25B3"/>
    <w:rsid w:val="001F6616"/>
    <w:rsid w:val="00202BD4"/>
    <w:rsid w:val="002036D9"/>
    <w:rsid w:val="0020490E"/>
    <w:rsid w:val="00204A97"/>
    <w:rsid w:val="002055A1"/>
    <w:rsid w:val="00207FE1"/>
    <w:rsid w:val="002114EF"/>
    <w:rsid w:val="00214789"/>
    <w:rsid w:val="002166AD"/>
    <w:rsid w:val="00217871"/>
    <w:rsid w:val="00221ED8"/>
    <w:rsid w:val="002231EA"/>
    <w:rsid w:val="00223FDF"/>
    <w:rsid w:val="00225511"/>
    <w:rsid w:val="002279C0"/>
    <w:rsid w:val="0023727E"/>
    <w:rsid w:val="00237DA0"/>
    <w:rsid w:val="00242081"/>
    <w:rsid w:val="00242C01"/>
    <w:rsid w:val="00242D40"/>
    <w:rsid w:val="00243777"/>
    <w:rsid w:val="002441CD"/>
    <w:rsid w:val="00246FEB"/>
    <w:rsid w:val="00247495"/>
    <w:rsid w:val="002501A3"/>
    <w:rsid w:val="0025166C"/>
    <w:rsid w:val="00253787"/>
    <w:rsid w:val="00255140"/>
    <w:rsid w:val="002551C2"/>
    <w:rsid w:val="002555D4"/>
    <w:rsid w:val="002618B7"/>
    <w:rsid w:val="00261A16"/>
    <w:rsid w:val="00261CBB"/>
    <w:rsid w:val="00263522"/>
    <w:rsid w:val="00264EC6"/>
    <w:rsid w:val="00266BA8"/>
    <w:rsid w:val="00267169"/>
    <w:rsid w:val="00271013"/>
    <w:rsid w:val="0027116E"/>
    <w:rsid w:val="00273FE4"/>
    <w:rsid w:val="002765B4"/>
    <w:rsid w:val="00276783"/>
    <w:rsid w:val="00276A94"/>
    <w:rsid w:val="0028159E"/>
    <w:rsid w:val="0028243F"/>
    <w:rsid w:val="0029405D"/>
    <w:rsid w:val="00294FA6"/>
    <w:rsid w:val="00295A6F"/>
    <w:rsid w:val="002A0549"/>
    <w:rsid w:val="002A20C4"/>
    <w:rsid w:val="002A23DF"/>
    <w:rsid w:val="002A3261"/>
    <w:rsid w:val="002A513A"/>
    <w:rsid w:val="002A570F"/>
    <w:rsid w:val="002A7292"/>
    <w:rsid w:val="002A7358"/>
    <w:rsid w:val="002A7902"/>
    <w:rsid w:val="002B0F6B"/>
    <w:rsid w:val="002B1D86"/>
    <w:rsid w:val="002B23B8"/>
    <w:rsid w:val="002B364A"/>
    <w:rsid w:val="002B4429"/>
    <w:rsid w:val="002B68A6"/>
    <w:rsid w:val="002B7EA2"/>
    <w:rsid w:val="002B7FAF"/>
    <w:rsid w:val="002C1726"/>
    <w:rsid w:val="002D0C4F"/>
    <w:rsid w:val="002D1004"/>
    <w:rsid w:val="002D1364"/>
    <w:rsid w:val="002D243B"/>
    <w:rsid w:val="002D4D30"/>
    <w:rsid w:val="002D5000"/>
    <w:rsid w:val="002D598D"/>
    <w:rsid w:val="002D5B98"/>
    <w:rsid w:val="002D7188"/>
    <w:rsid w:val="002E09E5"/>
    <w:rsid w:val="002E1DE3"/>
    <w:rsid w:val="002E2AB6"/>
    <w:rsid w:val="002E3F34"/>
    <w:rsid w:val="002E5F79"/>
    <w:rsid w:val="002E64FA"/>
    <w:rsid w:val="002F0A00"/>
    <w:rsid w:val="002F0CFA"/>
    <w:rsid w:val="002F2CB7"/>
    <w:rsid w:val="002F30C0"/>
    <w:rsid w:val="002F6177"/>
    <w:rsid w:val="002F669F"/>
    <w:rsid w:val="00301C97"/>
    <w:rsid w:val="00305535"/>
    <w:rsid w:val="0031004C"/>
    <w:rsid w:val="003102B7"/>
    <w:rsid w:val="003105F6"/>
    <w:rsid w:val="00310652"/>
    <w:rsid w:val="00311297"/>
    <w:rsid w:val="003113BE"/>
    <w:rsid w:val="003122CA"/>
    <w:rsid w:val="003137A7"/>
    <w:rsid w:val="003148FD"/>
    <w:rsid w:val="00320644"/>
    <w:rsid w:val="00321080"/>
    <w:rsid w:val="00322D45"/>
    <w:rsid w:val="0032569A"/>
    <w:rsid w:val="00325A1F"/>
    <w:rsid w:val="003263FA"/>
    <w:rsid w:val="003268F9"/>
    <w:rsid w:val="00330BAF"/>
    <w:rsid w:val="003312B2"/>
    <w:rsid w:val="00333532"/>
    <w:rsid w:val="00334E3A"/>
    <w:rsid w:val="00335081"/>
    <w:rsid w:val="003361DD"/>
    <w:rsid w:val="00341A6A"/>
    <w:rsid w:val="00344DA3"/>
    <w:rsid w:val="00345B9C"/>
    <w:rsid w:val="00345EA9"/>
    <w:rsid w:val="003476C0"/>
    <w:rsid w:val="0035021C"/>
    <w:rsid w:val="00352DAE"/>
    <w:rsid w:val="00354EB9"/>
    <w:rsid w:val="003602AE"/>
    <w:rsid w:val="00360929"/>
    <w:rsid w:val="00364684"/>
    <w:rsid w:val="003647D5"/>
    <w:rsid w:val="003648F2"/>
    <w:rsid w:val="003674B0"/>
    <w:rsid w:val="0037059F"/>
    <w:rsid w:val="00375F1F"/>
    <w:rsid w:val="00376669"/>
    <w:rsid w:val="00376D81"/>
    <w:rsid w:val="0037727C"/>
    <w:rsid w:val="00377E70"/>
    <w:rsid w:val="00380904"/>
    <w:rsid w:val="003823EE"/>
    <w:rsid w:val="0038250A"/>
    <w:rsid w:val="00382960"/>
    <w:rsid w:val="003846F7"/>
    <w:rsid w:val="003851ED"/>
    <w:rsid w:val="00385B39"/>
    <w:rsid w:val="00386785"/>
    <w:rsid w:val="00390E89"/>
    <w:rsid w:val="003912E0"/>
    <w:rsid w:val="00391B1A"/>
    <w:rsid w:val="00394423"/>
    <w:rsid w:val="003965FE"/>
    <w:rsid w:val="00396942"/>
    <w:rsid w:val="00396B49"/>
    <w:rsid w:val="00396E3E"/>
    <w:rsid w:val="003A0D6A"/>
    <w:rsid w:val="003A19F6"/>
    <w:rsid w:val="003A306E"/>
    <w:rsid w:val="003A5840"/>
    <w:rsid w:val="003A6026"/>
    <w:rsid w:val="003A60DC"/>
    <w:rsid w:val="003A6A46"/>
    <w:rsid w:val="003A7A63"/>
    <w:rsid w:val="003B000C"/>
    <w:rsid w:val="003B0F1D"/>
    <w:rsid w:val="003B24CE"/>
    <w:rsid w:val="003B4A57"/>
    <w:rsid w:val="003B7351"/>
    <w:rsid w:val="003C03EA"/>
    <w:rsid w:val="003C077A"/>
    <w:rsid w:val="003C0AD9"/>
    <w:rsid w:val="003C0ED0"/>
    <w:rsid w:val="003C1D49"/>
    <w:rsid w:val="003C23CD"/>
    <w:rsid w:val="003C2DD7"/>
    <w:rsid w:val="003C35C4"/>
    <w:rsid w:val="003C60A0"/>
    <w:rsid w:val="003D074E"/>
    <w:rsid w:val="003D1288"/>
    <w:rsid w:val="003D12C2"/>
    <w:rsid w:val="003D31B9"/>
    <w:rsid w:val="003D3867"/>
    <w:rsid w:val="003E0D1A"/>
    <w:rsid w:val="003E29F8"/>
    <w:rsid w:val="003E2DA3"/>
    <w:rsid w:val="003E316D"/>
    <w:rsid w:val="003F020D"/>
    <w:rsid w:val="003F03D9"/>
    <w:rsid w:val="003F2FBE"/>
    <w:rsid w:val="003F318D"/>
    <w:rsid w:val="003F5BAE"/>
    <w:rsid w:val="003F6ED7"/>
    <w:rsid w:val="003F75AF"/>
    <w:rsid w:val="00401C84"/>
    <w:rsid w:val="00403210"/>
    <w:rsid w:val="004035BB"/>
    <w:rsid w:val="004035EB"/>
    <w:rsid w:val="00406899"/>
    <w:rsid w:val="00407332"/>
    <w:rsid w:val="00407828"/>
    <w:rsid w:val="00412554"/>
    <w:rsid w:val="00413D8E"/>
    <w:rsid w:val="004140F2"/>
    <w:rsid w:val="00415DF8"/>
    <w:rsid w:val="00417196"/>
    <w:rsid w:val="00417B22"/>
    <w:rsid w:val="00421085"/>
    <w:rsid w:val="0042465E"/>
    <w:rsid w:val="00424DF7"/>
    <w:rsid w:val="00432B76"/>
    <w:rsid w:val="00434D01"/>
    <w:rsid w:val="00435D26"/>
    <w:rsid w:val="00440C99"/>
    <w:rsid w:val="0044109C"/>
    <w:rsid w:val="0044175C"/>
    <w:rsid w:val="00444D9C"/>
    <w:rsid w:val="00445F4D"/>
    <w:rsid w:val="004504C0"/>
    <w:rsid w:val="00451DB2"/>
    <w:rsid w:val="004544BD"/>
    <w:rsid w:val="004550FB"/>
    <w:rsid w:val="00457839"/>
    <w:rsid w:val="00457895"/>
    <w:rsid w:val="0046111A"/>
    <w:rsid w:val="00462946"/>
    <w:rsid w:val="00463F43"/>
    <w:rsid w:val="00464B94"/>
    <w:rsid w:val="004653A8"/>
    <w:rsid w:val="00465A0B"/>
    <w:rsid w:val="00470286"/>
    <w:rsid w:val="0047077C"/>
    <w:rsid w:val="00470B05"/>
    <w:rsid w:val="0047207C"/>
    <w:rsid w:val="00472CD6"/>
    <w:rsid w:val="00474E3C"/>
    <w:rsid w:val="00477C0C"/>
    <w:rsid w:val="00480A58"/>
    <w:rsid w:val="00482151"/>
    <w:rsid w:val="00485FAD"/>
    <w:rsid w:val="004874E7"/>
    <w:rsid w:val="00487AED"/>
    <w:rsid w:val="00491EDF"/>
    <w:rsid w:val="00492A3F"/>
    <w:rsid w:val="004947D2"/>
    <w:rsid w:val="00494F62"/>
    <w:rsid w:val="0049778A"/>
    <w:rsid w:val="004A15F9"/>
    <w:rsid w:val="004A2001"/>
    <w:rsid w:val="004A3590"/>
    <w:rsid w:val="004B00A7"/>
    <w:rsid w:val="004B04E5"/>
    <w:rsid w:val="004B25E2"/>
    <w:rsid w:val="004B2BE6"/>
    <w:rsid w:val="004B34D7"/>
    <w:rsid w:val="004B45AF"/>
    <w:rsid w:val="004B5037"/>
    <w:rsid w:val="004B5B2F"/>
    <w:rsid w:val="004B626A"/>
    <w:rsid w:val="004B660E"/>
    <w:rsid w:val="004C05BD"/>
    <w:rsid w:val="004C195E"/>
    <w:rsid w:val="004C3B06"/>
    <w:rsid w:val="004C3F97"/>
    <w:rsid w:val="004C7EE7"/>
    <w:rsid w:val="004D0BE4"/>
    <w:rsid w:val="004D28A5"/>
    <w:rsid w:val="004D2DEE"/>
    <w:rsid w:val="004D2E1F"/>
    <w:rsid w:val="004D6FC0"/>
    <w:rsid w:val="004D7FD9"/>
    <w:rsid w:val="004E0A8C"/>
    <w:rsid w:val="004E1324"/>
    <w:rsid w:val="004E19A5"/>
    <w:rsid w:val="004E37E5"/>
    <w:rsid w:val="004E3FDB"/>
    <w:rsid w:val="004E5198"/>
    <w:rsid w:val="004F1F4A"/>
    <w:rsid w:val="004F296D"/>
    <w:rsid w:val="004F508B"/>
    <w:rsid w:val="004F695F"/>
    <w:rsid w:val="004F6CA4"/>
    <w:rsid w:val="00500752"/>
    <w:rsid w:val="00500F3F"/>
    <w:rsid w:val="00501A50"/>
    <w:rsid w:val="0050222D"/>
    <w:rsid w:val="00503AF3"/>
    <w:rsid w:val="00503C4F"/>
    <w:rsid w:val="0050696D"/>
    <w:rsid w:val="00506EEA"/>
    <w:rsid w:val="00507CEE"/>
    <w:rsid w:val="00510060"/>
    <w:rsid w:val="0051094B"/>
    <w:rsid w:val="005110D7"/>
    <w:rsid w:val="00511D99"/>
    <w:rsid w:val="00512017"/>
    <w:rsid w:val="005128D3"/>
    <w:rsid w:val="005147E8"/>
    <w:rsid w:val="005158F2"/>
    <w:rsid w:val="005211BC"/>
    <w:rsid w:val="00522DCF"/>
    <w:rsid w:val="00526DFC"/>
    <w:rsid w:val="00526F43"/>
    <w:rsid w:val="00527651"/>
    <w:rsid w:val="005363AB"/>
    <w:rsid w:val="0053760C"/>
    <w:rsid w:val="00540DCB"/>
    <w:rsid w:val="0054371A"/>
    <w:rsid w:val="00544EF4"/>
    <w:rsid w:val="00545089"/>
    <w:rsid w:val="00545E53"/>
    <w:rsid w:val="005479D9"/>
    <w:rsid w:val="00550133"/>
    <w:rsid w:val="00551120"/>
    <w:rsid w:val="005572BD"/>
    <w:rsid w:val="00557A12"/>
    <w:rsid w:val="00560AC7"/>
    <w:rsid w:val="00561AFB"/>
    <w:rsid w:val="00561DE0"/>
    <w:rsid w:val="00561FA8"/>
    <w:rsid w:val="00562A27"/>
    <w:rsid w:val="005635ED"/>
    <w:rsid w:val="0056362B"/>
    <w:rsid w:val="00565253"/>
    <w:rsid w:val="00570191"/>
    <w:rsid w:val="00570570"/>
    <w:rsid w:val="00572512"/>
    <w:rsid w:val="00573EE6"/>
    <w:rsid w:val="005740BC"/>
    <w:rsid w:val="0057547F"/>
    <w:rsid w:val="005754EE"/>
    <w:rsid w:val="0057617E"/>
    <w:rsid w:val="00576497"/>
    <w:rsid w:val="00581FD8"/>
    <w:rsid w:val="0058264C"/>
    <w:rsid w:val="005835E7"/>
    <w:rsid w:val="0058397F"/>
    <w:rsid w:val="00583BF8"/>
    <w:rsid w:val="00583FA1"/>
    <w:rsid w:val="00584357"/>
    <w:rsid w:val="00585F33"/>
    <w:rsid w:val="00591124"/>
    <w:rsid w:val="00597024"/>
    <w:rsid w:val="005A0274"/>
    <w:rsid w:val="005A095C"/>
    <w:rsid w:val="005A17E7"/>
    <w:rsid w:val="005A4BFB"/>
    <w:rsid w:val="005A669D"/>
    <w:rsid w:val="005A75D8"/>
    <w:rsid w:val="005B37A7"/>
    <w:rsid w:val="005B713E"/>
    <w:rsid w:val="005B75C5"/>
    <w:rsid w:val="005C03B6"/>
    <w:rsid w:val="005C348E"/>
    <w:rsid w:val="005C4691"/>
    <w:rsid w:val="005C68E1"/>
    <w:rsid w:val="005C6A14"/>
    <w:rsid w:val="005D046F"/>
    <w:rsid w:val="005D3763"/>
    <w:rsid w:val="005D55E1"/>
    <w:rsid w:val="005D665F"/>
    <w:rsid w:val="005D6B4D"/>
    <w:rsid w:val="005D6D57"/>
    <w:rsid w:val="005E0430"/>
    <w:rsid w:val="005E19F7"/>
    <w:rsid w:val="005E1ADD"/>
    <w:rsid w:val="005E362C"/>
    <w:rsid w:val="005E4F04"/>
    <w:rsid w:val="005E62C2"/>
    <w:rsid w:val="005E6C71"/>
    <w:rsid w:val="005E7B4B"/>
    <w:rsid w:val="005F0963"/>
    <w:rsid w:val="005F2824"/>
    <w:rsid w:val="005F2EBA"/>
    <w:rsid w:val="005F35ED"/>
    <w:rsid w:val="005F3C7A"/>
    <w:rsid w:val="005F7812"/>
    <w:rsid w:val="005F7A88"/>
    <w:rsid w:val="00601D2D"/>
    <w:rsid w:val="0060304F"/>
    <w:rsid w:val="00603A1A"/>
    <w:rsid w:val="006046D5"/>
    <w:rsid w:val="00607A93"/>
    <w:rsid w:val="00607B1A"/>
    <w:rsid w:val="00610C08"/>
    <w:rsid w:val="00610F54"/>
    <w:rsid w:val="00611073"/>
    <w:rsid w:val="00611F74"/>
    <w:rsid w:val="00615772"/>
    <w:rsid w:val="00621256"/>
    <w:rsid w:val="00621FCC"/>
    <w:rsid w:val="00622E4B"/>
    <w:rsid w:val="006333DA"/>
    <w:rsid w:val="00635134"/>
    <w:rsid w:val="006356E2"/>
    <w:rsid w:val="00642A65"/>
    <w:rsid w:val="0064387D"/>
    <w:rsid w:val="00643A5A"/>
    <w:rsid w:val="006447B9"/>
    <w:rsid w:val="00645969"/>
    <w:rsid w:val="00645DCE"/>
    <w:rsid w:val="006465AC"/>
    <w:rsid w:val="006465BF"/>
    <w:rsid w:val="00651CF2"/>
    <w:rsid w:val="00652626"/>
    <w:rsid w:val="00653B22"/>
    <w:rsid w:val="006565A9"/>
    <w:rsid w:val="00657BF4"/>
    <w:rsid w:val="006603FB"/>
    <w:rsid w:val="006608DF"/>
    <w:rsid w:val="006618D2"/>
    <w:rsid w:val="006623AC"/>
    <w:rsid w:val="0066255A"/>
    <w:rsid w:val="006678AF"/>
    <w:rsid w:val="006701EF"/>
    <w:rsid w:val="00673BA5"/>
    <w:rsid w:val="00680058"/>
    <w:rsid w:val="00680E19"/>
    <w:rsid w:val="00681F9F"/>
    <w:rsid w:val="006840EA"/>
    <w:rsid w:val="006844E2"/>
    <w:rsid w:val="00685267"/>
    <w:rsid w:val="006872AE"/>
    <w:rsid w:val="00690082"/>
    <w:rsid w:val="00690252"/>
    <w:rsid w:val="006946BB"/>
    <w:rsid w:val="00695AD4"/>
    <w:rsid w:val="006969FA"/>
    <w:rsid w:val="006A2C9F"/>
    <w:rsid w:val="006A3487"/>
    <w:rsid w:val="006A35D5"/>
    <w:rsid w:val="006A565C"/>
    <w:rsid w:val="006A5C86"/>
    <w:rsid w:val="006A62D1"/>
    <w:rsid w:val="006A6839"/>
    <w:rsid w:val="006A748A"/>
    <w:rsid w:val="006B200A"/>
    <w:rsid w:val="006C0E82"/>
    <w:rsid w:val="006C419E"/>
    <w:rsid w:val="006C4A31"/>
    <w:rsid w:val="006C5AC2"/>
    <w:rsid w:val="006C6AFB"/>
    <w:rsid w:val="006D2735"/>
    <w:rsid w:val="006D3F55"/>
    <w:rsid w:val="006D45B2"/>
    <w:rsid w:val="006D6454"/>
    <w:rsid w:val="006E038E"/>
    <w:rsid w:val="006E0FCC"/>
    <w:rsid w:val="006E13C8"/>
    <w:rsid w:val="006E1E96"/>
    <w:rsid w:val="006E39C2"/>
    <w:rsid w:val="006E5E21"/>
    <w:rsid w:val="006E7942"/>
    <w:rsid w:val="006F0729"/>
    <w:rsid w:val="006F2648"/>
    <w:rsid w:val="006F2F10"/>
    <w:rsid w:val="006F482B"/>
    <w:rsid w:val="006F6311"/>
    <w:rsid w:val="00701952"/>
    <w:rsid w:val="00702556"/>
    <w:rsid w:val="0070277E"/>
    <w:rsid w:val="00704156"/>
    <w:rsid w:val="00705FC0"/>
    <w:rsid w:val="007069FC"/>
    <w:rsid w:val="00710850"/>
    <w:rsid w:val="00711221"/>
    <w:rsid w:val="007117B2"/>
    <w:rsid w:val="00712675"/>
    <w:rsid w:val="00713808"/>
    <w:rsid w:val="007151B6"/>
    <w:rsid w:val="0071520D"/>
    <w:rsid w:val="00715EDB"/>
    <w:rsid w:val="007160D5"/>
    <w:rsid w:val="007163FB"/>
    <w:rsid w:val="007175A9"/>
    <w:rsid w:val="00717C2E"/>
    <w:rsid w:val="007204FA"/>
    <w:rsid w:val="0072132A"/>
    <w:rsid w:val="007213B3"/>
    <w:rsid w:val="00721905"/>
    <w:rsid w:val="00722E63"/>
    <w:rsid w:val="0072457F"/>
    <w:rsid w:val="00725406"/>
    <w:rsid w:val="0072621B"/>
    <w:rsid w:val="00730555"/>
    <w:rsid w:val="007312CC"/>
    <w:rsid w:val="00735D2E"/>
    <w:rsid w:val="00736A64"/>
    <w:rsid w:val="00737F6A"/>
    <w:rsid w:val="007410B6"/>
    <w:rsid w:val="00744C6F"/>
    <w:rsid w:val="007457F6"/>
    <w:rsid w:val="007459A6"/>
    <w:rsid w:val="00745ABB"/>
    <w:rsid w:val="00746E38"/>
    <w:rsid w:val="00747CD5"/>
    <w:rsid w:val="00752A4C"/>
    <w:rsid w:val="00753B51"/>
    <w:rsid w:val="00756629"/>
    <w:rsid w:val="007575D2"/>
    <w:rsid w:val="00757B4F"/>
    <w:rsid w:val="00757B6A"/>
    <w:rsid w:val="007610E0"/>
    <w:rsid w:val="007621AA"/>
    <w:rsid w:val="0076260A"/>
    <w:rsid w:val="00764A67"/>
    <w:rsid w:val="00770F6B"/>
    <w:rsid w:val="00771883"/>
    <w:rsid w:val="00775136"/>
    <w:rsid w:val="00776DC2"/>
    <w:rsid w:val="00780122"/>
    <w:rsid w:val="0078214B"/>
    <w:rsid w:val="007847FA"/>
    <w:rsid w:val="0078498A"/>
    <w:rsid w:val="00786EBC"/>
    <w:rsid w:val="0078725D"/>
    <w:rsid w:val="007878FE"/>
    <w:rsid w:val="0079106E"/>
    <w:rsid w:val="00792207"/>
    <w:rsid w:val="00792B64"/>
    <w:rsid w:val="00792E29"/>
    <w:rsid w:val="0079379A"/>
    <w:rsid w:val="00794953"/>
    <w:rsid w:val="00795B20"/>
    <w:rsid w:val="00797F5A"/>
    <w:rsid w:val="007A1F2F"/>
    <w:rsid w:val="007A2A5C"/>
    <w:rsid w:val="007A5150"/>
    <w:rsid w:val="007A5373"/>
    <w:rsid w:val="007A603C"/>
    <w:rsid w:val="007A789F"/>
    <w:rsid w:val="007B1E5D"/>
    <w:rsid w:val="007B7191"/>
    <w:rsid w:val="007B75BC"/>
    <w:rsid w:val="007C0BD6"/>
    <w:rsid w:val="007C113C"/>
    <w:rsid w:val="007C1EC5"/>
    <w:rsid w:val="007C3806"/>
    <w:rsid w:val="007C4832"/>
    <w:rsid w:val="007C5BB7"/>
    <w:rsid w:val="007D07D5"/>
    <w:rsid w:val="007D0FBD"/>
    <w:rsid w:val="007D1C64"/>
    <w:rsid w:val="007D32DD"/>
    <w:rsid w:val="007D3A32"/>
    <w:rsid w:val="007D3DFD"/>
    <w:rsid w:val="007D48C6"/>
    <w:rsid w:val="007D6DCE"/>
    <w:rsid w:val="007D72C4"/>
    <w:rsid w:val="007E2CFE"/>
    <w:rsid w:val="007E59C9"/>
    <w:rsid w:val="007E5DD2"/>
    <w:rsid w:val="007F0072"/>
    <w:rsid w:val="007F1E3F"/>
    <w:rsid w:val="007F26CC"/>
    <w:rsid w:val="007F2EB6"/>
    <w:rsid w:val="007F54C3"/>
    <w:rsid w:val="00802949"/>
    <w:rsid w:val="0080301E"/>
    <w:rsid w:val="0080365F"/>
    <w:rsid w:val="00804A7D"/>
    <w:rsid w:val="00812BE5"/>
    <w:rsid w:val="00813ECC"/>
    <w:rsid w:val="00817429"/>
    <w:rsid w:val="00821514"/>
    <w:rsid w:val="00821E35"/>
    <w:rsid w:val="00824591"/>
    <w:rsid w:val="00824AED"/>
    <w:rsid w:val="0082560F"/>
    <w:rsid w:val="00827820"/>
    <w:rsid w:val="00831B8B"/>
    <w:rsid w:val="00832B96"/>
    <w:rsid w:val="0083405D"/>
    <w:rsid w:val="008352D4"/>
    <w:rsid w:val="00836DB9"/>
    <w:rsid w:val="00836F16"/>
    <w:rsid w:val="00837C67"/>
    <w:rsid w:val="008415B0"/>
    <w:rsid w:val="00842028"/>
    <w:rsid w:val="008436B8"/>
    <w:rsid w:val="00844617"/>
    <w:rsid w:val="008452A8"/>
    <w:rsid w:val="008460B6"/>
    <w:rsid w:val="00850C9D"/>
    <w:rsid w:val="00852B59"/>
    <w:rsid w:val="00856272"/>
    <w:rsid w:val="008563FF"/>
    <w:rsid w:val="0086018B"/>
    <w:rsid w:val="008611DD"/>
    <w:rsid w:val="008620DE"/>
    <w:rsid w:val="00866867"/>
    <w:rsid w:val="00872257"/>
    <w:rsid w:val="00873E2E"/>
    <w:rsid w:val="00874171"/>
    <w:rsid w:val="008753E6"/>
    <w:rsid w:val="00876398"/>
    <w:rsid w:val="00876ED1"/>
    <w:rsid w:val="0087738C"/>
    <w:rsid w:val="008775B5"/>
    <w:rsid w:val="008802AF"/>
    <w:rsid w:val="00880680"/>
    <w:rsid w:val="008816ED"/>
    <w:rsid w:val="00881926"/>
    <w:rsid w:val="0088318F"/>
    <w:rsid w:val="0088331D"/>
    <w:rsid w:val="00883489"/>
    <w:rsid w:val="008852B0"/>
    <w:rsid w:val="00885AE7"/>
    <w:rsid w:val="00886B60"/>
    <w:rsid w:val="008876D1"/>
    <w:rsid w:val="00887889"/>
    <w:rsid w:val="00891081"/>
    <w:rsid w:val="008920FF"/>
    <w:rsid w:val="008926E8"/>
    <w:rsid w:val="00894B92"/>
    <w:rsid w:val="00894F19"/>
    <w:rsid w:val="00896A10"/>
    <w:rsid w:val="008971B5"/>
    <w:rsid w:val="008A2761"/>
    <w:rsid w:val="008A280C"/>
    <w:rsid w:val="008A5D26"/>
    <w:rsid w:val="008A6B13"/>
    <w:rsid w:val="008A6ECB"/>
    <w:rsid w:val="008B09CA"/>
    <w:rsid w:val="008B0BF9"/>
    <w:rsid w:val="008B2866"/>
    <w:rsid w:val="008B3327"/>
    <w:rsid w:val="008B3859"/>
    <w:rsid w:val="008B436D"/>
    <w:rsid w:val="008B4E49"/>
    <w:rsid w:val="008B5BBA"/>
    <w:rsid w:val="008B7712"/>
    <w:rsid w:val="008B7B26"/>
    <w:rsid w:val="008B7E30"/>
    <w:rsid w:val="008C3524"/>
    <w:rsid w:val="008C4061"/>
    <w:rsid w:val="008C4229"/>
    <w:rsid w:val="008C5BE0"/>
    <w:rsid w:val="008C7233"/>
    <w:rsid w:val="008D2434"/>
    <w:rsid w:val="008D28F2"/>
    <w:rsid w:val="008D4689"/>
    <w:rsid w:val="008D67B6"/>
    <w:rsid w:val="008E171D"/>
    <w:rsid w:val="008E2785"/>
    <w:rsid w:val="008E6136"/>
    <w:rsid w:val="008E78A3"/>
    <w:rsid w:val="008F0654"/>
    <w:rsid w:val="008F06CB"/>
    <w:rsid w:val="008F2E83"/>
    <w:rsid w:val="008F612A"/>
    <w:rsid w:val="009000AA"/>
    <w:rsid w:val="00902116"/>
    <w:rsid w:val="0090255F"/>
    <w:rsid w:val="0090293D"/>
    <w:rsid w:val="009034DE"/>
    <w:rsid w:val="00904408"/>
    <w:rsid w:val="00904721"/>
    <w:rsid w:val="00905396"/>
    <w:rsid w:val="0090605D"/>
    <w:rsid w:val="00906419"/>
    <w:rsid w:val="00907102"/>
    <w:rsid w:val="00907F73"/>
    <w:rsid w:val="00912889"/>
    <w:rsid w:val="00913A42"/>
    <w:rsid w:val="00913D65"/>
    <w:rsid w:val="00914167"/>
    <w:rsid w:val="009143DB"/>
    <w:rsid w:val="00915065"/>
    <w:rsid w:val="00917CE5"/>
    <w:rsid w:val="009217C0"/>
    <w:rsid w:val="009227E6"/>
    <w:rsid w:val="00925241"/>
    <w:rsid w:val="00925CEC"/>
    <w:rsid w:val="00926A3F"/>
    <w:rsid w:val="0092794E"/>
    <w:rsid w:val="00930D30"/>
    <w:rsid w:val="00930ECF"/>
    <w:rsid w:val="009332A2"/>
    <w:rsid w:val="00934BF0"/>
    <w:rsid w:val="00935C44"/>
    <w:rsid w:val="00937598"/>
    <w:rsid w:val="0093790B"/>
    <w:rsid w:val="009405D0"/>
    <w:rsid w:val="00943751"/>
    <w:rsid w:val="0094444D"/>
    <w:rsid w:val="00946DD0"/>
    <w:rsid w:val="00947027"/>
    <w:rsid w:val="009509E6"/>
    <w:rsid w:val="00952018"/>
    <w:rsid w:val="00952800"/>
    <w:rsid w:val="0095300D"/>
    <w:rsid w:val="00953F06"/>
    <w:rsid w:val="00956812"/>
    <w:rsid w:val="0095719A"/>
    <w:rsid w:val="009623E9"/>
    <w:rsid w:val="00963EEB"/>
    <w:rsid w:val="009648BC"/>
    <w:rsid w:val="00964C2F"/>
    <w:rsid w:val="00965F88"/>
    <w:rsid w:val="00966789"/>
    <w:rsid w:val="0097329B"/>
    <w:rsid w:val="009747E2"/>
    <w:rsid w:val="00984E03"/>
    <w:rsid w:val="00987884"/>
    <w:rsid w:val="00987E85"/>
    <w:rsid w:val="0099151F"/>
    <w:rsid w:val="00992B0F"/>
    <w:rsid w:val="00992F74"/>
    <w:rsid w:val="00997394"/>
    <w:rsid w:val="009A006E"/>
    <w:rsid w:val="009A0D12"/>
    <w:rsid w:val="009A1987"/>
    <w:rsid w:val="009A2BEE"/>
    <w:rsid w:val="009A3DE3"/>
    <w:rsid w:val="009A5289"/>
    <w:rsid w:val="009A7A53"/>
    <w:rsid w:val="009B0402"/>
    <w:rsid w:val="009B0B75"/>
    <w:rsid w:val="009B16DF"/>
    <w:rsid w:val="009B4CB2"/>
    <w:rsid w:val="009B6701"/>
    <w:rsid w:val="009B6EF7"/>
    <w:rsid w:val="009B7000"/>
    <w:rsid w:val="009B739C"/>
    <w:rsid w:val="009C04EC"/>
    <w:rsid w:val="009C328C"/>
    <w:rsid w:val="009C4444"/>
    <w:rsid w:val="009C648C"/>
    <w:rsid w:val="009C6520"/>
    <w:rsid w:val="009C79AD"/>
    <w:rsid w:val="009C7CA6"/>
    <w:rsid w:val="009D1395"/>
    <w:rsid w:val="009D3316"/>
    <w:rsid w:val="009D545A"/>
    <w:rsid w:val="009D55AA"/>
    <w:rsid w:val="009E2CB3"/>
    <w:rsid w:val="009E3E77"/>
    <w:rsid w:val="009E3FAB"/>
    <w:rsid w:val="009E48B1"/>
    <w:rsid w:val="009E5B3F"/>
    <w:rsid w:val="009E76CE"/>
    <w:rsid w:val="009E7D90"/>
    <w:rsid w:val="009F08EB"/>
    <w:rsid w:val="009F1AB0"/>
    <w:rsid w:val="009F2043"/>
    <w:rsid w:val="009F501D"/>
    <w:rsid w:val="00A00E62"/>
    <w:rsid w:val="00A0294D"/>
    <w:rsid w:val="00A039D5"/>
    <w:rsid w:val="00A046AD"/>
    <w:rsid w:val="00A079C1"/>
    <w:rsid w:val="00A07C0E"/>
    <w:rsid w:val="00A12520"/>
    <w:rsid w:val="00A130FD"/>
    <w:rsid w:val="00A13D6D"/>
    <w:rsid w:val="00A14769"/>
    <w:rsid w:val="00A15CE6"/>
    <w:rsid w:val="00A16151"/>
    <w:rsid w:val="00A16EC6"/>
    <w:rsid w:val="00A17C06"/>
    <w:rsid w:val="00A2126E"/>
    <w:rsid w:val="00A21706"/>
    <w:rsid w:val="00A24FCC"/>
    <w:rsid w:val="00A26A90"/>
    <w:rsid w:val="00A26B27"/>
    <w:rsid w:val="00A26B32"/>
    <w:rsid w:val="00A30E4F"/>
    <w:rsid w:val="00A32253"/>
    <w:rsid w:val="00A3310E"/>
    <w:rsid w:val="00A333A0"/>
    <w:rsid w:val="00A37E70"/>
    <w:rsid w:val="00A437E1"/>
    <w:rsid w:val="00A43A12"/>
    <w:rsid w:val="00A44176"/>
    <w:rsid w:val="00A4685E"/>
    <w:rsid w:val="00A50270"/>
    <w:rsid w:val="00A50CD4"/>
    <w:rsid w:val="00A51191"/>
    <w:rsid w:val="00A5170A"/>
    <w:rsid w:val="00A56D62"/>
    <w:rsid w:val="00A56F07"/>
    <w:rsid w:val="00A5762C"/>
    <w:rsid w:val="00A600FC"/>
    <w:rsid w:val="00A601BB"/>
    <w:rsid w:val="00A603F3"/>
    <w:rsid w:val="00A60BCA"/>
    <w:rsid w:val="00A633ED"/>
    <w:rsid w:val="00A638DA"/>
    <w:rsid w:val="00A6394F"/>
    <w:rsid w:val="00A65B41"/>
    <w:rsid w:val="00A65E00"/>
    <w:rsid w:val="00A669AF"/>
    <w:rsid w:val="00A66A78"/>
    <w:rsid w:val="00A66E48"/>
    <w:rsid w:val="00A7436E"/>
    <w:rsid w:val="00A74E96"/>
    <w:rsid w:val="00A75A8E"/>
    <w:rsid w:val="00A824DD"/>
    <w:rsid w:val="00A83676"/>
    <w:rsid w:val="00A83B7B"/>
    <w:rsid w:val="00A84274"/>
    <w:rsid w:val="00A84A98"/>
    <w:rsid w:val="00A850F3"/>
    <w:rsid w:val="00A864E3"/>
    <w:rsid w:val="00A872F2"/>
    <w:rsid w:val="00A92CDC"/>
    <w:rsid w:val="00A94574"/>
    <w:rsid w:val="00A95936"/>
    <w:rsid w:val="00A95B8D"/>
    <w:rsid w:val="00A96265"/>
    <w:rsid w:val="00A97084"/>
    <w:rsid w:val="00AA1C2C"/>
    <w:rsid w:val="00AA35F6"/>
    <w:rsid w:val="00AA5BD0"/>
    <w:rsid w:val="00AA667C"/>
    <w:rsid w:val="00AA6971"/>
    <w:rsid w:val="00AA6E91"/>
    <w:rsid w:val="00AA7439"/>
    <w:rsid w:val="00AB047E"/>
    <w:rsid w:val="00AB0B0A"/>
    <w:rsid w:val="00AB0BB7"/>
    <w:rsid w:val="00AB22C6"/>
    <w:rsid w:val="00AB2AD0"/>
    <w:rsid w:val="00AB32CF"/>
    <w:rsid w:val="00AB5AB7"/>
    <w:rsid w:val="00AB67FC"/>
    <w:rsid w:val="00AC00F2"/>
    <w:rsid w:val="00AC31B5"/>
    <w:rsid w:val="00AC4EA1"/>
    <w:rsid w:val="00AC5381"/>
    <w:rsid w:val="00AC5920"/>
    <w:rsid w:val="00AD0E65"/>
    <w:rsid w:val="00AD2BF2"/>
    <w:rsid w:val="00AD4E90"/>
    <w:rsid w:val="00AD5422"/>
    <w:rsid w:val="00AD5A16"/>
    <w:rsid w:val="00AD6411"/>
    <w:rsid w:val="00AE0FBD"/>
    <w:rsid w:val="00AE12FA"/>
    <w:rsid w:val="00AE4179"/>
    <w:rsid w:val="00AE4425"/>
    <w:rsid w:val="00AE4C5A"/>
    <w:rsid w:val="00AE4FBE"/>
    <w:rsid w:val="00AE650F"/>
    <w:rsid w:val="00AE6555"/>
    <w:rsid w:val="00AE65B6"/>
    <w:rsid w:val="00AE7D16"/>
    <w:rsid w:val="00AF03C3"/>
    <w:rsid w:val="00AF4CAA"/>
    <w:rsid w:val="00AF546F"/>
    <w:rsid w:val="00AF571A"/>
    <w:rsid w:val="00AF5FAC"/>
    <w:rsid w:val="00AF60A0"/>
    <w:rsid w:val="00AF67FC"/>
    <w:rsid w:val="00AF7DF5"/>
    <w:rsid w:val="00B006E5"/>
    <w:rsid w:val="00B01996"/>
    <w:rsid w:val="00B024C2"/>
    <w:rsid w:val="00B042A7"/>
    <w:rsid w:val="00B07700"/>
    <w:rsid w:val="00B10432"/>
    <w:rsid w:val="00B13921"/>
    <w:rsid w:val="00B13EEA"/>
    <w:rsid w:val="00B1528C"/>
    <w:rsid w:val="00B16ACD"/>
    <w:rsid w:val="00B20312"/>
    <w:rsid w:val="00B20D5C"/>
    <w:rsid w:val="00B21487"/>
    <w:rsid w:val="00B232D1"/>
    <w:rsid w:val="00B24DB5"/>
    <w:rsid w:val="00B31D5F"/>
    <w:rsid w:val="00B31F9E"/>
    <w:rsid w:val="00B3268F"/>
    <w:rsid w:val="00B32C2C"/>
    <w:rsid w:val="00B33A1A"/>
    <w:rsid w:val="00B33A70"/>
    <w:rsid w:val="00B33E6C"/>
    <w:rsid w:val="00B371CC"/>
    <w:rsid w:val="00B41CD9"/>
    <w:rsid w:val="00B427E6"/>
    <w:rsid w:val="00B428A6"/>
    <w:rsid w:val="00B43A16"/>
    <w:rsid w:val="00B43E1F"/>
    <w:rsid w:val="00B456FC"/>
    <w:rsid w:val="00B45FBC"/>
    <w:rsid w:val="00B51A7D"/>
    <w:rsid w:val="00B535C2"/>
    <w:rsid w:val="00B53685"/>
    <w:rsid w:val="00B55544"/>
    <w:rsid w:val="00B570BE"/>
    <w:rsid w:val="00B6150F"/>
    <w:rsid w:val="00B642FC"/>
    <w:rsid w:val="00B64540"/>
    <w:rsid w:val="00B64D26"/>
    <w:rsid w:val="00B64FBB"/>
    <w:rsid w:val="00B70E22"/>
    <w:rsid w:val="00B774CB"/>
    <w:rsid w:val="00B80402"/>
    <w:rsid w:val="00B80B9A"/>
    <w:rsid w:val="00B830B7"/>
    <w:rsid w:val="00B848EA"/>
    <w:rsid w:val="00B84B2B"/>
    <w:rsid w:val="00B84D8C"/>
    <w:rsid w:val="00B87984"/>
    <w:rsid w:val="00B90500"/>
    <w:rsid w:val="00B9176C"/>
    <w:rsid w:val="00B935A4"/>
    <w:rsid w:val="00B97777"/>
    <w:rsid w:val="00BA561A"/>
    <w:rsid w:val="00BA733C"/>
    <w:rsid w:val="00BB01A7"/>
    <w:rsid w:val="00BB0BA2"/>
    <w:rsid w:val="00BB0DC6"/>
    <w:rsid w:val="00BB15E4"/>
    <w:rsid w:val="00BB1E19"/>
    <w:rsid w:val="00BB21D1"/>
    <w:rsid w:val="00BB32F2"/>
    <w:rsid w:val="00BB4338"/>
    <w:rsid w:val="00BB55A1"/>
    <w:rsid w:val="00BB5A1E"/>
    <w:rsid w:val="00BB6C0E"/>
    <w:rsid w:val="00BB75FA"/>
    <w:rsid w:val="00BB7B38"/>
    <w:rsid w:val="00BC11E5"/>
    <w:rsid w:val="00BC169D"/>
    <w:rsid w:val="00BC3F40"/>
    <w:rsid w:val="00BC4BC6"/>
    <w:rsid w:val="00BC52FD"/>
    <w:rsid w:val="00BC60C7"/>
    <w:rsid w:val="00BC6E62"/>
    <w:rsid w:val="00BC7443"/>
    <w:rsid w:val="00BD0648"/>
    <w:rsid w:val="00BD1040"/>
    <w:rsid w:val="00BD34AA"/>
    <w:rsid w:val="00BD6CF1"/>
    <w:rsid w:val="00BE0C44"/>
    <w:rsid w:val="00BE1B8B"/>
    <w:rsid w:val="00BE2A18"/>
    <w:rsid w:val="00BE2C01"/>
    <w:rsid w:val="00BE41EC"/>
    <w:rsid w:val="00BE448B"/>
    <w:rsid w:val="00BE56FB"/>
    <w:rsid w:val="00BF3DDE"/>
    <w:rsid w:val="00BF6589"/>
    <w:rsid w:val="00BF6F7F"/>
    <w:rsid w:val="00BF715B"/>
    <w:rsid w:val="00C0037E"/>
    <w:rsid w:val="00C00647"/>
    <w:rsid w:val="00C02764"/>
    <w:rsid w:val="00C04CEF"/>
    <w:rsid w:val="00C05647"/>
    <w:rsid w:val="00C0662F"/>
    <w:rsid w:val="00C11943"/>
    <w:rsid w:val="00C1299F"/>
    <w:rsid w:val="00C12E96"/>
    <w:rsid w:val="00C14763"/>
    <w:rsid w:val="00C16141"/>
    <w:rsid w:val="00C233E3"/>
    <w:rsid w:val="00C2363F"/>
    <w:rsid w:val="00C236C8"/>
    <w:rsid w:val="00C260B1"/>
    <w:rsid w:val="00C26E56"/>
    <w:rsid w:val="00C31406"/>
    <w:rsid w:val="00C3591F"/>
    <w:rsid w:val="00C35DFA"/>
    <w:rsid w:val="00C37194"/>
    <w:rsid w:val="00C40637"/>
    <w:rsid w:val="00C40F6C"/>
    <w:rsid w:val="00C41F46"/>
    <w:rsid w:val="00C44426"/>
    <w:rsid w:val="00C445F3"/>
    <w:rsid w:val="00C451F4"/>
    <w:rsid w:val="00C45EB1"/>
    <w:rsid w:val="00C45F91"/>
    <w:rsid w:val="00C4615D"/>
    <w:rsid w:val="00C51B71"/>
    <w:rsid w:val="00C54A3A"/>
    <w:rsid w:val="00C55566"/>
    <w:rsid w:val="00C55741"/>
    <w:rsid w:val="00C56448"/>
    <w:rsid w:val="00C654E5"/>
    <w:rsid w:val="00C667BE"/>
    <w:rsid w:val="00C6766B"/>
    <w:rsid w:val="00C71D24"/>
    <w:rsid w:val="00C72223"/>
    <w:rsid w:val="00C7482C"/>
    <w:rsid w:val="00C76417"/>
    <w:rsid w:val="00C7726F"/>
    <w:rsid w:val="00C77DF2"/>
    <w:rsid w:val="00C8013D"/>
    <w:rsid w:val="00C823DA"/>
    <w:rsid w:val="00C8259F"/>
    <w:rsid w:val="00C82746"/>
    <w:rsid w:val="00C8312F"/>
    <w:rsid w:val="00C840BD"/>
    <w:rsid w:val="00C84C47"/>
    <w:rsid w:val="00C858A4"/>
    <w:rsid w:val="00C86AFA"/>
    <w:rsid w:val="00CA1A62"/>
    <w:rsid w:val="00CA1D98"/>
    <w:rsid w:val="00CB18D0"/>
    <w:rsid w:val="00CB1C8A"/>
    <w:rsid w:val="00CB24F5"/>
    <w:rsid w:val="00CB2663"/>
    <w:rsid w:val="00CB3A02"/>
    <w:rsid w:val="00CB3BBE"/>
    <w:rsid w:val="00CB59E9"/>
    <w:rsid w:val="00CB65CD"/>
    <w:rsid w:val="00CC0D6A"/>
    <w:rsid w:val="00CC3831"/>
    <w:rsid w:val="00CC3E3D"/>
    <w:rsid w:val="00CC4AAC"/>
    <w:rsid w:val="00CC519B"/>
    <w:rsid w:val="00CC7261"/>
    <w:rsid w:val="00CD12C1"/>
    <w:rsid w:val="00CD214E"/>
    <w:rsid w:val="00CD46FA"/>
    <w:rsid w:val="00CD5973"/>
    <w:rsid w:val="00CE31A6"/>
    <w:rsid w:val="00CE7ED2"/>
    <w:rsid w:val="00CF09AA"/>
    <w:rsid w:val="00CF4813"/>
    <w:rsid w:val="00CF5233"/>
    <w:rsid w:val="00CF6A1C"/>
    <w:rsid w:val="00CF6F1E"/>
    <w:rsid w:val="00D01B3D"/>
    <w:rsid w:val="00D01EB2"/>
    <w:rsid w:val="00D029B8"/>
    <w:rsid w:val="00D02F60"/>
    <w:rsid w:val="00D0464E"/>
    <w:rsid w:val="00D04A96"/>
    <w:rsid w:val="00D07A7B"/>
    <w:rsid w:val="00D10844"/>
    <w:rsid w:val="00D10E06"/>
    <w:rsid w:val="00D131AA"/>
    <w:rsid w:val="00D15197"/>
    <w:rsid w:val="00D16820"/>
    <w:rsid w:val="00D169C8"/>
    <w:rsid w:val="00D16F55"/>
    <w:rsid w:val="00D1793F"/>
    <w:rsid w:val="00D22AF5"/>
    <w:rsid w:val="00D235EA"/>
    <w:rsid w:val="00D247A9"/>
    <w:rsid w:val="00D31838"/>
    <w:rsid w:val="00D324AC"/>
    <w:rsid w:val="00D32721"/>
    <w:rsid w:val="00D328DC"/>
    <w:rsid w:val="00D33387"/>
    <w:rsid w:val="00D370EA"/>
    <w:rsid w:val="00D37DCD"/>
    <w:rsid w:val="00D402FB"/>
    <w:rsid w:val="00D45079"/>
    <w:rsid w:val="00D47D7A"/>
    <w:rsid w:val="00D50ABD"/>
    <w:rsid w:val="00D55290"/>
    <w:rsid w:val="00D55B48"/>
    <w:rsid w:val="00D56018"/>
    <w:rsid w:val="00D57791"/>
    <w:rsid w:val="00D6046A"/>
    <w:rsid w:val="00D62870"/>
    <w:rsid w:val="00D655D9"/>
    <w:rsid w:val="00D65872"/>
    <w:rsid w:val="00D676F3"/>
    <w:rsid w:val="00D70EF5"/>
    <w:rsid w:val="00D71024"/>
    <w:rsid w:val="00D717FE"/>
    <w:rsid w:val="00D71A25"/>
    <w:rsid w:val="00D71FCF"/>
    <w:rsid w:val="00D72A1E"/>
    <w:rsid w:val="00D72A54"/>
    <w:rsid w:val="00D72CC1"/>
    <w:rsid w:val="00D76EC9"/>
    <w:rsid w:val="00D80E7D"/>
    <w:rsid w:val="00D81397"/>
    <w:rsid w:val="00D848B9"/>
    <w:rsid w:val="00D90E69"/>
    <w:rsid w:val="00D91368"/>
    <w:rsid w:val="00D915EB"/>
    <w:rsid w:val="00D91B6C"/>
    <w:rsid w:val="00D93106"/>
    <w:rsid w:val="00D933E9"/>
    <w:rsid w:val="00D9505D"/>
    <w:rsid w:val="00D95327"/>
    <w:rsid w:val="00D953D0"/>
    <w:rsid w:val="00D959F5"/>
    <w:rsid w:val="00D96884"/>
    <w:rsid w:val="00DA0812"/>
    <w:rsid w:val="00DA392B"/>
    <w:rsid w:val="00DA3FDD"/>
    <w:rsid w:val="00DA7017"/>
    <w:rsid w:val="00DA7028"/>
    <w:rsid w:val="00DA74BA"/>
    <w:rsid w:val="00DB0FFB"/>
    <w:rsid w:val="00DB1AD2"/>
    <w:rsid w:val="00DB2B58"/>
    <w:rsid w:val="00DB5206"/>
    <w:rsid w:val="00DB6276"/>
    <w:rsid w:val="00DB63F5"/>
    <w:rsid w:val="00DC1C6B"/>
    <w:rsid w:val="00DC2C2E"/>
    <w:rsid w:val="00DC4AF0"/>
    <w:rsid w:val="00DC7886"/>
    <w:rsid w:val="00DD0CF2"/>
    <w:rsid w:val="00DD11B7"/>
    <w:rsid w:val="00DD1B81"/>
    <w:rsid w:val="00DE1275"/>
    <w:rsid w:val="00DE1554"/>
    <w:rsid w:val="00DE2901"/>
    <w:rsid w:val="00DE590F"/>
    <w:rsid w:val="00DE7DC1"/>
    <w:rsid w:val="00DF1DAB"/>
    <w:rsid w:val="00DF3E3C"/>
    <w:rsid w:val="00DF3F7E"/>
    <w:rsid w:val="00DF7648"/>
    <w:rsid w:val="00E00E29"/>
    <w:rsid w:val="00E02BAB"/>
    <w:rsid w:val="00E02CDA"/>
    <w:rsid w:val="00E02F05"/>
    <w:rsid w:val="00E03539"/>
    <w:rsid w:val="00E04CEB"/>
    <w:rsid w:val="00E060BC"/>
    <w:rsid w:val="00E11420"/>
    <w:rsid w:val="00E132FB"/>
    <w:rsid w:val="00E170B7"/>
    <w:rsid w:val="00E177DD"/>
    <w:rsid w:val="00E20900"/>
    <w:rsid w:val="00E20C7F"/>
    <w:rsid w:val="00E2396E"/>
    <w:rsid w:val="00E24728"/>
    <w:rsid w:val="00E276AC"/>
    <w:rsid w:val="00E31520"/>
    <w:rsid w:val="00E34A35"/>
    <w:rsid w:val="00E37C2F"/>
    <w:rsid w:val="00E40F44"/>
    <w:rsid w:val="00E41C28"/>
    <w:rsid w:val="00E4372A"/>
    <w:rsid w:val="00E46308"/>
    <w:rsid w:val="00E51E17"/>
    <w:rsid w:val="00E52DAB"/>
    <w:rsid w:val="00E539B0"/>
    <w:rsid w:val="00E545B1"/>
    <w:rsid w:val="00E55994"/>
    <w:rsid w:val="00E60606"/>
    <w:rsid w:val="00E60C66"/>
    <w:rsid w:val="00E6164D"/>
    <w:rsid w:val="00E618C9"/>
    <w:rsid w:val="00E62774"/>
    <w:rsid w:val="00E6307C"/>
    <w:rsid w:val="00E636FA"/>
    <w:rsid w:val="00E66C50"/>
    <w:rsid w:val="00E679D3"/>
    <w:rsid w:val="00E71208"/>
    <w:rsid w:val="00E71444"/>
    <w:rsid w:val="00E71C91"/>
    <w:rsid w:val="00E720A1"/>
    <w:rsid w:val="00E7275D"/>
    <w:rsid w:val="00E75DDA"/>
    <w:rsid w:val="00E773E8"/>
    <w:rsid w:val="00E83ADD"/>
    <w:rsid w:val="00E84F38"/>
    <w:rsid w:val="00E85623"/>
    <w:rsid w:val="00E87441"/>
    <w:rsid w:val="00E91FAE"/>
    <w:rsid w:val="00E96E3F"/>
    <w:rsid w:val="00EA270C"/>
    <w:rsid w:val="00EA27EF"/>
    <w:rsid w:val="00EA4974"/>
    <w:rsid w:val="00EA532E"/>
    <w:rsid w:val="00EB0003"/>
    <w:rsid w:val="00EB0650"/>
    <w:rsid w:val="00EB06D9"/>
    <w:rsid w:val="00EB07B3"/>
    <w:rsid w:val="00EB192B"/>
    <w:rsid w:val="00EB19ED"/>
    <w:rsid w:val="00EB1CAB"/>
    <w:rsid w:val="00EB29DB"/>
    <w:rsid w:val="00EB5A3F"/>
    <w:rsid w:val="00EB715B"/>
    <w:rsid w:val="00EC0A90"/>
    <w:rsid w:val="00EC0F5A"/>
    <w:rsid w:val="00EC4265"/>
    <w:rsid w:val="00EC4CEB"/>
    <w:rsid w:val="00EC659E"/>
    <w:rsid w:val="00EC705F"/>
    <w:rsid w:val="00ED2072"/>
    <w:rsid w:val="00ED2AE0"/>
    <w:rsid w:val="00ED5553"/>
    <w:rsid w:val="00ED5E36"/>
    <w:rsid w:val="00ED6961"/>
    <w:rsid w:val="00ED7B8F"/>
    <w:rsid w:val="00EE4B83"/>
    <w:rsid w:val="00EE54EF"/>
    <w:rsid w:val="00EF0B96"/>
    <w:rsid w:val="00EF3486"/>
    <w:rsid w:val="00EF47AF"/>
    <w:rsid w:val="00EF53B6"/>
    <w:rsid w:val="00F00B73"/>
    <w:rsid w:val="00F115CA"/>
    <w:rsid w:val="00F12C70"/>
    <w:rsid w:val="00F14817"/>
    <w:rsid w:val="00F14EBA"/>
    <w:rsid w:val="00F1510F"/>
    <w:rsid w:val="00F1533A"/>
    <w:rsid w:val="00F15E5A"/>
    <w:rsid w:val="00F17F0A"/>
    <w:rsid w:val="00F244A4"/>
    <w:rsid w:val="00F2668F"/>
    <w:rsid w:val="00F2742F"/>
    <w:rsid w:val="00F2753B"/>
    <w:rsid w:val="00F276D1"/>
    <w:rsid w:val="00F30FAB"/>
    <w:rsid w:val="00F33F8B"/>
    <w:rsid w:val="00F340B2"/>
    <w:rsid w:val="00F43390"/>
    <w:rsid w:val="00F443B2"/>
    <w:rsid w:val="00F450B5"/>
    <w:rsid w:val="00F458D8"/>
    <w:rsid w:val="00F50237"/>
    <w:rsid w:val="00F526AE"/>
    <w:rsid w:val="00F53596"/>
    <w:rsid w:val="00F53902"/>
    <w:rsid w:val="00F53B0F"/>
    <w:rsid w:val="00F54033"/>
    <w:rsid w:val="00F55BA8"/>
    <w:rsid w:val="00F55DB1"/>
    <w:rsid w:val="00F5661F"/>
    <w:rsid w:val="00F569CC"/>
    <w:rsid w:val="00F56ACA"/>
    <w:rsid w:val="00F600FE"/>
    <w:rsid w:val="00F62A51"/>
    <w:rsid w:val="00F62E4D"/>
    <w:rsid w:val="00F63577"/>
    <w:rsid w:val="00F64D5B"/>
    <w:rsid w:val="00F66B34"/>
    <w:rsid w:val="00F675B9"/>
    <w:rsid w:val="00F711C9"/>
    <w:rsid w:val="00F734BF"/>
    <w:rsid w:val="00F74434"/>
    <w:rsid w:val="00F74C59"/>
    <w:rsid w:val="00F75C3A"/>
    <w:rsid w:val="00F82E30"/>
    <w:rsid w:val="00F831CB"/>
    <w:rsid w:val="00F848A3"/>
    <w:rsid w:val="00F84ACF"/>
    <w:rsid w:val="00F85742"/>
    <w:rsid w:val="00F85BF8"/>
    <w:rsid w:val="00F871CE"/>
    <w:rsid w:val="00F87802"/>
    <w:rsid w:val="00F87C77"/>
    <w:rsid w:val="00F900C5"/>
    <w:rsid w:val="00F925FC"/>
    <w:rsid w:val="00F92C0A"/>
    <w:rsid w:val="00F9415B"/>
    <w:rsid w:val="00F95CAD"/>
    <w:rsid w:val="00F973A0"/>
    <w:rsid w:val="00F9752A"/>
    <w:rsid w:val="00FA13C2"/>
    <w:rsid w:val="00FA2B07"/>
    <w:rsid w:val="00FA5B5D"/>
    <w:rsid w:val="00FA7F91"/>
    <w:rsid w:val="00FB121C"/>
    <w:rsid w:val="00FB1CDD"/>
    <w:rsid w:val="00FB2C2F"/>
    <w:rsid w:val="00FB305C"/>
    <w:rsid w:val="00FB559D"/>
    <w:rsid w:val="00FB7A4F"/>
    <w:rsid w:val="00FC2E3D"/>
    <w:rsid w:val="00FC36FB"/>
    <w:rsid w:val="00FC3BDE"/>
    <w:rsid w:val="00FD07B2"/>
    <w:rsid w:val="00FD1DBE"/>
    <w:rsid w:val="00FD25A7"/>
    <w:rsid w:val="00FD27B6"/>
    <w:rsid w:val="00FD3689"/>
    <w:rsid w:val="00FD42A3"/>
    <w:rsid w:val="00FD7444"/>
    <w:rsid w:val="00FD7468"/>
    <w:rsid w:val="00FD7CE0"/>
    <w:rsid w:val="00FE0B3B"/>
    <w:rsid w:val="00FE1BE2"/>
    <w:rsid w:val="00FE4BB4"/>
    <w:rsid w:val="00FE5280"/>
    <w:rsid w:val="00FE730A"/>
    <w:rsid w:val="00FF03EE"/>
    <w:rsid w:val="00FF0F63"/>
    <w:rsid w:val="00FF1DD7"/>
    <w:rsid w:val="00FF4453"/>
  </w:rsids>
  <m:mathPr>
    <m:mathFont m:val="Cambria Math"/>
    <m:brkBin m:val="before"/>
    <m:brkBinSub m:val="--"/>
    <m:smallFrac/>
    <m:dispDef/>
    <m:lMargin m:val="0"/>
    <m:rMargin m:val="0"/>
    <m:defJc m:val="centerGroup"/>
    <m:wrapIndent m:val="1440"/>
    <m:intLim m:val="subSup"/>
    <m:naryLim m:val="undOvr"/>
  </m:mathPr>
  <w:themeFontLang w:val="pl-PL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doNotAutoCompressPictures/>
  <w:shapeDefaults>
    <o:shapedefaults v:ext="edit" spidmax="2050"/>
    <o:shapelayout v:ext="edit">
      <o:idmap v:ext="edit" data="2"/>
    </o:shapelayout>
  </w:shapeDefaults>
  <w:decimalSymbol w:val=","/>
  <w:listSeparator w:val=";"/>
  <w14:docId w14:val="19B0725D"/>
  <w15:docId w15:val="{F15FE411-8076-4987-A889-9704568C3985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" w:eastAsia="Times New Roman" w:hAnsi="Times" w:cs="Times New Roman"/>
        <w:sz w:val="24"/>
        <w:szCs w:val="24"/>
        <w:lang w:val="pl-PL" w:eastAsia="pl-PL" w:bidi="ar-SA"/>
      </w:rPr>
    </w:rPrDefault>
    <w:pPrDefault>
      <w:pPr>
        <w:spacing w:line="360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0"/>
    <w:lsdException w:name="heading 2" w:semiHidden="1" w:unhideWhenUsed="1" w:qFormat="1"/>
    <w:lsdException w:name="heading 3" w:semiHidden="1" w:unhideWhenUsed="1" w:qFormat="1"/>
    <w:lsdException w:name="heading 4" w:semiHidden="1" w:unhideWhenUsed="1" w:qFormat="1"/>
    <w:lsdException w:name="heading 5" w:semiHidden="1" w:unhideWhenUsed="1" w:qFormat="1"/>
    <w:lsdException w:name="heading 6" w:semiHidden="1" w:unhideWhenUsed="1" w:qFormat="1"/>
    <w:lsdException w:name="heading 7" w:semiHidden="1" w:unhideWhenUsed="1" w:qFormat="1"/>
    <w:lsdException w:name="heading 8" w:semiHidden="1" w:unhideWhenUsed="1" w:qFormat="1"/>
    <w:lsdException w:name="heading 9" w:semiHidden="1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nhideWhenUsed="1"/>
    <w:lsdException w:name="toc 2" w:semiHidden="1" w:unhideWhenUsed="1"/>
    <w:lsdException w:name="toc 3" w:semiHidden="1" w:unhideWhenUsed="1"/>
    <w:lsdException w:name="toc 4" w:semiHidden="1" w:unhideWhenUsed="1"/>
    <w:lsdException w:name="toc 5" w:semiHidden="1" w:unhideWhenUsed="1"/>
    <w:lsdException w:name="toc 6" w:semiHidden="1" w:unhideWhenUsed="1"/>
    <w:lsdException w:name="toc 7" w:semiHidden="1" w:unhideWhenUsed="1"/>
    <w:lsdException w:name="toc 8" w:semiHidden="1" w:unhideWhenUsed="1"/>
    <w:lsdException w:name="toc 9" w:semiHidden="1" w:unhideWhenUsed="1"/>
    <w:lsdException w:name="Normal Indent" w:semiHidden="1" w:unhideWhenUsed="1"/>
    <w:lsdException w:name="footnote text" w:locked="1" w:semiHidden="1" w:unhideWhenUsed="1" w:qFormat="1"/>
    <w:lsdException w:name="annotation text" w:semiHidden="1" w:uiPriority="0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iPriority="0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/>
    <w:lsdException w:name="List 2" w:semiHidden="1" w:unhideWhenUsed="1"/>
    <w:lsdException w:name="List 3" w:semiHidden="1" w:unhideWhenUsed="1"/>
    <w:lsdException w:name="List 4" w:semiHidden="1"/>
    <w:lsdException w:name="List 5" w:semiHidden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semiHidden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/>
    <w:lsdException w:name="Salutation" w:semiHidden="1"/>
    <w:lsdException w:name="Date" w:semiHidden="1"/>
    <w:lsdException w:name="Body Text First Indent" w:semiHidden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semiHidden="1" w:qFormat="1"/>
    <w:lsdException w:name="Emphasis" w:semiHidden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iPriority="0" w:unhideWhenUsed="1"/>
    <w:lsdException w:name="HTML Bottom of Form" w:semiHidden="1" w:uiPriority="0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iPriority="0" w:unhideWhenUsed="1"/>
    <w:lsdException w:name="annotation subject" w:semiHidden="1" w:uiPriority="0" w:unhideWhenUsed="1"/>
    <w:lsdException w:name="No List" w:semiHidden="1" w:unhideWhenUsed="1"/>
    <w:lsdException w:name="Outline List 1" w:locked="1" w:semiHidden="1" w:uiPriority="0" w:unhideWhenUsed="1"/>
    <w:lsdException w:name="Outline List 2" w:locked="1" w:semiHidden="1" w:uiPriority="0" w:unhideWhenUsed="1"/>
    <w:lsdException w:name="Outline List 3" w:semiHidden="1" w:uiPriority="0" w:unhideWhenUsed="1"/>
    <w:lsdException w:name="Table Simple 1" w:locked="1" w:semiHidden="1" w:uiPriority="0" w:unhideWhenUsed="1"/>
    <w:lsdException w:name="Table Simple 2" w:locked="1" w:semiHidden="1" w:uiPriority="0" w:unhideWhenUsed="1"/>
    <w:lsdException w:name="Table Simple 3" w:locked="1" w:semiHidden="1" w:uiPriority="0" w:unhideWhenUsed="1"/>
    <w:lsdException w:name="Table Classic 1" w:locked="1" w:semiHidden="1" w:uiPriority="0" w:unhideWhenUsed="1"/>
    <w:lsdException w:name="Table Classic 2" w:locked="1" w:semiHidden="1" w:uiPriority="0" w:unhideWhenUsed="1"/>
    <w:lsdException w:name="Table Classic 3" w:locked="1" w:semiHidden="1" w:uiPriority="0" w:unhideWhenUsed="1"/>
    <w:lsdException w:name="Table Classic 4" w:locked="1" w:semiHidden="1" w:uiPriority="0" w:unhideWhenUsed="1"/>
    <w:lsdException w:name="Table Colorful 1" w:locked="1" w:semiHidden="1" w:uiPriority="0" w:unhideWhenUsed="1"/>
    <w:lsdException w:name="Table Colorful 2" w:locked="1" w:semiHidden="1" w:uiPriority="0" w:unhideWhenUsed="1"/>
    <w:lsdException w:name="Table Colorful 3" w:locked="1" w:semiHidden="1" w:uiPriority="0" w:unhideWhenUsed="1"/>
    <w:lsdException w:name="Table Columns 1" w:locked="1" w:semiHidden="1" w:uiPriority="0" w:unhideWhenUsed="1"/>
    <w:lsdException w:name="Table Columns 2" w:locked="1" w:semiHidden="1" w:uiPriority="0" w:unhideWhenUsed="1"/>
    <w:lsdException w:name="Table Columns 3" w:locked="1" w:semiHidden="1" w:uiPriority="0" w:unhideWhenUsed="1"/>
    <w:lsdException w:name="Table Columns 4" w:locked="1" w:semiHidden="1" w:uiPriority="0" w:unhideWhenUsed="1"/>
    <w:lsdException w:name="Table Columns 5" w:locked="1" w:semiHidden="1" w:uiPriority="0" w:unhideWhenUsed="1"/>
    <w:lsdException w:name="Table Grid 1" w:locked="1" w:semiHidden="1" w:uiPriority="0" w:unhideWhenUsed="1"/>
    <w:lsdException w:name="Table Grid 2" w:locked="1" w:semiHidden="1" w:uiPriority="0" w:unhideWhenUsed="1"/>
    <w:lsdException w:name="Table Grid 3" w:locked="1" w:semiHidden="1" w:uiPriority="0" w:unhideWhenUsed="1"/>
    <w:lsdException w:name="Table Grid 4" w:locked="1" w:semiHidden="1" w:uiPriority="0" w:unhideWhenUsed="1"/>
    <w:lsdException w:name="Table Grid 5" w:locked="1" w:semiHidden="1" w:uiPriority="0" w:unhideWhenUsed="1"/>
    <w:lsdException w:name="Table Grid 6" w:locked="1" w:semiHidden="1" w:uiPriority="0" w:unhideWhenUsed="1"/>
    <w:lsdException w:name="Table Grid 7" w:locked="1" w:semiHidden="1" w:uiPriority="0" w:unhideWhenUsed="1"/>
    <w:lsdException w:name="Table Grid 8" w:locked="1" w:semiHidden="1" w:uiPriority="0" w:unhideWhenUsed="1"/>
    <w:lsdException w:name="Table List 1" w:locked="1" w:semiHidden="1" w:uiPriority="0" w:unhideWhenUsed="1"/>
    <w:lsdException w:name="Table List 2" w:locked="1" w:semiHidden="1" w:uiPriority="0" w:unhideWhenUsed="1"/>
    <w:lsdException w:name="Table List 3" w:locked="1" w:semiHidden="1" w:uiPriority="0" w:unhideWhenUsed="1"/>
    <w:lsdException w:name="Table List 4" w:locked="1" w:semiHidden="1" w:uiPriority="0" w:unhideWhenUsed="1"/>
    <w:lsdException w:name="Table List 5" w:locked="1" w:semiHidden="1" w:uiPriority="0" w:unhideWhenUsed="1"/>
    <w:lsdException w:name="Table List 6" w:locked="1" w:semiHidden="1" w:uiPriority="0" w:unhideWhenUsed="1"/>
    <w:lsdException w:name="Table List 7" w:locked="1" w:semiHidden="1" w:uiPriority="0" w:unhideWhenUsed="1"/>
    <w:lsdException w:name="Table List 8" w:locked="1" w:semiHidden="1" w:uiPriority="0" w:unhideWhenUsed="1"/>
    <w:lsdException w:name="Table 3D effects 1" w:locked="1" w:semiHidden="1" w:uiPriority="0" w:unhideWhenUsed="1"/>
    <w:lsdException w:name="Table 3D effects 2" w:locked="1" w:semiHidden="1" w:uiPriority="0" w:unhideWhenUsed="1"/>
    <w:lsdException w:name="Table 3D effects 3" w:locked="1" w:semiHidden="1" w:uiPriority="0" w:unhideWhenUsed="1"/>
    <w:lsdException w:name="Table Contemporary" w:locked="1" w:semiHidden="1" w:uiPriority="0" w:unhideWhenUsed="1"/>
    <w:lsdException w:name="Table Elegant" w:locked="1" w:semiHidden="1" w:uiPriority="0" w:unhideWhenUsed="1"/>
    <w:lsdException w:name="Table Professional" w:locked="1" w:semiHidden="1" w:uiPriority="0" w:unhideWhenUsed="1"/>
    <w:lsdException w:name="Table Subtle 1" w:locked="1" w:semiHidden="1" w:uiPriority="0" w:unhideWhenUsed="1"/>
    <w:lsdException w:name="Table Subtle 2" w:locked="1" w:semiHidden="1" w:uiPriority="0" w:unhideWhenUsed="1"/>
    <w:lsdException w:name="Table Web 1" w:locked="1" w:semiHidden="1" w:uiPriority="0" w:unhideWhenUsed="1"/>
    <w:lsdException w:name="Table Web 2" w:locked="1" w:semiHidden="1" w:uiPriority="0" w:unhideWhenUsed="1"/>
    <w:lsdException w:name="Table Web 3" w:locked="1" w:semiHidden="1" w:uiPriority="0" w:unhideWhenUsed="1"/>
    <w:lsdException w:name="Balloon Text" w:semiHidden="1" w:unhideWhenUsed="1"/>
    <w:lsdException w:name="Table Grid" w:locked="1" w:uiPriority="0"/>
    <w:lsdException w:name="Table Theme" w:locked="1" w:semiHidden="1" w:uiPriority="0" w:unhideWhenUsed="1"/>
    <w:lsdException w:name="Placeholder Text" w:semiHidden="1"/>
    <w:lsdException w:name="No Spacing" w:uiPriority="1"/>
    <w:lsdException w:name="Light Shading" w:locked="1" w:uiPriority="60"/>
    <w:lsdException w:name="Light List" w:locked="1" w:uiPriority="61"/>
    <w:lsdException w:name="Light Grid" w:locked="1" w:uiPriority="62"/>
    <w:lsdException w:name="Medium Shading 1" w:locked="1" w:uiPriority="63"/>
    <w:lsdException w:name="Medium Shading 2" w:locked="1" w:uiPriority="64"/>
    <w:lsdException w:name="Medium List 1" w:locked="1" w:uiPriority="65"/>
    <w:lsdException w:name="Medium List 2" w:locked="1" w:uiPriority="66"/>
    <w:lsdException w:name="Medium Grid 1" w:locked="1" w:uiPriority="67"/>
    <w:lsdException w:name="Medium Grid 2" w:locked="1" w:uiPriority="68"/>
    <w:lsdException w:name="Medium Grid 3" w:locked="1" w:uiPriority="69"/>
    <w:lsdException w:name="Dark List" w:locked="1" w:uiPriority="70"/>
    <w:lsdException w:name="Colorful Shading" w:locked="1" w:uiPriority="71"/>
    <w:lsdException w:name="Colorful List" w:locked="1" w:uiPriority="72"/>
    <w:lsdException w:name="Colorful Grid" w:locked="1" w:uiPriority="73"/>
    <w:lsdException w:name="Light Shading Accent 1" w:locked="1" w:uiPriority="60"/>
    <w:lsdException w:name="Light List Accent 1" w:locked="1" w:uiPriority="61"/>
    <w:lsdException w:name="Light Grid Accent 1" w:locked="1" w:uiPriority="62"/>
    <w:lsdException w:name="Medium Shading 1 Accent 1" w:locked="1" w:uiPriority="63"/>
    <w:lsdException w:name="Medium Shading 2 Accent 1" w:locked="1" w:uiPriority="64"/>
    <w:lsdException w:name="Medium List 1 Accent 1" w:locked="1" w:uiPriority="65"/>
    <w:lsdException w:name="Revision" w:semiHidden="1"/>
    <w:lsdException w:name="List Paragraph" w:semiHidden="1" w:uiPriority="34" w:qFormat="1"/>
    <w:lsdException w:name="Quote" w:semiHidden="1" w:qFormat="1"/>
    <w:lsdException w:name="Intense Quote" w:semiHidden="1"/>
    <w:lsdException w:name="Medium List 2 Accent 1" w:locked="1" w:uiPriority="66"/>
    <w:lsdException w:name="Medium Grid 1 Accent 1" w:locked="1" w:uiPriority="67"/>
    <w:lsdException w:name="Medium Grid 2 Accent 1" w:locked="1" w:uiPriority="68"/>
    <w:lsdException w:name="Medium Grid 3 Accent 1" w:locked="1" w:uiPriority="69"/>
    <w:lsdException w:name="Dark List Accent 1" w:locked="1" w:uiPriority="70"/>
    <w:lsdException w:name="Colorful Shading Accent 1" w:locked="1" w:uiPriority="71"/>
    <w:lsdException w:name="Colorful List Accent 1" w:locked="1" w:uiPriority="72"/>
    <w:lsdException w:name="Colorful Grid Accent 1" w:locked="1" w:uiPriority="73"/>
    <w:lsdException w:name="Light Shading Accent 2" w:locked="1" w:uiPriority="60"/>
    <w:lsdException w:name="Light List Accent 2" w:locked="1" w:uiPriority="61"/>
    <w:lsdException w:name="Light Grid Accent 2" w:locked="1" w:uiPriority="62"/>
    <w:lsdException w:name="Medium Shading 1 Accent 2" w:locked="1" w:uiPriority="63"/>
    <w:lsdException w:name="Medium Shading 2 Accent 2" w:locked="1" w:uiPriority="64"/>
    <w:lsdException w:name="Medium List 1 Accent 2" w:locked="1" w:uiPriority="65"/>
    <w:lsdException w:name="Medium List 2 Accent 2" w:locked="1" w:uiPriority="66"/>
    <w:lsdException w:name="Medium Grid 1 Accent 2" w:locked="1" w:uiPriority="67"/>
    <w:lsdException w:name="Medium Grid 2 Accent 2" w:locked="1" w:uiPriority="68"/>
    <w:lsdException w:name="Medium Grid 3 Accent 2" w:locked="1" w:uiPriority="69"/>
    <w:lsdException w:name="Dark List Accent 2" w:locked="1" w:uiPriority="70"/>
    <w:lsdException w:name="Colorful Shading Accent 2" w:locked="1" w:uiPriority="71"/>
    <w:lsdException w:name="Colorful List Accent 2" w:locked="1" w:uiPriority="72"/>
    <w:lsdException w:name="Colorful Grid Accent 2" w:locked="1" w:uiPriority="73"/>
    <w:lsdException w:name="Light Shading Accent 3" w:locked="1" w:uiPriority="60"/>
    <w:lsdException w:name="Light List Accent 3" w:locked="1" w:uiPriority="61"/>
    <w:lsdException w:name="Light Grid Accent 3" w:locked="1" w:uiPriority="62"/>
    <w:lsdException w:name="Medium Shading 1 Accent 3" w:locked="1" w:uiPriority="63"/>
    <w:lsdException w:name="Medium Shading 2 Accent 3" w:locked="1" w:uiPriority="64"/>
    <w:lsdException w:name="Medium List 1 Accent 3" w:locked="1" w:uiPriority="65"/>
    <w:lsdException w:name="Medium List 2 Accent 3" w:locked="1" w:uiPriority="66"/>
    <w:lsdException w:name="Medium Grid 1 Accent 3" w:locked="1" w:uiPriority="67"/>
    <w:lsdException w:name="Medium Grid 2 Accent 3" w:locked="1" w:uiPriority="68"/>
    <w:lsdException w:name="Medium Grid 3 Accent 3" w:locked="1" w:uiPriority="69"/>
    <w:lsdException w:name="Dark List Accent 3" w:locked="1" w:uiPriority="70"/>
    <w:lsdException w:name="Colorful Shading Accent 3" w:locked="1" w:uiPriority="71"/>
    <w:lsdException w:name="Colorful List Accent 3" w:locked="1" w:uiPriority="72"/>
    <w:lsdException w:name="Colorful Grid Accent 3" w:locked="1" w:uiPriority="73"/>
    <w:lsdException w:name="Light Shading Accent 4" w:locked="1" w:uiPriority="60"/>
    <w:lsdException w:name="Light List Accent 4" w:locked="1" w:uiPriority="61"/>
    <w:lsdException w:name="Light Grid Accent 4" w:locked="1" w:uiPriority="62"/>
    <w:lsdException w:name="Medium Shading 1 Accent 4" w:locked="1" w:uiPriority="63"/>
    <w:lsdException w:name="Medium Shading 2 Accent 4" w:locked="1" w:uiPriority="64"/>
    <w:lsdException w:name="Medium List 1 Accent 4" w:locked="1" w:uiPriority="65"/>
    <w:lsdException w:name="Medium List 2 Accent 4" w:locked="1" w:uiPriority="66"/>
    <w:lsdException w:name="Medium Grid 1 Accent 4" w:locked="1" w:uiPriority="67"/>
    <w:lsdException w:name="Medium Grid 2 Accent 4" w:locked="1" w:uiPriority="68"/>
    <w:lsdException w:name="Medium Grid 3 Accent 4" w:locked="1" w:uiPriority="69"/>
    <w:lsdException w:name="Dark List Accent 4" w:locked="1" w:uiPriority="70"/>
    <w:lsdException w:name="Colorful Shading Accent 4" w:locked="1" w:uiPriority="71"/>
    <w:lsdException w:name="Colorful List Accent 4" w:locked="1" w:uiPriority="72"/>
    <w:lsdException w:name="Colorful Grid Accent 4" w:locked="1" w:uiPriority="73"/>
    <w:lsdException w:name="Light Shading Accent 5" w:locked="1" w:uiPriority="60"/>
    <w:lsdException w:name="Light List Accent 5" w:locked="1" w:uiPriority="61"/>
    <w:lsdException w:name="Light Grid Accent 5" w:locked="1" w:uiPriority="62"/>
    <w:lsdException w:name="Medium Shading 1 Accent 5" w:locked="1" w:uiPriority="63"/>
    <w:lsdException w:name="Medium Shading 2 Accent 5" w:locked="1" w:uiPriority="64"/>
    <w:lsdException w:name="Medium List 1 Accent 5" w:locked="1" w:uiPriority="65"/>
    <w:lsdException w:name="Medium List 2 Accent 5" w:locked="1" w:uiPriority="66"/>
    <w:lsdException w:name="Medium Grid 1 Accent 5" w:locked="1" w:uiPriority="67"/>
    <w:lsdException w:name="Medium Grid 2 Accent 5" w:locked="1" w:uiPriority="68"/>
    <w:lsdException w:name="Medium Grid 3 Accent 5" w:locked="1" w:uiPriority="69"/>
    <w:lsdException w:name="Dark List Accent 5" w:locked="1" w:uiPriority="70"/>
    <w:lsdException w:name="Colorful Shading Accent 5" w:locked="1" w:uiPriority="71"/>
    <w:lsdException w:name="Colorful List Accent 5" w:locked="1" w:uiPriority="72"/>
    <w:lsdException w:name="Colorful Grid Accent 5" w:locked="1" w:uiPriority="73"/>
    <w:lsdException w:name="Light Shading Accent 6" w:locked="1" w:uiPriority="60"/>
    <w:lsdException w:name="Light List Accent 6" w:locked="1" w:uiPriority="61"/>
    <w:lsdException w:name="Light Grid Accent 6" w:locked="1" w:uiPriority="62"/>
    <w:lsdException w:name="Medium Shading 1 Accent 6" w:locked="1" w:uiPriority="63"/>
    <w:lsdException w:name="Medium Shading 2 Accent 6" w:locked="1" w:uiPriority="64"/>
    <w:lsdException w:name="Medium List 1 Accent 6" w:locked="1" w:uiPriority="65"/>
    <w:lsdException w:name="Medium List 2 Accent 6" w:locked="1" w:uiPriority="66"/>
    <w:lsdException w:name="Medium Grid 1 Accent 6" w:locked="1" w:uiPriority="67"/>
    <w:lsdException w:name="Medium Grid 2 Accent 6" w:locked="1" w:uiPriority="68"/>
    <w:lsdException w:name="Medium Grid 3 Accent 6" w:locked="1" w:uiPriority="69"/>
    <w:lsdException w:name="Dark List Accent 6" w:locked="1" w:uiPriority="70"/>
    <w:lsdException w:name="Colorful Shading Accent 6" w:locked="1" w:uiPriority="71"/>
    <w:lsdException w:name="Colorful List Accent 6" w:locked="1" w:uiPriority="72"/>
    <w:lsdException w:name="Colorful Grid Accent 6" w:locked="1" w:uiPriority="73"/>
    <w:lsdException w:name="Subtle Emphasis" w:semiHidden="1"/>
    <w:lsdException w:name="Intense Emphasis" w:semiHidden="1"/>
    <w:lsdException w:name="Subtle Reference" w:semiHidden="1"/>
    <w:lsdException w:name="Intense Reference" w:semiHidden="1"/>
    <w:lsdException w:name="Book Title" w:semiHidden="1"/>
    <w:lsdException w:name="Bibliography" w:semiHidden="1" w:unhideWhenUsed="1"/>
    <w:lsdException w:name="TOC Heading" w:semiHidden="1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ny">
    <w:name w:val="Normal"/>
    <w:qFormat/>
    <w:rsid w:val="00FD07B2"/>
    <w:pPr>
      <w:widowControl w:val="0"/>
      <w:autoSpaceDE w:val="0"/>
      <w:autoSpaceDN w:val="0"/>
      <w:adjustRightInd w:val="0"/>
    </w:pPr>
    <w:rPr>
      <w:rFonts w:ascii="Times New Roman" w:eastAsiaTheme="minorEastAsia" w:hAnsi="Times New Roman" w:cs="Arial"/>
      <w:szCs w:val="20"/>
    </w:rPr>
  </w:style>
  <w:style w:type="paragraph" w:styleId="Nagwek1">
    <w:name w:val="heading 1"/>
    <w:basedOn w:val="Normalny"/>
    <w:next w:val="Normalny"/>
    <w:link w:val="Nagwek1Znak"/>
    <w:uiPriority w:val="99"/>
    <w:semiHidden/>
    <w:rsid w:val="001E1E73"/>
    <w:pPr>
      <w:keepNext/>
      <w:keepLines/>
      <w:suppressAutoHyphens/>
      <w:autoSpaceDE/>
      <w:autoSpaceDN/>
      <w:adjustRightInd/>
      <w:spacing w:before="480"/>
      <w:outlineLvl w:val="0"/>
    </w:pPr>
    <w:rPr>
      <w:rFonts w:asciiTheme="majorHAnsi" w:eastAsiaTheme="majorEastAsia" w:hAnsiTheme="majorHAnsi" w:cstheme="majorBidi"/>
      <w:b/>
      <w:bCs/>
      <w:color w:val="365F91" w:themeColor="accent1" w:themeShade="BF"/>
      <w:kern w:val="1"/>
      <w:sz w:val="28"/>
      <w:szCs w:val="28"/>
      <w:lang w:eastAsia="ar-SA"/>
    </w:rPr>
  </w:style>
  <w:style w:type="paragraph" w:styleId="Nagwek3">
    <w:name w:val="heading 3"/>
    <w:basedOn w:val="Normalny"/>
    <w:next w:val="Normalny"/>
    <w:link w:val="Nagwek3Znak"/>
    <w:uiPriority w:val="99"/>
    <w:unhideWhenUsed/>
    <w:qFormat/>
    <w:rsid w:val="00B43A16"/>
    <w:pPr>
      <w:keepNext/>
      <w:keepLines/>
      <w:spacing w:before="40"/>
      <w:outlineLvl w:val="2"/>
    </w:pPr>
    <w:rPr>
      <w:rFonts w:asciiTheme="majorHAnsi" w:eastAsiaTheme="majorEastAsia" w:hAnsiTheme="majorHAnsi" w:cstheme="majorBidi"/>
      <w:color w:val="243F60" w:themeColor="accent1" w:themeShade="7F"/>
      <w:szCs w:val="24"/>
    </w:rPr>
  </w:style>
  <w:style w:type="character" w:default="1" w:styleId="Domylnaczcionkaakapitu">
    <w:name w:val="Default Paragraph Font"/>
    <w:uiPriority w:val="1"/>
    <w:semiHidden/>
    <w:unhideWhenUsed/>
  </w:style>
  <w:style w:type="table" w:default="1" w:styleId="Standardowy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listy">
    <w:name w:val="No List"/>
    <w:uiPriority w:val="99"/>
    <w:semiHidden/>
    <w:unhideWhenUsed/>
  </w:style>
  <w:style w:type="paragraph" w:customStyle="1" w:styleId="ZLITwPKTzmlitwpktartykuempunktem">
    <w:name w:val="Z/LIT_w_PKT – zm. lit. w pkt artykułem (punktem)"/>
    <w:basedOn w:val="LITlitera"/>
    <w:uiPriority w:val="32"/>
    <w:qFormat/>
    <w:rsid w:val="006A748A"/>
    <w:pPr>
      <w:ind w:left="1497"/>
    </w:pPr>
  </w:style>
  <w:style w:type="paragraph" w:customStyle="1" w:styleId="ZTIRwPKTzmtirwpktartykuempunktem">
    <w:name w:val="Z/TIR_w_PKT – zm. tir. w pkt artykułem (punktem)"/>
    <w:basedOn w:val="TIRtiret"/>
    <w:uiPriority w:val="33"/>
    <w:qFormat/>
    <w:rsid w:val="006A748A"/>
    <w:pPr>
      <w:ind w:left="1894"/>
    </w:pPr>
  </w:style>
  <w:style w:type="paragraph" w:customStyle="1" w:styleId="ZCZWSPLITwPKTzmczciwsplitwpktartykuempunktem">
    <w:name w:val="Z/CZ_WSP_LIT_w_PKT – zm. części wsp. lit. w pkt artykułem (punktem)"/>
    <w:basedOn w:val="CZWSPLITczwsplnaliter"/>
    <w:next w:val="ZARTzmartartykuempunktem"/>
    <w:uiPriority w:val="35"/>
    <w:qFormat/>
    <w:rsid w:val="006A748A"/>
    <w:pPr>
      <w:ind w:left="1021"/>
    </w:pPr>
  </w:style>
  <w:style w:type="paragraph" w:customStyle="1" w:styleId="2TIRpodwjnytiret">
    <w:name w:val="2TIR – podwójny tiret"/>
    <w:basedOn w:val="TIRtiret"/>
    <w:uiPriority w:val="73"/>
    <w:qFormat/>
    <w:rsid w:val="006A748A"/>
    <w:pPr>
      <w:ind w:left="1780"/>
    </w:pPr>
  </w:style>
  <w:style w:type="character" w:styleId="Odwoanieprzypisudolnego">
    <w:name w:val="footnote reference"/>
    <w:uiPriority w:val="99"/>
    <w:rsid w:val="004C3F97"/>
    <w:rPr>
      <w:rFonts w:cs="Times New Roman"/>
      <w:vertAlign w:val="superscript"/>
    </w:rPr>
  </w:style>
  <w:style w:type="paragraph" w:styleId="Nagwek">
    <w:name w:val="header"/>
    <w:basedOn w:val="Normalny"/>
    <w:link w:val="NagwekZnak"/>
    <w:uiPriority w:val="99"/>
    <w:semiHidden/>
    <w:rsid w:val="004C3F97"/>
    <w:pPr>
      <w:tabs>
        <w:tab w:val="center" w:pos="4536"/>
        <w:tab w:val="right" w:pos="9072"/>
      </w:tabs>
      <w:suppressAutoHyphens/>
      <w:autoSpaceDE/>
      <w:autoSpaceDN/>
      <w:adjustRightInd/>
    </w:pPr>
    <w:rPr>
      <w:rFonts w:ascii="Times" w:eastAsia="Times New Roman" w:hAnsi="Times" w:cs="Times New Roman"/>
      <w:kern w:val="1"/>
      <w:szCs w:val="24"/>
      <w:lang w:eastAsia="ar-SA"/>
    </w:rPr>
  </w:style>
  <w:style w:type="character" w:customStyle="1" w:styleId="NagwekZnak">
    <w:name w:val="Nagłówek Znak"/>
    <w:link w:val="Nagwek"/>
    <w:uiPriority w:val="99"/>
    <w:semiHidden/>
    <w:rsid w:val="00060076"/>
    <w:rPr>
      <w:rFonts w:eastAsiaTheme="minorEastAsia" w:cs="Arial"/>
      <w:kern w:val="1"/>
      <w:sz w:val="20"/>
      <w:szCs w:val="20"/>
      <w:lang w:eastAsia="ar-SA"/>
    </w:rPr>
  </w:style>
  <w:style w:type="paragraph" w:styleId="Stopka">
    <w:name w:val="footer"/>
    <w:basedOn w:val="Normalny"/>
    <w:link w:val="StopkaZnak"/>
    <w:uiPriority w:val="99"/>
    <w:rsid w:val="004C3F97"/>
    <w:pPr>
      <w:tabs>
        <w:tab w:val="center" w:pos="4536"/>
        <w:tab w:val="right" w:pos="9072"/>
      </w:tabs>
      <w:suppressAutoHyphens/>
      <w:autoSpaceDE/>
      <w:autoSpaceDN/>
      <w:adjustRightInd/>
    </w:pPr>
    <w:rPr>
      <w:rFonts w:ascii="Times" w:eastAsia="Times New Roman" w:hAnsi="Times" w:cs="Times New Roman"/>
      <w:kern w:val="1"/>
      <w:szCs w:val="24"/>
      <w:lang w:eastAsia="ar-SA"/>
    </w:rPr>
  </w:style>
  <w:style w:type="character" w:customStyle="1" w:styleId="StopkaZnak">
    <w:name w:val="Stopka Znak"/>
    <w:link w:val="Stopka"/>
    <w:uiPriority w:val="99"/>
    <w:rsid w:val="00060076"/>
    <w:rPr>
      <w:rFonts w:eastAsiaTheme="minorEastAsia" w:cs="Arial"/>
      <w:kern w:val="1"/>
      <w:sz w:val="20"/>
      <w:szCs w:val="20"/>
      <w:lang w:eastAsia="ar-SA"/>
    </w:rPr>
  </w:style>
  <w:style w:type="paragraph" w:styleId="Tekstdymka">
    <w:name w:val="Balloon Text"/>
    <w:basedOn w:val="Normalny"/>
    <w:link w:val="TekstdymkaZnak"/>
    <w:uiPriority w:val="99"/>
    <w:semiHidden/>
    <w:rsid w:val="004C3F97"/>
    <w:pPr>
      <w:suppressAutoHyphens/>
      <w:autoSpaceDE/>
      <w:autoSpaceDN/>
      <w:adjustRightInd/>
    </w:pPr>
    <w:rPr>
      <w:rFonts w:ascii="Tahoma" w:eastAsia="Times New Roman" w:hAnsi="Tahoma" w:cs="Tahoma"/>
      <w:kern w:val="1"/>
      <w:szCs w:val="16"/>
      <w:lang w:eastAsia="ar-SA"/>
    </w:rPr>
  </w:style>
  <w:style w:type="character" w:customStyle="1" w:styleId="TekstdymkaZnak">
    <w:name w:val="Tekst dymka Znak"/>
    <w:link w:val="Tekstdymka"/>
    <w:uiPriority w:val="99"/>
    <w:semiHidden/>
    <w:rsid w:val="004C3F97"/>
    <w:rPr>
      <w:rFonts w:ascii="Tahoma" w:eastAsiaTheme="minorEastAsia" w:hAnsi="Tahoma" w:cs="Tahoma"/>
      <w:kern w:val="1"/>
      <w:sz w:val="16"/>
      <w:szCs w:val="16"/>
      <w:lang w:eastAsia="ar-SA"/>
    </w:rPr>
  </w:style>
  <w:style w:type="paragraph" w:customStyle="1" w:styleId="ARTartustawynprozporzdzenia">
    <w:name w:val="ART(§) – art. ustawy (§ np. rozporządzenia)"/>
    <w:uiPriority w:val="11"/>
    <w:qFormat/>
    <w:rsid w:val="006A748A"/>
    <w:pPr>
      <w:suppressAutoHyphens/>
      <w:autoSpaceDE w:val="0"/>
      <w:autoSpaceDN w:val="0"/>
      <w:adjustRightInd w:val="0"/>
      <w:spacing w:before="120"/>
      <w:ind w:firstLine="510"/>
      <w:jc w:val="both"/>
    </w:pPr>
    <w:rPr>
      <w:rFonts w:eastAsiaTheme="minorEastAsia" w:cs="Arial"/>
      <w:szCs w:val="20"/>
    </w:rPr>
  </w:style>
  <w:style w:type="paragraph" w:customStyle="1" w:styleId="ZCZWSPTIRwPKTzmczciwsptirwpktartykuempunktem">
    <w:name w:val="Z/CZ_WSP_TIR_w_PKT – zm. części wsp. tir. w pkt artykułem (punktem)"/>
    <w:basedOn w:val="CZWSPTIRczwsplnatiret"/>
    <w:next w:val="ZPKTzmpktartykuempunktem"/>
    <w:uiPriority w:val="36"/>
    <w:qFormat/>
    <w:rsid w:val="006A748A"/>
    <w:pPr>
      <w:ind w:left="1497"/>
    </w:pPr>
  </w:style>
  <w:style w:type="paragraph" w:customStyle="1" w:styleId="ZTIRwLITzmtirwlitartykuempunktem">
    <w:name w:val="Z/TIR_w_LIT – zm. tir. w lit. artykułem (punktem)"/>
    <w:basedOn w:val="TIRtiret"/>
    <w:uiPriority w:val="33"/>
    <w:qFormat/>
    <w:rsid w:val="006A748A"/>
  </w:style>
  <w:style w:type="paragraph" w:customStyle="1" w:styleId="ZCZWSPTIRwLITzmczciwsptirwlitartykuempunktem">
    <w:name w:val="Z/CZ_WSP_TIR_w_LIT – zm. części wsp. tir. w lit. artykułem (punktem)"/>
    <w:basedOn w:val="CZWSPTIRczwsplnatiret"/>
    <w:next w:val="ZLITzmlitartykuempunktem"/>
    <w:uiPriority w:val="36"/>
    <w:qFormat/>
    <w:rsid w:val="006A748A"/>
  </w:style>
  <w:style w:type="character" w:customStyle="1" w:styleId="Nagwek1Znak">
    <w:name w:val="Nagłówek 1 Znak"/>
    <w:basedOn w:val="Domylnaczcionkaakapitu"/>
    <w:link w:val="Nagwek1"/>
    <w:uiPriority w:val="99"/>
    <w:semiHidden/>
    <w:rsid w:val="004504C0"/>
    <w:rPr>
      <w:rFonts w:asciiTheme="majorHAnsi" w:eastAsiaTheme="majorEastAsia" w:hAnsiTheme="majorHAnsi" w:cstheme="majorBidi"/>
      <w:b/>
      <w:bCs/>
      <w:color w:val="365F91" w:themeColor="accent1" w:themeShade="BF"/>
      <w:kern w:val="1"/>
      <w:sz w:val="28"/>
      <w:szCs w:val="28"/>
      <w:lang w:eastAsia="ar-SA"/>
    </w:rPr>
  </w:style>
  <w:style w:type="paragraph" w:styleId="Bezodstpw">
    <w:name w:val="No Spacing"/>
    <w:uiPriority w:val="99"/>
    <w:semiHidden/>
    <w:rsid w:val="004C3F97"/>
    <w:pPr>
      <w:widowControl w:val="0"/>
      <w:suppressAutoHyphens/>
    </w:pPr>
    <w:rPr>
      <w:kern w:val="1"/>
      <w:lang w:eastAsia="ar-SA"/>
    </w:rPr>
  </w:style>
  <w:style w:type="paragraph" w:customStyle="1" w:styleId="ZPKTzmpktartykuempunktem">
    <w:name w:val="Z/PKT – zm. pkt artykułem (punktem)"/>
    <w:basedOn w:val="PKTpunkt"/>
    <w:uiPriority w:val="31"/>
    <w:qFormat/>
    <w:rsid w:val="006A748A"/>
    <w:pPr>
      <w:ind w:left="1020"/>
    </w:pPr>
  </w:style>
  <w:style w:type="paragraph" w:customStyle="1" w:styleId="ZARTzmartartykuempunktem">
    <w:name w:val="Z/ART(§) – zm. art. (§) artykułem (punktem)"/>
    <w:basedOn w:val="ARTartustawynprozporzdzenia"/>
    <w:uiPriority w:val="30"/>
    <w:qFormat/>
    <w:rsid w:val="006A748A"/>
    <w:pPr>
      <w:spacing w:before="0"/>
      <w:ind w:left="510"/>
    </w:pPr>
  </w:style>
  <w:style w:type="paragraph" w:customStyle="1" w:styleId="DATAAKTUdatauchwalenialubwydaniaaktu">
    <w:name w:val="DATA_AKTU – data uchwalenia lub wydania aktu"/>
    <w:next w:val="TYTUAKTUprzedmiotregulacjiustawylubrozporzdzenia"/>
    <w:uiPriority w:val="6"/>
    <w:qFormat/>
    <w:rsid w:val="006A748A"/>
    <w:pPr>
      <w:keepNext/>
      <w:suppressAutoHyphens/>
      <w:spacing w:before="120" w:after="120"/>
      <w:jc w:val="center"/>
    </w:pPr>
    <w:rPr>
      <w:rFonts w:eastAsiaTheme="minorEastAsia" w:cs="Arial"/>
      <w:bCs/>
    </w:rPr>
  </w:style>
  <w:style w:type="paragraph" w:customStyle="1" w:styleId="TYTUAKTUprzedmiotregulacjiustawylubrozporzdzenia">
    <w:name w:val="TYTUŁ_AKTU – przedmiot regulacji ustawy lub rozporządzenia"/>
    <w:next w:val="ARTartustawynprozporzdzenia"/>
    <w:uiPriority w:val="6"/>
    <w:qFormat/>
    <w:rsid w:val="006A748A"/>
    <w:pPr>
      <w:keepNext/>
      <w:suppressAutoHyphens/>
      <w:spacing w:before="120" w:after="360"/>
      <w:jc w:val="center"/>
    </w:pPr>
    <w:rPr>
      <w:rFonts w:eastAsiaTheme="minorEastAsia" w:cs="Arial"/>
      <w:b/>
      <w:bCs/>
    </w:rPr>
  </w:style>
  <w:style w:type="paragraph" w:customStyle="1" w:styleId="CZKSIGAoznaczenieiprzedmiotczcilubksigi">
    <w:name w:val="CZĘŚĆ(KSIĘGA) – oznaczenie i przedmiot części lub księgi"/>
    <w:next w:val="ARTartustawynprozporzdzenia"/>
    <w:uiPriority w:val="8"/>
    <w:qFormat/>
    <w:rsid w:val="006A748A"/>
    <w:pPr>
      <w:keepNext/>
      <w:suppressAutoHyphens/>
      <w:spacing w:before="120"/>
      <w:jc w:val="center"/>
    </w:pPr>
    <w:rPr>
      <w:b/>
      <w:bCs/>
      <w:caps/>
      <w:kern w:val="24"/>
    </w:rPr>
  </w:style>
  <w:style w:type="paragraph" w:customStyle="1" w:styleId="NIEARTTEKSTtekstnieartykuowanynppodstprawnarozplubpreambua">
    <w:name w:val="NIEART_TEKST – tekst nieartykułowany (np. podst. prawna rozp. lub preambuła)"/>
    <w:basedOn w:val="ARTartustawynprozporzdzenia"/>
    <w:next w:val="ARTartustawynprozporzdzenia"/>
    <w:uiPriority w:val="7"/>
    <w:qFormat/>
    <w:rsid w:val="006A748A"/>
    <w:rPr>
      <w:bCs/>
    </w:rPr>
  </w:style>
  <w:style w:type="paragraph" w:customStyle="1" w:styleId="OZNRODZAKTUtznustawalubrozporzdzenieiorganwydajcy">
    <w:name w:val="OZN_RODZ_AKTU – tzn. ustawa lub rozporządzenie i organ wydający"/>
    <w:next w:val="DATAAKTUdatauchwalenialubwydaniaaktu"/>
    <w:uiPriority w:val="5"/>
    <w:qFormat/>
    <w:rsid w:val="006A748A"/>
    <w:pPr>
      <w:keepNext/>
      <w:suppressAutoHyphens/>
      <w:spacing w:after="120"/>
      <w:jc w:val="center"/>
    </w:pPr>
    <w:rPr>
      <w:b/>
      <w:bCs/>
      <w:caps/>
      <w:spacing w:val="54"/>
      <w:kern w:val="24"/>
    </w:rPr>
  </w:style>
  <w:style w:type="paragraph" w:customStyle="1" w:styleId="USTustnpkodeksu">
    <w:name w:val="UST(§) – ust. (§ np. kodeksu)"/>
    <w:basedOn w:val="ARTartustawynprozporzdzenia"/>
    <w:uiPriority w:val="12"/>
    <w:qFormat/>
    <w:rsid w:val="006A748A"/>
    <w:pPr>
      <w:spacing w:before="0"/>
    </w:pPr>
    <w:rPr>
      <w:bCs/>
    </w:rPr>
  </w:style>
  <w:style w:type="paragraph" w:customStyle="1" w:styleId="PKTpunkt">
    <w:name w:val="PKT – punkt"/>
    <w:uiPriority w:val="13"/>
    <w:qFormat/>
    <w:rsid w:val="005147E8"/>
    <w:pPr>
      <w:ind w:left="510" w:hanging="510"/>
      <w:jc w:val="both"/>
    </w:pPr>
    <w:rPr>
      <w:rFonts w:eastAsiaTheme="minorEastAsia" w:cs="Arial"/>
      <w:bCs/>
      <w:szCs w:val="20"/>
    </w:rPr>
  </w:style>
  <w:style w:type="paragraph" w:customStyle="1" w:styleId="CZWSPPKTczwsplnapunktw">
    <w:name w:val="CZ_WSP_PKT – część wspólna punktów"/>
    <w:basedOn w:val="PKTpunkt"/>
    <w:next w:val="USTustnpkodeksu"/>
    <w:uiPriority w:val="16"/>
    <w:qFormat/>
    <w:rsid w:val="006A748A"/>
    <w:pPr>
      <w:ind w:left="0" w:firstLine="0"/>
    </w:pPr>
  </w:style>
  <w:style w:type="paragraph" w:customStyle="1" w:styleId="LITlitera">
    <w:name w:val="LIT – litera"/>
    <w:basedOn w:val="PKTpunkt"/>
    <w:uiPriority w:val="14"/>
    <w:qFormat/>
    <w:rsid w:val="005147E8"/>
    <w:pPr>
      <w:ind w:left="986" w:hanging="476"/>
    </w:pPr>
  </w:style>
  <w:style w:type="paragraph" w:customStyle="1" w:styleId="CZWSPLITczwsplnaliter">
    <w:name w:val="CZ_WSP_LIT – część wspólna liter"/>
    <w:basedOn w:val="LITlitera"/>
    <w:next w:val="USTustnpkodeksu"/>
    <w:uiPriority w:val="17"/>
    <w:qFormat/>
    <w:rsid w:val="006A748A"/>
    <w:pPr>
      <w:ind w:left="510" w:firstLine="0"/>
    </w:pPr>
    <w:rPr>
      <w:szCs w:val="24"/>
    </w:rPr>
  </w:style>
  <w:style w:type="paragraph" w:customStyle="1" w:styleId="TIRtiret">
    <w:name w:val="TIR – tiret"/>
    <w:basedOn w:val="LITlitera"/>
    <w:uiPriority w:val="15"/>
    <w:qFormat/>
    <w:rsid w:val="005147E8"/>
    <w:pPr>
      <w:ind w:left="1384" w:hanging="397"/>
    </w:pPr>
  </w:style>
  <w:style w:type="paragraph" w:customStyle="1" w:styleId="CZWSPTIRczwsplnatiret">
    <w:name w:val="CZ_WSP_TIR – część wspólna tiret"/>
    <w:basedOn w:val="TIRtiret"/>
    <w:next w:val="USTustnpkodeksu"/>
    <w:uiPriority w:val="17"/>
    <w:qFormat/>
    <w:rsid w:val="006A748A"/>
    <w:pPr>
      <w:ind w:left="987" w:firstLine="0"/>
    </w:pPr>
  </w:style>
  <w:style w:type="paragraph" w:customStyle="1" w:styleId="CYTcytatnpprzysigi">
    <w:name w:val="CYT – cytat np. przysięgi"/>
    <w:basedOn w:val="USTustnpkodeksu"/>
    <w:next w:val="USTustnpkodeksu"/>
    <w:uiPriority w:val="18"/>
    <w:qFormat/>
    <w:rsid w:val="006A748A"/>
    <w:pPr>
      <w:ind w:left="510" w:right="510" w:firstLine="0"/>
      <w:mirrorIndents/>
    </w:pPr>
  </w:style>
  <w:style w:type="paragraph" w:customStyle="1" w:styleId="ROZDZODDZPRZEDMprzedmiotregulacjirozdziauluboddziau">
    <w:name w:val="ROZDZ(ODDZ)_PRZEDM – przedmiot regulacji rozdziału lub oddziału"/>
    <w:next w:val="ARTartustawynprozporzdzenia"/>
    <w:uiPriority w:val="10"/>
    <w:qFormat/>
    <w:rsid w:val="006A748A"/>
    <w:pPr>
      <w:keepNext/>
      <w:suppressAutoHyphens/>
      <w:spacing w:before="120"/>
      <w:jc w:val="center"/>
    </w:pPr>
    <w:rPr>
      <w:rFonts w:eastAsiaTheme="minorEastAsia"/>
      <w:b/>
      <w:bCs/>
    </w:rPr>
  </w:style>
  <w:style w:type="paragraph" w:customStyle="1" w:styleId="ZLITzmlitartykuempunktem">
    <w:name w:val="Z/LIT – zm. lit. artykułem (punktem)"/>
    <w:basedOn w:val="LITlitera"/>
    <w:uiPriority w:val="32"/>
    <w:qFormat/>
    <w:rsid w:val="006A748A"/>
  </w:style>
  <w:style w:type="paragraph" w:customStyle="1" w:styleId="ZLITCZWSPTIRwLITzmczciwsptirwlitliter">
    <w:name w:val="Z_LIT/CZ_WSP_TIR_w_LIT – zm. części wsp. tir. w lit. literą"/>
    <w:basedOn w:val="CZWSPTIRczwsplnatiret"/>
    <w:next w:val="LITlitera"/>
    <w:uiPriority w:val="51"/>
    <w:qFormat/>
    <w:rsid w:val="006A748A"/>
    <w:pPr>
      <w:ind w:left="1463"/>
    </w:pPr>
  </w:style>
  <w:style w:type="paragraph" w:customStyle="1" w:styleId="ZLITTIRwLITzmtirwlitliter">
    <w:name w:val="Z_LIT/TIR_w_LIT – zm. tir. w lit. literą"/>
    <w:basedOn w:val="TIRtiret"/>
    <w:uiPriority w:val="49"/>
    <w:qFormat/>
    <w:rsid w:val="006A748A"/>
    <w:pPr>
      <w:ind w:left="1860"/>
    </w:pPr>
  </w:style>
  <w:style w:type="paragraph" w:customStyle="1" w:styleId="TYTDZOZNoznaczenietytuulubdziau">
    <w:name w:val="TYT(DZ)_OZN – oznaczenie tytułu lub działu"/>
    <w:next w:val="Normalny"/>
    <w:uiPriority w:val="9"/>
    <w:qFormat/>
    <w:rsid w:val="006A748A"/>
    <w:pPr>
      <w:keepNext/>
      <w:spacing w:before="120"/>
      <w:jc w:val="center"/>
    </w:pPr>
    <w:rPr>
      <w:rFonts w:eastAsiaTheme="minorEastAsia" w:cs="Arial"/>
      <w:bCs/>
      <w:caps/>
      <w:kern w:val="24"/>
    </w:rPr>
  </w:style>
  <w:style w:type="paragraph" w:customStyle="1" w:styleId="ZWMATFIZCHEMzmwzorumatfizlubchemartykuempunktem">
    <w:name w:val="Z/W_MAT(FIZ|CHEM) – zm. wzoru mat. (fiz. lub chem.) artykułem (punktem)"/>
    <w:basedOn w:val="WMATFIZCHEMwzrmatfizlubchem"/>
    <w:uiPriority w:val="38"/>
    <w:qFormat/>
    <w:rsid w:val="001270A2"/>
    <w:pPr>
      <w:ind w:left="510"/>
    </w:pPr>
  </w:style>
  <w:style w:type="paragraph" w:customStyle="1" w:styleId="ZTYTDZOZNzmozntytuudziauartykuempunktem">
    <w:name w:val="Z/TYT(DZ)_OZN – zm. ozn. tytułu (działu) artykułem (punktem)"/>
    <w:basedOn w:val="TYTDZOZNoznaczenietytuulubdziau"/>
    <w:next w:val="ZTYTDZPRZEDMzmprzedmtytuulubdziauartykuempunktem"/>
    <w:uiPriority w:val="28"/>
    <w:qFormat/>
    <w:rsid w:val="006A748A"/>
    <w:pPr>
      <w:spacing w:before="0"/>
      <w:ind w:left="510"/>
    </w:pPr>
  </w:style>
  <w:style w:type="paragraph" w:customStyle="1" w:styleId="ZTYTDZPRZEDMzmprzedmtytuulubdziauartykuempunktem">
    <w:name w:val="Z/TYT(DZ)_PRZEDM – zm. przedm. tytułu lub działu artykułem (punktem)"/>
    <w:next w:val="ZARTzmartartykuempunktem"/>
    <w:uiPriority w:val="28"/>
    <w:qFormat/>
    <w:rsid w:val="006A748A"/>
    <w:pPr>
      <w:keepNext/>
      <w:suppressAutoHyphens/>
      <w:ind w:left="510"/>
      <w:jc w:val="center"/>
    </w:pPr>
    <w:rPr>
      <w:szCs w:val="26"/>
    </w:rPr>
  </w:style>
  <w:style w:type="paragraph" w:customStyle="1" w:styleId="ZTIRzmtirartykuempunktem">
    <w:name w:val="Z/TIR – zm. tir. artykułem (punktem)"/>
    <w:basedOn w:val="TIRtiret"/>
    <w:next w:val="PKTpunkt"/>
    <w:uiPriority w:val="33"/>
    <w:qFormat/>
    <w:rsid w:val="006A748A"/>
    <w:pPr>
      <w:ind w:left="907"/>
    </w:pPr>
  </w:style>
  <w:style w:type="paragraph" w:customStyle="1" w:styleId="ZCZWSPPKTzmczciwsppktartykuempunktem">
    <w:name w:val="Z/CZ_WSP_PKT – zm. części wsp. pkt artykułem (punktem)"/>
    <w:basedOn w:val="CZWSPPKTczwsplnapunktw"/>
    <w:next w:val="ZARTzmartartykuempunktem"/>
    <w:uiPriority w:val="34"/>
    <w:qFormat/>
    <w:rsid w:val="006A748A"/>
    <w:pPr>
      <w:ind w:left="510"/>
    </w:pPr>
  </w:style>
  <w:style w:type="paragraph" w:customStyle="1" w:styleId="ZZLITzmianazmlit">
    <w:name w:val="ZZ/LIT – zmiana zm. lit."/>
    <w:basedOn w:val="ZZPKTzmianazmpkt"/>
    <w:uiPriority w:val="67"/>
    <w:qFormat/>
    <w:rsid w:val="006A748A"/>
    <w:pPr>
      <w:ind w:left="2370" w:hanging="476"/>
    </w:pPr>
  </w:style>
  <w:style w:type="paragraph" w:customStyle="1" w:styleId="ZZTIRzmianazmtir">
    <w:name w:val="ZZ/TIR – zmiana zm. tir."/>
    <w:basedOn w:val="ZZLITzmianazmlit"/>
    <w:uiPriority w:val="67"/>
    <w:qFormat/>
    <w:rsid w:val="006A748A"/>
    <w:pPr>
      <w:ind w:left="2291" w:hanging="397"/>
    </w:pPr>
  </w:style>
  <w:style w:type="paragraph" w:customStyle="1" w:styleId="ZROZDZODDZOZNzmoznrozdzoddzartykuempunktem">
    <w:name w:val="Z/ROZDZ(ODDZ)_OZN – zm. ozn. rozdz. (oddz.) artykułem (punktem)"/>
    <w:next w:val="ZROZDZODDZPRZEDMzmprzedmrozdzoddzartykuempunktem"/>
    <w:uiPriority w:val="29"/>
    <w:qFormat/>
    <w:rsid w:val="006A748A"/>
    <w:pPr>
      <w:keepNext/>
      <w:suppressAutoHyphens/>
      <w:ind w:left="510"/>
      <w:jc w:val="center"/>
    </w:pPr>
    <w:rPr>
      <w:rFonts w:eastAsiaTheme="minorEastAsia" w:cs="Arial"/>
      <w:bCs/>
      <w:kern w:val="24"/>
    </w:rPr>
  </w:style>
  <w:style w:type="paragraph" w:customStyle="1" w:styleId="ZLITUSTzmustliter">
    <w:name w:val="Z_LIT/UST(§) – zm. ust. (§) literą"/>
    <w:basedOn w:val="USTustnpkodeksu"/>
    <w:uiPriority w:val="46"/>
    <w:qFormat/>
    <w:rsid w:val="006A748A"/>
    <w:pPr>
      <w:ind w:left="987"/>
    </w:pPr>
  </w:style>
  <w:style w:type="paragraph" w:customStyle="1" w:styleId="ZLITPKTzmpktliter">
    <w:name w:val="Z_LIT/PKT – zm. pkt literą"/>
    <w:basedOn w:val="PKTpunkt"/>
    <w:uiPriority w:val="47"/>
    <w:qFormat/>
    <w:rsid w:val="006A748A"/>
    <w:pPr>
      <w:ind w:left="1497"/>
    </w:pPr>
  </w:style>
  <w:style w:type="paragraph" w:customStyle="1" w:styleId="ZZCZWSPPKTzmianazmczciwsppkt">
    <w:name w:val="ZZ/CZ_WSP_PKT – zmiana. zm. części wsp. pkt"/>
    <w:basedOn w:val="ZZARTzmianazmart"/>
    <w:next w:val="ZPKTzmpktartykuempunktem"/>
    <w:uiPriority w:val="68"/>
    <w:qFormat/>
    <w:rsid w:val="006A748A"/>
    <w:pPr>
      <w:ind w:firstLine="0"/>
    </w:pPr>
  </w:style>
  <w:style w:type="paragraph" w:customStyle="1" w:styleId="ZLITLITzmlitliter">
    <w:name w:val="Z_LIT/LIT – zm. lit. literą"/>
    <w:basedOn w:val="LITlitera"/>
    <w:uiPriority w:val="48"/>
    <w:qFormat/>
    <w:rsid w:val="006A748A"/>
    <w:pPr>
      <w:ind w:left="1463"/>
    </w:pPr>
  </w:style>
  <w:style w:type="paragraph" w:customStyle="1" w:styleId="ZLITCZWSPPKTzmczciwsppktliter">
    <w:name w:val="Z_LIT/CZ_WSP_PKT – zm. części wsp. pkt literą"/>
    <w:basedOn w:val="CZWSPLITczwsplnaliter"/>
    <w:next w:val="LITlitera"/>
    <w:uiPriority w:val="50"/>
    <w:qFormat/>
    <w:rsid w:val="006A748A"/>
    <w:pPr>
      <w:ind w:left="987"/>
    </w:pPr>
  </w:style>
  <w:style w:type="paragraph" w:customStyle="1" w:styleId="ZLITTIRzmtirliter">
    <w:name w:val="Z_LIT/TIR – zm. tir. literą"/>
    <w:basedOn w:val="TIRtiret"/>
    <w:uiPriority w:val="49"/>
    <w:qFormat/>
    <w:rsid w:val="006A748A"/>
  </w:style>
  <w:style w:type="paragraph" w:customStyle="1" w:styleId="ZZCZWSPLITwPKTzmianazmczciwsplitwpkt">
    <w:name w:val="ZZ/CZ_WSP_LIT_w_PKT – zmiana zm. części wsp. lit. w pkt"/>
    <w:basedOn w:val="ZZLITwPKTzmianazmlitwpkt"/>
    <w:uiPriority w:val="69"/>
    <w:qFormat/>
    <w:rsid w:val="006A748A"/>
    <w:pPr>
      <w:ind w:left="2404" w:firstLine="0"/>
    </w:pPr>
  </w:style>
  <w:style w:type="paragraph" w:customStyle="1" w:styleId="ZLITLITwPKTzmlitwpktliter">
    <w:name w:val="Z_LIT/LIT_w_PKT – zm. lit. w pkt literą"/>
    <w:basedOn w:val="LITlitera"/>
    <w:uiPriority w:val="48"/>
    <w:qFormat/>
    <w:rsid w:val="006A748A"/>
    <w:pPr>
      <w:ind w:left="1973"/>
    </w:pPr>
  </w:style>
  <w:style w:type="paragraph" w:customStyle="1" w:styleId="ZLITCZWSPLITwPKTzmczciwsplitwpktliter">
    <w:name w:val="Z_LIT/CZ_WSP_LIT_w_PKT – zm. części wsp. lit. w pkt literą"/>
    <w:basedOn w:val="CZWSPLITczwsplnaliter"/>
    <w:next w:val="LITlitera"/>
    <w:uiPriority w:val="51"/>
    <w:qFormat/>
    <w:rsid w:val="006A748A"/>
    <w:pPr>
      <w:ind w:left="1497"/>
    </w:pPr>
  </w:style>
  <w:style w:type="paragraph" w:customStyle="1" w:styleId="ZLITTIRwPKTzmtirwpktliter">
    <w:name w:val="Z_LIT/TIR_w_PKT – zm. tir. w pkt literą"/>
    <w:basedOn w:val="TIRtiret"/>
    <w:uiPriority w:val="49"/>
    <w:qFormat/>
    <w:rsid w:val="006A748A"/>
    <w:pPr>
      <w:ind w:left="2370"/>
    </w:pPr>
  </w:style>
  <w:style w:type="paragraph" w:customStyle="1" w:styleId="ZLITCZWSPTIRwPKTzmczciwsptirwpktliter">
    <w:name w:val="Z_LIT/CZ_WSP_TIR_w_PKT – zm. części wsp. tir. w pkt literą"/>
    <w:basedOn w:val="CZWSPTIRczwsplnatiret"/>
    <w:next w:val="LITlitera"/>
    <w:uiPriority w:val="51"/>
    <w:qFormat/>
    <w:rsid w:val="006A748A"/>
    <w:pPr>
      <w:ind w:left="1973"/>
    </w:pPr>
  </w:style>
  <w:style w:type="paragraph" w:styleId="Tekstprzypisudolnego">
    <w:name w:val="footnote text"/>
    <w:basedOn w:val="Normalny"/>
    <w:link w:val="TekstprzypisudolnegoZnak"/>
    <w:uiPriority w:val="99"/>
    <w:qFormat/>
    <w:locked/>
    <w:rsid w:val="00295A6F"/>
    <w:rPr>
      <w:rFonts w:ascii="Times" w:eastAsia="Times New Roman" w:hAnsi="Times" w:cs="Times New Roman"/>
      <w:szCs w:val="24"/>
    </w:rPr>
  </w:style>
  <w:style w:type="character" w:customStyle="1" w:styleId="TekstprzypisudolnegoZnak">
    <w:name w:val="Tekst przypisu dolnego Znak"/>
    <w:basedOn w:val="Domylnaczcionkaakapitu"/>
    <w:link w:val="Tekstprzypisudolnego"/>
    <w:uiPriority w:val="99"/>
    <w:rsid w:val="006E0FCC"/>
    <w:rPr>
      <w:sz w:val="20"/>
    </w:rPr>
  </w:style>
  <w:style w:type="paragraph" w:customStyle="1" w:styleId="ZTIRLITzmlittiret">
    <w:name w:val="Z_TIR/LIT – zm. lit. tiret"/>
    <w:basedOn w:val="LITlitera"/>
    <w:uiPriority w:val="57"/>
    <w:qFormat/>
    <w:rsid w:val="006A748A"/>
    <w:pPr>
      <w:ind w:left="1859"/>
    </w:pPr>
  </w:style>
  <w:style w:type="paragraph" w:customStyle="1" w:styleId="ZTIRCZWSPPKTzmczciwsppkttiret">
    <w:name w:val="Z_TIR/CZ_WSP_PKT – zm. części wsp. pkt tiret"/>
    <w:basedOn w:val="CZWSPLITczwsplnaliter"/>
    <w:next w:val="TIRtiret"/>
    <w:uiPriority w:val="58"/>
    <w:qFormat/>
    <w:rsid w:val="006A748A"/>
    <w:pPr>
      <w:ind w:left="1383"/>
    </w:pPr>
  </w:style>
  <w:style w:type="paragraph" w:customStyle="1" w:styleId="ZTIRTIRzmtirtiret">
    <w:name w:val="Z_TIR/TIR – zm. tir. tiret"/>
    <w:basedOn w:val="TIRtiret"/>
    <w:uiPriority w:val="57"/>
    <w:qFormat/>
    <w:rsid w:val="006A748A"/>
    <w:pPr>
      <w:ind w:left="1780"/>
    </w:pPr>
  </w:style>
  <w:style w:type="paragraph" w:customStyle="1" w:styleId="ZZCZWSPTIRwPKTzmianazmczciwsptirwpkt">
    <w:name w:val="ZZ/CZ_WSP_TIR_w_PKT – zmiana zm. części wsp. tir. w pkt"/>
    <w:basedOn w:val="ZZTIRwPKTzmianazmtirwpkt"/>
    <w:uiPriority w:val="70"/>
    <w:qFormat/>
    <w:rsid w:val="006A748A"/>
    <w:pPr>
      <w:ind w:left="2880" w:firstLine="0"/>
    </w:pPr>
  </w:style>
  <w:style w:type="paragraph" w:customStyle="1" w:styleId="ZZTIRwLITzmianazmtirwlit">
    <w:name w:val="ZZ/TIR_w_LIT – zmiana zm. tir. w lit."/>
    <w:basedOn w:val="ZZTIRzmianazmtir"/>
    <w:uiPriority w:val="67"/>
    <w:qFormat/>
    <w:rsid w:val="006A748A"/>
    <w:pPr>
      <w:ind w:left="2767"/>
    </w:pPr>
  </w:style>
  <w:style w:type="paragraph" w:customStyle="1" w:styleId="ZTIRTIRwLITzmtirwlittiret">
    <w:name w:val="Z_TIR/TIR_w_LIT – zm. tir. w lit. tiret"/>
    <w:basedOn w:val="TIRtiret"/>
    <w:uiPriority w:val="57"/>
    <w:qFormat/>
    <w:rsid w:val="006A748A"/>
    <w:pPr>
      <w:ind w:left="2257"/>
    </w:pPr>
  </w:style>
  <w:style w:type="paragraph" w:customStyle="1" w:styleId="ZTIRCZWSPTIRwLITzmczciwsptirwlittiret">
    <w:name w:val="Z_TIR/CZ_WSP_TIR_w_LIT – zm. części wsp. tir. w lit. tiret"/>
    <w:basedOn w:val="CZWSPTIRczwsplnatiret"/>
    <w:next w:val="TIRtiret"/>
    <w:uiPriority w:val="60"/>
    <w:qFormat/>
    <w:rsid w:val="006A748A"/>
    <w:pPr>
      <w:ind w:left="1860"/>
    </w:pPr>
  </w:style>
  <w:style w:type="paragraph" w:customStyle="1" w:styleId="CZWSP2TIRczwsplnapodwjnychtiret">
    <w:name w:val="CZ_WSP_2TIR – część wspólna podwójnych tiret"/>
    <w:basedOn w:val="CZWSPTIRczwsplnatiret"/>
    <w:next w:val="TIRtiret"/>
    <w:uiPriority w:val="73"/>
    <w:qFormat/>
    <w:rsid w:val="006A748A"/>
    <w:pPr>
      <w:ind w:left="1780"/>
    </w:pPr>
  </w:style>
  <w:style w:type="paragraph" w:customStyle="1" w:styleId="Z2TIRzmpodwtirartykuempunktem">
    <w:name w:val="Z/2TIR – zm. podw. tir. artykułem (punktem)"/>
    <w:basedOn w:val="TIRtiret"/>
    <w:uiPriority w:val="73"/>
    <w:qFormat/>
    <w:rsid w:val="006A748A"/>
    <w:pPr>
      <w:ind w:left="907"/>
    </w:pPr>
  </w:style>
  <w:style w:type="paragraph" w:customStyle="1" w:styleId="ZZCZWSPTIRwLITzmianazmczciwsptirwlit">
    <w:name w:val="ZZ/CZ_WSP_TIR_w_LIT – zmiana zm. części wsp. tir. w lit."/>
    <w:basedOn w:val="ZZTIRwLITzmianazmtirwlit"/>
    <w:uiPriority w:val="70"/>
    <w:qFormat/>
    <w:rsid w:val="006A748A"/>
    <w:pPr>
      <w:ind w:left="2370" w:firstLine="0"/>
    </w:pPr>
  </w:style>
  <w:style w:type="paragraph" w:customStyle="1" w:styleId="ZLIT2TIRzmpodwtirliter">
    <w:name w:val="Z_LIT/2TIR – zm. podw. tir. literą"/>
    <w:basedOn w:val="TIRtiret"/>
    <w:uiPriority w:val="75"/>
    <w:qFormat/>
    <w:rsid w:val="006A748A"/>
  </w:style>
  <w:style w:type="paragraph" w:customStyle="1" w:styleId="ZTIR2TIRzmpodwtirtiret">
    <w:name w:val="Z_TIR/2TIR – zm. podw. tir. tiret"/>
    <w:basedOn w:val="TIRtiret"/>
    <w:uiPriority w:val="78"/>
    <w:qFormat/>
    <w:rsid w:val="006A748A"/>
    <w:pPr>
      <w:ind w:left="1780"/>
    </w:pPr>
  </w:style>
  <w:style w:type="paragraph" w:customStyle="1" w:styleId="Z2TIRCZWSPLITzmczciwsplitpodwjnymtiret">
    <w:name w:val="Z_2TIR/CZ_WSP_LIT – zm. części wsp. lit. podwójnym tiret"/>
    <w:basedOn w:val="CZWSPTIRczwsplnatiret"/>
    <w:next w:val="2TIRpodwjnytiret"/>
    <w:uiPriority w:val="87"/>
    <w:qFormat/>
    <w:rsid w:val="006A748A"/>
    <w:pPr>
      <w:ind w:left="1780"/>
    </w:pPr>
  </w:style>
  <w:style w:type="paragraph" w:customStyle="1" w:styleId="Z2TIRwPKTzmpodwtirwpktartykuempunktem">
    <w:name w:val="Z/2TIR_w_PKT – zm. podw. tir. w pkt artykułem (punktem)"/>
    <w:basedOn w:val="TIRtiret"/>
    <w:next w:val="ZPKTzmpktartykuempunktem"/>
    <w:uiPriority w:val="74"/>
    <w:qFormat/>
    <w:rsid w:val="006A748A"/>
    <w:pPr>
      <w:ind w:left="2291"/>
    </w:pPr>
  </w:style>
  <w:style w:type="paragraph" w:customStyle="1" w:styleId="ZTIRPKTzmpkttiret">
    <w:name w:val="Z_TIR/PKT – zm. pkt tiret"/>
    <w:basedOn w:val="PKTpunkt"/>
    <w:uiPriority w:val="56"/>
    <w:qFormat/>
    <w:rsid w:val="006A748A"/>
    <w:pPr>
      <w:ind w:left="1893"/>
    </w:pPr>
  </w:style>
  <w:style w:type="paragraph" w:customStyle="1" w:styleId="ZTIRLITwPKTzmlitwpkttiret">
    <w:name w:val="Z_TIR/LIT_w_PKT – zm. lit. w pkt tiret"/>
    <w:basedOn w:val="LITlitera"/>
    <w:uiPriority w:val="57"/>
    <w:qFormat/>
    <w:rsid w:val="006A748A"/>
    <w:pPr>
      <w:ind w:left="2336"/>
    </w:pPr>
  </w:style>
  <w:style w:type="paragraph" w:customStyle="1" w:styleId="ZTIRCZWSPLITwPKTzmczciwsplitwpkttiret">
    <w:name w:val="Z_TIR/CZ_WSP_LIT_w_PKT – zm. części wsp. lit. w pkt tiret"/>
    <w:basedOn w:val="CZWSPLITczwsplnaliter"/>
    <w:uiPriority w:val="59"/>
    <w:qFormat/>
    <w:rsid w:val="006A748A"/>
    <w:pPr>
      <w:ind w:left="1860"/>
    </w:pPr>
  </w:style>
  <w:style w:type="paragraph" w:customStyle="1" w:styleId="ZTIR2TIRwLITzmpodwtirwlittiret">
    <w:name w:val="Z_TIR/2TIR_w_LIT – zm. podw. tir. w lit. tiret"/>
    <w:basedOn w:val="TIRtiret"/>
    <w:uiPriority w:val="79"/>
    <w:qFormat/>
    <w:rsid w:val="006A748A"/>
    <w:pPr>
      <w:ind w:left="2654"/>
    </w:pPr>
  </w:style>
  <w:style w:type="paragraph" w:customStyle="1" w:styleId="ZTIRCZWSP2TIRwLITzmczciwsppodwtirwlittiret">
    <w:name w:val="Z_TIR/CZ_WSP_2TIR_w_LIT – zm. części wsp. podw. tir. w lit. tiret"/>
    <w:basedOn w:val="CZWSPTIRczwsplnatiret"/>
    <w:next w:val="TIRtiret"/>
    <w:uiPriority w:val="80"/>
    <w:qFormat/>
    <w:rsid w:val="006A748A"/>
    <w:pPr>
      <w:ind w:left="2257"/>
    </w:pPr>
  </w:style>
  <w:style w:type="paragraph" w:customStyle="1" w:styleId="ZTIR2TIRwTIRzmpodwtirwtirtiret">
    <w:name w:val="Z_TIR/2TIR_w_TIR – zm. podw. tir. w tir. tiret"/>
    <w:basedOn w:val="TIRtiret"/>
    <w:uiPriority w:val="78"/>
    <w:qFormat/>
    <w:rsid w:val="006A748A"/>
    <w:pPr>
      <w:ind w:left="2177"/>
    </w:pPr>
  </w:style>
  <w:style w:type="paragraph" w:customStyle="1" w:styleId="ZTIRCZWSP2TIRwTIRzmczciwsppodwtirwtirtiret">
    <w:name w:val="Z_TIR/CZ_WSP_2TIR_w_TIR – zm. części wsp. podw. tir. w tir. tiret"/>
    <w:basedOn w:val="CZWSPTIRczwsplnatiret"/>
    <w:uiPriority w:val="79"/>
    <w:qFormat/>
    <w:rsid w:val="006A748A"/>
    <w:pPr>
      <w:ind w:left="1780"/>
    </w:pPr>
  </w:style>
  <w:style w:type="paragraph" w:customStyle="1" w:styleId="Z2TIRLITzmlitpodwjnymtiret">
    <w:name w:val="Z_2TIR/LIT – zm. lit. podwójnym tiret"/>
    <w:basedOn w:val="LITlitera"/>
    <w:uiPriority w:val="84"/>
    <w:qFormat/>
    <w:rsid w:val="006A748A"/>
    <w:pPr>
      <w:ind w:left="2256"/>
    </w:pPr>
  </w:style>
  <w:style w:type="paragraph" w:customStyle="1" w:styleId="ZZ2TIRwTIRzmianazmpodwtirwtir">
    <w:name w:val="ZZ/2TIR_w_TIR – zmiana zm. podw. tir. w tir."/>
    <w:basedOn w:val="ZZCZWSP2TIRzmianazmczciwsppodwtir"/>
    <w:uiPriority w:val="93"/>
    <w:qFormat/>
    <w:rsid w:val="006A748A"/>
    <w:pPr>
      <w:ind w:left="2688" w:hanging="397"/>
    </w:pPr>
  </w:style>
  <w:style w:type="paragraph" w:customStyle="1" w:styleId="ZZ2TIRwLITzmianazmpodwtirwlit">
    <w:name w:val="ZZ/2TIR_w_LIT – zmiana zm. podw. tir. w lit."/>
    <w:basedOn w:val="ZZ2TIRwTIRzmianazmpodwtirwtir"/>
    <w:uiPriority w:val="94"/>
    <w:qFormat/>
    <w:rsid w:val="006A748A"/>
    <w:pPr>
      <w:ind w:left="3164"/>
    </w:pPr>
  </w:style>
  <w:style w:type="paragraph" w:customStyle="1" w:styleId="Z2TIRTIRwLITzmtirwlitpodwjnymtiret">
    <w:name w:val="Z_2TIR/TIR_w_LIT – zm. tir. w lit. podwójnym tiret"/>
    <w:basedOn w:val="TIRtiret"/>
    <w:uiPriority w:val="84"/>
    <w:qFormat/>
    <w:rsid w:val="006A748A"/>
    <w:pPr>
      <w:ind w:left="2654"/>
    </w:pPr>
  </w:style>
  <w:style w:type="paragraph" w:customStyle="1" w:styleId="Z2TIRCZWSPTIRwLITzmczciwsptirwlitpodwjnymtiret">
    <w:name w:val="Z_2TIR/CZ_WSP_TIR_w_LIT – zm. części wsp. tir. w lit. podwójnym tiret"/>
    <w:basedOn w:val="CZWSPTIRczwsplnatiret"/>
    <w:next w:val="2TIRpodwjnytiret"/>
    <w:uiPriority w:val="87"/>
    <w:qFormat/>
    <w:rsid w:val="006A748A"/>
    <w:pPr>
      <w:ind w:left="2257"/>
    </w:pPr>
  </w:style>
  <w:style w:type="paragraph" w:customStyle="1" w:styleId="ZZ2TIRwPKTzmianazmpodwtirwpkt">
    <w:name w:val="ZZ/2TIR_w_PKT – zmiana zm. podw. tir. w pkt"/>
    <w:basedOn w:val="ZZ2TIRwLITzmianazmpodwtirwlit"/>
    <w:uiPriority w:val="94"/>
    <w:qFormat/>
    <w:rsid w:val="006A748A"/>
    <w:pPr>
      <w:ind w:left="3674"/>
    </w:pPr>
  </w:style>
  <w:style w:type="paragraph" w:customStyle="1" w:styleId="ZZCZWSP2TIRwTIRzmianazmczciwsppodwtirwtir">
    <w:name w:val="ZZ/CZ_WSP_2TIR_w_TIR – zmiana zm. części wsp. podw. tir. w tir."/>
    <w:basedOn w:val="ZZ2TIRwLITzmianazmpodwtirwlit"/>
    <w:uiPriority w:val="94"/>
    <w:qFormat/>
    <w:rsid w:val="006A748A"/>
    <w:pPr>
      <w:ind w:left="2291" w:firstLine="0"/>
    </w:pPr>
  </w:style>
  <w:style w:type="paragraph" w:customStyle="1" w:styleId="Z2TIR2TIRwTIRzmpodwtirwtirpodwjnymtiret">
    <w:name w:val="Z_2TIR/2TIR_w_TIR – zm. podw. tir. w tir. podwójnym tiret"/>
    <w:basedOn w:val="TIRtiret"/>
    <w:uiPriority w:val="85"/>
    <w:qFormat/>
    <w:rsid w:val="006A748A"/>
    <w:pPr>
      <w:ind w:left="2574"/>
    </w:pPr>
  </w:style>
  <w:style w:type="paragraph" w:customStyle="1" w:styleId="Z2TIRCZWSP2TIRwTIRzmczciwsppodwtirwtiretpodwjnymtiret">
    <w:name w:val="Z_2TIR/CZ_WSP_2TIR_w_TIR – zm. części wsp. podw. tir. w tiret podwójnym tiret"/>
    <w:basedOn w:val="CZWSPTIRczwsplnatiret"/>
    <w:next w:val="2TIRpodwjnytiret"/>
    <w:uiPriority w:val="88"/>
    <w:qFormat/>
    <w:rsid w:val="006A748A"/>
    <w:pPr>
      <w:ind w:left="2177"/>
    </w:pPr>
  </w:style>
  <w:style w:type="paragraph" w:customStyle="1" w:styleId="Z2TIR2TIRwLITzmpodwtirwlitpodwjnymtiret">
    <w:name w:val="Z_2TIR/2TIR_w_LIT – zm. podw. tir. w lit. podwójnym tiret"/>
    <w:basedOn w:val="TIRtiret"/>
    <w:uiPriority w:val="86"/>
    <w:qFormat/>
    <w:rsid w:val="006A748A"/>
    <w:pPr>
      <w:ind w:left="3051"/>
    </w:pPr>
  </w:style>
  <w:style w:type="paragraph" w:customStyle="1" w:styleId="Z2TIRCZWSP2TIRwLITzmczciwsppodwtirwlitpodwjnymtiret">
    <w:name w:val="Z_2TIR/CZ_WSP_2TIR_w_LIT – zm. części wsp. podw. tir. w lit. podwójnym tiret"/>
    <w:basedOn w:val="CZWSPTIRczwsplnatiret"/>
    <w:next w:val="2TIRpodwjnytiret"/>
    <w:uiPriority w:val="89"/>
    <w:qFormat/>
    <w:rsid w:val="006A748A"/>
    <w:pPr>
      <w:ind w:left="2654"/>
    </w:pPr>
  </w:style>
  <w:style w:type="paragraph" w:customStyle="1" w:styleId="ZCZCIKSIGIzmozniprzedmczciksigiartykuempunktem">
    <w:name w:val="Z/CZĘŚCI(KSIĘGI) – zm. ozn. i przedm. części (księgi) artykułem (punktem)"/>
    <w:basedOn w:val="CZKSIGAoznaczenieiprzedmiotczcilubksigi"/>
    <w:uiPriority w:val="28"/>
    <w:qFormat/>
    <w:rsid w:val="006A748A"/>
    <w:pPr>
      <w:ind w:left="510"/>
    </w:pPr>
    <w:rPr>
      <w:b w:val="0"/>
    </w:rPr>
  </w:style>
  <w:style w:type="paragraph" w:customStyle="1" w:styleId="ZROZDZODDZPRZEDMzmprzedmrozdzoddzartykuempunktem">
    <w:name w:val="Z/ROZDZ(ODDZ)_PRZEDM – zm. przedm. rozdz. (oddz.) artykułem (punktem)"/>
    <w:basedOn w:val="ROZDZODDZPRZEDMprzedmiotregulacjirozdziauluboddziau"/>
    <w:next w:val="ZARTzmartartykuempunktem"/>
    <w:uiPriority w:val="29"/>
    <w:qFormat/>
    <w:rsid w:val="00BB7B38"/>
    <w:pPr>
      <w:spacing w:after="120"/>
      <w:ind w:left="510"/>
    </w:pPr>
    <w:rPr>
      <w:b w:val="0"/>
    </w:rPr>
  </w:style>
  <w:style w:type="character" w:styleId="Odwoaniedokomentarza">
    <w:name w:val="annotation reference"/>
    <w:basedOn w:val="Domylnaczcionkaakapitu"/>
    <w:uiPriority w:val="99"/>
    <w:semiHidden/>
    <w:rsid w:val="00023F13"/>
    <w:rPr>
      <w:sz w:val="16"/>
      <w:szCs w:val="16"/>
    </w:rPr>
  </w:style>
  <w:style w:type="paragraph" w:styleId="Tekstkomentarza">
    <w:name w:val="annotation text"/>
    <w:basedOn w:val="Normalny"/>
    <w:link w:val="TekstkomentarzaZnak"/>
    <w:uiPriority w:val="99"/>
    <w:rsid w:val="00023F13"/>
    <w:rPr>
      <w:rFonts w:ascii="Times" w:eastAsia="Times New Roman" w:hAnsi="Times" w:cs="Times New Roman"/>
      <w:szCs w:val="24"/>
    </w:rPr>
  </w:style>
  <w:style w:type="character" w:customStyle="1" w:styleId="TekstkomentarzaZnak">
    <w:name w:val="Tekst komentarza Znak"/>
    <w:basedOn w:val="Domylnaczcionkaakapitu"/>
    <w:link w:val="Tekstkomentarza"/>
    <w:uiPriority w:val="99"/>
    <w:rsid w:val="004504C0"/>
    <w:rPr>
      <w:sz w:val="20"/>
    </w:rPr>
  </w:style>
  <w:style w:type="paragraph" w:styleId="Tematkomentarza">
    <w:name w:val="annotation subject"/>
    <w:basedOn w:val="Tekstkomentarza"/>
    <w:next w:val="Tekstkomentarza"/>
    <w:link w:val="TematkomentarzaZnak"/>
    <w:uiPriority w:val="99"/>
    <w:semiHidden/>
    <w:rsid w:val="00023F13"/>
    <w:rPr>
      <w:b/>
      <w:bCs/>
    </w:rPr>
  </w:style>
  <w:style w:type="character" w:customStyle="1" w:styleId="TematkomentarzaZnak">
    <w:name w:val="Temat komentarza Znak"/>
    <w:basedOn w:val="TekstkomentarzaZnak"/>
    <w:link w:val="Tematkomentarza"/>
    <w:uiPriority w:val="99"/>
    <w:semiHidden/>
    <w:rsid w:val="004504C0"/>
    <w:rPr>
      <w:b/>
      <w:bCs/>
      <w:sz w:val="20"/>
    </w:rPr>
  </w:style>
  <w:style w:type="paragraph" w:customStyle="1" w:styleId="ZZARTzmianazmart">
    <w:name w:val="ZZ/ART(§) – zmiana zm. art. (§)"/>
    <w:basedOn w:val="ZARTzmartartykuempunktem"/>
    <w:uiPriority w:val="65"/>
    <w:qFormat/>
    <w:rsid w:val="006A748A"/>
    <w:pPr>
      <w:ind w:left="1894"/>
    </w:pPr>
  </w:style>
  <w:style w:type="paragraph" w:customStyle="1" w:styleId="ZZPKTzmianazmpkt">
    <w:name w:val="ZZ/PKT – zmiana zm. pkt"/>
    <w:basedOn w:val="ZPKTzmpktartykuempunktem"/>
    <w:uiPriority w:val="66"/>
    <w:qFormat/>
    <w:rsid w:val="006A748A"/>
    <w:pPr>
      <w:ind w:left="2404"/>
    </w:pPr>
  </w:style>
  <w:style w:type="paragraph" w:customStyle="1" w:styleId="ZZLITwPKTzmianazmlitwpkt">
    <w:name w:val="ZZ/LIT_w_PKT – zmiana zm. lit. w pkt"/>
    <w:basedOn w:val="ZLITwPKTzmlitwpktartykuempunktem"/>
    <w:uiPriority w:val="67"/>
    <w:qFormat/>
    <w:rsid w:val="006A748A"/>
    <w:pPr>
      <w:ind w:left="2880"/>
    </w:pPr>
  </w:style>
  <w:style w:type="paragraph" w:customStyle="1" w:styleId="ZZTIRwPKTzmianazmtirwpkt">
    <w:name w:val="ZZ/TIR_w_PKT – zmiana zm. tir. w pkt"/>
    <w:basedOn w:val="ZTIRwPKTzmtirwpktartykuempunktem"/>
    <w:uiPriority w:val="67"/>
    <w:qFormat/>
    <w:rsid w:val="006A748A"/>
    <w:pPr>
      <w:ind w:left="3277"/>
    </w:pPr>
  </w:style>
  <w:style w:type="paragraph" w:customStyle="1" w:styleId="ZZWMATFIZCHEMzmwzorumatfizlubchem">
    <w:name w:val="ZZ/W_MAT(FIZ|CHEM) – zm. wzoru mat. (fiz. lub chem.)"/>
    <w:basedOn w:val="ZWMATFIZCHEMzmwzorumatfizlubchemartykuempunktem"/>
    <w:uiPriority w:val="71"/>
    <w:qFormat/>
    <w:rsid w:val="001270A2"/>
    <w:pPr>
      <w:ind w:left="2404"/>
    </w:pPr>
  </w:style>
  <w:style w:type="paragraph" w:customStyle="1" w:styleId="ODNONIKtreodnonika">
    <w:name w:val="ODNOŚNIK – treść odnośnika"/>
    <w:uiPriority w:val="19"/>
    <w:qFormat/>
    <w:rsid w:val="006A748A"/>
    <w:pPr>
      <w:spacing w:line="240" w:lineRule="auto"/>
      <w:ind w:left="284" w:hanging="284"/>
      <w:jc w:val="both"/>
    </w:pPr>
    <w:rPr>
      <w:rFonts w:ascii="Times New Roman" w:eastAsiaTheme="minorEastAsia" w:hAnsi="Times New Roman" w:cs="Arial"/>
      <w:sz w:val="20"/>
      <w:szCs w:val="20"/>
    </w:rPr>
  </w:style>
  <w:style w:type="paragraph" w:customStyle="1" w:styleId="ZFRAGzmfragmentunpzdaniaartykuempunktem">
    <w:name w:val="Z/FRAG – zm. fragmentu (np. zdania) artykułem (punktem)"/>
    <w:basedOn w:val="ZARTzmartartykuempunktem"/>
    <w:next w:val="PKTpunkt"/>
    <w:uiPriority w:val="36"/>
    <w:qFormat/>
    <w:rsid w:val="006A748A"/>
    <w:pPr>
      <w:ind w:firstLine="0"/>
    </w:pPr>
    <w:rPr>
      <w:rFonts w:ascii="Times New Roman" w:hAnsi="Times New Roman"/>
    </w:rPr>
  </w:style>
  <w:style w:type="paragraph" w:customStyle="1" w:styleId="ZLITFRAGzmlitfragmentunpzdanialiter">
    <w:name w:val="Z_LIT/FRAG – zm. lit. fragmentu (np. zdania) literą"/>
    <w:basedOn w:val="ZLITUSTzmustliter"/>
    <w:next w:val="LITlitera"/>
    <w:uiPriority w:val="52"/>
    <w:qFormat/>
    <w:rsid w:val="006A748A"/>
    <w:pPr>
      <w:ind w:firstLine="0"/>
    </w:pPr>
    <w:rPr>
      <w:rFonts w:ascii="Times New Roman" w:hAnsi="Times New Roman"/>
    </w:rPr>
  </w:style>
  <w:style w:type="paragraph" w:customStyle="1" w:styleId="ZTIRFRAGMzmnpwprdowyliczeniatiret">
    <w:name w:val="Z_TIR/FRAGM – zm. np. wpr. do wyliczenia tiret"/>
    <w:basedOn w:val="ZTIRCZWSPPKTzmczciwsppkttiret"/>
    <w:next w:val="TIRtiret"/>
    <w:uiPriority w:val="60"/>
    <w:qFormat/>
    <w:rsid w:val="006A748A"/>
    <w:rPr>
      <w:rFonts w:ascii="Times New Roman" w:hAnsi="Times New Roman"/>
    </w:rPr>
  </w:style>
  <w:style w:type="paragraph" w:customStyle="1" w:styleId="ZTIRTIRwPKTzmtirwpkttiret">
    <w:name w:val="Z_TIR/TIR_w_PKT – zm. tir. w pkt tiret"/>
    <w:basedOn w:val="ZTIRTIRwLITzmtirwlittiret"/>
    <w:uiPriority w:val="57"/>
    <w:qFormat/>
    <w:rsid w:val="006A748A"/>
    <w:pPr>
      <w:ind w:left="2733"/>
    </w:pPr>
  </w:style>
  <w:style w:type="paragraph" w:customStyle="1" w:styleId="ZTIRCZWSPTIRwPKTzmczciwsptirtiret">
    <w:name w:val="Z_TIR/CZ_WSP_TIR_w_PKT – zm. części wsp. tir. tiret"/>
    <w:basedOn w:val="ZTIRTIRwPKTzmtirwpkttiret"/>
    <w:next w:val="TIRtiret"/>
    <w:uiPriority w:val="60"/>
    <w:qFormat/>
    <w:rsid w:val="006A748A"/>
    <w:pPr>
      <w:ind w:left="2336" w:firstLine="0"/>
    </w:pPr>
  </w:style>
  <w:style w:type="paragraph" w:customStyle="1" w:styleId="SKARNsankcjakarnawszczeglnociwKodeksiekarnym">
    <w:name w:val="S_KARN – sankcja karna w szczególności w Kodeksie karnym"/>
    <w:basedOn w:val="USTustnpkodeksu"/>
    <w:next w:val="ARTartustawynprozporzdzenia"/>
    <w:uiPriority w:val="18"/>
    <w:qFormat/>
    <w:rsid w:val="006A748A"/>
    <w:pPr>
      <w:ind w:left="510" w:firstLine="0"/>
    </w:pPr>
  </w:style>
  <w:style w:type="paragraph" w:customStyle="1" w:styleId="ROZDZODDZOZNoznaczenierozdziauluboddziau">
    <w:name w:val="ROZDZ(ODDZ)_OZN – oznaczenie rozdziału lub oddziału"/>
    <w:next w:val="ARTartustawynprozporzdzenia"/>
    <w:uiPriority w:val="10"/>
    <w:qFormat/>
    <w:rsid w:val="006A748A"/>
    <w:pPr>
      <w:keepNext/>
      <w:suppressAutoHyphens/>
      <w:spacing w:before="120"/>
      <w:jc w:val="center"/>
    </w:pPr>
    <w:rPr>
      <w:rFonts w:eastAsiaTheme="minorEastAsia" w:cs="Arial"/>
      <w:bCs/>
      <w:kern w:val="24"/>
    </w:rPr>
  </w:style>
  <w:style w:type="paragraph" w:customStyle="1" w:styleId="Z2TIR2TIRzmpodwtirpodwjnymtiret">
    <w:name w:val="Z_2TIR/2TIR – zm. podw. tir. podwójnym tiret"/>
    <w:basedOn w:val="TIRtiret"/>
    <w:uiPriority w:val="85"/>
    <w:qFormat/>
    <w:rsid w:val="006A748A"/>
    <w:pPr>
      <w:ind w:left="2177"/>
    </w:pPr>
  </w:style>
  <w:style w:type="paragraph" w:customStyle="1" w:styleId="Z2TIRTIRzmtirpodwjnymtiret">
    <w:name w:val="Z_2TIR/TIR – zm. tir. podwójnym tiret"/>
    <w:basedOn w:val="TIRtiret"/>
    <w:uiPriority w:val="84"/>
    <w:qFormat/>
    <w:rsid w:val="006A748A"/>
    <w:pPr>
      <w:ind w:left="2177"/>
    </w:pPr>
  </w:style>
  <w:style w:type="paragraph" w:customStyle="1" w:styleId="ZSKARNzmsankcjikarnejwszczeglnociwKodeksiekarnym">
    <w:name w:val="Z/S_KARN – zm. sankcji karnej w szczególności w Kodeksie karnym"/>
    <w:basedOn w:val="SKARNsankcjakarnawszczeglnociwKodeksiekarnym"/>
    <w:next w:val="PKTpunkt"/>
    <w:uiPriority w:val="37"/>
    <w:qFormat/>
    <w:rsid w:val="006A748A"/>
    <w:pPr>
      <w:ind w:left="1021"/>
    </w:pPr>
  </w:style>
  <w:style w:type="paragraph" w:customStyle="1" w:styleId="ZLITSKARNzmsankcjikarnejliter">
    <w:name w:val="Z_LIT/S_KARN – zm. sankcji karnej literą"/>
    <w:basedOn w:val="ZSKARNzmsankcjikarnejwszczeglnociwKodeksiekarnym"/>
    <w:uiPriority w:val="53"/>
    <w:qFormat/>
    <w:rsid w:val="006A748A"/>
    <w:pPr>
      <w:ind w:left="1497"/>
    </w:pPr>
  </w:style>
  <w:style w:type="paragraph" w:customStyle="1" w:styleId="ZCYTzmcytatunpprzysigiartykuempunktem">
    <w:name w:val="Z/CYT – zm. cytatu np. przysięgi artykułem (punktem)"/>
    <w:basedOn w:val="CYTcytatnpprzysigi"/>
    <w:next w:val="ZUSTzmustartykuempunktem"/>
    <w:uiPriority w:val="37"/>
    <w:qFormat/>
    <w:rsid w:val="006A748A"/>
    <w:pPr>
      <w:ind w:left="1021"/>
    </w:pPr>
  </w:style>
  <w:style w:type="paragraph" w:customStyle="1" w:styleId="ZCZWSP2TIRwPKTzmczciwsppodwtirwpktartykuempunktem">
    <w:name w:val="Z/CZ_WSP_2TIR_w_PKT – zm. części wsp. podw. tir. w pkt artykułem (punktem)"/>
    <w:basedOn w:val="Z2TIRwPKTzmpodwtirwpktartykuempunktem"/>
    <w:next w:val="ZZUSTzmianazmust"/>
    <w:uiPriority w:val="75"/>
    <w:qFormat/>
    <w:rsid w:val="006A748A"/>
    <w:pPr>
      <w:ind w:left="1894" w:firstLine="0"/>
    </w:pPr>
  </w:style>
  <w:style w:type="paragraph" w:customStyle="1" w:styleId="Z2TIRwLITzmpodwtirwlitartykuempunktem">
    <w:name w:val="Z/2TIR_w_LIT – zm. podw. tir. w lit. artykułem (punktem)"/>
    <w:basedOn w:val="Z2TIRwPKTzmpodwtirwpktartykuempunktem"/>
    <w:uiPriority w:val="74"/>
    <w:qFormat/>
    <w:rsid w:val="006A748A"/>
    <w:pPr>
      <w:ind w:left="1780"/>
    </w:pPr>
  </w:style>
  <w:style w:type="paragraph" w:customStyle="1" w:styleId="Z2TIRwTIRzmpodwtirwtirartykuempunktem">
    <w:name w:val="Z/2TIR_w_TIR – zm. podw. tir. w tir. artykułem (punktem)"/>
    <w:basedOn w:val="Z2TIRwLITzmpodwtirwlitartykuempunktem"/>
    <w:uiPriority w:val="73"/>
    <w:qFormat/>
    <w:rsid w:val="006A748A"/>
    <w:pPr>
      <w:ind w:left="1304"/>
    </w:pPr>
  </w:style>
  <w:style w:type="paragraph" w:customStyle="1" w:styleId="ZCZWSP2TIRwTIRzmczciwsppodwtirwtirartykuempunktem">
    <w:name w:val="Z/CZ_WSP_2TIR_w_TIR – zm. części wsp. podw. tir. w tir. artykułem (punktem)"/>
    <w:basedOn w:val="Z2TIRwTIRzmpodwtirwtirartykuempunktem"/>
    <w:next w:val="PKTpunkt"/>
    <w:uiPriority w:val="74"/>
    <w:qFormat/>
    <w:rsid w:val="006A748A"/>
    <w:pPr>
      <w:ind w:left="907" w:firstLine="0"/>
    </w:pPr>
  </w:style>
  <w:style w:type="paragraph" w:customStyle="1" w:styleId="ZCZWSP2TIRwLITzmczciwsppodwtirwlitartykuempunktem">
    <w:name w:val="Z/CZ_WSP_2TIR_w_LIT – zm. części wsp. podw. tir. w lit. artykułem (punktem)"/>
    <w:basedOn w:val="Z2TIRwLITzmpodwtirwlitartykuempunktem"/>
    <w:next w:val="ZZUSTzmianazmust"/>
    <w:uiPriority w:val="75"/>
    <w:qFormat/>
    <w:rsid w:val="006A748A"/>
    <w:pPr>
      <w:ind w:left="1383" w:firstLine="0"/>
    </w:pPr>
  </w:style>
  <w:style w:type="paragraph" w:customStyle="1" w:styleId="ZZCZWSP2TIRzmianazmczciwsppodwtir">
    <w:name w:val="ZZ/CZ_WSP_2TIR – zmiana zm. części wsp. podw. tir."/>
    <w:basedOn w:val="ZZTIRzmianazmtir"/>
    <w:next w:val="ZZUSTzmianazmust"/>
    <w:uiPriority w:val="94"/>
    <w:qFormat/>
    <w:rsid w:val="006A748A"/>
    <w:pPr>
      <w:ind w:left="1894" w:firstLine="0"/>
    </w:pPr>
  </w:style>
  <w:style w:type="paragraph" w:customStyle="1" w:styleId="PKTODNONIKApunktodnonika">
    <w:name w:val="PKT_ODNOŚNIKA – punkt odnośnika"/>
    <w:basedOn w:val="ODNONIKtreodnonika"/>
    <w:uiPriority w:val="19"/>
    <w:qFormat/>
    <w:rsid w:val="006A748A"/>
    <w:pPr>
      <w:ind w:left="568"/>
    </w:pPr>
  </w:style>
  <w:style w:type="paragraph" w:customStyle="1" w:styleId="ZODNONIKAzmtekstuodnonikaartykuempunktem">
    <w:name w:val="Z/ODNOŚNIKA – zm. tekstu odnośnika artykułem (punktem)"/>
    <w:basedOn w:val="ODNONIKtreodnonika"/>
    <w:uiPriority w:val="39"/>
    <w:qFormat/>
    <w:rsid w:val="006A748A"/>
    <w:pPr>
      <w:spacing w:line="360" w:lineRule="auto"/>
      <w:ind w:left="907" w:hanging="397"/>
    </w:pPr>
    <w:rPr>
      <w:sz w:val="24"/>
    </w:rPr>
  </w:style>
  <w:style w:type="paragraph" w:customStyle="1" w:styleId="ZPKTwODNONIKUzmpktwzmienianymodnonikuartykuempunktem">
    <w:name w:val="Z/PKT_w_ODNOŚNIKU – zm. pkt w zmienianym odnośniku artykułem (punktem)"/>
    <w:basedOn w:val="ZODNONIKAzmtekstuodnonikaartykuempunktem"/>
    <w:uiPriority w:val="39"/>
    <w:qFormat/>
    <w:rsid w:val="006A748A"/>
    <w:pPr>
      <w:ind w:left="1304"/>
    </w:pPr>
  </w:style>
  <w:style w:type="paragraph" w:customStyle="1" w:styleId="ZPKTODNONIKAzmpktodnonikaartykuempunktem">
    <w:name w:val="Z/PKT_ODNOŚNIKA – zm. pkt odnośnika artykułem (punktem)"/>
    <w:basedOn w:val="ZODNONIKAzmtekstuodnonikaartykuempunktem"/>
    <w:uiPriority w:val="39"/>
    <w:qFormat/>
    <w:rsid w:val="006A748A"/>
  </w:style>
  <w:style w:type="paragraph" w:customStyle="1" w:styleId="ZLIT2TIRwTIRzmpodwtirwtirliter">
    <w:name w:val="Z_LIT/2TIR_w_TIR – zm. podw. tir. w tir. literą"/>
    <w:basedOn w:val="ZLIT2TIRzmpodwtirliter"/>
    <w:uiPriority w:val="75"/>
    <w:qFormat/>
    <w:rsid w:val="006A748A"/>
    <w:pPr>
      <w:ind w:left="1780"/>
    </w:pPr>
  </w:style>
  <w:style w:type="paragraph" w:customStyle="1" w:styleId="ZLIT2TIRwLITzmpodwtirwlitliter">
    <w:name w:val="Z_LIT/2TIR_w_LIT – zm. podw. tir. w lit. literą"/>
    <w:basedOn w:val="ZLIT2TIRwTIRzmpodwtirwtirliter"/>
    <w:uiPriority w:val="76"/>
    <w:qFormat/>
    <w:rsid w:val="006A748A"/>
    <w:pPr>
      <w:ind w:left="2257"/>
    </w:pPr>
  </w:style>
  <w:style w:type="paragraph" w:customStyle="1" w:styleId="ZLIT2TIRwPKTzmpodwtirwpktliter">
    <w:name w:val="Z_LIT/2TIR_w_PKT – zm. podw. tir. w pkt literą"/>
    <w:basedOn w:val="ZLIT2TIRwLITzmpodwtirwlitliter"/>
    <w:uiPriority w:val="76"/>
    <w:qFormat/>
    <w:rsid w:val="006A748A"/>
    <w:pPr>
      <w:ind w:left="2767"/>
    </w:pPr>
  </w:style>
  <w:style w:type="paragraph" w:customStyle="1" w:styleId="ZLITCZWSP2TIRwTIRzmczciwsppodwtirwtirliter">
    <w:name w:val="Z_LIT/CZ_WSP_2TIR_w_TIR – zm. części wsp. podw. tir. w tir. literą"/>
    <w:basedOn w:val="ZLIT2TIRwTIRzmpodwtirwtirliter"/>
    <w:next w:val="LITlitera"/>
    <w:uiPriority w:val="76"/>
    <w:qFormat/>
    <w:rsid w:val="006A748A"/>
    <w:pPr>
      <w:ind w:left="1383" w:firstLine="0"/>
    </w:pPr>
  </w:style>
  <w:style w:type="paragraph" w:customStyle="1" w:styleId="ZLITCZWSP2TIRwLITzmczciwsppodwtirwlitliter">
    <w:name w:val="Z_LIT/CZ_WSP_2TIR_w_LIT – zm. części wsp. podw. tir. w lit. literą"/>
    <w:basedOn w:val="ZLIT2TIRwLITzmpodwtirwlitliter"/>
    <w:next w:val="LITlitera"/>
    <w:uiPriority w:val="77"/>
    <w:qFormat/>
    <w:rsid w:val="006A748A"/>
    <w:pPr>
      <w:ind w:left="1860" w:firstLine="0"/>
    </w:pPr>
  </w:style>
  <w:style w:type="paragraph" w:customStyle="1" w:styleId="ZLITCZWSP2TIRwPKTzmczciwsppodwtirwpktliter">
    <w:name w:val="Z_LIT/CZ_WSP_2TIR_w_PKT – zm. części wsp. podw. tir. w pkt literą"/>
    <w:basedOn w:val="ZLIT2TIRwPKTzmpodwtirwpktliter"/>
    <w:next w:val="LITlitera"/>
    <w:uiPriority w:val="77"/>
    <w:qFormat/>
    <w:rsid w:val="006A748A"/>
    <w:pPr>
      <w:ind w:left="2370" w:firstLine="0"/>
    </w:pPr>
  </w:style>
  <w:style w:type="paragraph" w:customStyle="1" w:styleId="ZTIR2TIRwPKTzmpodwtirwpkttiret">
    <w:name w:val="Z_TIR/2TIR_w_PKT – zm. podw. tir. w pkt tiret"/>
    <w:basedOn w:val="ZTIR2TIRwLITzmpodwtirwlittiret"/>
    <w:uiPriority w:val="79"/>
    <w:qFormat/>
    <w:rsid w:val="006A748A"/>
    <w:pPr>
      <w:ind w:left="3164"/>
    </w:pPr>
  </w:style>
  <w:style w:type="paragraph" w:customStyle="1" w:styleId="ZTIRCZWSP2TIRwPKTzmczciwsppodwtirwpkttiret">
    <w:name w:val="Z_TIR/CZ_WSP_2TIR_w_PKT – zm. części wsp. podw. tir. w pkt tiret"/>
    <w:basedOn w:val="ZTIR2TIRwPKTzmpodwtirwpkttiret"/>
    <w:next w:val="TIRtiret"/>
    <w:uiPriority w:val="80"/>
    <w:qFormat/>
    <w:rsid w:val="006A748A"/>
    <w:pPr>
      <w:ind w:left="2767" w:firstLine="0"/>
    </w:pPr>
  </w:style>
  <w:style w:type="paragraph" w:customStyle="1" w:styleId="ZZCZWSP2TIRwLITzmianazmczciwsppodwtirwlit">
    <w:name w:val="ZZ/CZ_WSP_2TIR_w_LIT – zmiana zm. części wsp. podw. tir. w lit."/>
    <w:basedOn w:val="ZZ2TIRwLITzmianazmpodwtirwlit"/>
    <w:uiPriority w:val="95"/>
    <w:qFormat/>
    <w:rsid w:val="006A748A"/>
    <w:pPr>
      <w:ind w:left="2767"/>
    </w:pPr>
  </w:style>
  <w:style w:type="paragraph" w:customStyle="1" w:styleId="ZZCZWSP2TIRwPKTzmianazmczciwsppodwtirwpkt">
    <w:name w:val="ZZ/CZ_WSP_2TIR_w_PKT – zmiana zm. części wsp. podw. tir. w pkt"/>
    <w:basedOn w:val="ZZ2TIRwLITzmianazmpodwtirwlit"/>
    <w:uiPriority w:val="95"/>
    <w:qFormat/>
    <w:rsid w:val="006A748A"/>
    <w:pPr>
      <w:ind w:left="3277" w:firstLine="0"/>
    </w:pPr>
  </w:style>
  <w:style w:type="paragraph" w:customStyle="1" w:styleId="ZCZWSP2TIRzmczciwsplnejpodwtirartykuempunktem">
    <w:name w:val="Z/CZ_WSP_2TIR – zm. części wspólnej podw. tir. artykułem (punktem)"/>
    <w:basedOn w:val="ZCZWSPPKTzmczciwsppktartykuempunktem"/>
    <w:next w:val="PKTpunkt"/>
    <w:uiPriority w:val="74"/>
    <w:qFormat/>
    <w:rsid w:val="006A748A"/>
  </w:style>
  <w:style w:type="paragraph" w:customStyle="1" w:styleId="ZLITCZWSP2TIRzmczciwsppodwtirliter">
    <w:name w:val="Z_LIT/CZ_WSP_2TIR – zm. części wsp. podw. tir. literą"/>
    <w:basedOn w:val="ZLITCZWSPPKTzmczciwsppktliter"/>
    <w:next w:val="LITlitera"/>
    <w:uiPriority w:val="76"/>
    <w:qFormat/>
    <w:rsid w:val="006A748A"/>
  </w:style>
  <w:style w:type="paragraph" w:customStyle="1" w:styleId="ZTIRCZWSP2TIRzmczciwsppodwtirtiret">
    <w:name w:val="Z_TIR/CZ_WSP_2TIR – zm. części wsp. podw. tir. tiret"/>
    <w:basedOn w:val="ZLITCZWSP2TIRzmczciwsppodwtirliter"/>
    <w:next w:val="TIRtiret"/>
    <w:uiPriority w:val="79"/>
    <w:qFormat/>
    <w:rsid w:val="006A748A"/>
  </w:style>
  <w:style w:type="paragraph" w:customStyle="1" w:styleId="ZZ2TIRzmianazmpodwtir">
    <w:name w:val="ZZ/2TIR – zmiana zm. podw. tir."/>
    <w:basedOn w:val="ZZCZWSP2TIRzmianazmczciwsppodwtir"/>
    <w:uiPriority w:val="93"/>
    <w:qFormat/>
    <w:rsid w:val="006A748A"/>
    <w:pPr>
      <w:ind w:left="2291" w:hanging="397"/>
    </w:pPr>
  </w:style>
  <w:style w:type="paragraph" w:customStyle="1" w:styleId="ZCZWSPLITzmczciwsplitartykuempunktem">
    <w:name w:val="Z/CZ_WSP_LIT – zm. części wsp. lit. artykułem (punktem)"/>
    <w:basedOn w:val="ZCZWSPPKTzmczciwsppktartykuempunktem"/>
    <w:next w:val="PKTpunkt"/>
    <w:uiPriority w:val="35"/>
    <w:qFormat/>
    <w:rsid w:val="006A748A"/>
  </w:style>
  <w:style w:type="paragraph" w:customStyle="1" w:styleId="ZCZWSPTIRzmczciwsptirartykuempunktem">
    <w:name w:val="Z/CZ_WSP_TIR – zm. części wsp. tir. artykułem (punktem)"/>
    <w:basedOn w:val="ZCZWSPPKTzmczciwsppktartykuempunktem"/>
    <w:next w:val="PKTpunkt"/>
    <w:uiPriority w:val="35"/>
    <w:qFormat/>
    <w:rsid w:val="006A748A"/>
  </w:style>
  <w:style w:type="paragraph" w:customStyle="1" w:styleId="ZLITCZWSPLITzmczciwsplitliter">
    <w:name w:val="Z_LIT/CZ_WSP_LIT – zm. części wsp. lit. literą"/>
    <w:basedOn w:val="ZLITCZWSPPKTzmczciwsppktliter"/>
    <w:next w:val="LITlitera"/>
    <w:uiPriority w:val="51"/>
    <w:qFormat/>
    <w:rsid w:val="006A748A"/>
  </w:style>
  <w:style w:type="paragraph" w:customStyle="1" w:styleId="ZLITCZWSPTIRzmczciwsptirliter">
    <w:name w:val="Z_LIT/CZ_WSP_TIR – zm. części wsp. tir. literą"/>
    <w:basedOn w:val="ZLITCZWSPPKTzmczciwsppktliter"/>
    <w:next w:val="LITlitera"/>
    <w:uiPriority w:val="51"/>
    <w:qFormat/>
    <w:rsid w:val="006A748A"/>
  </w:style>
  <w:style w:type="paragraph" w:customStyle="1" w:styleId="ZTIRCZWSPLITzmczciwsplittiret">
    <w:name w:val="Z_TIR/CZ_WSP_LIT – zm. części wsp. lit. tiret"/>
    <w:basedOn w:val="ZTIRCZWSPPKTzmczciwsppkttiret"/>
    <w:next w:val="TIRtiret"/>
    <w:uiPriority w:val="59"/>
    <w:qFormat/>
    <w:rsid w:val="006A748A"/>
  </w:style>
  <w:style w:type="paragraph" w:customStyle="1" w:styleId="ZTIRCZWSPTIRzmczciwsptirtiret">
    <w:name w:val="Z_TIR/CZ_WSP_TIR – zm. części wsp. tir. tiret"/>
    <w:basedOn w:val="ZTIRCZWSPPKTzmczciwsppkttiret"/>
    <w:next w:val="TIRtiret"/>
    <w:uiPriority w:val="60"/>
    <w:qFormat/>
    <w:rsid w:val="006A748A"/>
  </w:style>
  <w:style w:type="paragraph" w:customStyle="1" w:styleId="ZZCZWSPLITzmianazmczciwsplit">
    <w:name w:val="ZZ/CZ_WSP_LIT – zmiana. zm. części wsp. lit."/>
    <w:basedOn w:val="ZZCZWSPPKTzmianazmczciwsppkt"/>
    <w:uiPriority w:val="69"/>
    <w:qFormat/>
    <w:rsid w:val="006A748A"/>
  </w:style>
  <w:style w:type="paragraph" w:customStyle="1" w:styleId="ZZCZWSPTIRzmianazmczciwsptir">
    <w:name w:val="ZZ/CZ_WSP_TIR – zmiana. zm. części wsp. tir."/>
    <w:basedOn w:val="ZZCZWSPPKTzmianazmczciwsppkt"/>
    <w:uiPriority w:val="69"/>
    <w:qFormat/>
    <w:rsid w:val="006A748A"/>
  </w:style>
  <w:style w:type="paragraph" w:customStyle="1" w:styleId="Z2TIRCZWSPTIRzmczciwsptirpodwjnymtiret">
    <w:name w:val="Z_2TIR/CZ_WSP_TIR – zm. części wsp. tir. podwójnym tiret"/>
    <w:basedOn w:val="Z2TIRCZWSPLITzmczciwsplitpodwjnymtiret"/>
    <w:next w:val="2TIRpodwjnytiret"/>
    <w:uiPriority w:val="87"/>
    <w:qFormat/>
    <w:rsid w:val="006A748A"/>
  </w:style>
  <w:style w:type="paragraph" w:customStyle="1" w:styleId="Z2TIRCZWSP2TIRzmczciwsppodwtirpodwjnymtiret">
    <w:name w:val="Z_2TIR/CZ_WSP_2TIR – zm. części wsp. podw. tir. podwójnym tiret"/>
    <w:basedOn w:val="Z2TIRCZWSPLITzmczciwsplitpodwjnymtiret"/>
    <w:next w:val="2TIRpodwjnytiret"/>
    <w:uiPriority w:val="88"/>
    <w:qFormat/>
    <w:rsid w:val="006A748A"/>
  </w:style>
  <w:style w:type="paragraph" w:customStyle="1" w:styleId="ZUSTzmustartykuempunktem">
    <w:name w:val="Z/UST(§) – zm. ust. (§) artykułem (punktem)"/>
    <w:basedOn w:val="ZARTzmartartykuempunktem"/>
    <w:uiPriority w:val="30"/>
    <w:qFormat/>
    <w:rsid w:val="006A748A"/>
  </w:style>
  <w:style w:type="paragraph" w:customStyle="1" w:styleId="ZZUSTzmianazmust">
    <w:name w:val="ZZ/UST(§) – zmiana zm. ust. (§)"/>
    <w:basedOn w:val="ZZARTzmianazmart"/>
    <w:uiPriority w:val="65"/>
    <w:qFormat/>
    <w:rsid w:val="006A748A"/>
  </w:style>
  <w:style w:type="paragraph" w:customStyle="1" w:styleId="TYTDZPRZEDMprzedmiotregulacjitytuulubdziau">
    <w:name w:val="TYT(DZ)_PRZEDM – przedmiot regulacji tytułu lub działu"/>
    <w:next w:val="ARTartustawynprozporzdzenia"/>
    <w:uiPriority w:val="9"/>
    <w:qFormat/>
    <w:rsid w:val="006A748A"/>
    <w:pPr>
      <w:keepNext/>
      <w:suppressAutoHyphens/>
      <w:spacing w:before="120"/>
      <w:jc w:val="center"/>
    </w:pPr>
    <w:rPr>
      <w:b/>
      <w:szCs w:val="26"/>
    </w:rPr>
  </w:style>
  <w:style w:type="paragraph" w:customStyle="1" w:styleId="ZNIEARTTEKSTzmtekstunieartykuowanego">
    <w:name w:val="Z/NIEART_TEKST – zm. tekstu nieartykułowanego"/>
    <w:basedOn w:val="NIEARTTEKSTtekstnieartykuowanynppodstprawnarozplubpreambua"/>
    <w:uiPriority w:val="37"/>
    <w:qFormat/>
    <w:rsid w:val="006A748A"/>
    <w:pPr>
      <w:ind w:left="510"/>
    </w:pPr>
  </w:style>
  <w:style w:type="paragraph" w:customStyle="1" w:styleId="ZZCZCIKSIGIzmianazmozniprzedmczciksigiartykuempunktem">
    <w:name w:val="ZZ/CZĘŚCI(KSIĘGI) – zmiana zm. ozn. i przedm. części (księgi) artykułem (punktem)"/>
    <w:basedOn w:val="ZCZCIKSIGIzmozniprzedmczciksigiartykuempunktem"/>
    <w:next w:val="ZZARTzmianazmart"/>
    <w:uiPriority w:val="63"/>
    <w:qFormat/>
    <w:rsid w:val="006A748A"/>
    <w:pPr>
      <w:spacing w:before="0"/>
      <w:ind w:left="1894"/>
    </w:pPr>
  </w:style>
  <w:style w:type="paragraph" w:customStyle="1" w:styleId="ZZTYTDZOZNzmianazmozntytuudziauartykuempunktem">
    <w:name w:val="ZZ/TYT(DZ)_OZN – zmiana zm. ozn. tytułu (działu) artykułem (punktem)"/>
    <w:basedOn w:val="ZTYTDZOZNzmozntytuudziauartykuempunktem"/>
    <w:next w:val="ZZARTzmianazmart"/>
    <w:uiPriority w:val="63"/>
    <w:qFormat/>
    <w:rsid w:val="006A748A"/>
    <w:pPr>
      <w:ind w:left="1894"/>
    </w:pPr>
  </w:style>
  <w:style w:type="paragraph" w:customStyle="1" w:styleId="ZZTYTDZPRZEDMzmianazmprzedmtytuulubdziauartykuempunktem">
    <w:name w:val="ZZ/TYT(DZ)_PRZEDM – zmiana zm. przedm. tytułu lub działu artykułem (punktem)"/>
    <w:basedOn w:val="ZTYTDZPRZEDMzmprzedmtytuulubdziauartykuempunktem"/>
    <w:next w:val="ZZARTzmianazmart"/>
    <w:uiPriority w:val="63"/>
    <w:qFormat/>
    <w:rsid w:val="006A748A"/>
    <w:pPr>
      <w:ind w:left="1894"/>
    </w:pPr>
  </w:style>
  <w:style w:type="paragraph" w:customStyle="1" w:styleId="ZZROZDZODDZOZNzmianazmoznrozdzoddzartykuempunktem">
    <w:name w:val="ZZ/ROZDZ(ODDZ)_OZN – zmiana zm. ozn. rozdz. (oddz.) artykułem (punktem)"/>
    <w:basedOn w:val="ZROZDZODDZOZNzmoznrozdzoddzartykuempunktem"/>
    <w:next w:val="ZZROZDZODDZPRZEDMzmianazmprzedmrozdzoddzartykuempunktem"/>
    <w:uiPriority w:val="64"/>
    <w:qFormat/>
    <w:rsid w:val="006A748A"/>
    <w:pPr>
      <w:ind w:left="1894"/>
    </w:pPr>
  </w:style>
  <w:style w:type="paragraph" w:customStyle="1" w:styleId="ZZROZDZODDZPRZEDMzmianazmprzedmrozdzoddzartykuempunktem">
    <w:name w:val="ZZ/ROZDZ(ODDZ)_PRZEDM – zmiana zm. przedm. rozdz. (oddz.) artykułem (punktem)"/>
    <w:basedOn w:val="ZROZDZODDZPRZEDMzmprzedmrozdzoddzartykuempunktem"/>
    <w:next w:val="ZZARTzmianazmart"/>
    <w:uiPriority w:val="64"/>
    <w:qFormat/>
    <w:rsid w:val="006A748A"/>
    <w:pPr>
      <w:ind w:left="1894"/>
    </w:pPr>
  </w:style>
  <w:style w:type="paragraph" w:customStyle="1" w:styleId="P1wTABELIpoziom1numeracjiwtabeli">
    <w:name w:val="P1_w_TABELI – poziom 1 numeracji w tabeli"/>
    <w:basedOn w:val="PKTpunkt"/>
    <w:uiPriority w:val="24"/>
    <w:qFormat/>
    <w:rsid w:val="006A748A"/>
    <w:pPr>
      <w:ind w:left="397" w:hanging="397"/>
    </w:pPr>
    <w:rPr>
      <w:kern w:val="24"/>
    </w:rPr>
  </w:style>
  <w:style w:type="paragraph" w:customStyle="1" w:styleId="CZWSPP1wTABELIczwsppoziomu1numeracjiwtabeli">
    <w:name w:val="CZ_WSP_P1_w_TABELI – część wsp. poziomu 1 numeracji w tabeli"/>
    <w:basedOn w:val="P1wTABELIpoziom1numeracjiwtabeli"/>
    <w:next w:val="Normalny"/>
    <w:uiPriority w:val="25"/>
    <w:qFormat/>
    <w:rsid w:val="006A748A"/>
    <w:pPr>
      <w:ind w:left="0" w:firstLine="0"/>
    </w:pPr>
  </w:style>
  <w:style w:type="paragraph" w:customStyle="1" w:styleId="P2wTABELIpoziom2numeracjiwtabeli">
    <w:name w:val="P2_w_TABELI – poziom 2 numeracji w tabeli"/>
    <w:basedOn w:val="P1wTABELIpoziom1numeracjiwtabeli"/>
    <w:uiPriority w:val="24"/>
    <w:qFormat/>
    <w:rsid w:val="006A748A"/>
    <w:pPr>
      <w:ind w:left="794"/>
    </w:pPr>
  </w:style>
  <w:style w:type="paragraph" w:customStyle="1" w:styleId="P3wTABELIpoziom3numeracjiwtabeli">
    <w:name w:val="P3_w_TABELI – poziom 3 numeracji w tabeli"/>
    <w:basedOn w:val="P2wTABELIpoziom2numeracjiwtabeli"/>
    <w:uiPriority w:val="24"/>
    <w:qFormat/>
    <w:rsid w:val="006A748A"/>
    <w:pPr>
      <w:ind w:left="1191"/>
    </w:pPr>
  </w:style>
  <w:style w:type="paragraph" w:customStyle="1" w:styleId="CZWSPP2wTABELIczwsppoziomu2numeracjiwtabeli">
    <w:name w:val="CZ_WSP_P2_w_TABELI – część wsp. poziomu 2 numeracji w tabeli"/>
    <w:basedOn w:val="CZWSPP1wTABELIczwsppoziomu1numeracjiwtabeli"/>
    <w:next w:val="Normalny"/>
    <w:uiPriority w:val="25"/>
    <w:qFormat/>
    <w:rsid w:val="006A748A"/>
    <w:pPr>
      <w:ind w:left="397"/>
    </w:pPr>
  </w:style>
  <w:style w:type="paragraph" w:customStyle="1" w:styleId="CZWSPP3wTABELIczwsppoziomu3numeracjiwtabeli">
    <w:name w:val="CZ_WSP_P3_w_TABELI – część wsp. poziomu 3 numeracji w tabeli"/>
    <w:basedOn w:val="CZWSPP2wTABELIczwsppoziomu2numeracjiwtabeli"/>
    <w:uiPriority w:val="25"/>
    <w:qFormat/>
    <w:rsid w:val="006A748A"/>
    <w:pPr>
      <w:ind w:left="794"/>
    </w:pPr>
  </w:style>
  <w:style w:type="paragraph" w:customStyle="1" w:styleId="CZWSPP4wTABELIczwsppoziomu4numeracjiwtabeli">
    <w:name w:val="CZ_WSP_P4_w_TABELI – część wsp. poziomu 4 numeracji w tabeli"/>
    <w:basedOn w:val="CZWSPP3wTABELIczwsppoziomu3numeracjiwtabeli"/>
    <w:uiPriority w:val="25"/>
    <w:qFormat/>
    <w:rsid w:val="006A748A"/>
    <w:pPr>
      <w:ind w:left="1191"/>
    </w:pPr>
  </w:style>
  <w:style w:type="paragraph" w:customStyle="1" w:styleId="P4wTABELIpoziom4numeracjiwtabeli">
    <w:name w:val="P4_w_TABELI – poziom 4 numeracji w tabeli"/>
    <w:basedOn w:val="P3wTABELIpoziom3numeracjiwtabeli"/>
    <w:uiPriority w:val="24"/>
    <w:qFormat/>
    <w:rsid w:val="006A748A"/>
    <w:pPr>
      <w:ind w:left="1588"/>
    </w:pPr>
  </w:style>
  <w:style w:type="paragraph" w:customStyle="1" w:styleId="TYTTABELItytutabeli">
    <w:name w:val="TYT_TABELI – tytuł tabeli"/>
    <w:basedOn w:val="TYTDZOZNoznaczenietytuulubdziau"/>
    <w:uiPriority w:val="22"/>
    <w:qFormat/>
    <w:rsid w:val="006A748A"/>
    <w:rPr>
      <w:b/>
    </w:rPr>
  </w:style>
  <w:style w:type="paragraph" w:customStyle="1" w:styleId="OZNPROJEKTUwskazaniedatylubwersjiprojektu">
    <w:name w:val="OZN_PROJEKTU – wskazanie daty lub wersji projektu"/>
    <w:next w:val="OZNRODZAKTUtznustawalubrozporzdzenieiorganwydajcy"/>
    <w:uiPriority w:val="5"/>
    <w:qFormat/>
    <w:rsid w:val="006A748A"/>
    <w:pPr>
      <w:jc w:val="right"/>
    </w:pPr>
    <w:rPr>
      <w:rFonts w:ascii="Times New Roman" w:eastAsiaTheme="minorEastAsia" w:hAnsi="Times New Roman" w:cs="Arial"/>
      <w:szCs w:val="20"/>
      <w:u w:val="single"/>
    </w:rPr>
  </w:style>
  <w:style w:type="paragraph" w:customStyle="1" w:styleId="NAZORGWYDnazwaorganuwydajcegoprojektowanyakt">
    <w:name w:val="NAZ_ORG_WYD – nazwa organu wydającego projektowany akt"/>
    <w:basedOn w:val="OZNRODZAKTUtznustawalubrozporzdzenieiorganwydajcy"/>
    <w:uiPriority w:val="27"/>
    <w:qFormat/>
    <w:rsid w:val="006A748A"/>
    <w:pPr>
      <w:ind w:left="4820"/>
    </w:pPr>
    <w:rPr>
      <w:spacing w:val="0"/>
    </w:rPr>
  </w:style>
  <w:style w:type="paragraph" w:customStyle="1" w:styleId="NAZORGWPOROZUMIENIUnazwaorganuwporozumieniuzktrymaktjestwydawany">
    <w:name w:val="NAZ_ORG_W_POROZUMIENIU – nazwa organu w porozumieniu z którym akt jest wydawany"/>
    <w:basedOn w:val="NAZORGWYDnazwaorganuwydajcegoprojektowanyakt"/>
    <w:uiPriority w:val="28"/>
    <w:qFormat/>
    <w:rsid w:val="006A748A"/>
    <w:pPr>
      <w:ind w:left="0" w:right="4820"/>
      <w:jc w:val="left"/>
    </w:pPr>
  </w:style>
  <w:style w:type="paragraph" w:customStyle="1" w:styleId="TEKSTwporozumieniu">
    <w:name w:val="TEKST&quot;w porozumieniu:&quot;"/>
    <w:next w:val="NAZORGWPOROZUMIENIUnazwaorganuwporozumieniuzktrymaktjestwydawany"/>
    <w:uiPriority w:val="27"/>
    <w:qFormat/>
    <w:rsid w:val="006A748A"/>
    <w:rPr>
      <w:rFonts w:ascii="Times New Roman" w:eastAsiaTheme="minorEastAsia" w:hAnsi="Times New Roman" w:cs="Arial"/>
      <w:b/>
      <w:szCs w:val="20"/>
    </w:rPr>
  </w:style>
  <w:style w:type="paragraph" w:customStyle="1" w:styleId="CZWSPPKTODNONIKAczwsppunkwodnonika">
    <w:name w:val="CZ_WSP_PKT_ODNOŚNIKA – część wsp. punków odnośnika"/>
    <w:basedOn w:val="PKTODNONIKApunktodnonika"/>
    <w:uiPriority w:val="21"/>
    <w:qFormat/>
    <w:rsid w:val="006A748A"/>
    <w:pPr>
      <w:ind w:left="284" w:firstLine="0"/>
    </w:pPr>
  </w:style>
  <w:style w:type="paragraph" w:customStyle="1" w:styleId="ZCZWSPPKTODNONIKAzmczciwsppktodnonikaartykuempunktem">
    <w:name w:val="Z/CZ_WSP_PKT_ODNOŚNIKA – zm. części wsp. pkt odnośnika artykułem (punktem)"/>
    <w:basedOn w:val="ZPKTODNONIKAzmpktodnonikaartykuempunktem"/>
    <w:next w:val="PKTpunkt"/>
    <w:uiPriority w:val="41"/>
    <w:qFormat/>
    <w:rsid w:val="006A748A"/>
    <w:pPr>
      <w:ind w:left="510" w:firstLine="0"/>
    </w:pPr>
  </w:style>
  <w:style w:type="paragraph" w:customStyle="1" w:styleId="NOTATKILEGISLATORA">
    <w:name w:val="NOTATKI_LEGISLATORA"/>
    <w:basedOn w:val="Normalny"/>
    <w:uiPriority w:val="5"/>
    <w:qFormat/>
    <w:rsid w:val="006A748A"/>
    <w:rPr>
      <w:b/>
      <w:i/>
    </w:rPr>
  </w:style>
  <w:style w:type="paragraph" w:customStyle="1" w:styleId="OZNZACZNIKAwskazanienrzacznika">
    <w:name w:val="OZN_ZAŁĄCZNIKA – wskazanie nr załącznika"/>
    <w:basedOn w:val="OZNPROJEKTUwskazaniedatylubwersjiprojektu"/>
    <w:uiPriority w:val="28"/>
    <w:qFormat/>
    <w:rsid w:val="006A748A"/>
    <w:pPr>
      <w:keepNext/>
    </w:pPr>
    <w:rPr>
      <w:b/>
      <w:u w:val="none"/>
    </w:rPr>
  </w:style>
  <w:style w:type="paragraph" w:customStyle="1" w:styleId="OZNPARAFYADNOTACJE">
    <w:name w:val="OZN_PARAFY(ADNOTACJE)"/>
    <w:basedOn w:val="ODNONIKtreodnonika"/>
    <w:uiPriority w:val="26"/>
    <w:qFormat/>
    <w:rsid w:val="006A748A"/>
  </w:style>
  <w:style w:type="paragraph" w:customStyle="1" w:styleId="TEKSTZacznikido">
    <w:name w:val="TEKST&quot;Załącznik(i) do ...&quot;"/>
    <w:uiPriority w:val="28"/>
    <w:qFormat/>
    <w:rsid w:val="00A56F07"/>
    <w:pPr>
      <w:keepNext/>
      <w:spacing w:after="240" w:line="240" w:lineRule="auto"/>
      <w:ind w:left="5670"/>
      <w:contextualSpacing/>
    </w:pPr>
    <w:rPr>
      <w:rFonts w:ascii="Times New Roman" w:eastAsiaTheme="minorEastAsia" w:hAnsi="Times New Roman" w:cs="Arial"/>
      <w:szCs w:val="20"/>
    </w:rPr>
  </w:style>
  <w:style w:type="paragraph" w:customStyle="1" w:styleId="LITODNONIKAliteraodnonika">
    <w:name w:val="LIT_ODNOŚNIKA – litera odnośnika"/>
    <w:basedOn w:val="PKTODNONIKApunktodnonika"/>
    <w:uiPriority w:val="20"/>
    <w:qFormat/>
    <w:rsid w:val="006A748A"/>
    <w:pPr>
      <w:ind w:left="851"/>
    </w:pPr>
  </w:style>
  <w:style w:type="paragraph" w:customStyle="1" w:styleId="CZWSPLITODNONIKAczwspliterodnonika">
    <w:name w:val="CZ_WSP_LIT_ODNOŚNIKA – część wsp. liter odnośnika"/>
    <w:basedOn w:val="LITODNONIKAliteraodnonika"/>
    <w:uiPriority w:val="22"/>
    <w:qFormat/>
    <w:rsid w:val="006A748A"/>
    <w:pPr>
      <w:ind w:left="567" w:firstLine="0"/>
    </w:pPr>
  </w:style>
  <w:style w:type="paragraph" w:customStyle="1" w:styleId="PKTOTJpunktobwieszczeniatekstujednolitegonp1">
    <w:name w:val="PKT_OTJ – punkt obwieszczenia tekstu jednolitego np. &quot;1.&quot;"/>
    <w:basedOn w:val="ARTartustawynprozporzdzenia"/>
    <w:uiPriority w:val="98"/>
    <w:semiHidden/>
    <w:qFormat/>
    <w:rsid w:val="006A748A"/>
    <w:pPr>
      <w:ind w:left="-510"/>
    </w:pPr>
  </w:style>
  <w:style w:type="paragraph" w:customStyle="1" w:styleId="PPKTOTJpodpunktwobwieszczeniutekstujednolitegonp1">
    <w:name w:val="PPKT_OTJ – podpunkt w obwieszczeniu tekstu jednolitego np. &quot;1)&quot;"/>
    <w:basedOn w:val="PKTOTJpunktobwieszczeniatekstujednolitegonp1"/>
    <w:uiPriority w:val="98"/>
    <w:semiHidden/>
    <w:qFormat/>
    <w:rsid w:val="006A748A"/>
    <w:pPr>
      <w:ind w:left="0" w:hanging="510"/>
    </w:pPr>
  </w:style>
  <w:style w:type="paragraph" w:customStyle="1" w:styleId="CZWSPPPKTOTJczwsppodpunktwwobwieszczeniutekstujednolitego">
    <w:name w:val="CZ_WSP_PPKT_OTJ – część wsp. podpunktów w obwieszczeniu tekstu jednolitego"/>
    <w:basedOn w:val="PPKTOTJpodpunktwobwieszczeniutekstujednolitegonp1"/>
    <w:uiPriority w:val="99"/>
    <w:semiHidden/>
    <w:qFormat/>
    <w:rsid w:val="006A748A"/>
    <w:pPr>
      <w:ind w:left="-510" w:firstLine="0"/>
    </w:pPr>
  </w:style>
  <w:style w:type="paragraph" w:customStyle="1" w:styleId="TEKSTOBWIESZCZENIENAZWAORGANUWYDAJCEGOOTJ">
    <w:name w:val="TEKST&quot;OBWIESZCZENIE&quot;(NAZWA_ORGANU_WYDAJĄCEGO_OTJ)"/>
    <w:basedOn w:val="OZNRODZAKTUtznustawalubrozporzdzenieiorganwydajcy"/>
    <w:uiPriority w:val="96"/>
    <w:semiHidden/>
    <w:qFormat/>
    <w:rsid w:val="00ED2AE0"/>
    <w:pPr>
      <w:ind w:left="-510"/>
    </w:pPr>
  </w:style>
  <w:style w:type="paragraph" w:customStyle="1" w:styleId="DATAOTJdatawydaniaobwieszczeniatekstujednolitego">
    <w:name w:val="DATA_OTJ – data wydania obwieszczenia tekstu jednolitego"/>
    <w:basedOn w:val="DATAAKTUdatauchwalenialubwydaniaaktu"/>
    <w:uiPriority w:val="97"/>
    <w:semiHidden/>
    <w:qFormat/>
    <w:rsid w:val="006A748A"/>
    <w:pPr>
      <w:ind w:left="-510"/>
    </w:pPr>
  </w:style>
  <w:style w:type="paragraph" w:customStyle="1" w:styleId="TYTUOTJprzedmiotobwieszczeniatekstujednolitego">
    <w:name w:val="TYTUŁ_OTJ – przedmiot obwieszczenia tekstu jednolitego"/>
    <w:basedOn w:val="TYTUAKTUprzedmiotregulacjiustawylubrozporzdzenia"/>
    <w:uiPriority w:val="97"/>
    <w:semiHidden/>
    <w:qFormat/>
    <w:rsid w:val="006A748A"/>
    <w:pPr>
      <w:ind w:left="-510"/>
    </w:pPr>
  </w:style>
  <w:style w:type="paragraph" w:customStyle="1" w:styleId="ZLITODNONIKAzmlitodnonikaartykuempunktem">
    <w:name w:val="Z/LIT_ODNOŚNIKA – zm. lit. odnośnika artykułem (punktem)"/>
    <w:basedOn w:val="ZPKTODNONIKAzmpktodnonikaartykuempunktem"/>
    <w:next w:val="PKTpunkt"/>
    <w:uiPriority w:val="40"/>
    <w:qFormat/>
    <w:rsid w:val="006A748A"/>
  </w:style>
  <w:style w:type="paragraph" w:customStyle="1" w:styleId="ZLITwPKTODNONIKAzmlitwpktodnonikaartykuempunktem">
    <w:name w:val="Z/LIT_w_PKT_ODNOŚNIKA – zm. lit. w pkt odnośnika artykułem (punktem)"/>
    <w:basedOn w:val="ZLITODNONIKAzmlitodnonikaartykuempunktem"/>
    <w:uiPriority w:val="40"/>
    <w:qFormat/>
    <w:rsid w:val="006A748A"/>
    <w:pPr>
      <w:ind w:left="1304"/>
    </w:pPr>
  </w:style>
  <w:style w:type="paragraph" w:customStyle="1" w:styleId="ZLITwPKTwODNONIKUzmlitwpktwzmienianymodnonikuartykuempunktem">
    <w:name w:val="Z/LIT_w_PKT_w_ODNOŚNIKU – zm. lit. w pkt w zmienianym odnośniku artykułem (punktem)"/>
    <w:basedOn w:val="ZPKTwODNONIKUzmpktwzmienianymodnonikuartykuempunktem"/>
    <w:uiPriority w:val="40"/>
    <w:qFormat/>
    <w:rsid w:val="006A748A"/>
    <w:pPr>
      <w:ind w:left="1701"/>
    </w:pPr>
  </w:style>
  <w:style w:type="paragraph" w:customStyle="1" w:styleId="ZCZWSPLITODNONIKAzmczciwsplitodnonikaartykuempunktem">
    <w:name w:val="Z/CZ_WSP_LIT_ODNOŚNIKA – zm. części wsp. lit odnośnika artykułem (punktem)"/>
    <w:basedOn w:val="ZCZWSPPKTODNONIKAzmczciwsppktodnonikaartykuempunktem"/>
    <w:next w:val="PKTpunkt"/>
    <w:uiPriority w:val="42"/>
    <w:qFormat/>
    <w:rsid w:val="006A748A"/>
  </w:style>
  <w:style w:type="paragraph" w:customStyle="1" w:styleId="ZCZWSPLITwPKTODNONIKAzmczciwsplitwpktodnonikaartykuempunktem">
    <w:name w:val="Z/CZ_WSP_LIT_w_PKT_ODNOŚNIKA – zm. części wsp. lit. w pkt odnośnika artykułem (punktem)"/>
    <w:basedOn w:val="ZCZWSPLITODNONIKAzmczciwsplitodnonikaartykuempunktem"/>
    <w:uiPriority w:val="42"/>
    <w:qFormat/>
    <w:rsid w:val="006A748A"/>
    <w:pPr>
      <w:ind w:left="907"/>
    </w:pPr>
  </w:style>
  <w:style w:type="paragraph" w:customStyle="1" w:styleId="ZCZWSPPKTwODNONIKUzmczciwsppktwzmienianymodnonikuartykuempunktem">
    <w:name w:val="Z/CZ_WSP_PKT_w_ODNOŚNIKU – zm. części wsp. pkt w zmienianym odnośniku artykułem (punktem)"/>
    <w:basedOn w:val="ZCZWSPPKTODNONIKAzmczciwsppktodnonikaartykuempunktem"/>
    <w:uiPriority w:val="41"/>
    <w:qFormat/>
    <w:rsid w:val="006A748A"/>
    <w:pPr>
      <w:ind w:left="907"/>
    </w:pPr>
  </w:style>
  <w:style w:type="paragraph" w:customStyle="1" w:styleId="ZCZWSPLITwPKTwODNONIKUzmczciwsplitwpktwzmienianymodnonikuartykuempunktem">
    <w:name w:val="Z/CZ_WSP_LIT_w_PKT_w_ODNOŚNIKU – zm. części wsp. lit. w pkt w zmienianym odnośniku artykułem (punktem)"/>
    <w:basedOn w:val="ZCZWSPPKTwODNONIKUzmczciwsppktwzmienianymodnonikuartykuempunktem"/>
    <w:uiPriority w:val="42"/>
    <w:qFormat/>
    <w:rsid w:val="006A748A"/>
    <w:pPr>
      <w:ind w:left="1304"/>
    </w:pPr>
  </w:style>
  <w:style w:type="paragraph" w:customStyle="1" w:styleId="ZDANIENASTNOWYWIERSZnpzddrugienowywierszwust">
    <w:name w:val="ZDANIE_NAST_NOWY_WIERSZ – np. zd. drugie (nowy wiersz) w ust."/>
    <w:basedOn w:val="CZWSPPKTczwsplnapunktw"/>
    <w:next w:val="USTustnpkodeksu"/>
    <w:uiPriority w:val="17"/>
    <w:qFormat/>
    <w:rsid w:val="006A748A"/>
  </w:style>
  <w:style w:type="paragraph" w:customStyle="1" w:styleId="ZZFRAGzmianazmfragmentunpzdania">
    <w:name w:val="ZZ/FRAG – zmiana zm. fragmentu (np. zdania)"/>
    <w:basedOn w:val="ZZCZWSPPKTzmianazmczciwsppkt"/>
    <w:uiPriority w:val="70"/>
    <w:qFormat/>
    <w:rsid w:val="006A748A"/>
  </w:style>
  <w:style w:type="paragraph" w:customStyle="1" w:styleId="Z2TIRPKTzmpktpodwjnymtiret">
    <w:name w:val="Z_2TIR/PKT – zm. pkt podwójnym tiret"/>
    <w:basedOn w:val="Z2TIRLITzmlitpodwjnymtiret"/>
    <w:uiPriority w:val="83"/>
    <w:qFormat/>
    <w:rsid w:val="006A748A"/>
    <w:pPr>
      <w:ind w:left="2290" w:hanging="510"/>
    </w:pPr>
    <w:rPr>
      <w:rFonts w:ascii="Times New Roman" w:hAnsi="Times New Roman"/>
    </w:rPr>
  </w:style>
  <w:style w:type="paragraph" w:customStyle="1" w:styleId="Z2TIRLITwPKTzmlitwpktpodwjnymtiret">
    <w:name w:val="Z_2TIR/LIT_w_PKT – zm. lit. w pkt podwójnym tiret"/>
    <w:basedOn w:val="Z2TIRLITzmlitpodwjnymtiret"/>
    <w:uiPriority w:val="84"/>
    <w:qFormat/>
    <w:rsid w:val="006A748A"/>
    <w:pPr>
      <w:ind w:left="2767"/>
    </w:pPr>
    <w:rPr>
      <w:rFonts w:ascii="Times New Roman" w:hAnsi="Times New Roman"/>
    </w:rPr>
  </w:style>
  <w:style w:type="paragraph" w:customStyle="1" w:styleId="Z2TIRTIRwPKTzmtirwpktpodwjnymtiret">
    <w:name w:val="Z_2TIR/TIR_w_PKT – zm. tir. w pkt podwójnym tiret"/>
    <w:basedOn w:val="Z2TIRTIRwLITzmtirwlitpodwjnymtiret"/>
    <w:uiPriority w:val="84"/>
    <w:qFormat/>
    <w:rsid w:val="006A748A"/>
    <w:pPr>
      <w:ind w:left="3164"/>
    </w:pPr>
    <w:rPr>
      <w:rFonts w:ascii="Times New Roman" w:hAnsi="Times New Roman"/>
      <w:lang w:val="en-US"/>
    </w:rPr>
  </w:style>
  <w:style w:type="paragraph" w:customStyle="1" w:styleId="Z2TIR2TIRwPKTzmpodwtirwpktpodwjnymtiret">
    <w:name w:val="Z_2TIR/2TIR_w_PKT – zm. podw. tir. w pkt podwójnym tiret"/>
    <w:basedOn w:val="Z2TIR2TIRwLITzmpodwtirwlitpodwjnymtiret"/>
    <w:uiPriority w:val="86"/>
    <w:qFormat/>
    <w:rsid w:val="006A748A"/>
    <w:pPr>
      <w:ind w:left="3561"/>
    </w:pPr>
    <w:rPr>
      <w:rFonts w:ascii="Times New Roman" w:hAnsi="Times New Roman"/>
      <w:lang w:val="en-US"/>
    </w:rPr>
  </w:style>
  <w:style w:type="paragraph" w:customStyle="1" w:styleId="Z2TIRARTzmartpodwjnymtiret">
    <w:name w:val="Z_2TIR/ART(§) – zm. art. (§) podwójnym tiret"/>
    <w:basedOn w:val="Z2TIRPKTzmpktpodwjnymtiret"/>
    <w:uiPriority w:val="82"/>
    <w:qFormat/>
    <w:rsid w:val="006A748A"/>
    <w:pPr>
      <w:ind w:left="1780" w:firstLine="510"/>
    </w:pPr>
  </w:style>
  <w:style w:type="paragraph" w:customStyle="1" w:styleId="Z2TIRUSTzmustpodwjnymtiret">
    <w:name w:val="Z_2TIR/UST(§) – zm. ust. (§) podwójnym tiret"/>
    <w:basedOn w:val="Z2TIRPKTzmpktpodwjnymtiret"/>
    <w:uiPriority w:val="82"/>
    <w:qFormat/>
    <w:rsid w:val="006A748A"/>
    <w:pPr>
      <w:ind w:left="1780" w:firstLine="510"/>
    </w:pPr>
  </w:style>
  <w:style w:type="paragraph" w:customStyle="1" w:styleId="Z2TIRCZWSP2TIRwPKTzmczciwsppodwtirwpktpodwjnymtiret">
    <w:name w:val="Z_2TIR/CZ_WSP_2TIR_w_PKT – zm. części wsp. podw. tir. w pkt podwójnym tiret"/>
    <w:basedOn w:val="Z2TIR2TIRwPKTzmpodwtirwpktpodwjnymtiret"/>
    <w:uiPriority w:val="89"/>
    <w:qFormat/>
    <w:rsid w:val="006A748A"/>
    <w:pPr>
      <w:ind w:left="3164" w:firstLine="0"/>
    </w:pPr>
  </w:style>
  <w:style w:type="paragraph" w:customStyle="1" w:styleId="Z2TIRCZWSPPKTzmczciwsppktpodwjnymtiret">
    <w:name w:val="Z_2TIR/CZ_WSP_PKT – zm. części wsp. pkt podwójnym tiret"/>
    <w:basedOn w:val="Z2TIRPKTzmpktpodwjnymtiret"/>
    <w:uiPriority w:val="86"/>
    <w:qFormat/>
    <w:rsid w:val="006A748A"/>
    <w:pPr>
      <w:ind w:left="1780" w:firstLine="0"/>
    </w:pPr>
  </w:style>
  <w:style w:type="paragraph" w:customStyle="1" w:styleId="Z2TIRCZWSPLITwPKTzmczciwsplitwpktpodwjnymtiret">
    <w:name w:val="Z_2TIR/CZ_WSP_LIT_w_PKT – zm. części wsp. lit. w pkt podwójnym tiret"/>
    <w:basedOn w:val="Z2TIRLITwPKTzmlitwpktpodwjnymtiret"/>
    <w:uiPriority w:val="87"/>
    <w:qFormat/>
    <w:rsid w:val="006A748A"/>
    <w:pPr>
      <w:ind w:left="2291" w:firstLine="0"/>
    </w:pPr>
  </w:style>
  <w:style w:type="paragraph" w:customStyle="1" w:styleId="Z2TIRCZWSPTIRwPKTzmczciwsptirwpktpodwjnymtiret">
    <w:name w:val="Z_2TIR/CZ_WSP_TIR_w_PKT – zm. części wsp. tir. w pkt podwójnym tiret"/>
    <w:basedOn w:val="Z2TIRTIRwPKTzmtirwpktpodwjnymtiret"/>
    <w:uiPriority w:val="87"/>
    <w:qFormat/>
    <w:rsid w:val="006A748A"/>
    <w:pPr>
      <w:ind w:left="2767" w:firstLine="0"/>
    </w:pPr>
  </w:style>
  <w:style w:type="paragraph" w:customStyle="1" w:styleId="ZLITARTzmartliter">
    <w:name w:val="Z_LIT/ART(§) – zm. art. (§) literą"/>
    <w:basedOn w:val="ZLITUSTzmustliter"/>
    <w:uiPriority w:val="46"/>
    <w:qFormat/>
    <w:rsid w:val="006A748A"/>
    <w:rPr>
      <w:rFonts w:ascii="Times New Roman" w:hAnsi="Times New Roman"/>
    </w:rPr>
  </w:style>
  <w:style w:type="paragraph" w:customStyle="1" w:styleId="ZTIRARTzmarttiret">
    <w:name w:val="Z_TIR/ART(§) – zm. art. (§) tiret"/>
    <w:basedOn w:val="ZTIRPKTzmpkttiret"/>
    <w:uiPriority w:val="55"/>
    <w:qFormat/>
    <w:rsid w:val="006A748A"/>
    <w:pPr>
      <w:ind w:left="1383" w:firstLine="510"/>
    </w:pPr>
    <w:rPr>
      <w:rFonts w:ascii="Times New Roman" w:hAnsi="Times New Roman"/>
    </w:rPr>
  </w:style>
  <w:style w:type="paragraph" w:customStyle="1" w:styleId="ZTIRUSTzmusttiret">
    <w:name w:val="Z_TIR/UST(§) – zm. ust. (§) tiret"/>
    <w:basedOn w:val="ZTIRARTzmarttiret"/>
    <w:uiPriority w:val="55"/>
    <w:qFormat/>
    <w:rsid w:val="006A748A"/>
  </w:style>
  <w:style w:type="paragraph" w:customStyle="1" w:styleId="ZLITKSIGIzmozniprzedmksigiliter">
    <w:name w:val="Z_LIT/KSIĘGI – zm. ozn. i przedm. księgi literą"/>
    <w:basedOn w:val="ZCZCIKSIGIzmozniprzedmczciksigiartykuempunktem"/>
    <w:uiPriority w:val="44"/>
    <w:qFormat/>
    <w:rsid w:val="006A748A"/>
    <w:pPr>
      <w:ind w:left="987"/>
    </w:pPr>
  </w:style>
  <w:style w:type="paragraph" w:customStyle="1" w:styleId="ZLITTYTDZOZNzmozntytuudziauliter">
    <w:name w:val="Z_LIT/TYT(DZ)_OZN – zm. ozn. tytułu (działu) literą"/>
    <w:basedOn w:val="ZTYTDZOZNzmozntytuudziauartykuempunktem"/>
    <w:next w:val="ZLITTYTDZPRZEDMzmprzedmtytuudziauliter"/>
    <w:uiPriority w:val="44"/>
    <w:qFormat/>
    <w:rsid w:val="006A748A"/>
    <w:pPr>
      <w:ind w:left="987"/>
    </w:pPr>
  </w:style>
  <w:style w:type="paragraph" w:customStyle="1" w:styleId="ZLITTYTDZPRZEDMzmprzedmtytuudziauliter">
    <w:name w:val="Z_LIT/TYT(DZ)_PRZEDM – zm. przedm. tytułu (działu) literą"/>
    <w:basedOn w:val="ZTYTDZPRZEDMzmprzedmtytuulubdziauartykuempunktem"/>
    <w:uiPriority w:val="44"/>
    <w:qFormat/>
    <w:rsid w:val="006A748A"/>
    <w:pPr>
      <w:ind w:left="987"/>
    </w:pPr>
  </w:style>
  <w:style w:type="paragraph" w:customStyle="1" w:styleId="ZLITROZDZODDZOZNzmoznrozdzoddzliter">
    <w:name w:val="Z_LIT/ROZDZ(ODDZ)_OZN – zm. ozn. rozdz. (oddz.) literą"/>
    <w:basedOn w:val="ZROZDZODDZOZNzmoznrozdzoddzartykuempunktem"/>
    <w:next w:val="ZLITROZDZODDZPRZEDMzmprzedmrozdzoddzliter"/>
    <w:uiPriority w:val="45"/>
    <w:qFormat/>
    <w:rsid w:val="006A748A"/>
    <w:pPr>
      <w:ind w:left="987"/>
    </w:pPr>
  </w:style>
  <w:style w:type="paragraph" w:customStyle="1" w:styleId="ZLITROZDZODDZPRZEDMzmprzedmrozdzoddzliter">
    <w:name w:val="Z_LIT/ROZDZ(ODDZ)_PRZEDM – zm. przedm. rozdz. (oddz.) literą"/>
    <w:basedOn w:val="ZROZDZODDZPRZEDMzmprzedmrozdzoddzartykuempunktem"/>
    <w:next w:val="ZLITARTzmartliter"/>
    <w:uiPriority w:val="45"/>
    <w:qFormat/>
    <w:rsid w:val="006A748A"/>
    <w:pPr>
      <w:ind w:left="987"/>
    </w:pPr>
  </w:style>
  <w:style w:type="paragraph" w:customStyle="1" w:styleId="ZTIRDZOZNzmozndziautiret">
    <w:name w:val="Z_TIR/DZ_OZN – zm. ozn. działu tiret"/>
    <w:basedOn w:val="ZLITTYTDZOZNzmozntytuudziauliter"/>
    <w:next w:val="ZTIRDZPRZEDMzmprzedmdziautiret"/>
    <w:uiPriority w:val="54"/>
    <w:qFormat/>
    <w:rsid w:val="006A748A"/>
    <w:pPr>
      <w:ind w:left="1383"/>
    </w:pPr>
  </w:style>
  <w:style w:type="paragraph" w:customStyle="1" w:styleId="ZTIRDZPRZEDMzmprzedmdziautiret">
    <w:name w:val="Z_TIR/DZ_PRZEDM – zm. przedm. działu tiret"/>
    <w:basedOn w:val="ZLITTYTDZPRZEDMzmprzedmtytuudziauliter"/>
    <w:uiPriority w:val="54"/>
    <w:qFormat/>
    <w:rsid w:val="006A748A"/>
    <w:pPr>
      <w:ind w:left="1383"/>
    </w:pPr>
  </w:style>
  <w:style w:type="paragraph" w:customStyle="1" w:styleId="ZTIRROZDZODDZOZNzmoznrozdzoddztiret">
    <w:name w:val="Z_TIR/ROZDZ(ODDZ)_OZN – zm. ozn. rozdz. (oddz.) tiret"/>
    <w:basedOn w:val="ZLITROZDZODDZOZNzmoznrozdzoddzliter"/>
    <w:next w:val="ZTIRROZDZODDZPRZEDMzmprzedmrozdzoddztiret"/>
    <w:uiPriority w:val="54"/>
    <w:qFormat/>
    <w:rsid w:val="006A748A"/>
    <w:pPr>
      <w:ind w:left="1383"/>
    </w:pPr>
  </w:style>
  <w:style w:type="paragraph" w:customStyle="1" w:styleId="ZTIRROZDZODDZPRZEDMzmprzedmrozdzoddztiret">
    <w:name w:val="Z_TIR/ROZDZ(ODDZ)_PRZEDM – zm. przedm. rozdz. (oddz.) tiret"/>
    <w:basedOn w:val="ZLITROZDZODDZPRZEDMzmprzedmrozdzoddzliter"/>
    <w:uiPriority w:val="54"/>
    <w:qFormat/>
    <w:rsid w:val="006A748A"/>
    <w:pPr>
      <w:ind w:left="1383"/>
    </w:pPr>
  </w:style>
  <w:style w:type="paragraph" w:customStyle="1" w:styleId="Z2TIRROZDZODDZOZNzmoznrozdzoddzpodwjnymtiret">
    <w:name w:val="Z_2TIR/ROZDZ(ODDZ)_OZN – zm. ozn. rozdz. (oddz.) podwójnym tiret"/>
    <w:basedOn w:val="ZTIRROZDZODDZOZNzmoznrozdzoddztiret"/>
    <w:next w:val="Z2TIRROZDZODDZPRZEDMzmprzedmrozdzoddzpodwjnymtiret"/>
    <w:uiPriority w:val="81"/>
    <w:qFormat/>
    <w:rsid w:val="006A748A"/>
    <w:pPr>
      <w:ind w:left="1780"/>
    </w:pPr>
  </w:style>
  <w:style w:type="paragraph" w:customStyle="1" w:styleId="Z2TIRROZDZODDZPRZEDMzmprzedmrozdzoddzpodwjnymtiret">
    <w:name w:val="Z_2TIR/ROZDZ(ODDZ)_PRZEDM – zm. przedm. rozdz. (oddz.) podwójnym tiret"/>
    <w:basedOn w:val="ZTIRROZDZODDZPRZEDMzmprzedmrozdzoddztiret"/>
    <w:next w:val="Z2TIRARTzmartpodwjnymtiret"/>
    <w:uiPriority w:val="81"/>
    <w:qFormat/>
    <w:rsid w:val="006A748A"/>
    <w:pPr>
      <w:ind w:left="1780"/>
    </w:pPr>
  </w:style>
  <w:style w:type="character" w:customStyle="1" w:styleId="IGindeksgrny">
    <w:name w:val="_IG_ – indeks górny"/>
    <w:basedOn w:val="Domylnaczcionkaakapitu"/>
    <w:uiPriority w:val="2"/>
    <w:qFormat/>
    <w:rsid w:val="00A12520"/>
    <w:rPr>
      <w:b w:val="0"/>
      <w:i w:val="0"/>
      <w:vanish w:val="0"/>
      <w:spacing w:val="0"/>
      <w:vertAlign w:val="superscript"/>
    </w:rPr>
  </w:style>
  <w:style w:type="character" w:customStyle="1" w:styleId="IDindeksdolny">
    <w:name w:val="_ID_ – indeks dolny"/>
    <w:basedOn w:val="Domylnaczcionkaakapitu"/>
    <w:uiPriority w:val="3"/>
    <w:qFormat/>
    <w:rsid w:val="00591124"/>
    <w:rPr>
      <w:b w:val="0"/>
      <w:i w:val="0"/>
      <w:vanish w:val="0"/>
      <w:spacing w:val="0"/>
      <w:vertAlign w:val="subscript"/>
    </w:rPr>
  </w:style>
  <w:style w:type="character" w:customStyle="1" w:styleId="IDPindeksdolnyipogrubienie">
    <w:name w:val="_ID_P_ – indeks dolny i pogrubienie"/>
    <w:basedOn w:val="Domylnaczcionkaakapitu"/>
    <w:uiPriority w:val="3"/>
    <w:qFormat/>
    <w:rsid w:val="00591124"/>
    <w:rPr>
      <w:b/>
      <w:vanish w:val="0"/>
      <w:spacing w:val="0"/>
      <w:vertAlign w:val="subscript"/>
    </w:rPr>
  </w:style>
  <w:style w:type="character" w:customStyle="1" w:styleId="IDKindeksdolnyikursywa">
    <w:name w:val="_ID_K_ – indeks dolny i kursywa"/>
    <w:basedOn w:val="Domylnaczcionkaakapitu"/>
    <w:uiPriority w:val="3"/>
    <w:qFormat/>
    <w:rsid w:val="00591124"/>
    <w:rPr>
      <w:i/>
      <w:vanish w:val="0"/>
      <w:spacing w:val="0"/>
      <w:vertAlign w:val="subscript"/>
    </w:rPr>
  </w:style>
  <w:style w:type="character" w:customStyle="1" w:styleId="IGPindeksgrnyipogrubienie">
    <w:name w:val="_IG_P_ – indeks górny i pogrubienie"/>
    <w:basedOn w:val="Domylnaczcionkaakapitu"/>
    <w:uiPriority w:val="2"/>
    <w:qFormat/>
    <w:rsid w:val="00A12520"/>
    <w:rPr>
      <w:b/>
      <w:vanish w:val="0"/>
      <w:spacing w:val="0"/>
      <w:vertAlign w:val="superscript"/>
    </w:rPr>
  </w:style>
  <w:style w:type="character" w:customStyle="1" w:styleId="IGKindeksgrnyikursywa">
    <w:name w:val="_IG_K_ – indeks górny i kursywa"/>
    <w:basedOn w:val="Domylnaczcionkaakapitu"/>
    <w:uiPriority w:val="2"/>
    <w:qFormat/>
    <w:rsid w:val="00A12520"/>
    <w:rPr>
      <w:i/>
      <w:vanish w:val="0"/>
      <w:spacing w:val="0"/>
      <w:vertAlign w:val="superscript"/>
    </w:rPr>
  </w:style>
  <w:style w:type="character" w:customStyle="1" w:styleId="IGPKindeksgrnyipogrubieniekursywa">
    <w:name w:val="_IG_P_K_ – indeks górny i pogrubienie kursywa"/>
    <w:basedOn w:val="Domylnaczcionkaakapitu"/>
    <w:uiPriority w:val="2"/>
    <w:qFormat/>
    <w:rsid w:val="00591124"/>
    <w:rPr>
      <w:b/>
      <w:i/>
      <w:vanish w:val="0"/>
      <w:spacing w:val="0"/>
      <w:vertAlign w:val="superscript"/>
    </w:rPr>
  </w:style>
  <w:style w:type="character" w:customStyle="1" w:styleId="IDPKindeksdolnyipogrugieniekursywa">
    <w:name w:val="_ID_P_K_ – indeks dolny i pogrugienie kursywa"/>
    <w:basedOn w:val="Domylnaczcionkaakapitu"/>
    <w:uiPriority w:val="3"/>
    <w:qFormat/>
    <w:rsid w:val="00591124"/>
    <w:rPr>
      <w:b/>
      <w:i/>
      <w:vanish w:val="0"/>
      <w:spacing w:val="0"/>
      <w:vertAlign w:val="subscript"/>
    </w:rPr>
  </w:style>
  <w:style w:type="character" w:customStyle="1" w:styleId="Ppogrubienie">
    <w:name w:val="_P_ – pogrubienie"/>
    <w:basedOn w:val="Domylnaczcionkaakapitu"/>
    <w:uiPriority w:val="1"/>
    <w:qFormat/>
    <w:rsid w:val="006A748A"/>
    <w:rPr>
      <w:b/>
    </w:rPr>
  </w:style>
  <w:style w:type="character" w:customStyle="1" w:styleId="Kkursywa">
    <w:name w:val="_K_ – kursywa"/>
    <w:basedOn w:val="Domylnaczcionkaakapitu"/>
    <w:uiPriority w:val="1"/>
    <w:qFormat/>
    <w:rsid w:val="006A748A"/>
    <w:rPr>
      <w:i/>
    </w:rPr>
  </w:style>
  <w:style w:type="character" w:customStyle="1" w:styleId="PKpogrubieniekursywa">
    <w:name w:val="_P_K_ – pogrubienie kursywa"/>
    <w:basedOn w:val="Domylnaczcionkaakapitu"/>
    <w:uiPriority w:val="1"/>
    <w:qFormat/>
    <w:rsid w:val="006A748A"/>
    <w:rPr>
      <w:b/>
      <w:i/>
    </w:rPr>
  </w:style>
  <w:style w:type="character" w:customStyle="1" w:styleId="TEKSTOZNACZONYWDOKUMENCIERDOWYMJAKOUKRYTY">
    <w:name w:val="_TEKST_OZNACZONY_W_DOKUMENCIE_ŹRÓDŁOWYM_JAKO_UKRYTY_"/>
    <w:basedOn w:val="Domylnaczcionkaakapitu"/>
    <w:uiPriority w:val="4"/>
    <w:unhideWhenUsed/>
    <w:qFormat/>
    <w:rsid w:val="009D55AA"/>
    <w:rPr>
      <w:vanish w:val="0"/>
      <w:color w:val="FF0000"/>
      <w:u w:val="single" w:color="FF0000"/>
    </w:rPr>
  </w:style>
  <w:style w:type="character" w:customStyle="1" w:styleId="BEZWERSALIKW">
    <w:name w:val="_BEZ_WERSALIKÓW_"/>
    <w:basedOn w:val="Domylnaczcionkaakapitu"/>
    <w:uiPriority w:val="4"/>
    <w:qFormat/>
    <w:rsid w:val="00390E89"/>
    <w:rPr>
      <w:caps/>
    </w:rPr>
  </w:style>
  <w:style w:type="character" w:customStyle="1" w:styleId="IIGPindeksgrnyindeksugrnegoipogrubienie">
    <w:name w:val="_IIG_P_ – indeks górny indeksu górnego i pogrubienie"/>
    <w:basedOn w:val="Domylnaczcionkaakapitu"/>
    <w:uiPriority w:val="3"/>
    <w:qFormat/>
    <w:rsid w:val="00A12520"/>
    <w:rPr>
      <w:b/>
      <w:vanish w:val="0"/>
      <w:spacing w:val="0"/>
      <w:position w:val="6"/>
      <w:vertAlign w:val="superscript"/>
    </w:rPr>
  </w:style>
  <w:style w:type="character" w:customStyle="1" w:styleId="IIGindeksgrnyindeksugrnego">
    <w:name w:val="_IIG_ – indeks górny indeksu górnego"/>
    <w:basedOn w:val="IIGPindeksgrnyindeksugrnegoipogrubienie"/>
    <w:uiPriority w:val="3"/>
    <w:qFormat/>
    <w:rsid w:val="003602AE"/>
    <w:rPr>
      <w:b w:val="0"/>
      <w:i w:val="0"/>
      <w:vanish w:val="0"/>
      <w:spacing w:val="0"/>
      <w:position w:val="6"/>
      <w:vertAlign w:val="superscript"/>
    </w:rPr>
  </w:style>
  <w:style w:type="paragraph" w:customStyle="1" w:styleId="ODNONIKSPECtreodnonikadoodnonika">
    <w:name w:val="ODNOŚNIK_SPEC – treść odnośnika do odnośnika"/>
    <w:basedOn w:val="Normalny"/>
    <w:uiPriority w:val="19"/>
    <w:qFormat/>
    <w:rsid w:val="00263522"/>
    <w:pPr>
      <w:widowControl/>
      <w:autoSpaceDE/>
      <w:autoSpaceDN/>
      <w:adjustRightInd/>
      <w:spacing w:line="240" w:lineRule="auto"/>
      <w:ind w:left="283" w:hanging="170"/>
    </w:pPr>
    <w:rPr>
      <w:sz w:val="20"/>
    </w:rPr>
  </w:style>
  <w:style w:type="paragraph" w:customStyle="1" w:styleId="TEKSTwTABELItekstzwcitympierwwierszem">
    <w:name w:val="TEKST_w_TABELI – tekst z wciętym pierw. wierszem"/>
    <w:basedOn w:val="Normalny"/>
    <w:uiPriority w:val="23"/>
    <w:qFormat/>
    <w:rsid w:val="007A789F"/>
    <w:pPr>
      <w:widowControl/>
      <w:suppressAutoHyphens/>
      <w:ind w:firstLine="510"/>
    </w:pPr>
    <w:rPr>
      <w:rFonts w:ascii="Times" w:hAnsi="Times"/>
      <w:bCs/>
      <w:kern w:val="24"/>
    </w:rPr>
  </w:style>
  <w:style w:type="paragraph" w:customStyle="1" w:styleId="TEKSTwTABELIWYRODKOWANYtekstwyrodkowanywpoziomie">
    <w:name w:val="TEKST_w_TABELI_WYŚRODKOWANY – tekst wyśrodkowany w poziomie"/>
    <w:basedOn w:val="Normalny"/>
    <w:uiPriority w:val="23"/>
    <w:qFormat/>
    <w:rsid w:val="007A789F"/>
    <w:pPr>
      <w:widowControl/>
      <w:suppressAutoHyphens/>
      <w:jc w:val="center"/>
    </w:pPr>
    <w:rPr>
      <w:rFonts w:ascii="Times" w:hAnsi="Times"/>
      <w:bCs/>
      <w:kern w:val="24"/>
    </w:rPr>
  </w:style>
  <w:style w:type="paragraph" w:customStyle="1" w:styleId="ZTIRSKARNzmsankcjikarnejtiret">
    <w:name w:val="Z_TIR/S_KARN – zm. sankcji karnej tiret"/>
    <w:basedOn w:val="ZLITSKARNzmsankcjikarnejliter"/>
    <w:next w:val="ZTIRARTzmarttiret"/>
    <w:uiPriority w:val="61"/>
    <w:qFormat/>
    <w:rsid w:val="001270A2"/>
    <w:pPr>
      <w:ind w:left="1894"/>
    </w:pPr>
  </w:style>
  <w:style w:type="paragraph" w:customStyle="1" w:styleId="ZZSKARNzmianazmsankcjikarnej">
    <w:name w:val="ZZ/S_KARN – zmiana zm. sankcji karnej"/>
    <w:basedOn w:val="ZZFRAGzmianazmfragmentunpzdania"/>
    <w:uiPriority w:val="71"/>
    <w:qFormat/>
    <w:rsid w:val="001270A2"/>
    <w:pPr>
      <w:ind w:left="2404"/>
    </w:pPr>
  </w:style>
  <w:style w:type="paragraph" w:customStyle="1" w:styleId="Z2TIRSKARNzmianasankcjikarnejpodwjnymtiret">
    <w:name w:val="Z_2TIR/S_KARN – zmiana sankcji karnej podwójnym tiret"/>
    <w:basedOn w:val="Z2TIRARTzmartpodwjnymtiret"/>
    <w:next w:val="Z2TIRARTzmartpodwjnymtiret"/>
    <w:uiPriority w:val="90"/>
    <w:qFormat/>
    <w:rsid w:val="001270A2"/>
    <w:pPr>
      <w:ind w:left="2291" w:firstLine="0"/>
    </w:pPr>
  </w:style>
  <w:style w:type="paragraph" w:customStyle="1" w:styleId="WMATFIZCHEMwzrmatfizlubchem">
    <w:name w:val="W_MAT(FIZ|CHEM) – wzór mat. (fiz. lub chem.)"/>
    <w:uiPriority w:val="18"/>
    <w:qFormat/>
    <w:rsid w:val="001270A2"/>
    <w:pPr>
      <w:jc w:val="center"/>
    </w:pPr>
    <w:rPr>
      <w:rFonts w:ascii="Times New Roman" w:eastAsiaTheme="minorEastAsia" w:hAnsi="Times New Roman" w:cs="Arial"/>
      <w:szCs w:val="20"/>
    </w:rPr>
  </w:style>
  <w:style w:type="paragraph" w:customStyle="1" w:styleId="LEGWMATFIZCHEMlegendawzorumatfizlubchem">
    <w:name w:val="LEG_W_MAT(FIZ|CHEM) – legenda wzoru mat. (fiz. lub chem.)"/>
    <w:basedOn w:val="WMATFIZCHEMwzrmatfizlubchem"/>
    <w:uiPriority w:val="19"/>
    <w:qFormat/>
    <w:rsid w:val="001270A2"/>
    <w:pPr>
      <w:ind w:left="1304" w:hanging="794"/>
      <w:jc w:val="both"/>
    </w:pPr>
  </w:style>
  <w:style w:type="paragraph" w:customStyle="1" w:styleId="ZLEGWMATFIZCHEMzmlegendywzorumatfizlubchemartykuempunktem">
    <w:name w:val="Z/LEG_W_MAT(FIZ|CHEM) – zm. legendy wzoru mat. (fiz. lub chem.) artykułem (punktem)"/>
    <w:basedOn w:val="LEGWMATFIZCHEMlegendawzorumatfizlubchem"/>
    <w:uiPriority w:val="39"/>
    <w:qFormat/>
    <w:rsid w:val="001270A2"/>
    <w:pPr>
      <w:ind w:left="1815"/>
    </w:pPr>
  </w:style>
  <w:style w:type="paragraph" w:customStyle="1" w:styleId="ZZLEGWMATFIZCHEMzmlegendywzorumatfizlubchem">
    <w:name w:val="ZZ/LEG_W_MAT(FIZ|CHEM) – zm. legendy wzoru mat. (fiz. lub chem.)"/>
    <w:basedOn w:val="ZLEGWMATFIZCHEMzmlegendywzorumatfizlubchemartykuempunktem"/>
    <w:uiPriority w:val="72"/>
    <w:qFormat/>
    <w:rsid w:val="001270A2"/>
    <w:pPr>
      <w:ind w:left="3198"/>
    </w:pPr>
  </w:style>
  <w:style w:type="paragraph" w:customStyle="1" w:styleId="ZLITLEGWMATFIZCHEMzmlegendywzorumatfizlubchemliter">
    <w:name w:val="Z_LIT/LEG_W_MAT(FIZ|CHEM) – zm. legendy wzoru mat. (fiz. lub chem.) literą"/>
    <w:basedOn w:val="ZLEGWMATFIZCHEMzmlegendywzorumatfizlubchemartykuempunktem"/>
    <w:uiPriority w:val="54"/>
    <w:qFormat/>
    <w:rsid w:val="007575D2"/>
    <w:pPr>
      <w:ind w:left="2291"/>
    </w:pPr>
  </w:style>
  <w:style w:type="paragraph" w:customStyle="1" w:styleId="ZLITWMATFIZCHEMzmwzorumatfizlubchemliter">
    <w:name w:val="Z_LIT/W_MAT(FIZ|CHEM) – zm. wzoru mat. (fiz. lub chem.) literą"/>
    <w:basedOn w:val="ZWMATFIZCHEMzmwzorumatfizlubchemartykuempunktem"/>
    <w:next w:val="ZLITUSTzmustliter"/>
    <w:uiPriority w:val="53"/>
    <w:qFormat/>
    <w:rsid w:val="007575D2"/>
    <w:pPr>
      <w:ind w:left="987"/>
    </w:pPr>
  </w:style>
  <w:style w:type="paragraph" w:customStyle="1" w:styleId="ZTIRWMATFIZCHEMzmwzorumatfizlubchemtiret">
    <w:name w:val="Z_TIR/W_MAT(FIZ|CHEM) – zm. wzoru mat. (fiz. lub chem.) tiret"/>
    <w:basedOn w:val="ZLITWMATFIZCHEMzmwzorumatfizlubchemliter"/>
    <w:next w:val="ZTIRUSTzmusttiret"/>
    <w:uiPriority w:val="62"/>
    <w:qFormat/>
    <w:rsid w:val="007575D2"/>
    <w:pPr>
      <w:ind w:left="1383"/>
    </w:pPr>
  </w:style>
  <w:style w:type="paragraph" w:customStyle="1" w:styleId="ZTIRLEGWMATFIZCHEMzmlegendywzorumatfizlubchemtiret">
    <w:name w:val="Z_TIR/LEG_W_MAT(FIZ|CHEM) – zm. legendy wzoru mat. (fiz. lub chem.) tiret"/>
    <w:basedOn w:val="ZLITLEGWMATFIZCHEMzmlegendywzorumatfizlubchemliter"/>
    <w:uiPriority w:val="63"/>
    <w:qFormat/>
    <w:rsid w:val="007575D2"/>
    <w:pPr>
      <w:ind w:left="2688"/>
    </w:pPr>
  </w:style>
  <w:style w:type="paragraph" w:customStyle="1" w:styleId="Z2TIRWMATFIZCHEMzmwzorumatfizlubchempodwjnymtiret">
    <w:name w:val="Z_2TIR/W_MAT(FIZ|CHEM) – zm. wzoru mat. (fiz. lub chem.) podwójnym tiret"/>
    <w:basedOn w:val="ZTIRWMATFIZCHEMzmwzorumatfizlubchemtiret"/>
    <w:next w:val="Z2TIRUSTzmustpodwjnymtiret"/>
    <w:uiPriority w:val="91"/>
    <w:qFormat/>
    <w:rsid w:val="007575D2"/>
    <w:pPr>
      <w:ind w:left="1780"/>
    </w:pPr>
  </w:style>
  <w:style w:type="paragraph" w:customStyle="1" w:styleId="Z2TIRLEGWMATFIZCHEMzmlegendywzorumatfizlubchempodwjnymtiret">
    <w:name w:val="Z_2TIR/LEG_W_MAT(FIZ|CHEM) – zm. legendy wzoru mat. (fiz. lub chem.) podwójnym tiret"/>
    <w:basedOn w:val="ZTIRLEGWMATFIZCHEMzmlegendywzorumatfizlubchemtiret"/>
    <w:uiPriority w:val="92"/>
    <w:qFormat/>
    <w:rsid w:val="00A65B41"/>
    <w:pPr>
      <w:ind w:left="3085"/>
    </w:pPr>
  </w:style>
  <w:style w:type="paragraph" w:customStyle="1" w:styleId="ZLITCYTzmcytatunpprzysigiliter">
    <w:name w:val="Z_LIT/CYT – zm. cytatu np. przysięgi literą"/>
    <w:basedOn w:val="ZCYTzmcytatunpprzysigiartykuempunktem"/>
    <w:uiPriority w:val="53"/>
    <w:qFormat/>
    <w:rsid w:val="002D4D30"/>
    <w:pPr>
      <w:ind w:left="1497"/>
    </w:pPr>
  </w:style>
  <w:style w:type="paragraph" w:customStyle="1" w:styleId="ZTIRCYTzmcytatunpprzysigitiret">
    <w:name w:val="Z_TIR/CYT – zm. cytatu np. przysięgi tiret"/>
    <w:basedOn w:val="ZLITCYTzmcytatunpprzysigiliter"/>
    <w:next w:val="ZTIRUSTzmusttiret"/>
    <w:uiPriority w:val="61"/>
    <w:qFormat/>
    <w:rsid w:val="002D4D30"/>
    <w:pPr>
      <w:ind w:left="1894"/>
    </w:pPr>
  </w:style>
  <w:style w:type="paragraph" w:customStyle="1" w:styleId="Z2TIRCYTzmcytatunpprzysigipodwjnymtiret">
    <w:name w:val="Z_2TIR/CYT – zm. cytatu np. przysięgi podwójnym tiret"/>
    <w:basedOn w:val="ZTIRCYTzmcytatunpprzysigitiret"/>
    <w:next w:val="Z2TIRUSTzmustpodwjnymtiret"/>
    <w:uiPriority w:val="90"/>
    <w:qFormat/>
    <w:rsid w:val="00A65B41"/>
    <w:pPr>
      <w:ind w:left="2291"/>
    </w:pPr>
  </w:style>
  <w:style w:type="paragraph" w:customStyle="1" w:styleId="ZZCYTzmianazmcytatunpprzysigi">
    <w:name w:val="ZZ/CYT – zmiana zm. cytatu np. przysięgi"/>
    <w:basedOn w:val="ZZFRAGzmianazmfragmentunpzdania"/>
    <w:next w:val="ZZUSTzmianazmust"/>
    <w:uiPriority w:val="71"/>
    <w:qFormat/>
    <w:rsid w:val="00A65B41"/>
    <w:pPr>
      <w:ind w:left="2404"/>
    </w:pPr>
  </w:style>
  <w:style w:type="paragraph" w:customStyle="1" w:styleId="Z2TIRFRAGMzmnpwprdowyliczeniapodwjnymtiret">
    <w:name w:val="Z_2TIR/FRAGM – zm. np. wpr. do wyliczenia podwójnym tiret"/>
    <w:basedOn w:val="ZTIRFRAGMzmnpwprdowyliczeniatiret"/>
    <w:next w:val="2TIRpodwjnytiret"/>
    <w:uiPriority w:val="89"/>
    <w:qFormat/>
    <w:rsid w:val="00A824DD"/>
    <w:pPr>
      <w:ind w:left="1780"/>
    </w:pPr>
  </w:style>
  <w:style w:type="table" w:styleId="Tabela-Siatka">
    <w:name w:val="Table Grid"/>
    <w:basedOn w:val="Standardowy"/>
    <w:locked/>
    <w:rsid w:val="001952B1"/>
    <w:pPr>
      <w:spacing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ela-Elegancki">
    <w:name w:val="Table Elegant"/>
    <w:basedOn w:val="Standardowy"/>
    <w:locked/>
    <w:rsid w:val="001952B1"/>
    <w:pPr>
      <w:widowControl w:val="0"/>
      <w:autoSpaceDE w:val="0"/>
      <w:autoSpaceDN w:val="0"/>
      <w:adjustRightInd w:val="0"/>
      <w:jc w:val="both"/>
    </w:pPr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customStyle="1" w:styleId="TABELA2zszablonu">
    <w:name w:val="TABELA 2 z szablonu"/>
    <w:basedOn w:val="Tabela-Elegancki"/>
    <w:uiPriority w:val="99"/>
    <w:rsid w:val="000319C1"/>
    <w:pPr>
      <w:spacing w:line="240" w:lineRule="auto"/>
      <w:jc w:val="left"/>
    </w:pPr>
    <w:tblPr>
      <w:jc w:val="center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none" w:sz="0" w:space="0" w:color="auto"/>
        <w:insideV w:val="none" w:sz="0" w:space="0" w:color="auto"/>
      </w:tblBorders>
    </w:tblPr>
    <w:trPr>
      <w:jc w:val="center"/>
    </w:trPr>
    <w:tblStylePr w:type="firstRow">
      <w:rPr>
        <w:caps/>
        <w:color w:val="auto"/>
      </w:rPr>
      <w:tblPr/>
      <w:tcPr>
        <w:tcBorders>
          <w:top w:val="single" w:sz="12" w:space="0" w:color="000000"/>
          <w:left w:val="single" w:sz="12" w:space="0" w:color="000000"/>
          <w:bottom w:val="single" w:sz="12" w:space="0" w:color="000000"/>
          <w:right w:val="single" w:sz="12" w:space="0" w:color="000000"/>
          <w:insideH w:val="nil"/>
          <w:insideV w:val="single" w:sz="6" w:space="0" w:color="000000"/>
          <w:tl2br w:val="nil"/>
          <w:tr2bl w:val="nil"/>
        </w:tcBorders>
        <w:shd w:val="clear" w:color="auto" w:fill="auto"/>
      </w:tcPr>
    </w:tblStylePr>
  </w:style>
  <w:style w:type="table" w:customStyle="1" w:styleId="TABELA1zszablonu">
    <w:name w:val="TABELA 1 z szablonu"/>
    <w:basedOn w:val="Tabela-Siatka"/>
    <w:uiPriority w:val="99"/>
    <w:rsid w:val="001329AC"/>
    <w:tblPr>
      <w:jc w:val="center"/>
      <w:tblBorders>
        <w:top w:val="single" w:sz="12" w:space="0" w:color="auto"/>
        <w:left w:val="single" w:sz="12" w:space="0" w:color="auto"/>
        <w:bottom w:val="single" w:sz="12" w:space="0" w:color="auto"/>
        <w:right w:val="single" w:sz="12" w:space="0" w:color="auto"/>
        <w:insideH w:val="single" w:sz="8" w:space="0" w:color="auto"/>
        <w:insideV w:val="single" w:sz="8" w:space="0" w:color="auto"/>
      </w:tblBorders>
    </w:tblPr>
    <w:trPr>
      <w:jc w:val="center"/>
    </w:trPr>
  </w:style>
  <w:style w:type="table" w:customStyle="1" w:styleId="TABELA3zszablonu">
    <w:name w:val="TABELA 3 z szablonu"/>
    <w:basedOn w:val="TABELA2zszablonu"/>
    <w:uiPriority w:val="99"/>
    <w:rsid w:val="001329AC"/>
    <w:tblPr/>
    <w:tblStylePr w:type="firstRow">
      <w:rPr>
        <w:caps/>
        <w:color w:val="auto"/>
      </w:rPr>
      <w:tblPr/>
      <w:tcPr>
        <w:tcBorders>
          <w:top w:val="single" w:sz="12" w:space="0" w:color="000000"/>
          <w:left w:val="single" w:sz="12" w:space="0" w:color="000000"/>
          <w:bottom w:val="single" w:sz="12" w:space="0" w:color="000000"/>
          <w:right w:val="single" w:sz="12" w:space="0" w:color="000000"/>
          <w:insideH w:val="nil"/>
          <w:insideV w:val="single" w:sz="6" w:space="0" w:color="000000"/>
          <w:tl2br w:val="nil"/>
          <w:tr2bl w:val="nil"/>
        </w:tcBorders>
        <w:shd w:val="clear" w:color="auto" w:fill="auto"/>
      </w:tcPr>
    </w:tblStylePr>
    <w:tblStylePr w:type="firstCol">
      <w:tblPr/>
      <w:tcPr>
        <w:tcBorders>
          <w:top w:val="single" w:sz="12" w:space="0" w:color="auto"/>
          <w:left w:val="single" w:sz="12" w:space="0" w:color="auto"/>
          <w:bottom w:val="single" w:sz="12" w:space="0" w:color="auto"/>
          <w:right w:val="single" w:sz="12" w:space="0" w:color="auto"/>
          <w:insideH w:val="nil"/>
          <w:insideV w:val="nil"/>
          <w:tl2br w:val="nil"/>
          <w:tr2bl w:val="nil"/>
        </w:tcBorders>
        <w:shd w:val="clear" w:color="auto" w:fill="auto"/>
      </w:tcPr>
    </w:tblStylePr>
    <w:tblStylePr w:type="nwCell">
      <w:tblPr/>
      <w:tcPr>
        <w:tcBorders>
          <w:top w:val="single" w:sz="12" w:space="0" w:color="auto"/>
          <w:left w:val="single" w:sz="12" w:space="0" w:color="auto"/>
          <w:bottom w:val="single" w:sz="12" w:space="0" w:color="auto"/>
          <w:right w:val="single" w:sz="12" w:space="0" w:color="auto"/>
          <w:insideH w:val="nil"/>
          <w:insideV w:val="nil"/>
          <w:tl2br w:val="nil"/>
          <w:tr2bl w:val="nil"/>
        </w:tcBorders>
        <w:shd w:val="clear" w:color="auto" w:fill="auto"/>
      </w:tcPr>
    </w:tblStylePr>
  </w:style>
  <w:style w:type="character" w:styleId="Tekstzastpczy">
    <w:name w:val="Placeholder Text"/>
    <w:basedOn w:val="Domylnaczcionkaakapitu"/>
    <w:uiPriority w:val="99"/>
    <w:semiHidden/>
    <w:rsid w:val="00341A6A"/>
    <w:rPr>
      <w:color w:val="808080"/>
    </w:rPr>
  </w:style>
  <w:style w:type="character" w:customStyle="1" w:styleId="Teksttreci">
    <w:name w:val="Tekst treści_"/>
    <w:basedOn w:val="Domylnaczcionkaakapitu"/>
    <w:link w:val="Teksttreci0"/>
    <w:locked/>
    <w:rsid w:val="00651CF2"/>
    <w:rPr>
      <w:rFonts w:ascii="Times New Roman" w:hAnsi="Times New Roman"/>
    </w:rPr>
  </w:style>
  <w:style w:type="paragraph" w:customStyle="1" w:styleId="Teksttreci0">
    <w:name w:val="Tekst treści"/>
    <w:basedOn w:val="Normalny"/>
    <w:link w:val="Teksttreci"/>
    <w:rsid w:val="00651CF2"/>
    <w:pPr>
      <w:autoSpaceDE/>
      <w:autoSpaceDN/>
      <w:adjustRightInd/>
      <w:spacing w:after="220"/>
    </w:pPr>
    <w:rPr>
      <w:rFonts w:eastAsia="Times New Roman" w:cs="Times New Roman"/>
      <w:szCs w:val="24"/>
    </w:rPr>
  </w:style>
  <w:style w:type="character" w:styleId="Hipercze">
    <w:name w:val="Hyperlink"/>
    <w:basedOn w:val="Domylnaczcionkaakapitu"/>
    <w:uiPriority w:val="99"/>
    <w:unhideWhenUsed/>
    <w:rsid w:val="00652626"/>
    <w:rPr>
      <w:color w:val="0000FF" w:themeColor="hyperlink"/>
      <w:u w:val="single"/>
    </w:rPr>
  </w:style>
  <w:style w:type="paragraph" w:styleId="Akapitzlist">
    <w:name w:val="List Paragraph"/>
    <w:basedOn w:val="Normalny"/>
    <w:uiPriority w:val="34"/>
    <w:qFormat/>
    <w:rsid w:val="00652626"/>
    <w:pPr>
      <w:widowControl/>
      <w:autoSpaceDE/>
      <w:autoSpaceDN/>
      <w:adjustRightInd/>
      <w:spacing w:after="160" w:line="259" w:lineRule="auto"/>
      <w:ind w:left="720"/>
      <w:contextualSpacing/>
    </w:pPr>
    <w:rPr>
      <w:rFonts w:ascii="Calibri" w:eastAsia="Calibri" w:hAnsi="Calibri" w:cs="Times New Roman"/>
      <w:sz w:val="22"/>
      <w:szCs w:val="22"/>
      <w:lang w:eastAsia="en-US"/>
    </w:rPr>
  </w:style>
  <w:style w:type="paragraph" w:styleId="Poprawka">
    <w:name w:val="Revision"/>
    <w:hidden/>
    <w:uiPriority w:val="99"/>
    <w:semiHidden/>
    <w:rsid w:val="00D131AA"/>
    <w:pPr>
      <w:spacing w:line="240" w:lineRule="auto"/>
    </w:pPr>
    <w:rPr>
      <w:rFonts w:ascii="Times New Roman" w:eastAsiaTheme="minorEastAsia" w:hAnsi="Times New Roman" w:cs="Arial"/>
      <w:szCs w:val="20"/>
    </w:rPr>
  </w:style>
  <w:style w:type="paragraph" w:customStyle="1" w:styleId="pf0">
    <w:name w:val="pf0"/>
    <w:basedOn w:val="Normalny"/>
    <w:rsid w:val="000A3A9D"/>
    <w:pPr>
      <w:widowControl/>
      <w:autoSpaceDE/>
      <w:autoSpaceDN/>
      <w:adjustRightInd/>
      <w:spacing w:before="100" w:beforeAutospacing="1" w:after="100" w:afterAutospacing="1" w:line="240" w:lineRule="auto"/>
    </w:pPr>
    <w:rPr>
      <w:rFonts w:eastAsia="Times New Roman" w:cs="Times New Roman"/>
      <w:szCs w:val="24"/>
    </w:rPr>
  </w:style>
  <w:style w:type="character" w:customStyle="1" w:styleId="cf01">
    <w:name w:val="cf01"/>
    <w:basedOn w:val="Domylnaczcionkaakapitu"/>
    <w:rsid w:val="000A3A9D"/>
    <w:rPr>
      <w:rFonts w:ascii="Segoe UI" w:hAnsi="Segoe UI" w:cs="Segoe UI" w:hint="default"/>
      <w:sz w:val="18"/>
      <w:szCs w:val="18"/>
    </w:rPr>
  </w:style>
  <w:style w:type="character" w:styleId="Nierozpoznanawzmianka">
    <w:name w:val="Unresolved Mention"/>
    <w:basedOn w:val="Domylnaczcionkaakapitu"/>
    <w:uiPriority w:val="99"/>
    <w:semiHidden/>
    <w:unhideWhenUsed/>
    <w:rsid w:val="0019287B"/>
    <w:rPr>
      <w:color w:val="605E5C"/>
      <w:shd w:val="clear" w:color="auto" w:fill="E1DFDD"/>
    </w:rPr>
  </w:style>
  <w:style w:type="character" w:customStyle="1" w:styleId="Nagwek3Znak">
    <w:name w:val="Nagłówek 3 Znak"/>
    <w:basedOn w:val="Domylnaczcionkaakapitu"/>
    <w:link w:val="Nagwek3"/>
    <w:uiPriority w:val="99"/>
    <w:rsid w:val="00B43A16"/>
    <w:rPr>
      <w:rFonts w:asciiTheme="majorHAnsi" w:eastAsiaTheme="majorEastAsia" w:hAnsiTheme="majorHAnsi" w:cstheme="majorBidi"/>
      <w:color w:val="243F60" w:themeColor="accent1" w:themeShade="7F"/>
    </w:rPr>
  </w:style>
  <w:style w:type="paragraph" w:styleId="Tekstpodstawowy3">
    <w:name w:val="Body Text 3"/>
    <w:basedOn w:val="Normalny"/>
    <w:link w:val="Tekstpodstawowy3Znak"/>
    <w:uiPriority w:val="99"/>
    <w:rsid w:val="00CF6A1C"/>
    <w:pPr>
      <w:widowControl/>
      <w:autoSpaceDE/>
      <w:autoSpaceDN/>
      <w:adjustRightInd/>
      <w:spacing w:after="120" w:line="240" w:lineRule="auto"/>
    </w:pPr>
    <w:rPr>
      <w:rFonts w:ascii="Arial" w:eastAsia="Times New Roman" w:hAnsi="Arial" w:cs="Times New Roman"/>
      <w:sz w:val="16"/>
      <w:szCs w:val="16"/>
    </w:rPr>
  </w:style>
  <w:style w:type="character" w:customStyle="1" w:styleId="Tekstpodstawowy3Znak">
    <w:name w:val="Tekst podstawowy 3 Znak"/>
    <w:basedOn w:val="Domylnaczcionkaakapitu"/>
    <w:link w:val="Tekstpodstawowy3"/>
    <w:uiPriority w:val="99"/>
    <w:rsid w:val="00CF6A1C"/>
    <w:rPr>
      <w:rFonts w:ascii="Arial" w:hAnsi="Arial"/>
      <w:sz w:val="16"/>
      <w:szCs w:val="16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389448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14371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418354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213387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40852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668873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296342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502715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54347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470069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645252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952006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766672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889442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hyperlink" Target="https://pl.wikipedia.org/wiki/Kodeks_karny_(1997)" TargetMode="External"/><Relationship Id="rId18" Type="http://schemas.openxmlformats.org/officeDocument/2006/relationships/header" Target="header3.xml"/><Relationship Id="rId26" Type="http://schemas.openxmlformats.org/officeDocument/2006/relationships/glossaryDocument" Target="glossary/document.xml"/><Relationship Id="rId3" Type="http://schemas.openxmlformats.org/officeDocument/2006/relationships/customXml" Target="../customXml/item3.xml"/><Relationship Id="rId21" Type="http://schemas.microsoft.com/office/2011/relationships/commentsExtended" Target="commentsExtended.xml"/><Relationship Id="rId7" Type="http://schemas.openxmlformats.org/officeDocument/2006/relationships/styles" Target="styles.xml"/><Relationship Id="rId12" Type="http://schemas.openxmlformats.org/officeDocument/2006/relationships/hyperlink" Target="https://sip.lex.pl/" TargetMode="External"/><Relationship Id="rId17" Type="http://schemas.openxmlformats.org/officeDocument/2006/relationships/footer" Target="footer2.xml"/><Relationship Id="rId25" Type="http://schemas.microsoft.com/office/2011/relationships/people" Target="people.xml"/><Relationship Id="rId2" Type="http://schemas.openxmlformats.org/officeDocument/2006/relationships/customXml" Target="../customXml/item2.xml"/><Relationship Id="rId16" Type="http://schemas.openxmlformats.org/officeDocument/2006/relationships/footer" Target="footer1.xml"/><Relationship Id="rId20" Type="http://schemas.openxmlformats.org/officeDocument/2006/relationships/comments" Target="comments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24" Type="http://schemas.openxmlformats.org/officeDocument/2006/relationships/fontTable" Target="fontTable.xml"/><Relationship Id="rId5" Type="http://schemas.openxmlformats.org/officeDocument/2006/relationships/customXml" Target="../customXml/item5.xml"/><Relationship Id="rId15" Type="http://schemas.openxmlformats.org/officeDocument/2006/relationships/header" Target="header2.xml"/><Relationship Id="rId23" Type="http://schemas.microsoft.com/office/2018/08/relationships/commentsExtensible" Target="commentsExtensible.xml"/><Relationship Id="rId10" Type="http://schemas.openxmlformats.org/officeDocument/2006/relationships/footnotes" Target="footnotes.xml"/><Relationship Id="rId19" Type="http://schemas.openxmlformats.org/officeDocument/2006/relationships/footer" Target="footer3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header" Target="header1.xml"/><Relationship Id="rId22" Type="http://schemas.microsoft.com/office/2016/09/relationships/commentsIds" Target="commentsIds.xml"/><Relationship Id="rId27" Type="http://schemas.openxmlformats.org/officeDocument/2006/relationships/theme" Target="theme/theme1.xml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kbialoglowska\Desktop\Szablon%20aktu%20prawnego%204_0.dotm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F7773D3551F343AA9353E960D37AA067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CAD1F9F9-F060-4ABF-A7DB-691BA5546E21}"/>
      </w:docPartPr>
      <w:docPartBody>
        <w:p w:rsidR="000F4D1A" w:rsidRDefault="00E92A56" w:rsidP="00E92A56">
          <w:pPr>
            <w:pStyle w:val="F7773D3551F343AA9353E960D37AA067"/>
          </w:pPr>
          <w:r w:rsidRPr="0040136E">
            <w:rPr>
              <w:rStyle w:val="Tekstzastpczy"/>
              <w:sz w:val="20"/>
              <w:szCs w:val="20"/>
            </w:rPr>
            <w:t>Wpisz tutaj</w:t>
          </w:r>
        </w:p>
      </w:docPartBody>
    </w:docPart>
    <w:docPart>
      <w:docPartPr>
        <w:name w:val="B1CAE8178A60428BB475FB62EFCD86B6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A153D192-A872-4BE0-B1E7-78149C1AAFB9}"/>
      </w:docPartPr>
      <w:docPartBody>
        <w:p w:rsidR="000F4D1A" w:rsidRDefault="00E92A56" w:rsidP="00E92A56">
          <w:pPr>
            <w:pStyle w:val="B1CAE8178A60428BB475FB62EFCD86B6"/>
          </w:pPr>
          <w:r w:rsidRPr="0040136E">
            <w:rPr>
              <w:rStyle w:val="Tekstzastpczy"/>
              <w:sz w:val="20"/>
              <w:szCs w:val="20"/>
            </w:rPr>
            <w:t>Wpisz tutaj</w:t>
          </w:r>
        </w:p>
      </w:docPartBody>
    </w:docPart>
    <w:docPart>
      <w:docPartPr>
        <w:name w:val="830B176969F14FFD9B04161D6289A3BA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13B9FBA5-56BA-4590-9C1C-D5215813A949}"/>
      </w:docPartPr>
      <w:docPartBody>
        <w:p w:rsidR="000F4D1A" w:rsidRDefault="00E92A56" w:rsidP="00E92A56">
          <w:pPr>
            <w:pStyle w:val="830B176969F14FFD9B04161D6289A3BA"/>
          </w:pPr>
          <w:r w:rsidRPr="0040136E">
            <w:rPr>
              <w:rStyle w:val="Tekstzastpczy"/>
              <w:sz w:val="20"/>
              <w:szCs w:val="20"/>
            </w:rPr>
            <w:t>Wpisz tutaj</w:t>
          </w:r>
        </w:p>
      </w:docPartBody>
    </w:docPart>
    <w:docPart>
      <w:docPartPr>
        <w:name w:val="21CCFFDB372048F89BF5A0CA7C8DD7DE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6EE12864-6749-46C1-91D2-2ED526FC592D}"/>
      </w:docPartPr>
      <w:docPartBody>
        <w:p w:rsidR="000F4D1A" w:rsidRDefault="00E92A56" w:rsidP="00E92A56">
          <w:pPr>
            <w:pStyle w:val="21CCFFDB372048F89BF5A0CA7C8DD7DE"/>
          </w:pPr>
          <w:r w:rsidRPr="0040136E">
            <w:rPr>
              <w:rStyle w:val="Tekstzastpczy"/>
              <w:sz w:val="20"/>
              <w:szCs w:val="20"/>
            </w:rPr>
            <w:t>adres e-mail lub adres korespondencyjny do wyboru przez osobę zgłaszającą, ewentualnie numer telefonu</w:t>
          </w:r>
        </w:p>
      </w:docPartBody>
    </w:docPart>
    <w:docPart>
      <w:docPartPr>
        <w:name w:val="EB82A3D218874BD28CC968C10A32329E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98238F2E-D72E-44BB-A175-4D7138BDC687}"/>
      </w:docPartPr>
      <w:docPartBody>
        <w:p w:rsidR="000F4D1A" w:rsidRDefault="00E92A56" w:rsidP="00E92A56">
          <w:pPr>
            <w:pStyle w:val="EB82A3D218874BD28CC968C10A32329E"/>
          </w:pPr>
          <w:r w:rsidRPr="0040136E">
            <w:rPr>
              <w:rStyle w:val="Tekstzastpczy"/>
              <w:sz w:val="20"/>
              <w:szCs w:val="20"/>
            </w:rPr>
            <w:t>Wpisz tutaj</w:t>
          </w:r>
        </w:p>
      </w:docPartBody>
    </w:docPart>
    <w:docPart>
      <w:docPartPr>
        <w:name w:val="8E6CC12A9EF9493CAEE6042F697F2789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AB4BC97F-E76A-45BB-BA5E-453B32F1D83B}"/>
      </w:docPartPr>
      <w:docPartBody>
        <w:p w:rsidR="000F4D1A" w:rsidRDefault="00E92A56" w:rsidP="00E92A56">
          <w:pPr>
            <w:pStyle w:val="8E6CC12A9EF9493CAEE6042F697F2789"/>
          </w:pPr>
          <w:r w:rsidRPr="0040136E">
            <w:rPr>
              <w:rStyle w:val="Tekstzastpczy"/>
              <w:sz w:val="20"/>
              <w:szCs w:val="20"/>
            </w:rPr>
            <w:t>Wpisz tutaj</w:t>
          </w:r>
        </w:p>
      </w:docPartBody>
    </w:docPart>
    <w:docPart>
      <w:docPartPr>
        <w:name w:val="2191B1CABC464430905288B7EEF98BC9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0408DA8E-FB21-4DD3-819B-0EAB4AD7186B}"/>
      </w:docPartPr>
      <w:docPartBody>
        <w:p w:rsidR="000F4D1A" w:rsidRDefault="00E92A56" w:rsidP="00E92A56">
          <w:pPr>
            <w:pStyle w:val="2191B1CABC464430905288B7EEF98BC9"/>
          </w:pPr>
          <w:r w:rsidRPr="00B91D7E">
            <w:rPr>
              <w:rStyle w:val="Tekstzastpczy"/>
              <w:sz w:val="20"/>
              <w:szCs w:val="20"/>
            </w:rPr>
            <w:t>Wpisz tutaj</w:t>
          </w:r>
        </w:p>
      </w:docPartBody>
    </w:docPart>
    <w:docPart>
      <w:docPartPr>
        <w:name w:val="1B216BCDB7E24B409219F23106BBFC7A"/>
        <w:category>
          <w:name w:val="Ogólne"/>
          <w:gallery w:val="placeholder"/>
        </w:category>
        <w:types>
          <w:type w:val="bbPlcHdr"/>
        </w:types>
        <w:behaviors>
          <w:behavior w:val="content"/>
        </w:behaviors>
        <w:guid w:val="{F5832618-D263-4CBA-A970-D46AA0B8A94C}"/>
      </w:docPartPr>
      <w:docPartBody>
        <w:p w:rsidR="000F4D1A" w:rsidRDefault="00E92A56" w:rsidP="00E92A56">
          <w:pPr>
            <w:pStyle w:val="1B216BCDB7E24B409219F23106BBFC7A"/>
          </w:pPr>
          <w:r w:rsidRPr="00B91D7E">
            <w:rPr>
              <w:rStyle w:val="Tekstzastpczy"/>
              <w:sz w:val="20"/>
              <w:szCs w:val="20"/>
            </w:rPr>
            <w:t>Wpisz tutaj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Times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mbria">
    <w:panose1 w:val="02040503050406030204"/>
    <w:charset w:val="EE"/>
    <w:family w:val="roman"/>
    <w:pitch w:val="variable"/>
    <w:sig w:usb0="E00006FF" w:usb1="420024FF" w:usb2="02000000" w:usb3="00000000" w:csb0="0000019F" w:csb1="00000000"/>
  </w:font>
  <w:font w:name="Tahoma">
    <w:panose1 w:val="020B0604030504040204"/>
    <w:charset w:val="EE"/>
    <w:family w:val="swiss"/>
    <w:pitch w:val="variable"/>
    <w:sig w:usb0="E1002EFF" w:usb1="C000605B" w:usb2="00000029" w:usb3="00000000" w:csb0="000101FF" w:csb1="00000000"/>
  </w:font>
  <w:font w:name="Calibri">
    <w:panose1 w:val="020F0502020204030204"/>
    <w:charset w:val="EE"/>
    <w:family w:val="swiss"/>
    <w:pitch w:val="variable"/>
    <w:sig w:usb0="E4002EFF" w:usb1="C200247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revisionView w:inkAnnotations="0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E92A56"/>
    <w:rsid w:val="00001944"/>
    <w:rsid w:val="0007096D"/>
    <w:rsid w:val="0008162E"/>
    <w:rsid w:val="00083FF3"/>
    <w:rsid w:val="000A4E18"/>
    <w:rsid w:val="000C49E1"/>
    <w:rsid w:val="000F092C"/>
    <w:rsid w:val="000F4D1A"/>
    <w:rsid w:val="00101F81"/>
    <w:rsid w:val="001201B5"/>
    <w:rsid w:val="00122768"/>
    <w:rsid w:val="00131715"/>
    <w:rsid w:val="001571BA"/>
    <w:rsid w:val="00170EAE"/>
    <w:rsid w:val="001A6C54"/>
    <w:rsid w:val="001B085F"/>
    <w:rsid w:val="001B1E1D"/>
    <w:rsid w:val="001C78C6"/>
    <w:rsid w:val="001F64D0"/>
    <w:rsid w:val="002055A1"/>
    <w:rsid w:val="00267169"/>
    <w:rsid w:val="0027116E"/>
    <w:rsid w:val="00273856"/>
    <w:rsid w:val="00285611"/>
    <w:rsid w:val="002A3BA8"/>
    <w:rsid w:val="002B7EA2"/>
    <w:rsid w:val="002C745B"/>
    <w:rsid w:val="002E3B59"/>
    <w:rsid w:val="003137A7"/>
    <w:rsid w:val="00325E57"/>
    <w:rsid w:val="003312B2"/>
    <w:rsid w:val="00333532"/>
    <w:rsid w:val="0035021C"/>
    <w:rsid w:val="00357A7D"/>
    <w:rsid w:val="00374490"/>
    <w:rsid w:val="003A5190"/>
    <w:rsid w:val="003A6026"/>
    <w:rsid w:val="003B5D88"/>
    <w:rsid w:val="004A15F9"/>
    <w:rsid w:val="004B2BE6"/>
    <w:rsid w:val="004D0BE4"/>
    <w:rsid w:val="004E2D8F"/>
    <w:rsid w:val="004E5198"/>
    <w:rsid w:val="005027BF"/>
    <w:rsid w:val="0053760C"/>
    <w:rsid w:val="00541006"/>
    <w:rsid w:val="00561DE0"/>
    <w:rsid w:val="00562A88"/>
    <w:rsid w:val="0058264C"/>
    <w:rsid w:val="00586B4A"/>
    <w:rsid w:val="005942FB"/>
    <w:rsid w:val="00594551"/>
    <w:rsid w:val="005A5418"/>
    <w:rsid w:val="005B37A7"/>
    <w:rsid w:val="005D7553"/>
    <w:rsid w:val="005E7B4B"/>
    <w:rsid w:val="00607B1A"/>
    <w:rsid w:val="00611073"/>
    <w:rsid w:val="00621811"/>
    <w:rsid w:val="0064387D"/>
    <w:rsid w:val="006B200A"/>
    <w:rsid w:val="006C0E82"/>
    <w:rsid w:val="006D3F55"/>
    <w:rsid w:val="00705FC0"/>
    <w:rsid w:val="00735D2E"/>
    <w:rsid w:val="00793C1C"/>
    <w:rsid w:val="007A603C"/>
    <w:rsid w:val="007B5E2C"/>
    <w:rsid w:val="007C1615"/>
    <w:rsid w:val="007F26CC"/>
    <w:rsid w:val="00811F9C"/>
    <w:rsid w:val="0082667D"/>
    <w:rsid w:val="00832B96"/>
    <w:rsid w:val="00854FC9"/>
    <w:rsid w:val="00876ED1"/>
    <w:rsid w:val="008775B5"/>
    <w:rsid w:val="008876D1"/>
    <w:rsid w:val="008B09CA"/>
    <w:rsid w:val="008D28F2"/>
    <w:rsid w:val="008F13CF"/>
    <w:rsid w:val="00904408"/>
    <w:rsid w:val="00907102"/>
    <w:rsid w:val="00954E88"/>
    <w:rsid w:val="009747E2"/>
    <w:rsid w:val="009D1395"/>
    <w:rsid w:val="009E76CE"/>
    <w:rsid w:val="009E7F13"/>
    <w:rsid w:val="00A07C0E"/>
    <w:rsid w:val="00A208AD"/>
    <w:rsid w:val="00A35E1A"/>
    <w:rsid w:val="00A40C71"/>
    <w:rsid w:val="00A56FC7"/>
    <w:rsid w:val="00A9006F"/>
    <w:rsid w:val="00A92C9A"/>
    <w:rsid w:val="00A92CDC"/>
    <w:rsid w:val="00A95B8D"/>
    <w:rsid w:val="00AB3946"/>
    <w:rsid w:val="00B10432"/>
    <w:rsid w:val="00B1276B"/>
    <w:rsid w:val="00B32F54"/>
    <w:rsid w:val="00B33A70"/>
    <w:rsid w:val="00B545CC"/>
    <w:rsid w:val="00B670CA"/>
    <w:rsid w:val="00BC5025"/>
    <w:rsid w:val="00BD2C17"/>
    <w:rsid w:val="00BE0817"/>
    <w:rsid w:val="00C02D59"/>
    <w:rsid w:val="00C064D6"/>
    <w:rsid w:val="00C33AA7"/>
    <w:rsid w:val="00C462B8"/>
    <w:rsid w:val="00C54CD5"/>
    <w:rsid w:val="00C7482C"/>
    <w:rsid w:val="00C8013D"/>
    <w:rsid w:val="00C840BD"/>
    <w:rsid w:val="00C95BDF"/>
    <w:rsid w:val="00CA1A62"/>
    <w:rsid w:val="00CA1D98"/>
    <w:rsid w:val="00CB3A02"/>
    <w:rsid w:val="00CC7261"/>
    <w:rsid w:val="00CF6F1E"/>
    <w:rsid w:val="00D37DCD"/>
    <w:rsid w:val="00D433D1"/>
    <w:rsid w:val="00DA27A7"/>
    <w:rsid w:val="00DD0CE2"/>
    <w:rsid w:val="00DD1B81"/>
    <w:rsid w:val="00E257D1"/>
    <w:rsid w:val="00E3369F"/>
    <w:rsid w:val="00E50A87"/>
    <w:rsid w:val="00E804AB"/>
    <w:rsid w:val="00E92A56"/>
    <w:rsid w:val="00EB715B"/>
    <w:rsid w:val="00F13EB8"/>
    <w:rsid w:val="00F276D1"/>
    <w:rsid w:val="00F30FAB"/>
    <w:rsid w:val="00F37D60"/>
    <w:rsid w:val="00F42B22"/>
    <w:rsid w:val="00F53B0F"/>
    <w:rsid w:val="00F62A51"/>
    <w:rsid w:val="00FB6711"/>
    <w:rsid w:val="00FE2BD7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pl-PL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pl-PL" w:eastAsia="pl-PL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ny">
    <w:name w:val="Normal"/>
    <w:qFormat/>
  </w:style>
  <w:style w:type="character" w:default="1" w:styleId="Domylnaczcionkaakapitu">
    <w:name w:val="Default Paragraph Font"/>
    <w:uiPriority w:val="1"/>
    <w:semiHidden/>
    <w:unhideWhenUsed/>
  </w:style>
  <w:style w:type="table" w:default="1" w:styleId="Standardowy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listy">
    <w:name w:val="No List"/>
    <w:uiPriority w:val="99"/>
    <w:semiHidden/>
    <w:unhideWhenUsed/>
  </w:style>
  <w:style w:type="character" w:styleId="Tekstzastpczy">
    <w:name w:val="Placeholder Text"/>
    <w:basedOn w:val="Domylnaczcionkaakapitu"/>
    <w:uiPriority w:val="99"/>
    <w:semiHidden/>
    <w:rsid w:val="00E92A56"/>
    <w:rPr>
      <w:color w:val="666666"/>
    </w:rPr>
  </w:style>
  <w:style w:type="paragraph" w:customStyle="1" w:styleId="F7773D3551F343AA9353E960D37AA067">
    <w:name w:val="F7773D3551F343AA9353E960D37AA067"/>
    <w:rsid w:val="00E92A56"/>
  </w:style>
  <w:style w:type="paragraph" w:customStyle="1" w:styleId="B1CAE8178A60428BB475FB62EFCD86B6">
    <w:name w:val="B1CAE8178A60428BB475FB62EFCD86B6"/>
    <w:rsid w:val="00E92A56"/>
  </w:style>
  <w:style w:type="paragraph" w:customStyle="1" w:styleId="830B176969F14FFD9B04161D6289A3BA">
    <w:name w:val="830B176969F14FFD9B04161D6289A3BA"/>
    <w:rsid w:val="00E92A56"/>
  </w:style>
  <w:style w:type="paragraph" w:customStyle="1" w:styleId="21CCFFDB372048F89BF5A0CA7C8DD7DE">
    <w:name w:val="21CCFFDB372048F89BF5A0CA7C8DD7DE"/>
    <w:rsid w:val="00E92A56"/>
  </w:style>
  <w:style w:type="paragraph" w:customStyle="1" w:styleId="EB82A3D218874BD28CC968C10A32329E">
    <w:name w:val="EB82A3D218874BD28CC968C10A32329E"/>
    <w:rsid w:val="00E92A56"/>
  </w:style>
  <w:style w:type="paragraph" w:customStyle="1" w:styleId="8E6CC12A9EF9493CAEE6042F697F2789">
    <w:name w:val="8E6CC12A9EF9493CAEE6042F697F2789"/>
    <w:rsid w:val="00E92A56"/>
  </w:style>
  <w:style w:type="paragraph" w:customStyle="1" w:styleId="2191B1CABC464430905288B7EEF98BC9">
    <w:name w:val="2191B1CABC464430905288B7EEF98BC9"/>
    <w:rsid w:val="00E92A56"/>
  </w:style>
  <w:style w:type="paragraph" w:customStyle="1" w:styleId="1B216BCDB7E24B409219F23106BBFC7A">
    <w:name w:val="1B216BCDB7E24B409219F23106BBFC7A"/>
    <w:rsid w:val="00E92A56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Pakiet 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verPageProperties xmlns="http://schemas.microsoft.com/office/2006/coverPageProps">
  <PublishDate>&lt;data wydania aktu&gt;</PublishDate>
  <Abstract/>
  <CompanyAddress/>
  <CompanyPhone/>
  <CompanyFax/>
  <CompanyEmail/>
</CoverPage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0A2D16094BD3142B77D598535CA8A65" ma:contentTypeVersion="6" ma:contentTypeDescription="Create a new document." ma:contentTypeScope="" ma:versionID="b538ae666adea9754f0d91a65c69a0b5">
  <xsd:schema xmlns:xsd="http://www.w3.org/2001/XMLSchema" xmlns:xs="http://www.w3.org/2001/XMLSchema" xmlns:p="http://schemas.microsoft.com/office/2006/metadata/properties" xmlns:ns3="cfdeeae2-c66f-41b5-a45d-89f082859a55" targetNamespace="http://schemas.microsoft.com/office/2006/metadata/properties" ma:root="true" ma:fieldsID="6e66e36e123b334b2eca4d2859f1b64e" ns3:_="">
    <xsd:import namespace="cfdeeae2-c66f-41b5-a45d-89f082859a55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fdeeae2-c66f-41b5-a45d-89f082859a55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fdeeae2-c66f-41b5-a45d-89f082859a55" xsi:nil="true"/>
  </documentManagement>
</p:properties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71CEA10C-4BF5-4DE3-8CD5-41B258B5248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9FD45E6-4856-4D1E-B6B0-0CA0441CB05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fdeeae2-c66f-41b5-a45d-89f082859a5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DB0BEF5B-01D8-448D-961E-A73D431C2190}">
  <ds:schemaRefs>
    <ds:schemaRef ds:uri="http://schemas.openxmlformats.org/officeDocument/2006/bibliography"/>
  </ds:schemaRefs>
</ds:datastoreItem>
</file>

<file path=customXml/itemProps5.xml><?xml version="1.0" encoding="utf-8"?>
<ds:datastoreItem xmlns:ds="http://schemas.openxmlformats.org/officeDocument/2006/customXml" ds:itemID="{DA2002D8-469D-4BC0-B706-9C67D22E005F}">
  <ds:schemaRefs>
    <ds:schemaRef ds:uri="http://schemas.microsoft.com/office/2006/metadata/properties"/>
    <ds:schemaRef ds:uri="http://schemas.microsoft.com/office/infopath/2007/PartnerControls"/>
    <ds:schemaRef ds:uri="cfdeeae2-c66f-41b5-a45d-89f082859a55"/>
  </ds:schemaRefs>
</ds:datastoreItem>
</file>

<file path=docMetadata/LabelInfo.xml><?xml version="1.0" encoding="utf-8"?>
<clbl:labelList xmlns:clbl="http://schemas.microsoft.com/office/2020/mipLabelMetadata">
  <clbl:label id="{cbe0b6a4-29c2-4378-8990-650e2e728074}" enabled="0" method="" siteId="{cbe0b6a4-29c2-4378-8990-650e2e728074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Szablon aktu prawnego 4_0</Template>
  <TotalTime>1</TotalTime>
  <Pages>16</Pages>
  <Words>4812</Words>
  <Characters>28877</Characters>
  <Application>Microsoft Office Word</Application>
  <DocSecurity>0</DocSecurity>
  <Lines>240</Lines>
  <Paragraphs>67</Paragraphs>
  <ScaleCrop>false</ScaleCrop>
  <HeadingPairs>
    <vt:vector size="4" baseType="variant">
      <vt:variant>
        <vt:lpstr>Tytuł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2" baseType="lpstr">
      <vt:lpstr>Akt prawny</vt:lpstr>
      <vt:lpstr>p r o j e k t</vt:lpstr>
    </vt:vector>
  </TitlesOfParts>
  <Manager/>
  <Company>&lt;nazwa organu&gt;</Company>
  <LinksUpToDate>false</LinksUpToDate>
  <CharactersWithSpaces>33622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Akt prawny</dc:title>
  <dc:subject/>
  <dc:creator>Karolina Bialoglowska</dc:creator>
  <cp:lastModifiedBy>PSSE Mława - Aleksandra Kędzierska</cp:lastModifiedBy>
  <cp:revision>2</cp:revision>
  <cp:lastPrinted>2026-01-09T10:00:00Z</cp:lastPrinted>
  <dcterms:created xsi:type="dcterms:W3CDTF">2026-07-02T09:28:00Z</dcterms:created>
  <dcterms:modified xsi:type="dcterms:W3CDTF">2026-07-02T09:28:00Z</dcterms:modified>
  <cp:category>000</cp:category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ata wydania obwieszczenia">
    <vt:lpwstr>&lt;data wydania obwieszczenia&gt;</vt:lpwstr>
  </property>
  <property fmtid="{D5CDD505-2E9C-101B-9397-08002B2CF9AE}" pid="3" name="Data ogłoszenia">
    <vt:lpwstr>&lt;data ogłoszenia&gt;</vt:lpwstr>
  </property>
  <property fmtid="{D5CDD505-2E9C-101B-9397-08002B2CF9AE}" pid="4" name="ContentTypeId">
    <vt:lpwstr>0x01010030A2D16094BD3142B77D598535CA8A65</vt:lpwstr>
  </property>
</Properties>
</file>