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4" r:id="rId2"/>
  </p:sldMasterIdLst>
  <p:notesMasterIdLst>
    <p:notesMasterId r:id="rId28"/>
  </p:notesMasterIdLst>
  <p:handoutMasterIdLst>
    <p:handoutMasterId r:id="rId29"/>
  </p:handoutMasterIdLst>
  <p:sldIdLst>
    <p:sldId id="351" r:id="rId3"/>
    <p:sldId id="331" r:id="rId4"/>
    <p:sldId id="332" r:id="rId5"/>
    <p:sldId id="334" r:id="rId6"/>
    <p:sldId id="335" r:id="rId7"/>
    <p:sldId id="333" r:id="rId8"/>
    <p:sldId id="336" r:id="rId9"/>
    <p:sldId id="338" r:id="rId10"/>
    <p:sldId id="337" r:id="rId11"/>
    <p:sldId id="349" r:id="rId12"/>
    <p:sldId id="358" r:id="rId13"/>
    <p:sldId id="345" r:id="rId14"/>
    <p:sldId id="339" r:id="rId15"/>
    <p:sldId id="340" r:id="rId16"/>
    <p:sldId id="341" r:id="rId17"/>
    <p:sldId id="342" r:id="rId18"/>
    <p:sldId id="343" r:id="rId19"/>
    <p:sldId id="344" r:id="rId20"/>
    <p:sldId id="347" r:id="rId21"/>
    <p:sldId id="352" r:id="rId22"/>
    <p:sldId id="348" r:id="rId23"/>
    <p:sldId id="354" r:id="rId24"/>
    <p:sldId id="356" r:id="rId25"/>
    <p:sldId id="357" r:id="rId26"/>
    <p:sldId id="346" r:id="rId27"/>
  </p:sldIdLst>
  <p:sldSz cx="9144000" cy="6858000" type="screen4x3"/>
  <p:notesSz cx="6797675" cy="9926638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000000"/>
    <a:srgbClr val="026937"/>
    <a:srgbClr val="95CA20"/>
    <a:srgbClr val="AFE13F"/>
    <a:srgbClr val="76C0D4"/>
    <a:srgbClr val="5F7901"/>
    <a:srgbClr val="7EA002"/>
    <a:srgbClr val="D9D9D9"/>
    <a:srgbClr val="31859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577" autoAdjust="0"/>
    <p:restoredTop sz="94660"/>
  </p:normalViewPr>
  <p:slideViewPr>
    <p:cSldViewPr>
      <p:cViewPr varScale="1">
        <p:scale>
          <a:sx n="106" d="100"/>
          <a:sy n="106" d="100"/>
        </p:scale>
        <p:origin x="1746" y="13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5" d="100"/>
          <a:sy n="85" d="100"/>
        </p:scale>
        <p:origin x="-3834" y="-84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ED9C4D-0DCA-491E-B1C6-995363E44114}" type="datetimeFigureOut">
              <a:rPr lang="pl-PL" smtClean="0"/>
              <a:t>2019-01-31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1482EB-91CD-4F8D-AC98-FAE6AA30875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528117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AC1F34-A98F-4314-B0BB-13483555CB5B}" type="datetimeFigureOut">
              <a:rPr lang="pl-PL" smtClean="0"/>
              <a:pPr/>
              <a:t>2019-01-31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794BC3-64E2-4C9E-AE7F-1C74F16E8AD6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384682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9C9FAB9-179D-4116-B695-C4479EE4FB07}" type="datetimeFigureOut">
              <a:rPr lang="pl-PL" smtClean="0"/>
              <a:pPr/>
              <a:t>2019-01-31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9C9FAB9-179D-4116-B695-C4479EE4FB07}" type="datetimeFigureOut">
              <a:rPr lang="pl-PL" smtClean="0">
                <a:solidFill>
                  <a:prstClr val="black"/>
                </a:solidFill>
              </a:rPr>
              <a:pPr/>
              <a:t>2019-01-31</a:t>
            </a:fld>
            <a:endParaRPr lang="pl-PL">
              <a:solidFill>
                <a:prstClr val="black"/>
              </a:solidFill>
            </a:endParaRPr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6DD8FCD-8D0E-493F-A582-8FE538A0A3AB}" type="slidenum">
              <a:rPr lang="pl-PL" smtClean="0">
                <a:solidFill>
                  <a:prstClr val="black"/>
                </a:solidFill>
              </a:rPr>
              <a:pPr/>
              <a:t>‹#›</a:t>
            </a:fld>
            <a:endParaRPr lang="pl-PL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64426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9C9FAB9-179D-4116-B695-C4479EE4FB07}" type="datetimeFigureOut">
              <a:rPr lang="pl-PL" smtClean="0">
                <a:solidFill>
                  <a:prstClr val="black"/>
                </a:solidFill>
              </a:rPr>
              <a:pPr/>
              <a:t>2019-01-31</a:t>
            </a:fld>
            <a:endParaRPr lang="pl-PL">
              <a:solidFill>
                <a:prstClr val="black"/>
              </a:solidFill>
            </a:endParaRPr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6DD8FCD-8D0E-493F-A582-8FE538A0A3AB}" type="slidenum">
              <a:rPr lang="pl-PL" smtClean="0">
                <a:solidFill>
                  <a:prstClr val="black"/>
                </a:solidFill>
              </a:rPr>
              <a:pPr/>
              <a:t>‹#›</a:t>
            </a:fld>
            <a:endParaRPr lang="pl-PL">
              <a:solidFill>
                <a:prstClr val="black"/>
              </a:solidFill>
            </a:endParaRPr>
          </a:p>
        </p:txBody>
      </p:sp>
      <p:pic>
        <p:nvPicPr>
          <p:cNvPr id="5" name="Obraz 4" descr="dekor2.png"/>
          <p:cNvPicPr>
            <a:picLocks noChangeAspect="1"/>
          </p:cNvPicPr>
          <p:nvPr userDrawn="1"/>
        </p:nvPicPr>
        <p:blipFill>
          <a:blip r:embed="rId2"/>
          <a:srcRect l="470" t="31482" b="38888"/>
          <a:stretch>
            <a:fillRect/>
          </a:stretch>
        </p:blipFill>
        <p:spPr>
          <a:xfrm>
            <a:off x="0" y="554638"/>
            <a:ext cx="937627" cy="945528"/>
          </a:xfrm>
          <a:prstGeom prst="rect">
            <a:avLst/>
          </a:prstGeom>
        </p:spPr>
      </p:pic>
      <p:sp>
        <p:nvSpPr>
          <p:cNvPr id="6" name="Prostokąt 5"/>
          <p:cNvSpPr/>
          <p:nvPr userDrawn="1"/>
        </p:nvSpPr>
        <p:spPr>
          <a:xfrm>
            <a:off x="0" y="500042"/>
            <a:ext cx="928662" cy="1071570"/>
          </a:xfrm>
          <a:prstGeom prst="rect">
            <a:avLst/>
          </a:prstGeom>
          <a:solidFill>
            <a:srgbClr val="FFFFFF">
              <a:alpha val="65882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89535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9C9FAB9-179D-4116-B695-C4479EE4FB07}" type="datetimeFigureOut">
              <a:rPr lang="pl-PL" smtClean="0">
                <a:solidFill>
                  <a:prstClr val="black"/>
                </a:solidFill>
              </a:rPr>
              <a:pPr/>
              <a:t>2019-01-31</a:t>
            </a:fld>
            <a:endParaRPr lang="pl-PL">
              <a:solidFill>
                <a:prstClr val="black"/>
              </a:solidFill>
            </a:endParaRP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6DD8FCD-8D0E-493F-A582-8FE538A0A3AB}" type="slidenum">
              <a:rPr lang="pl-PL" smtClean="0">
                <a:solidFill>
                  <a:prstClr val="black"/>
                </a:solidFill>
              </a:rPr>
              <a:pPr/>
              <a:t>‹#›</a:t>
            </a:fld>
            <a:endParaRPr lang="pl-PL">
              <a:solidFill>
                <a:prstClr val="black"/>
              </a:solidFill>
            </a:endParaRPr>
          </a:p>
        </p:txBody>
      </p:sp>
      <p:pic>
        <p:nvPicPr>
          <p:cNvPr id="8" name="Obraz 7" descr="dekor2.png"/>
          <p:cNvPicPr>
            <a:picLocks noChangeAspect="1"/>
          </p:cNvPicPr>
          <p:nvPr userDrawn="1"/>
        </p:nvPicPr>
        <p:blipFill>
          <a:blip r:embed="rId2"/>
          <a:srcRect l="470" t="31482" b="38888"/>
          <a:stretch>
            <a:fillRect/>
          </a:stretch>
        </p:blipFill>
        <p:spPr>
          <a:xfrm>
            <a:off x="0" y="554638"/>
            <a:ext cx="937627" cy="945528"/>
          </a:xfrm>
          <a:prstGeom prst="rect">
            <a:avLst/>
          </a:prstGeom>
        </p:spPr>
      </p:pic>
      <p:sp>
        <p:nvSpPr>
          <p:cNvPr id="9" name="Prostokąt 8"/>
          <p:cNvSpPr/>
          <p:nvPr userDrawn="1"/>
        </p:nvSpPr>
        <p:spPr>
          <a:xfrm>
            <a:off x="0" y="500042"/>
            <a:ext cx="928662" cy="1071570"/>
          </a:xfrm>
          <a:prstGeom prst="rect">
            <a:avLst/>
          </a:prstGeom>
          <a:solidFill>
            <a:srgbClr val="FFFFFF">
              <a:alpha val="65882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02178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9C9FAB9-179D-4116-B695-C4479EE4FB07}" type="datetimeFigureOut">
              <a:rPr lang="pl-PL" smtClean="0">
                <a:solidFill>
                  <a:prstClr val="black"/>
                </a:solidFill>
              </a:rPr>
              <a:pPr/>
              <a:t>2019-01-31</a:t>
            </a:fld>
            <a:endParaRPr lang="pl-PL">
              <a:solidFill>
                <a:prstClr val="black"/>
              </a:solidFill>
            </a:endParaRP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6DD8FCD-8D0E-493F-A582-8FE538A0A3AB}" type="slidenum">
              <a:rPr lang="pl-PL" smtClean="0">
                <a:solidFill>
                  <a:prstClr val="black"/>
                </a:solidFill>
              </a:rPr>
              <a:pPr/>
              <a:t>‹#›</a:t>
            </a:fld>
            <a:endParaRPr lang="pl-PL">
              <a:solidFill>
                <a:prstClr val="black"/>
              </a:solidFill>
            </a:endParaRPr>
          </a:p>
        </p:txBody>
      </p:sp>
      <p:pic>
        <p:nvPicPr>
          <p:cNvPr id="8" name="Obraz 7" descr="dekor2.png"/>
          <p:cNvPicPr>
            <a:picLocks noChangeAspect="1"/>
          </p:cNvPicPr>
          <p:nvPr userDrawn="1"/>
        </p:nvPicPr>
        <p:blipFill>
          <a:blip r:embed="rId2"/>
          <a:srcRect l="470" t="31482" b="38888"/>
          <a:stretch>
            <a:fillRect/>
          </a:stretch>
        </p:blipFill>
        <p:spPr>
          <a:xfrm>
            <a:off x="0" y="554638"/>
            <a:ext cx="937627" cy="945528"/>
          </a:xfrm>
          <a:prstGeom prst="rect">
            <a:avLst/>
          </a:prstGeom>
        </p:spPr>
      </p:pic>
      <p:sp>
        <p:nvSpPr>
          <p:cNvPr id="9" name="Prostokąt 8"/>
          <p:cNvSpPr/>
          <p:nvPr userDrawn="1"/>
        </p:nvSpPr>
        <p:spPr>
          <a:xfrm>
            <a:off x="0" y="500042"/>
            <a:ext cx="928662" cy="1071570"/>
          </a:xfrm>
          <a:prstGeom prst="rect">
            <a:avLst/>
          </a:prstGeom>
          <a:solidFill>
            <a:srgbClr val="FFFFFF">
              <a:alpha val="65882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68186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9C9FAB9-179D-4116-B695-C4479EE4FB07}" type="datetimeFigureOut">
              <a:rPr lang="pl-PL" smtClean="0">
                <a:solidFill>
                  <a:prstClr val="black"/>
                </a:solidFill>
              </a:rPr>
              <a:pPr/>
              <a:t>2019-01-31</a:t>
            </a:fld>
            <a:endParaRPr lang="pl-PL">
              <a:solidFill>
                <a:prstClr val="black"/>
              </a:solidFill>
            </a:endParaRP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6DD8FCD-8D0E-493F-A582-8FE538A0A3AB}" type="slidenum">
              <a:rPr lang="pl-PL" smtClean="0">
                <a:solidFill>
                  <a:prstClr val="black"/>
                </a:solidFill>
              </a:rPr>
              <a:pPr/>
              <a:t>‹#›</a:t>
            </a:fld>
            <a:endParaRPr lang="pl-PL">
              <a:solidFill>
                <a:prstClr val="black"/>
              </a:solidFill>
            </a:endParaRPr>
          </a:p>
        </p:txBody>
      </p:sp>
      <p:pic>
        <p:nvPicPr>
          <p:cNvPr id="7" name="Obraz 6" descr="dekor2.png"/>
          <p:cNvPicPr>
            <a:picLocks noChangeAspect="1"/>
          </p:cNvPicPr>
          <p:nvPr userDrawn="1"/>
        </p:nvPicPr>
        <p:blipFill>
          <a:blip r:embed="rId2"/>
          <a:srcRect l="470" t="31482" b="38888"/>
          <a:stretch>
            <a:fillRect/>
          </a:stretch>
        </p:blipFill>
        <p:spPr>
          <a:xfrm>
            <a:off x="0" y="554638"/>
            <a:ext cx="937627" cy="945528"/>
          </a:xfrm>
          <a:prstGeom prst="rect">
            <a:avLst/>
          </a:prstGeom>
        </p:spPr>
      </p:pic>
      <p:sp>
        <p:nvSpPr>
          <p:cNvPr id="8" name="Prostokąt 7"/>
          <p:cNvSpPr/>
          <p:nvPr userDrawn="1"/>
        </p:nvSpPr>
        <p:spPr>
          <a:xfrm>
            <a:off x="0" y="500042"/>
            <a:ext cx="928662" cy="1071570"/>
          </a:xfrm>
          <a:prstGeom prst="rect">
            <a:avLst/>
          </a:prstGeom>
          <a:solidFill>
            <a:srgbClr val="FFFFFF">
              <a:alpha val="65882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01321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9C9FAB9-179D-4116-B695-C4479EE4FB07}" type="datetimeFigureOut">
              <a:rPr lang="pl-PL" smtClean="0">
                <a:solidFill>
                  <a:prstClr val="black"/>
                </a:solidFill>
              </a:rPr>
              <a:pPr/>
              <a:t>2019-01-31</a:t>
            </a:fld>
            <a:endParaRPr lang="pl-PL">
              <a:solidFill>
                <a:prstClr val="black"/>
              </a:solidFill>
            </a:endParaRP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6DD8FCD-8D0E-493F-A582-8FE538A0A3AB}" type="slidenum">
              <a:rPr lang="pl-PL" smtClean="0">
                <a:solidFill>
                  <a:prstClr val="black"/>
                </a:solidFill>
              </a:rPr>
              <a:pPr/>
              <a:t>‹#›</a:t>
            </a:fld>
            <a:endParaRPr lang="pl-PL">
              <a:solidFill>
                <a:prstClr val="black"/>
              </a:solidFill>
            </a:endParaRPr>
          </a:p>
        </p:txBody>
      </p:sp>
      <p:pic>
        <p:nvPicPr>
          <p:cNvPr id="7" name="Obraz 6" descr="dekor2.png"/>
          <p:cNvPicPr>
            <a:picLocks noChangeAspect="1"/>
          </p:cNvPicPr>
          <p:nvPr userDrawn="1"/>
        </p:nvPicPr>
        <p:blipFill>
          <a:blip r:embed="rId2"/>
          <a:srcRect l="470" t="31482" b="38888"/>
          <a:stretch>
            <a:fillRect/>
          </a:stretch>
        </p:blipFill>
        <p:spPr>
          <a:xfrm>
            <a:off x="0" y="554638"/>
            <a:ext cx="937627" cy="945528"/>
          </a:xfrm>
          <a:prstGeom prst="rect">
            <a:avLst/>
          </a:prstGeom>
        </p:spPr>
      </p:pic>
      <p:sp>
        <p:nvSpPr>
          <p:cNvPr id="8" name="Prostokąt 7"/>
          <p:cNvSpPr/>
          <p:nvPr userDrawn="1"/>
        </p:nvSpPr>
        <p:spPr>
          <a:xfrm>
            <a:off x="0" y="500042"/>
            <a:ext cx="928662" cy="1071570"/>
          </a:xfrm>
          <a:prstGeom prst="rect">
            <a:avLst/>
          </a:prstGeom>
          <a:solidFill>
            <a:srgbClr val="FFFFFF">
              <a:alpha val="65882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93260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71538" y="357174"/>
            <a:ext cx="7615262" cy="1143000"/>
          </a:xfrm>
        </p:spPr>
        <p:txBody>
          <a:bodyPr/>
          <a:lstStyle/>
          <a:p>
            <a:r>
              <a:rPr lang="pl-PL" dirty="0" smtClean="0"/>
              <a:t>Kliknij, aby edytować styl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071538" y="1600200"/>
            <a:ext cx="7615262" cy="4525963"/>
          </a:xfrm>
        </p:spPr>
        <p:txBody>
          <a:bodyPr/>
          <a:lstStyle>
            <a:lvl1pPr algn="just">
              <a:defRPr/>
            </a:lvl1pPr>
            <a:lvl2pPr algn="just">
              <a:defRPr/>
            </a:lvl2pPr>
            <a:lvl3pPr algn="just">
              <a:defRPr/>
            </a:lvl3pPr>
            <a:lvl4pPr algn="just">
              <a:defRPr/>
            </a:lvl4pPr>
            <a:lvl5pPr algn="just">
              <a:defRPr/>
            </a:lvl5pPr>
          </a:lstStyle>
          <a:p>
            <a:pPr lvl="0"/>
            <a:r>
              <a:rPr lang="pl-PL" dirty="0" smtClean="0"/>
              <a:t>Kliknij, aby edytować style wzorca tekstu</a:t>
            </a:r>
          </a:p>
          <a:p>
            <a:pPr lvl="1"/>
            <a:r>
              <a:rPr lang="pl-PL" dirty="0" smtClean="0"/>
              <a:t>Drugi poziom</a:t>
            </a:r>
          </a:p>
          <a:p>
            <a:pPr lvl="2"/>
            <a:r>
              <a:rPr lang="pl-PL" dirty="0" smtClean="0"/>
              <a:t>Trzeci poziom</a:t>
            </a:r>
          </a:p>
          <a:p>
            <a:pPr lvl="3"/>
            <a:r>
              <a:rPr lang="pl-PL" dirty="0" smtClean="0"/>
              <a:t>Czwarty poziom</a:t>
            </a:r>
          </a:p>
          <a:p>
            <a:pPr lvl="4"/>
            <a:r>
              <a:rPr lang="pl-PL" dirty="0" smtClean="0"/>
              <a:t>Piąty poziom</a:t>
            </a:r>
            <a:endParaRPr lang="pl-PL" dirty="0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9C9FAB9-179D-4116-B695-C4479EE4FB07}" type="datetimeFigureOut">
              <a:rPr lang="pl-PL" smtClean="0"/>
              <a:pPr/>
              <a:t>2019-01-31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6DD8FCD-8D0E-493F-A582-8FE538A0A3AB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7" name="Prostokąt 6"/>
          <p:cNvSpPr/>
          <p:nvPr userDrawn="1"/>
        </p:nvSpPr>
        <p:spPr>
          <a:xfrm>
            <a:off x="0" y="500042"/>
            <a:ext cx="928662" cy="1071570"/>
          </a:xfrm>
          <a:prstGeom prst="rect">
            <a:avLst/>
          </a:prstGeom>
          <a:solidFill>
            <a:srgbClr val="FFFFFF">
              <a:alpha val="65882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9C9FAB9-179D-4116-B695-C4479EE4FB07}" type="datetimeFigureOut">
              <a:rPr lang="pl-PL" smtClean="0"/>
              <a:pPr/>
              <a:t>2019-01-31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6DD8FCD-8D0E-493F-A582-8FE538A0A3AB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9C9FAB9-179D-4116-B695-C4479EE4FB07}" type="datetimeFigureOut">
              <a:rPr lang="pl-PL" smtClean="0"/>
              <a:pPr/>
              <a:t>2019-01-31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6DD8FCD-8D0E-493F-A582-8FE538A0A3AB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  <p:transition spd="med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9C9FAB9-179D-4116-B695-C4479EE4FB07}" type="datetimeFigureOut">
              <a:rPr lang="pl-PL" smtClean="0">
                <a:solidFill>
                  <a:prstClr val="black"/>
                </a:solidFill>
              </a:rPr>
              <a:pPr/>
              <a:t>2019-01-31</a:t>
            </a:fld>
            <a:endParaRPr lang="pl-PL">
              <a:solidFill>
                <a:prstClr val="black"/>
              </a:solidFill>
            </a:endParaRP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6" name="Obraz 5" descr="dekor2.png"/>
          <p:cNvPicPr>
            <a:picLocks noChangeAspect="1"/>
          </p:cNvPicPr>
          <p:nvPr userDrawn="1"/>
        </p:nvPicPr>
        <p:blipFill>
          <a:blip r:embed="rId2"/>
          <a:srcRect l="470" t="31482" b="38888"/>
          <a:stretch>
            <a:fillRect/>
          </a:stretch>
        </p:blipFill>
        <p:spPr>
          <a:xfrm>
            <a:off x="0" y="554638"/>
            <a:ext cx="937627" cy="945528"/>
          </a:xfrm>
          <a:prstGeom prst="rect">
            <a:avLst/>
          </a:prstGeom>
        </p:spPr>
      </p:pic>
      <p:sp>
        <p:nvSpPr>
          <p:cNvPr id="7" name="Prostokąt 6"/>
          <p:cNvSpPr/>
          <p:nvPr userDrawn="1"/>
        </p:nvSpPr>
        <p:spPr>
          <a:xfrm>
            <a:off x="0" y="500042"/>
            <a:ext cx="928662" cy="1071570"/>
          </a:xfrm>
          <a:prstGeom prst="rect">
            <a:avLst/>
          </a:prstGeom>
          <a:solidFill>
            <a:srgbClr val="FFFFFF">
              <a:alpha val="65882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29271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9C9FAB9-179D-4116-B695-C4479EE4FB07}" type="datetimeFigureOut">
              <a:rPr lang="pl-PL" smtClean="0">
                <a:solidFill>
                  <a:prstClr val="black"/>
                </a:solidFill>
              </a:rPr>
              <a:pPr/>
              <a:t>2019-01-31</a:t>
            </a:fld>
            <a:endParaRPr lang="pl-PL">
              <a:solidFill>
                <a:prstClr val="black"/>
              </a:solidFill>
            </a:endParaRP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6DD8FCD-8D0E-493F-A582-8FE538A0A3AB}" type="slidenum">
              <a:rPr lang="pl-PL" smtClean="0">
                <a:solidFill>
                  <a:prstClr val="black"/>
                </a:solidFill>
              </a:rPr>
              <a:pPr/>
              <a:t>‹#›</a:t>
            </a:fld>
            <a:endParaRPr lang="pl-PL">
              <a:solidFill>
                <a:prstClr val="black"/>
              </a:solidFill>
            </a:endParaRPr>
          </a:p>
        </p:txBody>
      </p:sp>
      <p:pic>
        <p:nvPicPr>
          <p:cNvPr id="7" name="Obraz 6" descr="dekor2.png"/>
          <p:cNvPicPr>
            <a:picLocks noChangeAspect="1"/>
          </p:cNvPicPr>
          <p:nvPr userDrawn="1"/>
        </p:nvPicPr>
        <p:blipFill>
          <a:blip r:embed="rId2"/>
          <a:srcRect l="470" t="31482" b="38888"/>
          <a:stretch>
            <a:fillRect/>
          </a:stretch>
        </p:blipFill>
        <p:spPr>
          <a:xfrm>
            <a:off x="0" y="554638"/>
            <a:ext cx="937627" cy="945528"/>
          </a:xfrm>
          <a:prstGeom prst="rect">
            <a:avLst/>
          </a:prstGeom>
        </p:spPr>
      </p:pic>
      <p:sp>
        <p:nvSpPr>
          <p:cNvPr id="8" name="Prostokąt 7"/>
          <p:cNvSpPr/>
          <p:nvPr userDrawn="1"/>
        </p:nvSpPr>
        <p:spPr>
          <a:xfrm>
            <a:off x="0" y="500042"/>
            <a:ext cx="928662" cy="1071570"/>
          </a:xfrm>
          <a:prstGeom prst="rect">
            <a:avLst/>
          </a:prstGeom>
          <a:solidFill>
            <a:srgbClr val="FFFFFF">
              <a:alpha val="65882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66927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dirty="0" smtClean="0"/>
              <a:t>Kliknij, aby edytować styl</a:t>
            </a:r>
            <a:endParaRPr lang="pl-PL" dirty="0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9C9FAB9-179D-4116-B695-C4479EE4FB07}" type="datetimeFigureOut">
              <a:rPr lang="pl-PL" smtClean="0">
                <a:solidFill>
                  <a:prstClr val="black"/>
                </a:solidFill>
              </a:rPr>
              <a:pPr/>
              <a:t>2019-01-31</a:t>
            </a:fld>
            <a:endParaRPr lang="pl-PL">
              <a:solidFill>
                <a:prstClr val="black"/>
              </a:solidFill>
            </a:endParaRP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6DD8FCD-8D0E-493F-A582-8FE538A0A3AB}" type="slidenum">
              <a:rPr lang="pl-PL" smtClean="0">
                <a:solidFill>
                  <a:prstClr val="black"/>
                </a:solidFill>
              </a:rPr>
              <a:pPr/>
              <a:t>‹#›</a:t>
            </a:fld>
            <a:endParaRPr lang="pl-PL">
              <a:solidFill>
                <a:prstClr val="black"/>
              </a:solidFill>
            </a:endParaRPr>
          </a:p>
        </p:txBody>
      </p:sp>
      <p:pic>
        <p:nvPicPr>
          <p:cNvPr id="7" name="Obraz 6" descr="dekor2.png"/>
          <p:cNvPicPr>
            <a:picLocks noChangeAspect="1"/>
          </p:cNvPicPr>
          <p:nvPr userDrawn="1"/>
        </p:nvPicPr>
        <p:blipFill>
          <a:blip r:embed="rId2"/>
          <a:srcRect l="470" t="31482" b="38888"/>
          <a:stretch>
            <a:fillRect/>
          </a:stretch>
        </p:blipFill>
        <p:spPr>
          <a:xfrm>
            <a:off x="0" y="554638"/>
            <a:ext cx="937627" cy="945528"/>
          </a:xfrm>
          <a:prstGeom prst="rect">
            <a:avLst/>
          </a:prstGeom>
        </p:spPr>
      </p:pic>
      <p:sp>
        <p:nvSpPr>
          <p:cNvPr id="8" name="Prostokąt 7"/>
          <p:cNvSpPr/>
          <p:nvPr userDrawn="1"/>
        </p:nvSpPr>
        <p:spPr>
          <a:xfrm>
            <a:off x="0" y="500042"/>
            <a:ext cx="928662" cy="1071570"/>
          </a:xfrm>
          <a:prstGeom prst="rect">
            <a:avLst/>
          </a:prstGeom>
          <a:solidFill>
            <a:srgbClr val="FFFFFF">
              <a:alpha val="65882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83764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9C9FAB9-179D-4116-B695-C4479EE4FB07}" type="datetimeFigureOut">
              <a:rPr lang="pl-PL" smtClean="0">
                <a:solidFill>
                  <a:prstClr val="black"/>
                </a:solidFill>
              </a:rPr>
              <a:pPr/>
              <a:t>2019-01-31</a:t>
            </a:fld>
            <a:endParaRPr lang="pl-PL">
              <a:solidFill>
                <a:prstClr val="black"/>
              </a:solidFill>
            </a:endParaRP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6DD8FCD-8D0E-493F-A582-8FE538A0A3AB}" type="slidenum">
              <a:rPr lang="pl-PL" smtClean="0">
                <a:solidFill>
                  <a:prstClr val="black"/>
                </a:solidFill>
              </a:rPr>
              <a:pPr/>
              <a:t>‹#›</a:t>
            </a:fld>
            <a:endParaRPr lang="pl-PL">
              <a:solidFill>
                <a:prstClr val="black"/>
              </a:solidFill>
            </a:endParaRPr>
          </a:p>
        </p:txBody>
      </p:sp>
      <p:pic>
        <p:nvPicPr>
          <p:cNvPr id="8" name="Obraz 7" descr="dekor2.png"/>
          <p:cNvPicPr>
            <a:picLocks noChangeAspect="1"/>
          </p:cNvPicPr>
          <p:nvPr userDrawn="1"/>
        </p:nvPicPr>
        <p:blipFill>
          <a:blip r:embed="rId2"/>
          <a:srcRect l="470" t="31482" b="38888"/>
          <a:stretch>
            <a:fillRect/>
          </a:stretch>
        </p:blipFill>
        <p:spPr>
          <a:xfrm>
            <a:off x="0" y="554638"/>
            <a:ext cx="937627" cy="945528"/>
          </a:xfrm>
          <a:prstGeom prst="rect">
            <a:avLst/>
          </a:prstGeom>
        </p:spPr>
      </p:pic>
      <p:sp>
        <p:nvSpPr>
          <p:cNvPr id="9" name="Prostokąt 8"/>
          <p:cNvSpPr/>
          <p:nvPr userDrawn="1"/>
        </p:nvSpPr>
        <p:spPr>
          <a:xfrm>
            <a:off x="0" y="500042"/>
            <a:ext cx="928662" cy="1071570"/>
          </a:xfrm>
          <a:prstGeom prst="rect">
            <a:avLst/>
          </a:prstGeom>
          <a:solidFill>
            <a:srgbClr val="FFFFFF">
              <a:alpha val="65882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13586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9C9FAB9-179D-4116-B695-C4479EE4FB07}" type="datetimeFigureOut">
              <a:rPr lang="pl-PL" smtClean="0">
                <a:solidFill>
                  <a:prstClr val="black"/>
                </a:solidFill>
              </a:rPr>
              <a:pPr/>
              <a:t>2019-01-31</a:t>
            </a:fld>
            <a:endParaRPr lang="pl-PL">
              <a:solidFill>
                <a:prstClr val="black"/>
              </a:solidFill>
            </a:endParaRPr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6DD8FCD-8D0E-493F-A582-8FE538A0A3AB}" type="slidenum">
              <a:rPr lang="pl-PL" smtClean="0">
                <a:solidFill>
                  <a:prstClr val="black"/>
                </a:solidFill>
              </a:rPr>
              <a:pPr/>
              <a:t>‹#›</a:t>
            </a:fld>
            <a:endParaRPr lang="pl-PL">
              <a:solidFill>
                <a:prstClr val="black"/>
              </a:solidFill>
            </a:endParaRPr>
          </a:p>
        </p:txBody>
      </p:sp>
      <p:pic>
        <p:nvPicPr>
          <p:cNvPr id="10" name="Obraz 9" descr="dekor2.png"/>
          <p:cNvPicPr>
            <a:picLocks noChangeAspect="1"/>
          </p:cNvPicPr>
          <p:nvPr userDrawn="1"/>
        </p:nvPicPr>
        <p:blipFill>
          <a:blip r:embed="rId2"/>
          <a:srcRect l="470" t="31482" b="38888"/>
          <a:stretch>
            <a:fillRect/>
          </a:stretch>
        </p:blipFill>
        <p:spPr>
          <a:xfrm>
            <a:off x="0" y="554638"/>
            <a:ext cx="937627" cy="945528"/>
          </a:xfrm>
          <a:prstGeom prst="rect">
            <a:avLst/>
          </a:prstGeom>
        </p:spPr>
      </p:pic>
      <p:sp>
        <p:nvSpPr>
          <p:cNvPr id="11" name="Prostokąt 10"/>
          <p:cNvSpPr/>
          <p:nvPr userDrawn="1"/>
        </p:nvSpPr>
        <p:spPr>
          <a:xfrm>
            <a:off x="0" y="500042"/>
            <a:ext cx="928662" cy="1071570"/>
          </a:xfrm>
          <a:prstGeom prst="rect">
            <a:avLst/>
          </a:prstGeom>
          <a:solidFill>
            <a:srgbClr val="FFFFFF">
              <a:alpha val="65882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94747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7.xml"/><Relationship Id="rId7" Type="http://schemas.openxmlformats.org/officeDocument/2006/relationships/slideLayout" Target="../slideLayouts/slideLayout11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5.xml"/><Relationship Id="rId5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4.xml"/><Relationship Id="rId4" Type="http://schemas.openxmlformats.org/officeDocument/2006/relationships/slideLayout" Target="../slideLayouts/slideLayout8.xml"/><Relationship Id="rId9" Type="http://schemas.openxmlformats.org/officeDocument/2006/relationships/slideLayout" Target="../slideLayouts/slideLayout13.xml"/><Relationship Id="rId14" Type="http://schemas.openxmlformats.org/officeDocument/2006/relationships/image" Target="../media/image3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Obraz 26" descr="Obraz1.jpg"/>
          <p:cNvPicPr>
            <a:picLocks noChangeAspect="1"/>
          </p:cNvPicPr>
          <p:nvPr userDrawn="1"/>
        </p:nvPicPr>
        <p:blipFill>
          <a:blip r:embed="rId6"/>
          <a:srcRect t="123" r="7247" b="3027"/>
          <a:stretch>
            <a:fillRect/>
          </a:stretch>
        </p:blipFill>
        <p:spPr>
          <a:xfrm>
            <a:off x="0" y="0"/>
            <a:ext cx="9135532" cy="6858000"/>
          </a:xfrm>
          <a:prstGeom prst="rect">
            <a:avLst/>
          </a:prstGeom>
        </p:spPr>
      </p:pic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1000100" y="357174"/>
            <a:ext cx="76867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dirty="0" smtClean="0"/>
              <a:t>Kliknij, aby edytować styl</a:t>
            </a:r>
            <a:endParaRPr lang="pl-PL" dirty="0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1000100" y="1600200"/>
            <a:ext cx="76867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dirty="0" smtClean="0"/>
              <a:t>Kliknij, aby edytować tekst</a:t>
            </a:r>
          </a:p>
          <a:p>
            <a:pPr lvl="1"/>
            <a:r>
              <a:rPr lang="pl-PL" dirty="0" smtClean="0"/>
              <a:t>Drugi poziom tekstu</a:t>
            </a:r>
          </a:p>
          <a:p>
            <a:pPr lvl="2"/>
            <a:r>
              <a:rPr lang="pl-PL" dirty="0" smtClean="0"/>
              <a:t>Trzeci poziom tekstu</a:t>
            </a:r>
          </a:p>
          <a:p>
            <a:pPr lvl="3"/>
            <a:r>
              <a:rPr lang="pl-PL" dirty="0" smtClean="0"/>
              <a:t>Czwarty poziom tekstu</a:t>
            </a: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pic>
        <p:nvPicPr>
          <p:cNvPr id="9" name="Obraz 8" descr="dekor2.png"/>
          <p:cNvPicPr>
            <a:picLocks noChangeAspect="1"/>
          </p:cNvPicPr>
          <p:nvPr userDrawn="1"/>
        </p:nvPicPr>
        <p:blipFill>
          <a:blip r:embed="rId7"/>
          <a:srcRect l="470" t="31482" b="38888"/>
          <a:stretch>
            <a:fillRect/>
          </a:stretch>
        </p:blipFill>
        <p:spPr>
          <a:xfrm>
            <a:off x="0" y="554638"/>
            <a:ext cx="937627" cy="945528"/>
          </a:xfrm>
          <a:prstGeom prst="rect">
            <a:avLst/>
          </a:prstGeom>
        </p:spPr>
      </p:pic>
      <p:sp>
        <p:nvSpPr>
          <p:cNvPr id="11" name="Prostokąt 10"/>
          <p:cNvSpPr/>
          <p:nvPr userDrawn="1"/>
        </p:nvSpPr>
        <p:spPr>
          <a:xfrm>
            <a:off x="0" y="6237312"/>
            <a:ext cx="9135532" cy="6206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2" name="pole tekstowe 11"/>
          <p:cNvSpPr txBox="1"/>
          <p:nvPr userDrawn="1"/>
        </p:nvSpPr>
        <p:spPr>
          <a:xfrm>
            <a:off x="214282" y="6473516"/>
            <a:ext cx="385765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400" i="1" dirty="0" smtClean="0">
                <a:solidFill>
                  <a:schemeClr val="bg1">
                    <a:lumMod val="50000"/>
                  </a:schemeClr>
                </a:solidFill>
              </a:rPr>
              <a:t>Zainwestujmy razem w środowisko</a:t>
            </a:r>
            <a:endParaRPr lang="pl-PL" sz="1400" i="1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13" name="Obraz 12"/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57804" y="6305458"/>
            <a:ext cx="2418652" cy="507917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</p:sldLayoutIdLst>
  <p:transition spd="med">
    <p:fade thruBlk="1"/>
  </p:transition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4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just" defTabSz="914400" rtl="0" eaLnBrk="1" latinLnBrk="0" hangingPunct="1">
        <a:spcBef>
          <a:spcPct val="20000"/>
        </a:spcBef>
        <a:buFont typeface="Arial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just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just" defTabSz="914400" rtl="0" eaLnBrk="1" latinLnBrk="0" hangingPunct="1">
        <a:spcBef>
          <a:spcPct val="20000"/>
        </a:spcBef>
        <a:buSzPct val="70000"/>
        <a:buFont typeface="Courier New" pitchFamily="49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just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Obraz 22" descr="Obraz1.jpg"/>
          <p:cNvPicPr>
            <a:picLocks noChangeAspect="1"/>
          </p:cNvPicPr>
          <p:nvPr userDrawn="1"/>
        </p:nvPicPr>
        <p:blipFill>
          <a:blip r:embed="rId13"/>
          <a:srcRect t="123" r="7247" b="3027"/>
          <a:stretch>
            <a:fillRect/>
          </a:stretch>
        </p:blipFill>
        <p:spPr>
          <a:xfrm>
            <a:off x="0" y="0"/>
            <a:ext cx="9135532" cy="6858000"/>
          </a:xfrm>
          <a:prstGeom prst="rect">
            <a:avLst/>
          </a:prstGeom>
        </p:spPr>
      </p:pic>
      <p:sp>
        <p:nvSpPr>
          <p:cNvPr id="4" name="Prostokąt 3"/>
          <p:cNvSpPr/>
          <p:nvPr userDrawn="1"/>
        </p:nvSpPr>
        <p:spPr>
          <a:xfrm>
            <a:off x="0" y="6237312"/>
            <a:ext cx="9135532" cy="6206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>
              <a:solidFill>
                <a:prstClr val="white"/>
              </a:solidFill>
            </a:endParaRPr>
          </a:p>
        </p:txBody>
      </p:sp>
      <p:sp>
        <p:nvSpPr>
          <p:cNvPr id="24" name="pole tekstowe 23"/>
          <p:cNvSpPr txBox="1"/>
          <p:nvPr userDrawn="1"/>
        </p:nvSpPr>
        <p:spPr>
          <a:xfrm>
            <a:off x="214282" y="6473516"/>
            <a:ext cx="385765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400" i="1" dirty="0" smtClean="0">
                <a:solidFill>
                  <a:prstClr val="white">
                    <a:lumMod val="50000"/>
                  </a:prstClr>
                </a:solidFill>
              </a:rPr>
              <a:t>Zainwestujmy razem w środowisko</a:t>
            </a:r>
            <a:endParaRPr lang="pl-PL" sz="1400" i="1" dirty="0">
              <a:solidFill>
                <a:prstClr val="white">
                  <a:lumMod val="50000"/>
                </a:prstClr>
              </a:solidFill>
            </a:endParaRPr>
          </a:p>
        </p:txBody>
      </p:sp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1142976" y="357174"/>
            <a:ext cx="7543824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dirty="0" smtClean="0"/>
              <a:t>Kliknij, aby edytować styl</a:t>
            </a:r>
            <a:endParaRPr lang="pl-PL" dirty="0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1142976" y="1600200"/>
            <a:ext cx="7543824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dirty="0" smtClean="0"/>
              <a:t>Kliknij, aby edytować style wzorca tekstu</a:t>
            </a:r>
          </a:p>
          <a:p>
            <a:pPr lvl="1"/>
            <a:r>
              <a:rPr lang="pl-PL" dirty="0" smtClean="0"/>
              <a:t>Drugi poziom</a:t>
            </a:r>
          </a:p>
          <a:p>
            <a:pPr lvl="2"/>
            <a:r>
              <a:rPr lang="pl-PL" dirty="0" smtClean="0"/>
              <a:t>Trzeci poziom</a:t>
            </a:r>
          </a:p>
          <a:p>
            <a:pPr lvl="3"/>
            <a:r>
              <a:rPr lang="pl-PL" dirty="0" smtClean="0"/>
              <a:t>Czwarty poziom</a:t>
            </a:r>
          </a:p>
          <a:p>
            <a:pPr lvl="4"/>
            <a:r>
              <a:rPr lang="pl-PL" dirty="0" smtClean="0"/>
              <a:t>Piąty poziom</a:t>
            </a:r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8" name="Obraz 7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57804" y="6305458"/>
            <a:ext cx="2418652" cy="5079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62164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56" r:id="rId2"/>
    <p:sldLayoutId id="2147483657" r:id="rId3"/>
    <p:sldLayoutId id="2147483658" r:id="rId4"/>
    <p:sldLayoutId id="2147483659" r:id="rId5"/>
    <p:sldLayoutId id="2147483660" r:id="rId6"/>
    <p:sldLayoutId id="2147483661" r:id="rId7"/>
    <p:sldLayoutId id="2147483662" r:id="rId8"/>
    <p:sldLayoutId id="2147483663" r:id="rId9"/>
    <p:sldLayoutId id="2147483664" r:id="rId10"/>
    <p:sldLayoutId id="2147483665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4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nfosigw.gov.pl/oferta-finansowania/srodki-krajowe/informacje-ogolne/kryteria-wyboru-przedsiewziec/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rostokąt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>
              <a:solidFill>
                <a:prstClr val="white"/>
              </a:solidFill>
            </a:endParaRPr>
          </a:p>
        </p:txBody>
      </p:sp>
      <p:pic>
        <p:nvPicPr>
          <p:cNvPr id="3074" name="Picture 2" descr="H:\Grupy\DL\FOTOLIA\Fotolia_65208503_M.jpg"/>
          <p:cNvPicPr>
            <a:picLocks noChangeAspect="1" noChangeArrowheads="1"/>
          </p:cNvPicPr>
          <p:nvPr/>
        </p:nvPicPr>
        <p:blipFill rotWithShape="1">
          <a:blip r:embed="rId2"/>
          <a:srcRect r="3760" b="2747"/>
          <a:stretch/>
        </p:blipFill>
        <p:spPr bwMode="auto">
          <a:xfrm>
            <a:off x="-1" y="-90011"/>
            <a:ext cx="9144001" cy="6214751"/>
          </a:xfrm>
          <a:prstGeom prst="rect">
            <a:avLst/>
          </a:prstGeom>
          <a:noFill/>
        </p:spPr>
      </p:pic>
      <p:sp>
        <p:nvSpPr>
          <p:cNvPr id="10" name="Prostokąt 9"/>
          <p:cNvSpPr/>
          <p:nvPr/>
        </p:nvSpPr>
        <p:spPr>
          <a:xfrm>
            <a:off x="24731" y="3621024"/>
            <a:ext cx="9144000" cy="1608176"/>
          </a:xfrm>
          <a:prstGeom prst="rect">
            <a:avLst/>
          </a:prstGeom>
          <a:solidFill>
            <a:schemeClr val="bg1">
              <a:lumMod val="95000"/>
              <a:alpha val="56078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pl-PL" sz="2400" b="1" dirty="0" smtClean="0">
                <a:solidFill>
                  <a:prstClr val="black"/>
                </a:solidFill>
              </a:rPr>
              <a:t>Wsparcie dla Innowacji sprzyjających </a:t>
            </a:r>
            <a:r>
              <a:rPr lang="pl-PL" sz="2400" b="1" dirty="0" err="1" smtClean="0">
                <a:solidFill>
                  <a:prstClr val="black"/>
                </a:solidFill>
              </a:rPr>
              <a:t>zasobooszczędnej</a:t>
            </a:r>
            <a:r>
              <a:rPr lang="pl-PL" sz="2400" b="1" dirty="0" smtClean="0">
                <a:solidFill>
                  <a:prstClr val="black"/>
                </a:solidFill>
              </a:rPr>
              <a:t> </a:t>
            </a:r>
          </a:p>
          <a:p>
            <a:pPr algn="r"/>
            <a:r>
              <a:rPr lang="pl-PL" sz="2400" b="1" dirty="0" smtClean="0">
                <a:solidFill>
                  <a:prstClr val="black"/>
                </a:solidFill>
              </a:rPr>
              <a:t>i niskoemisyjnej gospodarce, Część 1) SOKÓŁ – wdrożenie innowacyjnych technologii środowiskowych</a:t>
            </a:r>
          </a:p>
          <a:p>
            <a:pPr algn="r"/>
            <a:r>
              <a:rPr lang="pl-PL" sz="2400" b="1" dirty="0" smtClean="0">
                <a:solidFill>
                  <a:prstClr val="black"/>
                </a:solidFill>
              </a:rPr>
              <a:t>OCENA FINANSOWA, ZAŁĄCZNIKI FINANSOWE</a:t>
            </a:r>
            <a:endParaRPr lang="pl-PL" sz="2400" b="1" dirty="0">
              <a:solidFill>
                <a:prstClr val="black"/>
              </a:solidFill>
            </a:endParaRPr>
          </a:p>
        </p:txBody>
      </p:sp>
      <p:sp>
        <p:nvSpPr>
          <p:cNvPr id="12" name="Prostokąt 11"/>
          <p:cNvSpPr/>
          <p:nvPr/>
        </p:nvSpPr>
        <p:spPr>
          <a:xfrm>
            <a:off x="13265" y="2898229"/>
            <a:ext cx="9144000" cy="646727"/>
          </a:xfrm>
          <a:prstGeom prst="rect">
            <a:avLst/>
          </a:prstGeom>
          <a:solidFill>
            <a:schemeClr val="bg1">
              <a:lumMod val="95000"/>
              <a:alpha val="56078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>
              <a:solidFill>
                <a:prstClr val="white"/>
              </a:solidFill>
            </a:endParaRPr>
          </a:p>
        </p:txBody>
      </p:sp>
      <p:sp>
        <p:nvSpPr>
          <p:cNvPr id="26" name="pole tekstowe 25"/>
          <p:cNvSpPr txBox="1"/>
          <p:nvPr/>
        </p:nvSpPr>
        <p:spPr>
          <a:xfrm>
            <a:off x="3214646" y="2138032"/>
            <a:ext cx="592935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000" i="1" dirty="0" smtClean="0">
                <a:solidFill>
                  <a:prstClr val="black"/>
                </a:solidFill>
                <a:cs typeface="Arial" pitchFamily="34" charset="0"/>
              </a:rPr>
              <a:t>Z a i n w e s t u j m y   r a z e m   w   ś r o d o w i s k o</a:t>
            </a:r>
            <a:endParaRPr lang="pl-PL" sz="2000" i="1" dirty="0">
              <a:solidFill>
                <a:prstClr val="black"/>
              </a:solidFill>
              <a:cs typeface="Arial" pitchFamily="34" charset="0"/>
            </a:endParaRPr>
          </a:p>
        </p:txBody>
      </p:sp>
      <p:sp>
        <p:nvSpPr>
          <p:cNvPr id="7" name="pole tekstowe 6"/>
          <p:cNvSpPr txBox="1"/>
          <p:nvPr/>
        </p:nvSpPr>
        <p:spPr>
          <a:xfrm>
            <a:off x="41396" y="2492896"/>
            <a:ext cx="9067107" cy="9079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spcAft>
                <a:spcPts val="600"/>
              </a:spcAft>
            </a:pPr>
            <a:r>
              <a:rPr lang="pl-PL" sz="2400" dirty="0" smtClean="0">
                <a:solidFill>
                  <a:prstClr val="black"/>
                </a:solidFill>
              </a:rPr>
              <a:t> </a:t>
            </a:r>
          </a:p>
          <a:p>
            <a:pPr algn="r">
              <a:spcAft>
                <a:spcPts val="600"/>
              </a:spcAft>
            </a:pPr>
            <a:r>
              <a:rPr lang="pl-PL" sz="2400" dirty="0" smtClean="0">
                <a:solidFill>
                  <a:prstClr val="black"/>
                </a:solidFill>
              </a:rPr>
              <a:t>Narodowy Fundusz Ochrony Środowiska i Gospodarki Wodnej</a:t>
            </a:r>
            <a:endParaRPr lang="pl-PL" sz="2400" dirty="0">
              <a:solidFill>
                <a:prstClr val="black"/>
              </a:solidFill>
            </a:endParaRPr>
          </a:p>
        </p:txBody>
      </p:sp>
      <p:pic>
        <p:nvPicPr>
          <p:cNvPr id="3" name="Obraz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2120" y="6169364"/>
            <a:ext cx="3066724" cy="644012"/>
          </a:xfrm>
          <a:prstGeom prst="rect">
            <a:avLst/>
          </a:prstGeom>
        </p:spPr>
      </p:pic>
      <p:sp>
        <p:nvSpPr>
          <p:cNvPr id="9" name="Symbol zastępczy zawartości 2"/>
          <p:cNvSpPr txBox="1">
            <a:spLocks/>
          </p:cNvSpPr>
          <p:nvPr/>
        </p:nvSpPr>
        <p:spPr>
          <a:xfrm>
            <a:off x="4596731" y="4929198"/>
            <a:ext cx="4157634" cy="10001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indent="-342900" algn="r">
              <a:spcBef>
                <a:spcPct val="20000"/>
              </a:spcBef>
              <a:buFont typeface="Arial" pitchFamily="34" charset="0"/>
              <a:buNone/>
              <a:defRPr/>
            </a:pPr>
            <a:endParaRPr lang="pl-PL" sz="2200" dirty="0" smtClean="0">
              <a:solidFill>
                <a:srgbClr val="FFFFFF"/>
              </a:solidFill>
            </a:endParaRPr>
          </a:p>
          <a:p>
            <a:pPr marL="342900" indent="-342900" algn="r">
              <a:buFont typeface="Arial" pitchFamily="34" charset="0"/>
              <a:buNone/>
              <a:defRPr/>
            </a:pPr>
            <a:r>
              <a:rPr lang="pl-PL" sz="2200" smtClean="0">
                <a:solidFill>
                  <a:srgbClr val="FFFFFF"/>
                </a:solidFill>
              </a:rPr>
              <a:t>Teresa Majewska</a:t>
            </a:r>
            <a:endParaRPr lang="pl-PL" sz="2200" dirty="0" smtClean="0">
              <a:solidFill>
                <a:srgbClr val="FFFFFF"/>
              </a:solidFill>
            </a:endParaRPr>
          </a:p>
          <a:p>
            <a:pPr marL="342900" indent="-342900" algn="r">
              <a:buFont typeface="Arial" pitchFamily="34" charset="0"/>
              <a:buNone/>
              <a:defRPr/>
            </a:pPr>
            <a:r>
              <a:rPr lang="pl-PL" sz="2200" dirty="0" smtClean="0">
                <a:solidFill>
                  <a:srgbClr val="FFFFFF"/>
                </a:solidFill>
              </a:rPr>
              <a:t>Departament Analiz Finansowych</a:t>
            </a:r>
          </a:p>
          <a:p>
            <a:pPr marL="342900" indent="-342900" algn="r">
              <a:spcBef>
                <a:spcPct val="20000"/>
              </a:spcBef>
              <a:buFont typeface="Arial" pitchFamily="34" charset="0"/>
              <a:buNone/>
              <a:defRPr/>
            </a:pPr>
            <a:endParaRPr lang="pl-PL" sz="2200" dirty="0">
              <a:solidFill>
                <a:srgbClr val="FFFFFF"/>
              </a:solidFill>
            </a:endParaRPr>
          </a:p>
        </p:txBody>
      </p:sp>
      <p:sp>
        <p:nvSpPr>
          <p:cNvPr id="2" name="pole tekstowe 1"/>
          <p:cNvSpPr txBox="1"/>
          <p:nvPr/>
        </p:nvSpPr>
        <p:spPr>
          <a:xfrm>
            <a:off x="2195736" y="6381328"/>
            <a:ext cx="26642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 smtClean="0"/>
              <a:t>Warszawa, 01.02.2019 r.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1374661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Zbilansowanie źródeł finansowania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071538" y="1340768"/>
            <a:ext cx="7615262" cy="4824536"/>
          </a:xfrm>
        </p:spPr>
        <p:txBody>
          <a:bodyPr>
            <a:normAutofit lnSpcReduction="10000"/>
          </a:bodyPr>
          <a:lstStyle/>
          <a:p>
            <a:pPr marL="0" indent="0"/>
            <a:r>
              <a:rPr lang="pl-PL" dirty="0"/>
              <a:t>Wysokość dofinansowania środkami NFOŚiGW:</a:t>
            </a:r>
          </a:p>
          <a:p>
            <a:r>
              <a:rPr lang="pl-PL" dirty="0" smtClean="0"/>
              <a:t>1</a:t>
            </a:r>
            <a:r>
              <a:rPr lang="pl-PL" dirty="0"/>
              <a:t>) </a:t>
            </a:r>
            <a:r>
              <a:rPr lang="pl-PL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Faza </a:t>
            </a:r>
            <a:r>
              <a:rPr lang="pl-PL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B+R: </a:t>
            </a:r>
          </a:p>
          <a:p>
            <a:r>
              <a:rPr lang="pl-PL" dirty="0" smtClean="0"/>
              <a:t>a)  dofinansowanie </a:t>
            </a:r>
            <a:r>
              <a:rPr lang="pl-PL" dirty="0"/>
              <a:t>w formie </a:t>
            </a:r>
            <a:r>
              <a:rPr lang="pl-PL" dirty="0" smtClean="0"/>
              <a:t>dotacji dla:</a:t>
            </a:r>
            <a:endParaRPr lang="pl-PL" dirty="0"/>
          </a:p>
          <a:p>
            <a:pPr>
              <a:buFont typeface="Arial" panose="020B0604020202020204" pitchFamily="34" charset="0"/>
              <a:buChar char="•"/>
            </a:pPr>
            <a:r>
              <a:rPr lang="pl-PL" dirty="0" smtClean="0"/>
              <a:t>mikro </a:t>
            </a:r>
            <a:r>
              <a:rPr lang="pl-PL" dirty="0"/>
              <a:t>i małych przedsiębiorstw – do 80% kosztów kwalifikowanych;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l-PL" dirty="0" smtClean="0"/>
              <a:t>średnich </a:t>
            </a:r>
            <a:r>
              <a:rPr lang="pl-PL" dirty="0"/>
              <a:t>przedsiębiorstw – do 70% kosztów kwalifikowanych;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l-PL" dirty="0" smtClean="0"/>
              <a:t>dużych </a:t>
            </a:r>
            <a:r>
              <a:rPr lang="pl-PL" dirty="0"/>
              <a:t>przedsiębiorstw – do 60% kosztów kwalifikowanych; </a:t>
            </a:r>
          </a:p>
          <a:p>
            <a:r>
              <a:rPr lang="pl-PL" dirty="0" smtClean="0"/>
              <a:t>b)	dofinansowanie </a:t>
            </a:r>
            <a:r>
              <a:rPr lang="pl-PL" dirty="0"/>
              <a:t>w formie </a:t>
            </a:r>
            <a:r>
              <a:rPr lang="pl-PL" dirty="0" smtClean="0"/>
              <a:t>pożyczki - </a:t>
            </a:r>
            <a:r>
              <a:rPr lang="pl-PL" dirty="0"/>
              <a:t>do 85 % kosztów </a:t>
            </a:r>
            <a:r>
              <a:rPr lang="pl-PL" dirty="0" smtClean="0"/>
              <a:t>kwalifikowanych (kwota pożyczki do 5 mln zł; oprocentowanie na warunkach rynkowych/preferencyjne: WIBOR 3M+50p.b., nie mniej niż 2% w skali roku).</a:t>
            </a:r>
          </a:p>
          <a:p>
            <a:endParaRPr lang="pl-PL" dirty="0" smtClean="0"/>
          </a:p>
          <a:p>
            <a:pPr marL="0" indent="0"/>
            <a:r>
              <a:rPr lang="pl-PL" dirty="0" smtClean="0"/>
              <a:t>Istnieje możliwość łączenia tych dwóch form wsparcia (pożyczka jako uzupełnienie do 100% kosztów kwalifikowanych, z zastrzeżeniem projektów realizowanych w formule </a:t>
            </a:r>
            <a:r>
              <a:rPr lang="pl-PL" dirty="0" err="1" smtClean="0"/>
              <a:t>project</a:t>
            </a:r>
            <a:r>
              <a:rPr lang="pl-PL" dirty="0" smtClean="0"/>
              <a:t> </a:t>
            </a:r>
            <a:r>
              <a:rPr lang="pl-PL" dirty="0" err="1" smtClean="0"/>
              <a:t>finance</a:t>
            </a:r>
            <a:r>
              <a:rPr lang="pl-PL" dirty="0" smtClean="0"/>
              <a:t>).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199786761"/>
      </p:ext>
    </p:extLst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Zbilansowanie źródeł finansowania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Wysokość dofinansowania środkami NFOŚiGW:</a:t>
            </a:r>
          </a:p>
          <a:p>
            <a:endParaRPr lang="pl-PL" dirty="0"/>
          </a:p>
          <a:p>
            <a:r>
              <a:rPr lang="pl-PL" dirty="0" smtClean="0"/>
              <a:t>2</a:t>
            </a:r>
            <a:r>
              <a:rPr lang="pl-PL" dirty="0"/>
              <a:t>) </a:t>
            </a:r>
            <a:r>
              <a:rPr lang="pl-PL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Faza W: </a:t>
            </a:r>
          </a:p>
          <a:p>
            <a:pPr marL="457200" indent="-457200">
              <a:buAutoNum type="alphaLcParenR"/>
            </a:pPr>
            <a:r>
              <a:rPr lang="pl-PL" dirty="0" smtClean="0"/>
              <a:t>dofinansowanie </a:t>
            </a:r>
            <a:r>
              <a:rPr lang="pl-PL" dirty="0"/>
              <a:t>w formie pożyczki do 85% kosztów </a:t>
            </a:r>
            <a:r>
              <a:rPr lang="pl-PL" dirty="0" smtClean="0"/>
              <a:t>kwalifikowanych,</a:t>
            </a:r>
            <a:endParaRPr lang="pl-PL" dirty="0"/>
          </a:p>
          <a:p>
            <a:pPr marL="808038" indent="-355600"/>
            <a:r>
              <a:rPr lang="pl-PL" dirty="0"/>
              <a:t>Kwota pożyczki: </a:t>
            </a:r>
          </a:p>
          <a:p>
            <a:pPr marL="808038" indent="-355600">
              <a:tabLst>
                <a:tab pos="625475" algn="l"/>
              </a:tabLst>
            </a:pPr>
            <a:r>
              <a:rPr lang="pl-PL" dirty="0"/>
              <a:t>-</a:t>
            </a:r>
            <a:r>
              <a:rPr lang="pl-PL" dirty="0" smtClean="0"/>
              <a:t> </a:t>
            </a:r>
            <a:r>
              <a:rPr lang="pl-PL" dirty="0"/>
              <a:t>od 0,5 mln zł do 150 mln zł (dla mikro-, małych i </a:t>
            </a:r>
            <a:r>
              <a:rPr lang="pl-PL" dirty="0" smtClean="0"/>
              <a:t>średnich przedsiębiorstw</a:t>
            </a:r>
            <a:r>
              <a:rPr lang="pl-PL" dirty="0"/>
              <a:t>), </a:t>
            </a:r>
          </a:p>
          <a:p>
            <a:pPr marL="808038" indent="-355600"/>
            <a:r>
              <a:rPr lang="pl-PL" dirty="0"/>
              <a:t>-</a:t>
            </a:r>
            <a:r>
              <a:rPr lang="pl-PL" dirty="0" smtClean="0"/>
              <a:t>  od </a:t>
            </a:r>
            <a:r>
              <a:rPr lang="pl-PL" dirty="0"/>
              <a:t>0,5 mln zł do 300 mln zł (dla dużych przedsiębiorstw</a:t>
            </a:r>
            <a:r>
              <a:rPr lang="pl-PL" dirty="0" smtClean="0"/>
              <a:t>),</a:t>
            </a:r>
          </a:p>
          <a:p>
            <a:pPr marL="808038" indent="-355600"/>
            <a:r>
              <a:rPr lang="pl-PL" dirty="0" smtClean="0"/>
              <a:t>- </a:t>
            </a:r>
            <a:r>
              <a:rPr lang="pl-PL" dirty="0"/>
              <a:t>oprocentowanie na warunkach rynkowych/preferencyjne: WIBOR 3M+50p.b., nie mniej niż 2% w skali </a:t>
            </a:r>
            <a:r>
              <a:rPr lang="pl-PL" dirty="0" smtClean="0"/>
              <a:t>roku. </a:t>
            </a:r>
            <a:endParaRPr lang="pl-PL" dirty="0"/>
          </a:p>
          <a:p>
            <a:endParaRPr lang="pl-PL" dirty="0" smtClean="0"/>
          </a:p>
          <a:p>
            <a:endParaRPr lang="pl-PL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32218951"/>
      </p:ext>
    </p:extLst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Zbilansowanie źródeł finansowania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/>
            <a:r>
              <a:rPr lang="pl-PL" dirty="0"/>
              <a:t>Ocena </a:t>
            </a:r>
            <a:r>
              <a:rPr lang="pl-PL" dirty="0" smtClean="0"/>
              <a:t>dokonywana </a:t>
            </a:r>
            <a:r>
              <a:rPr lang="pl-PL" dirty="0"/>
              <a:t>jest w oparciu o informacje zawarte we wniosku wraz z załącznikami. Weryfikacji podlegają załączone, wymagane przez NFOŚiGW dokumenty potwierdzające źródła finansowania oraz historyczne i bieżące sprawozdania finansowe, prognozy finansowe pod kątem możliwości wygenerowania środków własnych w odpowiedniej wysokości (jeśli dotyczy). </a:t>
            </a:r>
            <a:endParaRPr lang="pl-PL" dirty="0" smtClean="0"/>
          </a:p>
          <a:p>
            <a:pPr algn="ctr"/>
            <a:endParaRPr lang="pl-PL" dirty="0" smtClean="0"/>
          </a:p>
          <a:p>
            <a:pPr algn="ctr"/>
            <a:r>
              <a:rPr lang="pl-PL" dirty="0" smtClean="0"/>
              <a:t>Ocena </a:t>
            </a:r>
            <a:r>
              <a:rPr lang="pl-PL" dirty="0"/>
              <a:t>jest pozytywna jeśli z dokumentacji wynika możliwość zapewnienia środków w wysokości pozwalającej na pełne zbilansowanie </a:t>
            </a:r>
            <a:r>
              <a:rPr lang="pl-PL" dirty="0" smtClean="0"/>
              <a:t>kosztów przedsięwzięcia </a:t>
            </a:r>
            <a:r>
              <a:rPr lang="pl-PL" dirty="0"/>
              <a:t>po uwzględnieniu dofinansowania z </a:t>
            </a:r>
            <a:r>
              <a:rPr lang="pl-PL" dirty="0" smtClean="0"/>
              <a:t>NFOŚiGW (dot. zarówno kosztu netto, jak i brutto = należy wskazać i udokumentować posiadanie środków na finansowanie podatku VAT do czasu jego zwrotu). 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023236907"/>
      </p:ext>
    </p:extLst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Przedsięwzięcia </a:t>
            </a:r>
            <a:r>
              <a:rPr lang="pl-PL" dirty="0" err="1" smtClean="0"/>
              <a:t>project</a:t>
            </a:r>
            <a:r>
              <a:rPr lang="pl-PL" dirty="0" smtClean="0"/>
              <a:t> </a:t>
            </a:r>
            <a:r>
              <a:rPr lang="pl-PL" dirty="0" err="1" smtClean="0"/>
              <a:t>finance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/>
            <a:r>
              <a:rPr lang="pl-PL" dirty="0"/>
              <a:t>Za przedsięwzięcie realizowane w formule „</a:t>
            </a:r>
            <a:r>
              <a:rPr lang="pl-PL" dirty="0" err="1"/>
              <a:t>project</a:t>
            </a:r>
            <a:r>
              <a:rPr lang="pl-PL" dirty="0"/>
              <a:t> </a:t>
            </a:r>
            <a:r>
              <a:rPr lang="pl-PL" dirty="0" err="1"/>
              <a:t>finance</a:t>
            </a:r>
            <a:r>
              <a:rPr lang="pl-PL" dirty="0"/>
              <a:t>” uznaje się przedsięwzięcie realizowane przez:</a:t>
            </a:r>
          </a:p>
          <a:p>
            <a:r>
              <a:rPr lang="pl-PL" dirty="0"/>
              <a:t>-	podmiot utworzony specjalnie w celu realizacji przedsięwzięcia, który nie rozpoczął jeszcze prowadzenia działalności operacyjnej,</a:t>
            </a:r>
          </a:p>
          <a:p>
            <a:r>
              <a:rPr lang="pl-PL" dirty="0"/>
              <a:t>-  podmiot prowadzący obecnie działalność gospodarczą, ale w innej dziedzinie niż charakter przedsięwzięcia zgłoszonego we wniosku o dofinansowanie (np. podmiot prowadzący działalność szkoleniową zamierza budować farmę wiatrową), szczególnie w przypadku kiedy skala prowadzonej dotychczasowej działalności podmiotu nie gwarantuje ew. zwrotu środków w przypadku niepowodzenia realizacji </a:t>
            </a:r>
            <a:r>
              <a:rPr lang="pl-PL" dirty="0" smtClean="0"/>
              <a:t>przedsięwzięcia.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355287947"/>
      </p:ext>
    </p:extLst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Przedsięwzięcia </a:t>
            </a:r>
            <a:r>
              <a:rPr lang="pl-PL" dirty="0" err="1"/>
              <a:t>project</a:t>
            </a:r>
            <a:r>
              <a:rPr lang="pl-PL" dirty="0"/>
              <a:t> </a:t>
            </a:r>
            <a:r>
              <a:rPr lang="pl-PL" dirty="0" err="1"/>
              <a:t>finance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/>
            <a:r>
              <a:rPr lang="pl-PL" dirty="0" smtClean="0"/>
              <a:t>Dodatkowe </a:t>
            </a:r>
            <a:r>
              <a:rPr lang="pl-PL" dirty="0"/>
              <a:t>wymagania stawiane przez NFOŚiGW w</a:t>
            </a:r>
            <a:r>
              <a:rPr lang="pl-PL" dirty="0" smtClean="0"/>
              <a:t> </a:t>
            </a:r>
            <a:r>
              <a:rPr lang="pl-PL" dirty="0"/>
              <a:t>przypadku przedsięwzięć realizowanych w formule „</a:t>
            </a:r>
            <a:r>
              <a:rPr lang="pl-PL" dirty="0" err="1"/>
              <a:t>project</a:t>
            </a:r>
            <a:r>
              <a:rPr lang="pl-PL" dirty="0"/>
              <a:t> </a:t>
            </a:r>
            <a:r>
              <a:rPr lang="pl-PL" dirty="0" err="1"/>
              <a:t>finance</a:t>
            </a:r>
            <a:r>
              <a:rPr lang="pl-PL" dirty="0"/>
              <a:t>” </a:t>
            </a:r>
            <a:r>
              <a:rPr lang="pl-PL" dirty="0" smtClean="0"/>
              <a:t>to m.in</a:t>
            </a:r>
            <a:r>
              <a:rPr lang="pl-PL" dirty="0"/>
              <a:t>.: </a:t>
            </a:r>
          </a:p>
          <a:p>
            <a:pPr marL="457200" indent="-457200">
              <a:buAutoNum type="alphaLcParenR"/>
            </a:pPr>
            <a:r>
              <a:rPr lang="pl-PL" dirty="0" smtClean="0"/>
              <a:t>udział </a:t>
            </a:r>
            <a:r>
              <a:rPr lang="pl-PL" dirty="0"/>
              <a:t>środków własnych Wnioskodawcy w wysokości min. 15% kosztów kwalifikowanych przedsięwzięcia (z zastrzeżeniem, że środki własne nie obejmują: kredytów bankowych, emisji obligacji, pożyczek właścicielskich, pożyczek udzielonych przez inne podmioty itp.) wniesionego w postaci udziału kapitału zakładowego pokrytego wkładem </a:t>
            </a:r>
            <a:r>
              <a:rPr lang="pl-PL" dirty="0" smtClean="0"/>
              <a:t>pieniężnym,</a:t>
            </a:r>
          </a:p>
          <a:p>
            <a:pPr marL="457200" indent="-457200">
              <a:buAutoNum type="alphaLcParenR"/>
            </a:pPr>
            <a:r>
              <a:rPr lang="pl-PL" dirty="0"/>
              <a:t>zaangażowanie i udokumentowanie wydatkowania środków własnych i zwrotnych źródeł finansowania (w szczególności pożyczek właścicielskich) w pierwszej </a:t>
            </a:r>
            <a:r>
              <a:rPr lang="pl-PL" dirty="0" smtClean="0"/>
              <a:t>kolejności, </a:t>
            </a:r>
            <a:endParaRPr lang="pl-PL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670964568"/>
      </p:ext>
    </p:extLst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Przedsięwzięcia </a:t>
            </a:r>
            <a:r>
              <a:rPr lang="pl-PL" dirty="0" err="1"/>
              <a:t>project</a:t>
            </a:r>
            <a:r>
              <a:rPr lang="pl-PL" dirty="0"/>
              <a:t> </a:t>
            </a:r>
            <a:r>
              <a:rPr lang="pl-PL" dirty="0" err="1"/>
              <a:t>finance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pl-PL" dirty="0"/>
          </a:p>
          <a:p>
            <a:r>
              <a:rPr lang="pl-PL" dirty="0"/>
              <a:t>c) </a:t>
            </a:r>
            <a:r>
              <a:rPr lang="pl-PL" dirty="0" smtClean="0"/>
              <a:t>rozpoczęcie </a:t>
            </a:r>
            <a:r>
              <a:rPr lang="pl-PL" dirty="0"/>
              <a:t>spłaty pożyczki właścicielskiej udzielonej na realizację projektu po spłacie pożyczki NFOŚiGW (pożyczka właścicielska podporządkowana spłacie pożyczki NFOŚiGW</a:t>
            </a:r>
            <a:r>
              <a:rPr lang="pl-PL" dirty="0" smtClean="0"/>
              <a:t>), </a:t>
            </a:r>
            <a:endParaRPr lang="pl-PL" dirty="0"/>
          </a:p>
          <a:p>
            <a:r>
              <a:rPr lang="pl-PL" dirty="0" smtClean="0"/>
              <a:t>d) wzmocnienie </a:t>
            </a:r>
            <a:r>
              <a:rPr lang="pl-PL" dirty="0"/>
              <a:t>zabezpieczenia zwrotu udzielonego dofinansowania poprzez ustanowienie zabezpieczeń na projekcie oraz poręczenia właścicieli/udziałowców/akcjonariuszy Wnioskodawcy (o ile w wyniku oceny ich sytuacji finansowej NFOŚiGW uzna poręczenie właścicielskie za akceptowalne) lub innego podmiotu o stabilnej sytuacji finansowej (o ile w wyniku oceny tej sytuacji, NFOŚiGW zaakceptuje taką możliwość</a:t>
            </a:r>
            <a:r>
              <a:rPr lang="pl-PL" dirty="0" smtClean="0"/>
              <a:t>). </a:t>
            </a:r>
            <a:endParaRPr lang="pl-PL" dirty="0"/>
          </a:p>
          <a:p>
            <a:r>
              <a:rPr lang="pl-PL" dirty="0" smtClean="0"/>
              <a:t> </a:t>
            </a:r>
            <a:endParaRPr lang="pl-PL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500749023"/>
      </p:ext>
    </p:extLst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Zabezpieczenia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071538" y="1340768"/>
            <a:ext cx="7615262" cy="4525963"/>
          </a:xfrm>
        </p:spPr>
        <p:txBody>
          <a:bodyPr>
            <a:normAutofit lnSpcReduction="10000"/>
          </a:bodyPr>
          <a:lstStyle/>
          <a:p>
            <a:pPr marL="0" indent="0"/>
            <a:r>
              <a:rPr lang="pl-PL" dirty="0"/>
              <a:t>Standardowe formy zabezpieczeń dla umów o dofinansowanie przedsięwzięć ze środków </a:t>
            </a:r>
            <a:r>
              <a:rPr lang="pl-PL" dirty="0" smtClean="0"/>
              <a:t>NFOŚiGW – </a:t>
            </a:r>
            <a:r>
              <a:rPr lang="pl-PL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do wglądu w pomocy </a:t>
            </a:r>
            <a:r>
              <a:rPr lang="pl-PL" i="1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konktekstowej</a:t>
            </a:r>
            <a:r>
              <a:rPr lang="pl-PL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w generatorze wniosków (link do pliku pdf w zakładce Warunki finansowania).</a:t>
            </a:r>
            <a:endParaRPr lang="pl-PL" i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marL="0" indent="0"/>
            <a:r>
              <a:rPr lang="pl-PL" dirty="0"/>
              <a:t>Zabezpieczenie wierzytelności z umowy o dofinansowanie standardowo stanowi weksel własny „in blanco” Beneficjenta opatrzony klauzulą „bez protestu” wraz z deklaracją wekslową, z </a:t>
            </a:r>
            <a:r>
              <a:rPr lang="pl-PL" dirty="0" smtClean="0"/>
              <a:t>zastrzeżeniem, że …</a:t>
            </a:r>
          </a:p>
          <a:p>
            <a:pPr marL="0" indent="0"/>
            <a:r>
              <a:rPr lang="pl-PL" u="sng" dirty="0"/>
              <a:t>s</a:t>
            </a:r>
            <a:r>
              <a:rPr lang="pl-PL" u="sng" dirty="0" smtClean="0"/>
              <a:t>tandardowe </a:t>
            </a:r>
            <a:r>
              <a:rPr lang="pl-PL" u="sng" dirty="0"/>
              <a:t>zabezpieczenie może być wzmacniane </a:t>
            </a:r>
            <a:r>
              <a:rPr lang="pl-PL" dirty="0"/>
              <a:t>w zależności od </a:t>
            </a:r>
            <a:r>
              <a:rPr lang="pl-PL" dirty="0" smtClean="0"/>
              <a:t>wyników:</a:t>
            </a:r>
            <a:endParaRPr lang="pl-PL" b="1" dirty="0"/>
          </a:p>
          <a:p>
            <a:pPr>
              <a:buFont typeface="Arial" panose="020B0604020202020204" pitchFamily="34" charset="0"/>
              <a:buChar char="•"/>
            </a:pPr>
            <a:r>
              <a:rPr lang="pl-PL" dirty="0" smtClean="0"/>
              <a:t>oceny </a:t>
            </a:r>
            <a:r>
              <a:rPr lang="pl-PL" dirty="0"/>
              <a:t>finansowej Wnioskodawcy i/lub przedsięwzięcia przeprowadzonej przez NFOŚiGW,</a:t>
            </a:r>
            <a:endParaRPr lang="pl-PL" b="1" dirty="0"/>
          </a:p>
          <a:p>
            <a:pPr>
              <a:buFont typeface="Arial" panose="020B0604020202020204" pitchFamily="34" charset="0"/>
              <a:buChar char="•"/>
            </a:pPr>
            <a:r>
              <a:rPr lang="pl-PL" dirty="0"/>
              <a:t>oceny ekologicznej przedsięwzięcia przeprowadzonej przez NFOŚiGW, wskazującej na podwyższone ryzyko prawidłowej realizacji </a:t>
            </a:r>
            <a:r>
              <a:rPr lang="pl-PL" dirty="0" smtClean="0"/>
              <a:t>przedsięwzięcia.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768917176"/>
      </p:ext>
    </p:extLst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Zabezpieczenia – </a:t>
            </a:r>
            <a:r>
              <a:rPr lang="pl-PL" dirty="0" err="1" smtClean="0"/>
              <a:t>project</a:t>
            </a:r>
            <a:r>
              <a:rPr lang="pl-PL" dirty="0" smtClean="0"/>
              <a:t> </a:t>
            </a:r>
            <a:r>
              <a:rPr lang="pl-PL" dirty="0" err="1" smtClean="0"/>
              <a:t>finance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/>
            <a:r>
              <a:rPr lang="pl-PL" dirty="0"/>
              <a:t>Pakiet podstawowych zabezpieczeń wierzytelności dla projektów realizowanych w formule „</a:t>
            </a:r>
            <a:r>
              <a:rPr lang="pl-PL" dirty="0" err="1"/>
              <a:t>project</a:t>
            </a:r>
            <a:r>
              <a:rPr lang="pl-PL" dirty="0"/>
              <a:t> </a:t>
            </a:r>
            <a:r>
              <a:rPr lang="pl-PL" dirty="0" err="1"/>
              <a:t>finance</a:t>
            </a:r>
            <a:r>
              <a:rPr lang="pl-PL" dirty="0"/>
              <a:t>” </a:t>
            </a:r>
            <a:r>
              <a:rPr lang="pl-PL" dirty="0" smtClean="0"/>
              <a:t>stanowi:</a:t>
            </a:r>
          </a:p>
          <a:p>
            <a:r>
              <a:rPr lang="pl-PL" dirty="0" smtClean="0"/>
              <a:t>a) </a:t>
            </a:r>
            <a:r>
              <a:rPr lang="pl-PL" dirty="0"/>
              <a:t>weksel własny „in blanco” opatrzony klauzulą „bez protestu” wraz z deklaracją </a:t>
            </a:r>
            <a:r>
              <a:rPr lang="pl-PL" dirty="0" smtClean="0"/>
              <a:t>wekslową,</a:t>
            </a:r>
          </a:p>
          <a:p>
            <a:r>
              <a:rPr lang="pl-PL" dirty="0" smtClean="0"/>
              <a:t>b) </a:t>
            </a:r>
            <a:r>
              <a:rPr lang="pl-PL" dirty="0"/>
              <a:t>cesja wierzytelności z rachunku bankowego/zastaw rejestrowy na wierzytelności z rachunku </a:t>
            </a:r>
            <a:r>
              <a:rPr lang="pl-PL" dirty="0" smtClean="0"/>
              <a:t>bankowego,</a:t>
            </a:r>
          </a:p>
          <a:p>
            <a:r>
              <a:rPr lang="pl-PL" dirty="0" smtClean="0"/>
              <a:t>c) </a:t>
            </a:r>
            <a:r>
              <a:rPr lang="pl-PL" dirty="0"/>
              <a:t>zastaw rejestrowy na akcjach/udziałach spółki </a:t>
            </a:r>
            <a:r>
              <a:rPr lang="pl-PL" dirty="0" smtClean="0"/>
              <a:t>celowej,</a:t>
            </a:r>
          </a:p>
          <a:p>
            <a:r>
              <a:rPr lang="pl-PL" dirty="0" smtClean="0"/>
              <a:t>d) hipoteka (na </a:t>
            </a:r>
            <a:r>
              <a:rPr lang="pl-PL" dirty="0"/>
              <a:t>składnikach majątkowych własnych podmiotu realizującego </a:t>
            </a:r>
            <a:r>
              <a:rPr lang="pl-PL" dirty="0" smtClean="0"/>
              <a:t>projekt, lub </a:t>
            </a:r>
            <a:r>
              <a:rPr lang="pl-PL" dirty="0"/>
              <a:t>na składnikach majątkowych podmiotu realizującego projekt powstałych w wyniku realizacji </a:t>
            </a:r>
            <a:r>
              <a:rPr lang="pl-PL" dirty="0" smtClean="0"/>
              <a:t>projektu).</a:t>
            </a:r>
            <a:endParaRPr lang="pl-PL" b="1" dirty="0"/>
          </a:p>
          <a:p>
            <a:r>
              <a:rPr lang="pl-PL" dirty="0" smtClean="0"/>
              <a:t>      W </a:t>
            </a:r>
            <a:r>
              <a:rPr lang="pl-PL" dirty="0"/>
              <a:t>przypadku uzasadnionego braku możliwości ustanowienia hipoteki dopuszcza się zastosowanie cesji wierzytelności z umowy </a:t>
            </a:r>
            <a:r>
              <a:rPr lang="pl-PL" dirty="0" smtClean="0"/>
              <a:t>dzierżawy.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42157982"/>
      </p:ext>
    </p:extLst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Zabezpieczenia – </a:t>
            </a:r>
            <a:r>
              <a:rPr lang="pl-PL" dirty="0" err="1"/>
              <a:t>project</a:t>
            </a:r>
            <a:r>
              <a:rPr lang="pl-PL" dirty="0"/>
              <a:t> </a:t>
            </a:r>
            <a:r>
              <a:rPr lang="pl-PL" dirty="0" err="1"/>
              <a:t>finance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e) </a:t>
            </a:r>
            <a:r>
              <a:rPr lang="pl-PL" dirty="0"/>
              <a:t>notarialne oświadczenie o poddaniu się rygorowi egzekucji w myśl art. 777 § 1 pkt. 4, 5 lub 6 </a:t>
            </a:r>
            <a:r>
              <a:rPr lang="pl-PL" dirty="0" smtClean="0"/>
              <a:t>k.p.c.,</a:t>
            </a:r>
          </a:p>
          <a:p>
            <a:r>
              <a:rPr lang="pl-PL" dirty="0" smtClean="0"/>
              <a:t>f) </a:t>
            </a:r>
            <a:r>
              <a:rPr lang="pl-PL" dirty="0"/>
              <a:t>zastaw rejestrowy na zbiorze rzeczy ruchomych i praw majątkowych spółki </a:t>
            </a:r>
            <a:r>
              <a:rPr lang="pl-PL" dirty="0" smtClean="0"/>
              <a:t>celowej,</a:t>
            </a:r>
          </a:p>
          <a:p>
            <a:r>
              <a:rPr lang="pl-PL" dirty="0" smtClean="0"/>
              <a:t>g) </a:t>
            </a:r>
            <a:r>
              <a:rPr lang="pl-PL" dirty="0"/>
              <a:t>cesja wierzytelności z umów sprzedaży (np. energii elektrycznej lub cieplnej, praw majątkowych wynikających ze sprzedaży świadectw pochodzenia</a:t>
            </a:r>
            <a:r>
              <a:rPr lang="pl-PL" dirty="0" smtClean="0"/>
              <a:t>),</a:t>
            </a:r>
          </a:p>
          <a:p>
            <a:r>
              <a:rPr lang="pl-PL" dirty="0" smtClean="0"/>
              <a:t>h) </a:t>
            </a:r>
            <a:r>
              <a:rPr lang="pl-PL" dirty="0"/>
              <a:t>cesja wierzytelności z umów/polis </a:t>
            </a:r>
            <a:r>
              <a:rPr lang="pl-PL" dirty="0" smtClean="0"/>
              <a:t>ubezpieczeniowych,</a:t>
            </a:r>
          </a:p>
          <a:p>
            <a:r>
              <a:rPr lang="pl-PL" dirty="0" smtClean="0"/>
              <a:t>i) </a:t>
            </a:r>
            <a:r>
              <a:rPr lang="pl-PL" dirty="0"/>
              <a:t>zabezpieczenia na innych dokumentach projektu oraz inne przewidziane prawem formy </a:t>
            </a:r>
            <a:r>
              <a:rPr lang="pl-PL" dirty="0" smtClean="0"/>
              <a:t>zabezpieczeń.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270152243"/>
      </p:ext>
    </p:extLst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Podsumowanie – założenia do prognoz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/>
            <a:r>
              <a:rPr lang="pl-PL" dirty="0" smtClean="0"/>
              <a:t>Pomoc kontekstowa w generatorze wniosków, w szczególności w zakładce: WARUNKI FINANSOWANIA, DANE FINANSOWE także instrukcja sporządzenia studium wykonalności i modelu finansowego.</a:t>
            </a:r>
          </a:p>
          <a:p>
            <a:pPr algn="ctr"/>
            <a:r>
              <a:rPr lang="pl-PL" dirty="0" smtClean="0"/>
              <a:t>Proszę się zapoznać!</a:t>
            </a:r>
          </a:p>
          <a:p>
            <a:pPr algn="l"/>
            <a:endParaRPr lang="pl-PL" dirty="0" smtClean="0"/>
          </a:p>
          <a:p>
            <a:pPr marL="457200" indent="-457200">
              <a:buAutoNum type="arabicPeriod"/>
            </a:pPr>
            <a:r>
              <a:rPr lang="pl-PL" dirty="0" smtClean="0"/>
              <a:t>Projektowane warunki pożyczki (jak karencja, oprocentowanie, okres spłaty, okres finansowania) nie mogą </a:t>
            </a:r>
            <a:r>
              <a:rPr lang="pl-PL" dirty="0"/>
              <a:t>wykraczać poza </a:t>
            </a:r>
            <a:r>
              <a:rPr lang="pl-PL" dirty="0" smtClean="0"/>
              <a:t>warunki określone </a:t>
            </a:r>
            <a:r>
              <a:rPr lang="pl-PL" dirty="0"/>
              <a:t>w </a:t>
            </a:r>
            <a:r>
              <a:rPr lang="pl-PL" dirty="0" smtClean="0"/>
              <a:t>Programie priorytetowym SOKÓŁ.</a:t>
            </a:r>
          </a:p>
          <a:p>
            <a:pPr marL="457200" indent="-457200">
              <a:buAutoNum type="arabicPeriod"/>
            </a:pPr>
            <a:r>
              <a:rPr lang="pl-PL" dirty="0"/>
              <a:t>Okres prognozy danych </a:t>
            </a:r>
            <a:r>
              <a:rPr lang="pl-PL" dirty="0" smtClean="0"/>
              <a:t>finansowych:</a:t>
            </a:r>
          </a:p>
          <a:p>
            <a:pPr marL="909638" indent="-457200">
              <a:buAutoNum type="alphaLcParenR"/>
            </a:pPr>
            <a:r>
              <a:rPr lang="pl-PL" dirty="0" smtClean="0"/>
              <a:t>dla </a:t>
            </a:r>
            <a:r>
              <a:rPr lang="pl-PL" dirty="0"/>
              <a:t>dofinansowania w formie dotacji </a:t>
            </a:r>
            <a:r>
              <a:rPr lang="pl-PL" dirty="0" smtClean="0"/>
              <a:t>(jeżeli dotyczy) prognozę </a:t>
            </a:r>
            <a:r>
              <a:rPr lang="pl-PL" dirty="0"/>
              <a:t>danych finansowych należy sporządzić na okres nie krótszy niż okres </a:t>
            </a:r>
            <a:r>
              <a:rPr lang="pl-PL" dirty="0" smtClean="0"/>
              <a:t>trwałości (5 lat):</a:t>
            </a:r>
          </a:p>
          <a:p>
            <a:pPr marL="457200" indent="-457200" algn="l">
              <a:buAutoNum type="arabicPeriod"/>
            </a:pPr>
            <a:endParaRPr lang="pl-PL" dirty="0" smtClean="0"/>
          </a:p>
        </p:txBody>
      </p:sp>
    </p:spTree>
    <p:extLst>
      <p:ext uri="{BB962C8B-B14F-4D97-AF65-F5344CB8AC3E}">
        <p14:creationId xmlns:p14="http://schemas.microsoft.com/office/powerpoint/2010/main" val="3276924555"/>
      </p:ext>
    </p:extLst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71538" y="413792"/>
            <a:ext cx="7615262" cy="1143000"/>
          </a:xfrm>
        </p:spPr>
        <p:txBody>
          <a:bodyPr/>
          <a:lstStyle/>
          <a:p>
            <a:r>
              <a:rPr lang="pl-PL" dirty="0" smtClean="0"/>
              <a:t>Ocena finansowa: 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115616" y="1772816"/>
            <a:ext cx="7571184" cy="4353347"/>
          </a:xfrm>
        </p:spPr>
        <p:txBody>
          <a:bodyPr>
            <a:normAutofit/>
          </a:bodyPr>
          <a:lstStyle/>
          <a:p>
            <a:pPr marL="0" indent="0"/>
            <a:r>
              <a:rPr lang="pl-PL" dirty="0" smtClean="0"/>
              <a:t>Kryterium jakościowe dopuszczające:</a:t>
            </a:r>
          </a:p>
          <a:p>
            <a:pPr marL="0" indent="0"/>
            <a:endParaRPr lang="pl-PL" dirty="0" smtClean="0"/>
          </a:p>
          <a:p>
            <a:pPr marL="457200" indent="-457200">
              <a:buFont typeface="+mj-lt"/>
              <a:buAutoNum type="alphaLcParenR"/>
            </a:pPr>
            <a:r>
              <a:rPr lang="pl-PL" dirty="0" smtClean="0"/>
              <a:t>dotacja </a:t>
            </a:r>
            <a:r>
              <a:rPr lang="pl-PL" dirty="0"/>
              <a:t>(faza B+R) </a:t>
            </a:r>
          </a:p>
          <a:p>
            <a:pPr marL="452438" indent="0"/>
            <a:r>
              <a:rPr lang="pl-PL" dirty="0" smtClean="0"/>
              <a:t>dotyczy </a:t>
            </a:r>
            <a:r>
              <a:rPr lang="pl-PL" dirty="0"/>
              <a:t>wniosków o udzielenie dofinansowania w formie dotacji na realizację przedsięwzięć o charakterze inwestycyjnym (gdy ponad 50% kosztów kwalifikowanych stanowią koszty inwestycyjne</a:t>
            </a:r>
            <a:r>
              <a:rPr lang="pl-PL" dirty="0" smtClean="0"/>
              <a:t>),</a:t>
            </a:r>
          </a:p>
          <a:p>
            <a:pPr marL="452438" indent="0"/>
            <a:endParaRPr lang="pl-PL" dirty="0" smtClean="0"/>
          </a:p>
          <a:p>
            <a:pPr marL="0" indent="0"/>
            <a:r>
              <a:rPr lang="pl-PL" dirty="0" smtClean="0"/>
              <a:t>b)    pożyczka </a:t>
            </a:r>
            <a:r>
              <a:rPr lang="pl-PL" dirty="0"/>
              <a:t>(faza B+R oraz faza W</a:t>
            </a:r>
            <a:r>
              <a:rPr lang="pl-PL" dirty="0" smtClean="0"/>
              <a:t>).</a:t>
            </a:r>
          </a:p>
          <a:p>
            <a:endParaRPr lang="pl-PL" altLang="pl-PL" dirty="0"/>
          </a:p>
          <a:p>
            <a:r>
              <a:rPr lang="pl-PL" dirty="0"/>
              <a:t>	</a:t>
            </a:r>
          </a:p>
          <a:p>
            <a:pPr marL="0" indent="0"/>
            <a:endParaRPr lang="pl-PL" i="1" dirty="0"/>
          </a:p>
          <a:p>
            <a:pPr marL="0" indent="0"/>
            <a:endParaRPr lang="pl-PL" dirty="0"/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/>
              <a:t>Podsumowanie – założenia do prognoz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27584" y="1340768"/>
            <a:ext cx="7615262" cy="4525963"/>
          </a:xfrm>
        </p:spPr>
        <p:txBody>
          <a:bodyPr>
            <a:normAutofit/>
          </a:bodyPr>
          <a:lstStyle/>
          <a:p>
            <a:pPr marL="722313" indent="0"/>
            <a:r>
              <a:rPr lang="pl-PL" dirty="0"/>
              <a:t>Beneficjent zobowiązuje </a:t>
            </a:r>
            <a:r>
              <a:rPr lang="pl-PL" dirty="0" smtClean="0"/>
              <a:t>potwierdzić realizację/wdrożenie </a:t>
            </a:r>
            <a:r>
              <a:rPr lang="pl-PL" dirty="0"/>
              <a:t>rozwiązania będącego przedmiotem fazy B+R w terminie 5 lat od daty zakończenia realizacji przedsięwzięcia, realizowanego w ramach fazy B+R, ale nie później niż w okresie realizacji programu priorytetowego (do </a:t>
            </a:r>
            <a:r>
              <a:rPr lang="pl-PL" dirty="0" smtClean="0"/>
              <a:t>31.12.2023 r.). </a:t>
            </a:r>
            <a:r>
              <a:rPr lang="pl-PL" dirty="0"/>
              <a:t>Brak </a:t>
            </a:r>
            <a:r>
              <a:rPr lang="pl-PL" dirty="0" smtClean="0"/>
              <a:t>kontynuacji </a:t>
            </a:r>
            <a:r>
              <a:rPr lang="pl-PL" dirty="0"/>
              <a:t>projektu po zakończeniu części badawczo-rozwojowej nie będzie skutkować zwrotem dofinansowania w formie dotacji w przypadku, gdy przeprowadzone prace rozwojowe nie przyniosą oczekiwanych wyników, bądź analiza sytuacji rynkowej wykaże, że wdrożenie wyników fazy B+R jest nieopłacalne dla </a:t>
            </a:r>
            <a:r>
              <a:rPr lang="pl-PL" dirty="0" smtClean="0"/>
              <a:t>przedsiębiorcy.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84711384"/>
      </p:ext>
    </p:extLst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/>
              <a:t>Podsumowanie – założenia do prognoz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071538" y="1500174"/>
            <a:ext cx="7615262" cy="4625989"/>
          </a:xfrm>
        </p:spPr>
        <p:txBody>
          <a:bodyPr>
            <a:noAutofit/>
          </a:bodyPr>
          <a:lstStyle/>
          <a:p>
            <a:r>
              <a:rPr lang="pl-PL" dirty="0" smtClean="0"/>
              <a:t>b) </a:t>
            </a:r>
            <a:r>
              <a:rPr lang="pl-PL" dirty="0"/>
              <a:t>dla dofinansowania w formie pożyczki prognozę danych finansowych należy sporządzić na okres finansowania, który </a:t>
            </a:r>
            <a:r>
              <a:rPr lang="pl-PL" dirty="0" smtClean="0"/>
              <a:t>oznacza </a:t>
            </a:r>
            <a:r>
              <a:rPr lang="pl-PL" dirty="0"/>
              <a:t>sumę okresu wypłat pożyczki, karencji w spłacie kapitału pożyczki oraz spłat </a:t>
            </a:r>
            <a:r>
              <a:rPr lang="pl-PL" dirty="0" smtClean="0"/>
              <a:t>pożyczki,</a:t>
            </a:r>
          </a:p>
          <a:p>
            <a:pPr indent="12700"/>
            <a:r>
              <a:rPr lang="pl-PL" dirty="0" smtClean="0"/>
              <a:t>z zastrzeżeniem, że</a:t>
            </a:r>
            <a:r>
              <a:rPr lang="pl-PL" dirty="0"/>
              <a:t>:</a:t>
            </a:r>
          </a:p>
          <a:p>
            <a:pPr indent="12700"/>
            <a:r>
              <a:rPr lang="pl-PL" dirty="0"/>
              <a:t>projektowany przez Wnioskodawcę  okres jest niezbędny (należy uzasadnić, że zaproponowane warunki wynikają z poziomu nadwyżki finansowej generowanej przez przedsięwzięcie, powstałej w wyniku uzyskiwania przychodów bądź oszczędności na kosztach eksploatacyjnych i/lub nadwyżki pochodzącej z pozostałej działalności Wnioskodawcy – </a:t>
            </a:r>
            <a:r>
              <a:rPr lang="pl-PL" sz="1900" i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patrz treść pomocy kontekstowej w generatorze wniosków w zakładce Warunki finansowania!</a:t>
            </a:r>
            <a:r>
              <a:rPr lang="pl-PL" dirty="0"/>
              <a:t>)</a:t>
            </a:r>
            <a:endParaRPr lang="pl-PL" dirty="0" smtClean="0"/>
          </a:p>
          <a:p>
            <a:r>
              <a:rPr lang="pl-PL" dirty="0"/>
              <a:t> </a:t>
            </a:r>
            <a:endParaRPr lang="pl-PL" dirty="0" smtClean="0"/>
          </a:p>
        </p:txBody>
      </p:sp>
    </p:spTree>
    <p:extLst>
      <p:ext uri="{BB962C8B-B14F-4D97-AF65-F5344CB8AC3E}">
        <p14:creationId xmlns:p14="http://schemas.microsoft.com/office/powerpoint/2010/main" val="4076701536"/>
      </p:ext>
    </p:extLst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Najczęściej występujące błędy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95536" y="1600200"/>
            <a:ext cx="8291264" cy="4525963"/>
          </a:xfrm>
        </p:spPr>
        <p:txBody>
          <a:bodyPr>
            <a:normAutofit fontScale="92500" lnSpcReduction="20000"/>
          </a:bodyPr>
          <a:lstStyle/>
          <a:p>
            <a:pPr marL="457200" indent="-457200">
              <a:buFont typeface="+mj-lt"/>
              <a:buAutoNum type="arabicPeriod"/>
            </a:pPr>
            <a:r>
              <a:rPr lang="pl-PL" altLang="pl-PL" dirty="0" smtClean="0"/>
              <a:t>Niespójność </a:t>
            </a:r>
            <a:r>
              <a:rPr lang="pl-PL" altLang="pl-PL" dirty="0"/>
              <a:t>danych pomiędzy wnioskiem </a:t>
            </a:r>
            <a:r>
              <a:rPr lang="pl-PL" altLang="pl-PL" dirty="0" smtClean="0"/>
              <a:t>o dofinansowanie a załącznikami do wniosku.</a:t>
            </a:r>
          </a:p>
          <a:p>
            <a:pPr marL="457200" indent="-457200">
              <a:buFont typeface="+mj-lt"/>
              <a:buAutoNum type="arabicPeriod"/>
            </a:pPr>
            <a:r>
              <a:rPr lang="pl-PL" altLang="pl-PL" dirty="0" smtClean="0"/>
              <a:t>Nierzetelnie i niewiarygodnie udokumentowane założenia dla struktury przychodowo-kosztowej projektu – np. jeżeli </a:t>
            </a:r>
            <a:r>
              <a:rPr lang="pl-PL" altLang="pl-PL" dirty="0"/>
              <a:t>przyjęte </a:t>
            </a:r>
            <a:r>
              <a:rPr lang="pl-PL" altLang="pl-PL" dirty="0" smtClean="0"/>
              <a:t>wartości/ceny </a:t>
            </a:r>
            <a:r>
              <a:rPr lang="pl-PL" altLang="pl-PL" dirty="0"/>
              <a:t>wnikają z zawartych umów/listów intencyjnych dokumenty takie powinny być załączone do </a:t>
            </a:r>
            <a:r>
              <a:rPr lang="pl-PL" altLang="pl-PL" dirty="0" smtClean="0"/>
              <a:t>wniosku.</a:t>
            </a:r>
          </a:p>
          <a:p>
            <a:pPr marL="457200" indent="-457200">
              <a:buFont typeface="+mj-lt"/>
              <a:buAutoNum type="arabicPeriod"/>
            </a:pPr>
            <a:r>
              <a:rPr lang="pl-PL" altLang="pl-PL" dirty="0" smtClean="0"/>
              <a:t>Brak odpowiedniego, szczegółowego rozpisania kosztów jednostkowych realizacji inwestycji i eksploatacji – jeżeli przyjęte wartości/ceny wnikają z zawartych umów/listów intencyjnych dokumenty takie powinny być załączone do wniosku (np. ceny energii, substratów itp.).</a:t>
            </a:r>
          </a:p>
          <a:p>
            <a:pPr marL="457200" indent="-457200">
              <a:buFont typeface="+mj-lt"/>
              <a:buAutoNum type="arabicPeriod"/>
            </a:pPr>
            <a:r>
              <a:rPr lang="pl-PL" altLang="pl-PL" dirty="0" smtClean="0"/>
              <a:t>Brak szczegółowej analizy popytu, podaży i rynku (wg aktualnych uwarunkowań).</a:t>
            </a:r>
          </a:p>
          <a:p>
            <a:pPr marL="457200" indent="-457200">
              <a:buFont typeface="+mj-lt"/>
              <a:buAutoNum type="arabicPeriod"/>
            </a:pPr>
            <a:r>
              <a:rPr lang="pl-PL" altLang="pl-PL" dirty="0" smtClean="0"/>
              <a:t>Brak szczegółowej analizy ryzyka wraz z matrycą </a:t>
            </a:r>
            <a:r>
              <a:rPr lang="pl-PL" altLang="pl-PL" dirty="0" err="1" smtClean="0"/>
              <a:t>ryzyk</a:t>
            </a:r>
            <a:r>
              <a:rPr lang="pl-PL" altLang="pl-PL" dirty="0" smtClean="0"/>
              <a:t> i wskazaniem środków/działań zaradczych i zapobiegawczych.</a:t>
            </a:r>
          </a:p>
          <a:p>
            <a:pPr marL="457200" indent="-457200">
              <a:buFont typeface="+mj-lt"/>
              <a:buAutoNum type="arabicPeriod"/>
            </a:pPr>
            <a:r>
              <a:rPr lang="pl-PL" altLang="pl-PL" dirty="0" smtClean="0"/>
              <a:t>Brak aktywnego modelu finansowego.</a:t>
            </a:r>
          </a:p>
          <a:p>
            <a:pPr marL="457200" indent="-457200">
              <a:buFont typeface="+mj-lt"/>
              <a:buAutoNum type="arabicPeriod"/>
            </a:pPr>
            <a:r>
              <a:rPr lang="pl-PL" dirty="0" smtClean="0"/>
              <a:t>Brak </a:t>
            </a:r>
            <a:r>
              <a:rPr lang="pl-PL" dirty="0"/>
              <a:t>aktywnych arkuszy w modelu finansowym zawierających przyjęte założenia </a:t>
            </a:r>
            <a:r>
              <a:rPr lang="pl-PL" dirty="0" smtClean="0"/>
              <a:t>– brak stosownych obliczeń.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76777174"/>
      </p:ext>
    </p:extLst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Najczęściej występujące </a:t>
            </a:r>
            <a:r>
              <a:rPr lang="pl-PL" dirty="0" smtClean="0"/>
              <a:t>błędy cd.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95536" y="1600200"/>
            <a:ext cx="8291264" cy="4525963"/>
          </a:xfrm>
        </p:spPr>
        <p:txBody>
          <a:bodyPr>
            <a:normAutofit/>
          </a:bodyPr>
          <a:lstStyle/>
          <a:p>
            <a:r>
              <a:rPr lang="pl-PL" sz="1900" dirty="0"/>
              <a:t>8</a:t>
            </a:r>
            <a:r>
              <a:rPr lang="pl-PL" sz="1900" dirty="0" smtClean="0"/>
              <a:t>. Rozbieżności </a:t>
            </a:r>
            <a:r>
              <a:rPr lang="pl-PL" sz="1900" dirty="0"/>
              <a:t>w danych </a:t>
            </a:r>
            <a:r>
              <a:rPr lang="pl-PL" sz="1900" dirty="0" smtClean="0"/>
              <a:t>finansowych pomiędzy poszczególnymi załącznikami (model finansowy, studium wykonalności, sprawozdania finansowe </a:t>
            </a:r>
            <a:r>
              <a:rPr lang="pl-PL" sz="1900" dirty="0"/>
              <a:t>podmiotu </a:t>
            </a:r>
            <a:r>
              <a:rPr lang="pl-PL" sz="1900" dirty="0" smtClean="0"/>
              <a:t>za 3 </a:t>
            </a:r>
            <a:r>
              <a:rPr lang="pl-PL" sz="1900" dirty="0"/>
              <a:t>lata wstecz</a:t>
            </a:r>
            <a:r>
              <a:rPr lang="pl-PL" sz="1900" dirty="0" smtClean="0"/>
              <a:t>).</a:t>
            </a:r>
          </a:p>
          <a:p>
            <a:pPr marL="355600" indent="-355600"/>
            <a:r>
              <a:rPr lang="pl-PL" sz="1900" dirty="0" smtClean="0"/>
              <a:t>9.   Brak lub niewłaściwe udokumentowanie źródeł finansowania przedsięwzięcia:</a:t>
            </a:r>
          </a:p>
          <a:p>
            <a:pPr>
              <a:buFont typeface="Calibri" panose="020F0502020204030204" pitchFamily="34" charset="0"/>
              <a:buChar char="‐"/>
            </a:pPr>
            <a:r>
              <a:rPr lang="pl-PL" sz="1900" dirty="0" smtClean="0"/>
              <a:t>w przypadku projektów </a:t>
            </a:r>
            <a:r>
              <a:rPr lang="pl-PL" sz="1900" dirty="0" err="1" smtClean="0"/>
              <a:t>project</a:t>
            </a:r>
            <a:r>
              <a:rPr lang="pl-PL" sz="1900" dirty="0" smtClean="0"/>
              <a:t> </a:t>
            </a:r>
            <a:r>
              <a:rPr lang="pl-PL" sz="1900" dirty="0" err="1" smtClean="0"/>
              <a:t>finance</a:t>
            </a:r>
            <a:r>
              <a:rPr lang="pl-PL" sz="1900" dirty="0" smtClean="0"/>
              <a:t> brak uwzględnienia wymogu dot. udziału środków własnych (</a:t>
            </a:r>
            <a:r>
              <a:rPr lang="pl-PL" sz="1900" dirty="0"/>
              <a:t>min. 15% kosztów kwalifikowanych </a:t>
            </a:r>
            <a:r>
              <a:rPr lang="pl-PL" sz="1900" dirty="0" smtClean="0"/>
              <a:t>przedsięwzięcia) wniesionego </a:t>
            </a:r>
            <a:r>
              <a:rPr lang="pl-PL" sz="1900" dirty="0"/>
              <a:t>w postaci udziału kapitału zakładowego pokrytego wkładem </a:t>
            </a:r>
            <a:r>
              <a:rPr lang="pl-PL" sz="1900" dirty="0" smtClean="0"/>
              <a:t>pieniężnym (</a:t>
            </a:r>
            <a:r>
              <a:rPr lang="pl-PL" sz="1900" dirty="0"/>
              <a:t>z zastrzeżeniem, że środki własne nie obejmują: kredytów bankowych, emisji obligacji, pożyczek właścicielskich, pożyczek udzielonych przez inne podmioty itp</a:t>
            </a:r>
            <a:r>
              <a:rPr lang="pl-PL" sz="1900" dirty="0" smtClean="0"/>
              <a:t>.),</a:t>
            </a:r>
          </a:p>
          <a:p>
            <a:pPr>
              <a:buFont typeface="Calibri" panose="020F0502020204030204" pitchFamily="34" charset="0"/>
              <a:buChar char="‐"/>
            </a:pPr>
            <a:r>
              <a:rPr lang="pl-PL" sz="1900" dirty="0" smtClean="0"/>
              <a:t>brak wskazania </a:t>
            </a:r>
            <a:r>
              <a:rPr lang="pl-PL" sz="1900" dirty="0"/>
              <a:t>i </a:t>
            </a:r>
            <a:r>
              <a:rPr lang="pl-PL" sz="1900" dirty="0" smtClean="0"/>
              <a:t>udokumentowania posiadania </a:t>
            </a:r>
            <a:r>
              <a:rPr lang="pl-PL" sz="1900" dirty="0"/>
              <a:t>środków na finansowanie podatku VAT do czasu jego </a:t>
            </a:r>
            <a:r>
              <a:rPr lang="pl-PL" sz="1900" dirty="0" smtClean="0"/>
              <a:t>zwrotu,</a:t>
            </a:r>
            <a:endParaRPr lang="pl-PL" sz="1900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756095721"/>
      </p:ext>
    </p:extLst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Najczęściej występujące błędy cd.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95536" y="1628800"/>
            <a:ext cx="8291264" cy="4525963"/>
          </a:xfrm>
        </p:spPr>
        <p:txBody>
          <a:bodyPr>
            <a:normAutofit fontScale="92500" lnSpcReduction="20000"/>
          </a:bodyPr>
          <a:lstStyle/>
          <a:p>
            <a:pPr>
              <a:buFont typeface="Calibri" panose="020F0502020204030204" pitchFamily="34" charset="0"/>
              <a:buChar char="-"/>
            </a:pPr>
            <a:r>
              <a:rPr lang="pl-PL" dirty="0" smtClean="0"/>
              <a:t>w</a:t>
            </a:r>
            <a:r>
              <a:rPr lang="pl-PL" dirty="0"/>
              <a:t> przypadku pożyczek (tzw. podporządkowanych, właścicielskich od udziałowca, czy od podmiotu powiązanego) </a:t>
            </a:r>
            <a:r>
              <a:rPr lang="pl-PL" dirty="0" smtClean="0"/>
              <a:t>brak przedstawienia sytuacji finansowej </a:t>
            </a:r>
            <a:r>
              <a:rPr lang="pl-PL" dirty="0"/>
              <a:t>podmiotu udzielającego pożyczki </a:t>
            </a:r>
            <a:r>
              <a:rPr lang="pl-PL" dirty="0" smtClean="0"/>
              <a:t>za okres 3 lat wstecz (brak potwierdzenia możliwości </a:t>
            </a:r>
            <a:r>
              <a:rPr lang="pl-PL" dirty="0"/>
              <a:t>dysponowania odpowiednimi środkami </a:t>
            </a:r>
            <a:r>
              <a:rPr lang="pl-PL" dirty="0" smtClean="0"/>
              <a:t>na udzielenie pożyczki),</a:t>
            </a:r>
          </a:p>
          <a:p>
            <a:pPr>
              <a:buFont typeface="Calibri" panose="020F0502020204030204" pitchFamily="34" charset="0"/>
              <a:buChar char="-"/>
            </a:pPr>
            <a:r>
              <a:rPr lang="pl-PL" dirty="0"/>
              <a:t>w</a:t>
            </a:r>
            <a:r>
              <a:rPr lang="pl-PL" dirty="0" smtClean="0"/>
              <a:t> przypadku przedstawiania kilku wyciągów bankowych potwierdzających posiadanie środków na realizację inwestycji (dot. jednego lub kilku źródeł finansowania) brak przedstawienia dokumentów wystawionych w jednej dacie.</a:t>
            </a:r>
          </a:p>
          <a:p>
            <a:pPr marL="355600" indent="-355600"/>
            <a:r>
              <a:rPr lang="pl-PL" dirty="0" smtClean="0"/>
              <a:t>10.W przypadku dokumentowania dokonywanych zmian kapitałowych (udziałowców/akcjonariuszy) brak zachowania kolejności następstw w podejmowanych decyzjach.</a:t>
            </a:r>
          </a:p>
          <a:p>
            <a:pPr marL="355600" indent="-355600"/>
            <a:r>
              <a:rPr lang="pl-PL" dirty="0" smtClean="0"/>
              <a:t>11.Brak uwzględnienia w dokumentacji aplikacyjnej wszystkich wymagań NFOŚiGW wskazanych w dokumentach takich jak m.in.: Program priorytetowy, regulamin, wymagane załączniki, wytyczne (np. w zakresie kosztów kwalifikowanych, itd.), Metodyki oceny finansowej wniosku, Instrukcja sporządzania studium wykonalności</a:t>
            </a:r>
            <a:r>
              <a:rPr lang="pl-PL" dirty="0"/>
              <a:t>, </a:t>
            </a:r>
            <a:r>
              <a:rPr lang="pl-PL" dirty="0" smtClean="0"/>
              <a:t>treść pomocy kontekstowej </a:t>
            </a:r>
            <a:r>
              <a:rPr lang="pl-PL" dirty="0"/>
              <a:t>w generatorze </a:t>
            </a:r>
            <a:r>
              <a:rPr lang="pl-PL" dirty="0" smtClean="0"/>
              <a:t>wniosków.</a:t>
            </a:r>
          </a:p>
          <a:p>
            <a:pPr>
              <a:buFontTx/>
              <a:buChar char="-"/>
            </a:pPr>
            <a:endParaRPr lang="pl-PL" dirty="0" smtClean="0"/>
          </a:p>
        </p:txBody>
      </p:sp>
    </p:spTree>
    <p:extLst>
      <p:ext uri="{BB962C8B-B14F-4D97-AF65-F5344CB8AC3E}">
        <p14:creationId xmlns:p14="http://schemas.microsoft.com/office/powerpoint/2010/main" val="911518413"/>
      </p:ext>
    </p:extLst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14282" y="2786058"/>
            <a:ext cx="8229600" cy="685792"/>
          </a:xfrm>
        </p:spPr>
        <p:txBody>
          <a:bodyPr>
            <a:noAutofit/>
          </a:bodyPr>
          <a:lstStyle/>
          <a:p>
            <a:pPr algn="r"/>
            <a:r>
              <a:rPr lang="pl-PL" sz="4000" dirty="0" smtClean="0"/>
              <a:t>Dziękuję za uwagę</a:t>
            </a:r>
            <a:endParaRPr lang="pl-PL" sz="4000" dirty="0"/>
          </a:p>
        </p:txBody>
      </p:sp>
      <p:sp>
        <p:nvSpPr>
          <p:cNvPr id="4" name="Symbol zastępczy zawartości 2"/>
          <p:cNvSpPr txBox="1">
            <a:spLocks/>
          </p:cNvSpPr>
          <p:nvPr/>
        </p:nvSpPr>
        <p:spPr>
          <a:xfrm>
            <a:off x="214282" y="5243538"/>
            <a:ext cx="8229600" cy="68579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pl-PL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>
                    <a:lumMod val="6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www.nfosigw.gov.pl</a:t>
            </a:r>
            <a:endParaRPr kumimoji="0" lang="pl-PL" sz="4000" b="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6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Symbol zastępczy zawartości 2"/>
          <p:cNvSpPr txBox="1">
            <a:spLocks/>
          </p:cNvSpPr>
          <p:nvPr/>
        </p:nvSpPr>
        <p:spPr>
          <a:xfrm>
            <a:off x="214282" y="3643314"/>
            <a:ext cx="8229600" cy="135732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pl-PL" sz="2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ymbol zastępczy zawartości 2"/>
          <p:cNvSpPr txBox="1">
            <a:spLocks/>
          </p:cNvSpPr>
          <p:nvPr/>
        </p:nvSpPr>
        <p:spPr>
          <a:xfrm>
            <a:off x="642910" y="4286256"/>
            <a:ext cx="8229600" cy="68579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pl-PL" sz="2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1026" name="Picture 2" descr="H:\Grupy\DL\FOTOLIA\fotolia_3006928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72264" y="1643050"/>
            <a:ext cx="1804081" cy="118745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919628995"/>
      </p:ext>
    </p:extLst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8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Ocena finansowa - załączniki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/>
            <a:r>
              <a:rPr lang="pl-PL" dirty="0" smtClean="0"/>
              <a:t>Ocena przeprowadzana </a:t>
            </a:r>
            <a:r>
              <a:rPr lang="pl-PL" dirty="0"/>
              <a:t>jest na podstawie zweryfikowanych </a:t>
            </a:r>
            <a:r>
              <a:rPr lang="pl-PL" dirty="0" smtClean="0"/>
              <a:t>przez NFOŚiGW </a:t>
            </a:r>
            <a:r>
              <a:rPr lang="pl-PL" dirty="0"/>
              <a:t>danych finansowych przedstawionych </a:t>
            </a:r>
            <a:r>
              <a:rPr lang="pl-PL" u="sng" dirty="0"/>
              <a:t>we </a:t>
            </a:r>
            <a:r>
              <a:rPr lang="pl-PL" u="sng" dirty="0" smtClean="0"/>
              <a:t>wniosku o dofinansowanie </a:t>
            </a:r>
            <a:r>
              <a:rPr lang="pl-PL" u="sng" dirty="0"/>
              <a:t>(wraz z </a:t>
            </a:r>
            <a:r>
              <a:rPr lang="pl-PL" u="sng" dirty="0" smtClean="0"/>
              <a:t>załącznikami):</a:t>
            </a:r>
          </a:p>
          <a:p>
            <a:pPr>
              <a:buFontTx/>
              <a:buChar char="-"/>
            </a:pPr>
            <a:r>
              <a:rPr lang="pl-PL" dirty="0" smtClean="0"/>
              <a:t>wniosek o dofinansowanie, </a:t>
            </a:r>
          </a:p>
          <a:p>
            <a:pPr>
              <a:buFontTx/>
              <a:buChar char="-"/>
            </a:pPr>
            <a:r>
              <a:rPr lang="pl-PL" dirty="0" smtClean="0"/>
              <a:t>studium wykonalności + aktywny model finansowy, faza W </a:t>
            </a:r>
            <a:r>
              <a:rPr lang="pl-PL" sz="1900" i="1" dirty="0" smtClean="0"/>
              <a:t>(</a:t>
            </a:r>
            <a:r>
              <a:rPr lang="pl-PL" sz="1900" i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instrukcja sporządzania studium wykonalności przedsięwzięcia ubiegającego się o dofinansowanie ze środków NFOŚiGW jest dostępna w generatorze wniosków jako pomoc </a:t>
            </a:r>
            <a:r>
              <a:rPr lang="pl-PL" sz="19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kontekstowa - </a:t>
            </a:r>
            <a:r>
              <a:rPr lang="pl-PL" sz="1900" i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link do pliku </a:t>
            </a:r>
            <a:r>
              <a:rPr lang="pl-PL" sz="1900" i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pdf</a:t>
            </a:r>
            <a:r>
              <a:rPr lang="pl-PL" sz="1900" i="1" dirty="0" smtClean="0"/>
              <a:t>)</a:t>
            </a:r>
            <a:r>
              <a:rPr lang="pl-PL" sz="1900" dirty="0" smtClean="0"/>
              <a:t>,</a:t>
            </a:r>
          </a:p>
          <a:p>
            <a:pPr>
              <a:buFontTx/>
              <a:buChar char="-"/>
            </a:pPr>
            <a:r>
              <a:rPr lang="pl-PL" dirty="0" smtClean="0"/>
              <a:t>sprawozdanie </a:t>
            </a:r>
            <a:r>
              <a:rPr lang="pl-PL" dirty="0"/>
              <a:t>finansowe za ostatnie trzy lata poprzedzające rok złożenia wniosku wraz z opinią biegłego i raportem z badania sprawozdania finansowego (jeżeli sprawozdanie podlega badaniu biegłego</a:t>
            </a:r>
            <a:r>
              <a:rPr lang="pl-PL" dirty="0" smtClean="0"/>
              <a:t>),</a:t>
            </a:r>
          </a:p>
          <a:p>
            <a:r>
              <a:rPr lang="pl-PL" dirty="0" smtClean="0"/>
              <a:t>-   sprawozdanie </a:t>
            </a:r>
            <a:r>
              <a:rPr lang="pl-PL" dirty="0"/>
              <a:t>statystyczne według wzoru F-01 (lub inne) za wykonany okres sprawozdawczy bieżącego </a:t>
            </a:r>
            <a:r>
              <a:rPr lang="pl-PL" dirty="0" smtClean="0"/>
              <a:t>roku, </a:t>
            </a:r>
            <a:endParaRPr lang="pl-PL" dirty="0"/>
          </a:p>
          <a:p>
            <a:pPr marL="0" indent="0"/>
            <a:endParaRPr lang="pl-PL" dirty="0"/>
          </a:p>
          <a:p>
            <a:pPr>
              <a:buFont typeface="Wingdings" panose="05000000000000000000" pitchFamily="2" charset="2"/>
              <a:buChar char="ü"/>
            </a:pPr>
            <a:endParaRPr lang="pl-PL" dirty="0"/>
          </a:p>
          <a:p>
            <a:endParaRPr lang="pl-PL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607699035"/>
      </p:ext>
    </p:extLst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Ocena finansowa - załączniki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>
              <a:buFontTx/>
              <a:buChar char="-"/>
            </a:pPr>
            <a:r>
              <a:rPr lang="pl-PL" sz="8000" dirty="0" smtClean="0"/>
              <a:t>roczne </a:t>
            </a:r>
            <a:r>
              <a:rPr lang="pl-PL" sz="8000" dirty="0"/>
              <a:t>zeznanie podatkowe Wnioskodawcy za ostatnie trzy lata poprzedzające rok złożenia wniosku oraz deklaracje podatkowe za wykonany okres sprawozdawczy bieżącego roku (jeżeli dotyczy – w zależności od formy prawnej prowadzonej działalności</a:t>
            </a:r>
            <a:r>
              <a:rPr lang="pl-PL" sz="8000" dirty="0" smtClean="0"/>
              <a:t>),</a:t>
            </a:r>
          </a:p>
          <a:p>
            <a:pPr>
              <a:buFontTx/>
              <a:buChar char="-"/>
            </a:pPr>
            <a:r>
              <a:rPr lang="pl-PL" sz="8000" dirty="0" smtClean="0"/>
              <a:t>dokumenty </a:t>
            </a:r>
            <a:r>
              <a:rPr lang="pl-PL" sz="8000" dirty="0"/>
              <a:t>potwierdzające zbilansowanie źródeł finansowania wnioskowanego Przedsięwzięcia (w zależności od formy prawnej podmiotu oraz źródła </a:t>
            </a:r>
            <a:r>
              <a:rPr lang="pl-PL" sz="8000" dirty="0" smtClean="0"/>
              <a:t>finansowania):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pl-PL" sz="8000" dirty="0" smtClean="0"/>
              <a:t>promesa </a:t>
            </a:r>
            <a:r>
              <a:rPr lang="pl-PL" sz="8000" dirty="0"/>
              <a:t>udzielenia kredytu/pożyczki/dotacji (wydana przez banki </a:t>
            </a:r>
            <a:r>
              <a:rPr lang="pl-PL" sz="8000" dirty="0" smtClean="0"/>
              <a:t>lub </a:t>
            </a:r>
            <a:r>
              <a:rPr lang="pl-PL" sz="8000" dirty="0"/>
              <a:t>inne instytucje finansowe</a:t>
            </a:r>
            <a:r>
              <a:rPr lang="pl-PL" sz="8000" dirty="0" smtClean="0"/>
              <a:t>),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pl-PL" sz="8000" dirty="0" smtClean="0"/>
              <a:t>umowy </a:t>
            </a:r>
            <a:r>
              <a:rPr lang="pl-PL" sz="8000" dirty="0"/>
              <a:t>i/lub wyciągi z zawartych umów </a:t>
            </a:r>
            <a:r>
              <a:rPr lang="pl-PL" sz="8000" dirty="0" smtClean="0"/>
              <a:t>kredytowych/ pożyczkowych</a:t>
            </a:r>
            <a:r>
              <a:rPr lang="pl-PL" sz="8000" dirty="0"/>
              <a:t>/ </a:t>
            </a:r>
            <a:r>
              <a:rPr lang="pl-PL" sz="8000" dirty="0" smtClean="0"/>
              <a:t>dotacyjnych,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pl-PL" sz="8000" dirty="0"/>
              <a:t>kopia wyciągów z rachunków bankowych/inwestycyjnych (w przypadku jeżeli środki wykazane na rachunku mają zostać </a:t>
            </a:r>
            <a:r>
              <a:rPr lang="pl-PL" sz="8000" dirty="0" smtClean="0"/>
              <a:t>przeznaczone </a:t>
            </a:r>
            <a:r>
              <a:rPr lang="pl-PL" sz="8000" dirty="0"/>
              <a:t>na realizację </a:t>
            </a:r>
            <a:r>
              <a:rPr lang="pl-PL" sz="8000" dirty="0" smtClean="0"/>
              <a:t>przedsięwzięcia),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pl-PL" sz="8000" dirty="0"/>
              <a:t>odpis KRS potwierdzający zarejestrowanie wniesionego </a:t>
            </a:r>
            <a:r>
              <a:rPr lang="pl-PL" sz="8000" dirty="0" smtClean="0"/>
              <a:t>kapitału/podjęte uchwały organów stanowiących Wnioskodawcy</a:t>
            </a:r>
          </a:p>
          <a:p>
            <a:pPr>
              <a:buFont typeface="Wingdings" panose="05000000000000000000" pitchFamily="2" charset="2"/>
              <a:buChar char="ü"/>
            </a:pPr>
            <a:endParaRPr lang="pl-PL" sz="8000" dirty="0" smtClean="0"/>
          </a:p>
          <a:p>
            <a:pPr>
              <a:buFont typeface="Wingdings" panose="05000000000000000000" pitchFamily="2" charset="2"/>
              <a:buChar char="ü"/>
            </a:pPr>
            <a:endParaRPr lang="pl-PL" sz="8000" dirty="0" smtClean="0"/>
          </a:p>
          <a:p>
            <a:pPr marL="0" indent="0"/>
            <a:endParaRPr lang="pl-PL" sz="2900" dirty="0"/>
          </a:p>
          <a:p>
            <a:pPr marL="0" indent="0"/>
            <a:endParaRPr lang="pl-PL" sz="2900" dirty="0" smtClean="0"/>
          </a:p>
          <a:p>
            <a:pPr>
              <a:buFont typeface="Wingdings" panose="05000000000000000000" pitchFamily="2" charset="2"/>
              <a:buChar char="ü"/>
            </a:pPr>
            <a:endParaRPr lang="pl-PL" sz="2900" dirty="0"/>
          </a:p>
          <a:p>
            <a:pPr>
              <a:buFont typeface="Wingdings" panose="05000000000000000000" pitchFamily="2" charset="2"/>
              <a:buChar char="ü"/>
            </a:pPr>
            <a:endParaRPr lang="pl-PL" sz="2900" dirty="0" smtClean="0"/>
          </a:p>
          <a:p>
            <a:pPr>
              <a:buFont typeface="Wingdings" panose="05000000000000000000" pitchFamily="2" charset="2"/>
              <a:buChar char="ü"/>
            </a:pPr>
            <a:endParaRPr lang="pl-PL" sz="2900" dirty="0"/>
          </a:p>
          <a:p>
            <a:pPr>
              <a:buFont typeface="Wingdings" panose="05000000000000000000" pitchFamily="2" charset="2"/>
              <a:buChar char="ü"/>
            </a:pPr>
            <a:endParaRPr lang="pl-PL" sz="2900" dirty="0" smtClean="0"/>
          </a:p>
          <a:p>
            <a:pPr>
              <a:buFont typeface="Wingdings" panose="05000000000000000000" pitchFamily="2" charset="2"/>
              <a:buChar char="ü"/>
            </a:pPr>
            <a:endParaRPr lang="pl-PL" sz="2900" dirty="0"/>
          </a:p>
          <a:p>
            <a:pPr>
              <a:buFont typeface="Wingdings" panose="05000000000000000000" pitchFamily="2" charset="2"/>
              <a:buChar char="ü"/>
            </a:pPr>
            <a:endParaRPr lang="pl-PL" sz="2900" dirty="0" smtClean="0"/>
          </a:p>
          <a:p>
            <a:pPr>
              <a:buFont typeface="Wingdings" panose="05000000000000000000" pitchFamily="2" charset="2"/>
              <a:buChar char="ü"/>
            </a:pPr>
            <a:endParaRPr lang="pl-PL" sz="2900" dirty="0" smtClean="0"/>
          </a:p>
          <a:p>
            <a:pPr marL="0" indent="0"/>
            <a:endParaRPr lang="pl-PL" dirty="0"/>
          </a:p>
          <a:p>
            <a:pPr>
              <a:buFont typeface="Wingdings" panose="05000000000000000000" pitchFamily="2" charset="2"/>
              <a:buChar char="ü"/>
            </a:pPr>
            <a:endParaRPr lang="pl-PL" dirty="0"/>
          </a:p>
          <a:p>
            <a:r>
              <a:rPr lang="pl-PL" dirty="0" smtClean="0"/>
              <a:t> </a:t>
            </a:r>
            <a:endParaRPr lang="pl-PL" dirty="0"/>
          </a:p>
          <a:p>
            <a:endParaRPr lang="pl-PL" dirty="0"/>
          </a:p>
          <a:p>
            <a:r>
              <a:rPr lang="pl-PL" dirty="0" smtClean="0"/>
              <a:t> </a:t>
            </a:r>
            <a:endParaRPr lang="pl-PL" dirty="0"/>
          </a:p>
          <a:p>
            <a:pPr marL="0" indent="0"/>
            <a:endParaRPr lang="pl-PL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616204996"/>
      </p:ext>
    </p:extLst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Ocena finansowa - załączniki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l-PL" dirty="0" smtClean="0"/>
          </a:p>
          <a:p>
            <a:r>
              <a:rPr lang="pl-PL" dirty="0" smtClean="0"/>
              <a:t>      w </a:t>
            </a:r>
            <a:r>
              <a:rPr lang="pl-PL" dirty="0"/>
              <a:t>sprawie dokapitalizowania spółki (w przypadku gdy źródłem finansowania są środki z podniesienia kapitału Spółki</a:t>
            </a:r>
            <a:r>
              <a:rPr lang="pl-PL" dirty="0" smtClean="0"/>
              <a:t>),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pl-PL" dirty="0" smtClean="0"/>
              <a:t>umowy </a:t>
            </a:r>
            <a:r>
              <a:rPr lang="pl-PL" dirty="0"/>
              <a:t>innych pożyczek,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pl-PL" dirty="0"/>
              <a:t>inne dokumenty (np. uchwały zarządu/rady nadzorczej/organów właścicielskich w sprawie realizacji przedsięwzięcia – jeżeli podjęto</a:t>
            </a:r>
            <a:r>
              <a:rPr lang="pl-PL" dirty="0" smtClean="0"/>
              <a:t>). </a:t>
            </a:r>
            <a:endParaRPr lang="pl-PL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75869526"/>
      </p:ext>
    </p:extLst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Ocena finansowa – kryterium jakościowe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/>
            <a:r>
              <a:rPr lang="pl-PL" altLang="pl-PL" dirty="0"/>
              <a:t>Potwierdzenie wypełnienia wymagań stawianych przez kryterium, które obejmuje:</a:t>
            </a:r>
          </a:p>
          <a:p>
            <a:pPr marL="457200" indent="-457200">
              <a:buAutoNum type="arabicPeriod"/>
            </a:pPr>
            <a:r>
              <a:rPr lang="pl-PL" dirty="0"/>
              <a:t>Analizę bieżącej sytuacji finansowej Wnioskodawcy </a:t>
            </a:r>
          </a:p>
          <a:p>
            <a:pPr marL="457200" indent="-457200">
              <a:buFont typeface="Arial" pitchFamily="34" charset="0"/>
              <a:buAutoNum type="arabicPeriod"/>
            </a:pPr>
            <a:r>
              <a:rPr lang="pl-PL" dirty="0" smtClean="0"/>
              <a:t>Analizę </a:t>
            </a:r>
            <a:r>
              <a:rPr lang="pl-PL" dirty="0"/>
              <a:t>prognozowanej sytuacji finansowej Wnioskodawcy – w tym </a:t>
            </a:r>
            <a:r>
              <a:rPr lang="pl-PL" dirty="0" smtClean="0"/>
              <a:t>analizę </a:t>
            </a:r>
            <a:r>
              <a:rPr lang="pl-PL" dirty="0"/>
              <a:t>wykonalności i trwałości finansowej.</a:t>
            </a:r>
          </a:p>
          <a:p>
            <a:pPr marL="457200" indent="-457200">
              <a:buFont typeface="Arial" pitchFamily="34" charset="0"/>
              <a:buAutoNum type="arabicPeriod"/>
            </a:pPr>
            <a:endParaRPr lang="pl-PL" dirty="0"/>
          </a:p>
          <a:p>
            <a:pPr marL="0" indent="0" algn="ctr"/>
            <a:r>
              <a:rPr lang="pl-PL" i="1" dirty="0"/>
              <a:t>Zasady oceny szczegółowo przedstawia dokument pn.  </a:t>
            </a:r>
            <a:endParaRPr lang="pl-PL" i="1" dirty="0" smtClean="0"/>
          </a:p>
          <a:p>
            <a:pPr marL="0" indent="0" algn="ctr"/>
            <a:r>
              <a:rPr lang="pl-PL" i="1" dirty="0" smtClean="0"/>
              <a:t>Metodyka </a:t>
            </a:r>
            <a:r>
              <a:rPr lang="pl-PL" i="1" dirty="0"/>
              <a:t>oceny finansowej wniosku o dofinansowanie (</a:t>
            </a:r>
            <a:r>
              <a:rPr lang="pl-PL" i="1" dirty="0">
                <a:solidFill>
                  <a:srgbClr val="92D050"/>
                </a:solidFill>
                <a:hlinkClick r:id="rId2"/>
              </a:rPr>
              <a:t>http://www.nfosigw.gov.pl/oferta-finansowania/srodki-krajowe/informacje-ogolne/kryteria-wyboru-przedsiewziec/</a:t>
            </a:r>
            <a:r>
              <a:rPr lang="pl-PL" i="1" dirty="0">
                <a:solidFill>
                  <a:srgbClr val="92D050"/>
                </a:solidFill>
              </a:rPr>
              <a:t> </a:t>
            </a:r>
            <a:endParaRPr lang="pl-PL" i="1" dirty="0" smtClean="0">
              <a:solidFill>
                <a:srgbClr val="92D050"/>
              </a:solidFill>
            </a:endParaRPr>
          </a:p>
          <a:p>
            <a:pPr marL="0" indent="0" algn="ctr"/>
            <a:r>
              <a:rPr lang="pl-PL" i="1" dirty="0" smtClean="0"/>
              <a:t>- </a:t>
            </a:r>
            <a:r>
              <a:rPr lang="pl-PL" i="1" dirty="0"/>
              <a:t>ostatni dokument na tej stronie).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64130237"/>
      </p:ext>
    </p:extLst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dirty="0"/>
              <a:t>Ocena finansowa – </a:t>
            </a:r>
            <a:r>
              <a:rPr lang="pl-PL" dirty="0" smtClean="0"/>
              <a:t>zasady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355600" indent="-355600">
              <a:buAutoNum type="arabicPeriod"/>
            </a:pPr>
            <a:r>
              <a:rPr lang="pl-PL" dirty="0" smtClean="0"/>
              <a:t>Analiza </a:t>
            </a:r>
            <a:r>
              <a:rPr lang="pl-PL" dirty="0"/>
              <a:t>bieżącej sytuacji finansowej </a:t>
            </a:r>
            <a:r>
              <a:rPr lang="pl-PL" dirty="0" smtClean="0"/>
              <a:t>Wnioskodawcy. </a:t>
            </a:r>
          </a:p>
          <a:p>
            <a:r>
              <a:rPr lang="pl-PL" dirty="0" smtClean="0"/>
              <a:t>      Kryterium </a:t>
            </a:r>
            <a:r>
              <a:rPr lang="pl-PL" dirty="0"/>
              <a:t>jest oceniane pozytywnie o ile z oceny wynika, iż Wnioskodawca nie znajduje się w złej sytuacji finansowej. </a:t>
            </a:r>
          </a:p>
          <a:p>
            <a:r>
              <a:rPr lang="pl-PL" i="1" dirty="0" smtClean="0"/>
              <a:t>      Negatywna </a:t>
            </a:r>
            <a:r>
              <a:rPr lang="pl-PL" i="1" dirty="0"/>
              <a:t>ocena kryterium </a:t>
            </a:r>
            <a:r>
              <a:rPr lang="pl-PL" b="1" i="1" dirty="0"/>
              <a:t>nie powoduje odrzucenia wniosku </a:t>
            </a:r>
            <a:r>
              <a:rPr lang="pl-PL" i="1" dirty="0"/>
              <a:t>o ile ocena kryterium nr 2 jest pozytywna. </a:t>
            </a:r>
            <a:endParaRPr lang="pl-PL" dirty="0"/>
          </a:p>
          <a:p>
            <a:pPr marL="355600" indent="-355600"/>
            <a:r>
              <a:rPr lang="pl-PL" dirty="0" smtClean="0"/>
              <a:t>2. </a:t>
            </a:r>
            <a:r>
              <a:rPr lang="pl-PL" dirty="0"/>
              <a:t>Analiza prognozowanej sytuacji finansowej Wnioskodawcy – w tym analiza wykonalności i trwałości </a:t>
            </a:r>
            <a:r>
              <a:rPr lang="pl-PL" dirty="0" smtClean="0"/>
              <a:t>finansowej. </a:t>
            </a:r>
            <a:r>
              <a:rPr lang="pl-PL" dirty="0"/>
              <a:t>	</a:t>
            </a:r>
          </a:p>
          <a:p>
            <a:r>
              <a:rPr lang="pl-PL" dirty="0" smtClean="0"/>
              <a:t>      Kryterium </a:t>
            </a:r>
            <a:r>
              <a:rPr lang="pl-PL" dirty="0"/>
              <a:t>jest oceniane pozytywnie o ile z oceny prognozowanej sytuacji finansowej Wnioskodawcy wynika, iż nie znajduje się on w złej sytuacji finansowej i jest w stanie zapewnić wykonalność i trwałość finansową oraz zbilansowanie źródeł finansowania projektu. </a:t>
            </a:r>
          </a:p>
          <a:p>
            <a:r>
              <a:rPr lang="pl-PL" i="1" dirty="0" smtClean="0"/>
              <a:t>      Negatywna </a:t>
            </a:r>
            <a:r>
              <a:rPr lang="pl-PL" i="1" dirty="0"/>
              <a:t>ocena kryterium </a:t>
            </a:r>
            <a:r>
              <a:rPr lang="pl-PL" b="1" i="1" dirty="0"/>
              <a:t>powoduje odrzucenie wniosku niezależnie od wyników oceny kryterium nr 1. </a:t>
            </a:r>
            <a:r>
              <a:rPr lang="pl-PL" dirty="0"/>
              <a:t>	</a:t>
            </a:r>
          </a:p>
          <a:p>
            <a:pPr marL="0" indent="0"/>
            <a:r>
              <a:rPr lang="pl-PL" dirty="0"/>
              <a:t>	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535987886"/>
      </p:ext>
    </p:extLst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Ocena finansowa - metodyka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 algn="l"/>
            <a:r>
              <a:rPr lang="pl-PL" sz="2000" u="sng" dirty="0" smtClean="0"/>
              <a:t>Analiza bieżącej sytuacji</a:t>
            </a:r>
          </a:p>
          <a:p>
            <a:pPr marL="457200" indent="-457200" algn="l">
              <a:buFontTx/>
              <a:buChar char="-"/>
            </a:pPr>
            <a:r>
              <a:rPr lang="pl-PL" sz="2000" dirty="0"/>
              <a:t>w</a:t>
            </a:r>
            <a:r>
              <a:rPr lang="pl-PL" sz="2000" dirty="0" smtClean="0"/>
              <a:t>skaźnik stanu nadwyżki finansowej,</a:t>
            </a:r>
          </a:p>
          <a:p>
            <a:pPr marL="457200" indent="-457200" algn="l">
              <a:buFontTx/>
              <a:buChar char="-"/>
            </a:pPr>
            <a:r>
              <a:rPr lang="pl-PL" sz="2000" dirty="0"/>
              <a:t>w</a:t>
            </a:r>
            <a:r>
              <a:rPr lang="pl-PL" sz="2000" dirty="0" smtClean="0"/>
              <a:t>skaźnik płynności II stopnia,</a:t>
            </a:r>
          </a:p>
          <a:p>
            <a:pPr marL="457200" indent="-457200" algn="l">
              <a:buFontTx/>
              <a:buChar char="-"/>
            </a:pPr>
            <a:r>
              <a:rPr lang="pl-PL" sz="2000" dirty="0"/>
              <a:t>s</a:t>
            </a:r>
            <a:r>
              <a:rPr lang="pl-PL" sz="2000" dirty="0" smtClean="0"/>
              <a:t>tan środków pieniężnych,</a:t>
            </a:r>
          </a:p>
          <a:p>
            <a:pPr marL="457200" indent="-457200" algn="l">
              <a:buFontTx/>
              <a:buChar char="-"/>
            </a:pPr>
            <a:r>
              <a:rPr lang="pl-PL" sz="2000" dirty="0"/>
              <a:t>w</a:t>
            </a:r>
            <a:r>
              <a:rPr lang="pl-PL" sz="2000" dirty="0" smtClean="0"/>
              <a:t>skaźnik pokrycia obsługi zadłużenia (WPOD),</a:t>
            </a:r>
          </a:p>
          <a:p>
            <a:pPr marL="457200" indent="-457200" algn="l">
              <a:buFontTx/>
              <a:buChar char="-"/>
            </a:pPr>
            <a:r>
              <a:rPr lang="pl-PL" sz="2000" dirty="0"/>
              <a:t>wskaźnik </a:t>
            </a:r>
            <a:r>
              <a:rPr lang="pl-PL" sz="2000" dirty="0" smtClean="0"/>
              <a:t>zadłużenia,</a:t>
            </a:r>
          </a:p>
          <a:p>
            <a:pPr marL="457200" indent="-457200" algn="l">
              <a:buFontTx/>
              <a:buChar char="-"/>
            </a:pPr>
            <a:r>
              <a:rPr lang="pl-PL" sz="2000" dirty="0"/>
              <a:t>analiza funkcji </a:t>
            </a:r>
            <a:r>
              <a:rPr lang="pl-PL" sz="2000" dirty="0" smtClean="0"/>
              <a:t>dyskryminacyjnej.</a:t>
            </a:r>
          </a:p>
          <a:p>
            <a:pPr marL="457200" indent="-457200" algn="l">
              <a:buFontTx/>
              <a:buChar char="-"/>
            </a:pPr>
            <a:endParaRPr lang="pl-PL" sz="2000" dirty="0" smtClean="0"/>
          </a:p>
          <a:p>
            <a:pPr marL="457200" indent="-457200" algn="l">
              <a:buFontTx/>
              <a:buChar char="-"/>
            </a:pPr>
            <a:endParaRPr lang="pl-PL" sz="2000" dirty="0" smtClean="0"/>
          </a:p>
          <a:p>
            <a:pPr marL="457200" indent="-457200" algn="l">
              <a:buFontTx/>
              <a:buChar char="-"/>
            </a:pPr>
            <a:endParaRPr lang="pl-PL" dirty="0" smtClean="0"/>
          </a:p>
          <a:p>
            <a:pPr marL="457200" indent="-457200" algn="l">
              <a:buFontTx/>
              <a:buChar char="-"/>
            </a:pPr>
            <a:endParaRPr lang="pl-PL" dirty="0" smtClean="0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pl-PL" sz="2000" u="sng" dirty="0" smtClean="0"/>
              <a:t>Analiza prognoz</a:t>
            </a:r>
          </a:p>
          <a:p>
            <a:pPr marL="457200" indent="-457200" algn="l">
              <a:buFontTx/>
              <a:buChar char="-"/>
            </a:pPr>
            <a:r>
              <a:rPr lang="pl-PL" sz="2000" dirty="0" smtClean="0"/>
              <a:t>ocena poprawności i realności założeń do prognoz finansowych przedsięwzięcia i/lub Wnioskodawcy, w tym poprawność struktury modelu finansowego,</a:t>
            </a:r>
          </a:p>
          <a:p>
            <a:pPr marL="457200" indent="-457200" algn="l">
              <a:buFontTx/>
              <a:buChar char="-"/>
            </a:pPr>
            <a:r>
              <a:rPr lang="pl-PL" sz="2000" dirty="0"/>
              <a:t>o</a:t>
            </a:r>
            <a:r>
              <a:rPr lang="pl-PL" sz="2000" dirty="0" smtClean="0"/>
              <a:t>cena prognozowanej sytuacji (wskaźniki jak dla analizy bieżącej sytuacji + analiza wskaźników efektywności finansowej przedsięwzięcia NPV, IRR).</a:t>
            </a:r>
          </a:p>
          <a:p>
            <a:pPr marL="457200" indent="-457200">
              <a:buFontTx/>
              <a:buChar char="-"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069494053"/>
      </p:ext>
    </p:extLst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Ocena finansowa - zasady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/>
            <a:r>
              <a:rPr lang="pl-PL" dirty="0" smtClean="0"/>
              <a:t>Oczekiwane wartości badanych wskaźników finansowych podane są w dokumencie pn. </a:t>
            </a:r>
            <a:r>
              <a:rPr lang="pl-PL" i="1" dirty="0" smtClean="0"/>
              <a:t>Metodyka </a:t>
            </a:r>
            <a:r>
              <a:rPr lang="pl-PL" i="1" dirty="0"/>
              <a:t>oceny finansowej wniosku o </a:t>
            </a:r>
            <a:r>
              <a:rPr lang="pl-PL" i="1" dirty="0" smtClean="0"/>
              <a:t>dofinansowanie.</a:t>
            </a:r>
          </a:p>
          <a:p>
            <a:endParaRPr lang="pl-PL" i="1" dirty="0"/>
          </a:p>
          <a:p>
            <a:pPr marL="0" indent="0"/>
            <a:r>
              <a:rPr lang="pl-PL" dirty="0"/>
              <a:t>Wszelkie odstępstwa od wartości oczekiwanej wskaźników oraz wyniki oceny poszczególnych obszarów kryterium </a:t>
            </a:r>
            <a:r>
              <a:rPr lang="pl-PL" dirty="0" smtClean="0"/>
              <a:t>będą </a:t>
            </a:r>
            <a:r>
              <a:rPr lang="pl-PL" dirty="0"/>
              <a:t>poddawane szczegółowej ocenie eksperckiej w celu ustalenia ich wpływu na ogólną ocenę </a:t>
            </a:r>
            <a:r>
              <a:rPr lang="pl-PL" dirty="0" smtClean="0"/>
              <a:t>bieżącej/prognozowanej </a:t>
            </a:r>
            <a:r>
              <a:rPr lang="pl-PL" dirty="0"/>
              <a:t>działalności </a:t>
            </a:r>
            <a:r>
              <a:rPr lang="pl-PL" dirty="0" smtClean="0"/>
              <a:t>Wnioskodawcy. </a:t>
            </a:r>
          </a:p>
          <a:p>
            <a:endParaRPr lang="pl-PL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566849243"/>
      </p:ext>
    </p:extLst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2827</TotalTime>
  <Words>1848</Words>
  <Application>Microsoft Office PowerPoint</Application>
  <PresentationFormat>Pokaz na ekranie (4:3)</PresentationFormat>
  <Paragraphs>178</Paragraphs>
  <Slides>25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2</vt:i4>
      </vt:variant>
      <vt:variant>
        <vt:lpstr>Tytuły slajdów</vt:lpstr>
      </vt:variant>
      <vt:variant>
        <vt:i4>25</vt:i4>
      </vt:variant>
    </vt:vector>
  </HeadingPairs>
  <TitlesOfParts>
    <vt:vector size="31" baseType="lpstr">
      <vt:lpstr>Arial</vt:lpstr>
      <vt:lpstr>Calibri</vt:lpstr>
      <vt:lpstr>Courier New</vt:lpstr>
      <vt:lpstr>Wingdings</vt:lpstr>
      <vt:lpstr>Motyw pakietu Office</vt:lpstr>
      <vt:lpstr>1_Motyw pakietu Office</vt:lpstr>
      <vt:lpstr>Prezentacja programu PowerPoint</vt:lpstr>
      <vt:lpstr>Ocena finansowa: </vt:lpstr>
      <vt:lpstr>Ocena finansowa - załączniki</vt:lpstr>
      <vt:lpstr>Ocena finansowa - załączniki</vt:lpstr>
      <vt:lpstr>Ocena finansowa - załączniki</vt:lpstr>
      <vt:lpstr>Ocena finansowa – kryterium jakościowe</vt:lpstr>
      <vt:lpstr>Ocena finansowa – zasady</vt:lpstr>
      <vt:lpstr>Ocena finansowa - metodyka</vt:lpstr>
      <vt:lpstr>Ocena finansowa - zasady</vt:lpstr>
      <vt:lpstr>Zbilansowanie źródeł finansowania</vt:lpstr>
      <vt:lpstr>Zbilansowanie źródeł finansowania</vt:lpstr>
      <vt:lpstr>Zbilansowanie źródeł finansowania</vt:lpstr>
      <vt:lpstr>Przedsięwzięcia project finance</vt:lpstr>
      <vt:lpstr>Przedsięwzięcia project finance</vt:lpstr>
      <vt:lpstr>Przedsięwzięcia project finance</vt:lpstr>
      <vt:lpstr>Zabezpieczenia</vt:lpstr>
      <vt:lpstr>Zabezpieczenia – project finance</vt:lpstr>
      <vt:lpstr>Zabezpieczenia – project finance</vt:lpstr>
      <vt:lpstr>Podsumowanie – założenia do prognoz</vt:lpstr>
      <vt:lpstr>Podsumowanie – założenia do prognoz</vt:lpstr>
      <vt:lpstr>Podsumowanie – założenia do prognoz</vt:lpstr>
      <vt:lpstr>Najczęściej występujące błędy</vt:lpstr>
      <vt:lpstr>Najczęściej występujące błędy cd.</vt:lpstr>
      <vt:lpstr>Najczęściej występujące błędy cd.</vt:lpstr>
      <vt:lpstr>Prezentacja programu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Slajd 1</dc:title>
  <dc:creator>mpietras</dc:creator>
  <cp:lastModifiedBy>Majewska Teresa</cp:lastModifiedBy>
  <cp:revision>321</cp:revision>
  <cp:lastPrinted>2017-07-03T10:18:18Z</cp:lastPrinted>
  <dcterms:created xsi:type="dcterms:W3CDTF">2014-08-06T13:18:13Z</dcterms:created>
  <dcterms:modified xsi:type="dcterms:W3CDTF">2019-01-31T04:58:23Z</dcterms:modified>
</cp:coreProperties>
</file>