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6" r:id="rId5"/>
  </p:sldMasterIdLst>
  <p:notesMasterIdLst>
    <p:notesMasterId r:id="rId20"/>
  </p:notesMasterIdLst>
  <p:sldIdLst>
    <p:sldId id="280" r:id="rId6"/>
    <p:sldId id="285" r:id="rId7"/>
    <p:sldId id="298" r:id="rId8"/>
    <p:sldId id="297" r:id="rId9"/>
    <p:sldId id="299" r:id="rId10"/>
    <p:sldId id="300" r:id="rId11"/>
    <p:sldId id="291" r:id="rId12"/>
    <p:sldId id="286" r:id="rId13"/>
    <p:sldId id="301" r:id="rId14"/>
    <p:sldId id="302" r:id="rId15"/>
    <p:sldId id="306" r:id="rId16"/>
    <p:sldId id="304" r:id="rId17"/>
    <p:sldId id="305" r:id="rId18"/>
    <p:sldId id="303" r:id="rId19"/>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814" autoAdjust="0"/>
    <p:restoredTop sz="80611" autoAdjust="0"/>
  </p:normalViewPr>
  <p:slideViewPr>
    <p:cSldViewPr snapToGrid="0">
      <p:cViewPr varScale="1">
        <p:scale>
          <a:sx n="88" d="100"/>
          <a:sy n="88" d="100"/>
        </p:scale>
        <p:origin x="2034" y="90"/>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0C265C-C959-4C47-837E-4CB4F88F808A}" type="datetimeFigureOut">
              <a:rPr lang="pl-PL" smtClean="0"/>
              <a:t>26.02.2024</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0CCC02-F522-4693-B9B3-7AE13E6FC1FB}" type="slidenum">
              <a:rPr lang="pl-PL" smtClean="0"/>
              <a:t>‹#›</a:t>
            </a:fld>
            <a:endParaRPr lang="pl-PL"/>
          </a:p>
        </p:txBody>
      </p:sp>
    </p:spTree>
    <p:extLst>
      <p:ext uri="{BB962C8B-B14F-4D97-AF65-F5344CB8AC3E}">
        <p14:creationId xmlns:p14="http://schemas.microsoft.com/office/powerpoint/2010/main" val="23276815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590CCC02-F522-4693-B9B3-7AE13E6FC1FB}" type="slidenum">
              <a:rPr lang="pl-PL" smtClean="0"/>
              <a:t>1</a:t>
            </a:fld>
            <a:endParaRPr lang="pl-PL"/>
          </a:p>
        </p:txBody>
      </p:sp>
    </p:spTree>
    <p:extLst>
      <p:ext uri="{BB962C8B-B14F-4D97-AF65-F5344CB8AC3E}">
        <p14:creationId xmlns:p14="http://schemas.microsoft.com/office/powerpoint/2010/main" val="41858049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590CCC02-F522-4693-B9B3-7AE13E6FC1FB}" type="slidenum">
              <a:rPr lang="pl-PL" smtClean="0"/>
              <a:t>10</a:t>
            </a:fld>
            <a:endParaRPr lang="pl-PL"/>
          </a:p>
        </p:txBody>
      </p:sp>
    </p:spTree>
    <p:extLst>
      <p:ext uri="{BB962C8B-B14F-4D97-AF65-F5344CB8AC3E}">
        <p14:creationId xmlns:p14="http://schemas.microsoft.com/office/powerpoint/2010/main" val="5834597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8BE3A5-C7FD-794C-4A16-F7F0E550F1EB}"/>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BB698F03-1C19-E85D-4FD2-E6B17B4C2BC1}"/>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29D41EDA-9295-7379-D163-3115602C30FA}"/>
              </a:ext>
            </a:extLst>
          </p:cNvPr>
          <p:cNvSpPr>
            <a:spLocks noGrp="1"/>
          </p:cNvSpPr>
          <p:nvPr>
            <p:ph type="body" idx="1"/>
          </p:nvPr>
        </p:nvSpPr>
        <p:spPr/>
        <p:txBody>
          <a:bodyPr/>
          <a:lstStyle/>
          <a:p>
            <a:endParaRPr lang="pl-PL" dirty="0"/>
          </a:p>
        </p:txBody>
      </p:sp>
      <p:sp>
        <p:nvSpPr>
          <p:cNvPr id="4" name="Symbol zastępczy numeru slajdu 3">
            <a:extLst>
              <a:ext uri="{FF2B5EF4-FFF2-40B4-BE49-F238E27FC236}">
                <a16:creationId xmlns:a16="http://schemas.microsoft.com/office/drawing/2014/main" id="{BA812EB5-BF7F-D2EB-1373-D2A8303CD353}"/>
              </a:ext>
            </a:extLst>
          </p:cNvPr>
          <p:cNvSpPr>
            <a:spLocks noGrp="1"/>
          </p:cNvSpPr>
          <p:nvPr>
            <p:ph type="sldNum" sz="quarter" idx="5"/>
          </p:nvPr>
        </p:nvSpPr>
        <p:spPr/>
        <p:txBody>
          <a:bodyPr/>
          <a:lstStyle/>
          <a:p>
            <a:fld id="{590CCC02-F522-4693-B9B3-7AE13E6FC1FB}" type="slidenum">
              <a:rPr lang="pl-PL" smtClean="0"/>
              <a:t>11</a:t>
            </a:fld>
            <a:endParaRPr lang="pl-PL"/>
          </a:p>
        </p:txBody>
      </p:sp>
    </p:spTree>
    <p:extLst>
      <p:ext uri="{BB962C8B-B14F-4D97-AF65-F5344CB8AC3E}">
        <p14:creationId xmlns:p14="http://schemas.microsoft.com/office/powerpoint/2010/main" val="37723658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590CCC02-F522-4693-B9B3-7AE13E6FC1FB}" type="slidenum">
              <a:rPr lang="pl-PL" smtClean="0"/>
              <a:t>12</a:t>
            </a:fld>
            <a:endParaRPr lang="pl-PL"/>
          </a:p>
        </p:txBody>
      </p:sp>
    </p:spTree>
    <p:extLst>
      <p:ext uri="{BB962C8B-B14F-4D97-AF65-F5344CB8AC3E}">
        <p14:creationId xmlns:p14="http://schemas.microsoft.com/office/powerpoint/2010/main" val="24870339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590CCC02-F522-4693-B9B3-7AE13E6FC1FB}" type="slidenum">
              <a:rPr lang="pl-PL" smtClean="0"/>
              <a:t>13</a:t>
            </a:fld>
            <a:endParaRPr lang="pl-PL"/>
          </a:p>
        </p:txBody>
      </p:sp>
    </p:spTree>
    <p:extLst>
      <p:ext uri="{BB962C8B-B14F-4D97-AF65-F5344CB8AC3E}">
        <p14:creationId xmlns:p14="http://schemas.microsoft.com/office/powerpoint/2010/main" val="5381485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590CCC02-F522-4693-B9B3-7AE13E6FC1FB}" type="slidenum">
              <a:rPr lang="pl-PL" smtClean="0"/>
              <a:t>14</a:t>
            </a:fld>
            <a:endParaRPr lang="pl-PL"/>
          </a:p>
        </p:txBody>
      </p:sp>
    </p:spTree>
    <p:extLst>
      <p:ext uri="{BB962C8B-B14F-4D97-AF65-F5344CB8AC3E}">
        <p14:creationId xmlns:p14="http://schemas.microsoft.com/office/powerpoint/2010/main" val="18843168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590CCC02-F522-4693-B9B3-7AE13E6FC1FB}" type="slidenum">
              <a:rPr lang="pl-PL" smtClean="0"/>
              <a:t>2</a:t>
            </a:fld>
            <a:endParaRPr lang="pl-PL"/>
          </a:p>
        </p:txBody>
      </p:sp>
    </p:spTree>
    <p:extLst>
      <p:ext uri="{BB962C8B-B14F-4D97-AF65-F5344CB8AC3E}">
        <p14:creationId xmlns:p14="http://schemas.microsoft.com/office/powerpoint/2010/main" val="27615068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590CCC02-F522-4693-B9B3-7AE13E6FC1FB}" type="slidenum">
              <a:rPr lang="pl-PL" smtClean="0"/>
              <a:t>3</a:t>
            </a:fld>
            <a:endParaRPr lang="pl-PL"/>
          </a:p>
        </p:txBody>
      </p:sp>
    </p:spTree>
    <p:extLst>
      <p:ext uri="{BB962C8B-B14F-4D97-AF65-F5344CB8AC3E}">
        <p14:creationId xmlns:p14="http://schemas.microsoft.com/office/powerpoint/2010/main" val="35711772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b="0" i="0" dirty="0">
              <a:solidFill>
                <a:srgbClr val="000000"/>
              </a:solidFill>
              <a:effectLst/>
              <a:latin typeface="Calibri" panose="020F0502020204030204" pitchFamily="34" charset="0"/>
            </a:endParaRPr>
          </a:p>
        </p:txBody>
      </p:sp>
      <p:sp>
        <p:nvSpPr>
          <p:cNvPr id="4" name="Symbol zastępczy numeru slajdu 3"/>
          <p:cNvSpPr>
            <a:spLocks noGrp="1"/>
          </p:cNvSpPr>
          <p:nvPr>
            <p:ph type="sldNum" sz="quarter" idx="5"/>
          </p:nvPr>
        </p:nvSpPr>
        <p:spPr/>
        <p:txBody>
          <a:bodyPr/>
          <a:lstStyle/>
          <a:p>
            <a:fld id="{590CCC02-F522-4693-B9B3-7AE13E6FC1FB}" type="slidenum">
              <a:rPr lang="pl-PL" smtClean="0"/>
              <a:t>4</a:t>
            </a:fld>
            <a:endParaRPr lang="pl-PL"/>
          </a:p>
        </p:txBody>
      </p:sp>
    </p:spTree>
    <p:extLst>
      <p:ext uri="{BB962C8B-B14F-4D97-AF65-F5344CB8AC3E}">
        <p14:creationId xmlns:p14="http://schemas.microsoft.com/office/powerpoint/2010/main" val="13616663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590CCC02-F522-4693-B9B3-7AE13E6FC1FB}" type="slidenum">
              <a:rPr lang="pl-PL" smtClean="0"/>
              <a:t>5</a:t>
            </a:fld>
            <a:endParaRPr lang="pl-PL"/>
          </a:p>
        </p:txBody>
      </p:sp>
    </p:spTree>
    <p:extLst>
      <p:ext uri="{BB962C8B-B14F-4D97-AF65-F5344CB8AC3E}">
        <p14:creationId xmlns:p14="http://schemas.microsoft.com/office/powerpoint/2010/main" val="41221315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590CCC02-F522-4693-B9B3-7AE13E6FC1FB}" type="slidenum">
              <a:rPr lang="pl-PL" smtClean="0"/>
              <a:t>6</a:t>
            </a:fld>
            <a:endParaRPr lang="pl-PL"/>
          </a:p>
        </p:txBody>
      </p:sp>
    </p:spTree>
    <p:extLst>
      <p:ext uri="{BB962C8B-B14F-4D97-AF65-F5344CB8AC3E}">
        <p14:creationId xmlns:p14="http://schemas.microsoft.com/office/powerpoint/2010/main" val="7567394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590CCC02-F522-4693-B9B3-7AE13E6FC1FB}" type="slidenum">
              <a:rPr lang="pl-PL" smtClean="0"/>
              <a:t>7</a:t>
            </a:fld>
            <a:endParaRPr lang="pl-PL"/>
          </a:p>
        </p:txBody>
      </p:sp>
    </p:spTree>
    <p:extLst>
      <p:ext uri="{BB962C8B-B14F-4D97-AF65-F5344CB8AC3E}">
        <p14:creationId xmlns:p14="http://schemas.microsoft.com/office/powerpoint/2010/main" val="1073382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sz="2400" dirty="0"/>
          </a:p>
        </p:txBody>
      </p:sp>
      <p:sp>
        <p:nvSpPr>
          <p:cNvPr id="4" name="Symbol zastępczy numeru slajdu 3"/>
          <p:cNvSpPr>
            <a:spLocks noGrp="1"/>
          </p:cNvSpPr>
          <p:nvPr>
            <p:ph type="sldNum" sz="quarter" idx="5"/>
          </p:nvPr>
        </p:nvSpPr>
        <p:spPr/>
        <p:txBody>
          <a:bodyPr/>
          <a:lstStyle/>
          <a:p>
            <a:fld id="{590CCC02-F522-4693-B9B3-7AE13E6FC1FB}" type="slidenum">
              <a:rPr lang="pl-PL" smtClean="0"/>
              <a:t>8</a:t>
            </a:fld>
            <a:endParaRPr lang="pl-PL"/>
          </a:p>
        </p:txBody>
      </p:sp>
    </p:spTree>
    <p:extLst>
      <p:ext uri="{BB962C8B-B14F-4D97-AF65-F5344CB8AC3E}">
        <p14:creationId xmlns:p14="http://schemas.microsoft.com/office/powerpoint/2010/main" val="219155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590CCC02-F522-4693-B9B3-7AE13E6FC1FB}" type="slidenum">
              <a:rPr lang="pl-PL" smtClean="0"/>
              <a:t>9</a:t>
            </a:fld>
            <a:endParaRPr lang="pl-PL"/>
          </a:p>
        </p:txBody>
      </p:sp>
    </p:spTree>
    <p:extLst>
      <p:ext uri="{BB962C8B-B14F-4D97-AF65-F5344CB8AC3E}">
        <p14:creationId xmlns:p14="http://schemas.microsoft.com/office/powerpoint/2010/main" val="38681712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ylko tytuł">
    <p:spTree>
      <p:nvGrpSpPr>
        <p:cNvPr id="1" name=""/>
        <p:cNvGrpSpPr/>
        <p:nvPr/>
      </p:nvGrpSpPr>
      <p:grpSpPr>
        <a:xfrm>
          <a:off x="0" y="0"/>
          <a:ext cx="0" cy="0"/>
          <a:chOff x="0" y="0"/>
          <a:chExt cx="0" cy="0"/>
        </a:xfrm>
      </p:grpSpPr>
      <p:sp>
        <p:nvSpPr>
          <p:cNvPr id="4" name="Symbol zastępczy tekstu 2">
            <a:extLst>
              <a:ext uri="{FF2B5EF4-FFF2-40B4-BE49-F238E27FC236}">
                <a16:creationId xmlns:a16="http://schemas.microsoft.com/office/drawing/2014/main" id="{5D1CBC32-8AF8-4F1E-2558-B6440644742C}"/>
              </a:ext>
            </a:extLst>
          </p:cNvPr>
          <p:cNvSpPr txBox="1">
            <a:spLocks noGrp="1"/>
          </p:cNvSpPr>
          <p:nvPr>
            <p:ph type="body" idx="1"/>
          </p:nvPr>
        </p:nvSpPr>
        <p:spPr>
          <a:xfrm>
            <a:off x="767839" y="255209"/>
            <a:ext cx="10515600" cy="735013"/>
          </a:xfrm>
          <a:prstGeom prst="rect">
            <a:avLst/>
          </a:prstGeom>
          <a:noFill/>
          <a:ln>
            <a:noFill/>
          </a:ln>
        </p:spPr>
        <p:txBody>
          <a:bodyPr vert="horz" wrap="square" lIns="91440" tIns="45720" rIns="91440" bIns="45720" anchor="t" anchorCtr="0" compatLnSpc="1">
            <a:noAutofit/>
          </a:bodyPr>
          <a:lstStyle>
            <a:lvl1pPr marL="0" marR="0" lvl="0" indent="0" fontAlgn="auto">
              <a:lnSpc>
                <a:spcPct val="150000"/>
              </a:lnSpc>
              <a:spcAft>
                <a:spcPts val="0"/>
              </a:spcAft>
              <a:buNone/>
              <a:tabLst/>
              <a:defRPr lang="pl-PL" sz="3200" b="0" i="0" u="none" strike="noStrike" cap="none" spc="0" baseline="0">
                <a:solidFill>
                  <a:schemeClr val="bg1"/>
                </a:solidFill>
                <a:uFillTx/>
                <a:latin typeface="Calibri"/>
              </a:defRPr>
            </a:lvl1pPr>
          </a:lstStyle>
          <a:p>
            <a:pPr lvl="0"/>
            <a:r>
              <a:rPr lang="pl-PL" dirty="0"/>
              <a:t>Kliknij, aby edytować style wzorca tekstu</a:t>
            </a:r>
          </a:p>
        </p:txBody>
      </p:sp>
      <p:sp>
        <p:nvSpPr>
          <p:cNvPr id="2" name="Symbol zastępczy zawartości 2">
            <a:extLst>
              <a:ext uri="{FF2B5EF4-FFF2-40B4-BE49-F238E27FC236}">
                <a16:creationId xmlns:a16="http://schemas.microsoft.com/office/drawing/2014/main" id="{140E9FBE-9938-FC6C-AE9F-0974E10010BC}"/>
              </a:ext>
            </a:extLst>
          </p:cNvPr>
          <p:cNvSpPr txBox="1">
            <a:spLocks noGrp="1"/>
          </p:cNvSpPr>
          <p:nvPr>
            <p:ph idx="4294967295"/>
          </p:nvPr>
        </p:nvSpPr>
        <p:spPr>
          <a:xfrm>
            <a:off x="767839" y="1218645"/>
            <a:ext cx="10754896" cy="4175105"/>
          </a:xfrm>
          <a:prstGeom prst="rect">
            <a:avLst/>
          </a:prstGeom>
        </p:spPr>
        <p:txBody>
          <a:bodyPr/>
          <a:lstStyle>
            <a:lvl1pPr marL="0" indent="0">
              <a:lnSpc>
                <a:spcPct val="150000"/>
              </a:lnSpc>
              <a:buNone/>
              <a:defRPr sz="2000">
                <a:solidFill>
                  <a:schemeClr val="bg1"/>
                </a:solidFill>
              </a:defRPr>
            </a:lvl1pPr>
            <a:lvl2pPr marL="457200" indent="0">
              <a:lnSpc>
                <a:spcPct val="150000"/>
              </a:lnSpc>
              <a:buNone/>
              <a:defRPr>
                <a:solidFill>
                  <a:schemeClr val="bg1"/>
                </a:solidFill>
              </a:defRPr>
            </a:lvl2pPr>
            <a:lvl3pPr marL="914400" indent="0">
              <a:lnSpc>
                <a:spcPct val="150000"/>
              </a:lnSpc>
              <a:buNone/>
              <a:defRPr>
                <a:solidFill>
                  <a:schemeClr val="bg1"/>
                </a:solidFill>
              </a:defRPr>
            </a:lvl3pPr>
            <a:lvl4pPr marL="1371600" indent="0">
              <a:lnSpc>
                <a:spcPct val="150000"/>
              </a:lnSpc>
              <a:buNone/>
              <a:defRPr>
                <a:solidFill>
                  <a:schemeClr val="bg1"/>
                </a:solidFill>
              </a:defRPr>
            </a:lvl4pPr>
            <a:lvl5pPr marL="1828800" indent="0">
              <a:lnSpc>
                <a:spcPct val="150000"/>
              </a:lnSpc>
              <a:buNone/>
              <a:defRPr>
                <a:solidFill>
                  <a:schemeClr val="bg1"/>
                </a:solidFill>
              </a:defRPr>
            </a:lvl5pPr>
          </a:lstStyle>
          <a:p>
            <a:pPr lvl="0"/>
            <a:r>
              <a:rPr lang="pl-PL" dirty="0"/>
              <a:t>Kliknij, aby edytować style wzorca tekstu</a:t>
            </a:r>
          </a:p>
        </p:txBody>
      </p:sp>
    </p:spTree>
    <p:extLst>
      <p:ext uri="{BB962C8B-B14F-4D97-AF65-F5344CB8AC3E}">
        <p14:creationId xmlns:p14="http://schemas.microsoft.com/office/powerpoint/2010/main" val="1567015181"/>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7446448-D936-65D6-6F12-482F0DABD5EF}"/>
              </a:ext>
            </a:extLst>
          </p:cNvPr>
          <p:cNvSpPr txBox="1">
            <a:spLocks noGrp="1"/>
          </p:cNvSpPr>
          <p:nvPr>
            <p:ph type="ctrTitle"/>
          </p:nvPr>
        </p:nvSpPr>
        <p:spPr>
          <a:xfrm>
            <a:off x="1524003" y="1122361"/>
            <a:ext cx="9144000" cy="2387598"/>
          </a:xfrm>
        </p:spPr>
        <p:txBody>
          <a:bodyPr anchor="b" anchorCtr="1"/>
          <a:lstStyle>
            <a:lvl1pPr algn="ctr">
              <a:defRPr sz="6000"/>
            </a:lvl1pPr>
          </a:lstStyle>
          <a:p>
            <a:pPr lvl="0"/>
            <a:r>
              <a:rPr lang="pl-PL" dirty="0"/>
              <a:t>Kliknij, aby edytować styl</a:t>
            </a:r>
          </a:p>
        </p:txBody>
      </p:sp>
      <p:sp>
        <p:nvSpPr>
          <p:cNvPr id="3" name="Podtytuł 2">
            <a:extLst>
              <a:ext uri="{FF2B5EF4-FFF2-40B4-BE49-F238E27FC236}">
                <a16:creationId xmlns:a16="http://schemas.microsoft.com/office/drawing/2014/main" id="{2FD1A6EE-40D4-2234-0EC7-2FE96974DE42}"/>
              </a:ext>
            </a:extLst>
          </p:cNvPr>
          <p:cNvSpPr txBox="1">
            <a:spLocks noGrp="1"/>
          </p:cNvSpPr>
          <p:nvPr>
            <p:ph type="subTitle" idx="1"/>
          </p:nvPr>
        </p:nvSpPr>
        <p:spPr>
          <a:xfrm>
            <a:off x="1524003" y="3602041"/>
            <a:ext cx="9144000" cy="1655758"/>
          </a:xfrm>
          <a:prstGeom prst="rect">
            <a:avLst/>
          </a:prstGeom>
          <a:noFill/>
          <a:ln>
            <a:noFill/>
          </a:ln>
        </p:spPr>
        <p:txBody>
          <a:bodyPr vert="horz" wrap="square" lIns="91440" tIns="45720" rIns="91440" bIns="45720" anchor="t" anchorCtr="1" compatLnSpc="1">
            <a:noAutofit/>
          </a:bodyPr>
          <a:lstStyle>
            <a:lvl1pPr marL="0" marR="0" lvl="0" indent="0" algn="ctr" fontAlgn="auto">
              <a:spcAft>
                <a:spcPts val="0"/>
              </a:spcAft>
              <a:buNone/>
              <a:tabLst/>
              <a:defRPr lang="pl-PL" sz="2400" b="0" i="0" u="none" strike="noStrike" cap="none" spc="0" baseline="0">
                <a:solidFill>
                  <a:srgbClr val="FFFFFF"/>
                </a:solidFill>
                <a:uFillTx/>
                <a:latin typeface="Calibri"/>
              </a:defRPr>
            </a:lvl1pPr>
          </a:lstStyle>
          <a:p>
            <a:pPr lvl="0"/>
            <a:r>
              <a:rPr lang="pl-PL"/>
              <a:t>Kliknij, aby edytować styl wzorca podtytułu</a:t>
            </a:r>
          </a:p>
        </p:txBody>
      </p:sp>
    </p:spTree>
    <p:extLst>
      <p:ext uri="{BB962C8B-B14F-4D97-AF65-F5344CB8AC3E}">
        <p14:creationId xmlns:p14="http://schemas.microsoft.com/office/powerpoint/2010/main" val="11656080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ytuł i zawartość">
    <p:spTree>
      <p:nvGrpSpPr>
        <p:cNvPr id="1" name=""/>
        <p:cNvGrpSpPr/>
        <p:nvPr/>
      </p:nvGrpSpPr>
      <p:grpSpPr>
        <a:xfrm>
          <a:off x="0" y="0"/>
          <a:ext cx="0" cy="0"/>
          <a:chOff x="0" y="0"/>
          <a:chExt cx="0" cy="0"/>
        </a:xfrm>
      </p:grpSpPr>
      <p:sp>
        <p:nvSpPr>
          <p:cNvPr id="2" name="Symbol zastępczy zawartości 2">
            <a:extLst>
              <a:ext uri="{FF2B5EF4-FFF2-40B4-BE49-F238E27FC236}">
                <a16:creationId xmlns:a16="http://schemas.microsoft.com/office/drawing/2014/main" id="{6E74B8D6-9024-2F5A-2B8F-D1B1A4F6EA3B}"/>
              </a:ext>
            </a:extLst>
          </p:cNvPr>
          <p:cNvSpPr txBox="1">
            <a:spLocks noGrp="1"/>
          </p:cNvSpPr>
          <p:nvPr>
            <p:ph idx="4294967295"/>
          </p:nvPr>
        </p:nvSpPr>
        <p:spPr>
          <a:xfrm>
            <a:off x="474216" y="1399032"/>
            <a:ext cx="10879587" cy="4111097"/>
          </a:xfrm>
          <a:prstGeom prst="rect">
            <a:avLst/>
          </a:prstGeom>
        </p:spPr>
        <p:txBody>
          <a:bodyPr/>
          <a:lstStyle>
            <a:lvl1pPr marL="0" indent="0">
              <a:buNone/>
              <a:defRPr/>
            </a:lvl1pPr>
            <a:lvl2pPr>
              <a:defRPr/>
            </a:lvl2pPr>
            <a:lvl3pPr>
              <a:defRPr/>
            </a:lvl3pPr>
            <a:lvl4pPr>
              <a:defRPr/>
            </a:lvl4pPr>
            <a:lvl5pPr marL="1828800" indent="0">
              <a:buNone/>
              <a:defRPr/>
            </a:lvl5pPr>
          </a:lstStyle>
          <a:p>
            <a:pPr lvl="0"/>
            <a:r>
              <a:rPr lang="pl-PL" dirty="0"/>
              <a:t>Kliknij, aby edytować style wzorca tekstu</a:t>
            </a:r>
          </a:p>
        </p:txBody>
      </p:sp>
      <p:sp>
        <p:nvSpPr>
          <p:cNvPr id="3" name="Symbol zastępczy tytułu 1">
            <a:extLst>
              <a:ext uri="{FF2B5EF4-FFF2-40B4-BE49-F238E27FC236}">
                <a16:creationId xmlns:a16="http://schemas.microsoft.com/office/drawing/2014/main" id="{52399FC3-B29A-6436-6B07-BF0B249063EC}"/>
              </a:ext>
            </a:extLst>
          </p:cNvPr>
          <p:cNvSpPr txBox="1">
            <a:spLocks noGrp="1"/>
          </p:cNvSpPr>
          <p:nvPr>
            <p:ph type="title"/>
          </p:nvPr>
        </p:nvSpPr>
        <p:spPr>
          <a:xfrm>
            <a:off x="474215" y="285226"/>
            <a:ext cx="10879587" cy="540401"/>
          </a:xfrm>
          <a:prstGeom prst="rect">
            <a:avLst/>
          </a:prstGeom>
        </p:spPr>
        <p:txBody>
          <a:bodyPr/>
          <a:lstStyle>
            <a:lvl1pPr>
              <a:defRPr>
                <a:solidFill>
                  <a:schemeClr val="bg1"/>
                </a:solidFill>
              </a:defRPr>
            </a:lvl1pPr>
          </a:lstStyle>
          <a:p>
            <a:pPr lvl="0"/>
            <a:r>
              <a:rPr lang="pl-PL" dirty="0"/>
              <a:t>Kliknij, aby edytować styl</a:t>
            </a:r>
          </a:p>
        </p:txBody>
      </p:sp>
    </p:spTree>
    <p:extLst>
      <p:ext uri="{BB962C8B-B14F-4D97-AF65-F5344CB8AC3E}">
        <p14:creationId xmlns:p14="http://schemas.microsoft.com/office/powerpoint/2010/main" val="3003977705"/>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ytuł i zawartość">
    <p:spTree>
      <p:nvGrpSpPr>
        <p:cNvPr id="1" name=""/>
        <p:cNvGrpSpPr/>
        <p:nvPr/>
      </p:nvGrpSpPr>
      <p:grpSpPr>
        <a:xfrm>
          <a:off x="0" y="0"/>
          <a:ext cx="0" cy="0"/>
          <a:chOff x="0" y="0"/>
          <a:chExt cx="0" cy="0"/>
        </a:xfrm>
      </p:grpSpPr>
      <p:sp>
        <p:nvSpPr>
          <p:cNvPr id="2" name="Symbol zastępczy zawartości 2">
            <a:extLst>
              <a:ext uri="{FF2B5EF4-FFF2-40B4-BE49-F238E27FC236}">
                <a16:creationId xmlns:a16="http://schemas.microsoft.com/office/drawing/2014/main" id="{6E74B8D6-9024-2F5A-2B8F-D1B1A4F6EA3B}"/>
              </a:ext>
            </a:extLst>
          </p:cNvPr>
          <p:cNvSpPr txBox="1">
            <a:spLocks noGrp="1"/>
          </p:cNvSpPr>
          <p:nvPr>
            <p:ph idx="4294967295"/>
          </p:nvPr>
        </p:nvSpPr>
        <p:spPr>
          <a:xfrm>
            <a:off x="474216" y="1399032"/>
            <a:ext cx="10879587" cy="4111097"/>
          </a:xfrm>
          <a:prstGeom prst="rect">
            <a:avLst/>
          </a:prstGeom>
        </p:spPr>
        <p:txBody>
          <a:bodyPr/>
          <a:lstStyle>
            <a:lvl1pPr>
              <a:defRPr/>
            </a:lvl1pPr>
            <a:lvl2pPr>
              <a:defRPr/>
            </a:lvl2pPr>
            <a:lvl3pPr>
              <a:defRPr/>
            </a:lvl3pPr>
            <a:lvl4pPr>
              <a:defRPr/>
            </a:lvl4pPr>
            <a:lvl5pPr>
              <a:defRPr/>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3" name="Symbol zastępczy tytułu 1">
            <a:extLst>
              <a:ext uri="{FF2B5EF4-FFF2-40B4-BE49-F238E27FC236}">
                <a16:creationId xmlns:a16="http://schemas.microsoft.com/office/drawing/2014/main" id="{52399FC3-B29A-6436-6B07-BF0B249063EC}"/>
              </a:ext>
            </a:extLst>
          </p:cNvPr>
          <p:cNvSpPr txBox="1">
            <a:spLocks noGrp="1"/>
          </p:cNvSpPr>
          <p:nvPr>
            <p:ph type="title"/>
          </p:nvPr>
        </p:nvSpPr>
        <p:spPr>
          <a:xfrm>
            <a:off x="474215" y="285226"/>
            <a:ext cx="10879587" cy="540401"/>
          </a:xfrm>
          <a:prstGeom prst="rect">
            <a:avLst/>
          </a:prstGeom>
        </p:spPr>
        <p:txBody>
          <a:bodyPr/>
          <a:lstStyle>
            <a:lvl1pPr>
              <a:defRPr>
                <a:solidFill>
                  <a:schemeClr val="bg1"/>
                </a:solidFill>
              </a:defRPr>
            </a:lvl1pPr>
          </a:lstStyle>
          <a:p>
            <a:pPr lvl="0"/>
            <a:r>
              <a:rPr lang="pl-PL" dirty="0"/>
              <a:t>Kliknij, aby edytować styl</a:t>
            </a:r>
          </a:p>
        </p:txBody>
      </p:sp>
    </p:spTree>
    <p:extLst>
      <p:ext uri="{BB962C8B-B14F-4D97-AF65-F5344CB8AC3E}">
        <p14:creationId xmlns:p14="http://schemas.microsoft.com/office/powerpoint/2010/main" val="3283585389"/>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jp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image" Target="../media/image4.jpg"/><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 name="Obraz 3">
            <a:extLst>
              <a:ext uri="{FF2B5EF4-FFF2-40B4-BE49-F238E27FC236}">
                <a16:creationId xmlns:a16="http://schemas.microsoft.com/office/drawing/2014/main" id="{9AE11835-23B5-1918-9576-CEAF906134CD}"/>
              </a:ext>
            </a:extLst>
          </p:cNvPr>
          <p:cNvPicPr>
            <a:picLocks noChangeAspect="1"/>
          </p:cNvPicPr>
          <p:nvPr userDrawn="1"/>
        </p:nvPicPr>
        <p:blipFill>
          <a:blip r:embed="rId4"/>
          <a:stretch>
            <a:fillRect/>
          </a:stretch>
        </p:blipFill>
        <p:spPr>
          <a:xfrm>
            <a:off x="0" y="8576"/>
            <a:ext cx="12192000" cy="5952560"/>
          </a:xfrm>
          <a:prstGeom prst="rect">
            <a:avLst/>
          </a:prstGeom>
        </p:spPr>
      </p:pic>
      <p:sp>
        <p:nvSpPr>
          <p:cNvPr id="3" name="Symbol zastępczy tytułu 1">
            <a:extLst>
              <a:ext uri="{FF2B5EF4-FFF2-40B4-BE49-F238E27FC236}">
                <a16:creationId xmlns:a16="http://schemas.microsoft.com/office/drawing/2014/main" id="{75E4D903-6446-8B1B-8DCF-2CDBAF9E67B2}"/>
              </a:ext>
            </a:extLst>
          </p:cNvPr>
          <p:cNvSpPr txBox="1">
            <a:spLocks noGrp="1"/>
          </p:cNvSpPr>
          <p:nvPr>
            <p:ph type="title"/>
          </p:nvPr>
        </p:nvSpPr>
        <p:spPr>
          <a:xfrm>
            <a:off x="838203" y="2112264"/>
            <a:ext cx="10515600" cy="1712021"/>
          </a:xfrm>
          <a:prstGeom prst="rect">
            <a:avLst/>
          </a:prstGeom>
          <a:noFill/>
          <a:ln>
            <a:noFill/>
          </a:ln>
        </p:spPr>
        <p:txBody>
          <a:bodyPr vert="horz" wrap="square" lIns="91440" tIns="45720" rIns="91440" bIns="45720" anchor="ctr" anchorCtr="0" compatLnSpc="1">
            <a:normAutofit/>
          </a:bodyPr>
          <a:lstStyle/>
          <a:p>
            <a:pPr lvl="0"/>
            <a:r>
              <a:rPr lang="pl-PL" dirty="0"/>
              <a:t>Kliknij, aby edytować styl</a:t>
            </a:r>
          </a:p>
        </p:txBody>
      </p:sp>
      <p:pic>
        <p:nvPicPr>
          <p:cNvPr id="5" name="Obraz 4" descr="Logotypy: Krajowy Plan Odbudowy, Rzeczpospolita Polska, Sfinansowane przez Unię Europejską NextGenerationEU, Centrum Projektów Polska Cyfrowa">
            <a:extLst>
              <a:ext uri="{FF2B5EF4-FFF2-40B4-BE49-F238E27FC236}">
                <a16:creationId xmlns:a16="http://schemas.microsoft.com/office/drawing/2014/main" id="{C8B0E31F-F4E6-BE70-A337-C8F0D9FBCBE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912364" y="6157677"/>
            <a:ext cx="6367272" cy="566928"/>
          </a:xfrm>
          <a:prstGeom prst="rect">
            <a:avLst/>
          </a:prstGeom>
        </p:spPr>
      </p:pic>
    </p:spTree>
  </p:cSld>
  <p:clrMap bg1="lt1" tx1="dk1" bg2="lt2" tx2="dk2" accent1="accent1" accent2="accent2" accent3="accent3" accent4="accent4" accent5="accent5" accent6="accent6" hlink="hlink" folHlink="folHlink"/>
  <p:sldLayoutIdLst>
    <p:sldLayoutId id="2147483651" r:id="rId1"/>
    <p:sldLayoutId id="2147483670" r:id="rId2"/>
  </p:sldLayoutIdLst>
  <p:txStyles>
    <p:titleStyle>
      <a:lvl1pPr marL="0" marR="0" lvl="0" indent="0" algn="l" defTabSz="914400" rtl="0" fontAlgn="auto" hangingPunct="1">
        <a:lnSpc>
          <a:spcPct val="90000"/>
        </a:lnSpc>
        <a:spcBef>
          <a:spcPts val="0"/>
        </a:spcBef>
        <a:spcAft>
          <a:spcPts val="0"/>
        </a:spcAft>
        <a:buNone/>
        <a:tabLst/>
        <a:defRPr lang="pl-PL" sz="4400" b="0" i="0" u="none" strike="noStrike" kern="1200" cap="none" spc="0" baseline="0">
          <a:solidFill>
            <a:srgbClr val="FFFFFF"/>
          </a:solidFill>
          <a:uFillTx/>
          <a:latin typeface="Calibri Light"/>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3" name="Obraz 7">
            <a:extLst>
              <a:ext uri="{FF2B5EF4-FFF2-40B4-BE49-F238E27FC236}">
                <a16:creationId xmlns:a16="http://schemas.microsoft.com/office/drawing/2014/main" id="{5E95FABE-4BBA-56D0-4B2C-CDB26EFD0B85}"/>
              </a:ext>
            </a:extLst>
          </p:cNvPr>
          <p:cNvPicPr>
            <a:picLocks noChangeAspect="1"/>
          </p:cNvPicPr>
          <p:nvPr/>
        </p:nvPicPr>
        <p:blipFill>
          <a:blip r:embed="rId4"/>
          <a:stretch>
            <a:fillRect/>
          </a:stretch>
        </p:blipFill>
        <p:spPr>
          <a:xfrm>
            <a:off x="0" y="0"/>
            <a:ext cx="12191996" cy="1185675"/>
          </a:xfrm>
          <a:prstGeom prst="rect">
            <a:avLst/>
          </a:prstGeom>
          <a:noFill/>
          <a:ln cap="flat">
            <a:noFill/>
          </a:ln>
        </p:spPr>
      </p:pic>
      <p:sp>
        <p:nvSpPr>
          <p:cNvPr id="6" name="Symbol zastępczy tytułu 5">
            <a:extLst>
              <a:ext uri="{FF2B5EF4-FFF2-40B4-BE49-F238E27FC236}">
                <a16:creationId xmlns:a16="http://schemas.microsoft.com/office/drawing/2014/main" id="{03D5F53E-EED4-0485-C749-4056ECD44D0C}"/>
              </a:ext>
            </a:extLst>
          </p:cNvPr>
          <p:cNvSpPr>
            <a:spLocks noGrp="1"/>
          </p:cNvSpPr>
          <p:nvPr>
            <p:ph type="title"/>
          </p:nvPr>
        </p:nvSpPr>
        <p:spPr>
          <a:xfrm>
            <a:off x="838200" y="2742562"/>
            <a:ext cx="10515600" cy="1325563"/>
          </a:xfrm>
          <a:prstGeom prst="rect">
            <a:avLst/>
          </a:prstGeom>
        </p:spPr>
        <p:txBody>
          <a:bodyPr vert="horz" lIns="91440" tIns="45720" rIns="91440" bIns="45720" rtlCol="0" anchor="ctr">
            <a:normAutofit/>
          </a:bodyPr>
          <a:lstStyle/>
          <a:p>
            <a:r>
              <a:rPr lang="pl-PL"/>
              <a:t>Kliknij, aby edytować styl</a:t>
            </a:r>
          </a:p>
        </p:txBody>
      </p:sp>
      <p:pic>
        <p:nvPicPr>
          <p:cNvPr id="7" name="Obraz 6" descr="Logotypy: Krajowy Plan Odbudowy, Rzeczpospolita Polska, Sfinansowane przez Unię Europejską NextGenerationEU">
            <a:extLst>
              <a:ext uri="{FF2B5EF4-FFF2-40B4-BE49-F238E27FC236}">
                <a16:creationId xmlns:a16="http://schemas.microsoft.com/office/drawing/2014/main" id="{88DC05BB-8945-EC04-F442-7A9FDA4D3B5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520440" y="6171538"/>
            <a:ext cx="5151120" cy="566928"/>
          </a:xfrm>
          <a:prstGeom prst="rect">
            <a:avLst/>
          </a:prstGeom>
        </p:spPr>
      </p:pic>
    </p:spTree>
    <p:extLst>
      <p:ext uri="{BB962C8B-B14F-4D97-AF65-F5344CB8AC3E}">
        <p14:creationId xmlns:p14="http://schemas.microsoft.com/office/powerpoint/2010/main" val="2187325786"/>
      </p:ext>
    </p:extLst>
  </p:cSld>
  <p:clrMap bg1="lt1" tx1="dk1" bg2="lt2" tx2="dk2" accent1="accent1" accent2="accent2" accent3="accent3" accent4="accent4" accent5="accent5" accent6="accent6" hlink="hlink" folHlink="folHlink"/>
  <p:sldLayoutIdLst>
    <p:sldLayoutId id="2147483669" r:id="rId1"/>
    <p:sldLayoutId id="2147483667" r:id="rId2"/>
  </p:sldLayoutIdLst>
  <p:txStyles>
    <p:titleStyle>
      <a:lvl1pPr marL="0" marR="0" lvl="0" indent="0" algn="l" defTabSz="914400" rtl="0" fontAlgn="auto" hangingPunct="1">
        <a:lnSpc>
          <a:spcPct val="90000"/>
        </a:lnSpc>
        <a:spcBef>
          <a:spcPts val="0"/>
        </a:spcBef>
        <a:spcAft>
          <a:spcPts val="0"/>
        </a:spcAft>
        <a:buNone/>
        <a:tabLst/>
        <a:defRPr lang="pl-PL" sz="4400" b="1" i="0" u="none" strike="noStrike" kern="1200" cap="none" spc="0" baseline="0">
          <a:solidFill>
            <a:schemeClr val="tx1"/>
          </a:solidFill>
          <a:uFillTx/>
          <a:latin typeface="Calibri Light"/>
        </a:defRPr>
      </a:lvl1pPr>
    </p:titleStyle>
    <p:body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pl-PL" sz="2800" b="0" i="0" u="none" strike="noStrike" kern="1200" cap="none" spc="0" baseline="0">
          <a:solidFill>
            <a:srgbClr val="000000"/>
          </a:solidFill>
          <a:uFillTx/>
          <a:latin typeface="Calibri"/>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pl-PL"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pl-PL"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pl-PL"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pl-PL"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 Id="rId14" Type="http://schemas.openxmlformats.org/officeDocument/2006/relationships/image" Target="../media/image16.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F610478-B8BD-F096-BBA0-01E09AC4C461}"/>
              </a:ext>
            </a:extLst>
          </p:cNvPr>
          <p:cNvSpPr>
            <a:spLocks noGrp="1"/>
          </p:cNvSpPr>
          <p:nvPr>
            <p:ph type="ctrTitle"/>
          </p:nvPr>
        </p:nvSpPr>
        <p:spPr>
          <a:xfrm>
            <a:off x="1524000" y="1496103"/>
            <a:ext cx="9144000" cy="2387598"/>
          </a:xfrm>
        </p:spPr>
        <p:txBody>
          <a:bodyPr>
            <a:normAutofit fontScale="90000"/>
          </a:bodyPr>
          <a:lstStyle/>
          <a:p>
            <a:r>
              <a:rPr lang="pl-PL" b="1" dirty="0"/>
              <a:t>DNSH - zasada nieczynienia znaczącej szkody w środowisku </a:t>
            </a:r>
            <a:br>
              <a:rPr lang="pl-PL" b="1" dirty="0"/>
            </a:br>
            <a:r>
              <a:rPr lang="pl-PL" b="1" dirty="0"/>
              <a:t>(do no </a:t>
            </a:r>
            <a:r>
              <a:rPr lang="pl-PL" b="1" dirty="0" err="1"/>
              <a:t>significant</a:t>
            </a:r>
            <a:r>
              <a:rPr lang="pl-PL" b="1" dirty="0"/>
              <a:t> </a:t>
            </a:r>
            <a:r>
              <a:rPr lang="pl-PL" b="1" dirty="0" err="1"/>
              <a:t>harm</a:t>
            </a:r>
            <a:r>
              <a:rPr lang="pl-PL" b="1" dirty="0"/>
              <a:t>)</a:t>
            </a:r>
            <a:endParaRPr lang="pl-PL" dirty="0"/>
          </a:p>
        </p:txBody>
      </p:sp>
      <p:sp>
        <p:nvSpPr>
          <p:cNvPr id="3" name="Podtytuł 2">
            <a:extLst>
              <a:ext uri="{FF2B5EF4-FFF2-40B4-BE49-F238E27FC236}">
                <a16:creationId xmlns:a16="http://schemas.microsoft.com/office/drawing/2014/main" id="{FAD46D00-0D06-5333-4EED-35858496D979}"/>
              </a:ext>
            </a:extLst>
          </p:cNvPr>
          <p:cNvSpPr>
            <a:spLocks noGrp="1"/>
          </p:cNvSpPr>
          <p:nvPr>
            <p:ph type="subTitle" idx="1"/>
          </p:nvPr>
        </p:nvSpPr>
        <p:spPr>
          <a:xfrm>
            <a:off x="1524000" y="4168098"/>
            <a:ext cx="9144000" cy="882873"/>
          </a:xfrm>
        </p:spPr>
        <p:txBody>
          <a:bodyPr/>
          <a:lstStyle/>
          <a:p>
            <a:r>
              <a:rPr lang="pl-PL" dirty="0"/>
              <a:t>Europejski Zielony Ład</a:t>
            </a:r>
          </a:p>
        </p:txBody>
      </p:sp>
    </p:spTree>
    <p:extLst>
      <p:ext uri="{BB962C8B-B14F-4D97-AF65-F5344CB8AC3E}">
        <p14:creationId xmlns:p14="http://schemas.microsoft.com/office/powerpoint/2010/main" val="8895774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AEBAC8AF-2960-E7C0-B162-84AEB286DE5C}"/>
              </a:ext>
            </a:extLst>
          </p:cNvPr>
          <p:cNvSpPr>
            <a:spLocks noGrp="1"/>
          </p:cNvSpPr>
          <p:nvPr>
            <p:ph type="title"/>
          </p:nvPr>
        </p:nvSpPr>
        <p:spPr/>
        <p:txBody>
          <a:bodyPr>
            <a:normAutofit fontScale="90000"/>
          </a:bodyPr>
          <a:lstStyle/>
          <a:p>
            <a:r>
              <a:rPr lang="pl-PL" b="1" dirty="0"/>
              <a:t>Zasada DNSH w KPO cz.3</a:t>
            </a:r>
            <a:endParaRPr lang="pl-PL" dirty="0"/>
          </a:p>
        </p:txBody>
      </p:sp>
      <p:sp>
        <p:nvSpPr>
          <p:cNvPr id="2" name="Symbol zastępczy zawartości 1">
            <a:extLst>
              <a:ext uri="{FF2B5EF4-FFF2-40B4-BE49-F238E27FC236}">
                <a16:creationId xmlns:a16="http://schemas.microsoft.com/office/drawing/2014/main" id="{2B5F1B04-056C-A233-FAA3-9AE4C04DE29E}"/>
              </a:ext>
            </a:extLst>
          </p:cNvPr>
          <p:cNvSpPr>
            <a:spLocks noGrp="1"/>
          </p:cNvSpPr>
          <p:nvPr>
            <p:ph idx="4294967295"/>
          </p:nvPr>
        </p:nvSpPr>
        <p:spPr/>
        <p:txBody>
          <a:bodyPr/>
          <a:lstStyle/>
          <a:p>
            <a:endParaRPr lang="pl-PL"/>
          </a:p>
        </p:txBody>
      </p:sp>
      <p:sp>
        <p:nvSpPr>
          <p:cNvPr id="5" name="pole tekstowe 4">
            <a:extLst>
              <a:ext uri="{FF2B5EF4-FFF2-40B4-BE49-F238E27FC236}">
                <a16:creationId xmlns:a16="http://schemas.microsoft.com/office/drawing/2014/main" id="{320A31B6-B4F0-637F-9489-074221E52CAD}"/>
              </a:ext>
            </a:extLst>
          </p:cNvPr>
          <p:cNvSpPr txBox="1"/>
          <p:nvPr/>
        </p:nvSpPr>
        <p:spPr>
          <a:xfrm>
            <a:off x="566401" y="2573723"/>
            <a:ext cx="10695214" cy="2677656"/>
          </a:xfrm>
          <a:prstGeom prst="rect">
            <a:avLst/>
          </a:prstGeom>
          <a:noFill/>
        </p:spPr>
        <p:txBody>
          <a:bodyPr wrap="square">
            <a:spAutoFit/>
          </a:bodyPr>
          <a:lstStyle/>
          <a:p>
            <a:r>
              <a:rPr lang="pl-PL" sz="2400" b="0" i="0" u="none" strike="noStrike" baseline="0" dirty="0">
                <a:solidFill>
                  <a:srgbClr val="000000"/>
                </a:solidFill>
                <a:latin typeface="Calibri" panose="020F0502020204030204" pitchFamily="34" charset="0"/>
              </a:rPr>
              <a:t>W przypadku </a:t>
            </a:r>
            <a:r>
              <a:rPr lang="pl-PL" sz="2400" b="0" i="0" u="sng" strike="noStrike" baseline="0" dirty="0">
                <a:solidFill>
                  <a:srgbClr val="000000"/>
                </a:solidFill>
                <a:latin typeface="Calibri" panose="020F0502020204030204" pitchFamily="34" charset="0"/>
              </a:rPr>
              <a:t>wystąpienia odpadów </a:t>
            </a:r>
            <a:r>
              <a:rPr lang="pl-PL" sz="2400" b="0" i="0" u="none" strike="noStrike" baseline="0" dirty="0">
                <a:solidFill>
                  <a:srgbClr val="000000"/>
                </a:solidFill>
                <a:latin typeface="Calibri" panose="020F0502020204030204" pitchFamily="34" charset="0"/>
              </a:rPr>
              <a:t>z procesu inwestycyjnego oraz późniejszej eksploatacji sieci NGA</a:t>
            </a:r>
            <a:r>
              <a:rPr lang="pl-PL" sz="2400" dirty="0">
                <a:solidFill>
                  <a:srgbClr val="000000"/>
                </a:solidFill>
                <a:latin typeface="Calibri" panose="020F0502020204030204" pitchFamily="34" charset="0"/>
              </a:rPr>
              <a:t> </a:t>
            </a:r>
            <a:r>
              <a:rPr lang="pl-PL" sz="2400" b="0" i="0" u="none" strike="noStrike" baseline="0" dirty="0">
                <a:solidFill>
                  <a:srgbClr val="000000"/>
                </a:solidFill>
                <a:latin typeface="Calibri" panose="020F0502020204030204" pitchFamily="34" charset="0"/>
              </a:rPr>
              <a:t>ostateczny odbiorca wsparcia zapewni przejrzysty sposób monitorowania zobowiązania do ponownego użycia lub poddania recyklingowi co najmniej </a:t>
            </a:r>
            <a:r>
              <a:rPr lang="pl-PL" sz="2400" b="1" i="0" u="none" strike="noStrike" baseline="0" dirty="0">
                <a:solidFill>
                  <a:srgbClr val="000000"/>
                </a:solidFill>
                <a:latin typeface="Calibri" panose="020F0502020204030204" pitchFamily="34" charset="0"/>
              </a:rPr>
              <a:t>70% odpadów</a:t>
            </a:r>
            <a:r>
              <a:rPr lang="pl-PL" sz="2400" b="0" i="0" u="none" strike="noStrike" baseline="0" dirty="0">
                <a:solidFill>
                  <a:srgbClr val="000000"/>
                </a:solidFill>
                <a:latin typeface="Calibri" panose="020F0502020204030204" pitchFamily="34" charset="0"/>
              </a:rPr>
              <a:t>. </a:t>
            </a:r>
          </a:p>
          <a:p>
            <a:r>
              <a:rPr lang="pl-PL" sz="2400" b="0" i="0" u="none" strike="noStrike" baseline="0" dirty="0">
                <a:solidFill>
                  <a:srgbClr val="000000"/>
                </a:solidFill>
                <a:latin typeface="Calibri" panose="020F0502020204030204" pitchFamily="34" charset="0"/>
              </a:rPr>
              <a:t>Przez przejrzysty sposób monitorowania odpadów gotowych do ponownego użycia lub recyklingu rozumie się na przykład </a:t>
            </a:r>
            <a:r>
              <a:rPr lang="pl-PL" sz="2400" b="1" i="0" u="none" strike="noStrike" baseline="0" dirty="0">
                <a:solidFill>
                  <a:srgbClr val="000000"/>
                </a:solidFill>
                <a:latin typeface="Calibri" panose="020F0502020204030204" pitchFamily="34" charset="0"/>
              </a:rPr>
              <a:t>kartę przekazania odpadów</a:t>
            </a:r>
            <a:r>
              <a:rPr lang="pl-PL" sz="2400" b="0" i="0" u="none" strike="noStrike" baseline="0" dirty="0">
                <a:solidFill>
                  <a:srgbClr val="000000"/>
                </a:solidFill>
                <a:latin typeface="Calibri" panose="020F0502020204030204" pitchFamily="34" charset="0"/>
              </a:rPr>
              <a:t>, która dotyczy danej inwestycji.</a:t>
            </a:r>
          </a:p>
        </p:txBody>
      </p:sp>
      <p:sp>
        <p:nvSpPr>
          <p:cNvPr id="6" name="pole tekstowe 5">
            <a:extLst>
              <a:ext uri="{FF2B5EF4-FFF2-40B4-BE49-F238E27FC236}">
                <a16:creationId xmlns:a16="http://schemas.microsoft.com/office/drawing/2014/main" id="{8260AE9A-29AD-E125-D889-B94D4E3E6051}"/>
              </a:ext>
            </a:extLst>
          </p:cNvPr>
          <p:cNvSpPr txBox="1"/>
          <p:nvPr/>
        </p:nvSpPr>
        <p:spPr>
          <a:xfrm>
            <a:off x="566401" y="1606621"/>
            <a:ext cx="10221342" cy="830997"/>
          </a:xfrm>
          <a:prstGeom prst="rect">
            <a:avLst/>
          </a:prstGeom>
          <a:noFill/>
        </p:spPr>
        <p:txBody>
          <a:bodyPr wrap="square">
            <a:spAutoFit/>
          </a:bodyPr>
          <a:lstStyle/>
          <a:p>
            <a:r>
              <a:rPr lang="pl-PL" sz="2400" dirty="0">
                <a:effectLst/>
                <a:latin typeface="Calibri" panose="020F0502020204030204" pitchFamily="34" charset="0"/>
                <a:ea typeface="Calibri" panose="020F0502020204030204" pitchFamily="34" charset="0"/>
                <a:cs typeface="Times New Roman" panose="02020603050405020304" pitchFamily="18" charset="0"/>
              </a:rPr>
              <a:t>Zgodnie z umową o objęcie przedsięwzięcia wsparciem, na podstawie </a:t>
            </a:r>
            <a:r>
              <a:rPr lang="pl-PL" sz="2400" dirty="0">
                <a:effectLst/>
                <a:latin typeface="Calibri" panose="020F0502020204030204" pitchFamily="34" charset="0"/>
                <a:ea typeface="Calibri" panose="020F0502020204030204" pitchFamily="34" charset="0"/>
              </a:rPr>
              <a:t>§</a:t>
            </a:r>
            <a:r>
              <a:rPr lang="pl-PL" sz="2400" dirty="0">
                <a:effectLst/>
                <a:latin typeface="Calibri" panose="020F0502020204030204" pitchFamily="34" charset="0"/>
                <a:ea typeface="Calibri" panose="020F0502020204030204" pitchFamily="34" charset="0"/>
                <a:cs typeface="Times New Roman" panose="02020603050405020304" pitchFamily="18" charset="0"/>
              </a:rPr>
              <a:t> 5 ust. 7 umowy, ostateczny odbiorca wsparcia jest zobowiązany do: </a:t>
            </a:r>
            <a:endParaRPr lang="pl-PL" sz="2400" dirty="0"/>
          </a:p>
        </p:txBody>
      </p:sp>
    </p:spTree>
    <p:extLst>
      <p:ext uri="{BB962C8B-B14F-4D97-AF65-F5344CB8AC3E}">
        <p14:creationId xmlns:p14="http://schemas.microsoft.com/office/powerpoint/2010/main" val="1080535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C7EBAC-182E-AE5F-2EC1-008412206903}"/>
            </a:ext>
          </a:extLst>
        </p:cNvPr>
        <p:cNvGrpSpPr/>
        <p:nvPr/>
      </p:nvGrpSpPr>
      <p:grpSpPr>
        <a:xfrm>
          <a:off x="0" y="0"/>
          <a:ext cx="0" cy="0"/>
          <a:chOff x="0" y="0"/>
          <a:chExt cx="0" cy="0"/>
        </a:xfrm>
      </p:grpSpPr>
      <p:sp>
        <p:nvSpPr>
          <p:cNvPr id="3" name="Tytuł 2">
            <a:extLst>
              <a:ext uri="{FF2B5EF4-FFF2-40B4-BE49-F238E27FC236}">
                <a16:creationId xmlns:a16="http://schemas.microsoft.com/office/drawing/2014/main" id="{1E01F7BD-4E45-ED9A-A19C-474339C9A66C}"/>
              </a:ext>
            </a:extLst>
          </p:cNvPr>
          <p:cNvSpPr>
            <a:spLocks noGrp="1"/>
          </p:cNvSpPr>
          <p:nvPr>
            <p:ph type="title"/>
          </p:nvPr>
        </p:nvSpPr>
        <p:spPr/>
        <p:txBody>
          <a:bodyPr>
            <a:normAutofit fontScale="90000"/>
          </a:bodyPr>
          <a:lstStyle/>
          <a:p>
            <a:r>
              <a:rPr lang="pl-PL" b="1" dirty="0"/>
              <a:t>Odpady budowlane i rozbiórkowe</a:t>
            </a:r>
            <a:endParaRPr lang="pl-PL" dirty="0"/>
          </a:p>
        </p:txBody>
      </p:sp>
      <p:sp>
        <p:nvSpPr>
          <p:cNvPr id="2" name="Symbol zastępczy zawartości 1">
            <a:extLst>
              <a:ext uri="{FF2B5EF4-FFF2-40B4-BE49-F238E27FC236}">
                <a16:creationId xmlns:a16="http://schemas.microsoft.com/office/drawing/2014/main" id="{D6007AC3-8DD4-93DE-3B7A-6A94E37EF52D}"/>
              </a:ext>
              <a:ext uri="{C183D7F6-B498-43B3-948B-1728B52AA6E4}">
                <adec:decorative xmlns:adec="http://schemas.microsoft.com/office/drawing/2017/decorative" val="0"/>
              </a:ext>
            </a:extLst>
          </p:cNvPr>
          <p:cNvSpPr>
            <a:spLocks noGrp="1"/>
          </p:cNvSpPr>
          <p:nvPr>
            <p:ph idx="4294967295"/>
          </p:nvPr>
        </p:nvSpPr>
        <p:spPr/>
        <p:txBody>
          <a:bodyPr/>
          <a:lstStyle/>
          <a:p>
            <a:endParaRPr lang="pl-PL"/>
          </a:p>
        </p:txBody>
      </p:sp>
      <p:sp>
        <p:nvSpPr>
          <p:cNvPr id="4" name="pole tekstowe 3">
            <a:extLst>
              <a:ext uri="{FF2B5EF4-FFF2-40B4-BE49-F238E27FC236}">
                <a16:creationId xmlns:a16="http://schemas.microsoft.com/office/drawing/2014/main" id="{210D254A-AC61-C010-B1B0-9355214CBC5F}"/>
              </a:ext>
            </a:extLst>
          </p:cNvPr>
          <p:cNvSpPr txBox="1"/>
          <p:nvPr/>
        </p:nvSpPr>
        <p:spPr>
          <a:xfrm>
            <a:off x="474215" y="1317172"/>
            <a:ext cx="8284029" cy="461665"/>
          </a:xfrm>
          <a:prstGeom prst="rect">
            <a:avLst/>
          </a:prstGeom>
          <a:noFill/>
        </p:spPr>
        <p:txBody>
          <a:bodyPr wrap="square" rtlCol="0">
            <a:spAutoFit/>
          </a:bodyPr>
          <a:lstStyle/>
          <a:p>
            <a:r>
              <a:rPr lang="pl-PL" sz="2400" b="1" dirty="0"/>
              <a:t>Ustawa o odpadach (Dz. U. 2013 </a:t>
            </a:r>
            <a:r>
              <a:rPr lang="pl-PL" sz="2400" b="1" dirty="0" err="1"/>
              <a:t>poz</a:t>
            </a:r>
            <a:r>
              <a:rPr lang="pl-PL" sz="2400" b="1" dirty="0"/>
              <a:t> 21 ze zm.)</a:t>
            </a:r>
          </a:p>
        </p:txBody>
      </p:sp>
      <p:sp>
        <p:nvSpPr>
          <p:cNvPr id="7" name="pole tekstowe 6">
            <a:extLst>
              <a:ext uri="{FF2B5EF4-FFF2-40B4-BE49-F238E27FC236}">
                <a16:creationId xmlns:a16="http://schemas.microsoft.com/office/drawing/2014/main" id="{B1A5958C-AF79-5061-3202-70D38AC7D153}"/>
              </a:ext>
            </a:extLst>
          </p:cNvPr>
          <p:cNvSpPr txBox="1"/>
          <p:nvPr/>
        </p:nvSpPr>
        <p:spPr>
          <a:xfrm>
            <a:off x="474215" y="1811494"/>
            <a:ext cx="10879587" cy="1569660"/>
          </a:xfrm>
          <a:prstGeom prst="rect">
            <a:avLst/>
          </a:prstGeom>
          <a:noFill/>
        </p:spPr>
        <p:txBody>
          <a:bodyPr wrap="square" rtlCol="0">
            <a:spAutoFit/>
          </a:bodyPr>
          <a:lstStyle/>
          <a:p>
            <a:r>
              <a:rPr lang="pl-PL" sz="2400" dirty="0"/>
              <a:t>Zapisy rozdziału 6a – art. 101a wprowadzają obowiązek selektywnej zbiórki odpadów budowlanych i rozbiórkowych, z podziałem na co najmniej 6 frakcji: drewno, metale, szkło, tworzywa sztuczne, gips, odpady mineralne w tym beton, cegłę, płytki i materiały ceramiczne oraz kamienie (rozdział 6a wejdzie w życie od 1.01.2025r.) </a:t>
            </a:r>
          </a:p>
        </p:txBody>
      </p:sp>
      <p:sp>
        <p:nvSpPr>
          <p:cNvPr id="10" name="pole tekstowe 9">
            <a:extLst>
              <a:ext uri="{FF2B5EF4-FFF2-40B4-BE49-F238E27FC236}">
                <a16:creationId xmlns:a16="http://schemas.microsoft.com/office/drawing/2014/main" id="{F542FD73-2195-361B-CAAC-1812BE697CB1}"/>
              </a:ext>
            </a:extLst>
          </p:cNvPr>
          <p:cNvSpPr txBox="1"/>
          <p:nvPr/>
        </p:nvSpPr>
        <p:spPr>
          <a:xfrm>
            <a:off x="474215" y="3605634"/>
            <a:ext cx="6052457" cy="830997"/>
          </a:xfrm>
          <a:prstGeom prst="rect">
            <a:avLst/>
          </a:prstGeom>
          <a:noFill/>
        </p:spPr>
        <p:txBody>
          <a:bodyPr wrap="square" rtlCol="0">
            <a:spAutoFit/>
          </a:bodyPr>
          <a:lstStyle/>
          <a:p>
            <a:r>
              <a:rPr lang="pl-PL" sz="2400" b="1" dirty="0"/>
              <a:t>Wymaganie DNSH:</a:t>
            </a:r>
          </a:p>
          <a:p>
            <a:endParaRPr lang="pl-PL" sz="2400" dirty="0"/>
          </a:p>
        </p:txBody>
      </p:sp>
      <p:sp>
        <p:nvSpPr>
          <p:cNvPr id="8" name="pole tekstowe 7">
            <a:extLst>
              <a:ext uri="{FF2B5EF4-FFF2-40B4-BE49-F238E27FC236}">
                <a16:creationId xmlns:a16="http://schemas.microsoft.com/office/drawing/2014/main" id="{0023C870-152A-E268-B818-377110C649F7}"/>
              </a:ext>
            </a:extLst>
          </p:cNvPr>
          <p:cNvSpPr txBox="1"/>
          <p:nvPr/>
        </p:nvSpPr>
        <p:spPr>
          <a:xfrm>
            <a:off x="474216" y="4021133"/>
            <a:ext cx="10879586" cy="2308324"/>
          </a:xfrm>
          <a:prstGeom prst="rect">
            <a:avLst/>
          </a:prstGeom>
          <a:noFill/>
        </p:spPr>
        <p:txBody>
          <a:bodyPr wrap="square" rtlCol="0">
            <a:spAutoFit/>
          </a:bodyPr>
          <a:lstStyle/>
          <a:p>
            <a:r>
              <a:rPr lang="pl-PL" sz="2400" dirty="0"/>
              <a:t>Co najmniej 70% (masy) innych niż niebezpieczne odpadów z budowy i rozbiórki (…) wytwarzanych na placu budowy </a:t>
            </a:r>
            <a:r>
              <a:rPr lang="pl-PL" sz="2400" u="sng" dirty="0"/>
              <a:t>jest gotowe</a:t>
            </a:r>
            <a:r>
              <a:rPr lang="pl-PL" sz="2400" dirty="0"/>
              <a:t> do ponownego użycia, recyklingu i innych procesów odzysku materiałów, takich jak wypełnienie wyrobisk z wykorzystaniem odpadów zastępujących inne materiały, zgodnie z hierarchią postępowania z odpadami i Protokołem UE dotyczącym gospodarowania odpadami z budowy i rozbiórki.</a:t>
            </a:r>
          </a:p>
          <a:p>
            <a:endParaRPr lang="pl-PL" sz="2400" b="1" dirty="0"/>
          </a:p>
        </p:txBody>
      </p:sp>
    </p:spTree>
    <p:extLst>
      <p:ext uri="{BB962C8B-B14F-4D97-AF65-F5344CB8AC3E}">
        <p14:creationId xmlns:p14="http://schemas.microsoft.com/office/powerpoint/2010/main" val="7833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AEBAC8AF-2960-E7C0-B162-84AEB286DE5C}"/>
              </a:ext>
            </a:extLst>
          </p:cNvPr>
          <p:cNvSpPr>
            <a:spLocks noGrp="1"/>
          </p:cNvSpPr>
          <p:nvPr>
            <p:ph type="title"/>
          </p:nvPr>
        </p:nvSpPr>
        <p:spPr/>
        <p:txBody>
          <a:bodyPr>
            <a:normAutofit fontScale="90000"/>
          </a:bodyPr>
          <a:lstStyle/>
          <a:p>
            <a:r>
              <a:rPr lang="pl-PL" b="1" dirty="0"/>
              <a:t>Sposób uwiarygodniania</a:t>
            </a:r>
            <a:endParaRPr lang="pl-PL" dirty="0"/>
          </a:p>
        </p:txBody>
      </p:sp>
      <p:sp>
        <p:nvSpPr>
          <p:cNvPr id="2" name="Symbol zastępczy zawartości 1">
            <a:extLst>
              <a:ext uri="{FF2B5EF4-FFF2-40B4-BE49-F238E27FC236}">
                <a16:creationId xmlns:a16="http://schemas.microsoft.com/office/drawing/2014/main" id="{2B5F1B04-056C-A233-FAA3-9AE4C04DE29E}"/>
              </a:ext>
            </a:extLst>
          </p:cNvPr>
          <p:cNvSpPr>
            <a:spLocks noGrp="1"/>
          </p:cNvSpPr>
          <p:nvPr>
            <p:ph idx="4294967295"/>
          </p:nvPr>
        </p:nvSpPr>
        <p:spPr/>
        <p:txBody>
          <a:bodyPr/>
          <a:lstStyle/>
          <a:p>
            <a:endParaRPr lang="pl-PL"/>
          </a:p>
        </p:txBody>
      </p:sp>
      <p:sp>
        <p:nvSpPr>
          <p:cNvPr id="6" name="pole tekstowe 5">
            <a:extLst>
              <a:ext uri="{FF2B5EF4-FFF2-40B4-BE49-F238E27FC236}">
                <a16:creationId xmlns:a16="http://schemas.microsoft.com/office/drawing/2014/main" id="{6617D591-66AB-9582-65E3-7F0F6E5FABF2}"/>
              </a:ext>
            </a:extLst>
          </p:cNvPr>
          <p:cNvSpPr txBox="1"/>
          <p:nvPr/>
        </p:nvSpPr>
        <p:spPr>
          <a:xfrm>
            <a:off x="474214" y="1500779"/>
            <a:ext cx="10966671" cy="1200329"/>
          </a:xfrm>
          <a:prstGeom prst="rect">
            <a:avLst/>
          </a:prstGeom>
          <a:noFill/>
        </p:spPr>
        <p:txBody>
          <a:bodyPr wrap="square">
            <a:spAutoFit/>
          </a:bodyPr>
          <a:lstStyle/>
          <a:p>
            <a:r>
              <a:rPr lang="pl-PL" sz="2400" dirty="0">
                <a:effectLst/>
                <a:latin typeface="Calibri" panose="020F0502020204030204" pitchFamily="34" charset="0"/>
                <a:ea typeface="Calibri" panose="020F0502020204030204" pitchFamily="34" charset="0"/>
                <a:cs typeface="Times New Roman" panose="02020603050405020304" pitchFamily="18" charset="0"/>
              </a:rPr>
              <a:t>Weryfikacja realizacji powyższego zobowiązania będzie odbywać się na etapie realizacji inwestycji, po osiągnieciu danego etapu przedsięwzięcia (kamienia milowego) oraz po jej zakończeniu poprzez </a:t>
            </a:r>
            <a:r>
              <a:rPr lang="pl-PL" sz="2400" b="1" dirty="0">
                <a:effectLst/>
                <a:latin typeface="Calibri" panose="020F0502020204030204" pitchFamily="34" charset="0"/>
                <a:ea typeface="Calibri" panose="020F0502020204030204" pitchFamily="34" charset="0"/>
                <a:cs typeface="Times New Roman" panose="02020603050405020304" pitchFamily="18" charset="0"/>
              </a:rPr>
              <a:t>pobranie od OOW stosownego oświadczenia.</a:t>
            </a:r>
            <a:endParaRPr lang="pl-PL" sz="2400" b="1" dirty="0"/>
          </a:p>
        </p:txBody>
      </p:sp>
      <p:sp>
        <p:nvSpPr>
          <p:cNvPr id="4" name="pole tekstowe 3">
            <a:extLst>
              <a:ext uri="{FF2B5EF4-FFF2-40B4-BE49-F238E27FC236}">
                <a16:creationId xmlns:a16="http://schemas.microsoft.com/office/drawing/2014/main" id="{9DD2025A-54A9-F5CB-CCAB-278296BB4988}"/>
              </a:ext>
            </a:extLst>
          </p:cNvPr>
          <p:cNvSpPr txBox="1"/>
          <p:nvPr/>
        </p:nvSpPr>
        <p:spPr>
          <a:xfrm>
            <a:off x="463329" y="3072243"/>
            <a:ext cx="10977556" cy="1200329"/>
          </a:xfrm>
          <a:prstGeom prst="rect">
            <a:avLst/>
          </a:prstGeom>
          <a:noFill/>
        </p:spPr>
        <p:txBody>
          <a:bodyPr wrap="square" rtlCol="0">
            <a:spAutoFit/>
          </a:bodyPr>
          <a:lstStyle/>
          <a:p>
            <a:r>
              <a:rPr lang="pl-PL" sz="2400" dirty="0"/>
              <a:t>Niezależnie od formalnego wejścia w życie przepisów art. 101a wytwórca odpadów powinien zapewnić możliwość weryfikacji spełnienia wymagania 70% - karty przekazania odpadów, karty ewidencji odpadów z prowadzonej inwestycji.</a:t>
            </a:r>
          </a:p>
        </p:txBody>
      </p:sp>
    </p:spTree>
    <p:extLst>
      <p:ext uri="{BB962C8B-B14F-4D97-AF65-F5344CB8AC3E}">
        <p14:creationId xmlns:p14="http://schemas.microsoft.com/office/powerpoint/2010/main" val="39626414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AEBAC8AF-2960-E7C0-B162-84AEB286DE5C}"/>
              </a:ext>
            </a:extLst>
          </p:cNvPr>
          <p:cNvSpPr>
            <a:spLocks noGrp="1"/>
          </p:cNvSpPr>
          <p:nvPr>
            <p:ph type="title"/>
          </p:nvPr>
        </p:nvSpPr>
        <p:spPr/>
        <p:txBody>
          <a:bodyPr>
            <a:normAutofit fontScale="90000"/>
          </a:bodyPr>
          <a:lstStyle/>
          <a:p>
            <a:r>
              <a:rPr lang="pl-PL" b="1" dirty="0"/>
              <a:t>Sankcje</a:t>
            </a:r>
            <a:endParaRPr lang="pl-PL" dirty="0"/>
          </a:p>
        </p:txBody>
      </p:sp>
      <p:sp>
        <p:nvSpPr>
          <p:cNvPr id="2" name="Symbol zastępczy zawartości 1">
            <a:extLst>
              <a:ext uri="{FF2B5EF4-FFF2-40B4-BE49-F238E27FC236}">
                <a16:creationId xmlns:a16="http://schemas.microsoft.com/office/drawing/2014/main" id="{2B5F1B04-056C-A233-FAA3-9AE4C04DE29E}"/>
              </a:ext>
            </a:extLst>
          </p:cNvPr>
          <p:cNvSpPr>
            <a:spLocks noGrp="1"/>
          </p:cNvSpPr>
          <p:nvPr>
            <p:ph idx="4294967295"/>
          </p:nvPr>
        </p:nvSpPr>
        <p:spPr/>
        <p:txBody>
          <a:bodyPr/>
          <a:lstStyle/>
          <a:p>
            <a:endParaRPr lang="pl-PL"/>
          </a:p>
        </p:txBody>
      </p:sp>
      <p:sp>
        <p:nvSpPr>
          <p:cNvPr id="5" name="pole tekstowe 4">
            <a:extLst>
              <a:ext uri="{FF2B5EF4-FFF2-40B4-BE49-F238E27FC236}">
                <a16:creationId xmlns:a16="http://schemas.microsoft.com/office/drawing/2014/main" id="{32C796E4-FB7D-1484-258F-2E406177DC67}"/>
              </a:ext>
            </a:extLst>
          </p:cNvPr>
          <p:cNvSpPr txBox="1"/>
          <p:nvPr/>
        </p:nvSpPr>
        <p:spPr>
          <a:xfrm>
            <a:off x="474214" y="1384979"/>
            <a:ext cx="10879587" cy="4472763"/>
          </a:xfrm>
          <a:prstGeom prst="rect">
            <a:avLst/>
          </a:prstGeom>
          <a:noFill/>
        </p:spPr>
        <p:txBody>
          <a:bodyPr wrap="square">
            <a:spAutoFit/>
          </a:bodyPr>
          <a:lstStyle/>
          <a:p>
            <a:pPr>
              <a:lnSpc>
                <a:spcPct val="107000"/>
              </a:lnSpc>
              <a:spcAft>
                <a:spcPts val="800"/>
              </a:spcAft>
            </a:pPr>
            <a:r>
              <a:rPr lang="pl-PL" sz="1900" dirty="0">
                <a:effectLst/>
                <a:latin typeface="Calibri" panose="020F0502020204030204" pitchFamily="34" charset="0"/>
                <a:ea typeface="Calibri" panose="020F0502020204030204" pitchFamily="34" charset="0"/>
                <a:cs typeface="Times New Roman" panose="02020603050405020304" pitchFamily="18" charset="0"/>
              </a:rPr>
              <a:t>Sankcją za brak wywiązywania się z obowiązków zawartych w umowie, a zatem również brak zapewnienia przejrzystego monitorowania odpadów, jest możliwość wypowiedzenia umowy przez podmiot udzielający pomocy  bez zachowania okresu wypowiedzenia. Podmiot udzielający pomocy może wypowiedzieć umowę bez zachowania okresu wypowiedzenia w przypadku, gdy: </a:t>
            </a:r>
          </a:p>
          <a:p>
            <a:pPr>
              <a:spcAft>
                <a:spcPts val="800"/>
              </a:spcAft>
            </a:pPr>
            <a:r>
              <a:rPr lang="pl-PL" sz="1900" dirty="0">
                <a:effectLst/>
                <a:latin typeface="Calibri" panose="020F0502020204030204" pitchFamily="34" charset="0"/>
                <a:ea typeface="Calibri" panose="020F0502020204030204" pitchFamily="34" charset="0"/>
                <a:cs typeface="Times New Roman" panose="02020603050405020304" pitchFamily="18" charset="0"/>
              </a:rPr>
              <a:t>„</a:t>
            </a:r>
            <a:r>
              <a:rPr lang="pl-PL" sz="1900" i="1" dirty="0">
                <a:effectLst/>
                <a:latin typeface="Calibri" panose="020F0502020204030204" pitchFamily="34" charset="0"/>
                <a:ea typeface="Calibri" panose="020F0502020204030204" pitchFamily="34" charset="0"/>
                <a:cs typeface="Times New Roman" panose="02020603050405020304" pitchFamily="18" charset="0"/>
              </a:rPr>
              <a:t>Ostateczny odbiorca wsparcia (…) w sposób rażący nie wywiązuje się ze swoich obowiązków określonych w Umowie (…) i pomimo wezwania w terminie 14 dni od dnia doręczenia wezwania, nie usuwa naruszeń”</a:t>
            </a:r>
            <a:r>
              <a:rPr lang="pl-PL" sz="1900" dirty="0">
                <a:effectLst/>
                <a:latin typeface="Calibri" panose="020F0502020204030204" pitchFamily="34" charset="0"/>
                <a:ea typeface="Calibri" panose="020F0502020204030204" pitchFamily="34" charset="0"/>
                <a:cs typeface="Times New Roman" panose="02020603050405020304" pitchFamily="18" charset="0"/>
              </a:rPr>
              <a:t> (par. 22 ust. 2 pkt 3 umowy)</a:t>
            </a:r>
            <a:r>
              <a:rPr lang="pl-PL" sz="1900" dirty="0">
                <a:effectLst/>
              </a:rPr>
              <a:t> </a:t>
            </a:r>
            <a:r>
              <a:rPr lang="pl-PL" sz="1900" dirty="0">
                <a:effectLst/>
                <a:latin typeface="Calibri" panose="020F0502020204030204" pitchFamily="34" charset="0"/>
                <a:ea typeface="Calibri" panose="020F0502020204030204" pitchFamily="34" charset="0"/>
                <a:cs typeface="Times New Roman" panose="02020603050405020304" pitchFamily="18" charset="0"/>
              </a:rPr>
              <a:t>  lub</a:t>
            </a:r>
          </a:p>
          <a:p>
            <a:pPr>
              <a:spcAft>
                <a:spcPts val="800"/>
              </a:spcAft>
            </a:pPr>
            <a:r>
              <a:rPr lang="pl-PL" sz="1900" dirty="0">
                <a:effectLst/>
                <a:latin typeface="Calibri" panose="020F0502020204030204" pitchFamily="34" charset="0"/>
                <a:ea typeface="Calibri" panose="020F0502020204030204" pitchFamily="34" charset="0"/>
                <a:cs typeface="Times New Roman" panose="02020603050405020304" pitchFamily="18" charset="0"/>
              </a:rPr>
              <a:t>„</a:t>
            </a:r>
            <a:r>
              <a:rPr lang="pl-PL" sz="1900" i="1" dirty="0">
                <a:effectLst/>
                <a:latin typeface="Calibri" panose="020F0502020204030204" pitchFamily="34" charset="0"/>
                <a:ea typeface="Calibri" panose="020F0502020204030204" pitchFamily="34" charset="0"/>
                <a:cs typeface="Times New Roman" panose="02020603050405020304" pitchFamily="18" charset="0"/>
              </a:rPr>
              <a:t>Ostateczny odbiorca wsparcia na etapie ubiegania się lub udzielania dofinansowania lub realizacji Umowy lub utrzymania trwałości Przedsięwzięcia lub w okresie odpowiadającym utrzymaniu trwałości Przedsięwzięcia nie ujawnił dokumentów, oświadczeń lub informacji mających znaczenie dla udzielenia dofinansowania lub realizacji Umowy albo przedstawił dokumenty, oświadczenia lub informacje poświadczające nieprawdę, nierzetelne, nieprawdziwe, podrobione, przerobione, niepełne lub budzące uzasadnione wątpliwości co do ich prawdziwości i rzetelności lub wystawione przez osoby działające bez stosownego upoważnienia” </a:t>
            </a:r>
            <a:r>
              <a:rPr lang="pl-PL" sz="1900" dirty="0">
                <a:effectLst/>
                <a:latin typeface="Calibri" panose="020F0502020204030204" pitchFamily="34" charset="0"/>
                <a:ea typeface="Calibri" panose="020F0502020204030204" pitchFamily="34" charset="0"/>
                <a:cs typeface="Times New Roman" panose="02020603050405020304" pitchFamily="18" charset="0"/>
              </a:rPr>
              <a:t>(par. 22 ust. 2 pkt 6 ).</a:t>
            </a:r>
          </a:p>
        </p:txBody>
      </p:sp>
    </p:spTree>
    <p:extLst>
      <p:ext uri="{BB962C8B-B14F-4D97-AF65-F5344CB8AC3E}">
        <p14:creationId xmlns:p14="http://schemas.microsoft.com/office/powerpoint/2010/main" val="5272924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F610478-B8BD-F096-BBA0-01E09AC4C461}"/>
              </a:ext>
            </a:extLst>
          </p:cNvPr>
          <p:cNvSpPr>
            <a:spLocks noGrp="1"/>
          </p:cNvSpPr>
          <p:nvPr>
            <p:ph type="ctrTitle"/>
          </p:nvPr>
        </p:nvSpPr>
        <p:spPr>
          <a:xfrm>
            <a:off x="1524000" y="1496103"/>
            <a:ext cx="9144000" cy="2387598"/>
          </a:xfrm>
        </p:spPr>
        <p:txBody>
          <a:bodyPr>
            <a:normAutofit/>
          </a:bodyPr>
          <a:lstStyle/>
          <a:p>
            <a:r>
              <a:rPr lang="pl-PL" dirty="0"/>
              <a:t>Dziękuję za uwagę.</a:t>
            </a:r>
          </a:p>
        </p:txBody>
      </p:sp>
    </p:spTree>
    <p:extLst>
      <p:ext uri="{BB962C8B-B14F-4D97-AF65-F5344CB8AC3E}">
        <p14:creationId xmlns:p14="http://schemas.microsoft.com/office/powerpoint/2010/main" val="22151943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BF7AB604-74DE-53A7-649E-5510A2854514}"/>
              </a:ext>
            </a:extLst>
          </p:cNvPr>
          <p:cNvSpPr>
            <a:spLocks noGrp="1"/>
          </p:cNvSpPr>
          <p:nvPr>
            <p:ph type="title"/>
          </p:nvPr>
        </p:nvSpPr>
        <p:spPr/>
        <p:txBody>
          <a:bodyPr>
            <a:normAutofit fontScale="90000"/>
          </a:bodyPr>
          <a:lstStyle/>
          <a:p>
            <a:r>
              <a:rPr lang="pl-PL" b="1" dirty="0"/>
              <a:t>Polityka spójności gospodarczej</a:t>
            </a:r>
          </a:p>
        </p:txBody>
      </p:sp>
      <p:sp>
        <p:nvSpPr>
          <p:cNvPr id="2" name="Symbol zastępczy zawartości 1">
            <a:extLst>
              <a:ext uri="{FF2B5EF4-FFF2-40B4-BE49-F238E27FC236}">
                <a16:creationId xmlns:a16="http://schemas.microsoft.com/office/drawing/2014/main" id="{1ABD6F84-5B94-2A33-C514-1F78F7F5AA08}"/>
              </a:ext>
            </a:extLst>
          </p:cNvPr>
          <p:cNvSpPr>
            <a:spLocks noGrp="1"/>
          </p:cNvSpPr>
          <p:nvPr>
            <p:ph idx="4294967295"/>
          </p:nvPr>
        </p:nvSpPr>
        <p:spPr/>
        <p:txBody>
          <a:bodyPr/>
          <a:lstStyle/>
          <a:p>
            <a:endParaRPr lang="pl-PL"/>
          </a:p>
        </p:txBody>
      </p:sp>
      <p:sp>
        <p:nvSpPr>
          <p:cNvPr id="5" name="pole tekstowe 4">
            <a:extLst>
              <a:ext uri="{FF2B5EF4-FFF2-40B4-BE49-F238E27FC236}">
                <a16:creationId xmlns:a16="http://schemas.microsoft.com/office/drawing/2014/main" id="{C3FCDD23-7D7F-AB25-CFF2-C3B1B5BB13BC}"/>
              </a:ext>
              <a:ext uri="{C183D7F6-B498-43B3-948B-1728B52AA6E4}">
                <adec:decorative xmlns:adec="http://schemas.microsoft.com/office/drawing/2017/decorative" val="0"/>
              </a:ext>
            </a:extLst>
          </p:cNvPr>
          <p:cNvSpPr txBox="1"/>
          <p:nvPr/>
        </p:nvSpPr>
        <p:spPr>
          <a:xfrm>
            <a:off x="697832" y="1491916"/>
            <a:ext cx="10419347" cy="1477328"/>
          </a:xfrm>
          <a:prstGeom prst="rect">
            <a:avLst/>
          </a:prstGeom>
          <a:noFill/>
        </p:spPr>
        <p:txBody>
          <a:bodyPr wrap="square" rtlCol="0">
            <a:spAutoFit/>
          </a:bodyPr>
          <a:lstStyle/>
          <a:p>
            <a:r>
              <a:rPr lang="pl-PL" dirty="0"/>
              <a:t>Jedną z najważniejszych strategii politycznych Unii Europejskiej jest polityka spójności gospodarczej, społecznej i terytorialnej. Sposób wykorzystania środków pochodzących z funduszy unijnych oraz współpracę pomiędzy Polską a Unią Europejską określa Umowa Partnerstwa na lata 2021-2027. Dokument ten definiuje również zasady horyzontalne, wśród których nowością (w porównaniu do lat 2014-2020) jest wprowadzenie </a:t>
            </a:r>
            <a:r>
              <a:rPr lang="pl-PL" b="1" dirty="0"/>
              <a:t>zasady DNSH „nie czyń poważnych szkód”</a:t>
            </a:r>
            <a:r>
              <a:rPr lang="pl-PL" dirty="0"/>
              <a:t>. </a:t>
            </a:r>
          </a:p>
        </p:txBody>
      </p:sp>
      <p:sp>
        <p:nvSpPr>
          <p:cNvPr id="6" name="pole tekstowe 5">
            <a:extLst>
              <a:ext uri="{FF2B5EF4-FFF2-40B4-BE49-F238E27FC236}">
                <a16:creationId xmlns:a16="http://schemas.microsoft.com/office/drawing/2014/main" id="{30E81E8B-2EB0-D835-BEC9-8C163E59A175}"/>
              </a:ext>
            </a:extLst>
          </p:cNvPr>
          <p:cNvSpPr txBox="1"/>
          <p:nvPr/>
        </p:nvSpPr>
        <p:spPr>
          <a:xfrm>
            <a:off x="697832" y="3105834"/>
            <a:ext cx="10284493" cy="646331"/>
          </a:xfrm>
          <a:prstGeom prst="rect">
            <a:avLst/>
          </a:prstGeom>
          <a:noFill/>
        </p:spPr>
        <p:txBody>
          <a:bodyPr wrap="square" rtlCol="0">
            <a:spAutoFit/>
          </a:bodyPr>
          <a:lstStyle/>
          <a:p>
            <a:r>
              <a:rPr lang="pl-PL" b="1" dirty="0"/>
              <a:t>Zasada DNSH dotyczy prowadzenia działalności w sposób, który nie powoduje szkód w środowisku naturalnym.</a:t>
            </a:r>
          </a:p>
        </p:txBody>
      </p:sp>
      <p:sp>
        <p:nvSpPr>
          <p:cNvPr id="4" name="pole tekstowe 3">
            <a:extLst>
              <a:ext uri="{FF2B5EF4-FFF2-40B4-BE49-F238E27FC236}">
                <a16:creationId xmlns:a16="http://schemas.microsoft.com/office/drawing/2014/main" id="{E7879D69-26E9-9076-9A48-48A0203151B0}"/>
              </a:ext>
            </a:extLst>
          </p:cNvPr>
          <p:cNvSpPr txBox="1"/>
          <p:nvPr/>
        </p:nvSpPr>
        <p:spPr>
          <a:xfrm>
            <a:off x="697832" y="3701716"/>
            <a:ext cx="10126581" cy="646331"/>
          </a:xfrm>
          <a:prstGeom prst="rect">
            <a:avLst/>
          </a:prstGeom>
          <a:noFill/>
        </p:spPr>
        <p:txBody>
          <a:bodyPr wrap="square" rtlCol="0">
            <a:spAutoFit/>
          </a:bodyPr>
          <a:lstStyle/>
          <a:p>
            <a:r>
              <a:rPr lang="pl-PL" dirty="0"/>
              <a:t>Rozporządzenie Parlamentu Europejskiego i Rady (UE) 2021/241 z dnia 12 lutego 2021 r. ustanawiającego Instrument na Rzecz Odbudowy i Zwiększania Odporności</a:t>
            </a:r>
          </a:p>
        </p:txBody>
      </p:sp>
    </p:spTree>
    <p:extLst>
      <p:ext uri="{BB962C8B-B14F-4D97-AF65-F5344CB8AC3E}">
        <p14:creationId xmlns:p14="http://schemas.microsoft.com/office/powerpoint/2010/main" val="13657635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BF7AB604-74DE-53A7-649E-5510A2854514}"/>
              </a:ext>
            </a:extLst>
          </p:cNvPr>
          <p:cNvSpPr>
            <a:spLocks noGrp="1"/>
          </p:cNvSpPr>
          <p:nvPr>
            <p:ph type="title"/>
          </p:nvPr>
        </p:nvSpPr>
        <p:spPr/>
        <p:txBody>
          <a:bodyPr>
            <a:normAutofit fontScale="90000"/>
          </a:bodyPr>
          <a:lstStyle/>
          <a:p>
            <a:r>
              <a:rPr lang="pl-PL" b="1" dirty="0"/>
              <a:t>Ramy prawne dla zasady DNSH cz. 1  </a:t>
            </a:r>
          </a:p>
        </p:txBody>
      </p:sp>
      <p:sp>
        <p:nvSpPr>
          <p:cNvPr id="2" name="Symbol zastępczy zawartości 1">
            <a:extLst>
              <a:ext uri="{FF2B5EF4-FFF2-40B4-BE49-F238E27FC236}">
                <a16:creationId xmlns:a16="http://schemas.microsoft.com/office/drawing/2014/main" id="{1ABD6F84-5B94-2A33-C514-1F78F7F5AA08}"/>
              </a:ext>
            </a:extLst>
          </p:cNvPr>
          <p:cNvSpPr>
            <a:spLocks noGrp="1"/>
          </p:cNvSpPr>
          <p:nvPr>
            <p:ph idx="4294967295"/>
          </p:nvPr>
        </p:nvSpPr>
        <p:spPr/>
        <p:txBody>
          <a:bodyPr/>
          <a:lstStyle/>
          <a:p>
            <a:endParaRPr lang="pl-PL" dirty="0"/>
          </a:p>
        </p:txBody>
      </p:sp>
      <p:sp>
        <p:nvSpPr>
          <p:cNvPr id="6" name="pole tekstowe 5">
            <a:extLst>
              <a:ext uri="{FF2B5EF4-FFF2-40B4-BE49-F238E27FC236}">
                <a16:creationId xmlns:a16="http://schemas.microsoft.com/office/drawing/2014/main" id="{8E91E8EA-BE9A-BA85-9F7F-4140A91BF9EE}"/>
              </a:ext>
            </a:extLst>
          </p:cNvPr>
          <p:cNvSpPr txBox="1"/>
          <p:nvPr/>
        </p:nvSpPr>
        <p:spPr>
          <a:xfrm>
            <a:off x="852194" y="3321698"/>
            <a:ext cx="10487609" cy="2677656"/>
          </a:xfrm>
          <a:prstGeom prst="rect">
            <a:avLst/>
          </a:prstGeom>
          <a:noFill/>
        </p:spPr>
        <p:txBody>
          <a:bodyPr wrap="square">
            <a:spAutoFit/>
          </a:bodyPr>
          <a:lstStyle/>
          <a:p>
            <a:pPr algn="l"/>
            <a:r>
              <a:rPr lang="pl-PL" sz="2400" b="0" i="0" dirty="0">
                <a:solidFill>
                  <a:srgbClr val="000000"/>
                </a:solidFill>
                <a:effectLst/>
                <a:latin typeface="Calibri" panose="020F0502020204030204" pitchFamily="34" charset="0"/>
              </a:rPr>
              <a:t>Dana działalność gospodarcza kwalifikuje się jako zrównoważona środowiskowo, jeżeli </a:t>
            </a:r>
            <a:r>
              <a:rPr lang="pl-PL" sz="2400" b="1" i="0" dirty="0">
                <a:solidFill>
                  <a:srgbClr val="000000"/>
                </a:solidFill>
                <a:effectLst/>
                <a:latin typeface="Calibri" panose="020F0502020204030204" pitchFamily="34" charset="0"/>
              </a:rPr>
              <a:t>łącznie</a:t>
            </a:r>
            <a:r>
              <a:rPr lang="pl-PL" sz="2400" b="0" i="0" dirty="0">
                <a:solidFill>
                  <a:srgbClr val="000000"/>
                </a:solidFill>
                <a:effectLst/>
                <a:latin typeface="Calibri" panose="020F0502020204030204" pitchFamily="34" charset="0"/>
              </a:rPr>
              <a:t> spełnia cztery warunki, tj.:</a:t>
            </a:r>
          </a:p>
          <a:p>
            <a:pPr marL="457200" indent="-457200" algn="l">
              <a:buFont typeface="+mj-lt"/>
              <a:buAutoNum type="arabicPeriod"/>
            </a:pPr>
            <a:r>
              <a:rPr lang="pl-PL" sz="2400" b="0" i="0" dirty="0">
                <a:solidFill>
                  <a:srgbClr val="000000"/>
                </a:solidFill>
                <a:effectLst/>
                <a:latin typeface="Calibri" panose="020F0502020204030204" pitchFamily="34" charset="0"/>
              </a:rPr>
              <a:t>wnosi istotny wkład w realizację co najmniej jednego z </a:t>
            </a:r>
            <a:r>
              <a:rPr lang="pl-PL" sz="2400" b="1" i="0" dirty="0">
                <a:solidFill>
                  <a:srgbClr val="000000"/>
                </a:solidFill>
                <a:effectLst/>
                <a:latin typeface="Calibri" panose="020F0502020204030204" pitchFamily="34" charset="0"/>
              </a:rPr>
              <a:t>sześciu celów środowiskowych</a:t>
            </a:r>
            <a:r>
              <a:rPr lang="pl-PL" sz="2400" b="0" i="0" dirty="0">
                <a:solidFill>
                  <a:srgbClr val="000000"/>
                </a:solidFill>
                <a:effectLst/>
                <a:latin typeface="Calibri" panose="020F0502020204030204" pitchFamily="34" charset="0"/>
              </a:rPr>
              <a:t>;</a:t>
            </a:r>
          </a:p>
          <a:p>
            <a:pPr marL="457200" indent="-457200" algn="l">
              <a:buFont typeface="+mj-lt"/>
              <a:buAutoNum type="arabicPeriod"/>
            </a:pPr>
            <a:r>
              <a:rPr lang="pl-PL" sz="2400" b="0" i="0" dirty="0">
                <a:solidFill>
                  <a:srgbClr val="000000"/>
                </a:solidFill>
                <a:effectLst/>
                <a:latin typeface="Calibri" panose="020F0502020204030204" pitchFamily="34" charset="0"/>
              </a:rPr>
              <a:t>nie wyrządza poważnych szkód dla żadnego z celów środowiskowych;</a:t>
            </a:r>
          </a:p>
          <a:p>
            <a:pPr marL="457200" indent="-457200" algn="l">
              <a:buFont typeface="+mj-lt"/>
              <a:buAutoNum type="arabicPeriod"/>
            </a:pPr>
            <a:r>
              <a:rPr lang="pl-PL" sz="2400" b="0" i="0" dirty="0">
                <a:solidFill>
                  <a:srgbClr val="000000"/>
                </a:solidFill>
                <a:effectLst/>
                <a:latin typeface="Calibri" panose="020F0502020204030204" pitchFamily="34" charset="0"/>
              </a:rPr>
              <a:t>jest prowadzona zgodnie z minimalnymi gwarancjami;</a:t>
            </a:r>
          </a:p>
          <a:p>
            <a:pPr marL="457200" indent="-457200" algn="l">
              <a:buFont typeface="+mj-lt"/>
              <a:buAutoNum type="arabicPeriod"/>
            </a:pPr>
            <a:r>
              <a:rPr lang="pl-PL" sz="2400" b="0" i="0" dirty="0">
                <a:solidFill>
                  <a:srgbClr val="000000"/>
                </a:solidFill>
                <a:effectLst/>
                <a:latin typeface="Calibri" panose="020F0502020204030204" pitchFamily="34" charset="0"/>
              </a:rPr>
              <a:t>spełnia </a:t>
            </a:r>
            <a:r>
              <a:rPr lang="pl-PL" sz="2400" b="1" i="0" dirty="0">
                <a:solidFill>
                  <a:srgbClr val="000000"/>
                </a:solidFill>
                <a:effectLst/>
                <a:latin typeface="Calibri" panose="020F0502020204030204" pitchFamily="34" charset="0"/>
              </a:rPr>
              <a:t>techniczne kryteria kwalifikacji</a:t>
            </a:r>
            <a:r>
              <a:rPr lang="pl-PL" sz="2400" b="0" i="0" dirty="0">
                <a:solidFill>
                  <a:srgbClr val="000000"/>
                </a:solidFill>
                <a:effectLst/>
                <a:latin typeface="Calibri" panose="020F0502020204030204" pitchFamily="34" charset="0"/>
              </a:rPr>
              <a:t>.</a:t>
            </a:r>
          </a:p>
        </p:txBody>
      </p:sp>
      <p:sp>
        <p:nvSpPr>
          <p:cNvPr id="8" name="pole tekstowe 7">
            <a:extLst>
              <a:ext uri="{FF2B5EF4-FFF2-40B4-BE49-F238E27FC236}">
                <a16:creationId xmlns:a16="http://schemas.microsoft.com/office/drawing/2014/main" id="{3193DA6C-69B7-7474-8B87-25650B54C2BE}"/>
              </a:ext>
            </a:extLst>
          </p:cNvPr>
          <p:cNvSpPr txBox="1"/>
          <p:nvPr/>
        </p:nvSpPr>
        <p:spPr>
          <a:xfrm>
            <a:off x="852194" y="1250532"/>
            <a:ext cx="10727095" cy="2308324"/>
          </a:xfrm>
          <a:prstGeom prst="rect">
            <a:avLst/>
          </a:prstGeom>
          <a:noFill/>
        </p:spPr>
        <p:txBody>
          <a:bodyPr wrap="square">
            <a:spAutoFit/>
          </a:bodyPr>
          <a:lstStyle/>
          <a:p>
            <a:r>
              <a:rPr lang="pl-PL" sz="2400" b="1" i="0" dirty="0">
                <a:solidFill>
                  <a:srgbClr val="000000"/>
                </a:solidFill>
                <a:effectLst/>
              </a:rPr>
              <a:t>Taksonomia</a:t>
            </a:r>
            <a:r>
              <a:rPr lang="pl-PL" sz="2400" b="0" i="0" dirty="0">
                <a:solidFill>
                  <a:srgbClr val="000000"/>
                </a:solidFill>
                <a:effectLst/>
              </a:rPr>
              <a:t> to potoczna nazwa aktu prawnego Unii Europejskiej, tj. rozporządzenia Parlamentu Europejskiego i Rady (UE) 2020/852 z dnia 18 czerwca 2020 r. w sprawie ustanowienia ram ułatwiających zrównoważone inwestycje.</a:t>
            </a:r>
          </a:p>
          <a:p>
            <a:r>
              <a:rPr lang="pl-PL" sz="2400" b="0" i="0" dirty="0">
                <a:solidFill>
                  <a:srgbClr val="000000"/>
                </a:solidFill>
                <a:effectLst/>
              </a:rPr>
              <a:t>Nowe przepisy mają zwiększyć poziom ochrony środowiska poprzez przekierowanie kapitału z inwestycji szkodzących środowisku na bardziej ekologiczne alternatywy.</a:t>
            </a:r>
            <a:endParaRPr lang="pl-PL" sz="2400" b="1" dirty="0"/>
          </a:p>
          <a:p>
            <a:endParaRPr lang="pl-PL" sz="2400" b="1" dirty="0"/>
          </a:p>
        </p:txBody>
      </p:sp>
    </p:spTree>
    <p:extLst>
      <p:ext uri="{BB962C8B-B14F-4D97-AF65-F5344CB8AC3E}">
        <p14:creationId xmlns:p14="http://schemas.microsoft.com/office/powerpoint/2010/main" val="13512497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BF7AB604-74DE-53A7-649E-5510A2854514}"/>
              </a:ext>
            </a:extLst>
          </p:cNvPr>
          <p:cNvSpPr>
            <a:spLocks noGrp="1"/>
          </p:cNvSpPr>
          <p:nvPr>
            <p:ph type="title"/>
          </p:nvPr>
        </p:nvSpPr>
        <p:spPr/>
        <p:txBody>
          <a:bodyPr>
            <a:normAutofit fontScale="90000"/>
          </a:bodyPr>
          <a:lstStyle/>
          <a:p>
            <a:r>
              <a:rPr lang="pl-PL" b="1" dirty="0"/>
              <a:t>Ramy prawne dla zasady DNSH cz. 2</a:t>
            </a:r>
          </a:p>
        </p:txBody>
      </p:sp>
      <p:graphicFrame>
        <p:nvGraphicFramePr>
          <p:cNvPr id="7" name="Symbol zastępczy zawartości 6">
            <a:extLst>
              <a:ext uri="{FF2B5EF4-FFF2-40B4-BE49-F238E27FC236}">
                <a16:creationId xmlns:a16="http://schemas.microsoft.com/office/drawing/2014/main" id="{AAAD45E7-7893-A11D-74AD-43A0513EB83B}"/>
              </a:ext>
            </a:extLst>
          </p:cNvPr>
          <p:cNvGraphicFramePr>
            <a:graphicFrameLocks noGrp="1"/>
          </p:cNvGraphicFramePr>
          <p:nvPr>
            <p:ph idx="4294967295"/>
            <p:extLst>
              <p:ext uri="{D42A27DB-BD31-4B8C-83A1-F6EECF244321}">
                <p14:modId xmlns:p14="http://schemas.microsoft.com/office/powerpoint/2010/main" val="913273757"/>
              </p:ext>
            </p:extLst>
          </p:nvPr>
        </p:nvGraphicFramePr>
        <p:xfrm>
          <a:off x="0" y="0"/>
          <a:ext cx="0" cy="0"/>
        </p:xfrm>
        <a:graphic>
          <a:graphicData uri="http://schemas.openxmlformats.org/drawingml/2006/table">
            <a:tbl>
              <a:tblPr firstRow="1" bandRow="1">
                <a:tableStyleId>{5C22544A-7EE6-4342-B048-85BDC9FD1C3A}</a:tableStyleId>
              </a:tblPr>
              <a:tblGrid>
                <a:gridCol w="1354667">
                  <a:extLst>
                    <a:ext uri="{9D8B030D-6E8A-4147-A177-3AD203B41FA5}">
                      <a16:colId xmlns:a16="http://schemas.microsoft.com/office/drawing/2014/main" val="2688082441"/>
                    </a:ext>
                  </a:extLst>
                </a:gridCol>
                <a:gridCol w="1354667">
                  <a:extLst>
                    <a:ext uri="{9D8B030D-6E8A-4147-A177-3AD203B41FA5}">
                      <a16:colId xmlns:a16="http://schemas.microsoft.com/office/drawing/2014/main" val="3700217125"/>
                    </a:ext>
                  </a:extLst>
                </a:gridCol>
                <a:gridCol w="1354667">
                  <a:extLst>
                    <a:ext uri="{9D8B030D-6E8A-4147-A177-3AD203B41FA5}">
                      <a16:colId xmlns:a16="http://schemas.microsoft.com/office/drawing/2014/main" val="4020481600"/>
                    </a:ext>
                  </a:extLst>
                </a:gridCol>
                <a:gridCol w="1354667">
                  <a:extLst>
                    <a:ext uri="{9D8B030D-6E8A-4147-A177-3AD203B41FA5}">
                      <a16:colId xmlns:a16="http://schemas.microsoft.com/office/drawing/2014/main" val="2663648851"/>
                    </a:ext>
                  </a:extLst>
                </a:gridCol>
                <a:gridCol w="1354667">
                  <a:extLst>
                    <a:ext uri="{9D8B030D-6E8A-4147-A177-3AD203B41FA5}">
                      <a16:colId xmlns:a16="http://schemas.microsoft.com/office/drawing/2014/main" val="4249621985"/>
                    </a:ext>
                  </a:extLst>
                </a:gridCol>
                <a:gridCol w="1354667">
                  <a:extLst>
                    <a:ext uri="{9D8B030D-6E8A-4147-A177-3AD203B41FA5}">
                      <a16:colId xmlns:a16="http://schemas.microsoft.com/office/drawing/2014/main" val="950570667"/>
                    </a:ext>
                  </a:extLst>
                </a:gridCol>
              </a:tblGrid>
              <a:tr h="370840">
                <a:tc>
                  <a:txBody>
                    <a:bodyPr/>
                    <a:lstStyle/>
                    <a:p>
                      <a:endParaRPr lang="pl-PL"/>
                    </a:p>
                  </a:txBody>
                  <a:tcPr/>
                </a:tc>
                <a:tc>
                  <a:txBody>
                    <a:bodyPr/>
                    <a:lstStyle/>
                    <a:p>
                      <a:endParaRPr lang="pl-PL"/>
                    </a:p>
                  </a:txBody>
                  <a:tcPr/>
                </a:tc>
                <a:tc>
                  <a:txBody>
                    <a:bodyPr/>
                    <a:lstStyle/>
                    <a:p>
                      <a:endParaRPr lang="pl-PL"/>
                    </a:p>
                  </a:txBody>
                  <a:tcPr/>
                </a:tc>
                <a:tc>
                  <a:txBody>
                    <a:bodyPr/>
                    <a:lstStyle/>
                    <a:p>
                      <a:endParaRPr lang="pl-PL"/>
                    </a:p>
                  </a:txBody>
                  <a:tcPr/>
                </a:tc>
                <a:tc>
                  <a:txBody>
                    <a:bodyPr/>
                    <a:lstStyle/>
                    <a:p>
                      <a:endParaRPr lang="pl-PL"/>
                    </a:p>
                  </a:txBody>
                  <a:tcPr/>
                </a:tc>
                <a:tc>
                  <a:txBody>
                    <a:bodyPr/>
                    <a:lstStyle/>
                    <a:p>
                      <a:endParaRPr lang="pl-PL"/>
                    </a:p>
                  </a:txBody>
                  <a:tcPr/>
                </a:tc>
                <a:extLst>
                  <a:ext uri="{0D108BD9-81ED-4DB2-BD59-A6C34878D82A}">
                    <a16:rowId xmlns:a16="http://schemas.microsoft.com/office/drawing/2014/main" val="3270154341"/>
                  </a:ext>
                </a:extLst>
              </a:tr>
              <a:tr h="370840">
                <a:tc>
                  <a:txBody>
                    <a:bodyPr/>
                    <a:lstStyle/>
                    <a:p>
                      <a:endParaRPr lang="pl-PL"/>
                    </a:p>
                  </a:txBody>
                  <a:tcPr/>
                </a:tc>
                <a:tc>
                  <a:txBody>
                    <a:bodyPr/>
                    <a:lstStyle/>
                    <a:p>
                      <a:endParaRPr lang="pl-PL"/>
                    </a:p>
                  </a:txBody>
                  <a:tcPr/>
                </a:tc>
                <a:tc>
                  <a:txBody>
                    <a:bodyPr/>
                    <a:lstStyle/>
                    <a:p>
                      <a:endParaRPr lang="pl-PL"/>
                    </a:p>
                  </a:txBody>
                  <a:tcPr/>
                </a:tc>
                <a:tc>
                  <a:txBody>
                    <a:bodyPr/>
                    <a:lstStyle/>
                    <a:p>
                      <a:endParaRPr lang="pl-PL"/>
                    </a:p>
                  </a:txBody>
                  <a:tcPr/>
                </a:tc>
                <a:tc>
                  <a:txBody>
                    <a:bodyPr/>
                    <a:lstStyle/>
                    <a:p>
                      <a:endParaRPr lang="pl-PL"/>
                    </a:p>
                  </a:txBody>
                  <a:tcPr/>
                </a:tc>
                <a:tc>
                  <a:txBody>
                    <a:bodyPr/>
                    <a:lstStyle/>
                    <a:p>
                      <a:endParaRPr lang="pl-PL" dirty="0"/>
                    </a:p>
                  </a:txBody>
                  <a:tcPr/>
                </a:tc>
                <a:extLst>
                  <a:ext uri="{0D108BD9-81ED-4DB2-BD59-A6C34878D82A}">
                    <a16:rowId xmlns:a16="http://schemas.microsoft.com/office/drawing/2014/main" val="3371598823"/>
                  </a:ext>
                </a:extLst>
              </a:tr>
            </a:tbl>
          </a:graphicData>
        </a:graphic>
      </p:graphicFrame>
      <p:sp>
        <p:nvSpPr>
          <p:cNvPr id="4" name="pole tekstowe 3">
            <a:extLst>
              <a:ext uri="{FF2B5EF4-FFF2-40B4-BE49-F238E27FC236}">
                <a16:creationId xmlns:a16="http://schemas.microsoft.com/office/drawing/2014/main" id="{7CC4EE8C-5F7B-4FF8-A96F-681091B583E4}"/>
              </a:ext>
            </a:extLst>
          </p:cNvPr>
          <p:cNvSpPr txBox="1"/>
          <p:nvPr/>
        </p:nvSpPr>
        <p:spPr>
          <a:xfrm>
            <a:off x="474215" y="1546279"/>
            <a:ext cx="11243568" cy="461665"/>
          </a:xfrm>
          <a:prstGeom prst="rect">
            <a:avLst/>
          </a:prstGeom>
          <a:noFill/>
        </p:spPr>
        <p:txBody>
          <a:bodyPr wrap="square" rtlCol="0">
            <a:spAutoFit/>
          </a:bodyPr>
          <a:lstStyle/>
          <a:p>
            <a:r>
              <a:rPr lang="pl-PL" sz="2400" b="1" dirty="0"/>
              <a:t>Sześć celów środowiskowych Taksonomii:</a:t>
            </a:r>
          </a:p>
        </p:txBody>
      </p:sp>
      <p:graphicFrame>
        <p:nvGraphicFramePr>
          <p:cNvPr id="8" name="Tabela 7">
            <a:extLst>
              <a:ext uri="{FF2B5EF4-FFF2-40B4-BE49-F238E27FC236}">
                <a16:creationId xmlns:a16="http://schemas.microsoft.com/office/drawing/2014/main" id="{340D3DF8-7D6A-A35B-3177-133542E907F0}"/>
              </a:ext>
            </a:extLst>
          </p:cNvPr>
          <p:cNvGraphicFramePr>
            <a:graphicFrameLocks noGrp="1"/>
          </p:cNvGraphicFramePr>
          <p:nvPr>
            <p:extLst>
              <p:ext uri="{D42A27DB-BD31-4B8C-83A1-F6EECF244321}">
                <p14:modId xmlns:p14="http://schemas.microsoft.com/office/powerpoint/2010/main" val="854783446"/>
              </p:ext>
            </p:extLst>
          </p:nvPr>
        </p:nvGraphicFramePr>
        <p:xfrm>
          <a:off x="474215" y="2085679"/>
          <a:ext cx="11243568" cy="2686642"/>
        </p:xfrm>
        <a:graphic>
          <a:graphicData uri="http://schemas.openxmlformats.org/drawingml/2006/table">
            <a:tbl>
              <a:tblPr firstRow="1" bandRow="1">
                <a:tableStyleId>{5C22544A-7EE6-4342-B048-85BDC9FD1C3A}</a:tableStyleId>
              </a:tblPr>
              <a:tblGrid>
                <a:gridCol w="1873928">
                  <a:extLst>
                    <a:ext uri="{9D8B030D-6E8A-4147-A177-3AD203B41FA5}">
                      <a16:colId xmlns:a16="http://schemas.microsoft.com/office/drawing/2014/main" val="1161615302"/>
                    </a:ext>
                  </a:extLst>
                </a:gridCol>
                <a:gridCol w="1873928">
                  <a:extLst>
                    <a:ext uri="{9D8B030D-6E8A-4147-A177-3AD203B41FA5}">
                      <a16:colId xmlns:a16="http://schemas.microsoft.com/office/drawing/2014/main" val="3539508615"/>
                    </a:ext>
                  </a:extLst>
                </a:gridCol>
                <a:gridCol w="1873928">
                  <a:extLst>
                    <a:ext uri="{9D8B030D-6E8A-4147-A177-3AD203B41FA5}">
                      <a16:colId xmlns:a16="http://schemas.microsoft.com/office/drawing/2014/main" val="2022019016"/>
                    </a:ext>
                  </a:extLst>
                </a:gridCol>
                <a:gridCol w="1873928">
                  <a:extLst>
                    <a:ext uri="{9D8B030D-6E8A-4147-A177-3AD203B41FA5}">
                      <a16:colId xmlns:a16="http://schemas.microsoft.com/office/drawing/2014/main" val="2016397116"/>
                    </a:ext>
                  </a:extLst>
                </a:gridCol>
                <a:gridCol w="1873928">
                  <a:extLst>
                    <a:ext uri="{9D8B030D-6E8A-4147-A177-3AD203B41FA5}">
                      <a16:colId xmlns:a16="http://schemas.microsoft.com/office/drawing/2014/main" val="2605377446"/>
                    </a:ext>
                  </a:extLst>
                </a:gridCol>
                <a:gridCol w="1873928">
                  <a:extLst>
                    <a:ext uri="{9D8B030D-6E8A-4147-A177-3AD203B41FA5}">
                      <a16:colId xmlns:a16="http://schemas.microsoft.com/office/drawing/2014/main" val="323567665"/>
                    </a:ext>
                  </a:extLst>
                </a:gridCol>
              </a:tblGrid>
              <a:tr h="1232560">
                <a:tc>
                  <a:txBody>
                    <a:bodyPr/>
                    <a:lstStyle/>
                    <a:p>
                      <a:endParaRPr lang="pl-PL" dirty="0"/>
                    </a:p>
                  </a:txBody>
                  <a:tcPr/>
                </a:tc>
                <a:tc>
                  <a:txBody>
                    <a:bodyPr/>
                    <a:lstStyle/>
                    <a:p>
                      <a:endParaRPr lang="pl-PL" dirty="0"/>
                    </a:p>
                  </a:txBody>
                  <a:tcPr/>
                </a:tc>
                <a:tc>
                  <a:txBody>
                    <a:bodyPr/>
                    <a:lstStyle/>
                    <a:p>
                      <a:endParaRPr lang="pl-PL" dirty="0"/>
                    </a:p>
                  </a:txBody>
                  <a:tcPr/>
                </a:tc>
                <a:tc>
                  <a:txBody>
                    <a:bodyPr/>
                    <a:lstStyle/>
                    <a:p>
                      <a:endParaRPr lang="pl-PL" dirty="0"/>
                    </a:p>
                  </a:txBody>
                  <a:tcPr/>
                </a:tc>
                <a:tc>
                  <a:txBody>
                    <a:bodyPr/>
                    <a:lstStyle/>
                    <a:p>
                      <a:endParaRPr lang="pl-PL"/>
                    </a:p>
                  </a:txBody>
                  <a:tcPr/>
                </a:tc>
                <a:tc>
                  <a:txBody>
                    <a:bodyPr/>
                    <a:lstStyle/>
                    <a:p>
                      <a:endParaRPr lang="pl-PL"/>
                    </a:p>
                  </a:txBody>
                  <a:tcPr/>
                </a:tc>
                <a:extLst>
                  <a:ext uri="{0D108BD9-81ED-4DB2-BD59-A6C34878D82A}">
                    <a16:rowId xmlns:a16="http://schemas.microsoft.com/office/drawing/2014/main" val="433183456"/>
                  </a:ext>
                </a:extLst>
              </a:tr>
              <a:tr h="1454082">
                <a:tc>
                  <a:txBody>
                    <a:bodyPr/>
                    <a:lstStyle/>
                    <a:p>
                      <a:r>
                        <a:rPr lang="pl-PL" sz="1600" dirty="0"/>
                        <a:t>łagodzenie zmian klimatu</a:t>
                      </a:r>
                    </a:p>
                  </a:txBody>
                  <a:tcPr/>
                </a:tc>
                <a:tc>
                  <a:txBody>
                    <a:bodyPr/>
                    <a:lstStyle/>
                    <a:p>
                      <a:r>
                        <a:rPr lang="pl-PL" sz="1600" dirty="0"/>
                        <a:t>adaptacja do zmian klimatu</a:t>
                      </a:r>
                    </a:p>
                  </a:txBody>
                  <a:tcPr/>
                </a:tc>
                <a:tc>
                  <a:txBody>
                    <a:bodyPr/>
                    <a:lstStyle/>
                    <a:p>
                      <a:r>
                        <a:rPr lang="pl-PL" sz="1600" dirty="0"/>
                        <a:t>odpowiednie użytkowanie i ochrona zasobów wodnych i morskich</a:t>
                      </a:r>
                    </a:p>
                  </a:txBody>
                  <a:tcPr/>
                </a:tc>
                <a:tc>
                  <a:txBody>
                    <a:bodyPr/>
                    <a:lstStyle/>
                    <a:p>
                      <a:r>
                        <a:rPr lang="pl-PL" sz="1600" dirty="0"/>
                        <a:t>gospodarka o obiegu zamkniętym w tym zapobieganie powstawaniu odpadów i recykling</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600" dirty="0"/>
                        <a:t>zapobieganie i kontrola zanieczyszczeń powietrza, wody i ziemi,</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600" dirty="0"/>
                        <a:t>ochrona bioróżnorodności i ekosystemów.</a:t>
                      </a:r>
                    </a:p>
                  </a:txBody>
                  <a:tcPr/>
                </a:tc>
                <a:extLst>
                  <a:ext uri="{0D108BD9-81ED-4DB2-BD59-A6C34878D82A}">
                    <a16:rowId xmlns:a16="http://schemas.microsoft.com/office/drawing/2014/main" val="2346713027"/>
                  </a:ext>
                </a:extLst>
              </a:tr>
            </a:tbl>
          </a:graphicData>
        </a:graphic>
      </p:graphicFrame>
      <p:pic>
        <p:nvPicPr>
          <p:cNvPr id="10" name="Grafika 9" descr="Kula ziemska: Afryka i Europa z wypełnieniem pełnym">
            <a:extLst>
              <a:ext uri="{FF2B5EF4-FFF2-40B4-BE49-F238E27FC236}">
                <a16:creationId xmlns:a16="http://schemas.microsoft.com/office/drawing/2014/main" id="{D17E7287-0638-85EA-435C-8767DE7AE61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2093" y="2241148"/>
            <a:ext cx="914400" cy="914400"/>
          </a:xfrm>
          <a:prstGeom prst="rect">
            <a:avLst/>
          </a:prstGeom>
        </p:spPr>
      </p:pic>
      <p:pic>
        <p:nvPicPr>
          <p:cNvPr id="12" name="Grafika 11" descr="Termometr z wypełnieniem pełnym">
            <a:extLst>
              <a:ext uri="{FF2B5EF4-FFF2-40B4-BE49-F238E27FC236}">
                <a16:creationId xmlns:a16="http://schemas.microsoft.com/office/drawing/2014/main" id="{1A173BC1-BCC5-6078-FE9B-73925B77200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831843" y="2241148"/>
            <a:ext cx="914400" cy="914400"/>
          </a:xfrm>
          <a:prstGeom prst="rect">
            <a:avLst/>
          </a:prstGeom>
        </p:spPr>
      </p:pic>
      <p:pic>
        <p:nvPicPr>
          <p:cNvPr id="14" name="Grafika 13" descr="Woda z wypełnieniem pełnym">
            <a:extLst>
              <a:ext uri="{FF2B5EF4-FFF2-40B4-BE49-F238E27FC236}">
                <a16:creationId xmlns:a16="http://schemas.microsoft.com/office/drawing/2014/main" id="{5C6C2C99-FA13-E0EC-F38F-5345C697298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41593" y="2241148"/>
            <a:ext cx="914400" cy="914400"/>
          </a:xfrm>
          <a:prstGeom prst="rect">
            <a:avLst/>
          </a:prstGeom>
        </p:spPr>
      </p:pic>
      <p:pic>
        <p:nvPicPr>
          <p:cNvPr id="16" name="Grafika 15" descr="Segregacja odpadów z wypełnieniem pełnym">
            <a:extLst>
              <a:ext uri="{FF2B5EF4-FFF2-40B4-BE49-F238E27FC236}">
                <a16:creationId xmlns:a16="http://schemas.microsoft.com/office/drawing/2014/main" id="{A1C73F20-DE86-3E42-AC85-0E8FBE00C58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689468" y="2241148"/>
            <a:ext cx="914400" cy="914400"/>
          </a:xfrm>
          <a:prstGeom prst="rect">
            <a:avLst/>
          </a:prstGeom>
        </p:spPr>
      </p:pic>
      <p:pic>
        <p:nvPicPr>
          <p:cNvPr id="18" name="Grafika 17" descr="Fabryka z wypełnieniem pełnym">
            <a:extLst>
              <a:ext uri="{FF2B5EF4-FFF2-40B4-BE49-F238E27FC236}">
                <a16:creationId xmlns:a16="http://schemas.microsoft.com/office/drawing/2014/main" id="{FC2AEBF4-D738-0E41-0C7D-71AE558BDBF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432543" y="2241148"/>
            <a:ext cx="914400" cy="914400"/>
          </a:xfrm>
          <a:prstGeom prst="rect">
            <a:avLst/>
          </a:prstGeom>
        </p:spPr>
      </p:pic>
      <p:pic>
        <p:nvPicPr>
          <p:cNvPr id="20" name="Grafika 19" descr="Otwarta dłoń z rośliną z wypełnieniem pełnym">
            <a:extLst>
              <a:ext uri="{FF2B5EF4-FFF2-40B4-BE49-F238E27FC236}">
                <a16:creationId xmlns:a16="http://schemas.microsoft.com/office/drawing/2014/main" id="{4B6C5C4E-3673-78F0-C3C5-E87061B24CD2}"/>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299443" y="2241148"/>
            <a:ext cx="914400" cy="914400"/>
          </a:xfrm>
          <a:prstGeom prst="rect">
            <a:avLst/>
          </a:prstGeom>
        </p:spPr>
      </p:pic>
    </p:spTree>
    <p:extLst>
      <p:ext uri="{BB962C8B-B14F-4D97-AF65-F5344CB8AC3E}">
        <p14:creationId xmlns:p14="http://schemas.microsoft.com/office/powerpoint/2010/main" val="33272910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BF7AB604-74DE-53A7-649E-5510A2854514}"/>
              </a:ext>
            </a:extLst>
          </p:cNvPr>
          <p:cNvSpPr>
            <a:spLocks noGrp="1"/>
          </p:cNvSpPr>
          <p:nvPr>
            <p:ph type="title"/>
          </p:nvPr>
        </p:nvSpPr>
        <p:spPr/>
        <p:txBody>
          <a:bodyPr>
            <a:normAutofit fontScale="90000"/>
          </a:bodyPr>
          <a:lstStyle/>
          <a:p>
            <a:r>
              <a:rPr lang="pl-PL" b="1" dirty="0"/>
              <a:t>Ramy prawne dla zasady DNSH  cz. 3</a:t>
            </a:r>
          </a:p>
        </p:txBody>
      </p:sp>
      <p:sp>
        <p:nvSpPr>
          <p:cNvPr id="2" name="Symbol zastępczy zawartości 1">
            <a:extLst>
              <a:ext uri="{FF2B5EF4-FFF2-40B4-BE49-F238E27FC236}">
                <a16:creationId xmlns:a16="http://schemas.microsoft.com/office/drawing/2014/main" id="{1ABD6F84-5B94-2A33-C514-1F78F7F5AA08}"/>
              </a:ext>
            </a:extLst>
          </p:cNvPr>
          <p:cNvSpPr>
            <a:spLocks noGrp="1"/>
          </p:cNvSpPr>
          <p:nvPr>
            <p:ph idx="4294967295"/>
          </p:nvPr>
        </p:nvSpPr>
        <p:spPr/>
        <p:txBody>
          <a:bodyPr/>
          <a:lstStyle/>
          <a:p>
            <a:endParaRPr lang="pl-PL" dirty="0"/>
          </a:p>
        </p:txBody>
      </p:sp>
      <p:sp>
        <p:nvSpPr>
          <p:cNvPr id="6" name="pole tekstowe 5">
            <a:extLst>
              <a:ext uri="{FF2B5EF4-FFF2-40B4-BE49-F238E27FC236}">
                <a16:creationId xmlns:a16="http://schemas.microsoft.com/office/drawing/2014/main" id="{C83B908F-AEE4-8FFB-931A-733F0F5D27DB}"/>
              </a:ext>
            </a:extLst>
          </p:cNvPr>
          <p:cNvSpPr txBox="1"/>
          <p:nvPr/>
        </p:nvSpPr>
        <p:spPr>
          <a:xfrm>
            <a:off x="387129" y="1385893"/>
            <a:ext cx="10879587" cy="461665"/>
          </a:xfrm>
          <a:prstGeom prst="rect">
            <a:avLst/>
          </a:prstGeom>
          <a:noFill/>
        </p:spPr>
        <p:txBody>
          <a:bodyPr wrap="square">
            <a:spAutoFit/>
          </a:bodyPr>
          <a:lstStyle/>
          <a:p>
            <a:r>
              <a:rPr lang="pl-PL" sz="2400" b="1" i="0" dirty="0">
                <a:solidFill>
                  <a:srgbClr val="000000"/>
                </a:solidFill>
                <a:effectLst/>
                <a:latin typeface="Calibri" panose="020F0502020204030204" pitchFamily="34" charset="0"/>
              </a:rPr>
              <a:t>Zakaz wyrządzania poważnych szkód dla któregokolwiek z celów środowiskowych</a:t>
            </a:r>
            <a:endParaRPr lang="pl-PL" sz="2400" dirty="0"/>
          </a:p>
        </p:txBody>
      </p:sp>
      <p:sp>
        <p:nvSpPr>
          <p:cNvPr id="8" name="pole tekstowe 7">
            <a:extLst>
              <a:ext uri="{FF2B5EF4-FFF2-40B4-BE49-F238E27FC236}">
                <a16:creationId xmlns:a16="http://schemas.microsoft.com/office/drawing/2014/main" id="{888C77BC-5122-B5CB-44D6-A49F5F72D0BE}"/>
              </a:ext>
            </a:extLst>
          </p:cNvPr>
          <p:cNvSpPr txBox="1"/>
          <p:nvPr/>
        </p:nvSpPr>
        <p:spPr>
          <a:xfrm>
            <a:off x="387129" y="1975647"/>
            <a:ext cx="11608928" cy="4031873"/>
          </a:xfrm>
          <a:prstGeom prst="rect">
            <a:avLst/>
          </a:prstGeom>
          <a:noFill/>
        </p:spPr>
        <p:txBody>
          <a:bodyPr wrap="square">
            <a:spAutoFit/>
          </a:bodyPr>
          <a:lstStyle/>
          <a:p>
            <a:pPr algn="l"/>
            <a:r>
              <a:rPr lang="pl-PL" sz="2400" b="1" i="0" dirty="0">
                <a:solidFill>
                  <a:srgbClr val="000000"/>
                </a:solidFill>
                <a:effectLst/>
                <a:latin typeface="Calibri" panose="020F0502020204030204" pitchFamily="34" charset="0"/>
              </a:rPr>
              <a:t>Kiedy działalność wyrządza znaczące szkody?</a:t>
            </a:r>
            <a:endParaRPr lang="pl-PL" sz="2400" b="1" dirty="0">
              <a:solidFill>
                <a:srgbClr val="000000"/>
              </a:solidFill>
              <a:latin typeface="Calibri" panose="020F0502020204030204" pitchFamily="34" charset="0"/>
            </a:endParaRPr>
          </a:p>
          <a:p>
            <a:pPr algn="l"/>
            <a:r>
              <a:rPr lang="pl-PL" sz="1900" i="0" dirty="0">
                <a:solidFill>
                  <a:srgbClr val="000000"/>
                </a:solidFill>
                <a:effectLst/>
                <a:latin typeface="Calibri" panose="020F0502020204030204" pitchFamily="34" charset="0"/>
              </a:rPr>
              <a:t>Jeżeli:</a:t>
            </a:r>
          </a:p>
          <a:p>
            <a:pPr marL="285750" indent="-285750" algn="l">
              <a:buFont typeface="Arial" panose="020B0604020202020204" pitchFamily="34" charset="0"/>
              <a:buChar char="•"/>
            </a:pPr>
            <a:r>
              <a:rPr lang="pl-PL" sz="1900" b="0" i="0" dirty="0">
                <a:solidFill>
                  <a:srgbClr val="000000"/>
                </a:solidFill>
                <a:effectLst/>
                <a:latin typeface="Calibri" panose="020F0502020204030204" pitchFamily="34" charset="0"/>
              </a:rPr>
              <a:t>prowadzi do znaczących emisji gazów cieplarnianych;</a:t>
            </a:r>
          </a:p>
          <a:p>
            <a:pPr marL="285750" indent="-285750" algn="l">
              <a:buFont typeface="Arial" panose="020B0604020202020204" pitchFamily="34" charset="0"/>
              <a:buChar char="•"/>
            </a:pPr>
            <a:r>
              <a:rPr lang="pl-PL" sz="1900" b="0" i="0" dirty="0">
                <a:solidFill>
                  <a:srgbClr val="000000"/>
                </a:solidFill>
                <a:effectLst/>
                <a:latin typeface="Calibri" panose="020F0502020204030204" pitchFamily="34" charset="0"/>
              </a:rPr>
              <a:t>prowadzi do nasilenia niekorzystnych skutków przyszłych warunków klimatycznych;</a:t>
            </a:r>
          </a:p>
          <a:p>
            <a:pPr marL="285750" indent="-285750" algn="l">
              <a:buFont typeface="Arial" panose="020B0604020202020204" pitchFamily="34" charset="0"/>
              <a:buChar char="•"/>
            </a:pPr>
            <a:r>
              <a:rPr lang="pl-PL" sz="1900" dirty="0">
                <a:solidFill>
                  <a:srgbClr val="000000"/>
                </a:solidFill>
                <a:effectLst/>
                <a:latin typeface="Calibri" panose="020F0502020204030204" pitchFamily="34" charset="0"/>
                <a:ea typeface="Calibri" panose="020F0502020204030204" pitchFamily="34" charset="0"/>
              </a:rPr>
              <a:t>szkodzi dobremu stanowi lub dobremu potencjałowi ekologicznemu jednolitych części wód, w tym wód powierzchniowych i wód podziemnych</a:t>
            </a:r>
            <a:r>
              <a:rPr lang="pl-PL" sz="1900" dirty="0">
                <a:solidFill>
                  <a:srgbClr val="000000"/>
                </a:solidFill>
                <a:latin typeface="Calibri" panose="020F0502020204030204" pitchFamily="34" charset="0"/>
                <a:ea typeface="Calibri" panose="020F0502020204030204" pitchFamily="34" charset="0"/>
              </a:rPr>
              <a:t> </a:t>
            </a:r>
            <a:r>
              <a:rPr lang="pl-PL" sz="1900" dirty="0">
                <a:solidFill>
                  <a:srgbClr val="000000"/>
                </a:solidFill>
                <a:effectLst/>
                <a:latin typeface="Calibri" panose="020F0502020204030204" pitchFamily="34" charset="0"/>
                <a:ea typeface="Calibri" panose="020F0502020204030204" pitchFamily="34" charset="0"/>
              </a:rPr>
              <a:t>lub dobremu stanowi środowiska wód morskich</a:t>
            </a:r>
            <a:r>
              <a:rPr lang="pl-PL" sz="1900" b="0" i="0" dirty="0">
                <a:solidFill>
                  <a:srgbClr val="000000"/>
                </a:solidFill>
                <a:effectLst/>
                <a:latin typeface="Calibri" panose="020F0502020204030204" pitchFamily="34" charset="0"/>
              </a:rPr>
              <a:t>;</a:t>
            </a:r>
          </a:p>
          <a:p>
            <a:pPr marL="285750" indent="-285750" algn="l">
              <a:buFont typeface="Arial" panose="020B0604020202020204" pitchFamily="34" charset="0"/>
              <a:buChar char="•"/>
            </a:pPr>
            <a:r>
              <a:rPr lang="pl-PL" sz="1900" dirty="0">
                <a:solidFill>
                  <a:srgbClr val="000000"/>
                </a:solidFill>
                <a:effectLst/>
                <a:latin typeface="Calibri" panose="020F0502020204030204" pitchFamily="34" charset="0"/>
                <a:ea typeface="Calibri" panose="020F0502020204030204" pitchFamily="34" charset="0"/>
              </a:rPr>
              <a:t>prowadzi do znaczącego braku efektywności w wykorzystywaniu materiałów lub w bezpośrednim lub pośrednim wykorzystywaniu zasobów naturalnych, lub do znacznego zwiększenia wytwarzania, spalania lub unieszkodliwiania odpadów, lub jeżeli długotrwałe składowanie odpadów może wyrządzać znaczące i długoterminowe szkody dla środowiska</a:t>
            </a:r>
            <a:r>
              <a:rPr lang="pl-PL" sz="1900" b="0" i="0" dirty="0">
                <a:solidFill>
                  <a:srgbClr val="000000"/>
                </a:solidFill>
                <a:effectLst/>
                <a:latin typeface="Calibri" panose="020F0502020204030204" pitchFamily="34" charset="0"/>
              </a:rPr>
              <a:t>;</a:t>
            </a:r>
          </a:p>
          <a:p>
            <a:pPr marL="285750" indent="-285750" algn="l">
              <a:buFont typeface="Arial" panose="020B0604020202020204" pitchFamily="34" charset="0"/>
              <a:buChar char="•"/>
            </a:pPr>
            <a:r>
              <a:rPr lang="pl-PL" sz="1900" dirty="0">
                <a:solidFill>
                  <a:srgbClr val="000000"/>
                </a:solidFill>
                <a:effectLst/>
                <a:latin typeface="Calibri" panose="020F0502020204030204" pitchFamily="34" charset="0"/>
                <a:ea typeface="Calibri" panose="020F0502020204030204" pitchFamily="34" charset="0"/>
              </a:rPr>
              <a:t>prowadzi do znaczącego wzrostu emisji zanieczyszczeń do powietrza, wody lub ziemi</a:t>
            </a:r>
            <a:r>
              <a:rPr lang="pl-PL" sz="1900" b="0" i="0" dirty="0">
                <a:solidFill>
                  <a:srgbClr val="000000"/>
                </a:solidFill>
                <a:effectLst/>
                <a:latin typeface="Calibri" panose="020F0502020204030204" pitchFamily="34" charset="0"/>
              </a:rPr>
              <a:t>;</a:t>
            </a:r>
          </a:p>
          <a:p>
            <a:pPr marL="285750" indent="-285750" algn="l">
              <a:buFont typeface="Arial" panose="020B0604020202020204" pitchFamily="34" charset="0"/>
              <a:buChar char="•"/>
            </a:pPr>
            <a:r>
              <a:rPr lang="pl-PL" sz="1900" dirty="0">
                <a:solidFill>
                  <a:srgbClr val="000000"/>
                </a:solidFill>
                <a:effectLst/>
                <a:latin typeface="Calibri" panose="020F0502020204030204" pitchFamily="34" charset="0"/>
                <a:ea typeface="Calibri" panose="020F0502020204030204" pitchFamily="34" charset="0"/>
              </a:rPr>
              <a:t>w znacznym stopniu szkodzi dobremu stanowi i odporności ekosystemów lub jest szkodliwa dla stanu zachowania siedlisk i gatunków, w tym siedlisk i gatunków objętych zakresem zainteresowania Unii</a:t>
            </a:r>
            <a:r>
              <a:rPr lang="pl-PL" sz="1900" b="0" i="0" dirty="0">
                <a:solidFill>
                  <a:srgbClr val="000000"/>
                </a:solidFill>
                <a:effectLst/>
                <a:latin typeface="Calibri" panose="020F0502020204030204" pitchFamily="34" charset="0"/>
              </a:rPr>
              <a:t>. </a:t>
            </a:r>
          </a:p>
        </p:txBody>
      </p:sp>
    </p:spTree>
    <p:extLst>
      <p:ext uri="{BB962C8B-B14F-4D97-AF65-F5344CB8AC3E}">
        <p14:creationId xmlns:p14="http://schemas.microsoft.com/office/powerpoint/2010/main" val="35559641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BF7AB604-74DE-53A7-649E-5510A2854514}"/>
              </a:ext>
            </a:extLst>
          </p:cNvPr>
          <p:cNvSpPr>
            <a:spLocks noGrp="1"/>
          </p:cNvSpPr>
          <p:nvPr>
            <p:ph type="title"/>
          </p:nvPr>
        </p:nvSpPr>
        <p:spPr/>
        <p:txBody>
          <a:bodyPr>
            <a:normAutofit fontScale="90000"/>
          </a:bodyPr>
          <a:lstStyle/>
          <a:p>
            <a:r>
              <a:rPr lang="pl-PL" b="1" dirty="0"/>
              <a:t>Ramy prawne dla zasady DNSH  cz. 4</a:t>
            </a:r>
          </a:p>
        </p:txBody>
      </p:sp>
      <p:sp>
        <p:nvSpPr>
          <p:cNvPr id="2" name="Symbol zastępczy zawartości 1">
            <a:extLst>
              <a:ext uri="{FF2B5EF4-FFF2-40B4-BE49-F238E27FC236}">
                <a16:creationId xmlns:a16="http://schemas.microsoft.com/office/drawing/2014/main" id="{1ABD6F84-5B94-2A33-C514-1F78F7F5AA08}"/>
              </a:ext>
            </a:extLst>
          </p:cNvPr>
          <p:cNvSpPr>
            <a:spLocks noGrp="1"/>
          </p:cNvSpPr>
          <p:nvPr>
            <p:ph idx="4294967295"/>
          </p:nvPr>
        </p:nvSpPr>
        <p:spPr/>
        <p:txBody>
          <a:bodyPr/>
          <a:lstStyle/>
          <a:p>
            <a:endParaRPr lang="pl-PL" dirty="0"/>
          </a:p>
        </p:txBody>
      </p:sp>
      <p:sp>
        <p:nvSpPr>
          <p:cNvPr id="5" name="pole tekstowe 4">
            <a:extLst>
              <a:ext uri="{FF2B5EF4-FFF2-40B4-BE49-F238E27FC236}">
                <a16:creationId xmlns:a16="http://schemas.microsoft.com/office/drawing/2014/main" id="{DB86A2CC-122D-4619-3A28-499603C4EF34}"/>
              </a:ext>
            </a:extLst>
          </p:cNvPr>
          <p:cNvSpPr txBox="1"/>
          <p:nvPr/>
        </p:nvSpPr>
        <p:spPr>
          <a:xfrm>
            <a:off x="474215" y="1469964"/>
            <a:ext cx="7527471" cy="461665"/>
          </a:xfrm>
          <a:prstGeom prst="rect">
            <a:avLst/>
          </a:prstGeom>
          <a:noFill/>
        </p:spPr>
        <p:txBody>
          <a:bodyPr wrap="square">
            <a:spAutoFit/>
          </a:bodyPr>
          <a:lstStyle/>
          <a:p>
            <a:r>
              <a:rPr lang="pl-PL" sz="2400" b="1" i="0" dirty="0">
                <a:solidFill>
                  <a:srgbClr val="000000"/>
                </a:solidFill>
                <a:effectLst/>
                <a:latin typeface="Calibri" panose="020F0502020204030204" pitchFamily="34" charset="0"/>
              </a:rPr>
              <a:t>Techniczne kryteria kwalifikacji i minimalne gwarancje</a:t>
            </a:r>
            <a:endParaRPr lang="pl-PL" sz="2400" dirty="0"/>
          </a:p>
        </p:txBody>
      </p:sp>
      <p:sp>
        <p:nvSpPr>
          <p:cNvPr id="9" name="pole tekstowe 8">
            <a:extLst>
              <a:ext uri="{FF2B5EF4-FFF2-40B4-BE49-F238E27FC236}">
                <a16:creationId xmlns:a16="http://schemas.microsoft.com/office/drawing/2014/main" id="{ECF10FAE-8067-A4BB-D04C-86920203A6B4}"/>
              </a:ext>
            </a:extLst>
          </p:cNvPr>
          <p:cNvSpPr txBox="1"/>
          <p:nvPr/>
        </p:nvSpPr>
        <p:spPr>
          <a:xfrm>
            <a:off x="474215" y="1931628"/>
            <a:ext cx="11053756" cy="1323439"/>
          </a:xfrm>
          <a:prstGeom prst="rect">
            <a:avLst/>
          </a:prstGeom>
          <a:noFill/>
        </p:spPr>
        <p:txBody>
          <a:bodyPr wrap="square">
            <a:spAutoFit/>
          </a:bodyPr>
          <a:lstStyle/>
          <a:p>
            <a:r>
              <a:rPr lang="pl-PL" sz="2000" b="1" i="0" u="none" strike="noStrike" baseline="0" dirty="0">
                <a:solidFill>
                  <a:srgbClr val="000000"/>
                </a:solidFill>
                <a:latin typeface="Calibri" panose="020F0502020204030204" pitchFamily="34" charset="0"/>
              </a:rPr>
              <a:t>Wytyczne techniczne Komisji Europejskiej dotyczące stosowania zasady DNSH </a:t>
            </a:r>
            <a:r>
              <a:rPr lang="pl-PL" sz="2000" b="0" i="0" u="none" strike="noStrike" baseline="0" dirty="0">
                <a:solidFill>
                  <a:srgbClr val="000000"/>
                </a:solidFill>
                <a:latin typeface="Calibri" panose="020F0502020204030204" pitchFamily="34" charset="0"/>
              </a:rPr>
              <a:t>zostały zawarte w Komunikacie KE (2021/C 58/01) z dnia 18.02.2021 r., pt. „Wytyczne techniczne dotyczące stosowania zasady „nie czyń znaczącej szkody” na podstawie rozporządzenia ustanawiającego Instrument na rzecz Odbudowy i Zwiększania Odporności”</a:t>
            </a:r>
            <a:endParaRPr lang="pl-PL" sz="2000" dirty="0"/>
          </a:p>
        </p:txBody>
      </p:sp>
      <p:sp>
        <p:nvSpPr>
          <p:cNvPr id="6" name="pole tekstowe 5">
            <a:extLst>
              <a:ext uri="{FF2B5EF4-FFF2-40B4-BE49-F238E27FC236}">
                <a16:creationId xmlns:a16="http://schemas.microsoft.com/office/drawing/2014/main" id="{AB24641C-C6E8-60CD-C54B-E3E5ABA09DC6}"/>
              </a:ext>
            </a:extLst>
          </p:cNvPr>
          <p:cNvSpPr txBox="1"/>
          <p:nvPr/>
        </p:nvSpPr>
        <p:spPr>
          <a:xfrm>
            <a:off x="474214" y="3255067"/>
            <a:ext cx="10879587" cy="1938992"/>
          </a:xfrm>
          <a:prstGeom prst="rect">
            <a:avLst/>
          </a:prstGeom>
          <a:noFill/>
        </p:spPr>
        <p:txBody>
          <a:bodyPr wrap="square">
            <a:spAutoFit/>
          </a:bodyPr>
          <a:lstStyle/>
          <a:p>
            <a:r>
              <a:rPr lang="pl-PL" sz="2000" dirty="0">
                <a:effectLst/>
                <a:latin typeface="Calibri" panose="020F0502020204030204" pitchFamily="34" charset="0"/>
                <a:ea typeface="Calibri" panose="020F0502020204030204" pitchFamily="34" charset="0"/>
                <a:cs typeface="Times New Roman" panose="02020603050405020304" pitchFamily="18" charset="0"/>
              </a:rPr>
              <a:t>Wytyczne w jednoznaczny sposób określają podejście do klasyfikacji poszczególnych działań, środków bądź projektów z punktu widzenia realizacji zasady DNSH. </a:t>
            </a:r>
          </a:p>
          <a:p>
            <a:r>
              <a:rPr lang="pl-PL" sz="2000" dirty="0">
                <a:latin typeface="Calibri" panose="020F0502020204030204" pitchFamily="34" charset="0"/>
                <a:ea typeface="Calibri" panose="020F0502020204030204" pitchFamily="34" charset="0"/>
                <a:cs typeface="Times New Roman" panose="02020603050405020304" pitchFamily="18" charset="0"/>
              </a:rPr>
              <a:t>P</a:t>
            </a:r>
            <a:r>
              <a:rPr lang="pl-PL" sz="2000" dirty="0">
                <a:effectLst/>
                <a:latin typeface="Calibri" panose="020F0502020204030204" pitchFamily="34" charset="0"/>
                <a:ea typeface="Calibri" panose="020F0502020204030204" pitchFamily="34" charset="0"/>
                <a:cs typeface="Times New Roman" panose="02020603050405020304" pitchFamily="18" charset="0"/>
              </a:rPr>
              <a:t>odają one kilkustopniową logikę postępowania z zastosowaniem tabel klasyfikacyjnych, których wzory zamieszczone są w załączniku I do Komunikatu KE. Klasyfikację prowadzi się w odniesieniu do sześciu celów środowiskowych, zdefiniowanych w rozporządzeniu Parlamentu Europejskiego i Rady (UE) 2020/852.</a:t>
            </a:r>
            <a:endParaRPr lang="pl-PL" sz="2000" dirty="0"/>
          </a:p>
        </p:txBody>
      </p:sp>
    </p:spTree>
    <p:extLst>
      <p:ext uri="{BB962C8B-B14F-4D97-AF65-F5344CB8AC3E}">
        <p14:creationId xmlns:p14="http://schemas.microsoft.com/office/powerpoint/2010/main" val="34109764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BF7AB604-74DE-53A7-649E-5510A2854514}"/>
              </a:ext>
            </a:extLst>
          </p:cNvPr>
          <p:cNvSpPr>
            <a:spLocks noGrp="1"/>
          </p:cNvSpPr>
          <p:nvPr>
            <p:ph type="title"/>
          </p:nvPr>
        </p:nvSpPr>
        <p:spPr/>
        <p:txBody>
          <a:bodyPr>
            <a:normAutofit fontScale="90000"/>
          </a:bodyPr>
          <a:lstStyle/>
          <a:p>
            <a:r>
              <a:rPr lang="pl-PL" b="1" dirty="0"/>
              <a:t>Dokumentacja konkursowa i zapisy umowy</a:t>
            </a:r>
          </a:p>
        </p:txBody>
      </p:sp>
      <p:sp>
        <p:nvSpPr>
          <p:cNvPr id="2" name="Symbol zastępczy zawartości 1">
            <a:extLst>
              <a:ext uri="{FF2B5EF4-FFF2-40B4-BE49-F238E27FC236}">
                <a16:creationId xmlns:a16="http://schemas.microsoft.com/office/drawing/2014/main" id="{1ABD6F84-5B94-2A33-C514-1F78F7F5AA08}"/>
              </a:ext>
            </a:extLst>
          </p:cNvPr>
          <p:cNvSpPr>
            <a:spLocks noGrp="1"/>
          </p:cNvSpPr>
          <p:nvPr>
            <p:ph idx="4294967295"/>
          </p:nvPr>
        </p:nvSpPr>
        <p:spPr/>
        <p:txBody>
          <a:bodyPr/>
          <a:lstStyle/>
          <a:p>
            <a:endParaRPr lang="pl-PL"/>
          </a:p>
        </p:txBody>
      </p:sp>
      <p:sp>
        <p:nvSpPr>
          <p:cNvPr id="4" name="pole tekstowe 3">
            <a:extLst>
              <a:ext uri="{FF2B5EF4-FFF2-40B4-BE49-F238E27FC236}">
                <a16:creationId xmlns:a16="http://schemas.microsoft.com/office/drawing/2014/main" id="{3CDC99EB-25E3-59D3-DA6C-ABA92D458C73}"/>
              </a:ext>
            </a:extLst>
          </p:cNvPr>
          <p:cNvSpPr txBox="1"/>
          <p:nvPr/>
        </p:nvSpPr>
        <p:spPr>
          <a:xfrm>
            <a:off x="656206" y="1547671"/>
            <a:ext cx="10879587" cy="3785652"/>
          </a:xfrm>
          <a:prstGeom prst="rect">
            <a:avLst/>
          </a:prstGeom>
          <a:noFill/>
        </p:spPr>
        <p:txBody>
          <a:bodyPr wrap="square" rtlCol="0">
            <a:spAutoFit/>
          </a:bodyPr>
          <a:lstStyle/>
          <a:p>
            <a:r>
              <a:rPr lang="pl-PL" sz="2400" dirty="0"/>
              <a:t>Zgodność przedsięwzięć </a:t>
            </a:r>
            <a:r>
              <a:rPr lang="pl-PL" sz="2400" b="0" i="0" u="none" strike="noStrike" baseline="0" dirty="0"/>
              <a:t>z zasadą „</a:t>
            </a:r>
            <a:r>
              <a:rPr lang="pl-PL" sz="2400" b="1" i="0" u="none" strike="noStrike" baseline="0" dirty="0"/>
              <a:t>nie czyń poważnej szkody</a:t>
            </a:r>
            <a:r>
              <a:rPr lang="pl-PL" sz="2400" dirty="0"/>
              <a:t>”</a:t>
            </a:r>
            <a:r>
              <a:rPr lang="pl-PL" sz="2400" b="0" i="0" u="none" strike="noStrike" baseline="0" dirty="0"/>
              <a:t> czyli z celami środowiskowymi została potwierdzona we wniosku o objęcie przedsięwzięcia wsparciem.</a:t>
            </a:r>
            <a:endParaRPr lang="pl-PL" sz="2400" dirty="0"/>
          </a:p>
          <a:p>
            <a:endParaRPr lang="pl-PL" sz="2400" dirty="0"/>
          </a:p>
          <a:p>
            <a:pPr algn="l"/>
            <a:r>
              <a:rPr lang="pl-PL" sz="2400" dirty="0"/>
              <a:t>OOW zgodnie z zapisami </a:t>
            </a:r>
            <a:r>
              <a:rPr lang="pl-PL" sz="2400" b="1" i="0" u="none" strike="noStrike" baseline="0" dirty="0">
                <a:solidFill>
                  <a:srgbClr val="000000"/>
                </a:solidFill>
              </a:rPr>
              <a:t>§ 6  Stosowanie wytycznych i innych dokumentów </a:t>
            </a:r>
            <a:r>
              <a:rPr lang="pl-PL" sz="2400" i="0" u="none" strike="noStrike" baseline="0" dirty="0">
                <a:solidFill>
                  <a:srgbClr val="000000"/>
                </a:solidFill>
              </a:rPr>
              <a:t>Umowy o objęcie przedsięwzięcia wsparciem zobowiązany jest do stosowania obowiązujących przepisów, w tym:</a:t>
            </a:r>
          </a:p>
          <a:p>
            <a:r>
              <a:rPr lang="pl-PL" sz="2400" b="0" i="0" u="none" strike="noStrike" baseline="0" dirty="0">
                <a:solidFill>
                  <a:srgbClr val="000000"/>
                </a:solidFill>
              </a:rPr>
              <a:t>Podręcznika dla Beneficjenta Zgodność przedsięwzięć finansowanych ze środków Unii Europejskiej, w tym realizowanych w ramach Krajowego Planu Odbudowy i Zwiększania Odporności z zasadą „nie czyń znaczącej szkody”; </a:t>
            </a:r>
          </a:p>
        </p:txBody>
      </p:sp>
    </p:spTree>
    <p:extLst>
      <p:ext uri="{BB962C8B-B14F-4D97-AF65-F5344CB8AC3E}">
        <p14:creationId xmlns:p14="http://schemas.microsoft.com/office/powerpoint/2010/main" val="30271266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AEBAC8AF-2960-E7C0-B162-84AEB286DE5C}"/>
              </a:ext>
            </a:extLst>
          </p:cNvPr>
          <p:cNvSpPr>
            <a:spLocks noGrp="1"/>
          </p:cNvSpPr>
          <p:nvPr>
            <p:ph type="title"/>
          </p:nvPr>
        </p:nvSpPr>
        <p:spPr/>
        <p:txBody>
          <a:bodyPr>
            <a:normAutofit fontScale="90000"/>
          </a:bodyPr>
          <a:lstStyle/>
          <a:p>
            <a:r>
              <a:rPr lang="pl-PL" b="1" dirty="0"/>
              <a:t>Zasada DNSH w KPO cz.1</a:t>
            </a:r>
            <a:endParaRPr lang="pl-PL" dirty="0"/>
          </a:p>
        </p:txBody>
      </p:sp>
      <p:sp>
        <p:nvSpPr>
          <p:cNvPr id="2" name="Symbol zastępczy zawartości 1">
            <a:extLst>
              <a:ext uri="{FF2B5EF4-FFF2-40B4-BE49-F238E27FC236}">
                <a16:creationId xmlns:a16="http://schemas.microsoft.com/office/drawing/2014/main" id="{2B5F1B04-056C-A233-FAA3-9AE4C04DE29E}"/>
              </a:ext>
            </a:extLst>
          </p:cNvPr>
          <p:cNvSpPr>
            <a:spLocks noGrp="1"/>
          </p:cNvSpPr>
          <p:nvPr>
            <p:ph idx="4294967295"/>
          </p:nvPr>
        </p:nvSpPr>
        <p:spPr/>
        <p:txBody>
          <a:bodyPr/>
          <a:lstStyle/>
          <a:p>
            <a:endParaRPr lang="pl-PL"/>
          </a:p>
        </p:txBody>
      </p:sp>
      <p:sp>
        <p:nvSpPr>
          <p:cNvPr id="5" name="pole tekstowe 4">
            <a:extLst>
              <a:ext uri="{FF2B5EF4-FFF2-40B4-BE49-F238E27FC236}">
                <a16:creationId xmlns:a16="http://schemas.microsoft.com/office/drawing/2014/main" id="{63FA1D7E-9C2B-387B-B6FC-67B395061926}"/>
              </a:ext>
            </a:extLst>
          </p:cNvPr>
          <p:cNvSpPr txBox="1"/>
          <p:nvPr/>
        </p:nvSpPr>
        <p:spPr>
          <a:xfrm>
            <a:off x="474215" y="1513115"/>
            <a:ext cx="11151728" cy="2677656"/>
          </a:xfrm>
          <a:prstGeom prst="rect">
            <a:avLst/>
          </a:prstGeom>
          <a:noFill/>
        </p:spPr>
        <p:txBody>
          <a:bodyPr wrap="square">
            <a:spAutoFit/>
          </a:bodyPr>
          <a:lstStyle/>
          <a:p>
            <a:r>
              <a:rPr lang="pl-PL" sz="2400" b="0" i="0" u="none" strike="noStrike" baseline="0" dirty="0">
                <a:solidFill>
                  <a:srgbClr val="000000"/>
                </a:solidFill>
                <a:latin typeface="Calibri" panose="020F0502020204030204" pitchFamily="34" charset="0"/>
              </a:rPr>
              <a:t>W przypadku korzystania przez beneficjentów ze środków finansowych UE, w szczególności w ramach KPO, </a:t>
            </a:r>
            <a:r>
              <a:rPr lang="pl-PL" sz="2400" b="1" i="0" u="none" strike="noStrike" baseline="0" dirty="0">
                <a:solidFill>
                  <a:srgbClr val="000000"/>
                </a:solidFill>
                <a:latin typeface="Calibri" panose="020F0502020204030204" pitchFamily="34" charset="0"/>
              </a:rPr>
              <a:t>konieczne jest gromadzenie dokumentacji potwierdzającej zgodność z zasadą DNSH na każdym etapie przedsięwzięcia </a:t>
            </a:r>
            <a:r>
              <a:rPr lang="pl-PL" sz="2400" b="0" i="0" u="none" strike="noStrike" baseline="0" dirty="0">
                <a:solidFill>
                  <a:srgbClr val="000000"/>
                </a:solidFill>
                <a:latin typeface="Calibri" panose="020F0502020204030204" pitchFamily="34" charset="0"/>
              </a:rPr>
              <a:t>tj.: </a:t>
            </a:r>
          </a:p>
          <a:p>
            <a:r>
              <a:rPr lang="pl-PL" sz="2400" b="0" i="0" u="none" strike="noStrike" baseline="0" dirty="0">
                <a:latin typeface="Calibri" panose="020F0502020204030204" pitchFamily="34" charset="0"/>
              </a:rPr>
              <a:t>• przygotowania (od planowania, przez koncepcję, po projekt) inwestycji; </a:t>
            </a:r>
          </a:p>
          <a:p>
            <a:r>
              <a:rPr lang="pl-PL" sz="2400" b="0" i="0" u="none" strike="noStrike" baseline="0" dirty="0">
                <a:latin typeface="Calibri" panose="020F0502020204030204" pitchFamily="34" charset="0"/>
              </a:rPr>
              <a:t>• realizacji (np. budowy) inwestycji; </a:t>
            </a:r>
          </a:p>
          <a:p>
            <a:r>
              <a:rPr lang="pl-PL" sz="2400" b="0" i="0" u="none" strike="noStrike" baseline="0" dirty="0">
                <a:latin typeface="Calibri" panose="020F0502020204030204" pitchFamily="34" charset="0"/>
              </a:rPr>
              <a:t>• eksploatacji i utrzymania; </a:t>
            </a:r>
          </a:p>
          <a:p>
            <a:r>
              <a:rPr lang="pl-PL" sz="2400" b="0" i="0" u="none" strike="noStrike" baseline="0" dirty="0">
                <a:latin typeface="Calibri" panose="020F0502020204030204" pitchFamily="34" charset="0"/>
              </a:rPr>
              <a:t>• likwidacji. </a:t>
            </a:r>
          </a:p>
        </p:txBody>
      </p:sp>
      <p:sp>
        <p:nvSpPr>
          <p:cNvPr id="8" name="pole tekstowe 7">
            <a:extLst>
              <a:ext uri="{FF2B5EF4-FFF2-40B4-BE49-F238E27FC236}">
                <a16:creationId xmlns:a16="http://schemas.microsoft.com/office/drawing/2014/main" id="{BFFAA37B-F17F-3F3C-65AA-439922C596B8}"/>
              </a:ext>
            </a:extLst>
          </p:cNvPr>
          <p:cNvSpPr txBox="1"/>
          <p:nvPr/>
        </p:nvSpPr>
        <p:spPr>
          <a:xfrm>
            <a:off x="474216" y="4144556"/>
            <a:ext cx="10879586" cy="1200329"/>
          </a:xfrm>
          <a:prstGeom prst="rect">
            <a:avLst/>
          </a:prstGeom>
          <a:noFill/>
        </p:spPr>
        <p:txBody>
          <a:bodyPr wrap="square">
            <a:spAutoFit/>
          </a:bodyPr>
          <a:lstStyle/>
          <a:p>
            <a:r>
              <a:rPr lang="pl-PL" sz="2400" b="0" i="0" u="none" strike="noStrike" baseline="0" dirty="0">
                <a:solidFill>
                  <a:srgbClr val="000000"/>
                </a:solidFill>
                <a:latin typeface="Calibri" panose="020F0502020204030204" pitchFamily="34" charset="0"/>
              </a:rPr>
              <a:t>Konieczne jest gromadzenie dowodów, które pozwolą na monitorowanie realizacji wskaźników i kamieni milowych, wskazanych w KPO potwierdzających zgodność przedsięwzięć z zasadą DNSH, na każdym etapie ich realizacji.</a:t>
            </a:r>
            <a:endParaRPr lang="pl-PL" sz="2400" dirty="0"/>
          </a:p>
        </p:txBody>
      </p:sp>
    </p:spTree>
    <p:extLst>
      <p:ext uri="{BB962C8B-B14F-4D97-AF65-F5344CB8AC3E}">
        <p14:creationId xmlns:p14="http://schemas.microsoft.com/office/powerpoint/2010/main" val="29346557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AEBAC8AF-2960-E7C0-B162-84AEB286DE5C}"/>
              </a:ext>
            </a:extLst>
          </p:cNvPr>
          <p:cNvSpPr>
            <a:spLocks noGrp="1"/>
          </p:cNvSpPr>
          <p:nvPr>
            <p:ph type="title"/>
          </p:nvPr>
        </p:nvSpPr>
        <p:spPr/>
        <p:txBody>
          <a:bodyPr>
            <a:normAutofit fontScale="90000"/>
          </a:bodyPr>
          <a:lstStyle/>
          <a:p>
            <a:r>
              <a:rPr lang="pl-PL" b="1" dirty="0"/>
              <a:t>Zasada DNSH w KPO cz.2</a:t>
            </a:r>
            <a:endParaRPr lang="pl-PL" dirty="0"/>
          </a:p>
        </p:txBody>
      </p:sp>
      <p:sp>
        <p:nvSpPr>
          <p:cNvPr id="2" name="Symbol zastępczy zawartości 1">
            <a:extLst>
              <a:ext uri="{FF2B5EF4-FFF2-40B4-BE49-F238E27FC236}">
                <a16:creationId xmlns:a16="http://schemas.microsoft.com/office/drawing/2014/main" id="{2B5F1B04-056C-A233-FAA3-9AE4C04DE29E}"/>
              </a:ext>
            </a:extLst>
          </p:cNvPr>
          <p:cNvSpPr>
            <a:spLocks noGrp="1"/>
          </p:cNvSpPr>
          <p:nvPr>
            <p:ph idx="4294967295"/>
          </p:nvPr>
        </p:nvSpPr>
        <p:spPr/>
        <p:txBody>
          <a:bodyPr/>
          <a:lstStyle/>
          <a:p>
            <a:endParaRPr lang="pl-PL"/>
          </a:p>
        </p:txBody>
      </p:sp>
      <p:sp>
        <p:nvSpPr>
          <p:cNvPr id="7" name="pole tekstowe 6">
            <a:extLst>
              <a:ext uri="{FF2B5EF4-FFF2-40B4-BE49-F238E27FC236}">
                <a16:creationId xmlns:a16="http://schemas.microsoft.com/office/drawing/2014/main" id="{3C01CC14-5555-F887-B8A4-E6E4DD686BC0}"/>
              </a:ext>
            </a:extLst>
          </p:cNvPr>
          <p:cNvSpPr txBox="1"/>
          <p:nvPr/>
        </p:nvSpPr>
        <p:spPr>
          <a:xfrm>
            <a:off x="474216" y="1268238"/>
            <a:ext cx="10879586" cy="707886"/>
          </a:xfrm>
          <a:prstGeom prst="rect">
            <a:avLst/>
          </a:prstGeom>
          <a:noFill/>
        </p:spPr>
        <p:txBody>
          <a:bodyPr wrap="square">
            <a:spAutoFit/>
          </a:bodyPr>
          <a:lstStyle/>
          <a:p>
            <a:r>
              <a:rPr lang="pl-PL" sz="2000" b="0" i="0" u="none" strike="noStrike" baseline="0" dirty="0">
                <a:solidFill>
                  <a:srgbClr val="000000"/>
                </a:solidFill>
                <a:latin typeface="Calibri" panose="020F0502020204030204" pitchFamily="34" charset="0"/>
              </a:rPr>
              <a:t>Dowody potwierdzające zgodność z zasadą DNSH, na etapie realizacji przedsięwzięcia (</a:t>
            </a:r>
            <a:r>
              <a:rPr lang="pl-PL" sz="2000" b="0" i="0" u="none" strike="noStrike" baseline="0" dirty="0">
                <a:solidFill>
                  <a:srgbClr val="000000"/>
                </a:solidFill>
              </a:rPr>
              <a:t>budowa, eksploatacji czy likwidacja infrastruktury)</a:t>
            </a:r>
            <a:r>
              <a:rPr lang="pl-PL" sz="2000" b="0" i="0" u="none" strike="noStrike" baseline="0" dirty="0">
                <a:solidFill>
                  <a:srgbClr val="000000"/>
                </a:solidFill>
                <a:latin typeface="Calibri" panose="020F0502020204030204" pitchFamily="34" charset="0"/>
              </a:rPr>
              <a:t>, mogą być zawarte, w takich dokumentach jak: </a:t>
            </a:r>
            <a:endParaRPr lang="pl-PL" sz="2000" dirty="0"/>
          </a:p>
        </p:txBody>
      </p:sp>
      <p:sp>
        <p:nvSpPr>
          <p:cNvPr id="9" name="pole tekstowe 8">
            <a:extLst>
              <a:ext uri="{FF2B5EF4-FFF2-40B4-BE49-F238E27FC236}">
                <a16:creationId xmlns:a16="http://schemas.microsoft.com/office/drawing/2014/main" id="{11E8C0D4-5257-E1B1-3E3B-C3B640239FCB}"/>
              </a:ext>
            </a:extLst>
          </p:cNvPr>
          <p:cNvSpPr txBox="1"/>
          <p:nvPr/>
        </p:nvSpPr>
        <p:spPr>
          <a:xfrm>
            <a:off x="708258" y="2049997"/>
            <a:ext cx="10411499" cy="1938992"/>
          </a:xfrm>
          <a:prstGeom prst="rect">
            <a:avLst/>
          </a:prstGeom>
          <a:noFill/>
        </p:spPr>
        <p:txBody>
          <a:bodyPr wrap="square">
            <a:spAutoFit/>
          </a:bodyPr>
          <a:lstStyle/>
          <a:p>
            <a:pPr algn="l" rtl="0" fontAlgn="base">
              <a:buFont typeface="Arial" panose="020B0604020202020204" pitchFamily="34" charset="0"/>
              <a:buChar char="•"/>
            </a:pPr>
            <a:r>
              <a:rPr lang="pl-PL" sz="2000" b="0" i="0" u="none" strike="noStrike" dirty="0">
                <a:solidFill>
                  <a:srgbClr val="000000"/>
                </a:solidFill>
                <a:effectLst/>
              </a:rPr>
              <a:t>Zamówienie publiczne – dokumentacja przetargowa, </a:t>
            </a:r>
            <a:r>
              <a:rPr lang="en-US" sz="2000" b="0" i="0" dirty="0">
                <a:solidFill>
                  <a:srgbClr val="000000"/>
                </a:solidFill>
                <a:effectLst/>
              </a:rPr>
              <a:t>​</a:t>
            </a:r>
          </a:p>
          <a:p>
            <a:pPr algn="l" rtl="0" fontAlgn="base">
              <a:buFont typeface="Arial" panose="020B0604020202020204" pitchFamily="34" charset="0"/>
              <a:buChar char="•"/>
            </a:pPr>
            <a:r>
              <a:rPr lang="pl-PL" sz="2000" b="0" i="0" u="none" strike="noStrike" dirty="0">
                <a:solidFill>
                  <a:srgbClr val="000000"/>
                </a:solidFill>
                <a:effectLst/>
              </a:rPr>
              <a:t>Zarządzanie usługami inżynieryjnymi, zamówieniami publicznymi i pracami budowlanymi (EPCM), </a:t>
            </a:r>
            <a:r>
              <a:rPr lang="en-US" sz="2000" b="0" i="0" dirty="0">
                <a:solidFill>
                  <a:srgbClr val="000000"/>
                </a:solidFill>
                <a:effectLst/>
              </a:rPr>
              <a:t>​</a:t>
            </a:r>
          </a:p>
          <a:p>
            <a:pPr algn="l" rtl="0" fontAlgn="base">
              <a:buFont typeface="Arial" panose="020B0604020202020204" pitchFamily="34" charset="0"/>
              <a:buChar char="•"/>
            </a:pPr>
            <a:r>
              <a:rPr lang="pl-PL" sz="2000" b="0" i="0" u="none" strike="noStrike" dirty="0">
                <a:solidFill>
                  <a:srgbClr val="000000"/>
                </a:solidFill>
                <a:effectLst/>
              </a:rPr>
              <a:t>Strategia dotycząca eksploatacji i utrzymania, </a:t>
            </a:r>
            <a:r>
              <a:rPr lang="en-US" sz="2000" b="0" i="0" dirty="0">
                <a:solidFill>
                  <a:srgbClr val="000000"/>
                </a:solidFill>
                <a:effectLst/>
              </a:rPr>
              <a:t>​</a:t>
            </a:r>
          </a:p>
          <a:p>
            <a:pPr algn="l" rtl="0" fontAlgn="base">
              <a:buFont typeface="Arial" panose="020B0604020202020204" pitchFamily="34" charset="0"/>
              <a:buChar char="•"/>
            </a:pPr>
            <a:r>
              <a:rPr lang="pl-PL" sz="2000" b="0" i="0" u="none" strike="noStrike" dirty="0">
                <a:solidFill>
                  <a:srgbClr val="000000"/>
                </a:solidFill>
                <a:effectLst/>
              </a:rPr>
              <a:t>Raporty z zarządzania aktywami, </a:t>
            </a:r>
            <a:r>
              <a:rPr lang="en-US" sz="2000" b="0" i="0" dirty="0">
                <a:solidFill>
                  <a:srgbClr val="000000"/>
                </a:solidFill>
                <a:effectLst/>
              </a:rPr>
              <a:t>​</a:t>
            </a:r>
          </a:p>
          <a:p>
            <a:pPr algn="l" rtl="0" fontAlgn="base">
              <a:buFont typeface="Arial" panose="020B0604020202020204" pitchFamily="34" charset="0"/>
              <a:buChar char="•"/>
            </a:pPr>
            <a:r>
              <a:rPr lang="pl-PL" sz="2000" b="0" i="0" u="none" strike="noStrike" dirty="0">
                <a:solidFill>
                  <a:srgbClr val="000000"/>
                </a:solidFill>
                <a:effectLst/>
              </a:rPr>
              <a:t>Sprawozdania i raporty z kontroli i audytów wewnętrznych i zewnętrznych, </a:t>
            </a:r>
            <a:r>
              <a:rPr lang="en-US" sz="2000" b="0" i="0" dirty="0">
                <a:solidFill>
                  <a:srgbClr val="000000"/>
                </a:solidFill>
                <a:effectLst/>
              </a:rPr>
              <a:t>​</a:t>
            </a:r>
          </a:p>
          <a:p>
            <a:pPr algn="l" rtl="0" fontAlgn="base">
              <a:buFont typeface="Arial" panose="020B0604020202020204" pitchFamily="34" charset="0"/>
              <a:buChar char="•"/>
            </a:pPr>
            <a:r>
              <a:rPr lang="pl-PL" sz="2000" b="0" i="0" u="none" strike="noStrike" dirty="0">
                <a:solidFill>
                  <a:srgbClr val="000000"/>
                </a:solidFill>
                <a:effectLst/>
              </a:rPr>
              <a:t>Plan likwidacji. </a:t>
            </a:r>
            <a:r>
              <a:rPr lang="en-US" sz="2000" b="0" i="0" dirty="0">
                <a:solidFill>
                  <a:srgbClr val="000000"/>
                </a:solidFill>
                <a:effectLst/>
              </a:rPr>
              <a:t>​</a:t>
            </a:r>
          </a:p>
        </p:txBody>
      </p:sp>
      <p:sp>
        <p:nvSpPr>
          <p:cNvPr id="11" name="pole tekstowe 10">
            <a:extLst>
              <a:ext uri="{FF2B5EF4-FFF2-40B4-BE49-F238E27FC236}">
                <a16:creationId xmlns:a16="http://schemas.microsoft.com/office/drawing/2014/main" id="{12C82CFA-D799-6DD6-5D60-86EC3A2B6A66}"/>
              </a:ext>
            </a:extLst>
          </p:cNvPr>
          <p:cNvSpPr txBox="1"/>
          <p:nvPr/>
        </p:nvSpPr>
        <p:spPr>
          <a:xfrm>
            <a:off x="474215" y="4062863"/>
            <a:ext cx="11243570" cy="1938992"/>
          </a:xfrm>
          <a:prstGeom prst="rect">
            <a:avLst/>
          </a:prstGeom>
          <a:noFill/>
        </p:spPr>
        <p:txBody>
          <a:bodyPr wrap="square">
            <a:spAutoFit/>
          </a:bodyPr>
          <a:lstStyle/>
          <a:p>
            <a:r>
              <a:rPr lang="pl-PL" sz="2000" b="0" i="0" u="none" strike="noStrike" baseline="0" dirty="0">
                <a:solidFill>
                  <a:srgbClr val="000000"/>
                </a:solidFill>
                <a:latin typeface="Calibri" panose="020F0502020204030204" pitchFamily="34" charset="0"/>
              </a:rPr>
              <a:t>Wytyczne techniczne dotyczące weryfikacji infrastruktury pod względem wpływu na klimat wskazują również bardziej szczegółowe wymagania dot. opracowania dokumentacji potwierdzającej spełnianie warunków związanych z wpływem na zmiany klimatu, dla projektów infrastrukturalnych. Dokumentacja dotycząca weryfikacji pod względem wpływu na klimat, zgodnie z zaleceniami Wytycznych powinna być stosunkowo krótkim dokumentem podsumowującym, zawierającym ok. 10–20 stron, choć może zależeć np. od wielkości i złożoności projektu oraz komplementarności z OOŚ. </a:t>
            </a:r>
            <a:endParaRPr lang="pl-PL" sz="2000" dirty="0"/>
          </a:p>
        </p:txBody>
      </p:sp>
    </p:spTree>
    <p:extLst>
      <p:ext uri="{BB962C8B-B14F-4D97-AF65-F5344CB8AC3E}">
        <p14:creationId xmlns:p14="http://schemas.microsoft.com/office/powerpoint/2010/main" val="3504935449"/>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Projekt niestandardowy">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Pakiet 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A17B96AF41238D4DA878551213186F22" ma:contentTypeVersion="2" ma:contentTypeDescription="Utwórz nowy dokument." ma:contentTypeScope="" ma:versionID="27355ec95b59db307203cf1707f87054">
  <xsd:schema xmlns:xsd="http://www.w3.org/2001/XMLSchema" xmlns:xs="http://www.w3.org/2001/XMLSchema" xmlns:p="http://schemas.microsoft.com/office/2006/metadata/properties" xmlns:ns2="3b41daa1-6750-4b31-afda-36cb41ae05c8" targetNamespace="http://schemas.microsoft.com/office/2006/metadata/properties" ma:root="true" ma:fieldsID="3bd844ee2aa79a406ac54578ad605f9d" ns2:_="">
    <xsd:import namespace="3b41daa1-6750-4b31-afda-36cb41ae05c8"/>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41daa1-6750-4b31-afda-36cb41ae05c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zawartości"/>
        <xsd:element ref="dc:title" minOccurs="0" maxOccurs="1" ma:index="4" ma:displayName="Tytu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E3BCDAE-413B-41B6-9FEC-3007C037816B}">
  <ds:schemaRefs>
    <ds:schemaRef ds:uri="http://schemas.microsoft.com/sharepoint/v3/contenttype/forms"/>
  </ds:schemaRefs>
</ds:datastoreItem>
</file>

<file path=customXml/itemProps2.xml><?xml version="1.0" encoding="utf-8"?>
<ds:datastoreItem xmlns:ds="http://schemas.openxmlformats.org/officeDocument/2006/customXml" ds:itemID="{D8653276-CFA8-4823-B746-6143304E0E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b41daa1-6750-4b31-afda-36cb41ae05c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66DAB43-12F6-41C1-BBC6-3FBA7F8D1776}">
  <ds:schemaRefs>
    <ds:schemaRef ds:uri="http://purl.org/dc/dcmitype/"/>
    <ds:schemaRef ds:uri="http://schemas.microsoft.com/office/2006/documentManagement/types"/>
    <ds:schemaRef ds:uri="http://schemas.microsoft.com/office/infopath/2007/PartnerControls"/>
    <ds:schemaRef ds:uri="http://purl.org/dc/terms/"/>
    <ds:schemaRef ds:uri="http://purl.org/dc/elements/1.1/"/>
    <ds:schemaRef ds:uri="http://www.w3.org/XML/1998/namespace"/>
    <ds:schemaRef ds:uri="http://schemas.microsoft.com/office/2006/metadata/properties"/>
    <ds:schemaRef ds:uri="http://schemas.openxmlformats.org/package/2006/metadata/core-properties"/>
    <ds:schemaRef ds:uri="3b41daa1-6750-4b31-afda-36cb41ae05c8"/>
  </ds:schemaRefs>
</ds:datastoreItem>
</file>

<file path=docProps/app.xml><?xml version="1.0" encoding="utf-8"?>
<Properties xmlns="http://schemas.openxmlformats.org/officeDocument/2006/extended-properties" xmlns:vt="http://schemas.openxmlformats.org/officeDocument/2006/docPropsVTypes">
  <TotalTime>2647</TotalTime>
  <Words>1407</Words>
  <Application>Microsoft Office PowerPoint</Application>
  <PresentationFormat>Panoramiczny</PresentationFormat>
  <Paragraphs>89</Paragraphs>
  <Slides>14</Slides>
  <Notes>14</Notes>
  <HiddenSlides>0</HiddenSlides>
  <MMClips>0</MMClips>
  <ScaleCrop>false</ScaleCrop>
  <HeadingPairs>
    <vt:vector size="6" baseType="variant">
      <vt:variant>
        <vt:lpstr>Używane czcionki</vt:lpstr>
      </vt:variant>
      <vt:variant>
        <vt:i4>4</vt:i4>
      </vt:variant>
      <vt:variant>
        <vt:lpstr>Motyw</vt:lpstr>
      </vt:variant>
      <vt:variant>
        <vt:i4>2</vt:i4>
      </vt:variant>
      <vt:variant>
        <vt:lpstr>Tytuły slajdów</vt:lpstr>
      </vt:variant>
      <vt:variant>
        <vt:i4>14</vt:i4>
      </vt:variant>
    </vt:vector>
  </HeadingPairs>
  <TitlesOfParts>
    <vt:vector size="20" baseType="lpstr">
      <vt:lpstr>Aptos</vt:lpstr>
      <vt:lpstr>Arial</vt:lpstr>
      <vt:lpstr>Calibri</vt:lpstr>
      <vt:lpstr>Calibri Light</vt:lpstr>
      <vt:lpstr>Motyw pakietu Office</vt:lpstr>
      <vt:lpstr>3_Projekt niestandardowy</vt:lpstr>
      <vt:lpstr>DNSH - zasada nieczynienia znaczącej szkody w środowisku  (do no significant harm)</vt:lpstr>
      <vt:lpstr>Polityka spójności gospodarczej</vt:lpstr>
      <vt:lpstr>Ramy prawne dla zasady DNSH cz. 1  </vt:lpstr>
      <vt:lpstr>Ramy prawne dla zasady DNSH cz. 2</vt:lpstr>
      <vt:lpstr>Ramy prawne dla zasady DNSH  cz. 3</vt:lpstr>
      <vt:lpstr>Ramy prawne dla zasady DNSH  cz. 4</vt:lpstr>
      <vt:lpstr>Dokumentacja konkursowa i zapisy umowy</vt:lpstr>
      <vt:lpstr>Zasada DNSH w KPO cz.1</vt:lpstr>
      <vt:lpstr>Zasada DNSH w KPO cz.2</vt:lpstr>
      <vt:lpstr>Zasada DNSH w KPO cz.3</vt:lpstr>
      <vt:lpstr>Odpady budowlane i rozbiórkowe</vt:lpstr>
      <vt:lpstr>Sposób uwiarygodniania</vt:lpstr>
      <vt:lpstr>Sankcje</vt:lpstr>
      <vt:lpstr>Dziękuję za uwagę.</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Wzorzec KPO</dc:title>
  <dc:creator>Anna Czekalska</dc:creator>
  <cp:lastModifiedBy>Aleksandra Wensiorra</cp:lastModifiedBy>
  <cp:revision>102</cp:revision>
  <dcterms:created xsi:type="dcterms:W3CDTF">2023-03-05T08:28:36Z</dcterms:created>
  <dcterms:modified xsi:type="dcterms:W3CDTF">2024-02-26T10:55:53Z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0x010100A17B96AF41238D4DA878551213186F22</vt:lpwstr>
  </property>
</Properties>
</file>