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283" r:id="rId3"/>
    <p:sldId id="284" r:id="rId4"/>
    <p:sldId id="285" r:id="rId5"/>
    <p:sldId id="301" r:id="rId6"/>
    <p:sldId id="302" r:id="rId7"/>
    <p:sldId id="287" r:id="rId8"/>
    <p:sldId id="288" r:id="rId9"/>
    <p:sldId id="289" r:id="rId10"/>
    <p:sldId id="290" r:id="rId11"/>
    <p:sldId id="291" r:id="rId12"/>
    <p:sldId id="303" r:id="rId13"/>
    <p:sldId id="292" r:id="rId14"/>
    <p:sldId id="305" r:id="rId15"/>
    <p:sldId id="304" r:id="rId16"/>
    <p:sldId id="293" r:id="rId17"/>
    <p:sldId id="294" r:id="rId18"/>
    <p:sldId id="295" r:id="rId19"/>
    <p:sldId id="296" r:id="rId20"/>
    <p:sldId id="297" r:id="rId21"/>
    <p:sldId id="306" r:id="rId22"/>
    <p:sldId id="298" r:id="rId23"/>
    <p:sldId id="299" r:id="rId24"/>
    <p:sldId id="300" r:id="rId25"/>
  </p:sldIdLst>
  <p:sldSz cx="24380825" cy="13714413"/>
  <p:notesSz cx="6858000" cy="9144000"/>
  <p:defaultTextStyle>
    <a:defPPr>
      <a:defRPr lang="en-US"/>
    </a:defPPr>
    <a:lvl1pPr marL="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 userDrawn="1">
          <p15:clr>
            <a:srgbClr val="A4A3A4"/>
          </p15:clr>
        </p15:guide>
        <p15:guide id="2" pos="77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C74"/>
    <a:srgbClr val="D8222C"/>
    <a:srgbClr val="82A1D8"/>
    <a:srgbClr val="3EAF79"/>
    <a:srgbClr val="FF0016"/>
    <a:srgbClr val="003096"/>
    <a:srgbClr val="20D1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6" autoAdjust="0"/>
    <p:restoredTop sz="94661" autoAdjust="0"/>
  </p:normalViewPr>
  <p:slideViewPr>
    <p:cSldViewPr snapToGrid="0">
      <p:cViewPr varScale="1">
        <p:scale>
          <a:sx n="56" d="100"/>
          <a:sy n="56" d="100"/>
        </p:scale>
        <p:origin x="306" y="84"/>
      </p:cViewPr>
      <p:guideLst>
        <p:guide orient="horz" pos="4319"/>
        <p:guide pos="77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6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2BC0F-7084-4C9F-B157-046C3CBDF955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7DFC9-24E8-442D-BDAD-54B920CFC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00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57144-1CBB-4515-B696-16F63A0D6277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GB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A259D-87B2-48A8-8896-0559A1CBD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6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4587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31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4106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5349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9098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866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3961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8511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8073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1088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689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3763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0069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6740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7823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2411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38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065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550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133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782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537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6893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20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dk2"/>
                </a:solidFill>
              </a:defRPr>
            </a:lvl1pPr>
          </a:lstStyle>
          <a:p>
            <a:fld id="{D5906656-A9BE-4917-BFD7-16C60DDEE872}" type="datetime1">
              <a:rPr lang="nb-NO" smtClean="0"/>
              <a:t>14.01.2020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11" name="Bild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0157" y="684923"/>
            <a:ext cx="1494875" cy="167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8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62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58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945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Orang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Grønn">
    <p:bg>
      <p:bgPr>
        <a:solidFill>
          <a:srgbClr val="3EA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2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Blå">
    <p:bg>
      <p:bgPr>
        <a:solidFill>
          <a:srgbClr val="0F3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12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ks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3543261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260474" y="5161524"/>
            <a:ext cx="18332193" cy="2154238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914263" indent="0">
              <a:buNone/>
              <a:defRPr b="1">
                <a:solidFill>
                  <a:schemeClr val="bg1"/>
                </a:solidFill>
              </a:defRPr>
            </a:lvl2pPr>
            <a:lvl3pPr marL="1828526" indent="0">
              <a:buNone/>
              <a:defRPr b="1">
                <a:solidFill>
                  <a:schemeClr val="bg1"/>
                </a:solidFill>
              </a:defRPr>
            </a:lvl3pPr>
            <a:lvl4pPr marL="2742789" indent="0">
              <a:buNone/>
              <a:defRPr b="1">
                <a:solidFill>
                  <a:schemeClr val="bg1"/>
                </a:solidFill>
              </a:defRPr>
            </a:lvl4pPr>
            <a:lvl5pPr marL="3657052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pic>
        <p:nvPicPr>
          <p:cNvPr id="6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698665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4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akgrunns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fld id="{35900153-C3D1-4B62-A437-E57CAB8AEB13}" type="datetime1">
              <a:rPr lang="nb-NO" smtClean="0"/>
              <a:t>14.01.2020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737576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7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42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70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7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60386" y="1167476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3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33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1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13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260386" y="1097394"/>
            <a:ext cx="21861705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260386" y="2647950"/>
            <a:ext cx="21861705" cy="9631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9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64" r:id="rId4"/>
    <p:sldLayoutId id="2147483657" r:id="rId5"/>
    <p:sldLayoutId id="2147483665" r:id="rId6"/>
    <p:sldLayoutId id="2147483658" r:id="rId7"/>
    <p:sldLayoutId id="2147483666" r:id="rId8"/>
    <p:sldLayoutId id="2147483659" r:id="rId9"/>
    <p:sldLayoutId id="2147483660" r:id="rId10"/>
    <p:sldLayoutId id="2147483667" r:id="rId11"/>
    <p:sldLayoutId id="2147483661" r:id="rId12"/>
    <p:sldLayoutId id="2147483668" r:id="rId13"/>
    <p:sldLayoutId id="2147483651" r:id="rId14"/>
    <p:sldLayoutId id="2147483669" r:id="rId15"/>
    <p:sldLayoutId id="2147483670" r:id="rId16"/>
    <p:sldLayoutId id="2147483663" r:id="rId17"/>
  </p:sldLayoutIdLst>
  <p:hf sldNum="0" hdr="0" ftr="0"/>
  <p:txStyles>
    <p:titleStyle>
      <a:lvl1pPr algn="l" defTabSz="1828526" rtl="0" eaLnBrk="1" latinLnBrk="0" hangingPunct="1">
        <a:lnSpc>
          <a:spcPct val="100000"/>
        </a:lnSpc>
        <a:spcBef>
          <a:spcPct val="0"/>
        </a:spcBef>
        <a:buNone/>
        <a:defRPr sz="7000" b="1" kern="1200">
          <a:solidFill>
            <a:srgbClr val="0F3C74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828526" rtl="0" eaLnBrk="1" latinLnBrk="0" hangingPunct="1">
        <a:lnSpc>
          <a:spcPct val="100000"/>
        </a:lnSpc>
        <a:spcBef>
          <a:spcPts val="2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1pPr>
      <a:lvl2pPr marL="1371394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2pPr>
      <a:lvl3pPr marL="2285657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3pPr>
      <a:lvl4pPr marL="3199920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4pPr>
      <a:lvl5pPr marL="4114183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5pPr>
      <a:lvl6pPr marL="5028446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708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971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1234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26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526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789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7051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1314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577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84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410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2276133" y="4821336"/>
            <a:ext cx="20323134" cy="2462213"/>
          </a:xfrm>
        </p:spPr>
        <p:txBody>
          <a:bodyPr/>
          <a:lstStyle/>
          <a:p>
            <a:pPr algn="ctr"/>
            <a:r>
              <a:rPr lang="pl-PL" dirty="0" smtClean="0"/>
              <a:t>Nabór otwarty PA 20 – wniosek aplikacyjny</a:t>
            </a:r>
            <a:endParaRPr lang="en-GB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>
          <a:xfrm>
            <a:off x="19395184" y="12201540"/>
            <a:ext cx="3985698" cy="553998"/>
          </a:xfrm>
        </p:spPr>
        <p:txBody>
          <a:bodyPr/>
          <a:lstStyle/>
          <a:p>
            <a:r>
              <a:rPr lang="pl-PL" dirty="0" smtClean="0"/>
              <a:t>14</a:t>
            </a:r>
            <a:r>
              <a:rPr lang="pl-PL" dirty="0" smtClean="0"/>
              <a:t>.01.2020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l-PL" dirty="0" smtClean="0"/>
              <a:t>Barbara Bartik</a:t>
            </a:r>
            <a:endParaRPr lang="en-GB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5"/>
          </p:nvPr>
        </p:nvSpPr>
        <p:spPr>
          <a:xfrm>
            <a:off x="9054139" y="12201540"/>
            <a:ext cx="6767125" cy="461665"/>
          </a:xfrm>
        </p:spPr>
        <p:txBody>
          <a:bodyPr/>
          <a:lstStyle/>
          <a:p>
            <a:r>
              <a:rPr lang="pl-PL" dirty="0"/>
              <a:t>Departament Funduszy Europejskich</a:t>
            </a:r>
            <a:endParaRPr lang="en-GB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6"/>
          </p:nvPr>
        </p:nvSpPr>
        <p:spPr>
          <a:xfrm>
            <a:off x="9054138" y="12615054"/>
            <a:ext cx="6767125" cy="461665"/>
          </a:xfrm>
        </p:spPr>
        <p:txBody>
          <a:bodyPr/>
          <a:lstStyle/>
          <a:p>
            <a:r>
              <a:rPr lang="pl-PL" dirty="0"/>
              <a:t>MSWiA</a:t>
            </a:r>
            <a:endParaRPr lang="en-GB" dirty="0"/>
          </a:p>
        </p:txBody>
      </p:sp>
      <p:pic>
        <p:nvPicPr>
          <p:cNvPr id="8" name="Picture 2" descr="C:\Users\aklimaszek\AppData\Local\Microsoft\Windows\Temporary Internet Files\Content.Outlook\H9L66I8E\MSWiA logo wersja podstawow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1874" y="932615"/>
            <a:ext cx="5901538" cy="143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09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136662" y="439887"/>
            <a:ext cx="6107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Opis projektu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148602" y="3076119"/>
            <a:ext cx="22083622" cy="6738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/>
              <a:t>Grupa docelowa/interesariusze </a:t>
            </a:r>
            <a:r>
              <a:rPr lang="pl-PL" dirty="0"/>
              <a:t>– do kogo projekt jest skierowany (grupa docelowa), tj. kto będzie korzystał z efektów projektu. Interesariusze z kolei to ci, na których projekt może mieć wpływ.</a:t>
            </a:r>
          </a:p>
          <a:p>
            <a:pPr marL="1485627" lvl="1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1.6</a:t>
            </a:r>
            <a:r>
              <a:rPr lang="pl-PL" b="1" dirty="0"/>
              <a:t>.</a:t>
            </a:r>
            <a:r>
              <a:rPr lang="pl-PL" dirty="0"/>
              <a:t> </a:t>
            </a:r>
            <a:r>
              <a:rPr lang="pl-PL" i="1" dirty="0" smtClean="0"/>
              <a:t>Czy </a:t>
            </a:r>
            <a:r>
              <a:rPr lang="pl-PL" i="1" dirty="0"/>
              <a:t>wskazana grupa docelowa (interesariusze) jest adekwatna do założeń projektu oraz w jakim stopniu projekt odpowiada potrzebom grupy docelowej</a:t>
            </a:r>
            <a:r>
              <a:rPr lang="pl-PL" i="1" dirty="0" smtClean="0"/>
              <a:t>?</a:t>
            </a:r>
            <a:endParaRPr lang="pl-PL" b="1" i="1" dirty="0" smtClean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Działania</a:t>
            </a:r>
            <a:r>
              <a:rPr lang="pl-PL" b="1" dirty="0"/>
              <a:t>, kamienie milowe - terminy </a:t>
            </a:r>
            <a:r>
              <a:rPr lang="pl-PL" b="1" dirty="0" smtClean="0"/>
              <a:t>realizacji </a:t>
            </a:r>
            <a:r>
              <a:rPr lang="pl-PL" dirty="0" smtClean="0"/>
              <a:t>– proszę przedstawić terminy realizacji głównych działań przewidzianych w projekcie, np. przewidywane terminy.</a:t>
            </a:r>
          </a:p>
          <a:p>
            <a:pPr marL="1485627" lvl="1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3.4.</a:t>
            </a:r>
            <a:r>
              <a:rPr lang="pl-PL" dirty="0" smtClean="0"/>
              <a:t> </a:t>
            </a:r>
            <a:r>
              <a:rPr lang="pl-PL" i="1" dirty="0" smtClean="0"/>
              <a:t>Czy </a:t>
            </a:r>
            <a:r>
              <a:rPr lang="pl-PL" i="1" dirty="0"/>
              <a:t>harmonogram realizacji projektu odzwierciedla kolejność działań w projekcie, uwzględnia kluczowe etapy/kamienie milowe projektu</a:t>
            </a:r>
            <a:r>
              <a:rPr lang="pl-PL" i="1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7315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136662" y="439887"/>
            <a:ext cx="6107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Opis projektu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148602" y="3487029"/>
            <a:ext cx="22083622" cy="9231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/>
              <a:t>Kluczowe koszty - ew. rozeznanie rynku uzasadniające wysokość przyjętych stawek </a:t>
            </a:r>
            <a:r>
              <a:rPr lang="pl-PL" dirty="0"/>
              <a:t>– w tym miejscu należy przedstawić najważniejsze z punktu widzenia projektu koszty wraz z ich uzasadnieniem. Dodatkowo można przedstawić rozeznanie rynku. Rozeznanie rynku nie jest elementem obligatoryjnym, jednak umożliwi sprawniejszą ocenę projektów pod kątem poprawności przyjętych przez Wnioskodawcę stawek jednostkowych</a:t>
            </a:r>
            <a:r>
              <a:rPr lang="pl-PL" b="1" dirty="0"/>
              <a:t>.</a:t>
            </a:r>
          </a:p>
          <a:p>
            <a:pPr marL="1657077" lvl="1" indent="-7429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2.1</a:t>
            </a:r>
            <a:r>
              <a:rPr lang="pl-PL" dirty="0" smtClean="0"/>
              <a:t>. </a:t>
            </a:r>
            <a:r>
              <a:rPr lang="pl-PL" i="1" dirty="0"/>
              <a:t>Czy koszty projektu zaplanowano </a:t>
            </a:r>
            <a:r>
              <a:rPr lang="pl-PL" i="1" dirty="0" smtClean="0"/>
              <a:t>w </a:t>
            </a:r>
            <a:r>
              <a:rPr lang="pl-PL" i="1" dirty="0"/>
              <a:t>sposób celowy, gospodarny, rzetelny </a:t>
            </a:r>
            <a:r>
              <a:rPr lang="pl-PL" i="1" dirty="0" smtClean="0"/>
              <a:t>i </a:t>
            </a:r>
            <a:r>
              <a:rPr lang="pl-PL" i="1" dirty="0"/>
              <a:t>proporcjonalny</a:t>
            </a:r>
            <a:r>
              <a:rPr lang="pl-PL" i="1" dirty="0" smtClean="0"/>
              <a:t>?</a:t>
            </a:r>
            <a:r>
              <a:rPr lang="pl-PL" dirty="0" smtClean="0"/>
              <a:t> </a:t>
            </a:r>
          </a:p>
          <a:p>
            <a:pPr marL="1657077" lvl="1" indent="-7429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2.2.</a:t>
            </a:r>
            <a:r>
              <a:rPr lang="pl-PL" dirty="0" smtClean="0"/>
              <a:t> </a:t>
            </a:r>
            <a:r>
              <a:rPr lang="pl-PL" i="1" dirty="0"/>
              <a:t>Czy zastosowane stawki są zgodne </a:t>
            </a:r>
            <a:r>
              <a:rPr lang="pl-PL" i="1" dirty="0" smtClean="0"/>
              <a:t>z </a:t>
            </a:r>
            <a:r>
              <a:rPr lang="pl-PL" i="1" dirty="0"/>
              <a:t>rynkowymi</a:t>
            </a:r>
            <a:r>
              <a:rPr lang="pl-PL" i="1" dirty="0" smtClean="0"/>
              <a:t>? </a:t>
            </a:r>
          </a:p>
          <a:p>
            <a:pPr marL="1657077" lvl="1" indent="-7429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2.3. </a:t>
            </a:r>
            <a:r>
              <a:rPr lang="pl-PL" i="1" dirty="0"/>
              <a:t>Czy formularz budżetu wniosku aplikacyjnego został wypełniony prawidłowo</a:t>
            </a:r>
            <a:r>
              <a:rPr lang="pl-PL" i="1" dirty="0" smtClean="0"/>
              <a:t>?</a:t>
            </a:r>
          </a:p>
          <a:p>
            <a:pPr marL="1657077" lvl="1" indent="-7429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2.4. </a:t>
            </a:r>
            <a:r>
              <a:rPr lang="pl-PL" i="1" dirty="0"/>
              <a:t>Czy wszystkie przewidziane wydatki, zgłoszone przez wnioskodawcę jako kwalifikowalne, spełniają zasady kwalifikowalności określone w art. 8.3 ust. 1 Regulacji oraz Wytycznych dla Beneficjentów?</a:t>
            </a:r>
            <a:endParaRPr lang="pl-PL" b="1" i="1" dirty="0" smtClean="0"/>
          </a:p>
        </p:txBody>
      </p:sp>
    </p:spTree>
    <p:extLst>
      <p:ext uri="{BB962C8B-B14F-4D97-AF65-F5344CB8AC3E}">
        <p14:creationId xmlns:p14="http://schemas.microsoft.com/office/powerpoint/2010/main" val="217680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136662" y="439887"/>
            <a:ext cx="6107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Opis projektu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148602" y="3076119"/>
            <a:ext cx="22083622" cy="5354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Odniesienie </a:t>
            </a:r>
            <a:r>
              <a:rPr lang="pl-PL" b="1" dirty="0"/>
              <a:t>się do obowiązujących strategii regionalnych, krajowych i unijnych </a:t>
            </a:r>
            <a:r>
              <a:rPr lang="pl-PL" dirty="0"/>
              <a:t>–wskazanie ważniejszych strategii regionalnych, krajowych i unijnych, w które wpisuje się projekt.</a:t>
            </a:r>
          </a:p>
          <a:p>
            <a:pPr marL="1657077" lvl="1" indent="-7429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1.9</a:t>
            </a:r>
            <a:r>
              <a:rPr lang="pl-PL" b="1" dirty="0"/>
              <a:t>.</a:t>
            </a:r>
            <a:r>
              <a:rPr lang="pl-PL" dirty="0"/>
              <a:t> </a:t>
            </a:r>
            <a:r>
              <a:rPr lang="pl-PL" i="1" dirty="0"/>
              <a:t>Czy projekt jest zgodny ze strategiami regionalnymi, krajowymi i unijnymi</a:t>
            </a:r>
            <a:r>
              <a:rPr lang="pl-PL" i="1" dirty="0" smtClean="0"/>
              <a:t>?</a:t>
            </a:r>
            <a:endParaRPr lang="pl-PL" b="1" i="1" dirty="0" smtClean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Zastosowane w projekcie rozwiązania, które mają charakter nowatorski </a:t>
            </a:r>
            <a:r>
              <a:rPr lang="pl-PL" dirty="0" smtClean="0"/>
              <a:t>– prosimy o opisanie ewentualnych nowatorskich rozwiązań w projekcie.</a:t>
            </a:r>
          </a:p>
          <a:p>
            <a:pPr marL="1485627" lvl="1" indent="-571500">
              <a:buFont typeface="Wingdings" panose="05000000000000000000" pitchFamily="2" charset="2"/>
              <a:buChar char="ü"/>
            </a:pPr>
            <a:r>
              <a:rPr lang="pl-PL" b="1" dirty="0" smtClean="0"/>
              <a:t>1.7.</a:t>
            </a:r>
            <a:r>
              <a:rPr lang="pl-PL" dirty="0" smtClean="0"/>
              <a:t> </a:t>
            </a:r>
            <a:r>
              <a:rPr lang="pl-PL" i="1" dirty="0"/>
              <a:t>Czy zastosowane w projekcie rozwiązania mają charakter nowatorski?</a:t>
            </a:r>
          </a:p>
          <a:p>
            <a:pPr lvl="1"/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63451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6744666" y="446213"/>
            <a:ext cx="108026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Wskaźniki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311215" y="2329132"/>
            <a:ext cx="21669554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 smtClean="0"/>
              <a:t>Kryteria merytoryczne dopuszczające:</a:t>
            </a:r>
          </a:p>
          <a:p>
            <a:endParaRPr lang="pl-PL" sz="4000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4000" dirty="0" smtClean="0"/>
              <a:t>Wybór co najmniej jednego wskaźnika programowego;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4000" dirty="0" smtClean="0"/>
              <a:t>Stworzenie co najmniej jednego własnego wskaźnika;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4000" dirty="0" smtClean="0"/>
              <a:t>W przypadku projektów w partnerstwie z instytucją norweską – wybór co najmniej jednego wskaźnika bilateralnego.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l-PL" sz="4000" dirty="0"/>
          </a:p>
          <a:p>
            <a:pPr>
              <a:lnSpc>
                <a:spcPct val="150000"/>
              </a:lnSpc>
            </a:pPr>
            <a:r>
              <a:rPr lang="pl-PL" sz="4000" dirty="0" smtClean="0"/>
              <a:t>Ponadto wskaźniki będą oceniane z punktu widzenia kryterium: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4000" b="1" dirty="0" smtClean="0"/>
              <a:t>3.3. </a:t>
            </a:r>
            <a:r>
              <a:rPr lang="pl-PL" sz="4000" i="1" dirty="0" smtClean="0"/>
              <a:t>Czy </a:t>
            </a:r>
            <a:r>
              <a:rPr lang="pl-PL" sz="4000" i="1" dirty="0"/>
              <a:t>wskaźnik(i) zaproponowane przez Wnioskodawcę są adekwatne </a:t>
            </a:r>
            <a:br>
              <a:rPr lang="pl-PL" sz="4000" i="1" dirty="0"/>
            </a:br>
            <a:r>
              <a:rPr lang="pl-PL" sz="4000" i="1" dirty="0"/>
              <a:t>do celu/głównych założeń projektu?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266858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6744666" y="446213"/>
            <a:ext cx="108026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Wskaźniki</a:t>
            </a:r>
            <a:endParaRPr lang="en-US" sz="7000" b="1" dirty="0">
              <a:solidFill>
                <a:srgbClr val="D8222C"/>
              </a:solidFill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2811" y="1968376"/>
            <a:ext cx="19588225" cy="2500108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2810" y="4821096"/>
            <a:ext cx="19588225" cy="2306743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5896" y="7480451"/>
            <a:ext cx="16162058" cy="245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01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6744666" y="446213"/>
            <a:ext cx="108026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Wskaźniki dla Programu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69288"/>
              </p:ext>
            </p:extLst>
          </p:nvPr>
        </p:nvGraphicFramePr>
        <p:xfrm>
          <a:off x="1433273" y="1802212"/>
          <a:ext cx="21514280" cy="4753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7140"/>
                <a:gridCol w="1075714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Rezultat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Wskaźnik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Zwiększona skuteczność polskich służb ścigania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 funkcjonariuszy przeszkolonych w zakresie zapobiegania przestępczości i dochodzeń </a:t>
                      </a:r>
                      <a:br>
                        <a:rPr lang="pl-PL" dirty="0" smtClean="0"/>
                      </a:br>
                      <a:r>
                        <a:rPr lang="pl-PL" dirty="0" smtClean="0"/>
                        <a:t>(z podziałem według płci)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Zwiększona skuteczność współpracy międzynarodowej pomiędzy organami ścigania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Liczba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zaangażowanych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instytucji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zagranicznych</a:t>
                      </a:r>
                      <a:endParaRPr lang="en-US" dirty="0"/>
                    </a:p>
                  </a:txBody>
                  <a:tcPr/>
                </a:tc>
              </a:tr>
              <a:tr h="888128">
                <a:tc>
                  <a:txBody>
                    <a:bodyPr/>
                    <a:lstStyle/>
                    <a:p>
                      <a:r>
                        <a:rPr lang="pl-PL" dirty="0" smtClean="0"/>
                        <a:t>Zwiększona skuteczność współpracy międzynarodowej pomiędzy organami ścigania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 wizyt studyjnych w ramach projektu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1133355" y="7090913"/>
            <a:ext cx="22187139" cy="5631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OBLIGATORYJNE jest wybranie </a:t>
            </a:r>
            <a:r>
              <a:rPr lang="pl-PL" u="sng" dirty="0" smtClean="0"/>
              <a:t>co najmniej jednego</a:t>
            </a:r>
            <a:r>
              <a:rPr lang="pl-PL" dirty="0" smtClean="0"/>
              <a:t> z wymienionych wskaźników;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Na etapie składania wniosku nie ma potrzeby dokonywania podziału ze względu na płeć, będzie to miało znaczenie przy sprawozdawczości;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Przy każdym wskaźniku należy wskazać </a:t>
            </a:r>
            <a:r>
              <a:rPr lang="pl-PL" b="1" dirty="0" smtClean="0"/>
              <a:t>wartość bazową </a:t>
            </a:r>
            <a:r>
              <a:rPr lang="pl-PL" dirty="0" smtClean="0"/>
              <a:t>oraz </a:t>
            </a:r>
            <a:r>
              <a:rPr lang="pl-PL" b="1" dirty="0" smtClean="0"/>
              <a:t>docelową. </a:t>
            </a:r>
            <a:r>
              <a:rPr lang="pl-PL" dirty="0" smtClean="0"/>
              <a:t>Prosimy o zwracanie uwagi na zachowanie spójności z innymi częściami wniosku (opis projektu, budżet);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ŹRÓDŁO WERYFIKACJI – mogą być to umowy, dokumenty finansowe, listy obecności itp.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30917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531553" y="446213"/>
            <a:ext cx="93177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Wskaźniki bilateralne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856186"/>
              </p:ext>
            </p:extLst>
          </p:nvPr>
        </p:nvGraphicFramePr>
        <p:xfrm>
          <a:off x="1433273" y="2102549"/>
          <a:ext cx="21514280" cy="3016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7140"/>
                <a:gridCol w="1075714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Rezultat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Wskaźnik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Budowanie potencjału w celu wzmocnienia praworządności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 seminariów, szkoleń i warsztatów między polskimi i norweskimi organami ścigania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mtClean="0"/>
                        <a:t>Budowanie potencjału w celu wzmocnienia praworządności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 projektów obejmujących współpracę z partnerem projektu z Państwa-darczyńcy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1096842" y="6093004"/>
            <a:ext cx="22781075" cy="4974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W przypadku projektów realizowanych w partnerstwie z instytucją norweską OBLIGATORYJNE jest wybranie co najmniej jednego z wymienionych wskaźników;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Przy każdym wskaźniku należy wskazać </a:t>
            </a:r>
            <a:r>
              <a:rPr lang="pl-PL" b="1" dirty="0" smtClean="0"/>
              <a:t>wartość bazową </a:t>
            </a:r>
            <a:r>
              <a:rPr lang="pl-PL" dirty="0" smtClean="0"/>
              <a:t>oraz </a:t>
            </a:r>
            <a:r>
              <a:rPr lang="pl-PL" b="1" dirty="0" smtClean="0"/>
              <a:t>docelową. </a:t>
            </a:r>
            <a:r>
              <a:rPr lang="pl-PL" dirty="0" smtClean="0"/>
              <a:t>Prosimy o zwracanie uwagi na zachowanie spójności z innymi częściami wniosku (opis projektu, budżet);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Wskaźnik nr 2 </a:t>
            </a:r>
            <a:r>
              <a:rPr lang="pl-PL" dirty="0" smtClean="0"/>
              <a:t>– chodzi o zadeklarowanie, czy Państwa projekt jest realizowany we współpracy z instytucją norweską. Jeśli jest – wartość bazowa = 0, wartość docelowa = 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9255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531553" y="446213"/>
            <a:ext cx="93177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Wskaźniki własne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799875" y="3076119"/>
            <a:ext cx="22781075" cy="5631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Każdy beneficjent stworzy przynajmniej jeden własny wskaźnik;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Wskaźniki własne powinny ilustrować cele projektu, umożliwiać badanie wypełnienia jego najważniejszych założeń;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Jasno sformułowane, możliwe do osiągnięcia;</a:t>
            </a:r>
          </a:p>
          <a:p>
            <a:pPr>
              <a:lnSpc>
                <a:spcPct val="150000"/>
              </a:lnSpc>
            </a:pPr>
            <a:endParaRPr lang="pl-PL" dirty="0" smtClean="0"/>
          </a:p>
          <a:p>
            <a:pPr>
              <a:lnSpc>
                <a:spcPct val="150000"/>
              </a:lnSpc>
            </a:pPr>
            <a:endParaRPr lang="pl-PL" b="1" dirty="0">
              <a:solidFill>
                <a:srgbClr val="D8222C"/>
              </a:solidFill>
            </a:endParaRPr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47884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8925661" y="480720"/>
            <a:ext cx="65295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Analiza ryzyka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47754" y="6271875"/>
            <a:ext cx="22781075" cy="6738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Jakie ryzyka stoją przed projektem? Co może pójść „nie tak”?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Z listy prosimy wybrać stosowną reakcję (</a:t>
            </a:r>
            <a:r>
              <a:rPr lang="pl-PL" dirty="0" smtClean="0"/>
              <a:t>unikanie/przenoszenie/akceptacja/zmniejszanie</a:t>
            </a:r>
            <a:r>
              <a:rPr lang="pl-PL" dirty="0" smtClean="0"/>
              <a:t>);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Na czym konkretnie będzie polegała wybrana reakcja?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pl-PL" dirty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W tabeli jest formuła – po uzupełnieniu pola „prawdopodobieństwo” i „oddziaływanie” poziom ryzyka wyliczony zostanie automatycznie;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pl-PL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l-PL" b="1" dirty="0" smtClean="0"/>
              <a:t>5.2. </a:t>
            </a:r>
            <a:r>
              <a:rPr lang="pl-PL" i="1" dirty="0"/>
              <a:t>Czy zagrożenia/trudności zostały trafnie zidentyfikowane i czy zaproponowano adekwatne działania zaradcze</a:t>
            </a:r>
            <a:r>
              <a:rPr lang="pl-PL" i="1" dirty="0" smtClean="0"/>
              <a:t>?</a:t>
            </a:r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6428" y="2462567"/>
            <a:ext cx="21902185" cy="2427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35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27985" y="352232"/>
            <a:ext cx="22652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>
                <a:solidFill>
                  <a:srgbClr val="D8222C"/>
                </a:solidFill>
              </a:rPr>
              <a:t>I</a:t>
            </a:r>
            <a:r>
              <a:rPr lang="pl-PL" sz="7000" b="1" dirty="0" smtClean="0">
                <a:solidFill>
                  <a:srgbClr val="D8222C"/>
                </a:solidFill>
              </a:rPr>
              <a:t>nformacja i promocja projektu i funduszu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799875" y="3076119"/>
            <a:ext cx="22781075" cy="12000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Wskazanie zaplanowanych przez Wnioskodawcę działań w zakresie promocji projektu i funduszu.</a:t>
            </a:r>
          </a:p>
          <a:p>
            <a:endParaRPr lang="pl-PL" dirty="0" smtClean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Załącznik </a:t>
            </a:r>
            <a:r>
              <a:rPr lang="pl-PL" dirty="0"/>
              <a:t>nr 3 Rozdział 2.3 do </a:t>
            </a:r>
            <a:r>
              <a:rPr lang="pl-PL" dirty="0" smtClean="0"/>
              <a:t>Regulacji;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2.3.2. c) Załącznika: „przynajmniej trzy główne wydarzenia informacyjne dotyczące postępu w realizacji projektu, osiągnięć i rezultatów, takie jak seminarium i konferencja z podmiotami zainteresowanymi oraz konferencja prasowa lub inne wydarzenie prasowe, włączając w to wydarzenie otwierające projekt oraz wydarzenie zamykające. W przypadku projektów o wartości dofinansowania nie przekraczającej 500 000 EUR, dwa wydarzenia informacyjne są wystarczające i mogą one być realizowane na mniejszą skalę;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/>
              <a:t>3.6. </a:t>
            </a:r>
            <a:r>
              <a:rPr lang="pl-PL" i="1" dirty="0"/>
              <a:t>Czy zaplanowane narzędzia i działania informacyjno-promocyjne zostały dostosowane w sposób właściwy do założeń </a:t>
            </a:r>
            <a:r>
              <a:rPr lang="pl-PL" i="1" dirty="0" smtClean="0"/>
              <a:t>i </a:t>
            </a:r>
            <a:r>
              <a:rPr lang="pl-PL" i="1" dirty="0"/>
              <a:t>skali projektu?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dirty="0" smtClean="0"/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2870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0829" y="1514608"/>
            <a:ext cx="19439167" cy="6625087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8298611" y="345057"/>
            <a:ext cx="87471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Informacje wstępne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907062" y="8451318"/>
            <a:ext cx="22566702" cy="5354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Data rozpoczęcia projektu – kiedy planowane jest rozpoczęcie projektu. Należy wziąć pod uwagę czas trwania procesu wyboru projektów;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Data zakończenia – nie później niż 30 kwietnia 2024 r.;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Kurs EUR/PLN – należy użyć kursu z ogłoszenia o naborze tj. 1 </a:t>
            </a:r>
            <a:r>
              <a:rPr lang="pl-PL" dirty="0"/>
              <a:t>EUR = 4,3012 </a:t>
            </a:r>
            <a:r>
              <a:rPr lang="pl-PL" dirty="0" smtClean="0"/>
              <a:t>PLN – prosimy wpisać kurs w pole F9, wartości uzupełnić w PLN – formuły przeliczą wartość na EUR;</a:t>
            </a:r>
          </a:p>
          <a:p>
            <a:endParaRPr lang="pl-PL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32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616578" y="245087"/>
            <a:ext cx="91476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Kwestie przekrojowe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799874" y="1592375"/>
            <a:ext cx="22781075" cy="10615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 smtClean="0">
                <a:solidFill>
                  <a:srgbClr val="0F3C74"/>
                </a:solidFill>
              </a:rPr>
              <a:t>Inne </a:t>
            </a:r>
            <a:r>
              <a:rPr lang="pl-PL" b="1" i="1" dirty="0">
                <a:solidFill>
                  <a:srgbClr val="0F3C74"/>
                </a:solidFill>
              </a:rPr>
              <a:t>kwestie horyzontalne </a:t>
            </a:r>
            <a:r>
              <a:rPr lang="pl-PL" dirty="0"/>
              <a:t>(np. zrównoważony rozwój, równość szans, społeczeństwo informacyjne</a:t>
            </a:r>
            <a:r>
              <a:rPr lang="pl-PL" dirty="0" smtClean="0"/>
              <a:t>) – informacja od Wnioskodawcy, </a:t>
            </a:r>
            <a:r>
              <a:rPr lang="pl-PL" dirty="0"/>
              <a:t>że </a:t>
            </a:r>
            <a:r>
              <a:rPr lang="pl-PL" dirty="0" smtClean="0"/>
              <a:t>czy projekt będzie </a:t>
            </a:r>
            <a:r>
              <a:rPr lang="pl-PL" dirty="0"/>
              <a:t>wdrażany z dbałością o równe traktowanie i zapewnienie równych szans, w tym kobiet i </a:t>
            </a:r>
            <a:r>
              <a:rPr lang="pl-PL" dirty="0" smtClean="0"/>
              <a:t>mężczyzn, czy jest zgodny </a:t>
            </a:r>
            <a:r>
              <a:rPr lang="pl-PL" dirty="0"/>
              <a:t>z zasadami zrównoważonego </a:t>
            </a:r>
            <a:r>
              <a:rPr lang="pl-PL" dirty="0" smtClean="0"/>
              <a:t>rozwoju, itd. 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>
                <a:solidFill>
                  <a:srgbClr val="0F3C74"/>
                </a:solidFill>
              </a:rPr>
              <a:t>Proszę określić czy projekt wypełnia kwalifikację pomocy </a:t>
            </a:r>
            <a:r>
              <a:rPr lang="pl-PL" b="1" i="1" dirty="0" smtClean="0">
                <a:solidFill>
                  <a:srgbClr val="0F3C74"/>
                </a:solidFill>
              </a:rPr>
              <a:t>publicznej 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>
                <a:solidFill>
                  <a:srgbClr val="0F3C74"/>
                </a:solidFill>
              </a:rPr>
              <a:t>Zgodność ze strategią krajową, regionalną lub </a:t>
            </a:r>
            <a:r>
              <a:rPr lang="pl-PL" b="1" i="1" dirty="0" smtClean="0">
                <a:solidFill>
                  <a:srgbClr val="0F3C74"/>
                </a:solidFill>
              </a:rPr>
              <a:t>lokalną </a:t>
            </a:r>
            <a:r>
              <a:rPr lang="pl-PL" dirty="0" smtClean="0"/>
              <a:t>– jeśli projekt wpisuje się w którąś strategię na wymienionych poziomach prosimy o wymienienie jej z nazwy.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>
                <a:solidFill>
                  <a:srgbClr val="0F3C74"/>
                </a:solidFill>
              </a:rPr>
              <a:t>Przeszkody lub procedury </a:t>
            </a:r>
            <a:r>
              <a:rPr lang="pl-PL" b="1" i="1" dirty="0" smtClean="0">
                <a:solidFill>
                  <a:srgbClr val="0F3C74"/>
                </a:solidFill>
              </a:rPr>
              <a:t>prawne </a:t>
            </a:r>
            <a:r>
              <a:rPr lang="pl-PL" i="1" dirty="0" smtClean="0"/>
              <a:t>– </a:t>
            </a:r>
            <a:r>
              <a:rPr lang="pl-PL" dirty="0" smtClean="0"/>
              <a:t>informacja o ew. toczących się sprawach/zidentyfikowanych przeszkodach.</a:t>
            </a:r>
            <a:endParaRPr lang="pl-PL" b="1" i="1" dirty="0" smtClean="0">
              <a:solidFill>
                <a:srgbClr val="0F3C74"/>
              </a:solidFill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>
                <a:solidFill>
                  <a:srgbClr val="0F3C74"/>
                </a:solidFill>
              </a:rPr>
              <a:t>Certyfikaty i </a:t>
            </a:r>
            <a:r>
              <a:rPr lang="pl-PL" b="1" i="1" dirty="0" smtClean="0">
                <a:solidFill>
                  <a:srgbClr val="0F3C74"/>
                </a:solidFill>
              </a:rPr>
              <a:t>pozwolenia </a:t>
            </a:r>
            <a:r>
              <a:rPr lang="pl-PL" dirty="0" smtClean="0"/>
              <a:t>– czy w trakcie realizacji projektu konieczne będą do uzyskania jakieś pozwolenia/certyfikaty?</a:t>
            </a:r>
            <a:endParaRPr lang="pl-PL" b="1" i="1" dirty="0" smtClean="0">
              <a:solidFill>
                <a:srgbClr val="0F3C74"/>
              </a:solidFill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>
                <a:solidFill>
                  <a:srgbClr val="0F3C74"/>
                </a:solidFill>
              </a:rPr>
              <a:t>Zysk generowany przez </a:t>
            </a:r>
            <a:r>
              <a:rPr lang="pl-PL" b="1" i="1" dirty="0" smtClean="0">
                <a:solidFill>
                  <a:srgbClr val="0F3C74"/>
                </a:solidFill>
              </a:rPr>
              <a:t>projekt </a:t>
            </a:r>
            <a:r>
              <a:rPr lang="pl-PL" dirty="0" smtClean="0"/>
              <a:t>– czy projekt będzie generował zysk? Jeśli tak – prosimy o więcej informacji.</a:t>
            </a:r>
            <a:endParaRPr lang="pl-PL" b="1" i="1" dirty="0" smtClean="0">
              <a:solidFill>
                <a:srgbClr val="0F3C74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995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616578" y="245087"/>
            <a:ext cx="91476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Kwestie przekrojowe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836387" y="2204470"/>
            <a:ext cx="22781075" cy="4143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1.8. </a:t>
            </a:r>
            <a:r>
              <a:rPr lang="pl-PL" i="1" dirty="0" smtClean="0"/>
              <a:t>Czy </a:t>
            </a:r>
            <a:r>
              <a:rPr lang="pl-PL" i="1" dirty="0"/>
              <a:t>projekt jest zgodny z zasadą równości szans i niedyskryminacji, w tym dostępności dla osób z niepełnosprawnościami oraz zasadą równości kobiet i mężczyzn</a:t>
            </a:r>
            <a:r>
              <a:rPr lang="pl-PL" i="1" dirty="0" smtClean="0"/>
              <a:t>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1.9. </a:t>
            </a:r>
            <a:r>
              <a:rPr lang="pl-PL" i="1" dirty="0"/>
              <a:t>Czy projekt jest zgodny ze strategiami regionalnymi, krajowymi i unijnymi?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b="1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633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076832" y="245087"/>
            <a:ext cx="62271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Oświadczenia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799875" y="3076119"/>
            <a:ext cx="22781075" cy="5077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Kwalifikowalność podatku </a:t>
            </a:r>
            <a:r>
              <a:rPr lang="pl-PL" dirty="0" smtClean="0"/>
              <a:t>VAT – czy Wnioskodawca ma możliwość odzyskania podatku VAT?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Niepodleganie wykluczeniu z możliwości aplikowania na podstawie przepisów krajowych – oświadczenie we wniosku dotyczy Wnioskodawcy. Prosimy o załączenie odrębnych oświadczeń partnerów projektów;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Zabezpieczenie wkładu krajowego i gotowość do realizacji </a:t>
            </a:r>
            <a:r>
              <a:rPr lang="pl-PL" dirty="0" smtClean="0"/>
              <a:t>projektu;</a:t>
            </a:r>
          </a:p>
          <a:p>
            <a:endParaRPr lang="pl-PL" dirty="0"/>
          </a:p>
          <a:p>
            <a:endParaRPr lang="pl-PL" dirty="0" smtClean="0"/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2424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45057" y="245087"/>
            <a:ext cx="238951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Lista konsultantów biorących udział w przygotowaniu wniosku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799875" y="5232723"/>
            <a:ext cx="22781075" cy="3415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Wymóg z art. 7.3 k) Regulacji NMF 2014-2021</a:t>
            </a:r>
            <a:endParaRPr lang="pl-PL" dirty="0"/>
          </a:p>
          <a:p>
            <a:endParaRPr lang="pl-PL" dirty="0" smtClean="0"/>
          </a:p>
          <a:p>
            <a:r>
              <a:rPr lang="pl-PL" dirty="0" smtClean="0"/>
              <a:t>Prosimy o wskazanie wszystkich konsultantów zaangażowanych w tworzenie wniosku aplikacyjnego.</a:t>
            </a:r>
          </a:p>
          <a:p>
            <a:endParaRPr lang="pl-PL" dirty="0"/>
          </a:p>
          <a:p>
            <a:r>
              <a:rPr lang="pl-PL" dirty="0" smtClean="0"/>
              <a:t>Jeśli w tworzeniu wniosku nie uczestniczyli konsultanci – prosimy wpisać krótką informację (n/d)</a:t>
            </a:r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3067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45057" y="245087"/>
            <a:ext cx="238951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Lista załączników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45057" y="2765569"/>
            <a:ext cx="22781075" cy="8954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just">
              <a:buFont typeface="Wingdings" panose="05000000000000000000" pitchFamily="2" charset="2"/>
              <a:buChar char="q"/>
            </a:pPr>
            <a:r>
              <a:rPr lang="pl-PL" dirty="0" smtClean="0"/>
              <a:t>Kopia dokumentu </a:t>
            </a:r>
            <a:r>
              <a:rPr lang="pl-PL" dirty="0"/>
              <a:t>potwierdzającego status prawny i kwalifikowalność wnioskodawcy (np. statut w przypadku organizacji pozarządowej, akt ustanawiający organizację międzynarodową, jej organ lub agencję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przypadku organizacji międzynarodowej, jej organu lub agencji);</a:t>
            </a:r>
          </a:p>
          <a:p>
            <a:pPr marL="571500" lvl="0" indent="-571500" algn="just">
              <a:buFont typeface="Wingdings" panose="05000000000000000000" pitchFamily="2" charset="2"/>
              <a:buChar char="q"/>
            </a:pPr>
            <a:r>
              <a:rPr lang="pl-PL" dirty="0" smtClean="0"/>
              <a:t>Pełnomocnictwo dla </a:t>
            </a:r>
            <a:r>
              <a:rPr lang="pl-PL" dirty="0"/>
              <a:t>podpisującego (jeżeli dotyczy);</a:t>
            </a:r>
          </a:p>
          <a:p>
            <a:pPr marL="571500" lvl="0" indent="-571500" algn="just">
              <a:buFont typeface="Wingdings" panose="05000000000000000000" pitchFamily="2" charset="2"/>
              <a:buChar char="q"/>
            </a:pPr>
            <a:r>
              <a:rPr lang="pl-PL" dirty="0" smtClean="0"/>
              <a:t>List intencyjny </a:t>
            </a:r>
            <a:r>
              <a:rPr lang="pl-PL" dirty="0"/>
              <a:t>lub umowa partnerska (w przypadku projektów realizowanych w partnerstwie);</a:t>
            </a:r>
          </a:p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pl-PL" dirty="0"/>
              <a:t>oświadczenia o niepodleganiu Wnioskodawcy (oraz ew. partnerów) wykluczeniu z możliwości aplikowania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 </a:t>
            </a:r>
            <a:r>
              <a:rPr lang="pl-PL" dirty="0"/>
              <a:t>dofinansowanie na </a:t>
            </a:r>
            <a:r>
              <a:rPr lang="pl-PL" dirty="0" smtClean="0"/>
              <a:t>podstawie:</a:t>
            </a:r>
          </a:p>
          <a:p>
            <a:pPr marL="1485627" lvl="1" indent="-571500" algn="just">
              <a:buFont typeface="Wingdings" panose="05000000000000000000" pitchFamily="2" charset="2"/>
              <a:buChar char="§"/>
            </a:pPr>
            <a:r>
              <a:rPr lang="pl-PL" dirty="0" smtClean="0"/>
              <a:t>Art</a:t>
            </a:r>
            <a:r>
              <a:rPr lang="pl-PL" dirty="0"/>
              <a:t>. 207 ust. 4 Ustawy o Finansach Publicznych (Dz. U. z 2019 r. poz. 869);</a:t>
            </a:r>
          </a:p>
          <a:p>
            <a:pPr marL="1485627" lvl="1" indent="-571500" algn="just">
              <a:buFont typeface="Wingdings" panose="05000000000000000000" pitchFamily="2" charset="2"/>
              <a:buChar char="§"/>
            </a:pPr>
            <a:r>
              <a:rPr lang="pl-PL" dirty="0"/>
              <a:t>Art. 12 ust. 1 pkt 1 ustawy o skutkach powierzania wykonywania pracy cudzoziemcom przebywającym wbrew przepisom na terytorium rzeczypospolitej polskiej (Dz. U. z 2012 r. poz. 769;</a:t>
            </a:r>
          </a:p>
          <a:p>
            <a:pPr marL="1485627" lvl="1" indent="-571500" algn="just">
              <a:buFont typeface="Wingdings" panose="05000000000000000000" pitchFamily="2" charset="2"/>
              <a:buChar char="§"/>
            </a:pPr>
            <a:r>
              <a:rPr lang="en-GB" dirty="0"/>
              <a:t>Art. 9 </a:t>
            </a:r>
            <a:r>
              <a:rPr lang="en-GB" dirty="0" err="1"/>
              <a:t>ust</a:t>
            </a:r>
            <a:r>
              <a:rPr lang="en-GB" dirty="0"/>
              <a:t>. 1 </a:t>
            </a:r>
            <a:r>
              <a:rPr lang="en-GB" dirty="0" err="1"/>
              <a:t>pkt</a:t>
            </a:r>
            <a:r>
              <a:rPr lang="en-GB" dirty="0"/>
              <a:t> 2a </a:t>
            </a:r>
            <a:r>
              <a:rPr lang="en-GB" dirty="0" err="1"/>
              <a:t>ustawy</a:t>
            </a:r>
            <a:r>
              <a:rPr lang="en-GB" dirty="0"/>
              <a:t> o </a:t>
            </a:r>
            <a:r>
              <a:rPr lang="en-GB" dirty="0" err="1"/>
              <a:t>odpowiedzialności</a:t>
            </a:r>
            <a:r>
              <a:rPr lang="en-GB" dirty="0"/>
              <a:t> </a:t>
            </a:r>
            <a:r>
              <a:rPr lang="en-GB" dirty="0" err="1"/>
              <a:t>podmiotów</a:t>
            </a:r>
            <a:r>
              <a:rPr lang="en-GB" dirty="0"/>
              <a:t> </a:t>
            </a:r>
            <a:r>
              <a:rPr lang="en-GB" dirty="0" err="1"/>
              <a:t>zbiorowych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czyny</a:t>
            </a:r>
            <a:r>
              <a:rPr lang="en-GB" dirty="0"/>
              <a:t> </a:t>
            </a:r>
            <a:r>
              <a:rPr lang="en-GB" dirty="0" err="1"/>
              <a:t>zabronione</a:t>
            </a:r>
            <a:r>
              <a:rPr lang="en-GB" dirty="0"/>
              <a:t> pod </a:t>
            </a:r>
            <a:r>
              <a:rPr lang="en-GB" dirty="0" err="1"/>
              <a:t>groźbą</a:t>
            </a:r>
            <a:r>
              <a:rPr lang="en-GB" dirty="0"/>
              <a:t> </a:t>
            </a:r>
            <a:r>
              <a:rPr lang="en-GB" dirty="0" err="1"/>
              <a:t>kary</a:t>
            </a:r>
            <a:r>
              <a:rPr lang="en-GB" dirty="0"/>
              <a:t> (Dz. U. z 2019 r. </a:t>
            </a:r>
            <a:r>
              <a:rPr lang="en-GB" dirty="0" err="1"/>
              <a:t>poz</a:t>
            </a:r>
            <a:r>
              <a:rPr lang="en-GB" dirty="0"/>
              <a:t>. 628 z </a:t>
            </a:r>
            <a:r>
              <a:rPr lang="en-GB" dirty="0" err="1"/>
              <a:t>późn</a:t>
            </a:r>
            <a:r>
              <a:rPr lang="en-GB" dirty="0"/>
              <a:t>. </a:t>
            </a:r>
            <a:r>
              <a:rPr lang="en-GB" dirty="0" err="1"/>
              <a:t>zm</a:t>
            </a:r>
            <a:r>
              <a:rPr lang="en-GB" dirty="0"/>
              <a:t>.</a:t>
            </a:r>
            <a:r>
              <a:rPr lang="pl-PL" dirty="0"/>
              <a:t> Nie dotyczy sytuacji, gdy wnioskodawca będący jednostką sektora finansów publicznych został utworzony na postawie aktów prawnych publikowanych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dziennikach urzędowych. Nie dotyczy również sytuacji gdy dokument rejestracyjny jest </a:t>
            </a:r>
            <a:r>
              <a:rPr lang="pl-PL"/>
              <a:t>dostępny </a:t>
            </a:r>
            <a:r>
              <a:rPr lang="pl-PL" smtClean="0"/>
              <a:t/>
            </a:r>
            <a:br>
              <a:rPr lang="pl-PL" smtClean="0"/>
            </a:br>
            <a:r>
              <a:rPr lang="pl-PL" smtClean="0"/>
              <a:t>w </a:t>
            </a:r>
            <a:r>
              <a:rPr lang="pl-PL" dirty="0"/>
              <a:t>rejestrach </a:t>
            </a:r>
            <a:r>
              <a:rPr lang="pl-PL" dirty="0" smtClean="0"/>
              <a:t>publicznych</a:t>
            </a:r>
            <a:endParaRPr lang="pl-PL" dirty="0"/>
          </a:p>
          <a:p>
            <a:pPr algn="just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75404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400136" y="345057"/>
            <a:ext cx="161659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Informacja skrócona o projekcie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907062" y="1774691"/>
            <a:ext cx="22566702" cy="11169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Ile miesięcy trwa projekt?</a:t>
            </a: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Jaki jest cel </a:t>
            </a:r>
            <a:r>
              <a:rPr lang="pl-PL" dirty="0"/>
              <a:t>ogólny </a:t>
            </a:r>
            <a:r>
              <a:rPr lang="pl-PL" dirty="0" smtClean="0"/>
              <a:t>projektu?</a:t>
            </a: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Jaki jest koszt projektu (budżet)?</a:t>
            </a: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Jaki jest zasięg terytorialny – czy projekt będzie realizowany na terenie całego kraju, czy na mniejszym obszarze?</a:t>
            </a: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Jakie instytucje są zaangażowane w realizację projektu i jaki mają status?</a:t>
            </a:r>
          </a:p>
          <a:p>
            <a:pPr lvl="1">
              <a:lnSpc>
                <a:spcPct val="150000"/>
              </a:lnSpc>
            </a:pPr>
            <a:endParaRPr lang="pl-PL" dirty="0" smtClean="0"/>
          </a:p>
          <a:p>
            <a:pPr lvl="1">
              <a:lnSpc>
                <a:spcPct val="150000"/>
              </a:lnSpc>
            </a:pPr>
            <a:r>
              <a:rPr lang="pl-PL" dirty="0" smtClean="0"/>
              <a:t>Definicja „partnera projektu” z art. 1.6.1 pkt „w” Regulacji w sprawie wdrażania NMF 2014-2021:</a:t>
            </a:r>
          </a:p>
          <a:p>
            <a:pPr lvl="1">
              <a:lnSpc>
                <a:spcPct val="150000"/>
              </a:lnSpc>
            </a:pPr>
            <a:endParaRPr lang="pl-PL" dirty="0"/>
          </a:p>
          <a:p>
            <a:pPr lvl="1">
              <a:lnSpc>
                <a:spcPct val="150000"/>
              </a:lnSpc>
            </a:pPr>
            <a:r>
              <a:rPr lang="pl-PL" b="1" dirty="0" smtClean="0">
                <a:solidFill>
                  <a:srgbClr val="0F3C74"/>
                </a:solidFill>
              </a:rPr>
              <a:t>Osoba fizyczna lub prawna aktywnie uczestnicząca we wdrażaniu projektu i skutecznie się do niego przyczyniająca. Przyświeca mu ten sam cel gospodarczy i społeczny co beneficjentowi, który ma być zrealizowany poprzez wdrożenie danego projektu.</a:t>
            </a:r>
          </a:p>
          <a:p>
            <a:pPr lvl="1"/>
            <a:endParaRPr lang="pl-PL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26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644292" y="465827"/>
            <a:ext cx="90922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Dane wnioskodawcy</a:t>
            </a:r>
            <a:endParaRPr lang="en-US" sz="7000" b="1" dirty="0">
              <a:solidFill>
                <a:srgbClr val="D8222C"/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093" y="2017880"/>
            <a:ext cx="23715694" cy="5297320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983411" y="7697702"/>
            <a:ext cx="22998023" cy="4800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Osoba upoważniona – imię i nazwisko osoby, która jest upoważniona do podpisania wniosku. Upoważnienie powinno stanowić załącznik do wniosku, o ile dokument</a:t>
            </a:r>
            <a:r>
              <a:rPr lang="en-GB" dirty="0" smtClean="0"/>
              <a:t> </a:t>
            </a:r>
            <a:r>
              <a:rPr lang="pl-PL" dirty="0" smtClean="0"/>
              <a:t>zawierający</a:t>
            </a:r>
            <a:r>
              <a:rPr lang="en-GB" dirty="0" smtClean="0"/>
              <a:t> </a:t>
            </a:r>
            <a:r>
              <a:rPr lang="pl-PL" dirty="0" smtClean="0"/>
              <a:t>informację</a:t>
            </a:r>
            <a:r>
              <a:rPr lang="en-GB" dirty="0" smtClean="0"/>
              <a:t> </a:t>
            </a:r>
            <a:r>
              <a:rPr lang="en-GB" dirty="0"/>
              <a:t>o </a:t>
            </a:r>
            <a:r>
              <a:rPr lang="pl-PL" dirty="0" smtClean="0"/>
              <a:t>reprezentacji</a:t>
            </a:r>
            <a:r>
              <a:rPr lang="en-GB" dirty="0" smtClean="0"/>
              <a:t> </a:t>
            </a:r>
            <a:r>
              <a:rPr lang="pl-PL" dirty="0" smtClean="0"/>
              <a:t>prawnej</a:t>
            </a:r>
            <a:r>
              <a:rPr lang="en-GB" dirty="0" smtClean="0"/>
              <a:t> </a:t>
            </a:r>
            <a:r>
              <a:rPr lang="pl-PL" dirty="0" smtClean="0"/>
              <a:t>Wnioskodawcy nie</a:t>
            </a:r>
            <a:r>
              <a:rPr lang="en-GB" dirty="0" smtClean="0"/>
              <a:t> </a:t>
            </a:r>
            <a:r>
              <a:rPr lang="en-GB" dirty="0"/>
              <a:t>jest </a:t>
            </a:r>
            <a:r>
              <a:rPr lang="pl-PL" dirty="0" smtClean="0"/>
              <a:t>dostępny</a:t>
            </a:r>
            <a:r>
              <a:rPr lang="en-GB" dirty="0" smtClean="0"/>
              <a:t> </a:t>
            </a:r>
            <a:r>
              <a:rPr lang="en-GB" dirty="0"/>
              <a:t>w </a:t>
            </a:r>
            <a:r>
              <a:rPr lang="pl-PL" dirty="0" smtClean="0"/>
              <a:t>rejestrach</a:t>
            </a:r>
            <a:r>
              <a:rPr lang="en-GB" dirty="0" smtClean="0"/>
              <a:t> </a:t>
            </a:r>
            <a:r>
              <a:rPr lang="pl-PL" dirty="0" smtClean="0"/>
              <a:t>publicznych.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Osoba do kontaktu – pracownik w strukturze Wnioskodawcy.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Dane partnerów – należy wypisać wszystkich partnerów projektu.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68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644292" y="465827"/>
            <a:ext cx="90922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Budżet</a:t>
            </a:r>
            <a:endParaRPr lang="en-US" sz="7000" b="1" dirty="0">
              <a:solidFill>
                <a:srgbClr val="D8222C"/>
              </a:solidFill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651" y="2195816"/>
            <a:ext cx="22655524" cy="997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06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644292" y="465827"/>
            <a:ext cx="90922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Budżet</a:t>
            </a:r>
            <a:endParaRPr lang="en-US" sz="7000" b="1" dirty="0">
              <a:solidFill>
                <a:srgbClr val="D8222C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978" y="1959842"/>
            <a:ext cx="22618869" cy="951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6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493638" y="299120"/>
            <a:ext cx="234146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Doświadczenie i potencjał wnioskodawcy (i partnerów)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683419" y="2016281"/>
            <a:ext cx="23393550" cy="5907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Doświadczenie Wnioskodawcy (i partnerów) – prosimy wskazać projekty finansowane ze źródeł zewnętrznych, jakie realizował Wnioskodawca (ew. partnerzy). Krótko napisać czego dotyczyły, oraz z jakiego funduszu były realizowane.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Potencjał:</a:t>
            </a:r>
          </a:p>
          <a:p>
            <a:pPr marL="1485627" lvl="1" indent="-5715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dirty="0"/>
              <a:t>Zasoby kadrowe,</a:t>
            </a:r>
          </a:p>
          <a:p>
            <a:pPr marL="1485627" lvl="1" indent="-5715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dirty="0"/>
              <a:t>Zaplecze lokalowe, sprzętowe, finansowe </a:t>
            </a:r>
          </a:p>
          <a:p>
            <a:pPr lvl="1">
              <a:lnSpc>
                <a:spcPct val="150000"/>
              </a:lnSpc>
            </a:pPr>
            <a:r>
              <a:rPr lang="pl-PL" dirty="0"/>
              <a:t>– czy zasoby jakimi dysponuje Wnioskodawca są wystarczające do realizacji zamierzonego projektu</a:t>
            </a:r>
            <a:r>
              <a:rPr lang="pl-PL" dirty="0" smtClean="0"/>
              <a:t>?</a:t>
            </a:r>
            <a:endParaRPr lang="en-US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14755" y="7646212"/>
            <a:ext cx="23393550" cy="2482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W tym miejscu należy także opisać koszty jakie będzie ponosił partner w projekcie oraz wykazać ich zasadność z punktu widzenia celów projektu.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List intencyjny/projekt umowy partnerstwa. </a:t>
            </a:r>
            <a:endParaRPr lang="en-US" dirty="0"/>
          </a:p>
        </p:txBody>
      </p:sp>
      <p:sp>
        <p:nvSpPr>
          <p:cNvPr id="9" name="pole tekstowe 8"/>
          <p:cNvSpPr txBox="1"/>
          <p:nvPr/>
        </p:nvSpPr>
        <p:spPr>
          <a:xfrm>
            <a:off x="493638" y="10490611"/>
            <a:ext cx="23393550" cy="1753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smtClean="0"/>
              <a:t>Doświadczenie zarówno wnioskodawcy jak i partnerów będzie podlegało ocenie na etapie oceny merytorycznej (kryteria </a:t>
            </a:r>
            <a:r>
              <a:rPr lang="pl-PL" b="1" dirty="0" smtClean="0"/>
              <a:t>4.1. - 4.3.</a:t>
            </a:r>
            <a:r>
              <a:rPr lang="pl-PL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87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676181" y="336369"/>
            <a:ext cx="125945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Model zarządzania projektem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931654" y="3361476"/>
            <a:ext cx="22083622" cy="6738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 smtClean="0"/>
              <a:t>Prosimy krótko opisać jaki zostanie przyjęty model zarządzania projektem.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Czy zostanie powołany zespół projektowy? 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Jaki będzie jego skład?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Nawiązanie do wcześniej realizowanych projektów i tego w jaki sposób 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lnSpc>
                <a:spcPct val="150000"/>
              </a:lnSpc>
            </a:pPr>
            <a:r>
              <a:rPr lang="pl-PL" dirty="0" smtClean="0"/>
              <a:t>Model zarządzania projektem będzie podlegał ocenie na etapie oceny merytorycznej, dotyczy go kryterium: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5.1.</a:t>
            </a:r>
            <a:r>
              <a:rPr lang="pl-PL" dirty="0" smtClean="0"/>
              <a:t> </a:t>
            </a:r>
            <a:r>
              <a:rPr lang="pl-PL" i="1" dirty="0"/>
              <a:t>Czy zaproponowany model zarządzania projektem jest adekwatny do skali projektu </a:t>
            </a:r>
            <a:r>
              <a:rPr lang="pl-PL" i="1" dirty="0" smtClean="0"/>
              <a:t>i </a:t>
            </a:r>
            <a:r>
              <a:rPr lang="pl-PL" i="1" dirty="0"/>
              <a:t>pozwoli na jego prawidłową realizację?</a:t>
            </a:r>
            <a:endParaRPr lang="pl-PL" i="1" dirty="0" smtClean="0"/>
          </a:p>
        </p:txBody>
      </p:sp>
    </p:spTree>
    <p:extLst>
      <p:ext uri="{BB962C8B-B14F-4D97-AF65-F5344CB8AC3E}">
        <p14:creationId xmlns:p14="http://schemas.microsoft.com/office/powerpoint/2010/main" val="288639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136662" y="439887"/>
            <a:ext cx="6107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Opis projektu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148602" y="1981250"/>
            <a:ext cx="22083622" cy="7569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Uzasadnienie dla realizacji projektu</a:t>
            </a:r>
            <a:r>
              <a:rPr lang="pl-PL" dirty="0"/>
              <a:t> </a:t>
            </a:r>
            <a:r>
              <a:rPr lang="pl-PL" dirty="0" smtClean="0"/>
              <a:t>– wskazać co dzięki projektowi zostanie osiągnięte i w jaki sposób przyczyni się to do realizacji głównego celu obszaru programowego, tj. </a:t>
            </a:r>
            <a:r>
              <a:rPr lang="pl-PL" b="1" dirty="0" smtClean="0">
                <a:solidFill>
                  <a:srgbClr val="0F3C74"/>
                </a:solidFill>
              </a:rPr>
              <a:t>Poprawy </a:t>
            </a:r>
            <a:r>
              <a:rPr lang="pl-PL" b="1" dirty="0">
                <a:solidFill>
                  <a:srgbClr val="0F3C74"/>
                </a:solidFill>
              </a:rPr>
              <a:t>zdolności organów ścigania do zapobiegania </a:t>
            </a:r>
            <a:r>
              <a:rPr lang="pl-PL" b="1" dirty="0" smtClean="0">
                <a:solidFill>
                  <a:srgbClr val="0F3C74"/>
                </a:solidFill>
              </a:rPr>
              <a:t>i </a:t>
            </a:r>
            <a:r>
              <a:rPr lang="pl-PL" b="1" dirty="0">
                <a:solidFill>
                  <a:srgbClr val="0F3C74"/>
                </a:solidFill>
              </a:rPr>
              <a:t>wykrywania przestępczości </a:t>
            </a:r>
            <a:r>
              <a:rPr lang="pl-PL" b="1" dirty="0" smtClean="0">
                <a:solidFill>
                  <a:srgbClr val="0F3C74"/>
                </a:solidFill>
              </a:rPr>
              <a:t>zorganizowanej. </a:t>
            </a:r>
            <a:r>
              <a:rPr lang="pl-PL" dirty="0" smtClean="0"/>
              <a:t>Ponadto należy opisać także wpływ projektu na grupę docelową i na interesariuszy.</a:t>
            </a:r>
          </a:p>
          <a:p>
            <a:pPr marL="1485627" lvl="1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1.5</a:t>
            </a:r>
            <a:r>
              <a:rPr lang="pl-PL" b="1" dirty="0" smtClean="0"/>
              <a:t>.</a:t>
            </a:r>
            <a:r>
              <a:rPr lang="pl-PL" dirty="0" smtClean="0"/>
              <a:t> </a:t>
            </a:r>
            <a:r>
              <a:rPr lang="pl-PL" i="1" dirty="0" smtClean="0"/>
              <a:t>Czy </a:t>
            </a:r>
            <a:r>
              <a:rPr lang="pl-PL" i="1" dirty="0"/>
              <a:t>w sposób wystarczający uzasadniono potrzebę realizacji projektu</a:t>
            </a:r>
            <a:r>
              <a:rPr lang="pl-PL" i="1" dirty="0" smtClean="0"/>
              <a:t>?</a:t>
            </a:r>
            <a:endParaRPr lang="pl-PL" i="1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Cel główny </a:t>
            </a:r>
            <a:r>
              <a:rPr lang="pl-PL" dirty="0" smtClean="0"/>
              <a:t>– krótko określić główny cel projektu. Powinien być określony zgodnie z postulatami koncepcji SMART (skonkretyzowany, mierzalny, osiągalny, istotny, określony w czasie).</a:t>
            </a:r>
          </a:p>
          <a:p>
            <a:pPr marL="1485627" lvl="1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3.1</a:t>
            </a:r>
            <a:r>
              <a:rPr lang="pl-PL" b="1" dirty="0" smtClean="0"/>
              <a:t>.</a:t>
            </a:r>
            <a:r>
              <a:rPr lang="pl-PL" dirty="0" smtClean="0"/>
              <a:t> </a:t>
            </a:r>
            <a:r>
              <a:rPr lang="pl-PL" i="1" dirty="0" smtClean="0"/>
              <a:t>Czy </a:t>
            </a:r>
            <a:r>
              <a:rPr lang="pl-PL" i="1" dirty="0"/>
              <a:t>cel projektu został określony w sposób jasny oraz zgodnie z postulatami koncepcji S.M.A.R.T.?</a:t>
            </a:r>
            <a:r>
              <a:rPr lang="pl-PL" dirty="0"/>
              <a:t>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9412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E1E1C"/>
      </a:dk2>
      <a:lt2>
        <a:srgbClr val="0573BA"/>
      </a:lt2>
      <a:accent1>
        <a:srgbClr val="0573BA"/>
      </a:accent1>
      <a:accent2>
        <a:srgbClr val="E94E2E"/>
      </a:accent2>
      <a:accent3>
        <a:srgbClr val="02AB84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al_EØSMidlene.potx" id="{2877A2A8-6D65-4BE8-A3B9-A911333E1F70}" vid="{D3D72181-B44E-471C-A438-738F633005D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PPT-mal_EØSMidlene</Template>
  <TotalTime>1296</TotalTime>
  <Words>1665</Words>
  <Application>Microsoft Office PowerPoint</Application>
  <PresentationFormat>Niestandardowy</PresentationFormat>
  <Paragraphs>174</Paragraphs>
  <Slides>24</Slides>
  <Notes>24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9" baseType="lpstr">
      <vt:lpstr>Arial</vt:lpstr>
      <vt:lpstr>Calibri</vt:lpstr>
      <vt:lpstr>Courier New</vt:lpstr>
      <vt:lpstr>Wingdings</vt:lpstr>
      <vt:lpstr>Office-tema</vt:lpstr>
      <vt:lpstr>Nabór otwarty PA 20 – wniosek aplikacyjny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EFTA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WEGGERSEN Lillann</dc:creator>
  <cp:lastModifiedBy>Bartik Barbara</cp:lastModifiedBy>
  <cp:revision>102</cp:revision>
  <dcterms:created xsi:type="dcterms:W3CDTF">2017-06-12T12:11:38Z</dcterms:created>
  <dcterms:modified xsi:type="dcterms:W3CDTF">2020-01-14T06:32:26Z</dcterms:modified>
</cp:coreProperties>
</file>