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259" r:id="rId6"/>
    <p:sldId id="270" r:id="rId7"/>
    <p:sldId id="271" r:id="rId8"/>
    <p:sldId id="264" r:id="rId9"/>
    <p:sldId id="269" r:id="rId10"/>
    <p:sldId id="266" r:id="rId11"/>
    <p:sldId id="267" r:id="rId12"/>
    <p:sldId id="258" r:id="rId13"/>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ałązka Anna" initials="GA" lastIdx="9" clrIdx="0">
    <p:extLst>
      <p:ext uri="{19B8F6BF-5375-455C-9EA6-DF929625EA0E}">
        <p15:presenceInfo xmlns:p15="http://schemas.microsoft.com/office/powerpoint/2012/main" userId="S-1-5-21-3954371645-834304607-549911658-82285" providerId="AD"/>
      </p:ext>
    </p:extLst>
  </p:cmAuthor>
  <p:cmAuthor id="2" name="Macnar Marta" initials="MM" lastIdx="11" clrIdx="1">
    <p:extLst>
      <p:ext uri="{19B8F6BF-5375-455C-9EA6-DF929625EA0E}">
        <p15:presenceInfo xmlns:p15="http://schemas.microsoft.com/office/powerpoint/2012/main" userId="S::marta.macnar@mrit.gov.pl::353ebc33-c64a-4c83-bc72-8d031c7d34c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477" autoAdjust="0"/>
  </p:normalViewPr>
  <p:slideViewPr>
    <p:cSldViewPr snapToGrid="0">
      <p:cViewPr varScale="1">
        <p:scale>
          <a:sx n="82" d="100"/>
          <a:sy n="82" d="100"/>
        </p:scale>
        <p:origin x="691"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SRV-FS\DGC\DGE_Wydzial_II\BIZGOV\10_Sprawozdania\2022\KRMC\Prezentacja%20na%20KRCM\02_BIZGOV_prezentacja_raportu_ko&#324;cowego_KRMC_2023.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56629906923832"/>
          <c:y val="0.15569985982621531"/>
          <c:w val="0.87384997245853058"/>
          <c:h val="0.75878661178372553"/>
        </c:manualLayout>
      </c:layout>
      <c:barChart>
        <c:barDir val="col"/>
        <c:grouping val="clustered"/>
        <c:varyColors val="0"/>
        <c:ser>
          <c:idx val="0"/>
          <c:order val="0"/>
          <c:tx>
            <c:strRef>
              <c:f>Arkusz1!$A$2</c:f>
              <c:strCache>
                <c:ptCount val="1"/>
                <c:pt idx="0">
                  <c:v>ogółem</c:v>
                </c:pt>
              </c:strCache>
            </c:strRef>
          </c:tx>
          <c:spPr>
            <a:solidFill>
              <a:schemeClr val="accent1"/>
            </a:solidFill>
            <a:ln>
              <a:noFill/>
            </a:ln>
            <a:effectLst/>
          </c:spPr>
          <c:invertIfNegative val="0"/>
          <c:dLbls>
            <c:numFmt formatCode="#,##0.00\ &quot;zł&quot;"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pl-PL"/>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Arkusz1!$B$1:$C$1</c:f>
              <c:strCache>
                <c:ptCount val="2"/>
                <c:pt idx="0">
                  <c:v>Planowane</c:v>
                </c:pt>
                <c:pt idx="1">
                  <c:v>Faktyczne</c:v>
                </c:pt>
              </c:strCache>
            </c:strRef>
          </c:cat>
          <c:val>
            <c:numRef>
              <c:f>Arkusz1!$B$2:$C$2</c:f>
              <c:numCache>
                <c:formatCode>#\ ##0.00\ "zł"</c:formatCode>
                <c:ptCount val="2"/>
                <c:pt idx="0">
                  <c:v>43189529.850000001</c:v>
                </c:pt>
                <c:pt idx="1">
                  <c:v>40830048.759999998</c:v>
                </c:pt>
              </c:numCache>
            </c:numRef>
          </c:val>
          <c:extLst xmlns:c16r2="http://schemas.microsoft.com/office/drawing/2015/06/chart">
            <c:ext xmlns:c16="http://schemas.microsoft.com/office/drawing/2014/chart" uri="{C3380CC4-5D6E-409C-BE32-E72D297353CC}">
              <c16:uniqueId val="{00000000-F961-42C6-B8A6-761427DEDB52}"/>
            </c:ext>
          </c:extLst>
        </c:ser>
        <c:ser>
          <c:idx val="1"/>
          <c:order val="1"/>
          <c:tx>
            <c:strRef>
              <c:f>Arkusz1!$A$3</c:f>
              <c:strCache>
                <c:ptCount val="1"/>
                <c:pt idx="0">
                  <c:v>w tym środki UE</c:v>
                </c:pt>
              </c:strCache>
            </c:strRef>
          </c:tx>
          <c:spPr>
            <a:solidFill>
              <a:schemeClr val="accent2"/>
            </a:solidFill>
            <a:ln>
              <a:noFill/>
            </a:ln>
            <a:effectLst/>
          </c:spPr>
          <c:invertIfNegative val="0"/>
          <c:dLbls>
            <c:dLbl>
              <c:idx val="0"/>
              <c:layout>
                <c:manualLayout>
                  <c:x val="0"/>
                  <c:y val="4.5819014891179417E-3"/>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F961-42C6-B8A6-761427DEDB52}"/>
                </c:ext>
                <c:ext xmlns:c15="http://schemas.microsoft.com/office/drawing/2012/chart" uri="{CE6537A1-D6FC-4f65-9D91-7224C49458BB}">
                  <c15:layout/>
                </c:ext>
              </c:extLst>
            </c:dLbl>
            <c:numFmt formatCode="#,##0.00\ &quot;zł&quot;"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pl-PL"/>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Arkusz1!$B$1:$C$1</c:f>
              <c:strCache>
                <c:ptCount val="2"/>
                <c:pt idx="0">
                  <c:v>Planowane</c:v>
                </c:pt>
                <c:pt idx="1">
                  <c:v>Faktyczne</c:v>
                </c:pt>
              </c:strCache>
            </c:strRef>
          </c:cat>
          <c:val>
            <c:numRef>
              <c:f>Arkusz1!$B$3:$C$3</c:f>
              <c:numCache>
                <c:formatCode>#\ ##0.00\ "zł"</c:formatCode>
                <c:ptCount val="2"/>
                <c:pt idx="0">
                  <c:v>36232244.009999998</c:v>
                </c:pt>
                <c:pt idx="1">
                  <c:v>34552596.557387993</c:v>
                </c:pt>
              </c:numCache>
            </c:numRef>
          </c:val>
          <c:extLst xmlns:c16r2="http://schemas.microsoft.com/office/drawing/2015/06/chart">
            <c:ext xmlns:c16="http://schemas.microsoft.com/office/drawing/2014/chart" uri="{C3380CC4-5D6E-409C-BE32-E72D297353CC}">
              <c16:uniqueId val="{00000002-F961-42C6-B8A6-761427DEDB52}"/>
            </c:ext>
          </c:extLst>
        </c:ser>
        <c:dLbls>
          <c:showLegendKey val="0"/>
          <c:showVal val="0"/>
          <c:showCatName val="0"/>
          <c:showSerName val="0"/>
          <c:showPercent val="0"/>
          <c:showBubbleSize val="0"/>
        </c:dLbls>
        <c:gapWidth val="219"/>
        <c:overlap val="-9"/>
        <c:axId val="236095840"/>
        <c:axId val="236096232"/>
      </c:barChart>
      <c:catAx>
        <c:axId val="236095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l-PL"/>
          </a:p>
        </c:txPr>
        <c:crossAx val="236096232"/>
        <c:crosses val="autoZero"/>
        <c:auto val="1"/>
        <c:lblAlgn val="ctr"/>
        <c:lblOffset val="100"/>
        <c:noMultiLvlLbl val="0"/>
      </c:catAx>
      <c:valAx>
        <c:axId val="236096232"/>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00\ &quot;zł&quot;"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l-PL"/>
          </a:p>
        </c:txPr>
        <c:crossAx val="23609584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l-PL"/>
        </a:p>
      </c:txPr>
    </c:legend>
    <c:plotVisOnly val="1"/>
    <c:dispBlanksAs val="gap"/>
    <c:showDLblsOverMax val="0"/>
  </c:chart>
  <c:spPr>
    <a:noFill/>
    <a:ln>
      <a:noFill/>
    </a:ln>
    <a:effectLst/>
  </c:spPr>
  <c:txPr>
    <a:bodyPr/>
    <a:lstStyle/>
    <a:p>
      <a:pPr>
        <a:defRPr/>
      </a:pPr>
      <a:endParaRPr lang="pl-P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C761DC-8B64-47A1-8A92-79E52A9B66DB}" type="datetimeFigureOut">
              <a:rPr lang="en-US" smtClean="0"/>
              <a:t>7/6/2023</a:t>
            </a:fld>
            <a:endParaRPr lang="en-US"/>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08D821-EA75-45A0-A054-C2DE6D8B24B1}" type="slidenum">
              <a:rPr lang="en-US" smtClean="0"/>
              <a:t>‹#›</a:t>
            </a:fld>
            <a:endParaRPr lang="en-US"/>
          </a:p>
        </p:txBody>
      </p:sp>
    </p:spTree>
    <p:extLst>
      <p:ext uri="{BB962C8B-B14F-4D97-AF65-F5344CB8AC3E}">
        <p14:creationId xmlns:p14="http://schemas.microsoft.com/office/powerpoint/2010/main" val="577684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8908D821-EA75-45A0-A054-C2DE6D8B24B1}" type="slidenum">
              <a:rPr lang="en-US" smtClean="0"/>
              <a:t>2</a:t>
            </a:fld>
            <a:endParaRPr lang="en-US"/>
          </a:p>
        </p:txBody>
      </p:sp>
    </p:spTree>
    <p:extLst>
      <p:ext uri="{BB962C8B-B14F-4D97-AF65-F5344CB8AC3E}">
        <p14:creationId xmlns:p14="http://schemas.microsoft.com/office/powerpoint/2010/main" val="4254677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en-US" dirty="0"/>
          </a:p>
        </p:txBody>
      </p:sp>
      <p:sp>
        <p:nvSpPr>
          <p:cNvPr id="4" name="Symbol zastępczy numeru slajdu 3"/>
          <p:cNvSpPr>
            <a:spLocks noGrp="1"/>
          </p:cNvSpPr>
          <p:nvPr>
            <p:ph type="sldNum" sz="quarter" idx="5"/>
          </p:nvPr>
        </p:nvSpPr>
        <p:spPr/>
        <p:txBody>
          <a:bodyPr/>
          <a:lstStyle/>
          <a:p>
            <a:fld id="{8908D821-EA75-45A0-A054-C2DE6D8B24B1}" type="slidenum">
              <a:rPr lang="en-US" smtClean="0"/>
              <a:t>3</a:t>
            </a:fld>
            <a:endParaRPr lang="en-US"/>
          </a:p>
        </p:txBody>
      </p:sp>
    </p:spTree>
    <p:extLst>
      <p:ext uri="{BB962C8B-B14F-4D97-AF65-F5344CB8AC3E}">
        <p14:creationId xmlns:p14="http://schemas.microsoft.com/office/powerpoint/2010/main" val="30524946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8908D821-EA75-45A0-A054-C2DE6D8B24B1}" type="slidenum">
              <a:rPr lang="en-US" smtClean="0"/>
              <a:t>7</a:t>
            </a:fld>
            <a:endParaRPr lang="en-US"/>
          </a:p>
        </p:txBody>
      </p:sp>
    </p:spTree>
    <p:extLst>
      <p:ext uri="{BB962C8B-B14F-4D97-AF65-F5344CB8AC3E}">
        <p14:creationId xmlns:p14="http://schemas.microsoft.com/office/powerpoint/2010/main" val="3758511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p:cNvSpPr>
            <a:spLocks noGrp="1"/>
          </p:cNvSpPr>
          <p:nvPr>
            <p:ph type="dt" sz="half" idx="10"/>
          </p:nvPr>
        </p:nvSpPr>
        <p:spPr/>
        <p:txBody>
          <a:bodyPr/>
          <a:lstStyle/>
          <a:p>
            <a:fld id="{1CEFC2A4-6552-4628-8FBD-E88797993A2F}" type="datetimeFigureOut">
              <a:rPr lang="pl-PL" smtClean="0"/>
              <a:t>06.07.2023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2254441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CEFC2A4-6552-4628-8FBD-E88797993A2F}" type="datetimeFigureOut">
              <a:rPr lang="pl-PL" smtClean="0"/>
              <a:t>06.07.2023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1886698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CEFC2A4-6552-4628-8FBD-E88797993A2F}" type="datetimeFigureOut">
              <a:rPr lang="pl-PL" smtClean="0"/>
              <a:t>06.07.2023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92380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CEFC2A4-6552-4628-8FBD-E88797993A2F}" type="datetimeFigureOut">
              <a:rPr lang="pl-PL" smtClean="0"/>
              <a:t>06.07.2023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3147925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1CEFC2A4-6552-4628-8FBD-E88797993A2F}" type="datetimeFigureOut">
              <a:rPr lang="pl-PL" smtClean="0"/>
              <a:t>06.07.2023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4123720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1CEFC2A4-6552-4628-8FBD-E88797993A2F}" type="datetimeFigureOut">
              <a:rPr lang="pl-PL" smtClean="0"/>
              <a:t>06.07.2023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480331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1CEFC2A4-6552-4628-8FBD-E88797993A2F}" type="datetimeFigureOut">
              <a:rPr lang="pl-PL" smtClean="0"/>
              <a:t>06.07.2023</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1036979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1CEFC2A4-6552-4628-8FBD-E88797993A2F}" type="datetimeFigureOut">
              <a:rPr lang="pl-PL" smtClean="0"/>
              <a:t>06.07.2023</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2400105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1CEFC2A4-6552-4628-8FBD-E88797993A2F}" type="datetimeFigureOut">
              <a:rPr lang="pl-PL" smtClean="0"/>
              <a:t>06.07.2023</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941592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1CEFC2A4-6552-4628-8FBD-E88797993A2F}" type="datetimeFigureOut">
              <a:rPr lang="pl-PL" smtClean="0"/>
              <a:t>06.07.2023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1243460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1CEFC2A4-6552-4628-8FBD-E88797993A2F}" type="datetimeFigureOut">
              <a:rPr lang="pl-PL" smtClean="0"/>
              <a:t>06.07.2023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3143801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EFC2A4-6552-4628-8FBD-E88797993A2F}" type="datetimeFigureOut">
              <a:rPr lang="pl-PL" smtClean="0"/>
              <a:t>06.07.2023</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0656B5-E990-4EE0-841A-EB418F635245}" type="slidenum">
              <a:rPr lang="pl-PL" smtClean="0"/>
              <a:t>‹#›</a:t>
            </a:fld>
            <a:endParaRPr lang="pl-PL"/>
          </a:p>
        </p:txBody>
      </p:sp>
    </p:spTree>
    <p:extLst>
      <p:ext uri="{BB962C8B-B14F-4D97-AF65-F5344CB8AC3E}">
        <p14:creationId xmlns:p14="http://schemas.microsoft.com/office/powerpoint/2010/main" val="1031307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hyperlink" Target="https://widok.gov.pl/"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108" name="pole tekstowe 107"/>
          <p:cNvSpPr txBox="1"/>
          <p:nvPr/>
        </p:nvSpPr>
        <p:spPr>
          <a:xfrm>
            <a:off x="755648" y="2146228"/>
            <a:ext cx="9189863" cy="1569660"/>
          </a:xfrm>
          <a:prstGeom prst="rect">
            <a:avLst/>
          </a:prstGeom>
          <a:noFill/>
        </p:spPr>
        <p:txBody>
          <a:bodyPr wrap="square" rtlCol="0" anchor="t">
            <a:spAutoFit/>
          </a:bodyPr>
          <a:lstStyle/>
          <a:p>
            <a:r>
              <a:rPr lang="pl-PL" sz="4800" b="1" dirty="0">
                <a:solidFill>
                  <a:schemeClr val="bg1"/>
                </a:solidFill>
              </a:rPr>
              <a:t>Konto Przedsiębiorcy  </a:t>
            </a:r>
            <a:br>
              <a:rPr lang="pl-PL" sz="4800" b="1" dirty="0">
                <a:solidFill>
                  <a:schemeClr val="bg1"/>
                </a:solidFill>
              </a:rPr>
            </a:br>
            <a:r>
              <a:rPr lang="pl-PL" sz="4800" b="1" dirty="0">
                <a:solidFill>
                  <a:schemeClr val="bg1"/>
                </a:solidFill>
              </a:rPr>
              <a:t>- </a:t>
            </a:r>
            <a:r>
              <a:rPr lang="pl-PL" sz="4000" b="1" dirty="0">
                <a:solidFill>
                  <a:schemeClr val="bg1"/>
                </a:solidFill>
              </a:rPr>
              <a:t>usługi online dla firm w jednym miejscu</a:t>
            </a:r>
            <a:endParaRPr lang="pl-PL" sz="4800" b="1" dirty="0">
              <a:solidFill>
                <a:schemeClr val="bg1"/>
              </a:solidFill>
              <a:cs typeface="Calibri"/>
            </a:endParaRPr>
          </a:p>
        </p:txBody>
      </p:sp>
      <p:cxnSp>
        <p:nvCxnSpPr>
          <p:cNvPr id="67" name="Łącznik prosty ze strzałką 66"/>
          <p:cNvCxnSpPr>
            <a:cxnSpLocks/>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82843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379081" y="1174771"/>
            <a:ext cx="8427822" cy="1128514"/>
          </a:xfrm>
          <a:prstGeom prst="rect">
            <a:avLst/>
          </a:prstGeom>
          <a:noFill/>
        </p:spPr>
        <p:txBody>
          <a:bodyPr wrap="square" rtlCol="0">
            <a:spAutoFit/>
          </a:bodyPr>
          <a:lstStyle/>
          <a:p>
            <a:pPr marL="269875" indent="-269875">
              <a:spcBef>
                <a:spcPts val="800"/>
              </a:spcBef>
              <a:buFont typeface="Wingdings" panose="05000000000000000000" pitchFamily="2" charset="2"/>
              <a:buChar char="§"/>
            </a:pPr>
            <a:r>
              <a:rPr lang="pl-PL" dirty="0">
                <a:solidFill>
                  <a:srgbClr val="002060"/>
                </a:solidFill>
              </a:rPr>
              <a:t>Wnioskodawca: </a:t>
            </a:r>
            <a:r>
              <a:rPr lang="pl-PL" b="1" dirty="0">
                <a:solidFill>
                  <a:srgbClr val="002060"/>
                </a:solidFill>
              </a:rPr>
              <a:t>Minister Rozwoju i Technologii</a:t>
            </a:r>
          </a:p>
          <a:p>
            <a:pPr marL="269875" indent="-269875">
              <a:spcBef>
                <a:spcPts val="800"/>
              </a:spcBef>
              <a:buFont typeface="Wingdings" panose="05000000000000000000" pitchFamily="2" charset="2"/>
              <a:buChar char="§"/>
            </a:pPr>
            <a:r>
              <a:rPr lang="pl-PL" dirty="0">
                <a:solidFill>
                  <a:srgbClr val="002060"/>
                </a:solidFill>
              </a:rPr>
              <a:t>Beneficjent: </a:t>
            </a:r>
            <a:r>
              <a:rPr lang="pl-PL" b="1" dirty="0">
                <a:solidFill>
                  <a:srgbClr val="002060"/>
                </a:solidFill>
              </a:rPr>
              <a:t>Ministerstwo Rozwoju i Technologii</a:t>
            </a:r>
          </a:p>
          <a:p>
            <a:pPr marL="269875" indent="-269875">
              <a:spcBef>
                <a:spcPts val="800"/>
              </a:spcBef>
              <a:buFont typeface="Wingdings" panose="05000000000000000000" pitchFamily="2" charset="2"/>
              <a:buChar char="§"/>
            </a:pPr>
            <a:r>
              <a:rPr lang="pl-PL" dirty="0">
                <a:solidFill>
                  <a:srgbClr val="002060"/>
                </a:solidFill>
              </a:rPr>
              <a:t>Partnerzy: </a:t>
            </a:r>
            <a:r>
              <a:rPr lang="pl-PL" b="1" dirty="0">
                <a:solidFill>
                  <a:srgbClr val="002060"/>
                </a:solidFill>
              </a:rPr>
              <a:t>Sieć Badawcza Łukasiewicz - Poznański Instytut Technologiczny</a:t>
            </a:r>
          </a:p>
        </p:txBody>
      </p:sp>
      <p:sp>
        <p:nvSpPr>
          <p:cNvPr id="6" name="Podtytuł 2"/>
          <p:cNvSpPr txBox="1">
            <a:spLocks/>
          </p:cNvSpPr>
          <p:nvPr/>
        </p:nvSpPr>
        <p:spPr>
          <a:xfrm>
            <a:off x="66985" y="4461140"/>
            <a:ext cx="12192000"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CEL PROJEKTU</a:t>
            </a:r>
            <a:endParaRPr lang="pl-PL" dirty="0"/>
          </a:p>
        </p:txBody>
      </p:sp>
      <p:sp>
        <p:nvSpPr>
          <p:cNvPr id="7" name="pole tekstowe 6"/>
          <p:cNvSpPr txBox="1"/>
          <p:nvPr/>
        </p:nvSpPr>
        <p:spPr>
          <a:xfrm>
            <a:off x="545614" y="5183161"/>
            <a:ext cx="11234742" cy="1077218"/>
          </a:xfrm>
          <a:prstGeom prst="rect">
            <a:avLst/>
          </a:prstGeom>
          <a:noFill/>
        </p:spPr>
        <p:txBody>
          <a:bodyPr wrap="square" rtlCol="0">
            <a:spAutoFit/>
          </a:bodyPr>
          <a:lstStyle/>
          <a:p>
            <a:r>
              <a:rPr lang="pl-PL" sz="1600" dirty="0">
                <a:solidFill>
                  <a:srgbClr val="0070C0"/>
                </a:solidFill>
                <a:ea typeface="Times New Roman" panose="02020603050405020304" pitchFamily="18" charset="0"/>
              </a:rPr>
              <a:t>Celem głównym Projektu była poprawa warunków prowadzenia działalności gospodarczej w Polsce poprzez uproszczenie realizacji              e-usług i ułatwienie odnajdywania informacji dotyczących prowadzenia działalności gospodarczej drogą elektroniczną, za pośrednictwem Punktu Informacji dla Przedsiębiorcy. Cel ten wynika także ze zobowiązań nałożonych prawem Unii Europejskiej, gdyż system Biznes.gov.pl stanowi Pojedynczy Punkt Kontaktowy (Point of Single </a:t>
            </a:r>
            <a:r>
              <a:rPr lang="pl-PL" sz="1600" dirty="0" err="1">
                <a:solidFill>
                  <a:srgbClr val="0070C0"/>
                </a:solidFill>
                <a:ea typeface="Times New Roman" panose="02020603050405020304" pitchFamily="18" charset="0"/>
              </a:rPr>
              <a:t>Contact</a:t>
            </a:r>
            <a:r>
              <a:rPr lang="pl-PL" sz="1600" dirty="0">
                <a:solidFill>
                  <a:srgbClr val="0070C0"/>
                </a:solidFill>
                <a:ea typeface="Times New Roman" panose="02020603050405020304" pitchFamily="18" charset="0"/>
              </a:rPr>
              <a:t>) zgodnie z  zapisami Dyrektywy 2006/123/WE. </a:t>
            </a:r>
            <a:endParaRPr lang="pl-PL" dirty="0"/>
          </a:p>
        </p:txBody>
      </p:sp>
      <p:sp>
        <p:nvSpPr>
          <p:cNvPr id="8" name="Podtytuł 2"/>
          <p:cNvSpPr txBox="1">
            <a:spLocks/>
          </p:cNvSpPr>
          <p:nvPr/>
        </p:nvSpPr>
        <p:spPr>
          <a:xfrm>
            <a:off x="2021705" y="2536977"/>
            <a:ext cx="8509677"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OKRES REALIZACJI PROJEKTU</a:t>
            </a:r>
            <a:endParaRPr lang="pl-PL" dirty="0"/>
          </a:p>
        </p:txBody>
      </p:sp>
      <p:graphicFrame>
        <p:nvGraphicFramePr>
          <p:cNvPr id="9" name="Tabela 8"/>
          <p:cNvGraphicFramePr>
            <a:graphicFrameLocks noGrp="1"/>
          </p:cNvGraphicFramePr>
          <p:nvPr>
            <p:extLst>
              <p:ext uri="{D42A27DB-BD31-4B8C-83A1-F6EECF244321}">
                <p14:modId xmlns:p14="http://schemas.microsoft.com/office/powerpoint/2010/main" val="789424283"/>
              </p:ext>
            </p:extLst>
          </p:nvPr>
        </p:nvGraphicFramePr>
        <p:xfrm>
          <a:off x="545614" y="3200806"/>
          <a:ext cx="10946674" cy="845803"/>
        </p:xfrm>
        <a:graphic>
          <a:graphicData uri="http://schemas.openxmlformats.org/drawingml/2006/table">
            <a:tbl>
              <a:tblPr firstRow="1" bandRow="1">
                <a:tableStyleId>{5C22544A-7EE6-4342-B048-85BDC9FD1C3A}</a:tableStyleId>
              </a:tblPr>
              <a:tblGrid>
                <a:gridCol w="1683527">
                  <a:extLst>
                    <a:ext uri="{9D8B030D-6E8A-4147-A177-3AD203B41FA5}">
                      <a16:colId xmlns="" xmlns:a16="http://schemas.microsoft.com/office/drawing/2014/main" val="20000"/>
                    </a:ext>
                  </a:extLst>
                </a:gridCol>
                <a:gridCol w="4596371">
                  <a:extLst>
                    <a:ext uri="{9D8B030D-6E8A-4147-A177-3AD203B41FA5}">
                      <a16:colId xmlns="" xmlns:a16="http://schemas.microsoft.com/office/drawing/2014/main" val="20001"/>
                    </a:ext>
                  </a:extLst>
                </a:gridCol>
                <a:gridCol w="4666776">
                  <a:extLst>
                    <a:ext uri="{9D8B030D-6E8A-4147-A177-3AD203B41FA5}">
                      <a16:colId xmlns="" xmlns:a16="http://schemas.microsoft.com/office/drawing/2014/main" val="20002"/>
                    </a:ext>
                  </a:extLst>
                </a:gridCol>
              </a:tblGrid>
              <a:tr h="378192">
                <a:tc>
                  <a:txBody>
                    <a:bodyPr/>
                    <a:lstStyle/>
                    <a:p>
                      <a:r>
                        <a:rPr lang="pl-PL" b="1" dirty="0">
                          <a:solidFill>
                            <a:schemeClr val="bg1"/>
                          </a:solidFill>
                        </a:rPr>
                        <a:t>Planowany: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2000" b="1" i="0" dirty="0">
                          <a:solidFill>
                            <a:srgbClr val="0070C0"/>
                          </a:solidFill>
                        </a:rPr>
                        <a:t>2019-03-01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2000" b="1" i="0" kern="1200" dirty="0">
                          <a:solidFill>
                            <a:srgbClr val="0070C0"/>
                          </a:solidFill>
                          <a:latin typeface="+mn-lt"/>
                          <a:ea typeface="+mn-ea"/>
                          <a:cs typeface="+mn-cs"/>
                        </a:rPr>
                        <a:t>2022-02-28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0"/>
                  </a:ext>
                </a:extLst>
              </a:tr>
              <a:tr h="449563">
                <a:tc>
                  <a:txBody>
                    <a:bodyPr/>
                    <a:lstStyle/>
                    <a:p>
                      <a:r>
                        <a:rPr lang="pl-PL" b="1" dirty="0">
                          <a:solidFill>
                            <a:schemeClr val="bg1"/>
                          </a:solidFill>
                        </a:rPr>
                        <a:t>Faktyczny: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2000" b="1" i="0" dirty="0">
                          <a:solidFill>
                            <a:srgbClr val="0070C0"/>
                          </a:solidFill>
                        </a:rPr>
                        <a:t>2019-03-01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2000" b="1" i="0" kern="1200" dirty="0">
                          <a:solidFill>
                            <a:srgbClr val="0070C0"/>
                          </a:solidFill>
                          <a:latin typeface="+mn-lt"/>
                          <a:ea typeface="+mn-ea"/>
                          <a:cs typeface="+mn-cs"/>
                        </a:rPr>
                        <a:t>2022-08-31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15115603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Podtytuł 2"/>
          <p:cNvSpPr txBox="1">
            <a:spLocks/>
          </p:cNvSpPr>
          <p:nvPr/>
        </p:nvSpPr>
        <p:spPr>
          <a:xfrm>
            <a:off x="462616" y="1184611"/>
            <a:ext cx="11153743" cy="129028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Aft>
                <a:spcPts val="1200"/>
              </a:spcAft>
              <a:buNone/>
            </a:pPr>
            <a:r>
              <a:rPr lang="pl-PL" b="1" dirty="0">
                <a:solidFill>
                  <a:srgbClr val="002060"/>
                </a:solidFill>
                <a:cs typeface="Times New Roman" pitchFamily="18" charset="0"/>
              </a:rPr>
              <a:t>Źródło finansowania: </a:t>
            </a:r>
          </a:p>
          <a:p>
            <a:pPr marL="0" indent="0">
              <a:spcAft>
                <a:spcPts val="1200"/>
              </a:spcAft>
              <a:buNone/>
            </a:pPr>
            <a:r>
              <a:rPr lang="pl-PL" sz="2000" b="1" dirty="0">
                <a:solidFill>
                  <a:srgbClr val="002060"/>
                </a:solidFill>
                <a:cs typeface="Times New Roman" pitchFamily="18" charset="0"/>
              </a:rPr>
              <a:t>POPC, działanie 2.1 </a:t>
            </a:r>
            <a:r>
              <a:rPr lang="pl-PL" sz="2000" b="1" i="1" dirty="0">
                <a:solidFill>
                  <a:srgbClr val="002060"/>
                </a:solidFill>
                <a:cs typeface="Times New Roman" pitchFamily="18" charset="0"/>
              </a:rPr>
              <a:t>Wysoka dostępność i jakość e-usług publicznych </a:t>
            </a:r>
            <a:r>
              <a:rPr lang="pl-PL" sz="2000" b="1" dirty="0">
                <a:solidFill>
                  <a:srgbClr val="002060"/>
                </a:solidFill>
                <a:cs typeface="Times New Roman" pitchFamily="18" charset="0"/>
              </a:rPr>
              <a:t>oraz</a:t>
            </a:r>
            <a:r>
              <a:rPr lang="pl-PL" sz="2000" b="1" i="1" dirty="0">
                <a:solidFill>
                  <a:srgbClr val="002060"/>
                </a:solidFill>
                <a:cs typeface="Times New Roman" pitchFamily="18" charset="0"/>
              </a:rPr>
              <a:t> </a:t>
            </a:r>
            <a:r>
              <a:rPr lang="pl-PL" sz="2000" b="1" dirty="0">
                <a:solidFill>
                  <a:srgbClr val="002060"/>
                </a:solidFill>
                <a:cs typeface="Times New Roman" pitchFamily="18" charset="0"/>
              </a:rPr>
              <a:t>budżet państwa w części 20</a:t>
            </a:r>
          </a:p>
          <a:p>
            <a:pPr>
              <a:spcAft>
                <a:spcPts val="1200"/>
              </a:spcAft>
              <a:buFont typeface="Wingdings" panose="05000000000000000000" pitchFamily="2" charset="2"/>
              <a:buChar char="Ø"/>
            </a:pPr>
            <a:endParaRPr lang="pl-PL" sz="2000" b="1" dirty="0">
              <a:solidFill>
                <a:srgbClr val="002060"/>
              </a:solidFill>
              <a:cs typeface="Times New Roman" pitchFamily="18" charset="0"/>
            </a:endParaRPr>
          </a:p>
          <a:p>
            <a:pPr>
              <a:spcAft>
                <a:spcPts val="1200"/>
              </a:spcAft>
              <a:buFont typeface="Wingdings" panose="05000000000000000000" pitchFamily="2" charset="2"/>
              <a:buChar char="Ø"/>
            </a:pPr>
            <a:endParaRPr lang="pl-PL" sz="2000" b="1" dirty="0">
              <a:solidFill>
                <a:srgbClr val="002060"/>
              </a:solidFill>
              <a:cs typeface="Times New Roman" pitchFamily="18" charset="0"/>
            </a:endParaRPr>
          </a:p>
          <a:p>
            <a:pPr marL="0" indent="0">
              <a:spcAft>
                <a:spcPts val="1200"/>
              </a:spcAft>
              <a:buNone/>
            </a:pPr>
            <a:endParaRPr lang="pl-PL" sz="1600" dirty="0">
              <a:solidFill>
                <a:srgbClr val="002060"/>
              </a:solidFill>
              <a:cs typeface="Times New Roman" pitchFamily="18" charset="0"/>
            </a:endParaRPr>
          </a:p>
        </p:txBody>
      </p:sp>
      <p:sp>
        <p:nvSpPr>
          <p:cNvPr id="11" name="Podtytuł 2"/>
          <p:cNvSpPr txBox="1">
            <a:spLocks/>
          </p:cNvSpPr>
          <p:nvPr/>
        </p:nvSpPr>
        <p:spPr>
          <a:xfrm>
            <a:off x="395526" y="1810565"/>
            <a:ext cx="13755903"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Aft>
                <a:spcPts val="1200"/>
              </a:spcAft>
              <a:buNone/>
            </a:pPr>
            <a:endParaRPr lang="pl-PL" sz="4000" dirty="0"/>
          </a:p>
        </p:txBody>
      </p:sp>
      <p:graphicFrame>
        <p:nvGraphicFramePr>
          <p:cNvPr id="3" name="Wykres 2">
            <a:extLst>
              <a:ext uri="{FF2B5EF4-FFF2-40B4-BE49-F238E27FC236}">
                <a16:creationId xmlns="" xmlns:a16="http://schemas.microsoft.com/office/drawing/2014/main" id="{6DFCF0CC-1C13-C15F-D8A4-E1E3096E8DA5}"/>
              </a:ext>
            </a:extLst>
          </p:cNvPr>
          <p:cNvGraphicFramePr>
            <a:graphicFrameLocks/>
          </p:cNvGraphicFramePr>
          <p:nvPr>
            <p:extLst>
              <p:ext uri="{D42A27DB-BD31-4B8C-83A1-F6EECF244321}">
                <p14:modId xmlns:p14="http://schemas.microsoft.com/office/powerpoint/2010/main" val="2658867337"/>
              </p:ext>
            </p:extLst>
          </p:nvPr>
        </p:nvGraphicFramePr>
        <p:xfrm>
          <a:off x="1403928" y="2863273"/>
          <a:ext cx="9551620" cy="3874492"/>
        </p:xfrm>
        <a:graphic>
          <a:graphicData uri="http://schemas.openxmlformats.org/drawingml/2006/chart">
            <c:chart xmlns:c="http://schemas.openxmlformats.org/drawingml/2006/chart" xmlns:r="http://schemas.openxmlformats.org/officeDocument/2006/relationships" r:id="rId4"/>
          </a:graphicData>
        </a:graphic>
      </p:graphicFrame>
      <p:sp>
        <p:nvSpPr>
          <p:cNvPr id="6" name="Podtytuł 2"/>
          <p:cNvSpPr txBox="1">
            <a:spLocks/>
          </p:cNvSpPr>
          <p:nvPr/>
        </p:nvSpPr>
        <p:spPr>
          <a:xfrm>
            <a:off x="0" y="2423137"/>
            <a:ext cx="12192000"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KOSZT REALIZACJI PROJEKTU</a:t>
            </a:r>
            <a:endParaRPr lang="pl-PL" sz="4000" dirty="0"/>
          </a:p>
        </p:txBody>
      </p:sp>
    </p:spTree>
    <p:extLst>
      <p:ext uri="{BB962C8B-B14F-4D97-AF65-F5344CB8AC3E}">
        <p14:creationId xmlns:p14="http://schemas.microsoft.com/office/powerpoint/2010/main" val="28474726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Podtytuł 2"/>
          <p:cNvSpPr>
            <a:spLocks noGrp="1"/>
          </p:cNvSpPr>
          <p:nvPr>
            <p:ph type="subTitle" idx="1"/>
          </p:nvPr>
        </p:nvSpPr>
        <p:spPr>
          <a:xfrm>
            <a:off x="1775522" y="1281584"/>
            <a:ext cx="8509677" cy="750596"/>
          </a:xfrm>
        </p:spPr>
        <p:txBody>
          <a:bodyPr>
            <a:noAutofit/>
          </a:bodyPr>
          <a:lstStyle/>
          <a:p>
            <a:pPr>
              <a:spcAft>
                <a:spcPts val="1200"/>
              </a:spcAft>
            </a:pPr>
            <a:r>
              <a:rPr lang="pl-PL" sz="4000" b="1" dirty="0">
                <a:solidFill>
                  <a:srgbClr val="002060"/>
                </a:solidFill>
                <a:cs typeface="Times New Roman" pitchFamily="18" charset="0"/>
              </a:rPr>
              <a:t>PRODUKTY PROJEKTU</a:t>
            </a:r>
            <a:endParaRPr lang="pl-PL" b="1" dirty="0">
              <a:solidFill>
                <a:srgbClr val="002060"/>
              </a:solidFill>
              <a:cs typeface="Times New Roman" pitchFamily="18" charset="0"/>
            </a:endParaRPr>
          </a:p>
        </p:txBody>
      </p:sp>
      <p:graphicFrame>
        <p:nvGraphicFramePr>
          <p:cNvPr id="11" name="Tabela 10"/>
          <p:cNvGraphicFramePr>
            <a:graphicFrameLocks noGrp="1"/>
          </p:cNvGraphicFramePr>
          <p:nvPr>
            <p:extLst>
              <p:ext uri="{D42A27DB-BD31-4B8C-83A1-F6EECF244321}">
                <p14:modId xmlns:p14="http://schemas.microsoft.com/office/powerpoint/2010/main" val="1344689548"/>
              </p:ext>
            </p:extLst>
          </p:nvPr>
        </p:nvGraphicFramePr>
        <p:xfrm>
          <a:off x="638856" y="2086206"/>
          <a:ext cx="10783008" cy="3824619"/>
        </p:xfrm>
        <a:graphic>
          <a:graphicData uri="http://schemas.openxmlformats.org/drawingml/2006/table">
            <a:tbl>
              <a:tblPr firstRow="1" firstCol="1" bandRow="1">
                <a:tableStyleId>{5C22544A-7EE6-4342-B048-85BDC9FD1C3A}</a:tableStyleId>
              </a:tblPr>
              <a:tblGrid>
                <a:gridCol w="6232524">
                  <a:extLst>
                    <a:ext uri="{9D8B030D-6E8A-4147-A177-3AD203B41FA5}">
                      <a16:colId xmlns="" xmlns:a16="http://schemas.microsoft.com/office/drawing/2014/main" val="20000"/>
                    </a:ext>
                  </a:extLst>
                </a:gridCol>
                <a:gridCol w="1710645">
                  <a:extLst>
                    <a:ext uri="{9D8B030D-6E8A-4147-A177-3AD203B41FA5}">
                      <a16:colId xmlns="" xmlns:a16="http://schemas.microsoft.com/office/drawing/2014/main" val="20001"/>
                    </a:ext>
                  </a:extLst>
                </a:gridCol>
                <a:gridCol w="1733550">
                  <a:extLst>
                    <a:ext uri="{9D8B030D-6E8A-4147-A177-3AD203B41FA5}">
                      <a16:colId xmlns="" xmlns:a16="http://schemas.microsoft.com/office/drawing/2014/main" val="20002"/>
                    </a:ext>
                  </a:extLst>
                </a:gridCol>
                <a:gridCol w="1106289">
                  <a:extLst>
                    <a:ext uri="{9D8B030D-6E8A-4147-A177-3AD203B41FA5}">
                      <a16:colId xmlns="" xmlns:a16="http://schemas.microsoft.com/office/drawing/2014/main" val="20003"/>
                    </a:ext>
                  </a:extLst>
                </a:gridCol>
              </a:tblGrid>
              <a:tr h="706969">
                <a:tc>
                  <a:txBody>
                    <a:bodyPr/>
                    <a:lstStyle/>
                    <a:p>
                      <a:pPr algn="ctr">
                        <a:lnSpc>
                          <a:spcPct val="107000"/>
                        </a:lnSpc>
                        <a:spcAft>
                          <a:spcPts val="0"/>
                        </a:spcAft>
                      </a:pPr>
                      <a:r>
                        <a:rPr lang="pl-PL" sz="1400" b="1" dirty="0">
                          <a:solidFill>
                            <a:schemeClr val="bg1"/>
                          </a:solidFill>
                          <a:effectLst/>
                          <a:latin typeface="+mn-lt"/>
                        </a:rPr>
                        <a:t>Nazwa produktu</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Planowany termin wdrożenia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Faktyczny termin wdrożenia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ea typeface="Calibri" panose="020F0502020204030204" pitchFamily="34" charset="0"/>
                          <a:cs typeface="Times New Roman" panose="02020603050405020304" pitchFamily="18" charset="0"/>
                        </a:rPr>
                        <a:t>Uwagi</a:t>
                      </a:r>
                      <a:endParaRPr lang="pl-PL" sz="14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 xmlns:a16="http://schemas.microsoft.com/office/drawing/2014/main" val="10000"/>
                  </a:ext>
                </a:extLst>
              </a:tr>
              <a:tr h="394355">
                <a:tc>
                  <a:txBody>
                    <a:bodyPr/>
                    <a:lstStyle/>
                    <a:p>
                      <a:pPr marL="0" algn="l" defTabSz="914400" rtl="0" eaLnBrk="1" latinLnBrk="0" hangingPunct="1">
                        <a:lnSpc>
                          <a:spcPct val="107000"/>
                        </a:lnSpc>
                        <a:spcAft>
                          <a:spcPts val="0"/>
                        </a:spcAft>
                      </a:pPr>
                      <a:r>
                        <a:rPr lang="pl-PL" sz="1100" b="1" i="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E-usługa „Obsługa online działalności gospodarczej”</a:t>
                      </a:r>
                      <a:br>
                        <a:rPr lang="pl-PL" sz="1100" b="1" i="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r>
                        <a:rPr lang="pl-PL" sz="1100" b="1" i="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poziom dojrzałości 5</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100" i="1" kern="1200" dirty="0">
                          <a:solidFill>
                            <a:schemeClr val="tx1"/>
                          </a:solidFill>
                          <a:effectLst/>
                          <a:latin typeface="Calibri" panose="020F0502020204030204" pitchFamily="34" charset="0"/>
                          <a:cs typeface="Times New Roman" panose="02020603050405020304" pitchFamily="18" charset="0"/>
                        </a:rPr>
                        <a:t>2020-02-17</a:t>
                      </a:r>
                      <a:endParaRPr lang="pl-PL" sz="1100" i="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100" i="1" kern="1200" dirty="0">
                          <a:solidFill>
                            <a:schemeClr val="tx1"/>
                          </a:solidFill>
                          <a:effectLst/>
                          <a:latin typeface="Calibri" panose="020F0502020204030204" pitchFamily="34" charset="0"/>
                          <a:ea typeface="+mn-ea"/>
                          <a:cs typeface="Times New Roman" panose="02020603050405020304" pitchFamily="18" charset="0"/>
                        </a:rPr>
                        <a:t>2020-07-29</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7000"/>
                        </a:lnSpc>
                        <a:spcAft>
                          <a:spcPts val="0"/>
                        </a:spcAft>
                      </a:pPr>
                      <a:endPar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r h="394355">
                <a:tc>
                  <a:txBody>
                    <a:bodyPr/>
                    <a:lstStyle/>
                    <a:p>
                      <a:pPr>
                        <a:lnSpc>
                          <a:spcPct val="107000"/>
                        </a:lnSpc>
                        <a:spcAft>
                          <a:spcPts val="0"/>
                        </a:spcAft>
                      </a:pPr>
                      <a:r>
                        <a:rPr lang="pl-PL"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E-usługa „Obsługa online zgłoszeń i zagadnień do Rzecznika Małych i Średnich Przedsiębiorców”</a:t>
                      </a:r>
                      <a:br>
                        <a:rPr lang="pl-PL"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r>
                        <a:rPr lang="pl-PL"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poziom dojrzałości 5</a:t>
                      </a:r>
                      <a:endPar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2021-06-01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2021-07-16</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7000"/>
                        </a:lnSpc>
                        <a:spcAft>
                          <a:spcPts val="0"/>
                        </a:spcAft>
                      </a:pPr>
                      <a:endPar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2"/>
                  </a:ext>
                </a:extLst>
              </a:tr>
              <a:tr h="554305">
                <a:tc>
                  <a:txBody>
                    <a:bodyPr/>
                    <a:lstStyle/>
                    <a:p>
                      <a:pPr marL="0" algn="l" defTabSz="914400" rtl="0" eaLnBrk="1" latinLnBrk="0" hangingPunct="1">
                        <a:lnSpc>
                          <a:spcPct val="107000"/>
                        </a:lnSpc>
                        <a:spcAft>
                          <a:spcPts val="0"/>
                        </a:spcAft>
                      </a:pPr>
                      <a:r>
                        <a:rPr lang="pl-PL" sz="1100" b="1" i="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Konto Firmy na Biznes.gov.pl zawierające dane z CEIDG</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100" i="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2020-09-09</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100" i="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2020-11-27</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7000"/>
                        </a:lnSpc>
                        <a:spcAft>
                          <a:spcPts val="0"/>
                        </a:spcAft>
                      </a:pPr>
                      <a:endPar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3356717507"/>
                  </a:ext>
                </a:extLst>
              </a:tr>
              <a:tr h="554305">
                <a:tc>
                  <a:txBody>
                    <a:bodyPr/>
                    <a:lstStyle/>
                    <a:p>
                      <a:pPr marL="0" algn="l" defTabSz="914400" rtl="0" eaLnBrk="1" latinLnBrk="0" hangingPunct="1">
                        <a:lnSpc>
                          <a:spcPct val="107000"/>
                        </a:lnSpc>
                        <a:spcAft>
                          <a:spcPts val="0"/>
                        </a:spcAft>
                      </a:pPr>
                      <a:r>
                        <a:rPr lang="pl-PL" sz="1100" b="1" i="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Wyszukiwarka firm na Biznes.gov.pl</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100" i="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2021-09-15</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100" i="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2022-03-22</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7000"/>
                        </a:lnSpc>
                        <a:spcAft>
                          <a:spcPts val="0"/>
                        </a:spcAft>
                      </a:pPr>
                      <a:endPar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3740181912"/>
                  </a:ext>
                </a:extLst>
              </a:tr>
              <a:tr h="554305">
                <a:tc>
                  <a:txBody>
                    <a:bodyPr/>
                    <a:lstStyle/>
                    <a:p>
                      <a:pPr marL="0" algn="l" defTabSz="914400" rtl="0" eaLnBrk="1" latinLnBrk="0" hangingPunct="1">
                        <a:lnSpc>
                          <a:spcPct val="107000"/>
                        </a:lnSpc>
                        <a:spcAft>
                          <a:spcPts val="0"/>
                        </a:spcAft>
                      </a:pPr>
                      <a:r>
                        <a:rPr lang="pl-PL" sz="1100" b="1" i="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Rozbudowany system CEIDG (rejestr, API, hurtownia danych, aplikacja urzędnika)</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100" i="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2022-07-29</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100" i="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2022-08-30</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7000"/>
                        </a:lnSpc>
                        <a:spcAft>
                          <a:spcPts val="0"/>
                        </a:spcAft>
                      </a:pPr>
                      <a:endPar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3484138207"/>
                  </a:ext>
                </a:extLst>
              </a:tr>
              <a:tr h="554305">
                <a:tc>
                  <a:txBody>
                    <a:bodyPr/>
                    <a:lstStyle/>
                    <a:p>
                      <a:pPr marL="0" algn="l" defTabSz="914400" rtl="0" eaLnBrk="1" latinLnBrk="0" hangingPunct="1">
                        <a:lnSpc>
                          <a:spcPct val="107000"/>
                        </a:lnSpc>
                        <a:spcAft>
                          <a:spcPts val="0"/>
                        </a:spcAft>
                      </a:pPr>
                      <a:r>
                        <a:rPr lang="pl-PL" sz="1100" b="1" i="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Rozbudowany system Biznes.gov.pl (moje konto, portal, baza wiedzy, eLF, API BW, akademia, głos przedsiębiorców, logowanie i rejestracja, system obsługi zgłoszeń)</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100" i="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2022-07-29</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100" i="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2022-08-30</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7000"/>
                        </a:lnSpc>
                        <a:spcAft>
                          <a:spcPts val="0"/>
                        </a:spcAft>
                      </a:pPr>
                      <a:endPar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21627645"/>
                  </a:ext>
                </a:extLst>
              </a:tr>
            </a:tbl>
          </a:graphicData>
        </a:graphic>
      </p:graphicFrame>
    </p:spTree>
    <p:extLst>
      <p:ext uri="{BB962C8B-B14F-4D97-AF65-F5344CB8AC3E}">
        <p14:creationId xmlns:p14="http://schemas.microsoft.com/office/powerpoint/2010/main" val="34304675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a:spLocks noGrp="1"/>
          </p:cNvSpPr>
          <p:nvPr>
            <p:ph type="subTitle" idx="1"/>
          </p:nvPr>
        </p:nvSpPr>
        <p:spPr>
          <a:xfrm>
            <a:off x="1775522" y="1324525"/>
            <a:ext cx="8640961" cy="750596"/>
          </a:xfrm>
        </p:spPr>
        <p:txBody>
          <a:bodyPr>
            <a:noAutofit/>
          </a:bodyPr>
          <a:lstStyle/>
          <a:p>
            <a:r>
              <a:rPr lang="pl-PL" sz="4000" b="1" dirty="0">
                <a:solidFill>
                  <a:srgbClr val="002060"/>
                </a:solidFill>
                <a:cs typeface="Times New Roman" pitchFamily="18" charset="0"/>
              </a:rPr>
              <a:t>PRODUKTY PROJEKTU </a:t>
            </a:r>
            <a:r>
              <a:rPr lang="pl-PL" b="1" dirty="0">
                <a:solidFill>
                  <a:srgbClr val="002060"/>
                </a:solidFill>
                <a:cs typeface="Times New Roman" pitchFamily="18" charset="0"/>
              </a:rPr>
              <a:t>– interoperacyjność</a:t>
            </a:r>
          </a:p>
          <a:p>
            <a:pPr>
              <a:spcBef>
                <a:spcPts val="0"/>
              </a:spcBef>
            </a:pPr>
            <a:r>
              <a:rPr lang="pl-PL" b="1" dirty="0">
                <a:solidFill>
                  <a:srgbClr val="002060"/>
                </a:solidFill>
                <a:cs typeface="Times New Roman" pitchFamily="18" charset="0"/>
              </a:rPr>
              <a:t>(widok kooperacji aplikacji)</a:t>
            </a:r>
            <a:endParaRPr lang="pl-PL" dirty="0"/>
          </a:p>
        </p:txBody>
      </p:sp>
      <p:sp>
        <p:nvSpPr>
          <p:cNvPr id="62" name="Prostokąt 61"/>
          <p:cNvSpPr/>
          <p:nvPr/>
        </p:nvSpPr>
        <p:spPr>
          <a:xfrm>
            <a:off x="7099824" y="2747460"/>
            <a:ext cx="1494000" cy="226196"/>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i="1" dirty="0">
                <a:solidFill>
                  <a:schemeClr val="bg1"/>
                </a:solidFill>
              </a:rPr>
              <a:t>PESEL</a:t>
            </a:r>
            <a:endParaRPr lang="pl-PL" sz="1000" dirty="0">
              <a:solidFill>
                <a:schemeClr val="bg1"/>
              </a:solidFill>
            </a:endParaRPr>
          </a:p>
        </p:txBody>
      </p:sp>
      <p:sp>
        <p:nvSpPr>
          <p:cNvPr id="63" name="Prostokąt 62"/>
          <p:cNvSpPr/>
          <p:nvPr/>
        </p:nvSpPr>
        <p:spPr>
          <a:xfrm>
            <a:off x="4229006" y="6132630"/>
            <a:ext cx="1494000" cy="370607"/>
          </a:xfrm>
          <a:prstGeom prst="rect">
            <a:avLst/>
          </a:prstGeom>
          <a:solidFill>
            <a:srgbClr val="0071E2"/>
          </a:solidFill>
          <a:ln>
            <a:solidFill>
              <a:srgbClr val="0071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i="1" dirty="0">
                <a:solidFill>
                  <a:schemeClr val="bg1"/>
                </a:solidFill>
              </a:rPr>
              <a:t>E-Doręczenia</a:t>
            </a:r>
            <a:endParaRPr lang="pl-PL" sz="1000" dirty="0">
              <a:solidFill>
                <a:schemeClr val="bg1"/>
              </a:solidFill>
            </a:endParaRPr>
          </a:p>
        </p:txBody>
      </p:sp>
      <p:sp>
        <p:nvSpPr>
          <p:cNvPr id="64" name="Prostokąt 63"/>
          <p:cNvSpPr/>
          <p:nvPr/>
        </p:nvSpPr>
        <p:spPr>
          <a:xfrm>
            <a:off x="5215583" y="2739040"/>
            <a:ext cx="1494000" cy="285564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900" i="1" dirty="0">
                <a:solidFill>
                  <a:schemeClr val="tx2"/>
                </a:solidFill>
              </a:rPr>
              <a:t>CEIDG</a:t>
            </a:r>
            <a:endParaRPr lang="pl-PL" sz="900" b="1" i="1" dirty="0">
              <a:solidFill>
                <a:schemeClr val="tx2"/>
              </a:solidFill>
            </a:endParaRPr>
          </a:p>
        </p:txBody>
      </p:sp>
      <p:sp>
        <p:nvSpPr>
          <p:cNvPr id="81" name="Prostokąt 80"/>
          <p:cNvSpPr/>
          <p:nvPr/>
        </p:nvSpPr>
        <p:spPr>
          <a:xfrm>
            <a:off x="447610" y="2739041"/>
            <a:ext cx="1494000" cy="393926"/>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i="1" dirty="0">
                <a:solidFill>
                  <a:schemeClr val="bg1"/>
                </a:solidFill>
              </a:rPr>
              <a:t>e-Płatności</a:t>
            </a:r>
            <a:br>
              <a:rPr lang="pl-PL" sz="1000" i="1" dirty="0">
                <a:solidFill>
                  <a:schemeClr val="bg1"/>
                </a:solidFill>
              </a:rPr>
            </a:br>
            <a:r>
              <a:rPr lang="pl-PL" sz="1000" i="1" dirty="0">
                <a:solidFill>
                  <a:schemeClr val="bg1"/>
                </a:solidFill>
              </a:rPr>
              <a:t>(operator KIR)</a:t>
            </a:r>
            <a:endParaRPr lang="pl-PL" sz="1000" dirty="0">
              <a:solidFill>
                <a:schemeClr val="bg1"/>
              </a:solidFill>
            </a:endParaRPr>
          </a:p>
        </p:txBody>
      </p:sp>
      <p:sp>
        <p:nvSpPr>
          <p:cNvPr id="84" name="pole tekstowe 83"/>
          <p:cNvSpPr txBox="1"/>
          <p:nvPr/>
        </p:nvSpPr>
        <p:spPr>
          <a:xfrm>
            <a:off x="9645802" y="2839534"/>
            <a:ext cx="1777437" cy="1441805"/>
          </a:xfrm>
          <a:prstGeom prst="rect">
            <a:avLst/>
          </a:prstGeom>
          <a:noFill/>
        </p:spPr>
        <p:txBody>
          <a:bodyPr wrap="square" rtlCol="0">
            <a:spAutoFit/>
          </a:bodyPr>
          <a:lstStyle/>
          <a:p>
            <a:pPr>
              <a:lnSpc>
                <a:spcPct val="105000"/>
              </a:lnSpc>
            </a:pPr>
            <a:r>
              <a:rPr lang="pl-PL" sz="1200" dirty="0">
                <a:solidFill>
                  <a:schemeClr val="tx2"/>
                </a:solidFill>
              </a:rPr>
              <a:t>Oznaczenia powiązanych </a:t>
            </a:r>
          </a:p>
          <a:p>
            <a:pPr>
              <a:lnSpc>
                <a:spcPct val="105000"/>
              </a:lnSpc>
            </a:pPr>
            <a:r>
              <a:rPr lang="pl-PL" sz="1200" dirty="0">
                <a:solidFill>
                  <a:schemeClr val="tx2"/>
                </a:solidFill>
              </a:rPr>
              <a:t>systemów:</a:t>
            </a:r>
          </a:p>
          <a:p>
            <a:pPr>
              <a:lnSpc>
                <a:spcPct val="105000"/>
              </a:lnSpc>
            </a:pPr>
            <a:r>
              <a:rPr lang="pl-PL" sz="1200" dirty="0">
                <a:solidFill>
                  <a:schemeClr val="tx2"/>
                </a:solidFill>
              </a:rPr>
              <a:t>        planowany</a:t>
            </a:r>
          </a:p>
          <a:p>
            <a:pPr>
              <a:lnSpc>
                <a:spcPct val="105000"/>
              </a:lnSpc>
            </a:pPr>
            <a:r>
              <a:rPr lang="pl-PL" sz="1200" dirty="0">
                <a:solidFill>
                  <a:schemeClr val="tx2"/>
                </a:solidFill>
              </a:rPr>
              <a:t>        modyfikowany</a:t>
            </a:r>
          </a:p>
          <a:p>
            <a:pPr>
              <a:lnSpc>
                <a:spcPct val="105000"/>
              </a:lnSpc>
            </a:pPr>
            <a:r>
              <a:rPr lang="pl-PL" sz="1200" dirty="0">
                <a:solidFill>
                  <a:schemeClr val="tx2"/>
                </a:solidFill>
              </a:rPr>
              <a:t>        istniejący</a:t>
            </a:r>
          </a:p>
          <a:p>
            <a:pPr>
              <a:lnSpc>
                <a:spcPct val="105000"/>
              </a:lnSpc>
            </a:pPr>
            <a:r>
              <a:rPr lang="pl-PL" sz="1200" dirty="0">
                <a:solidFill>
                  <a:schemeClr val="tx2"/>
                </a:solidFill>
              </a:rPr>
              <a:t>dot. systemów własnych oraz innych jednostek</a:t>
            </a:r>
            <a:endParaRPr lang="pl-PL" dirty="0">
              <a:solidFill>
                <a:schemeClr val="tx2"/>
              </a:solidFill>
            </a:endParaRPr>
          </a:p>
        </p:txBody>
      </p:sp>
      <p:sp>
        <p:nvSpPr>
          <p:cNvPr id="85" name="Prostokąt 84"/>
          <p:cNvSpPr/>
          <p:nvPr/>
        </p:nvSpPr>
        <p:spPr>
          <a:xfrm>
            <a:off x="9767052" y="3277678"/>
            <a:ext cx="144016" cy="144000"/>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6" name="Prostokąt 85"/>
          <p:cNvSpPr/>
          <p:nvPr/>
        </p:nvSpPr>
        <p:spPr>
          <a:xfrm>
            <a:off x="9767052" y="3466734"/>
            <a:ext cx="144016" cy="144000"/>
          </a:xfrm>
          <a:prstGeom prst="rect">
            <a:avLst/>
          </a:prstGeom>
          <a:solidFill>
            <a:srgbClr val="0071E2"/>
          </a:solidFill>
          <a:ln>
            <a:solidFill>
              <a:srgbClr val="0071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7" name="Prostokąt 86"/>
          <p:cNvSpPr/>
          <p:nvPr/>
        </p:nvSpPr>
        <p:spPr>
          <a:xfrm>
            <a:off x="9767052" y="3653934"/>
            <a:ext cx="144016" cy="144000"/>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3" name="Prostokąt 2">
            <a:extLst>
              <a:ext uri="{FF2B5EF4-FFF2-40B4-BE49-F238E27FC236}">
                <a16:creationId xmlns="" xmlns:a16="http://schemas.microsoft.com/office/drawing/2014/main" id="{00CD9BDC-06EB-8F50-AB05-9EB73CC9F388}"/>
              </a:ext>
            </a:extLst>
          </p:cNvPr>
          <p:cNvSpPr/>
          <p:nvPr/>
        </p:nvSpPr>
        <p:spPr>
          <a:xfrm>
            <a:off x="447610" y="3309452"/>
            <a:ext cx="1494000" cy="393926"/>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i="1" dirty="0">
                <a:solidFill>
                  <a:schemeClr val="bg1"/>
                </a:solidFill>
              </a:rPr>
              <a:t>Profil Zaufany</a:t>
            </a:r>
            <a:endParaRPr lang="pl-PL" sz="1000" dirty="0">
              <a:solidFill>
                <a:schemeClr val="bg1"/>
              </a:solidFill>
            </a:endParaRPr>
          </a:p>
        </p:txBody>
      </p:sp>
      <p:sp>
        <p:nvSpPr>
          <p:cNvPr id="5" name="Prostokąt 4">
            <a:extLst>
              <a:ext uri="{FF2B5EF4-FFF2-40B4-BE49-F238E27FC236}">
                <a16:creationId xmlns="" xmlns:a16="http://schemas.microsoft.com/office/drawing/2014/main" id="{02C2D0A2-03A7-D811-43C8-B91BEADCBDE1}"/>
              </a:ext>
            </a:extLst>
          </p:cNvPr>
          <p:cNvSpPr/>
          <p:nvPr/>
        </p:nvSpPr>
        <p:spPr>
          <a:xfrm>
            <a:off x="447610" y="3887413"/>
            <a:ext cx="1494000" cy="393926"/>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i="1" dirty="0">
                <a:solidFill>
                  <a:schemeClr val="bg1"/>
                </a:solidFill>
              </a:rPr>
              <a:t>Węzeł Krajowy</a:t>
            </a:r>
            <a:br>
              <a:rPr lang="pl-PL" sz="1000" i="1" dirty="0">
                <a:solidFill>
                  <a:schemeClr val="bg1"/>
                </a:solidFill>
              </a:rPr>
            </a:br>
            <a:r>
              <a:rPr lang="pl-PL" sz="1000" i="1" dirty="0">
                <a:solidFill>
                  <a:schemeClr val="bg1"/>
                </a:solidFill>
              </a:rPr>
              <a:t>login.gov.pl</a:t>
            </a:r>
            <a:endParaRPr lang="pl-PL" sz="1000" dirty="0">
              <a:solidFill>
                <a:schemeClr val="bg1"/>
              </a:solidFill>
            </a:endParaRPr>
          </a:p>
        </p:txBody>
      </p:sp>
      <p:sp>
        <p:nvSpPr>
          <p:cNvPr id="7" name="Prostokąt 6">
            <a:extLst>
              <a:ext uri="{FF2B5EF4-FFF2-40B4-BE49-F238E27FC236}">
                <a16:creationId xmlns="" xmlns:a16="http://schemas.microsoft.com/office/drawing/2014/main" id="{E233516D-3556-0FC3-8DE1-FE90F86BAAD6}"/>
              </a:ext>
            </a:extLst>
          </p:cNvPr>
          <p:cNvSpPr/>
          <p:nvPr/>
        </p:nvSpPr>
        <p:spPr>
          <a:xfrm>
            <a:off x="447610" y="4465373"/>
            <a:ext cx="1494000" cy="393925"/>
          </a:xfrm>
          <a:prstGeom prst="rect">
            <a:avLst/>
          </a:prstGeom>
          <a:solidFill>
            <a:srgbClr val="0071E2"/>
          </a:solidFill>
          <a:ln>
            <a:solidFill>
              <a:srgbClr val="0071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i="1" dirty="0">
                <a:solidFill>
                  <a:schemeClr val="bg1"/>
                </a:solidFill>
              </a:rPr>
              <a:t>KAP</a:t>
            </a:r>
            <a:endParaRPr lang="pl-PL" sz="1000" dirty="0">
              <a:solidFill>
                <a:schemeClr val="bg1"/>
              </a:solidFill>
            </a:endParaRPr>
          </a:p>
        </p:txBody>
      </p:sp>
      <p:sp>
        <p:nvSpPr>
          <p:cNvPr id="8" name="Prostokąt 7">
            <a:extLst>
              <a:ext uri="{FF2B5EF4-FFF2-40B4-BE49-F238E27FC236}">
                <a16:creationId xmlns="" xmlns:a16="http://schemas.microsoft.com/office/drawing/2014/main" id="{BADCE10F-048B-DEAF-F032-A47BFE80A2B0}"/>
              </a:ext>
            </a:extLst>
          </p:cNvPr>
          <p:cNvSpPr/>
          <p:nvPr/>
        </p:nvSpPr>
        <p:spPr>
          <a:xfrm>
            <a:off x="3242429" y="2739041"/>
            <a:ext cx="1494000" cy="285495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900" i="1" dirty="0">
                <a:solidFill>
                  <a:schemeClr val="tx2"/>
                </a:solidFill>
              </a:rPr>
              <a:t>Biznes.gov.pl</a:t>
            </a:r>
            <a:endParaRPr lang="pl-PL" sz="900" b="1" i="1" dirty="0">
              <a:solidFill>
                <a:schemeClr val="tx2"/>
              </a:solidFill>
            </a:endParaRPr>
          </a:p>
        </p:txBody>
      </p:sp>
      <p:cxnSp>
        <p:nvCxnSpPr>
          <p:cNvPr id="28" name="Łącznik prosty ze strzałką 27">
            <a:extLst>
              <a:ext uri="{FF2B5EF4-FFF2-40B4-BE49-F238E27FC236}">
                <a16:creationId xmlns="" xmlns:a16="http://schemas.microsoft.com/office/drawing/2014/main" id="{2DC67FA2-040B-7F56-159A-97AFE66497A3}"/>
              </a:ext>
            </a:extLst>
          </p:cNvPr>
          <p:cNvCxnSpPr/>
          <p:nvPr/>
        </p:nvCxnSpPr>
        <p:spPr>
          <a:xfrm>
            <a:off x="4736429" y="3277678"/>
            <a:ext cx="479154" cy="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30" name="Łącznik prosty ze strzałką 29">
            <a:extLst>
              <a:ext uri="{FF2B5EF4-FFF2-40B4-BE49-F238E27FC236}">
                <a16:creationId xmlns="" xmlns:a16="http://schemas.microsoft.com/office/drawing/2014/main" id="{689A74EE-840A-5149-9950-D561911E4048}"/>
              </a:ext>
            </a:extLst>
          </p:cNvPr>
          <p:cNvCxnSpPr>
            <a:cxnSpLocks/>
            <a:stCxn id="81" idx="3"/>
          </p:cNvCxnSpPr>
          <p:nvPr/>
        </p:nvCxnSpPr>
        <p:spPr>
          <a:xfrm>
            <a:off x="1941610" y="2936004"/>
            <a:ext cx="1300819" cy="19603"/>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32" name="Łącznik prosty ze strzałką 31">
            <a:extLst>
              <a:ext uri="{FF2B5EF4-FFF2-40B4-BE49-F238E27FC236}">
                <a16:creationId xmlns="" xmlns:a16="http://schemas.microsoft.com/office/drawing/2014/main" id="{35CD2ABB-B078-678B-D6DD-19D3C2A46C1A}"/>
              </a:ext>
            </a:extLst>
          </p:cNvPr>
          <p:cNvCxnSpPr>
            <a:cxnSpLocks/>
            <a:stCxn id="3" idx="3"/>
          </p:cNvCxnSpPr>
          <p:nvPr/>
        </p:nvCxnSpPr>
        <p:spPr>
          <a:xfrm>
            <a:off x="1941610" y="3506415"/>
            <a:ext cx="1300819" cy="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34" name="Łącznik prosty ze strzałką 33">
            <a:extLst>
              <a:ext uri="{FF2B5EF4-FFF2-40B4-BE49-F238E27FC236}">
                <a16:creationId xmlns="" xmlns:a16="http://schemas.microsoft.com/office/drawing/2014/main" id="{A624799C-8B0B-A9C4-250E-50C29F0D5C44}"/>
              </a:ext>
            </a:extLst>
          </p:cNvPr>
          <p:cNvCxnSpPr>
            <a:stCxn id="5" idx="3"/>
          </p:cNvCxnSpPr>
          <p:nvPr/>
        </p:nvCxnSpPr>
        <p:spPr>
          <a:xfrm>
            <a:off x="1941610" y="4084376"/>
            <a:ext cx="1300819" cy="345"/>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36" name="Łącznik prosty ze strzałką 35">
            <a:extLst>
              <a:ext uri="{FF2B5EF4-FFF2-40B4-BE49-F238E27FC236}">
                <a16:creationId xmlns="" xmlns:a16="http://schemas.microsoft.com/office/drawing/2014/main" id="{62A322EF-2BF4-6AE7-DB34-9D6A0CA494DC}"/>
              </a:ext>
            </a:extLst>
          </p:cNvPr>
          <p:cNvCxnSpPr>
            <a:cxnSpLocks/>
            <a:stCxn id="7" idx="3"/>
          </p:cNvCxnSpPr>
          <p:nvPr/>
        </p:nvCxnSpPr>
        <p:spPr>
          <a:xfrm>
            <a:off x="1941610" y="4662336"/>
            <a:ext cx="1300819" cy="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39" name="Łącznik prosty ze strzałką 38">
            <a:extLst>
              <a:ext uri="{FF2B5EF4-FFF2-40B4-BE49-F238E27FC236}">
                <a16:creationId xmlns="" xmlns:a16="http://schemas.microsoft.com/office/drawing/2014/main" id="{BE0ED804-10B2-68B6-AA5E-07D508D744B1}"/>
              </a:ext>
            </a:extLst>
          </p:cNvPr>
          <p:cNvCxnSpPr/>
          <p:nvPr/>
        </p:nvCxnSpPr>
        <p:spPr>
          <a:xfrm flipH="1">
            <a:off x="4736429" y="3972825"/>
            <a:ext cx="479154" cy="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sp>
        <p:nvSpPr>
          <p:cNvPr id="40" name="Prostokąt 39">
            <a:extLst>
              <a:ext uri="{FF2B5EF4-FFF2-40B4-BE49-F238E27FC236}">
                <a16:creationId xmlns="" xmlns:a16="http://schemas.microsoft.com/office/drawing/2014/main" id="{A1DACC9C-E4CF-105B-976C-7D7A4A56290F}"/>
              </a:ext>
            </a:extLst>
          </p:cNvPr>
          <p:cNvSpPr/>
          <p:nvPr/>
        </p:nvSpPr>
        <p:spPr>
          <a:xfrm>
            <a:off x="447610" y="5043332"/>
            <a:ext cx="1494000" cy="393926"/>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i="1" dirty="0">
                <a:solidFill>
                  <a:schemeClr val="bg1"/>
                </a:solidFill>
              </a:rPr>
              <a:t>ePUAP</a:t>
            </a:r>
            <a:endParaRPr lang="pl-PL" sz="1000" dirty="0">
              <a:solidFill>
                <a:schemeClr val="bg1"/>
              </a:solidFill>
            </a:endParaRPr>
          </a:p>
        </p:txBody>
      </p:sp>
      <p:cxnSp>
        <p:nvCxnSpPr>
          <p:cNvPr id="42" name="Łącznik prosty ze strzałką 41">
            <a:extLst>
              <a:ext uri="{FF2B5EF4-FFF2-40B4-BE49-F238E27FC236}">
                <a16:creationId xmlns="" xmlns:a16="http://schemas.microsoft.com/office/drawing/2014/main" id="{9B5F0AF0-9107-53DD-4973-F0AC2D9EF857}"/>
              </a:ext>
            </a:extLst>
          </p:cNvPr>
          <p:cNvCxnSpPr/>
          <p:nvPr/>
        </p:nvCxnSpPr>
        <p:spPr>
          <a:xfrm>
            <a:off x="1941610" y="5239952"/>
            <a:ext cx="1300819" cy="345"/>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sp>
        <p:nvSpPr>
          <p:cNvPr id="47" name="Prostokąt 46">
            <a:extLst>
              <a:ext uri="{FF2B5EF4-FFF2-40B4-BE49-F238E27FC236}">
                <a16:creationId xmlns="" xmlns:a16="http://schemas.microsoft.com/office/drawing/2014/main" id="{BF9E2A00-DD70-5465-980A-7E8B507B4461}"/>
              </a:ext>
            </a:extLst>
          </p:cNvPr>
          <p:cNvSpPr/>
          <p:nvPr/>
        </p:nvSpPr>
        <p:spPr>
          <a:xfrm>
            <a:off x="7099824" y="3087436"/>
            <a:ext cx="1494000" cy="226196"/>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i="1" dirty="0">
                <a:solidFill>
                  <a:schemeClr val="bg1"/>
                </a:solidFill>
              </a:rPr>
              <a:t>Pobyt</a:t>
            </a:r>
            <a:endParaRPr lang="pl-PL" sz="1000" dirty="0">
              <a:solidFill>
                <a:schemeClr val="bg1"/>
              </a:solidFill>
            </a:endParaRPr>
          </a:p>
        </p:txBody>
      </p:sp>
      <p:sp>
        <p:nvSpPr>
          <p:cNvPr id="48" name="Prostokąt 47">
            <a:extLst>
              <a:ext uri="{FF2B5EF4-FFF2-40B4-BE49-F238E27FC236}">
                <a16:creationId xmlns="" xmlns:a16="http://schemas.microsoft.com/office/drawing/2014/main" id="{18A0CBB2-03DB-04EF-1E01-3232A270B511}"/>
              </a:ext>
            </a:extLst>
          </p:cNvPr>
          <p:cNvSpPr/>
          <p:nvPr/>
        </p:nvSpPr>
        <p:spPr>
          <a:xfrm>
            <a:off x="7099824" y="3437665"/>
            <a:ext cx="1494000" cy="226196"/>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i="1" dirty="0">
                <a:solidFill>
                  <a:schemeClr val="bg1"/>
                </a:solidFill>
              </a:rPr>
              <a:t>REGON</a:t>
            </a:r>
            <a:endParaRPr lang="pl-PL" sz="1000" dirty="0">
              <a:solidFill>
                <a:schemeClr val="bg1"/>
              </a:solidFill>
            </a:endParaRPr>
          </a:p>
        </p:txBody>
      </p:sp>
      <p:sp>
        <p:nvSpPr>
          <p:cNvPr id="49" name="Prostokąt 48">
            <a:extLst>
              <a:ext uri="{FF2B5EF4-FFF2-40B4-BE49-F238E27FC236}">
                <a16:creationId xmlns="" xmlns:a16="http://schemas.microsoft.com/office/drawing/2014/main" id="{2BC0BC1C-B66E-2E3C-61B5-C9E0E05F8899}"/>
              </a:ext>
            </a:extLst>
          </p:cNvPr>
          <p:cNvSpPr/>
          <p:nvPr/>
        </p:nvSpPr>
        <p:spPr>
          <a:xfrm>
            <a:off x="7099824" y="3816956"/>
            <a:ext cx="1494000" cy="226196"/>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dirty="0">
                <a:solidFill>
                  <a:schemeClr val="bg1"/>
                </a:solidFill>
              </a:rPr>
              <a:t>ZUS/KRUS</a:t>
            </a:r>
          </a:p>
        </p:txBody>
      </p:sp>
      <p:sp>
        <p:nvSpPr>
          <p:cNvPr id="50" name="Prostokąt 49">
            <a:extLst>
              <a:ext uri="{FF2B5EF4-FFF2-40B4-BE49-F238E27FC236}">
                <a16:creationId xmlns="" xmlns:a16="http://schemas.microsoft.com/office/drawing/2014/main" id="{918445A9-FA09-A557-F114-B452A6380E40}"/>
              </a:ext>
            </a:extLst>
          </p:cNvPr>
          <p:cNvSpPr/>
          <p:nvPr/>
        </p:nvSpPr>
        <p:spPr>
          <a:xfrm>
            <a:off x="7099824" y="4181655"/>
            <a:ext cx="1494000" cy="226196"/>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i="1" dirty="0">
                <a:solidFill>
                  <a:schemeClr val="bg1"/>
                </a:solidFill>
              </a:rPr>
              <a:t>CRP KEP</a:t>
            </a:r>
            <a:endParaRPr lang="pl-PL" sz="1000" dirty="0">
              <a:solidFill>
                <a:schemeClr val="bg1"/>
              </a:solidFill>
            </a:endParaRPr>
          </a:p>
        </p:txBody>
      </p:sp>
      <p:sp>
        <p:nvSpPr>
          <p:cNvPr id="51" name="Prostokąt 50">
            <a:extLst>
              <a:ext uri="{FF2B5EF4-FFF2-40B4-BE49-F238E27FC236}">
                <a16:creationId xmlns="" xmlns:a16="http://schemas.microsoft.com/office/drawing/2014/main" id="{110DA8CF-4792-87D5-BBB0-D1058BE8250F}"/>
              </a:ext>
            </a:extLst>
          </p:cNvPr>
          <p:cNvSpPr/>
          <p:nvPr/>
        </p:nvSpPr>
        <p:spPr>
          <a:xfrm>
            <a:off x="7099824" y="4570213"/>
            <a:ext cx="1494000" cy="226196"/>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i="1" dirty="0">
                <a:solidFill>
                  <a:schemeClr val="bg1"/>
                </a:solidFill>
              </a:rPr>
              <a:t>KRK</a:t>
            </a:r>
            <a:endParaRPr lang="pl-PL" sz="1000" dirty="0">
              <a:solidFill>
                <a:schemeClr val="bg1"/>
              </a:solidFill>
            </a:endParaRPr>
          </a:p>
        </p:txBody>
      </p:sp>
      <p:sp>
        <p:nvSpPr>
          <p:cNvPr id="52" name="Prostokąt 51">
            <a:extLst>
              <a:ext uri="{FF2B5EF4-FFF2-40B4-BE49-F238E27FC236}">
                <a16:creationId xmlns="" xmlns:a16="http://schemas.microsoft.com/office/drawing/2014/main" id="{A965B8B7-CB20-9C9E-4DEC-8ABD14FF104D}"/>
              </a:ext>
            </a:extLst>
          </p:cNvPr>
          <p:cNvSpPr/>
          <p:nvPr/>
        </p:nvSpPr>
        <p:spPr>
          <a:xfrm>
            <a:off x="7099824" y="4945009"/>
            <a:ext cx="1494000" cy="226196"/>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i="1" dirty="0">
                <a:solidFill>
                  <a:schemeClr val="bg1"/>
                </a:solidFill>
              </a:rPr>
              <a:t>KRS</a:t>
            </a:r>
            <a:endParaRPr lang="pl-PL" sz="1000" dirty="0">
              <a:solidFill>
                <a:schemeClr val="bg1"/>
              </a:solidFill>
            </a:endParaRPr>
          </a:p>
        </p:txBody>
      </p:sp>
      <p:sp>
        <p:nvSpPr>
          <p:cNvPr id="53" name="Prostokąt 52">
            <a:extLst>
              <a:ext uri="{FF2B5EF4-FFF2-40B4-BE49-F238E27FC236}">
                <a16:creationId xmlns="" xmlns:a16="http://schemas.microsoft.com/office/drawing/2014/main" id="{3EE404FE-E409-276A-81FA-DD68112440BF}"/>
              </a:ext>
            </a:extLst>
          </p:cNvPr>
          <p:cNvSpPr/>
          <p:nvPr/>
        </p:nvSpPr>
        <p:spPr>
          <a:xfrm>
            <a:off x="7099824" y="5319805"/>
            <a:ext cx="1494000" cy="226196"/>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i="1" dirty="0">
                <a:solidFill>
                  <a:schemeClr val="bg1"/>
                </a:solidFill>
              </a:rPr>
              <a:t>Systemy bankowe</a:t>
            </a:r>
            <a:endParaRPr lang="pl-PL" sz="1000" dirty="0">
              <a:solidFill>
                <a:schemeClr val="bg1"/>
              </a:solidFill>
            </a:endParaRPr>
          </a:p>
        </p:txBody>
      </p:sp>
      <p:cxnSp>
        <p:nvCxnSpPr>
          <p:cNvPr id="55" name="Łącznik prosty ze strzałką 54">
            <a:extLst>
              <a:ext uri="{FF2B5EF4-FFF2-40B4-BE49-F238E27FC236}">
                <a16:creationId xmlns="" xmlns:a16="http://schemas.microsoft.com/office/drawing/2014/main" id="{B692E68E-3CFE-385C-0251-271F2C28DB57}"/>
              </a:ext>
            </a:extLst>
          </p:cNvPr>
          <p:cNvCxnSpPr/>
          <p:nvPr/>
        </p:nvCxnSpPr>
        <p:spPr>
          <a:xfrm>
            <a:off x="5570621" y="5593993"/>
            <a:ext cx="0" cy="538637"/>
          </a:xfrm>
          <a:prstGeom prst="straightConnector1">
            <a:avLst/>
          </a:prstGeom>
          <a:ln>
            <a:solidFill>
              <a:srgbClr val="00B050"/>
            </a:solidFill>
            <a:tailEnd type="triangle"/>
          </a:ln>
        </p:spPr>
        <p:style>
          <a:lnRef idx="3">
            <a:schemeClr val="accent5"/>
          </a:lnRef>
          <a:fillRef idx="0">
            <a:schemeClr val="accent5"/>
          </a:fillRef>
          <a:effectRef idx="2">
            <a:schemeClr val="accent5"/>
          </a:effectRef>
          <a:fontRef idx="minor">
            <a:schemeClr val="tx1"/>
          </a:fontRef>
        </p:style>
      </p:cxnSp>
      <p:cxnSp>
        <p:nvCxnSpPr>
          <p:cNvPr id="57" name="Łącznik prosty ze strzałką 56">
            <a:extLst>
              <a:ext uri="{FF2B5EF4-FFF2-40B4-BE49-F238E27FC236}">
                <a16:creationId xmlns="" xmlns:a16="http://schemas.microsoft.com/office/drawing/2014/main" id="{5E57D6F8-3122-E7D4-F8B1-2AAF0D1953C9}"/>
              </a:ext>
            </a:extLst>
          </p:cNvPr>
          <p:cNvCxnSpPr/>
          <p:nvPr/>
        </p:nvCxnSpPr>
        <p:spPr>
          <a:xfrm flipV="1">
            <a:off x="5342021" y="5593993"/>
            <a:ext cx="0" cy="538637"/>
          </a:xfrm>
          <a:prstGeom prst="straightConnector1">
            <a:avLst/>
          </a:prstGeom>
          <a:ln>
            <a:solidFill>
              <a:srgbClr val="00B050"/>
            </a:solidFill>
            <a:tailEnd type="triangle"/>
          </a:ln>
        </p:spPr>
        <p:style>
          <a:lnRef idx="3">
            <a:schemeClr val="accent5"/>
          </a:lnRef>
          <a:fillRef idx="0">
            <a:schemeClr val="accent5"/>
          </a:fillRef>
          <a:effectRef idx="2">
            <a:schemeClr val="accent5"/>
          </a:effectRef>
          <a:fontRef idx="minor">
            <a:schemeClr val="tx1"/>
          </a:fontRef>
        </p:style>
      </p:cxnSp>
      <p:cxnSp>
        <p:nvCxnSpPr>
          <p:cNvPr id="59" name="Łącznik prosty ze strzałką 58">
            <a:extLst>
              <a:ext uri="{FF2B5EF4-FFF2-40B4-BE49-F238E27FC236}">
                <a16:creationId xmlns="" xmlns:a16="http://schemas.microsoft.com/office/drawing/2014/main" id="{FB4AB2CA-212B-4584-0DA6-8FC5987E5099}"/>
              </a:ext>
            </a:extLst>
          </p:cNvPr>
          <p:cNvCxnSpPr>
            <a:stCxn id="62" idx="1"/>
          </p:cNvCxnSpPr>
          <p:nvPr/>
        </p:nvCxnSpPr>
        <p:spPr>
          <a:xfrm flipH="1">
            <a:off x="6709583" y="2860558"/>
            <a:ext cx="390241" cy="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61" name="Łącznik prosty ze strzałką 60">
            <a:extLst>
              <a:ext uri="{FF2B5EF4-FFF2-40B4-BE49-F238E27FC236}">
                <a16:creationId xmlns="" xmlns:a16="http://schemas.microsoft.com/office/drawing/2014/main" id="{2E852065-FA5D-C48B-2442-01661F8ECAB5}"/>
              </a:ext>
            </a:extLst>
          </p:cNvPr>
          <p:cNvCxnSpPr>
            <a:stCxn id="47" idx="1"/>
          </p:cNvCxnSpPr>
          <p:nvPr/>
        </p:nvCxnSpPr>
        <p:spPr>
          <a:xfrm flipH="1">
            <a:off x="6709583" y="3200534"/>
            <a:ext cx="390241" cy="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88" name="Łącznik prosty ze strzałką 87">
            <a:extLst>
              <a:ext uri="{FF2B5EF4-FFF2-40B4-BE49-F238E27FC236}">
                <a16:creationId xmlns="" xmlns:a16="http://schemas.microsoft.com/office/drawing/2014/main" id="{0B997DB5-F533-5A8F-6D2B-CB46B8D2A0F0}"/>
              </a:ext>
            </a:extLst>
          </p:cNvPr>
          <p:cNvCxnSpPr>
            <a:stCxn id="48" idx="1"/>
          </p:cNvCxnSpPr>
          <p:nvPr/>
        </p:nvCxnSpPr>
        <p:spPr>
          <a:xfrm flipH="1" flipV="1">
            <a:off x="6709583" y="3538734"/>
            <a:ext cx="390241" cy="12029"/>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90" name="Łącznik prosty ze strzałką 89">
            <a:extLst>
              <a:ext uri="{FF2B5EF4-FFF2-40B4-BE49-F238E27FC236}">
                <a16:creationId xmlns="" xmlns:a16="http://schemas.microsoft.com/office/drawing/2014/main" id="{8ADD1C96-8CC5-6A80-BEE5-B03E73F6A4F7}"/>
              </a:ext>
            </a:extLst>
          </p:cNvPr>
          <p:cNvCxnSpPr>
            <a:stCxn id="49" idx="1"/>
          </p:cNvCxnSpPr>
          <p:nvPr/>
        </p:nvCxnSpPr>
        <p:spPr>
          <a:xfrm flipH="1" flipV="1">
            <a:off x="6709583" y="3926820"/>
            <a:ext cx="390241" cy="3234"/>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92" name="Łącznik prosty ze strzałką 91">
            <a:extLst>
              <a:ext uri="{FF2B5EF4-FFF2-40B4-BE49-F238E27FC236}">
                <a16:creationId xmlns="" xmlns:a16="http://schemas.microsoft.com/office/drawing/2014/main" id="{55BBF785-50C9-1044-640A-158202ED2FE6}"/>
              </a:ext>
            </a:extLst>
          </p:cNvPr>
          <p:cNvCxnSpPr>
            <a:stCxn id="50" idx="1"/>
          </p:cNvCxnSpPr>
          <p:nvPr/>
        </p:nvCxnSpPr>
        <p:spPr>
          <a:xfrm flipH="1">
            <a:off x="6709583" y="4294753"/>
            <a:ext cx="390241" cy="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94" name="Łącznik prosty ze strzałką 93">
            <a:extLst>
              <a:ext uri="{FF2B5EF4-FFF2-40B4-BE49-F238E27FC236}">
                <a16:creationId xmlns="" xmlns:a16="http://schemas.microsoft.com/office/drawing/2014/main" id="{5E902BC5-516A-6DA0-05FA-5D8F2A306A18}"/>
              </a:ext>
            </a:extLst>
          </p:cNvPr>
          <p:cNvCxnSpPr>
            <a:stCxn id="51" idx="1"/>
          </p:cNvCxnSpPr>
          <p:nvPr/>
        </p:nvCxnSpPr>
        <p:spPr>
          <a:xfrm flipH="1">
            <a:off x="6709583" y="4683311"/>
            <a:ext cx="390241" cy="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96" name="Łącznik prosty ze strzałką 95">
            <a:extLst>
              <a:ext uri="{FF2B5EF4-FFF2-40B4-BE49-F238E27FC236}">
                <a16:creationId xmlns="" xmlns:a16="http://schemas.microsoft.com/office/drawing/2014/main" id="{FCD33ED6-2CAF-D1D8-B4DF-F3EDFD29F17A}"/>
              </a:ext>
            </a:extLst>
          </p:cNvPr>
          <p:cNvCxnSpPr>
            <a:stCxn id="52" idx="1"/>
          </p:cNvCxnSpPr>
          <p:nvPr/>
        </p:nvCxnSpPr>
        <p:spPr>
          <a:xfrm flipH="1">
            <a:off x="6709583" y="5058107"/>
            <a:ext cx="390241" cy="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98" name="Łącznik prosty ze strzałką 97">
            <a:extLst>
              <a:ext uri="{FF2B5EF4-FFF2-40B4-BE49-F238E27FC236}">
                <a16:creationId xmlns="" xmlns:a16="http://schemas.microsoft.com/office/drawing/2014/main" id="{67A6F215-F19B-C90D-21ED-361E70DA5889}"/>
              </a:ext>
            </a:extLst>
          </p:cNvPr>
          <p:cNvCxnSpPr>
            <a:stCxn id="53" idx="1"/>
          </p:cNvCxnSpPr>
          <p:nvPr/>
        </p:nvCxnSpPr>
        <p:spPr>
          <a:xfrm flipH="1">
            <a:off x="6709583" y="5432903"/>
            <a:ext cx="390241" cy="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99" name="Łącznik prosty ze strzałką 98">
            <a:extLst>
              <a:ext uri="{FF2B5EF4-FFF2-40B4-BE49-F238E27FC236}">
                <a16:creationId xmlns="" xmlns:a16="http://schemas.microsoft.com/office/drawing/2014/main" id="{B60AC287-AF49-D1D7-7827-E1B27F81E952}"/>
              </a:ext>
            </a:extLst>
          </p:cNvPr>
          <p:cNvCxnSpPr/>
          <p:nvPr/>
        </p:nvCxnSpPr>
        <p:spPr>
          <a:xfrm flipV="1">
            <a:off x="4465721" y="5593992"/>
            <a:ext cx="0" cy="538637"/>
          </a:xfrm>
          <a:prstGeom prst="straightConnector1">
            <a:avLst/>
          </a:prstGeom>
          <a:ln>
            <a:solidFill>
              <a:srgbClr val="00B050"/>
            </a:solidFill>
            <a:tailEnd type="triangle"/>
          </a:ln>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11251672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Podtytuł 2"/>
          <p:cNvSpPr>
            <a:spLocks noGrp="1"/>
          </p:cNvSpPr>
          <p:nvPr>
            <p:ph type="subTitle" idx="1"/>
          </p:nvPr>
        </p:nvSpPr>
        <p:spPr>
          <a:xfrm>
            <a:off x="1775522" y="1484784"/>
            <a:ext cx="8509677" cy="750596"/>
          </a:xfrm>
        </p:spPr>
        <p:txBody>
          <a:bodyPr>
            <a:noAutofit/>
          </a:bodyPr>
          <a:lstStyle/>
          <a:p>
            <a:pPr>
              <a:spcAft>
                <a:spcPts val="1200"/>
              </a:spcAft>
            </a:pPr>
            <a:r>
              <a:rPr lang="pl-PL" sz="4000" b="1" dirty="0">
                <a:solidFill>
                  <a:srgbClr val="002060"/>
                </a:solidFill>
                <a:cs typeface="Times New Roman" pitchFamily="18" charset="0"/>
              </a:rPr>
              <a:t>WSKAŹNIKI EFEKTYWNOŚCI PROJEKTU</a:t>
            </a:r>
            <a:endParaRPr lang="pl-PL" b="1" dirty="0">
              <a:solidFill>
                <a:srgbClr val="002060"/>
              </a:solidFill>
              <a:cs typeface="Times New Roman" pitchFamily="18" charset="0"/>
            </a:endParaRPr>
          </a:p>
        </p:txBody>
      </p:sp>
      <p:graphicFrame>
        <p:nvGraphicFramePr>
          <p:cNvPr id="11" name="Tabela 10"/>
          <p:cNvGraphicFramePr>
            <a:graphicFrameLocks noGrp="1"/>
          </p:cNvGraphicFramePr>
          <p:nvPr>
            <p:extLst>
              <p:ext uri="{D42A27DB-BD31-4B8C-83A1-F6EECF244321}">
                <p14:modId xmlns:p14="http://schemas.microsoft.com/office/powerpoint/2010/main" val="2240845946"/>
              </p:ext>
            </p:extLst>
          </p:nvPr>
        </p:nvGraphicFramePr>
        <p:xfrm>
          <a:off x="339364" y="2347559"/>
          <a:ext cx="11368726" cy="3773755"/>
        </p:xfrm>
        <a:graphic>
          <a:graphicData uri="http://schemas.openxmlformats.org/drawingml/2006/table">
            <a:tbl>
              <a:tblPr firstRow="1" firstCol="1" bandRow="1">
                <a:tableStyleId>{5C22544A-7EE6-4342-B048-85BDC9FD1C3A}</a:tableStyleId>
              </a:tblPr>
              <a:tblGrid>
                <a:gridCol w="6297106">
                  <a:extLst>
                    <a:ext uri="{9D8B030D-6E8A-4147-A177-3AD203B41FA5}">
                      <a16:colId xmlns="" xmlns:a16="http://schemas.microsoft.com/office/drawing/2014/main" val="20000"/>
                    </a:ext>
                  </a:extLst>
                </a:gridCol>
                <a:gridCol w="1338606">
                  <a:extLst>
                    <a:ext uri="{9D8B030D-6E8A-4147-A177-3AD203B41FA5}">
                      <a16:colId xmlns="" xmlns:a16="http://schemas.microsoft.com/office/drawing/2014/main" val="20001"/>
                    </a:ext>
                  </a:extLst>
                </a:gridCol>
                <a:gridCol w="1385740">
                  <a:extLst>
                    <a:ext uri="{9D8B030D-6E8A-4147-A177-3AD203B41FA5}">
                      <a16:colId xmlns="" xmlns:a16="http://schemas.microsoft.com/office/drawing/2014/main" val="20002"/>
                    </a:ext>
                  </a:extLst>
                </a:gridCol>
                <a:gridCol w="1329180">
                  <a:extLst>
                    <a:ext uri="{9D8B030D-6E8A-4147-A177-3AD203B41FA5}">
                      <a16:colId xmlns="" xmlns:a16="http://schemas.microsoft.com/office/drawing/2014/main" val="20003"/>
                    </a:ext>
                  </a:extLst>
                </a:gridCol>
                <a:gridCol w="1018094">
                  <a:extLst>
                    <a:ext uri="{9D8B030D-6E8A-4147-A177-3AD203B41FA5}">
                      <a16:colId xmlns="" xmlns:a16="http://schemas.microsoft.com/office/drawing/2014/main" val="20004"/>
                    </a:ext>
                  </a:extLst>
                </a:gridCol>
              </a:tblGrid>
              <a:tr h="640224">
                <a:tc>
                  <a:txBody>
                    <a:bodyPr/>
                    <a:lstStyle/>
                    <a:p>
                      <a:pPr algn="ctr">
                        <a:lnSpc>
                          <a:spcPct val="107000"/>
                        </a:lnSpc>
                        <a:spcAft>
                          <a:spcPts val="0"/>
                        </a:spcAft>
                      </a:pPr>
                      <a:r>
                        <a:rPr lang="pl-PL" sz="1400" b="1" dirty="0">
                          <a:solidFill>
                            <a:schemeClr val="bg1"/>
                          </a:solidFill>
                          <a:effectLst/>
                          <a:latin typeface="+mn-lt"/>
                        </a:rPr>
                        <a:t>Nazwa wskaźnika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Jednostka miary</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ea typeface="Calibri" panose="020F0502020204030204" pitchFamily="34" charset="0"/>
                          <a:cs typeface="Times New Roman" panose="02020603050405020304" pitchFamily="18" charset="0"/>
                        </a:rPr>
                        <a:t>Typ wskaźnika</a:t>
                      </a: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Planowana wartość</a:t>
                      </a:r>
                      <a:r>
                        <a:rPr lang="pl-PL" sz="1400" b="1" baseline="0" dirty="0">
                          <a:solidFill>
                            <a:schemeClr val="bg1"/>
                          </a:solidFill>
                          <a:effectLst/>
                          <a:latin typeface="+mn-lt"/>
                        </a:rPr>
                        <a:t> </a:t>
                      </a:r>
                      <a:r>
                        <a:rPr lang="pl-PL" sz="1400" b="1" dirty="0">
                          <a:solidFill>
                            <a:schemeClr val="bg1"/>
                          </a:solidFill>
                          <a:effectLst/>
                          <a:latin typeface="+mn-lt"/>
                        </a:rPr>
                        <a:t>docelowa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400" b="1" dirty="0">
                          <a:solidFill>
                            <a:schemeClr val="bg1"/>
                          </a:solidFill>
                          <a:effectLst/>
                          <a:latin typeface="+mn-lt"/>
                          <a:ea typeface="Calibri" panose="020F0502020204030204" pitchFamily="34" charset="0"/>
                          <a:cs typeface="Times New Roman" panose="02020603050405020304" pitchFamily="18" charset="0"/>
                        </a:rPr>
                        <a:t>Wartość osiągnięta</a:t>
                      </a: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 xmlns:a16="http://schemas.microsoft.com/office/drawing/2014/main" val="10000"/>
                  </a:ext>
                </a:extLst>
              </a:tr>
              <a:tr h="487865">
                <a:tc>
                  <a:txBody>
                    <a:bodyPr/>
                    <a:lstStyle/>
                    <a:p>
                      <a:pPr>
                        <a:lnSpc>
                          <a:spcPct val="107000"/>
                        </a:lnSpc>
                        <a:spcAft>
                          <a:spcPts val="800"/>
                        </a:spcAft>
                      </a:pPr>
                      <a:r>
                        <a:rPr lang="pl-PL" sz="1200" b="0" i="1" kern="1200" dirty="0">
                          <a:solidFill>
                            <a:srgbClr val="0070C0"/>
                          </a:solidFill>
                          <a:effectLst/>
                          <a:latin typeface="+mn-lt"/>
                          <a:ea typeface="+mn-ea"/>
                          <a:cs typeface="+mn-cs"/>
                        </a:rPr>
                        <a:t>Liczba usług publicznych udostępnionych on-line o stopniu dojrzałości co najmniej 4 – transakcja</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200" i="1" dirty="0">
                          <a:solidFill>
                            <a:srgbClr val="0070C0"/>
                          </a:solidFill>
                          <a:effectLst/>
                        </a:rPr>
                        <a:t>sztuki</a:t>
                      </a:r>
                      <a:endParaRPr lang="pl-PL" sz="12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dirty="0">
                          <a:solidFill>
                            <a:srgbClr val="0070C0"/>
                          </a:solidFill>
                          <a:effectLst/>
                          <a:latin typeface="+mn-lt"/>
                          <a:ea typeface="+mn-ea"/>
                          <a:cs typeface="+mn-cs"/>
                        </a:rPr>
                        <a:t>produkt</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dirty="0">
                          <a:solidFill>
                            <a:srgbClr val="0070C0"/>
                          </a:solidFill>
                          <a:effectLst/>
                          <a:latin typeface="+mn-lt"/>
                          <a:ea typeface="+mn-ea"/>
                          <a:cs typeface="+mn-cs"/>
                        </a:rPr>
                        <a:t>2</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dirty="0">
                          <a:solidFill>
                            <a:srgbClr val="0070C0"/>
                          </a:solidFill>
                          <a:effectLst/>
                          <a:latin typeface="+mn-lt"/>
                          <a:ea typeface="+mn-ea"/>
                          <a:cs typeface="+mn-cs"/>
                        </a:rPr>
                        <a:t>2</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r h="433507">
                <a:tc>
                  <a:txBody>
                    <a:bodyPr/>
                    <a:lstStyle/>
                    <a:p>
                      <a:pPr>
                        <a:lnSpc>
                          <a:spcPct val="107000"/>
                        </a:lnSpc>
                        <a:spcAft>
                          <a:spcPts val="800"/>
                        </a:spcAft>
                      </a:pPr>
                      <a:r>
                        <a:rPr lang="pl-PL" sz="1200" b="0" i="1" kern="1200" dirty="0">
                          <a:solidFill>
                            <a:srgbClr val="0070C0"/>
                          </a:solidFill>
                          <a:effectLst/>
                          <a:latin typeface="+mn-lt"/>
                          <a:ea typeface="+mn-ea"/>
                          <a:cs typeface="+mn-cs"/>
                        </a:rPr>
                        <a:t>Liczba uruchomionych systemów teleinformatycznych w podmiotach wykonujących zadania publiczne</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dirty="0">
                          <a:solidFill>
                            <a:srgbClr val="0070C0"/>
                          </a:solidFill>
                          <a:effectLst/>
                          <a:latin typeface="+mn-lt"/>
                          <a:ea typeface="+mn-ea"/>
                          <a:cs typeface="+mn-cs"/>
                        </a:rPr>
                        <a:t>sztuki</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dirty="0">
                          <a:solidFill>
                            <a:srgbClr val="0070C0"/>
                          </a:solidFill>
                          <a:effectLst/>
                          <a:latin typeface="+mn-lt"/>
                          <a:ea typeface="+mn-ea"/>
                          <a:cs typeface="+mn-cs"/>
                        </a:rPr>
                        <a:t>produkt</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a:solidFill>
                            <a:srgbClr val="0070C0"/>
                          </a:solidFill>
                          <a:effectLst/>
                          <a:latin typeface="+mn-lt"/>
                          <a:ea typeface="+mn-ea"/>
                          <a:cs typeface="+mn-cs"/>
                        </a:rPr>
                        <a:t>2</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dirty="0">
                          <a:solidFill>
                            <a:srgbClr val="0070C0"/>
                          </a:solidFill>
                          <a:effectLst/>
                          <a:latin typeface="+mn-lt"/>
                          <a:ea typeface="+mn-ea"/>
                          <a:cs typeface="+mn-cs"/>
                        </a:rPr>
                        <a:t>2</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2"/>
                  </a:ext>
                </a:extLst>
              </a:tr>
              <a:tr h="433507">
                <a:tc>
                  <a:txBody>
                    <a:bodyPr/>
                    <a:lstStyle/>
                    <a:p>
                      <a:pPr>
                        <a:lnSpc>
                          <a:spcPct val="107000"/>
                        </a:lnSpc>
                        <a:spcAft>
                          <a:spcPts val="800"/>
                        </a:spcAft>
                      </a:pPr>
                      <a:r>
                        <a:rPr lang="pl-PL" sz="1200" b="0" i="1" kern="1200" dirty="0">
                          <a:solidFill>
                            <a:srgbClr val="0070C0"/>
                          </a:solidFill>
                          <a:effectLst/>
                          <a:latin typeface="+mn-lt"/>
                          <a:ea typeface="+mn-ea"/>
                          <a:cs typeface="+mn-cs"/>
                        </a:rPr>
                        <a:t>Liczba pracowników podmiotów wykonujących zadania publiczne niebędących pracownikami IT, objętych wsparciem szkoleniowym - kobiety</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dirty="0">
                          <a:solidFill>
                            <a:srgbClr val="0070C0"/>
                          </a:solidFill>
                          <a:effectLst/>
                          <a:latin typeface="+mn-lt"/>
                          <a:ea typeface="+mn-ea"/>
                          <a:cs typeface="+mn-cs"/>
                        </a:rPr>
                        <a:t>osoby</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200" i="1" kern="1200" noProof="0" dirty="0">
                          <a:solidFill>
                            <a:srgbClr val="0070C0"/>
                          </a:solidFill>
                          <a:effectLst/>
                          <a:latin typeface="+mn-lt"/>
                          <a:ea typeface="+mn-ea"/>
                          <a:cs typeface="+mn-cs"/>
                        </a:rPr>
                        <a:t>produkt</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a:solidFill>
                            <a:srgbClr val="0070C0"/>
                          </a:solidFill>
                          <a:effectLst/>
                          <a:latin typeface="+mn-lt"/>
                          <a:ea typeface="+mn-ea"/>
                          <a:cs typeface="+mn-cs"/>
                        </a:rPr>
                        <a:t>353</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dirty="0">
                          <a:solidFill>
                            <a:srgbClr val="0070C0"/>
                          </a:solidFill>
                          <a:effectLst/>
                          <a:latin typeface="+mn-lt"/>
                          <a:ea typeface="+mn-ea"/>
                          <a:cs typeface="+mn-cs"/>
                        </a:rPr>
                        <a:t>394</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3"/>
                  </a:ext>
                </a:extLst>
              </a:tr>
              <a:tr h="433507">
                <a:tc>
                  <a:txBody>
                    <a:bodyPr/>
                    <a:lstStyle/>
                    <a:p>
                      <a:pPr marL="0" algn="l" defTabSz="914400" rtl="0" eaLnBrk="1" latinLnBrk="0" hangingPunct="1">
                        <a:lnSpc>
                          <a:spcPct val="107000"/>
                        </a:lnSpc>
                        <a:spcAft>
                          <a:spcPts val="800"/>
                        </a:spcAft>
                      </a:pPr>
                      <a:r>
                        <a:rPr lang="pl-PL" sz="1200" b="0" i="1" kern="1200">
                          <a:solidFill>
                            <a:srgbClr val="0070C0"/>
                          </a:solidFill>
                          <a:effectLst/>
                          <a:latin typeface="+mn-lt"/>
                          <a:ea typeface="+mn-ea"/>
                          <a:cs typeface="+mn-cs"/>
                        </a:rPr>
                        <a:t>Liczba pracowników podmiotów wykonujących zadania publiczne niebędących pracownikami IT, objętych wsparciem szkoleniowym - mężczyźni</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dirty="0">
                          <a:solidFill>
                            <a:srgbClr val="0070C0"/>
                          </a:solidFill>
                          <a:effectLst/>
                          <a:latin typeface="+mn-lt"/>
                          <a:ea typeface="+mn-ea"/>
                          <a:cs typeface="+mn-cs"/>
                        </a:rPr>
                        <a:t>osoby</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200" i="1" kern="1200" noProof="0" dirty="0">
                          <a:solidFill>
                            <a:srgbClr val="0070C0"/>
                          </a:solidFill>
                          <a:effectLst/>
                          <a:latin typeface="+mn-lt"/>
                          <a:ea typeface="+mn-ea"/>
                          <a:cs typeface="+mn-cs"/>
                        </a:rPr>
                        <a:t>produkt</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dirty="0">
                          <a:solidFill>
                            <a:srgbClr val="0070C0"/>
                          </a:solidFill>
                          <a:effectLst/>
                          <a:latin typeface="+mn-lt"/>
                          <a:ea typeface="+mn-ea"/>
                          <a:cs typeface="+mn-cs"/>
                        </a:rPr>
                        <a:t>151</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dirty="0">
                          <a:solidFill>
                            <a:srgbClr val="0070C0"/>
                          </a:solidFill>
                          <a:effectLst/>
                          <a:latin typeface="+mn-lt"/>
                          <a:ea typeface="+mn-ea"/>
                          <a:cs typeface="+mn-cs"/>
                        </a:rPr>
                        <a:t>164</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219415917"/>
                  </a:ext>
                </a:extLst>
              </a:tr>
              <a:tr h="433507">
                <a:tc>
                  <a:txBody>
                    <a:bodyPr/>
                    <a:lstStyle/>
                    <a:p>
                      <a:pPr marL="0" algn="l" defTabSz="914400" rtl="0" eaLnBrk="1" latinLnBrk="0" hangingPunct="1">
                        <a:lnSpc>
                          <a:spcPct val="107000"/>
                        </a:lnSpc>
                        <a:spcAft>
                          <a:spcPts val="800"/>
                        </a:spcAft>
                      </a:pPr>
                      <a:r>
                        <a:rPr lang="pl-PL" sz="1200" b="0" i="1" kern="1200">
                          <a:solidFill>
                            <a:srgbClr val="0070C0"/>
                          </a:solidFill>
                          <a:effectLst/>
                          <a:latin typeface="+mn-lt"/>
                          <a:ea typeface="+mn-ea"/>
                          <a:cs typeface="+mn-cs"/>
                        </a:rPr>
                        <a:t>Liczba pracowników podmiotów wykonujących zadania publiczne nie będących pracownikami IT, objętych wsparciem szkoleniowym</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dirty="0">
                          <a:solidFill>
                            <a:srgbClr val="0070C0"/>
                          </a:solidFill>
                          <a:effectLst/>
                          <a:latin typeface="+mn-lt"/>
                          <a:ea typeface="+mn-ea"/>
                          <a:cs typeface="+mn-cs"/>
                        </a:rPr>
                        <a:t>osoby</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200" i="1" kern="1200" noProof="0" dirty="0">
                          <a:solidFill>
                            <a:srgbClr val="0070C0"/>
                          </a:solidFill>
                          <a:effectLst/>
                          <a:latin typeface="+mn-lt"/>
                          <a:ea typeface="+mn-ea"/>
                          <a:cs typeface="+mn-cs"/>
                        </a:rPr>
                        <a:t>produkt</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dirty="0">
                          <a:solidFill>
                            <a:srgbClr val="0070C0"/>
                          </a:solidFill>
                          <a:effectLst/>
                          <a:latin typeface="+mn-lt"/>
                          <a:ea typeface="+mn-ea"/>
                          <a:cs typeface="+mn-cs"/>
                        </a:rPr>
                        <a:t>504</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dirty="0">
                          <a:solidFill>
                            <a:srgbClr val="0070C0"/>
                          </a:solidFill>
                          <a:effectLst/>
                          <a:latin typeface="+mn-lt"/>
                          <a:ea typeface="+mn-ea"/>
                          <a:cs typeface="+mn-cs"/>
                        </a:rPr>
                        <a:t>558</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738711004"/>
                  </a:ext>
                </a:extLst>
              </a:tr>
              <a:tr h="433507">
                <a:tc>
                  <a:txBody>
                    <a:bodyPr/>
                    <a:lstStyle/>
                    <a:p>
                      <a:pPr marL="0" algn="l" defTabSz="914400" rtl="0" eaLnBrk="1" latinLnBrk="0" hangingPunct="1">
                        <a:lnSpc>
                          <a:spcPct val="107000"/>
                        </a:lnSpc>
                        <a:spcAft>
                          <a:spcPts val="800"/>
                        </a:spcAft>
                      </a:pPr>
                      <a:r>
                        <a:rPr lang="pl-PL" sz="1200" b="0" i="1" kern="1200">
                          <a:solidFill>
                            <a:srgbClr val="0070C0"/>
                          </a:solidFill>
                          <a:effectLst/>
                          <a:latin typeface="+mn-lt"/>
                          <a:ea typeface="+mn-ea"/>
                          <a:cs typeface="+mn-cs"/>
                        </a:rPr>
                        <a:t>Liczba załatwionych spraw poprzez udostępnioną on-line usługę publiczną </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dirty="0">
                          <a:solidFill>
                            <a:srgbClr val="0070C0"/>
                          </a:solidFill>
                          <a:effectLst/>
                          <a:latin typeface="+mn-lt"/>
                          <a:ea typeface="+mn-ea"/>
                          <a:cs typeface="+mn-cs"/>
                        </a:rPr>
                        <a:t>sztuk/rok</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dirty="0">
                          <a:solidFill>
                            <a:srgbClr val="0070C0"/>
                          </a:solidFill>
                          <a:effectLst/>
                          <a:latin typeface="+mn-lt"/>
                          <a:ea typeface="+mn-ea"/>
                          <a:cs typeface="+mn-cs"/>
                        </a:rPr>
                        <a:t>rezultat</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dirty="0">
                          <a:solidFill>
                            <a:srgbClr val="0070C0"/>
                          </a:solidFill>
                          <a:effectLst/>
                          <a:latin typeface="+mn-lt"/>
                          <a:ea typeface="+mn-ea"/>
                          <a:cs typeface="+mn-cs"/>
                        </a:rPr>
                        <a:t>340 000</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dirty="0">
                          <a:solidFill>
                            <a:srgbClr val="0070C0"/>
                          </a:solidFill>
                          <a:effectLst/>
                          <a:latin typeface="+mn-lt"/>
                          <a:ea typeface="+mn-ea"/>
                          <a:cs typeface="+mn-cs"/>
                        </a:rPr>
                        <a:t>2 125 066*</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208550338"/>
                  </a:ext>
                </a:extLst>
              </a:tr>
              <a:tr h="433507">
                <a:tc>
                  <a:txBody>
                    <a:bodyPr/>
                    <a:lstStyle/>
                    <a:p>
                      <a:pPr marL="0" algn="l" defTabSz="914400" rtl="0" eaLnBrk="1" latinLnBrk="0" hangingPunct="1">
                        <a:lnSpc>
                          <a:spcPct val="107000"/>
                        </a:lnSpc>
                        <a:spcAft>
                          <a:spcPts val="800"/>
                        </a:spcAft>
                      </a:pPr>
                      <a:r>
                        <a:rPr lang="pl-PL" sz="1200" b="0" i="1" kern="1200" dirty="0">
                          <a:solidFill>
                            <a:srgbClr val="0070C0"/>
                          </a:solidFill>
                          <a:effectLst/>
                          <a:latin typeface="+mn-lt"/>
                          <a:ea typeface="+mn-ea"/>
                          <a:cs typeface="+mn-cs"/>
                        </a:rPr>
                        <a:t>Liczba rejestrów publicznych o poprawionej interoperacyjności</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dirty="0">
                          <a:solidFill>
                            <a:srgbClr val="0070C0"/>
                          </a:solidFill>
                          <a:effectLst/>
                          <a:latin typeface="+mn-lt"/>
                          <a:ea typeface="+mn-ea"/>
                          <a:cs typeface="+mn-cs"/>
                        </a:rPr>
                        <a:t>sztuki</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dirty="0">
                          <a:solidFill>
                            <a:srgbClr val="0070C0"/>
                          </a:solidFill>
                          <a:effectLst/>
                          <a:latin typeface="+mn-lt"/>
                          <a:ea typeface="+mn-ea"/>
                          <a:cs typeface="+mn-cs"/>
                        </a:rPr>
                        <a:t>rezultat</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dirty="0">
                          <a:solidFill>
                            <a:srgbClr val="0070C0"/>
                          </a:solidFill>
                          <a:effectLst/>
                          <a:latin typeface="+mn-lt"/>
                          <a:ea typeface="+mn-ea"/>
                          <a:cs typeface="+mn-cs"/>
                        </a:rPr>
                        <a:t>1</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200" i="1" kern="1200" dirty="0">
                          <a:solidFill>
                            <a:srgbClr val="0070C0"/>
                          </a:solidFill>
                          <a:effectLst/>
                          <a:latin typeface="+mn-lt"/>
                          <a:ea typeface="+mn-ea"/>
                          <a:cs typeface="+mn-cs"/>
                        </a:rPr>
                        <a:t>1</a:t>
                      </a:r>
                    </a:p>
                  </a:txBody>
                  <a:tcPr marL="44450" marR="4445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2987702126"/>
                  </a:ext>
                </a:extLst>
              </a:tr>
            </a:tbl>
          </a:graphicData>
        </a:graphic>
      </p:graphicFrame>
      <p:sp>
        <p:nvSpPr>
          <p:cNvPr id="2" name="pole tekstowe 1">
            <a:extLst>
              <a:ext uri="{FF2B5EF4-FFF2-40B4-BE49-F238E27FC236}">
                <a16:creationId xmlns="" xmlns:a16="http://schemas.microsoft.com/office/drawing/2014/main" id="{A7075FFE-116B-7114-BD2F-1E95E44FC0D6}"/>
              </a:ext>
            </a:extLst>
          </p:cNvPr>
          <p:cNvSpPr txBox="1"/>
          <p:nvPr/>
        </p:nvSpPr>
        <p:spPr>
          <a:xfrm>
            <a:off x="276726" y="6111217"/>
            <a:ext cx="11381385" cy="461665"/>
          </a:xfrm>
          <a:prstGeom prst="rect">
            <a:avLst/>
          </a:prstGeom>
          <a:noFill/>
        </p:spPr>
        <p:txBody>
          <a:bodyPr wrap="square" rtlCol="0">
            <a:spAutoFit/>
          </a:bodyPr>
          <a:lstStyle/>
          <a:p>
            <a:r>
              <a:rPr lang="pl-PL" sz="1200" dirty="0"/>
              <a:t>*wskaźnik rezultatu bezpośredniego Projektu do osiągnięcia w terminie 12 miesięcy od zakończenia rzeczowej realizacji Projektu (do 2023-08-31). Wartość 2 125 066 została osiągnięta wg stanu na 2023-05-11.</a:t>
            </a:r>
            <a:endParaRPr lang="en-US" sz="1200" dirty="0"/>
          </a:p>
        </p:txBody>
      </p:sp>
    </p:spTree>
    <p:extLst>
      <p:ext uri="{BB962C8B-B14F-4D97-AF65-F5344CB8AC3E}">
        <p14:creationId xmlns:p14="http://schemas.microsoft.com/office/powerpoint/2010/main" val="40539692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txBox="1">
            <a:spLocks/>
          </p:cNvSpPr>
          <p:nvPr/>
        </p:nvSpPr>
        <p:spPr>
          <a:xfrm>
            <a:off x="1848093" y="1092899"/>
            <a:ext cx="8509677"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REALIZACJA ZALECEŃ KRMC</a:t>
            </a:r>
            <a:endParaRPr lang="pl-PL" dirty="0"/>
          </a:p>
        </p:txBody>
      </p:sp>
      <p:graphicFrame>
        <p:nvGraphicFramePr>
          <p:cNvPr id="5" name="Tabela 4"/>
          <p:cNvGraphicFramePr>
            <a:graphicFrameLocks noGrp="1"/>
          </p:cNvGraphicFramePr>
          <p:nvPr>
            <p:extLst>
              <p:ext uri="{D42A27DB-BD31-4B8C-83A1-F6EECF244321}">
                <p14:modId xmlns:p14="http://schemas.microsoft.com/office/powerpoint/2010/main" val="415059267"/>
              </p:ext>
            </p:extLst>
          </p:nvPr>
        </p:nvGraphicFramePr>
        <p:xfrm>
          <a:off x="534341" y="1792699"/>
          <a:ext cx="10818302" cy="4738003"/>
        </p:xfrm>
        <a:graphic>
          <a:graphicData uri="http://schemas.openxmlformats.org/drawingml/2006/table">
            <a:tbl>
              <a:tblPr firstRow="1" bandRow="1">
                <a:tableStyleId>{5C22544A-7EE6-4342-B048-85BDC9FD1C3A}</a:tableStyleId>
              </a:tblPr>
              <a:tblGrid>
                <a:gridCol w="4226345">
                  <a:extLst>
                    <a:ext uri="{9D8B030D-6E8A-4147-A177-3AD203B41FA5}">
                      <a16:colId xmlns="" xmlns:a16="http://schemas.microsoft.com/office/drawing/2014/main" val="20000"/>
                    </a:ext>
                  </a:extLst>
                </a:gridCol>
                <a:gridCol w="1814285">
                  <a:extLst>
                    <a:ext uri="{9D8B030D-6E8A-4147-A177-3AD203B41FA5}">
                      <a16:colId xmlns="" xmlns:a16="http://schemas.microsoft.com/office/drawing/2014/main" val="20001"/>
                    </a:ext>
                  </a:extLst>
                </a:gridCol>
                <a:gridCol w="4777672">
                  <a:extLst>
                    <a:ext uri="{9D8B030D-6E8A-4147-A177-3AD203B41FA5}">
                      <a16:colId xmlns="" xmlns:a16="http://schemas.microsoft.com/office/drawing/2014/main" val="20002"/>
                    </a:ext>
                  </a:extLst>
                </a:gridCol>
              </a:tblGrid>
              <a:tr h="327342">
                <a:tc>
                  <a:txBody>
                    <a:bodyPr/>
                    <a:lstStyle/>
                    <a:p>
                      <a:pPr algn="ctr"/>
                      <a:r>
                        <a:rPr lang="pl-PL" sz="1600" dirty="0">
                          <a:solidFill>
                            <a:schemeClr val="bg1"/>
                          </a:solidFill>
                        </a:rPr>
                        <a:t>Zalecenie KRMC</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tc>
                  <a:txBody>
                    <a:bodyPr/>
                    <a:lstStyle/>
                    <a:p>
                      <a:pPr algn="ctr"/>
                      <a:r>
                        <a:rPr lang="pl-PL" sz="1600" dirty="0">
                          <a:solidFill>
                            <a:schemeClr val="bg1"/>
                          </a:solidFill>
                        </a:rPr>
                        <a:t>Poziom wykonania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tc>
                  <a:txBody>
                    <a:bodyPr/>
                    <a:lstStyle/>
                    <a:p>
                      <a:pPr algn="ctr"/>
                      <a:r>
                        <a:rPr lang="pl-PL" sz="1600" dirty="0">
                          <a:solidFill>
                            <a:schemeClr val="bg1"/>
                          </a:solidFill>
                        </a:rPr>
                        <a:t>Wyjaśnienia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extLst>
                  <a:ext uri="{0D108BD9-81ED-4DB2-BD59-A6C34878D82A}">
                    <a16:rowId xmlns="" xmlns:a16="http://schemas.microsoft.com/office/drawing/2014/main" val="10000"/>
                  </a:ext>
                </a:extLst>
              </a:tr>
              <a:tr h="982025">
                <a:tc>
                  <a:txBody>
                    <a:bodyPr/>
                    <a:lstStyle/>
                    <a:p>
                      <a:pPr algn="l"/>
                      <a:r>
                        <a:rPr lang="pl-PL" sz="1200" i="1" dirty="0">
                          <a:solidFill>
                            <a:srgbClr val="0070C0"/>
                          </a:solidFill>
                        </a:rPr>
                        <a:t>Zapewnienie możliwości reużycia komponentów wytworzonych </a:t>
                      </a:r>
                      <a:r>
                        <a:rPr lang="pl-PL" sz="1200" i="1" dirty="0" smtClean="0">
                          <a:solidFill>
                            <a:srgbClr val="0070C0"/>
                          </a:solidFill>
                        </a:rPr>
                        <a:t>            w </a:t>
                      </a:r>
                      <a:r>
                        <a:rPr lang="pl-PL" sz="1200" i="1" dirty="0">
                          <a:solidFill>
                            <a:srgbClr val="0070C0"/>
                          </a:solidFill>
                        </a:rPr>
                        <a:t>ramach projektu przez inne przedsięwzięcia o podobnym charakterze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pl-PL" sz="1200" i="1" dirty="0">
                          <a:solidFill>
                            <a:srgbClr val="0070C0"/>
                          </a:solidFill>
                        </a:rPr>
                        <a:t>wykonane w całości</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pl-PL" sz="1200" i="1" dirty="0">
                          <a:solidFill>
                            <a:srgbClr val="0070C0"/>
                          </a:solidFill>
                        </a:rPr>
                        <a:t>W ramach projektu powstał komponent portalu, który może być wykorzystany w innych projektach których wymagania biznesowe będą zbliżone do tych z Biznes.gov.pl. Poza tym Biznes.gov.pl wykorzystuje komponenty open </a:t>
                      </a:r>
                      <a:r>
                        <a:rPr lang="pl-PL" sz="1200" i="1" dirty="0" err="1">
                          <a:solidFill>
                            <a:srgbClr val="0070C0"/>
                          </a:solidFill>
                        </a:rPr>
                        <a:t>source</a:t>
                      </a:r>
                      <a:r>
                        <a:rPr lang="pl-PL" sz="1200" i="1" dirty="0">
                          <a:solidFill>
                            <a:srgbClr val="0070C0"/>
                          </a:solidFill>
                        </a:rPr>
                        <a:t>, które są dostępne publicznie.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r h="8734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200" i="1" kern="1200" dirty="0">
                          <a:solidFill>
                            <a:srgbClr val="0070C0"/>
                          </a:solidFill>
                          <a:latin typeface="+mn-lt"/>
                          <a:ea typeface="+mn-ea"/>
                          <a:cs typeface="+mn-cs"/>
                        </a:rPr>
                        <a:t>Dla nowo tworzonych i istotnie zmienianych komponentów należy zapewnić modułową architektury rozwiązania, w sposób umożliwiający niezależny rozwój poszczególnych modułów oraz redukujących ryzyko vendor/technology locking.</a:t>
                      </a:r>
                    </a:p>
                    <a:p>
                      <a:pPr algn="l"/>
                      <a:endParaRPr lang="pl-PL" sz="1200" i="1" dirty="0">
                        <a:solidFill>
                          <a:srgbClr val="0070C0"/>
                        </a:solidFill>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914400" rtl="0" eaLnBrk="1" latinLnBrk="0" hangingPunct="1"/>
                      <a:r>
                        <a:rPr lang="pl-PL" sz="1200" i="1" kern="1200" dirty="0">
                          <a:solidFill>
                            <a:srgbClr val="0070C0"/>
                          </a:solidFill>
                          <a:latin typeface="+mn-lt"/>
                          <a:ea typeface="+mn-ea"/>
                          <a:cs typeface="+mn-cs"/>
                        </a:rPr>
                        <a:t>wykonane w całości</a:t>
                      </a:r>
                    </a:p>
                    <a:p>
                      <a:pPr algn="l"/>
                      <a:endParaRPr lang="pl-PL" dirty="0">
                        <a:solidFill>
                          <a:srgbClr val="002060"/>
                        </a:solidFill>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pl-PL" sz="1200" i="1" kern="1200" dirty="0">
                          <a:solidFill>
                            <a:srgbClr val="0070C0"/>
                          </a:solidFill>
                          <a:latin typeface="+mn-lt"/>
                          <a:ea typeface="+mn-ea"/>
                          <a:cs typeface="+mn-cs"/>
                        </a:rPr>
                        <a:t>Architektura Biznes.gov.pl pozwala na niezależny rozwój modułów wchodzących w jej skład.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2"/>
                  </a:ext>
                </a:extLst>
              </a:tr>
              <a:tr h="10432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200" i="1" kern="1200" dirty="0">
                          <a:solidFill>
                            <a:srgbClr val="0070C0"/>
                          </a:solidFill>
                          <a:latin typeface="+mn-lt"/>
                          <a:ea typeface="+mn-ea"/>
                          <a:cs typeface="+mn-cs"/>
                        </a:rPr>
                        <a:t>Monitorowanie uruchamianych usług z wykorzystaniem platformy </a:t>
                      </a:r>
                      <a:r>
                        <a:rPr lang="pl-PL" sz="1200" i="1" kern="1200" dirty="0">
                          <a:solidFill>
                            <a:srgbClr val="0070C0"/>
                          </a:solidFill>
                          <a:latin typeface="+mn-lt"/>
                          <a:ea typeface="+mn-ea"/>
                          <a:cs typeface="+mn-cs"/>
                          <a:hlinkClick r:id="rId4"/>
                        </a:rPr>
                        <a:t>https://widok.gov.pl/</a:t>
                      </a:r>
                      <a:r>
                        <a:rPr lang="pl-PL" sz="1200" i="1" kern="1200" dirty="0">
                          <a:solidFill>
                            <a:srgbClr val="0070C0"/>
                          </a:solidFill>
                          <a:latin typeface="+mn-lt"/>
                          <a:ea typeface="+mn-ea"/>
                          <a:cs typeface="+mn-cs"/>
                        </a:rPr>
                        <a:t> oraz uzgodnienie standardów dla </a:t>
                      </a:r>
                      <a:r>
                        <a:rPr lang="pl-PL" sz="1200" i="1" kern="1200" dirty="0" smtClean="0">
                          <a:solidFill>
                            <a:srgbClr val="0070C0"/>
                          </a:solidFill>
                          <a:latin typeface="+mn-lt"/>
                          <a:ea typeface="+mn-ea"/>
                          <a:cs typeface="+mn-cs"/>
                        </a:rPr>
                        <a:t>monitoringu kosztu </a:t>
                      </a:r>
                      <a:r>
                        <a:rPr lang="pl-PL" sz="1200" i="1" kern="1200" dirty="0">
                          <a:solidFill>
                            <a:srgbClr val="0070C0"/>
                          </a:solidFill>
                          <a:latin typeface="+mn-lt"/>
                          <a:ea typeface="+mn-ea"/>
                          <a:cs typeface="+mn-cs"/>
                        </a:rPr>
                        <a:t>jednostkowego usług i satysfakcji użytkowników</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914400" rtl="0" eaLnBrk="1" latinLnBrk="0" hangingPunct="1"/>
                      <a:r>
                        <a:rPr lang="pl-PL" sz="1200" i="1" kern="1200" dirty="0">
                          <a:solidFill>
                            <a:srgbClr val="0070C0"/>
                          </a:solidFill>
                          <a:latin typeface="+mn-lt"/>
                          <a:ea typeface="+mn-ea"/>
                          <a:cs typeface="+mn-cs"/>
                        </a:rPr>
                        <a:t>wykonane częściowo</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914400" rtl="0" eaLnBrk="1" latinLnBrk="0" hangingPunct="1"/>
                      <a:r>
                        <a:rPr lang="pl-PL" sz="1200" i="1" kern="1200" dirty="0">
                          <a:solidFill>
                            <a:srgbClr val="0070C0"/>
                          </a:solidFill>
                          <a:latin typeface="+mn-lt"/>
                          <a:ea typeface="+mn-ea"/>
                          <a:cs typeface="+mn-cs"/>
                        </a:rPr>
                        <a:t>Wykonane usługi są monitorowane i publikowane na Widok.gov.pl oraz monitorowana jest opinia użytkowników po zrealizowaniu usługi. Obecnie nie jest możliwe monitorowanie kosztu jednostkowego usługi.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3"/>
                  </a:ext>
                </a:extLst>
              </a:tr>
              <a:tr h="13391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200" i="1" kern="1200" dirty="0">
                          <a:solidFill>
                            <a:srgbClr val="0070C0"/>
                          </a:solidFill>
                          <a:latin typeface="+mn-lt"/>
                          <a:ea typeface="+mn-ea"/>
                          <a:cs typeface="+mn-cs"/>
                        </a:rPr>
                        <a:t>Podjęcie rozmów z Ministerstwem Cyfryzacji w celu określenia</a:t>
                      </a:r>
                      <a:r>
                        <a:rPr lang="pl-PL" sz="1200" i="1" kern="1200" baseline="0" dirty="0">
                          <a:solidFill>
                            <a:srgbClr val="0070C0"/>
                          </a:solidFill>
                          <a:latin typeface="+mn-lt"/>
                          <a:ea typeface="+mn-ea"/>
                          <a:cs typeface="+mn-cs"/>
                        </a:rPr>
                        <a:t> </a:t>
                      </a:r>
                      <a:r>
                        <a:rPr lang="pl-PL" sz="1200" i="1" kern="1200" dirty="0">
                          <a:solidFill>
                            <a:srgbClr val="0070C0"/>
                          </a:solidFill>
                          <a:latin typeface="+mn-lt"/>
                          <a:ea typeface="+mn-ea"/>
                          <a:cs typeface="+mn-cs"/>
                        </a:rPr>
                        <a:t>możliwości i warunków wykorzystania wspólnych usług infrastrukturalnych</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pl-PL" dirty="0">
                        <a:solidFill>
                          <a:srgbClr val="002060"/>
                        </a:solidFill>
                      </a:endParaRPr>
                    </a:p>
                    <a:p>
                      <a:pPr marL="0" algn="l" defTabSz="914400" rtl="0" eaLnBrk="1" latinLnBrk="0" hangingPunct="1"/>
                      <a:r>
                        <a:rPr lang="pl-PL" sz="1200" i="1" kern="1200" dirty="0">
                          <a:solidFill>
                            <a:srgbClr val="0070C0"/>
                          </a:solidFill>
                          <a:latin typeface="+mn-lt"/>
                          <a:ea typeface="+mn-ea"/>
                          <a:cs typeface="+mn-cs"/>
                        </a:rPr>
                        <a:t>wykonane w całości</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914400" rtl="0" eaLnBrk="1" latinLnBrk="0" hangingPunct="1"/>
                      <a:r>
                        <a:rPr lang="pl-PL" sz="1200" i="1" kern="1200" dirty="0">
                          <a:solidFill>
                            <a:srgbClr val="0070C0"/>
                          </a:solidFill>
                          <a:latin typeface="+mn-lt"/>
                          <a:ea typeface="+mn-ea"/>
                          <a:cs typeface="+mn-cs"/>
                        </a:rPr>
                        <a:t>Prowadzono konsultacje z MC w zakresie możliwości wykorzystania infrastruktury Chmury Rządowej</a:t>
                      </a:r>
                    </a:p>
                    <a:p>
                      <a:pPr marL="0" algn="l" defTabSz="914400" rtl="0" eaLnBrk="1" latinLnBrk="0" hangingPunct="1"/>
                      <a:r>
                        <a:rPr lang="pl-PL" sz="1200" i="1" kern="1200" dirty="0">
                          <a:solidFill>
                            <a:srgbClr val="0070C0"/>
                          </a:solidFill>
                          <a:latin typeface="+mn-lt"/>
                          <a:ea typeface="+mn-ea"/>
                          <a:cs typeface="+mn-cs"/>
                        </a:rPr>
                        <a:t>18.07.2022 podpisano porozumienie o współpracy w sprawie udostępnienia infrastruktury chmury obliczeniowej w ramach projektu Wspólna Infrastruktura Informatyczna Państwa (projekt WIIP).</a:t>
                      </a:r>
                    </a:p>
                    <a:p>
                      <a:pPr marL="0" algn="l" defTabSz="914400" rtl="0" eaLnBrk="1" latinLnBrk="0" hangingPunct="1"/>
                      <a:endParaRPr lang="pl-PL" sz="1200" i="1" kern="1200" dirty="0">
                        <a:solidFill>
                          <a:srgbClr val="0070C0"/>
                        </a:solidFill>
                        <a:latin typeface="+mn-lt"/>
                        <a:ea typeface="+mn-ea"/>
                        <a:cs typeface="+mn-cs"/>
                      </a:endParaRPr>
                    </a:p>
                    <a:p>
                      <a:pPr marL="0" algn="l" defTabSz="914400" rtl="0" eaLnBrk="1" latinLnBrk="0" hangingPunct="1"/>
                      <a:endParaRPr lang="pl-PL" sz="1200" i="1" kern="1200" dirty="0">
                        <a:solidFill>
                          <a:srgbClr val="0070C0"/>
                        </a:solidFill>
                        <a:latin typeface="+mn-lt"/>
                        <a:ea typeface="+mn-ea"/>
                        <a:cs typeface="+mn-cs"/>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31394449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txBox="1">
            <a:spLocks/>
          </p:cNvSpPr>
          <p:nvPr/>
        </p:nvSpPr>
        <p:spPr>
          <a:xfrm>
            <a:off x="1775522" y="1303809"/>
            <a:ext cx="8509677"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TRWAŁOŚĆ PROJEKTU</a:t>
            </a:r>
            <a:endParaRPr lang="pl-PL" dirty="0"/>
          </a:p>
        </p:txBody>
      </p:sp>
      <p:sp>
        <p:nvSpPr>
          <p:cNvPr id="5" name="pole tekstowe 4"/>
          <p:cNvSpPr txBox="1"/>
          <p:nvPr/>
        </p:nvSpPr>
        <p:spPr>
          <a:xfrm>
            <a:off x="666825" y="2054405"/>
            <a:ext cx="10909058" cy="1405513"/>
          </a:xfrm>
          <a:prstGeom prst="rect">
            <a:avLst/>
          </a:prstGeom>
          <a:noFill/>
        </p:spPr>
        <p:txBody>
          <a:bodyPr wrap="square" rtlCol="0">
            <a:spAutoFit/>
          </a:bodyPr>
          <a:lstStyle/>
          <a:p>
            <a:pPr marL="269875" indent="-269875">
              <a:spcBef>
                <a:spcPts val="800"/>
              </a:spcBef>
              <a:buFont typeface="Wingdings" panose="05000000000000000000" pitchFamily="2" charset="2"/>
              <a:buChar char="§"/>
            </a:pPr>
            <a:r>
              <a:rPr lang="pl-PL" dirty="0">
                <a:solidFill>
                  <a:srgbClr val="002060"/>
                </a:solidFill>
              </a:rPr>
              <a:t>Okres trwałości: </a:t>
            </a:r>
            <a:r>
              <a:rPr lang="pl-PL" b="1" dirty="0">
                <a:solidFill>
                  <a:srgbClr val="002060"/>
                </a:solidFill>
              </a:rPr>
              <a:t>5 lat</a:t>
            </a:r>
          </a:p>
          <a:p>
            <a:pPr marL="269875" indent="-269875">
              <a:spcBef>
                <a:spcPts val="800"/>
              </a:spcBef>
              <a:buFont typeface="Wingdings" panose="05000000000000000000" pitchFamily="2" charset="2"/>
              <a:buChar char="§"/>
            </a:pPr>
            <a:r>
              <a:rPr lang="pl-PL" dirty="0">
                <a:solidFill>
                  <a:srgbClr val="002060"/>
                </a:solidFill>
              </a:rPr>
              <a:t>Źródło finansowania utrzymania produktów projektu: </a:t>
            </a:r>
            <a:r>
              <a:rPr lang="pl-PL" b="1" dirty="0">
                <a:solidFill>
                  <a:srgbClr val="002060"/>
                </a:solidFill>
              </a:rPr>
              <a:t>Ministerstwo Rozwoju i Technologii w ramach środków budżetowych działu gospodarka administracji rządowej</a:t>
            </a:r>
            <a:endParaRPr lang="pl-PL" dirty="0">
              <a:solidFill>
                <a:srgbClr val="002060"/>
              </a:solidFill>
            </a:endParaRPr>
          </a:p>
          <a:p>
            <a:pPr marL="269875" indent="-269875">
              <a:spcBef>
                <a:spcPts val="800"/>
              </a:spcBef>
              <a:buFont typeface="Wingdings" panose="05000000000000000000" pitchFamily="2" charset="2"/>
              <a:buChar char="§"/>
            </a:pPr>
            <a:r>
              <a:rPr lang="pl-PL" dirty="0">
                <a:solidFill>
                  <a:srgbClr val="002060"/>
                </a:solidFill>
              </a:rPr>
              <a:t>Najważniejsze ryzyka:</a:t>
            </a:r>
            <a:endParaRPr lang="pl-PL" dirty="0"/>
          </a:p>
        </p:txBody>
      </p:sp>
      <p:graphicFrame>
        <p:nvGraphicFramePr>
          <p:cNvPr id="6" name="Tabela 5"/>
          <p:cNvGraphicFramePr>
            <a:graphicFrameLocks noGrp="1"/>
          </p:cNvGraphicFramePr>
          <p:nvPr>
            <p:extLst>
              <p:ext uri="{D42A27DB-BD31-4B8C-83A1-F6EECF244321}">
                <p14:modId xmlns:p14="http://schemas.microsoft.com/office/powerpoint/2010/main" val="3255376673"/>
              </p:ext>
            </p:extLst>
          </p:nvPr>
        </p:nvGraphicFramePr>
        <p:xfrm>
          <a:off x="315866" y="3675736"/>
          <a:ext cx="11610975" cy="2499360"/>
        </p:xfrm>
        <a:graphic>
          <a:graphicData uri="http://schemas.openxmlformats.org/drawingml/2006/table">
            <a:tbl>
              <a:tblPr firstRow="1" bandRow="1">
                <a:tableStyleId>{5C22544A-7EE6-4342-B048-85BDC9FD1C3A}</a:tableStyleId>
              </a:tblPr>
              <a:tblGrid>
                <a:gridCol w="3857626">
                  <a:extLst>
                    <a:ext uri="{9D8B030D-6E8A-4147-A177-3AD203B41FA5}">
                      <a16:colId xmlns="" xmlns:a16="http://schemas.microsoft.com/office/drawing/2014/main" val="20000"/>
                    </a:ext>
                  </a:extLst>
                </a:gridCol>
                <a:gridCol w="1639446">
                  <a:extLst>
                    <a:ext uri="{9D8B030D-6E8A-4147-A177-3AD203B41FA5}">
                      <a16:colId xmlns="" xmlns:a16="http://schemas.microsoft.com/office/drawing/2014/main" val="20001"/>
                    </a:ext>
                  </a:extLst>
                </a:gridCol>
                <a:gridCol w="2095418">
                  <a:extLst>
                    <a:ext uri="{9D8B030D-6E8A-4147-A177-3AD203B41FA5}">
                      <a16:colId xmlns="" xmlns:a16="http://schemas.microsoft.com/office/drawing/2014/main" val="20002"/>
                    </a:ext>
                  </a:extLst>
                </a:gridCol>
                <a:gridCol w="4018485">
                  <a:extLst>
                    <a:ext uri="{9D8B030D-6E8A-4147-A177-3AD203B41FA5}">
                      <a16:colId xmlns="" xmlns:a16="http://schemas.microsoft.com/office/drawing/2014/main" val="20003"/>
                    </a:ext>
                  </a:extLst>
                </a:gridCol>
              </a:tblGrid>
              <a:tr h="370840">
                <a:tc>
                  <a:txBody>
                    <a:bodyPr/>
                    <a:lstStyle/>
                    <a:p>
                      <a:pPr algn="ctr"/>
                      <a:r>
                        <a:rPr lang="pl-PL" sz="1600" dirty="0"/>
                        <a:t>Nazwa ryzyka</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r>
                        <a:rPr lang="pl-PL" sz="1600" dirty="0"/>
                        <a:t>Siła oddziaływania </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r>
                        <a:rPr lang="pl-PL" sz="1600" dirty="0"/>
                        <a:t>Prawdopodobieństwo wystąpienia ryzyka</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r>
                        <a:rPr lang="pl-PL" sz="1600" dirty="0"/>
                        <a:t>Reakcja na ryzyko</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 xmlns:a16="http://schemas.microsoft.com/office/drawing/2014/main" val="10000"/>
                  </a:ext>
                </a:extLst>
              </a:tr>
              <a:tr h="370840">
                <a:tc>
                  <a:txBody>
                    <a:bodyPr/>
                    <a:lstStyle/>
                    <a:p>
                      <a:r>
                        <a:rPr lang="pl-PL" sz="1200" i="1" dirty="0">
                          <a:solidFill>
                            <a:srgbClr val="0070C0"/>
                          </a:solidFill>
                        </a:rPr>
                        <a:t>Zmiana przepisów prawa, która likwidowałyby podstawę prawną funkcjonowania Biznes.gov.pl i CEIDG</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pl-PL" sz="1200" i="1" dirty="0">
                          <a:solidFill>
                            <a:srgbClr val="0070C0"/>
                          </a:solidFill>
                        </a:rPr>
                        <a:t>duża</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pl-PL" sz="1200" i="1" dirty="0">
                          <a:solidFill>
                            <a:srgbClr val="0070C0"/>
                          </a:solidFill>
                        </a:rPr>
                        <a:t>znikome</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pl-PL" sz="1200" i="1" dirty="0">
                          <a:solidFill>
                            <a:srgbClr val="0070C0"/>
                          </a:solidFill>
                        </a:rPr>
                        <a:t>Bieżący monitoring prawa na wczesnych etapach legislacji. Zgłaszanie uwag i propozycji zmian do projektów aktów prawnych.</a:t>
                      </a:r>
                      <a:endParaRPr lang="pl-PL" sz="2000" dirty="0"/>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 xmlns:a16="http://schemas.microsoft.com/office/drawing/2014/main" val="10001"/>
                  </a:ext>
                </a:extLst>
              </a:tr>
              <a:tr h="381914">
                <a:tc>
                  <a:txBody>
                    <a:bodyPr/>
                    <a:lstStyle/>
                    <a:p>
                      <a:pPr marL="0" algn="l" defTabSz="914400" rtl="0" eaLnBrk="1" latinLnBrk="0" hangingPunct="1"/>
                      <a:r>
                        <a:rPr lang="pl-PL" sz="1200" i="1" kern="1200" dirty="0">
                          <a:solidFill>
                            <a:srgbClr val="0070C0"/>
                          </a:solidFill>
                          <a:latin typeface="+mn-lt"/>
                          <a:ea typeface="+mn-ea"/>
                          <a:cs typeface="+mn-cs"/>
                        </a:rPr>
                        <a:t>Brak wystarczających środków budżetowych na utrzymanie systemów Biznes.gov.pl i CEIDG</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pl-PL" sz="1200" i="1" dirty="0">
                          <a:solidFill>
                            <a:srgbClr val="0070C0"/>
                          </a:solidFill>
                        </a:rPr>
                        <a:t>duża</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pl-PL" sz="1200" i="1" dirty="0">
                          <a:solidFill>
                            <a:srgbClr val="0070C0"/>
                          </a:solidFill>
                        </a:rPr>
                        <a:t>znikome</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pl-PL" sz="1200" i="1" dirty="0">
                          <a:solidFill>
                            <a:srgbClr val="0070C0"/>
                          </a:solidFill>
                        </a:rPr>
                        <a:t>Zabezpieczanie środków w budżetach na kolejne lata.</a:t>
                      </a:r>
                      <a:endParaRPr lang="pl-PL" sz="2000" dirty="0"/>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 xmlns:a16="http://schemas.microsoft.com/office/drawing/2014/main" val="10002"/>
                  </a:ext>
                </a:extLst>
              </a:tr>
              <a:tr h="370840">
                <a:tc>
                  <a:txBody>
                    <a:bodyPr/>
                    <a:lstStyle/>
                    <a:p>
                      <a:pPr marL="0" algn="l" defTabSz="914400" rtl="0" eaLnBrk="1" latinLnBrk="0" hangingPunct="1"/>
                      <a:r>
                        <a:rPr lang="pl-PL" sz="1200" i="1" kern="1200" dirty="0">
                          <a:solidFill>
                            <a:srgbClr val="0070C0"/>
                          </a:solidFill>
                          <a:latin typeface="+mn-lt"/>
                          <a:ea typeface="+mn-ea"/>
                          <a:cs typeface="+mn-cs"/>
                        </a:rPr>
                        <a:t>Brak zainteresowania ze strony przedsiębiorców z korzystania z Biznes.gov.pl</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pl-PL" sz="1200" i="1" kern="1200" dirty="0">
                          <a:solidFill>
                            <a:srgbClr val="0070C0"/>
                          </a:solidFill>
                          <a:latin typeface="+mn-lt"/>
                          <a:ea typeface="+mn-ea"/>
                          <a:cs typeface="+mn-cs"/>
                        </a:rPr>
                        <a:t>średnia</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pl-PL" sz="1200" i="1" kern="1200" dirty="0">
                          <a:solidFill>
                            <a:srgbClr val="0070C0"/>
                          </a:solidFill>
                          <a:latin typeface="+mn-lt"/>
                          <a:ea typeface="+mn-ea"/>
                          <a:cs typeface="+mn-cs"/>
                        </a:rPr>
                        <a:t>niskie</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pl-PL" sz="1200" i="1" kern="1200" dirty="0">
                          <a:solidFill>
                            <a:srgbClr val="0070C0"/>
                          </a:solidFill>
                          <a:latin typeface="+mn-lt"/>
                          <a:ea typeface="+mn-ea"/>
                          <a:cs typeface="+mn-cs"/>
                        </a:rPr>
                        <a:t>Analiza odbiorców i dostosowanie usług do ich potrzeb. Angażowanie interesariuszy, w tym organizacji zrzeszających przedsiębiorców i pracodawców oraz innych należących do sektora NGO</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26376324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108" name="pole tekstowe 107"/>
          <p:cNvSpPr txBox="1"/>
          <p:nvPr/>
        </p:nvSpPr>
        <p:spPr>
          <a:xfrm>
            <a:off x="801591" y="2807179"/>
            <a:ext cx="8040291" cy="830997"/>
          </a:xfrm>
          <a:prstGeom prst="rect">
            <a:avLst/>
          </a:prstGeom>
          <a:noFill/>
        </p:spPr>
        <p:txBody>
          <a:bodyPr wrap="square" rtlCol="0" anchor="t">
            <a:spAutoFit/>
          </a:bodyPr>
          <a:lstStyle/>
          <a:p>
            <a:r>
              <a:rPr lang="pl-PL" sz="4800" b="1">
                <a:solidFill>
                  <a:schemeClr val="bg1"/>
                </a:solidFill>
              </a:rPr>
              <a:t>Dziękuję za uwagę</a:t>
            </a:r>
            <a:endParaRPr lang="pl-PL"/>
          </a:p>
        </p:txBody>
      </p:sp>
      <p:cxnSp>
        <p:nvCxnSpPr>
          <p:cNvPr id="67" name="Łącznik prosty ze strzałką 66"/>
          <p:cNvCxnSpPr>
            <a:cxnSpLocks/>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459643"/>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2A0F86658914CB4B80809DCDA8479AE9" ma:contentTypeVersion="11" ma:contentTypeDescription="Utwórz nowy dokument." ma:contentTypeScope="" ma:versionID="c04a8f917ae432799b65c28e2f3309c1">
  <xsd:schema xmlns:xsd="http://www.w3.org/2001/XMLSchema" xmlns:xs="http://www.w3.org/2001/XMLSchema" xmlns:p="http://schemas.microsoft.com/office/2006/metadata/properties" xmlns:ns2="9affde3b-50dd-4e74-9e2c-6b9654ae514a" xmlns:ns3="5df3a10b-8748-402e-bef4-aee373db4dbb" targetNamespace="http://schemas.microsoft.com/office/2006/metadata/properties" ma:root="true" ma:fieldsID="aee99c735deaede188f95562412e745f" ns2:_="" ns3:_="">
    <xsd:import namespace="9affde3b-50dd-4e74-9e2c-6b9654ae514a"/>
    <xsd:import namespace="5df3a10b-8748-402e-bef4-aee373db4db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ffde3b-50dd-4e74-9e2c-6b9654ae514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df3a10b-8748-402e-bef4-aee373db4dbb" elementFormDefault="qualified">
    <xsd:import namespace="http://schemas.microsoft.com/office/2006/documentManagement/types"/>
    <xsd:import namespace="http://schemas.microsoft.com/office/infopath/2007/PartnerControls"/>
    <xsd:element name="SharedWithUsers" ma:index="14" nillable="true" ma:displayName="Udostępniani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Udostępnione dla — szczegóły"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zawartości"/>
        <xsd:element ref="dc:title" minOccurs="0" maxOccurs="1" ma:index="4" ma:displayName="Tytu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47DFC41-DFC4-4E70-80DB-DCB0526E9233}">
  <ds:schemaRefs>
    <ds:schemaRef ds:uri="http://schemas.microsoft.com/sharepoint/v3/contenttype/forms"/>
  </ds:schemaRefs>
</ds:datastoreItem>
</file>

<file path=customXml/itemProps2.xml><?xml version="1.0" encoding="utf-8"?>
<ds:datastoreItem xmlns:ds="http://schemas.openxmlformats.org/officeDocument/2006/customXml" ds:itemID="{C75806B2-E0D8-4DA6-91AA-1D6F1E7B486A}">
  <ds:schemaRefs>
    <ds:schemaRef ds:uri="5df3a10b-8748-402e-bef4-aee373db4dbb"/>
    <ds:schemaRef ds:uri="9affde3b-50dd-4e74-9e2c-6b9654ae514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6E28105-763F-4193-B043-C170AA0A0327}">
  <ds:schemaRefs>
    <ds:schemaRef ds:uri="http://purl.org/dc/terms/"/>
    <ds:schemaRef ds:uri="http://schemas.microsoft.com/office/2006/metadata/properties"/>
    <ds:schemaRef ds:uri="http://schemas.microsoft.com/office/2006/documentManagement/types"/>
    <ds:schemaRef ds:uri="http://purl.org/dc/elements/1.1/"/>
    <ds:schemaRef ds:uri="http://purl.org/dc/dcmitype/"/>
    <ds:schemaRef ds:uri="http://schemas.microsoft.com/office/infopath/2007/PartnerControls"/>
    <ds:schemaRef ds:uri="http://schemas.openxmlformats.org/package/2006/metadata/core-properties"/>
    <ds:schemaRef ds:uri="5df3a10b-8748-402e-bef4-aee373db4dbb"/>
    <ds:schemaRef ds:uri="9affde3b-50dd-4e74-9e2c-6b9654ae514a"/>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881</TotalTime>
  <Words>759</Words>
  <Application>Microsoft Office PowerPoint</Application>
  <PresentationFormat>Panoramiczny</PresentationFormat>
  <Paragraphs>149</Paragraphs>
  <Slides>9</Slides>
  <Notes>3</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9</vt:i4>
      </vt:variant>
    </vt:vector>
  </HeadingPairs>
  <TitlesOfParts>
    <vt:vector size="15" baseType="lpstr">
      <vt:lpstr>Arial</vt:lpstr>
      <vt:lpstr>Calibri</vt:lpstr>
      <vt:lpstr>Calibri Light</vt:lpstr>
      <vt:lpstr>Times New Roman</vt:lpstr>
      <vt:lpstr>Wingdings</vt: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Ministerstwo Cyfryzacji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Buraczyński Łukasz</dc:creator>
  <cp:lastModifiedBy>Anna Gałązka</cp:lastModifiedBy>
  <cp:revision>74</cp:revision>
  <dcterms:created xsi:type="dcterms:W3CDTF">2017-01-27T12:50:17Z</dcterms:created>
  <dcterms:modified xsi:type="dcterms:W3CDTF">2023-07-06T09:37:00Z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0x0101002A0F86658914CB4B80809DCDA8479AE9</vt:lpwstr>
  </property>
</Properties>
</file>