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256" r:id="rId5"/>
    <p:sldId id="257" r:id="rId6"/>
    <p:sldId id="321" r:id="rId7"/>
    <p:sldId id="354" r:id="rId8"/>
    <p:sldId id="322" r:id="rId9"/>
    <p:sldId id="348" r:id="rId10"/>
    <p:sldId id="349" r:id="rId11"/>
    <p:sldId id="350" r:id="rId12"/>
    <p:sldId id="355" r:id="rId13"/>
    <p:sldId id="351" r:id="rId14"/>
    <p:sldId id="356" r:id="rId15"/>
    <p:sldId id="352" r:id="rId16"/>
    <p:sldId id="357" r:id="rId17"/>
    <p:sldId id="353" r:id="rId18"/>
    <p:sldId id="329" r:id="rId19"/>
    <p:sldId id="330" r:id="rId20"/>
    <p:sldId id="334" r:id="rId21"/>
    <p:sldId id="331" r:id="rId22"/>
    <p:sldId id="332" r:id="rId23"/>
    <p:sldId id="333" r:id="rId24"/>
    <p:sldId id="335" r:id="rId25"/>
    <p:sldId id="336" r:id="rId26"/>
    <p:sldId id="347" r:id="rId27"/>
    <p:sldId id="337" r:id="rId28"/>
    <p:sldId id="338" r:id="rId29"/>
    <p:sldId id="345" r:id="rId30"/>
    <p:sldId id="346" r:id="rId31"/>
    <p:sldId id="339" r:id="rId32"/>
    <p:sldId id="340" r:id="rId33"/>
    <p:sldId id="341" r:id="rId34"/>
    <p:sldId id="342" r:id="rId35"/>
    <p:sldId id="343" r:id="rId36"/>
    <p:sldId id="344" r:id="rId37"/>
    <p:sldId id="358" r:id="rId38"/>
    <p:sldId id="267" r:id="rId39"/>
    <p:sldId id="320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67433" autoAdjust="0"/>
  </p:normalViewPr>
  <p:slideViewPr>
    <p:cSldViewPr snapToGrid="0">
      <p:cViewPr varScale="1">
        <p:scale>
          <a:sx n="74" d="100"/>
          <a:sy n="74" d="100"/>
        </p:scale>
        <p:origin x="19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EFD1B-7F07-42E0-A621-F993DE7B9C25}" type="datetimeFigureOut">
              <a:rPr lang="pl-PL" smtClean="0"/>
              <a:t>31.12.2024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183B1-EE87-4AF8-9C91-991003B24A6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912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83B1-EE87-4AF8-9C91-991003B24A6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115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Wymagania rozporządzenia dotyczą działań podczas prowadzenia akcji ratowniczej, ćwiczeń lub szkolenia na wodzie (lodzie) i pod wodą (lodem) oraz na obszarach powodziowych, zalewowych i zalodzonych.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83B1-EE87-4AF8-9C91-991003B24A6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07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10"/>
              </a:spcAft>
            </a:pPr>
            <a:r>
              <a:rPr lang="pl-PL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Funkcję nurka ratownika pełni nurek, którego kwalifikacje umożliwiają nurkowanie co najmniej na głębokość wykonywanych prac podwodnych.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10"/>
              </a:spcAft>
            </a:pPr>
            <a:r>
              <a:rPr lang="pl-PL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Nurek ratownik przebywa w miejscu prowadzonych prac podwodnych w gotowości do podjęcia akcji ratowniczej.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83B1-EE87-4AF8-9C91-991003B24A6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048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83B1-EE87-4AF8-9C91-991003B24A6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83B1-EE87-4AF8-9C91-991003B24A61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96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/>
              <a:t>Wyposażenie łodzi powinno być zgodne z załącznikiem nr 4 do </a:t>
            </a:r>
            <a:r>
              <a:rPr lang="pl-PL" sz="1200" i="1" dirty="0"/>
              <a:t>"Zasad organizacji ratownictwa wodnego w KSRG” :Minimalny standard wyposażenia jednostki pływającej z napędem silnikowym, przeznaczonej do działań na poziomie podstawowym, specjalistycznym, w tym grupy sonarowej.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83B1-EE87-4AF8-9C91-991003B24A61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894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45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0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93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26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59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263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16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42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872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07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51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41630-F174-4A70-B7B6-A346F22784E5}" type="datetimeFigureOut">
              <a:rPr lang="pl-PL" smtClean="0"/>
              <a:pPr/>
              <a:t>31.12.2024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BAE56-C7A4-4BE3-BCDE-68F44A8420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433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arZak\Desktop\prezentacje%20m&#322;odszy%20nurek_kg\Bezpiecze&#324;stwo%20i%20higiena%20pracy\2020_12_10_za&#322;%20nr_%2010_zasady_org_prac_pod_w_tym_dza&#322;_rat_oraz%20zasd_bezp_prac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592428" y="715713"/>
            <a:ext cx="11281893" cy="4290647"/>
          </a:xfrm>
        </p:spPr>
        <p:txBody>
          <a:bodyPr>
            <a:normAutofit/>
          </a:bodyPr>
          <a:lstStyle/>
          <a:p>
            <a:r>
              <a:rPr lang="pl-PL" sz="5400" b="1" dirty="0">
                <a:latin typeface="+mn-lt"/>
              </a:rPr>
              <a:t>Szkolenie specjalistyczne </a:t>
            </a:r>
            <a:br>
              <a:rPr lang="pl-PL" sz="5400" b="1" dirty="0">
                <a:latin typeface="+mn-lt"/>
              </a:rPr>
            </a:br>
            <a:r>
              <a:rPr lang="pl-PL" sz="5400" b="1" dirty="0">
                <a:latin typeface="+mn-lt"/>
              </a:rPr>
              <a:t>w zakresie młodszego nurka</a:t>
            </a:r>
            <a:br>
              <a:rPr lang="pl-PL" sz="4800" b="1" dirty="0"/>
            </a:br>
            <a:br>
              <a:rPr lang="pl-PL" sz="4800" b="1" dirty="0"/>
            </a:br>
            <a:br>
              <a:rPr lang="pl-PL" sz="4800" b="1" dirty="0"/>
            </a:br>
            <a:r>
              <a:rPr lang="pl-PL" sz="2800" dirty="0">
                <a:latin typeface="+mn-lt"/>
              </a:rPr>
              <a:t>Temat: Bezpieczeństwo i higiena pracy w zakresie prac podwodnych</a:t>
            </a:r>
          </a:p>
        </p:txBody>
      </p:sp>
    </p:spTree>
    <p:extLst>
      <p:ext uri="{BB962C8B-B14F-4D97-AF65-F5344CB8AC3E}">
        <p14:creationId xmlns:p14="http://schemas.microsoft.com/office/powerpoint/2010/main" val="260739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58D60B-1E84-16B9-140D-53C59B5E3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19" y="371826"/>
            <a:ext cx="10515600" cy="5032375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Rozporządzenie określa ponadto, że:</a:t>
            </a:r>
          </a:p>
          <a:p>
            <a:pPr>
              <a:lnSpc>
                <a:spcPct val="150000"/>
              </a:lnSpc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Obecność kierującego pracami podwodnymi nie jest wymagana, jeśli zachodzi konieczność ratowania życia lub zdrowia ludzkiego.</a:t>
            </a:r>
          </a:p>
          <a:p>
            <a:pPr>
              <a:lnSpc>
                <a:spcPct val="150000"/>
              </a:lnSpc>
              <a:defRPr/>
            </a:pPr>
            <a:r>
              <a:rPr lang="pl-PL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K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ierujący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pracami podwodnymi dopuszcza nurka do wykonywania prac podwodnych, jeżeli nurek:</a:t>
            </a:r>
          </a:p>
          <a:p>
            <a:pPr marL="72000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1) posiada ważne badania lekarskie i nie zgłasza dolegliwości psychofizycznych;</a:t>
            </a:r>
          </a:p>
          <a:p>
            <a:pPr marL="72000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2) dokona sprawdzenia roboczego sprawności indywidualnego sprzętu nurkowego.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69010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18DD3F6-C1BE-7E96-498D-802C1EF8798B}"/>
              </a:ext>
            </a:extLst>
          </p:cNvPr>
          <p:cNvSpPr txBox="1"/>
          <p:nvPr/>
        </p:nvSpPr>
        <p:spPr>
          <a:xfrm>
            <a:off x="978795" y="1749469"/>
            <a:ext cx="9787944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N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urek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nie wykonuje prac podwodnych w przypadku wystąpienia jakichkolwiek dolegliwości psychofizycznych.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K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ierujący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pracami podwodnymi, w przypadku stwierdzenia u nurka oznak przemęczenia, pobudzenia psychicznego lub zgłoszenia dolegliwości psychofizycznych przez nurka, nie dopuszcza go do wykonywania tych prac.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29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1C974B-A206-CBC6-F851-C86866A36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6868"/>
            <a:ext cx="10515600" cy="479014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pl-PL" sz="2400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ierujący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 pracami podwodnymi w szczególności:</a:t>
            </a:r>
          </a:p>
          <a:p>
            <a:pPr marL="719138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1) ocenia wielkość i rodzaj zdarzenia oraz zagrożenia dla nurków;</a:t>
            </a:r>
          </a:p>
          <a:p>
            <a:pPr marL="719138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2) planuje i organizuje prace podwodne;</a:t>
            </a:r>
          </a:p>
          <a:p>
            <a:pPr marL="631825" marR="0" lvl="0" indent="-268288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3) kieruje przebiegiem prac podwodnych z zachowaniem zasad i przepisów bezpieczeństwa i  higieny pracy;</a:t>
            </a:r>
          </a:p>
          <a:p>
            <a:pPr marL="719138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4) dokonuje osobistego sprawdzania, czy jest zapewniona odpowiednia ilość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i rodzaj sprzętu;</a:t>
            </a:r>
          </a:p>
          <a:p>
            <a:pPr marL="719138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5) prowadzi dokumentację związaną z wykonywaniem prac podwodnych;</a:t>
            </a:r>
          </a:p>
          <a:p>
            <a:pPr marL="719138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6) określa postępowanie w razie zaistnienia zagrożenia życia lub zdrowia nurka;</a:t>
            </a:r>
          </a:p>
          <a:p>
            <a:pPr marL="719138" marR="0" lvl="0" indent="-355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7) może prowadzić szkolenie doskonalące.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2536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B159974-0130-CB23-39D5-9C699F868B0A}"/>
              </a:ext>
            </a:extLst>
          </p:cNvPr>
          <p:cNvSpPr txBox="1"/>
          <p:nvPr/>
        </p:nvSpPr>
        <p:spPr>
          <a:xfrm>
            <a:off x="1236372" y="1751526"/>
            <a:ext cx="989097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 przypadku nagłego wystąpienia zagrożenia życia lub zdrowia ludzi kierujący pracami podwodnymi może zmienić organizację prac lub odstąpić od ich prowadzenia.</a:t>
            </a:r>
          </a:p>
        </p:txBody>
      </p:sp>
    </p:spTree>
    <p:extLst>
      <p:ext uri="{BB962C8B-B14F-4D97-AF65-F5344CB8AC3E}">
        <p14:creationId xmlns:p14="http://schemas.microsoft.com/office/powerpoint/2010/main" val="406496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A5D8EC-2B07-7B82-04B5-57E9001E5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10" y="419175"/>
            <a:ext cx="11087637" cy="5878593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Dla zachowania bezpieczeństwa i możliwości kierowania pracą nurków, prace podwodne (z wyłączeniem prac o charakterze specjalnym) wykonuje się z asekuracją.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Asekuracji dokonuje się przez kontrolowanie bezpieczeństwa wykonywania prac podwodnych z zastosowaniem co najmniej jednej z form:</a:t>
            </a:r>
          </a:p>
          <a:p>
            <a:pPr marL="538163" indent="-174625" algn="just">
              <a:lnSpc>
                <a:spcPct val="150000"/>
              </a:lnSpc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łączności podwodnej: przewodowa, bezprzewodowa, asekuracja linowa,</a:t>
            </a:r>
          </a:p>
          <a:p>
            <a:pPr marL="538163" indent="-174625" algn="just">
              <a:lnSpc>
                <a:spcPct val="150000"/>
              </a:lnSpc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monitorowania audiowizualnego wykonywanych czynności,</a:t>
            </a:r>
          </a:p>
          <a:p>
            <a:pPr marL="538163" indent="-174625" algn="just">
              <a:lnSpc>
                <a:spcPct val="150000"/>
              </a:lnSpc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zabezpieczenia prac przez drugiego nurka.</a:t>
            </a:r>
          </a:p>
        </p:txBody>
      </p:sp>
    </p:spTree>
    <p:extLst>
      <p:ext uri="{BB962C8B-B14F-4D97-AF65-F5344CB8AC3E}">
        <p14:creationId xmlns:p14="http://schemas.microsoft.com/office/powerpoint/2010/main" val="410973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865087" y="319914"/>
            <a:ext cx="253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/>
              <a:t> </a:t>
            </a:r>
          </a:p>
          <a:p>
            <a:pPr algn="ctr"/>
            <a:endParaRPr lang="pl-PL" sz="2400" b="1" dirty="0"/>
          </a:p>
        </p:txBody>
      </p:sp>
      <p:sp>
        <p:nvSpPr>
          <p:cNvPr id="9" name="Prostokąt 8"/>
          <p:cNvSpPr/>
          <p:nvPr/>
        </p:nvSpPr>
        <p:spPr>
          <a:xfrm>
            <a:off x="506241" y="1816658"/>
            <a:ext cx="11578107" cy="1053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spcBef>
                <a:spcPts val="600"/>
              </a:spcBef>
              <a:spcAft>
                <a:spcPts val="810"/>
              </a:spcAft>
            </a:pP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350" indent="-6350" algn="just">
              <a:spcBef>
                <a:spcPts val="600"/>
              </a:spcBef>
              <a:spcAft>
                <a:spcPts val="810"/>
              </a:spcAft>
            </a:pP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128421"/>
              </p:ext>
            </p:extLst>
          </p:nvPr>
        </p:nvGraphicFramePr>
        <p:xfrm>
          <a:off x="1438834" y="2514600"/>
          <a:ext cx="8471647" cy="3681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5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7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Sygnał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 Do nurka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 Od nurka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Jedno szarpnięcie liną lub jeden dźwięk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 Czy wszystko w porządku?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 Tak, wszystko w porządku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Dwa szarpnięcia liną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 Stop, zmień kierunek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 Stop, zmieniam kierunek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Trzy szarpnięcia liną lub trzy dźwięki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 Zakończ prace i rozpocznij wynurzanie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 Rozpoczynam wynurzanie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Wielokrotne szarpnięcie liną lub wielokrotne dźwięki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 Natychmiast rozpocznij wynurzenie - niebezpieczeństwo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>
                          <a:effectLst/>
                        </a:rPr>
                        <a:t> </a:t>
                      </a:r>
                      <a:endParaRPr lang="pl-PL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 Niebezpieczeństwo -wyciągnijcie mnie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 </a:t>
                      </a:r>
                      <a:endParaRPr lang="pl-PL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43675" y="1816658"/>
            <a:ext cx="52993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Sygnały przekazywane liną asekuracyjną lub dźwiękiem</a:t>
            </a:r>
            <a:endParaRPr kumimoji="0" lang="pl-PL" altLang="pl-PL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D12996C-F0D0-6312-6674-8F058DD69C1D}"/>
              </a:ext>
            </a:extLst>
          </p:cNvPr>
          <p:cNvSpPr txBox="1"/>
          <p:nvPr/>
        </p:nvSpPr>
        <p:spPr>
          <a:xfrm>
            <a:off x="763120" y="257386"/>
            <a:ext cx="10747561" cy="1808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Wszyscy nurkowie prowadzący prace podwodne stosują sygnały umowne nadawane liną, dźwiękiem lub wizualnie niezależnie od stosowanej formy asekuracji.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85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798455" y="944008"/>
            <a:ext cx="5306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ctr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Znaki umowne – sygnały podstawowe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1" y="1386193"/>
            <a:ext cx="3851647" cy="53711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53" y="1949824"/>
            <a:ext cx="6859668" cy="322946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923731" y="406283"/>
            <a:ext cx="1624147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26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6" y="720767"/>
            <a:ext cx="4616038" cy="532547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00" y="967040"/>
            <a:ext cx="4292015" cy="50791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C8FE0F6-94AE-9889-4746-650481032ED1}"/>
              </a:ext>
            </a:extLst>
          </p:cNvPr>
          <p:cNvSpPr txBox="1"/>
          <p:nvPr/>
        </p:nvSpPr>
        <p:spPr>
          <a:xfrm>
            <a:off x="722780" y="346892"/>
            <a:ext cx="152287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80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84584" y="1102933"/>
            <a:ext cx="7226451" cy="341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Jeżeli kierujący pracami podwodnymi uzna warunki, </a:t>
            </a:r>
            <a:b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w których mają być wykonywane prace podwodne, za szczególnie niebezpieczne lub specyficzne, może dodatkowo wyznaczyć nurka do pełnienia funkcji nurka ratownika.</a:t>
            </a:r>
          </a:p>
          <a:p>
            <a:pPr marL="6350" indent="-6350" algn="just">
              <a:spcBef>
                <a:spcPts val="600"/>
              </a:spcBef>
              <a:spcAft>
                <a:spcPts val="810"/>
              </a:spcAft>
            </a:pPr>
            <a:endParaRPr lang="pl-PL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13185" y="142763"/>
            <a:ext cx="136353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761" y="821238"/>
            <a:ext cx="3320815" cy="49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68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6062" y="1065991"/>
            <a:ext cx="6336406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lnSpc>
                <a:spcPct val="150000"/>
              </a:lnSpc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Przy prowadzeniu prac podwodnych na szlakach żeglugowych, z wyłączeniem prac podwodnych </a:t>
            </a:r>
            <a:b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 charakterze specjalnym, kierujący pracami podwodnymi dokonuje oznakowania miejsca ich wykonywania oraz powiadamia właściciela drogi wodnej o prowadzonych pracach, zgodnie </a:t>
            </a:r>
            <a:b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z przepisami o żegludze śródlądowej lub morskiej.</a:t>
            </a:r>
          </a:p>
        </p:txBody>
      </p:sp>
      <p:sp>
        <p:nvSpPr>
          <p:cNvPr id="3" name="Prostokąt 2"/>
          <p:cNvSpPr/>
          <p:nvPr/>
        </p:nvSpPr>
        <p:spPr>
          <a:xfrm>
            <a:off x="312947" y="396283"/>
            <a:ext cx="177343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t="29435" r="25729"/>
          <a:stretch/>
        </p:blipFill>
        <p:spPr>
          <a:xfrm flipH="1">
            <a:off x="6712568" y="1355685"/>
            <a:ext cx="4454577" cy="34314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37" y="5149579"/>
            <a:ext cx="2134747" cy="146564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129479" y="4887969"/>
            <a:ext cx="1902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Zdjęcie: KP PSP w Mrągowie</a:t>
            </a:r>
          </a:p>
        </p:txBody>
      </p:sp>
    </p:spTree>
    <p:extLst>
      <p:ext uri="{BB962C8B-B14F-4D97-AF65-F5344CB8AC3E}">
        <p14:creationId xmlns:p14="http://schemas.microsoft.com/office/powerpoint/2010/main" val="45990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8062187" y="347553"/>
            <a:ext cx="33326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Materiał nauczania:</a:t>
            </a:r>
          </a:p>
        </p:txBody>
      </p:sp>
      <p:sp>
        <p:nvSpPr>
          <p:cNvPr id="2" name="Prostokąt 1"/>
          <p:cNvSpPr/>
          <p:nvPr/>
        </p:nvSpPr>
        <p:spPr>
          <a:xfrm>
            <a:off x="141668" y="624552"/>
            <a:ext cx="12144777" cy="594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u="sng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b="1" dirty="0"/>
              <a:t>bezpieczeństwo i higiena pracy </a:t>
            </a:r>
            <a:r>
              <a:rPr lang="pl-PL" sz="2400" dirty="0"/>
              <a:t>podczas wykonywania działań ratowniczych, szkoleń </a:t>
            </a:r>
            <a:br>
              <a:rPr lang="pl-PL" sz="2400" dirty="0"/>
            </a:br>
            <a:r>
              <a:rPr lang="pl-PL" sz="2400" dirty="0"/>
              <a:t>i ćwiczeń na obszarach wodnych (wody śródlądowe, morskie wody wewnętrzne i przybrzeżne),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b="1" dirty="0"/>
              <a:t>zasady</a:t>
            </a:r>
            <a:r>
              <a:rPr lang="pl-PL" sz="2400" dirty="0"/>
              <a:t> </a:t>
            </a:r>
            <a:r>
              <a:rPr lang="pl-PL" sz="2400" b="1" dirty="0"/>
              <a:t>stosowania środków ochrony indywidualnej </a:t>
            </a:r>
            <a:r>
              <a:rPr lang="pl-PL" sz="2400" dirty="0"/>
              <a:t>przed utonięciem, utratą ciepła, urazem mechanicznym i niekorzystnym wpływem warunków hydrometeorologicznych i środowiska,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b="1" dirty="0"/>
              <a:t>zasady bezpieczeństwa i higieny pracy podczas stosowania sprzętu nurkowego</a:t>
            </a:r>
            <a:r>
              <a:rPr lang="pl-PL" sz="2400" dirty="0"/>
              <a:t>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b="1" dirty="0"/>
              <a:t>zasady bezpieczeństwa i higieny pracy podczas stosowania urządzeń technicznych </a:t>
            </a:r>
            <a:r>
              <a:rPr lang="pl-PL" sz="2400" dirty="0"/>
              <a:t>służących do wykonania podwodnych prac wydobywczych, prac technicznych z wykorzystaniem sprzętu burzącego i hydraulicznego,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b="1" dirty="0"/>
              <a:t>wykonywanie prac podwodnych </a:t>
            </a:r>
            <a:r>
              <a:rPr lang="pl-PL" sz="2400" dirty="0"/>
              <a:t>w obrębie zatopionych obiektów oraz budowli i obiektów hydrotechnicznych.</a:t>
            </a:r>
            <a:endParaRPr lang="pl-PL" sz="2400" u="sng" dirty="0"/>
          </a:p>
        </p:txBody>
      </p:sp>
    </p:spTree>
    <p:extLst>
      <p:ext uri="{BB962C8B-B14F-4D97-AF65-F5344CB8AC3E}">
        <p14:creationId xmlns:p14="http://schemas.microsoft.com/office/powerpoint/2010/main" val="1116608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48149"/>
            <a:ext cx="1219200" cy="532889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8992" y="1067404"/>
            <a:ext cx="11694016" cy="524324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Osoby biorące udział w pracach podwodnych przebywające pod wodą i na jej powierzchni oraz w bezpośredniej bliskości brzegów, a także przebywające na budowlach hydrotechnicznych, jednostkach pływających i akwenach zalodzonych wyposaża się </a:t>
            </a:r>
            <a:b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w środki ochrony indywidualnej, w szczególności w:</a:t>
            </a:r>
          </a:p>
          <a:p>
            <a:pPr marL="631825" indent="-268288" algn="just">
              <a:lnSpc>
                <a:spcPct val="150000"/>
              </a:lnSpc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kamizelkę asekuracyjną nieograniczającą swobody ruchów lub kombinezon ratunkowy albo inne środki ochrony indywidualnej zabezpieczające przed utonięciem,</a:t>
            </a:r>
          </a:p>
          <a:p>
            <a:pPr marL="631825" indent="-268288" algn="just">
              <a:lnSpc>
                <a:spcPct val="150000"/>
              </a:lnSpc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środki do sygnalizacji wizualnej lub dźwiękowej,</a:t>
            </a:r>
          </a:p>
          <a:p>
            <a:pPr marL="631825" indent="-268288" algn="just">
              <a:lnSpc>
                <a:spcPct val="150000"/>
              </a:lnSpc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nóż ratowniczy lub inny przyrząd do cięcia.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9619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7286" y="101764"/>
            <a:ext cx="1917879" cy="666424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796" y="594933"/>
            <a:ext cx="8662201" cy="52055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W przypadku prowadzenia prac podwodnych w przestrzeniach zamkniętych oraz na akwenach, na których występuje kra lodowa, </a:t>
            </a:r>
            <a:b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w celu zapewnienia bezpieczeństwa nurków wymaga się dodatkowych przedsięwzięć, uwzględniających pragmatykę służbową, w szczególności:</a:t>
            </a:r>
          </a:p>
          <a:p>
            <a:pPr algn="just">
              <a:lnSpc>
                <a:spcPct val="160000"/>
              </a:lnSpc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zastosowania sprzętu do autoasekuracji, oświetlenia i łączności,</a:t>
            </a:r>
          </a:p>
          <a:p>
            <a:pPr algn="just">
              <a:lnSpc>
                <a:spcPct val="160000"/>
              </a:lnSpc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zastosowania dwóch niezależnych źródeł mieszaniny oddechowej,</a:t>
            </a:r>
          </a:p>
          <a:p>
            <a:pPr algn="just">
              <a:lnSpc>
                <a:spcPct val="160000"/>
              </a:lnSpc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wykonywania prac przez nurków posiadających dodatkowe przeszkolenie w tym zakresie.</a:t>
            </a:r>
          </a:p>
          <a:p>
            <a:pPr marL="514350" indent="-514350">
              <a:buAutoNum type="arabicParenR" startAt="3"/>
            </a:pPr>
            <a:endParaRPr lang="pl-PL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514350" indent="-514350">
              <a:buAutoNum type="arabicParenR" startAt="3"/>
            </a:pPr>
            <a:endParaRPr lang="pl-PL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936" y="1057522"/>
            <a:ext cx="2917276" cy="421973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9677285" y="5397200"/>
            <a:ext cx="17876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1100" dirty="0">
                <a:solidFill>
                  <a:prstClr val="black"/>
                </a:solidFill>
              </a:rPr>
              <a:t>Zdjęcie: KW PSP w Olsztynie</a:t>
            </a:r>
          </a:p>
        </p:txBody>
      </p:sp>
    </p:spTree>
    <p:extLst>
      <p:ext uri="{BB962C8B-B14F-4D97-AF65-F5344CB8AC3E}">
        <p14:creationId xmlns:p14="http://schemas.microsoft.com/office/powerpoint/2010/main" val="3693628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2892" y="833582"/>
            <a:ext cx="2214093" cy="525140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Ad. 2 c.d.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3253" y="1724195"/>
            <a:ext cx="11685494" cy="368493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Zabezpieczenie prowadzenia prac podwodnych w warunkach nocnych wymaga oświetlenia terenu prac oraz asekuracji pracujących nurków przez jednostkę pływającą wyposażoną </a:t>
            </a:r>
            <a:b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w reflektor poszukiwawczy.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Nurków prowadzących prace w nocy wyposaża się w indywidualne oświetlenie w postaci podstawowego i awaryjnego źródła światła.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390573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CA2329-788E-78E2-BCF4-5DA16D8F4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Akty prawne regulujące bezpieczeństwo i higienę pracy podczas wykonywania prac podwodnych w Polsce</a:t>
            </a:r>
            <a:endParaRPr lang="pl-PL" sz="30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23C162-1907-F33D-E580-10B7089CD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3657"/>
            <a:ext cx="10515600" cy="3853959"/>
          </a:xfrm>
        </p:spPr>
        <p:txBody>
          <a:bodyPr>
            <a:no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Rozporządzenie Ministra Spraw Wewnętrznych i Administracji w sprawie szczegółowych warunków bezpieczeństwa i higieny służby strażaków Państwowej Straży Pożarnej.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Rozporządzenie Ministra Spraw Wewnętrznych i Administracji w sprawie wykonywania prac podwodnych w jednostkach podległych lub nadzorowanych przez ministra właściwego do spraw wewnętrznych (oraz rozporządzenie zmieniające).</a:t>
            </a:r>
          </a:p>
          <a:p>
            <a:pPr marL="457200" indent="-457200" algn="just">
              <a:spcBef>
                <a:spcPts val="600"/>
              </a:spcBef>
              <a:spcAft>
                <a:spcPts val="810"/>
              </a:spcAft>
              <a:buFont typeface="+mj-lt"/>
              <a:buAutoNum type="arabicPeriod"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Zasady organizacji ratownictwa wodnego w krajowym systemie ratowniczo-gaśniczym.</a:t>
            </a:r>
          </a:p>
        </p:txBody>
      </p:sp>
    </p:spTree>
    <p:extLst>
      <p:ext uri="{BB962C8B-B14F-4D97-AF65-F5344CB8AC3E}">
        <p14:creationId xmlns:p14="http://schemas.microsoft.com/office/powerpoint/2010/main" val="37141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78859" cy="576169"/>
          </a:xfrm>
        </p:spPr>
        <p:txBody>
          <a:bodyPr>
            <a:normAutofit/>
          </a:bodyPr>
          <a:lstStyle/>
          <a:p>
            <a:pPr marL="6350" marR="0" lvl="0" indent="-63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Ad. 3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38200" y="1513091"/>
            <a:ext cx="105951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Zasady obejmują organizację i funkcjonowanie ratownictwa wodnego na poziomie podstawowym i specjalistycznym.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W załączniku nr 10 </a:t>
            </a:r>
            <a:r>
              <a:rPr lang="pl-PL" sz="2400" dirty="0">
                <a:hlinkClick r:id="rId2" action="ppaction://hlinkfile"/>
              </a:rPr>
              <a:t>„</a:t>
            </a:r>
            <a:r>
              <a:rPr lang="pl-PL" sz="2400" i="1" dirty="0">
                <a:hlinkClick r:id="rId2" action="ppaction://hlinkfile"/>
              </a:rPr>
              <a:t>Zasady organizacji prac podwodnych w tym działań ratowniczych i wspomagających oraz zasady bezpieczeństwa wykonywania prac podwodnych</a:t>
            </a:r>
            <a:r>
              <a:rPr lang="pl-PL" sz="2400" i="1" dirty="0"/>
              <a:t>” </a:t>
            </a:r>
            <a:r>
              <a:rPr lang="pl-PL" sz="2400" dirty="0"/>
              <a:t>zawarto zasady bezpieczeństwa.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/>
              <a:t>Nurkowie w trakcie wykonywania prac podwodnych obowiązani są stosować ww. zasady, które są zbieżne z wcześniej prezentowanymi przepisami.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702738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5046" y="269876"/>
            <a:ext cx="9480177" cy="806450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Rodzaje zagrożeń przy wykonywaniu prac podwodnych</a:t>
            </a:r>
            <a:endParaRPr lang="pl-PL" sz="3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5169" y="1287095"/>
            <a:ext cx="10515600" cy="495701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810"/>
              </a:spcAft>
              <a:buNone/>
            </a:pPr>
            <a:r>
              <a:rPr lang="pl-PL" sz="2400" b="1" u="sng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Choroby nurkowe:</a:t>
            </a:r>
          </a:p>
          <a:p>
            <a:pPr marL="538163" indent="-174625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uraz ciśnieniowy, m.in.: płuc, ucha, zatok, przewodu pokarmowego, zęba,</a:t>
            </a:r>
          </a:p>
          <a:p>
            <a:pPr marL="631825" indent="-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choroba dekompresyjna,</a:t>
            </a:r>
          </a:p>
          <a:p>
            <a:pPr marL="363538" indent="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utrata przytomności,</a:t>
            </a:r>
          </a:p>
          <a:p>
            <a:pPr marL="363538" indent="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narkoza azotowa,</a:t>
            </a:r>
          </a:p>
          <a:p>
            <a:pPr marL="363538" indent="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zatrucie tlenem, dwutlenkiem węgla, tlenkiem węgla,</a:t>
            </a:r>
          </a:p>
          <a:p>
            <a:pPr marL="363538" indent="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utonięcie,</a:t>
            </a:r>
          </a:p>
          <a:p>
            <a:pPr marL="363538" indent="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urazy mechaniczne,</a:t>
            </a:r>
          </a:p>
          <a:p>
            <a:pPr marL="363538" indent="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hipotermia, hipertermia,</a:t>
            </a:r>
          </a:p>
          <a:p>
            <a:pPr marL="363538" indent="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awaria sprzętu nurkowego.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051111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69876"/>
            <a:ext cx="10515600" cy="806450"/>
          </a:xfrm>
        </p:spPr>
        <p:txBody>
          <a:bodyPr>
            <a:normAutofit/>
          </a:bodyPr>
          <a:lstStyle/>
          <a:p>
            <a:pPr algn="ctr"/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Rodzaje zagrożeń przy wykonywaniu prac podwodnych c.d.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596188"/>
            <a:ext cx="10515600" cy="4957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u="sng" dirty="0"/>
              <a:t>Panika nurka</a:t>
            </a:r>
          </a:p>
        </p:txBody>
      </p:sp>
      <p:pic>
        <p:nvPicPr>
          <p:cNvPr id="4" name="panika_nur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056494"/>
            <a:ext cx="5177118" cy="38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62908"/>
            <a:ext cx="10515600" cy="859241"/>
          </a:xfrm>
        </p:spPr>
        <p:txBody>
          <a:bodyPr>
            <a:normAutofit/>
          </a:bodyPr>
          <a:lstStyle/>
          <a:p>
            <a:pPr algn="ctr"/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Rodzaje zagrożeń przy wykonywaniu prac podwodnych c.d.</a:t>
            </a:r>
            <a:endParaRPr lang="pl-PL" sz="3200" dirty="0"/>
          </a:p>
        </p:txBody>
      </p:sp>
      <p:pic>
        <p:nvPicPr>
          <p:cNvPr id="4" name="video-1613588057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212" y="1096064"/>
            <a:ext cx="7107237" cy="4351338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112DC95-FFB2-0F2E-8CD8-71EB7059E613}"/>
              </a:ext>
            </a:extLst>
          </p:cNvPr>
          <p:cNvSpPr txBox="1"/>
          <p:nvPr/>
        </p:nvSpPr>
        <p:spPr>
          <a:xfrm>
            <a:off x="1661375" y="5917531"/>
            <a:ext cx="10296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Uwaga: analiza zagrożeń i rozpoznanie jest częścią planowania prac podwodnych! </a:t>
            </a:r>
          </a:p>
        </p:txBody>
      </p:sp>
    </p:spTree>
    <p:extLst>
      <p:ext uri="{BB962C8B-B14F-4D97-AF65-F5344CB8AC3E}">
        <p14:creationId xmlns:p14="http://schemas.microsoft.com/office/powerpoint/2010/main" val="14434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2881" y="78407"/>
            <a:ext cx="11546238" cy="727506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Organizacja stanowiska pracy podczas wykonywania prac podwodnych</a:t>
            </a:r>
            <a:endParaRPr lang="pl-PL" sz="3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1667" y="1397826"/>
            <a:ext cx="8461419" cy="3133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>
                <a:cs typeface="Arial" panose="020B0604020202020204" pitchFamily="34" charset="0"/>
              </a:rPr>
              <a:t>Stanowisko pracy podczas wykonywania prac podwodnych zgodnie z przepisami to </a:t>
            </a:r>
            <a:r>
              <a:rPr lang="pl-PL" sz="2400" b="1" dirty="0">
                <a:cs typeface="Arial" panose="020B0604020202020204" pitchFamily="34" charset="0"/>
              </a:rPr>
              <a:t>baza prac podwodnych</a:t>
            </a:r>
          </a:p>
          <a:p>
            <a:pPr marL="0" indent="0">
              <a:buNone/>
            </a:pPr>
            <a:r>
              <a:rPr lang="pl-PL" sz="2400" b="1" dirty="0">
                <a:cs typeface="Arial" panose="020B0604020202020204" pitchFamily="34" charset="0"/>
              </a:rPr>
              <a:t>Baza prac podwodnych </a:t>
            </a:r>
            <a:r>
              <a:rPr lang="pl-PL" sz="2400" dirty="0">
                <a:cs typeface="Arial" panose="020B0604020202020204" pitchFamily="34" charset="0"/>
              </a:rPr>
              <a:t>– miejsce zainstalowania urządzeń technicznych i wyposażenia umożliwiających bezpieczne przygotowanie i przeprowadzenie prac podwodnych oraz czynności po ich zakończeniu </a:t>
            </a:r>
          </a:p>
          <a:p>
            <a:pPr marL="0" indent="0">
              <a:buNone/>
            </a:pPr>
            <a:r>
              <a:rPr lang="pl-PL" sz="2400" dirty="0"/>
              <a:t>Baza prac podwodnych może być umiejscowiona na:</a:t>
            </a:r>
          </a:p>
          <a:p>
            <a:pPr marL="720000"/>
            <a:r>
              <a:rPr lang="pl-PL" sz="2400" dirty="0"/>
              <a:t>łodzi ratowniczej</a:t>
            </a:r>
          </a:p>
          <a:p>
            <a:pPr marL="720000"/>
            <a:r>
              <a:rPr lang="pl-PL" sz="2400" dirty="0"/>
              <a:t>brzegu </a:t>
            </a:r>
          </a:p>
          <a:p>
            <a:pPr marL="720000"/>
            <a:r>
              <a:rPr lang="pl-PL" sz="2400" dirty="0"/>
              <a:t>pomoście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187" y="1768693"/>
            <a:ext cx="3106932" cy="416276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B3F0B16-2D9F-5357-4714-7E4C661595CD}"/>
              </a:ext>
            </a:extLst>
          </p:cNvPr>
          <p:cNvSpPr txBox="1"/>
          <p:nvPr/>
        </p:nvSpPr>
        <p:spPr>
          <a:xfrm>
            <a:off x="0" y="5931462"/>
            <a:ext cx="9684913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Uwaga: wszystkie elementy wyposażenia bazy powinny być zabezpieczone przed przypadkowym wpadnięciem do wody lub upadkiem.</a:t>
            </a:r>
          </a:p>
        </p:txBody>
      </p:sp>
    </p:spTree>
    <p:extLst>
      <p:ext uri="{BB962C8B-B14F-4D97-AF65-F5344CB8AC3E}">
        <p14:creationId xmlns:p14="http://schemas.microsoft.com/office/powerpoint/2010/main" val="2501106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031" y="171396"/>
            <a:ext cx="12088969" cy="874739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solidFill>
                  <a:prstClr val="black"/>
                </a:solidFill>
                <a:latin typeface="+mn-lt"/>
              </a:rPr>
              <a:t>Organizacja stanowiska pracy podczas wykonywania prac podwodnych c.d.</a:t>
            </a:r>
            <a:endParaRPr lang="pl-PL" sz="3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4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Wyposażenie stałe bazy prac podwodnych powinno zawierać:</a:t>
            </a:r>
          </a:p>
          <a:p>
            <a:pPr marL="777150" indent="-285750"/>
            <a:r>
              <a:rPr lang="pl-PL" sz="2400" dirty="0"/>
              <a:t>zestaw medyczny zgodnie z obowiązującymi zasadami,</a:t>
            </a:r>
          </a:p>
          <a:p>
            <a:pPr marL="777150" indent="-285750"/>
            <a:r>
              <a:rPr lang="pl-PL" sz="2400" dirty="0"/>
              <a:t>instrukcję postępowania na ewentualność wypadku nurkowego,</a:t>
            </a:r>
          </a:p>
          <a:p>
            <a:pPr marL="777150" indent="-285750"/>
            <a:r>
              <a:rPr lang="pl-PL" sz="2400" dirty="0"/>
              <a:t>łączność nurkową,</a:t>
            </a:r>
          </a:p>
          <a:p>
            <a:pPr marL="777150" indent="-285750"/>
            <a:r>
              <a:rPr lang="pl-PL" sz="2400" dirty="0"/>
              <a:t>tabele dekompresyjne,</a:t>
            </a:r>
          </a:p>
          <a:p>
            <a:pPr marL="777150" indent="-285750"/>
            <a:r>
              <a:rPr lang="pl-PL" sz="2400" dirty="0"/>
              <a:t>dokumentację nurkową, tj. dzienna karta prac podwodnych</a:t>
            </a:r>
          </a:p>
          <a:p>
            <a:pPr>
              <a:buFontTx/>
              <a:buChar char="-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276627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8906" y="392020"/>
            <a:ext cx="3074894" cy="777875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Cele szczegółowe: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931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W wyniku realizacji tematu słuchacz powinien umieć: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omówić </a:t>
            </a:r>
            <a:r>
              <a:rPr lang="pl-PL" sz="2400" b="1" dirty="0"/>
              <a:t>uregulowania prawne </a:t>
            </a:r>
            <a:r>
              <a:rPr lang="pl-PL" sz="2400" dirty="0"/>
              <a:t>dotyczące bezpieczeństwa i higieny pracy podczas wykonywania prac podwodnych w ramach działań ratowniczych, szkoleń i ćwiczeń,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przedstawić </a:t>
            </a:r>
            <a:r>
              <a:rPr lang="pl-PL" sz="2400" b="1" dirty="0"/>
              <a:t>organizację stanowiska pracy </a:t>
            </a:r>
            <a:r>
              <a:rPr lang="pl-PL" sz="2400" dirty="0"/>
              <a:t>nurka roboczego, nurka ratownika, sygnalisty, chronometrażysty i kierownika,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wymienić </a:t>
            </a:r>
            <a:r>
              <a:rPr lang="pl-PL" sz="2400" b="1" dirty="0"/>
              <a:t>rodzaje zagrożeń </a:t>
            </a:r>
            <a:r>
              <a:rPr lang="pl-PL" sz="2400" dirty="0"/>
              <a:t>występujących przy wykonywaniu prac podwodnych,</a:t>
            </a:r>
          </a:p>
        </p:txBody>
      </p:sp>
    </p:spTree>
    <p:extLst>
      <p:ext uri="{BB962C8B-B14F-4D97-AF65-F5344CB8AC3E}">
        <p14:creationId xmlns:p14="http://schemas.microsoft.com/office/powerpoint/2010/main" val="509167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96" y="18255"/>
            <a:ext cx="11977607" cy="132556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prstClr val="black"/>
                </a:solidFill>
                <a:latin typeface="+mn-lt"/>
              </a:rPr>
              <a:t>Organizacja stanowiska pracy podczas wykonywania prac podwodnych c.d.</a:t>
            </a:r>
            <a:endParaRPr lang="pl-PL" sz="3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 przypadku prowadzenia prac z łodzi ratowniczej baza dodatkowo powinna być wyposażona w:</a:t>
            </a:r>
          </a:p>
          <a:p>
            <a:pPr marL="777150" indent="-285750"/>
            <a:r>
              <a:rPr lang="pl-PL" sz="2400" dirty="0"/>
              <a:t>sztywną flagę „A” zgodnie z przepisami o żegludze śródlądowej,</a:t>
            </a:r>
          </a:p>
          <a:p>
            <a:pPr marL="777150" indent="-285750"/>
            <a:r>
              <a:rPr lang="pl-PL" sz="2400" dirty="0"/>
              <a:t>zestaw do stabilnego kotwiczenia łodzi ratowniczej.</a:t>
            </a:r>
          </a:p>
        </p:txBody>
      </p:sp>
    </p:spTree>
    <p:extLst>
      <p:ext uri="{BB962C8B-B14F-4D97-AF65-F5344CB8AC3E}">
        <p14:creationId xmlns:p14="http://schemas.microsoft.com/office/powerpoint/2010/main" val="3821888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734" y="70657"/>
            <a:ext cx="12060266" cy="626767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prstClr val="black"/>
                </a:solidFill>
                <a:latin typeface="+mn-lt"/>
              </a:rPr>
              <a:t>Organizacja stanowiska pracy podczas wykonywania prac podwodnych c.d.</a:t>
            </a:r>
            <a:endParaRPr lang="pl-PL" sz="3000" b="1" dirty="0">
              <a:latin typeface="+mn-lt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229" y="755182"/>
            <a:ext cx="6283006" cy="55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08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7270" y="62908"/>
            <a:ext cx="12004729" cy="928983"/>
          </a:xfrm>
        </p:spPr>
        <p:txBody>
          <a:bodyPr>
            <a:normAutofit/>
          </a:bodyPr>
          <a:lstStyle/>
          <a:p>
            <a:pPr algn="ctr"/>
            <a:r>
              <a:rPr lang="pl-PL" sz="3000" b="1" dirty="0">
                <a:solidFill>
                  <a:prstClr val="black"/>
                </a:solidFill>
                <a:latin typeface="+mn-lt"/>
              </a:rPr>
              <a:t>Organizacja stanowiska pracy podczas wykonywania prac podwodnych c.d.</a:t>
            </a:r>
            <a:endParaRPr lang="pl-PL" sz="3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7270" y="1374865"/>
            <a:ext cx="11725688" cy="47941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Dodatkowo, na bazie prac podwodnych może znajdować się sprzęt do prac technicznych, </a:t>
            </a:r>
            <a:br>
              <a:rPr lang="pl-PL" sz="2400" dirty="0"/>
            </a:br>
            <a:r>
              <a:rPr lang="pl-PL" sz="2400" dirty="0"/>
              <a:t>w zależności od ich rodzaju:</a:t>
            </a:r>
          </a:p>
          <a:p>
            <a:pPr marL="538163" indent="-269875"/>
            <a:r>
              <a:rPr lang="pl-PL" sz="2400" dirty="0"/>
              <a:t>urządzenia do cięcia pod wodą</a:t>
            </a:r>
          </a:p>
          <a:p>
            <a:pPr marL="538163" indent="-269875"/>
            <a:r>
              <a:rPr lang="pl-PL" sz="2400" dirty="0"/>
              <a:t>uszczelniania wycieków</a:t>
            </a:r>
          </a:p>
          <a:p>
            <a:pPr marL="538163" indent="-269875"/>
            <a:r>
              <a:rPr lang="pl-PL" sz="2400" dirty="0"/>
              <a:t>wydobywania obiektów (balony wypornościowe)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>
                <a:solidFill>
                  <a:srgbClr val="FF0000"/>
                </a:solidFill>
              </a:rPr>
              <a:t>Uwaga: wykorzystywany sprzęt techniczny powinien być używany zgodnie z przeznaczeniem </a:t>
            </a:r>
            <a:br>
              <a:rPr lang="pl-PL" sz="2400" dirty="0">
                <a:solidFill>
                  <a:srgbClr val="FF0000"/>
                </a:solidFill>
              </a:rPr>
            </a:br>
            <a:r>
              <a:rPr lang="pl-PL" sz="2400" dirty="0">
                <a:solidFill>
                  <a:srgbClr val="FF0000"/>
                </a:solidFill>
              </a:rPr>
              <a:t>i zaleceniami producenta, zabezpieczony i podawany nurkom pod wodę w sposób bezpieczny.    </a:t>
            </a:r>
          </a:p>
        </p:txBody>
      </p:sp>
    </p:spTree>
    <p:extLst>
      <p:ext uri="{BB962C8B-B14F-4D97-AF65-F5344CB8AC3E}">
        <p14:creationId xmlns:p14="http://schemas.microsoft.com/office/powerpoint/2010/main" val="3917244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9891" y="86156"/>
            <a:ext cx="11962109" cy="685633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solidFill>
                  <a:prstClr val="black"/>
                </a:solidFill>
                <a:latin typeface="+mn-lt"/>
              </a:rPr>
              <a:t>Organizacja stanowiska pracy podczas wykonywania prac podwodnych c.d.</a:t>
            </a:r>
            <a:endParaRPr lang="pl-PL" sz="30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9891" y="1775757"/>
            <a:ext cx="11155034" cy="380079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810"/>
              </a:spcAft>
              <a:buNone/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Skład osobowy stanowiska pracy przy wykonywaniu prac podwodnych:</a:t>
            </a:r>
          </a:p>
          <a:p>
            <a:pPr marL="631825" indent="-19843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kierujący pracami podwodnymi (przy ratowaniu życia ludzkiego jego obecność nie wymagana) – KPP,</a:t>
            </a:r>
          </a:p>
          <a:p>
            <a:pPr marL="631825" indent="-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nurek roboczy – NR,</a:t>
            </a:r>
          </a:p>
          <a:p>
            <a:pPr marL="631825" indent="-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nurek asekuracyjny – NA,</a:t>
            </a:r>
          </a:p>
          <a:p>
            <a:pPr marL="631825" indent="-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chronometrażysta (zalecany, funkcję może pełnić KPP),</a:t>
            </a:r>
          </a:p>
          <a:p>
            <a:pPr marL="631825" indent="-268288" algn="just">
              <a:spcBef>
                <a:spcPts val="600"/>
              </a:spcBef>
              <a:spcAft>
                <a:spcPts val="810"/>
              </a:spcAft>
            </a:pPr>
            <a:r>
              <a:rPr lang="pl-PL" sz="2400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sygnalista - 1 osoba na każdego nurka (nie muszą być nurkowie).</a:t>
            </a:r>
          </a:p>
        </p:txBody>
      </p:sp>
    </p:spTree>
    <p:extLst>
      <p:ext uri="{BB962C8B-B14F-4D97-AF65-F5344CB8AC3E}">
        <p14:creationId xmlns:p14="http://schemas.microsoft.com/office/powerpoint/2010/main" val="2906973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DD8C10E-AE4A-97E8-3D10-D26925266BA1}"/>
              </a:ext>
            </a:extLst>
          </p:cNvPr>
          <p:cNvSpPr txBox="1"/>
          <p:nvPr/>
        </p:nvSpPr>
        <p:spPr>
          <a:xfrm>
            <a:off x="785611" y="1198787"/>
            <a:ext cx="10315978" cy="3137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Dodatkowo:</a:t>
            </a:r>
          </a:p>
          <a:p>
            <a:pPr marL="631825" marR="0" lvl="0" indent="-268288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sprzętowiec (przy pracach technicznych),</a:t>
            </a:r>
          </a:p>
          <a:p>
            <a:pPr marL="631825" marR="0" lvl="0" indent="-268288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nurek ratownik (w sytuacji podwyższonego ryzyka prac podwodnych).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Tx/>
              <a:buChar char="-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Uwaga: w przypadku ratowania życia i zdrowia ludzkiego, przy braku kierującego pracami podwodnymi, nurek o najwyższych kwalifikacjach lub największym doświadczeniu pełni funkcję Dowodzącego Działaniem Ratowniczym SGRW-N.</a:t>
            </a:r>
          </a:p>
        </p:txBody>
      </p:sp>
    </p:spTree>
    <p:extLst>
      <p:ext uri="{BB962C8B-B14F-4D97-AF65-F5344CB8AC3E}">
        <p14:creationId xmlns:p14="http://schemas.microsoft.com/office/powerpoint/2010/main" val="374490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940106" y="1871510"/>
            <a:ext cx="5622059" cy="1275102"/>
          </a:xfrm>
        </p:spPr>
        <p:txBody>
          <a:bodyPr>
            <a:normAutofit fontScale="90000"/>
          </a:bodyPr>
          <a:lstStyle/>
          <a:p>
            <a:r>
              <a:rPr kumimoji="0" lang="pl-PL" sz="8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j-ea"/>
                <a:cs typeface="Andalus" panose="02020603050405020304" pitchFamily="18" charset="-78"/>
              </a:rPr>
              <a:t>Pytania?</a:t>
            </a:r>
            <a:endParaRPr lang="pl-PL" sz="8800" b="1" i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31DAAEF-DE7C-8469-1000-92459F599DF2}"/>
              </a:ext>
            </a:extLst>
          </p:cNvPr>
          <p:cNvSpPr txBox="1"/>
          <p:nvPr/>
        </p:nvSpPr>
        <p:spPr>
          <a:xfrm>
            <a:off x="6814297" y="5199692"/>
            <a:ext cx="4830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Dziękuję za uwagę</a:t>
            </a: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815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b="1" dirty="0"/>
              <a:t>Metryczka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Data powstania pierwowzoru: …………….</a:t>
            </a:r>
          </a:p>
          <a:p>
            <a:r>
              <a:rPr lang="pl-PL" dirty="0"/>
              <a:t>Data ostatniej aktualizacji: ……………</a:t>
            </a:r>
          </a:p>
          <a:p>
            <a:r>
              <a:rPr lang="pl-PL" dirty="0"/>
              <a:t>Bieżący nr wersji: ……………</a:t>
            </a:r>
          </a:p>
          <a:p>
            <a:r>
              <a:rPr lang="pl-PL" dirty="0"/>
              <a:t>Autor: st. kpt. Mariusz Zakrzewski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825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078D8F2C-1C79-2199-9F5B-4A16B9840DB4}"/>
              </a:ext>
            </a:extLst>
          </p:cNvPr>
          <p:cNvSpPr txBox="1"/>
          <p:nvPr/>
        </p:nvSpPr>
        <p:spPr>
          <a:xfrm>
            <a:off x="850006" y="2135967"/>
            <a:ext cx="10303098" cy="3008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omówić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warunki bezpieczeństwa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wykonywania prac podwodnych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wykorzystaniem sprzętu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nurkowego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urządzeń technicznych,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omówić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warunki bezpieczeństwa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wykonywania prac podwodnych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obrębie zatopionych obiektów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oraz budowli i obiektów hydrotechnicznych,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omówić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sposoby ochrony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przed utonięciem, utratą ciepła, urazem mechanicznym i niekorzystnym wpływem warunków hydrometeorologicznych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środowiska.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FEF0E77-CAE6-A7B7-E899-F4612C605EFD}"/>
              </a:ext>
            </a:extLst>
          </p:cNvPr>
          <p:cNvSpPr txBox="1">
            <a:spLocks/>
          </p:cNvSpPr>
          <p:nvPr/>
        </p:nvSpPr>
        <p:spPr>
          <a:xfrm>
            <a:off x="7650051" y="392020"/>
            <a:ext cx="3703749" cy="777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3000" b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Cele szczegółowe c.d.: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305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282" y="363071"/>
            <a:ext cx="10062883" cy="1129553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Akty prawne regulujące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bezpieczeństwo i higienę pracy podczas wykonywania prac podwodnych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Polsce</a:t>
            </a:r>
            <a:endParaRPr lang="pl-PL" sz="28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44818"/>
            <a:ext cx="10515600" cy="147414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810"/>
              </a:spcAft>
              <a:buNone/>
            </a:pPr>
            <a:endParaRPr lang="pl-PL" sz="2400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810"/>
              </a:spcAft>
              <a:buFont typeface="+mj-lt"/>
              <a:buAutoNum type="arabicPeriod"/>
            </a:pPr>
            <a:r>
              <a:rPr lang="pl-PL" sz="2400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Rozporządzenie Ministra Spraw Wewnętrznych i Administracji w sprawie szczegółowych warunków bezpieczeństwa i higieny służby strażaków Państwowej Straży Pożarnej.</a:t>
            </a:r>
          </a:p>
        </p:txBody>
      </p:sp>
    </p:spTree>
    <p:extLst>
      <p:ext uri="{BB962C8B-B14F-4D97-AF65-F5344CB8AC3E}">
        <p14:creationId xmlns:p14="http://schemas.microsoft.com/office/powerpoint/2010/main" val="225341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3200B5-63F8-1644-2DB4-8E43D014F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5733"/>
            <a:ext cx="10515600" cy="5210216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Ad. 1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Rozporządzenie określa stosowanie wymogów w następujących sytuacjach: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Podczas akcji ratowniczej na wodzie używa się sprzętu pływającego wyposażonego w:</a:t>
            </a:r>
          </a:p>
          <a:p>
            <a:pPr marL="106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kamizelki asekuracyjne lub ratownicze w liczbie odpowiedniej do liczby przewożonych osób;</a:t>
            </a:r>
          </a:p>
          <a:p>
            <a:pPr marL="106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wiosła lub silnik o mocy i masie dostosowanej do wytrzymałości kadłuba.</a:t>
            </a:r>
          </a:p>
          <a:p>
            <a:pPr marL="444500" marR="0" lvl="0" indent="-4445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    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W przypadku ratowania ludzi znajdujących się na lodzie strażak przed rozpoczęciem działań nakłada kamizelkę asekuracyjną lub ratowniczą, kask ochronny oraz zabezpiecza siebie linką ratowniczą. W zależności od sytuacji stosuje inne niezbędne środki ochrony osobistej, w szczególności chroniące przed wychłodzeniem i utonięciem. </a:t>
            </a:r>
          </a:p>
        </p:txBody>
      </p:sp>
    </p:spTree>
    <p:extLst>
      <p:ext uri="{BB962C8B-B14F-4D97-AF65-F5344CB8AC3E}">
        <p14:creationId xmlns:p14="http://schemas.microsoft.com/office/powerpoint/2010/main" val="270581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786C3F-82ED-C8CA-ADD4-E9DB4819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Akty prawne regulujące bezpieczeństwo i higienę pracy podczas wykonywania prac podwodnych w Polsce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6F94EF-BAB9-CBEC-7B28-66F529BF1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2143"/>
            <a:ext cx="10515600" cy="2566071"/>
          </a:xfrm>
        </p:spPr>
        <p:txBody>
          <a:bodyPr>
            <a:no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Rozporządzenie Ministra Spraw Wewnętrznych i Administracji w sprawie szczegółowych warunków bezpieczeństwa i higieny służby strażaków Państwowej Straży Pożarnej.</a:t>
            </a:r>
          </a:p>
          <a:p>
            <a:pPr marL="457200" indent="-457200" algn="just">
              <a:spcBef>
                <a:spcPts val="600"/>
              </a:spcBef>
              <a:spcAft>
                <a:spcPts val="810"/>
              </a:spcAft>
              <a:buFont typeface="+mj-lt"/>
              <a:buAutoNum type="arabicPeriod"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Rozporządzenie Ministra Spraw Wewnętrznych i Administracji w sprawie wykonywania prac podwodnych w jednostkach podległych lub nadzorowanych przez ministra właściwego do spraw wewnętrznych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(oraz rozporządzenie zmieniające).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1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l-PL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6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C26DBE-5CDA-D9AC-79B6-7FB9E2B38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9624"/>
            <a:ext cx="10515600" cy="5701552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Ad. 2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Rozporządzenie określa:</a:t>
            </a:r>
          </a:p>
          <a:p>
            <a:pPr marL="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Bezpieczeństwo wykonywania prac podwodnych, z wyłączeniem działań specjalnych poprzez:</a:t>
            </a:r>
          </a:p>
          <a:p>
            <a:pPr marL="10057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stosowanie sprzętu sprawnego technicznie i legalizowanego zgodnie </a:t>
            </a:r>
            <a:b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wymaganiami określonymi przez producenta;</a:t>
            </a:r>
          </a:p>
          <a:p>
            <a:pPr marL="1005750" marR="0" lvl="1" indent="-28575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oznakowanie obszaru, na którym prowadzone są prace podwodne;</a:t>
            </a:r>
          </a:p>
          <a:p>
            <a:pPr marL="1005750" lvl="1" indent="-285750" algn="just"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posiadanie zabezpieczenia medycznego w postaci zestawu medycznego, którego opis oraz minimalne wymagania określa załącznik do rozporządzenia;</a:t>
            </a:r>
          </a:p>
          <a:p>
            <a:pPr marL="1005750" lvl="1" indent="-285750" algn="just"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zapewnienie łączności pomiędzy nurkami a kierującym pracami podwodnymi;</a:t>
            </a:r>
          </a:p>
        </p:txBody>
      </p:sp>
    </p:spTree>
    <p:extLst>
      <p:ext uri="{BB962C8B-B14F-4D97-AF65-F5344CB8AC3E}">
        <p14:creationId xmlns:p14="http://schemas.microsoft.com/office/powerpoint/2010/main" val="343515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22A6DBA-A126-140B-29C4-984D96C44055}"/>
              </a:ext>
            </a:extLst>
          </p:cNvPr>
          <p:cNvSpPr txBox="1"/>
          <p:nvPr/>
        </p:nvSpPr>
        <p:spPr>
          <a:xfrm>
            <a:off x="695459" y="999638"/>
            <a:ext cx="10187189" cy="410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05750" lvl="1" indent="-285750" algn="just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prstClr val="black"/>
                </a:solidFill>
                <a:latin typeface="Calibri"/>
              </a:rPr>
              <a:t>ustalone procedury postępowania przy wypadkach nurkowych;</a:t>
            </a:r>
          </a:p>
          <a:p>
            <a:pPr marL="1005750" lvl="1" indent="-285750" algn="just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prstClr val="black"/>
                </a:solidFill>
                <a:latin typeface="Calibri"/>
              </a:rPr>
              <a:t>stosowanie mieszanin oddechowych i tlenu z ograniczeniem maksymalnego ciśnienia parcjalnego tlenu do 0,16 </a:t>
            </a:r>
            <a:r>
              <a:rPr lang="pl-PL" sz="2400" dirty="0" err="1">
                <a:solidFill>
                  <a:prstClr val="black"/>
                </a:solidFill>
                <a:latin typeface="Calibri"/>
              </a:rPr>
              <a:t>MPa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 i maksymalnego ciśnienia parcjalnego azotu do 0,47 </a:t>
            </a:r>
            <a:r>
              <a:rPr lang="pl-PL" sz="2400" dirty="0" err="1">
                <a:solidFill>
                  <a:prstClr val="black"/>
                </a:solidFill>
                <a:latin typeface="Calibri"/>
              </a:rPr>
              <a:t>MPa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1005750" lvl="1" indent="-285750" algn="just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prstClr val="black"/>
                </a:solidFill>
                <a:latin typeface="Calibri"/>
              </a:rPr>
              <a:t>zapewnienie asekuracji nurka;</a:t>
            </a:r>
          </a:p>
          <a:p>
            <a:pPr marL="1005750" lvl="1" indent="-285750" algn="just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prstClr val="black"/>
                </a:solidFill>
                <a:latin typeface="Calibri"/>
              </a:rPr>
              <a:t>przeszkolenie praktyczne nurka w zakresie eksploatacji danego typu sprzętu nurkowego przed 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wprowadzeniem go do wyposażenia.</a:t>
            </a:r>
          </a:p>
          <a:p>
            <a:pPr marL="720000" lvl="1" algn="just"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  W wykonywaniu prac podwodnych biorą udział osoby przeszkolone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zakresie ratownictwa medycznego.</a:t>
            </a:r>
          </a:p>
        </p:txBody>
      </p:sp>
    </p:spTree>
    <p:extLst>
      <p:ext uri="{BB962C8B-B14F-4D97-AF65-F5344CB8AC3E}">
        <p14:creationId xmlns:p14="http://schemas.microsoft.com/office/powerpoint/2010/main" val="151113305"/>
      </p:ext>
    </p:extLst>
  </p:cSld>
  <p:clrMapOvr>
    <a:masterClrMapping/>
  </p:clrMapOvr>
</p:sld>
</file>

<file path=ppt/theme/theme1.xml><?xml version="1.0" encoding="utf-8"?>
<a:theme xmlns:a="http://schemas.openxmlformats.org/drawingml/2006/main" name="Przepis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E7E2C9F272144DA26BEA835F05DAD4" ma:contentTypeVersion="10" ma:contentTypeDescription="Utwórz nowy dokument." ma:contentTypeScope="" ma:versionID="f6d31d3ccb2da36b2b7bf6c04601a50b">
  <xsd:schema xmlns:xsd="http://www.w3.org/2001/XMLSchema" xmlns:xs="http://www.w3.org/2001/XMLSchema" xmlns:p="http://schemas.microsoft.com/office/2006/metadata/properties" xmlns:ns2="0a6ba805-8d77-4e8b-a96b-503bf6373bfc" xmlns:ns3="2dc0f34e-853a-45c2-a131-6ab60d1aa962" targetNamespace="http://schemas.microsoft.com/office/2006/metadata/properties" ma:root="true" ma:fieldsID="7a3dc7fa624d64b44f304cd9efa33e62" ns2:_="" ns3:_="">
    <xsd:import namespace="0a6ba805-8d77-4e8b-a96b-503bf6373bfc"/>
    <xsd:import namespace="2dc0f34e-853a-45c2-a131-6ab60d1aa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ba805-8d77-4e8b-a96b-503bf6373b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0f34e-853a-45c2-a131-6ab60d1aa96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7E292F-9B6D-457F-8259-82EDF5D92A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6ba805-8d77-4e8b-a96b-503bf6373bfc"/>
    <ds:schemaRef ds:uri="2dc0f34e-853a-45c2-a131-6ab60d1aa9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3C058A-EE27-4F83-B54A-3B0C7BC512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8A1076-CD8E-4633-A9FB-19B5F075A71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11689</TotalTime>
  <Words>2008</Words>
  <Application>Microsoft Office PowerPoint</Application>
  <PresentationFormat>Panoramiczny</PresentationFormat>
  <Paragraphs>207</Paragraphs>
  <Slides>36</Slides>
  <Notes>6</Notes>
  <HiddenSlides>0</HiddenSlides>
  <MMClips>2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4" baseType="lpstr">
      <vt:lpstr>Andalus</vt:lpstr>
      <vt:lpstr>Aptos</vt:lpstr>
      <vt:lpstr>Arial</vt:lpstr>
      <vt:lpstr>Calibri</vt:lpstr>
      <vt:lpstr>Calibri Light</vt:lpstr>
      <vt:lpstr>Times New Roman</vt:lpstr>
      <vt:lpstr>Wingdings</vt:lpstr>
      <vt:lpstr>Przepisy</vt:lpstr>
      <vt:lpstr>Szkolenie specjalistyczne  w zakresie młodszego nurka   Temat: Bezpieczeństwo i higiena pracy w zakresie prac podwodnych</vt:lpstr>
      <vt:lpstr>Prezentacja programu PowerPoint</vt:lpstr>
      <vt:lpstr>Cele szczegółowe:</vt:lpstr>
      <vt:lpstr>Prezentacja programu PowerPoint</vt:lpstr>
      <vt:lpstr>Akty prawne regulujące bezpieczeństwo i higienę pracy podczas wykonywania prac podwodnych w Polsce</vt:lpstr>
      <vt:lpstr>Prezentacja programu PowerPoint</vt:lpstr>
      <vt:lpstr>Akty prawne regulujące bezpieczeństwo i higienę pracy podczas wykonywania prac podwodnych w Polsce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Ad. 2 c.d.</vt:lpstr>
      <vt:lpstr>Ad. 2 c.d.</vt:lpstr>
      <vt:lpstr>Ad. 2 c.d.</vt:lpstr>
      <vt:lpstr>Akty prawne regulujące bezpieczeństwo i higienę pracy podczas wykonywania prac podwodnych w Polsce</vt:lpstr>
      <vt:lpstr>Ad. 3</vt:lpstr>
      <vt:lpstr>Rodzaje zagrożeń przy wykonywaniu prac podwodnych</vt:lpstr>
      <vt:lpstr>Rodzaje zagrożeń przy wykonywaniu prac podwodnych c.d.</vt:lpstr>
      <vt:lpstr>Rodzaje zagrożeń przy wykonywaniu prac podwodnych c.d.</vt:lpstr>
      <vt:lpstr>Organizacja stanowiska pracy podczas wykonywania prac podwodnych</vt:lpstr>
      <vt:lpstr>Organizacja stanowiska pracy podczas wykonywania prac podwodnych c.d.</vt:lpstr>
      <vt:lpstr>Organizacja stanowiska pracy podczas wykonywania prac podwodnych c.d.</vt:lpstr>
      <vt:lpstr>Organizacja stanowiska pracy podczas wykonywania prac podwodnych c.d.</vt:lpstr>
      <vt:lpstr>Organizacja stanowiska pracy podczas wykonywania prac podwodnych c.d.</vt:lpstr>
      <vt:lpstr>Organizacja stanowiska pracy podczas wykonywania prac podwodnych c.d.</vt:lpstr>
      <vt:lpstr>Prezentacja programu PowerPoint</vt:lpstr>
      <vt:lpstr>Pytania?</vt:lpstr>
      <vt:lpstr>Metryczka prezentacji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Techniki ratownicze wykorzystywane na akwenach zalodzonych</dc:title>
  <dc:creator>Gelert Jacek</dc:creator>
  <cp:lastModifiedBy>M.Stajszczak (KG PSP)</cp:lastModifiedBy>
  <cp:revision>136</cp:revision>
  <dcterms:created xsi:type="dcterms:W3CDTF">2018-01-27T12:15:08Z</dcterms:created>
  <dcterms:modified xsi:type="dcterms:W3CDTF">2024-12-31T10:44:40Z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0x0101003EE7E2C9F272144DA26BEA835F05DAD4</vt:lpwstr>
  </property>
</Properties>
</file>