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6" r:id="rId7"/>
    <p:sldId id="262" r:id="rId8"/>
    <p:sldId id="263" r:id="rId9"/>
    <p:sldId id="264" r:id="rId10"/>
    <p:sldId id="265" r:id="rId11"/>
  </p:sldIdLst>
  <p:sldSz cx="13439775" cy="7559675"/>
  <p:notesSz cx="6858000" cy="9144000"/>
  <p:embeddedFontLst>
    <p:embeddedFont>
      <p:font typeface="Calibri" panose="020F0502020204030204" pitchFamily="34" charset="0"/>
      <p:regular r:id="rId13"/>
      <p:bold r:id="rId14"/>
      <p:italic r:id="rId15"/>
      <p:boldItalic r:id="rId16"/>
    </p:embeddedFont>
    <p:embeddedFont>
      <p:font typeface="Google Sans" panose="020B0604020202020204" charset="0"/>
      <p:regular r:id="rId17"/>
      <p:bold r:id="rId18"/>
      <p:italic r:id="rId19"/>
      <p:boldItalic r:id="rId20"/>
    </p:embeddedFont>
    <p:embeddedFont>
      <p:font typeface="Open Sans" panose="020B0606030504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gImfAlXDRZpbTwEPWu/FlJBDyF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D6"/>
    <a:srgbClr val="0033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556" autoAdjust="0"/>
  </p:normalViewPr>
  <p:slideViewPr>
    <p:cSldViewPr snapToGrid="0">
      <p:cViewPr varScale="1">
        <p:scale>
          <a:sx n="114" d="100"/>
          <a:sy n="114" d="100"/>
        </p:scale>
        <p:origin x="160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 name="Google Shape;6;n"/>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0" name="Google Shape;110;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dirty="0">
                <a:solidFill>
                  <a:schemeClr val="dk1"/>
                </a:solidFill>
                <a:latin typeface="Google Sans"/>
                <a:ea typeface="Google Sans"/>
                <a:cs typeface="Google Sans"/>
                <a:sym typeface="Google Sans"/>
              </a:rPr>
              <a:t>Celem programu „Przyjazna szkoła” jest wsparcie integracji, dobrostanu i sukcesu edukacyjnego uczniów. W ramach programu jest i zostanie zrealizowanych mnóstwo wartościowych działań. Wiedza o tym, jakie działania zostaną przeprowadzone nie da jednak pełnego obrazu. Potrzebujemy także zobaczyć, jak w czasie trwania programu zmienia się sytuacja samych uczniów. Dlatego Instytut Badań Edukacyjnych – Państwowy Instytut Badawczy prowadzi badanie „Dobrostan Społeczności Szkolnej”, które pozwoli przyjrzeć się dobrostanowi, wynikom edukacyjnym i kompetencjom językowym uczniów oraz różnicom między ich doświadczeniami.</a:t>
            </a:r>
            <a:endParaRPr dirty="0">
              <a:solidFill>
                <a:schemeClr val="dk1"/>
              </a:solidFill>
              <a:latin typeface="Google Sans"/>
              <a:ea typeface="Google Sans"/>
              <a:cs typeface="Google Sans"/>
              <a:sym typeface="Google Sans"/>
            </a:endParaRPr>
          </a:p>
          <a:p>
            <a:pPr marL="0" marR="0" lvl="0" indent="0" algn="l" rtl="0">
              <a:lnSpc>
                <a:spcPct val="100000"/>
              </a:lnSpc>
              <a:spcBef>
                <a:spcPts val="0"/>
              </a:spcBef>
              <a:spcAft>
                <a:spcPts val="0"/>
              </a:spcAft>
              <a:buClr>
                <a:srgbClr val="E3E3E3"/>
              </a:buClr>
              <a:buSzPts val="1200"/>
              <a:buFont typeface="Google Sans"/>
              <a:buNone/>
            </a:pPr>
            <a:endParaRPr dirty="0">
              <a:solidFill>
                <a:schemeClr val="dk1"/>
              </a:solidFill>
              <a:latin typeface="Google Sans"/>
              <a:ea typeface="Google Sans"/>
              <a:cs typeface="Google Sans"/>
              <a:sym typeface="Google Sans"/>
            </a:endParaRPr>
          </a:p>
          <a:p>
            <a:pPr marL="0" lvl="0" indent="0" algn="l" rtl="0">
              <a:spcBef>
                <a:spcPts val="0"/>
              </a:spcBef>
              <a:spcAft>
                <a:spcPts val="0"/>
              </a:spcAft>
              <a:buNone/>
            </a:pPr>
            <a:endParaRPr dirty="0"/>
          </a:p>
        </p:txBody>
      </p:sp>
      <p:sp>
        <p:nvSpPr>
          <p:cNvPr id="111" name="Google Shape;111;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 name="Google Shape;118;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Spróbujmy na chwilę zejść na poziom myślenia o jednej hipotetycznej szkole. Wyobraźmy sobie szkołę, w której zostaną uruchomione działania programu „Przyjazna szkoła”: pojawi się asystent międzykulturowy, zostaną zrealizowane określone formy wsparcia, a pomocą zostanie objęta konkretna liczba uczniów.</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Po zakończeniu roku sprawozdawczość pozwoli odpowiedzieć na bardzo ważne pytania: co zostało zrealizowane, do ilu osób dotarło wsparcie i jaki był jego zakres.</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Ale w tym miejscu historia dopiero się zaczyna.</a:t>
            </a:r>
            <a:endParaRPr dirty="0">
              <a:solidFill>
                <a:schemeClr val="dk1"/>
              </a:solidFill>
            </a:endParaRPr>
          </a:p>
          <a:p>
            <a:pPr marL="0" lvl="0" indent="0" algn="l" rtl="0">
              <a:lnSpc>
                <a:spcPct val="115000"/>
              </a:lnSpc>
              <a:spcBef>
                <a:spcPts val="0"/>
              </a:spcBef>
              <a:spcAft>
                <a:spcPts val="0"/>
              </a:spcAft>
              <a:buSzPts val="1100"/>
              <a:buNone/>
            </a:pPr>
            <a:r>
              <a:rPr lang="pl-PL" dirty="0">
                <a:solidFill>
                  <a:schemeClr val="dk1"/>
                </a:solidFill>
              </a:rPr>
              <a:t>Sprawozdanie nie odpowie nam na pytanie, co w tym czasie będzie działo się z uczniami. Czy będą czuli się bezpieczniej i silniej związani ze szkołą? Czy łatwiej będzie im budować relacje? Czy ewentualne korzystne zmiany pojawią się u wszystkich, czy tylko w niektórych grupach i szkołach?</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Właśnie dlatego potrzebne jest planowane badanie. Ma ono ustalić punkt wyjścia, a następnie pozwolić sprawdzić kierunek i zróżnicowanie zmian w ciągu roku szkolnego.</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Uzyskamy dzięki temu dane bardzo potrzebne do podejmowania dalszych decyzji: mapę potrzeb, zmian i warunków, w których sytuacja uczniów będzie się zmieniać.</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br>
              <a:rPr lang="pl-PL" dirty="0">
                <a:solidFill>
                  <a:schemeClr val="dk1"/>
                </a:solidFill>
              </a:rPr>
            </a:br>
            <a:r>
              <a:rPr lang="pl-PL" dirty="0">
                <a:solidFill>
                  <a:schemeClr val="dk1"/>
                </a:solidFill>
              </a:rPr>
              <a:t> Aby taką mapę zbudować, planowane badanie będzie musiało odpowiedzieć na cztery zasadnicze pytania.</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19" name="Google Shape;119;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0" name="Google Shape;140;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Pierwsze pytanie dotyczy punktu wyjścia. Zanim zapytamy, czy sytuacja uczniów się poprawiła, musimy wiedzieć, jak funkcjonują oni na początku badania. Jakie są ich potrzeby, ale również jakie zasoby mogą wspierać ich adaptację, relacje i uczenie się? Już ten pierwszy pomiar dostarczy pogłębionej diagnozy.</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Drugie pytanie dotyczy zmiany. Wiosną będziemy chcieli wrócić do uczniów z tych samych oddziałów i sprawdzić, czy oraz w jakim kierunku zmieni się ich funkcjonowanie w ciągu roku szkolnego. Nie zakładamy z góry, że zmiana nastąpi ani że we wszystkich obszarach będzie korzystna. Możemy zobaczyć poprawę, stabilność albo pogorszenie sytuacji.</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Trzecie pytanie dotyczy różnic. Nawet jeśli średni wynik całej badanej grupy się zmieni, nie oznacza to, że podobna zmiana nastąpi u wszystkich uczniów i we wszystkich szkołach. W jednej klasie korzystniejsze zmiany mogą dotyczyć poczucia przynależności, w innej relacji rówieśniczych, a w jeszcze innej nie pojawić się wcale. Dlatego nie będziemy szukać wyłącznie jednej średniej, ale zróżnicowanych profili zmian oraz warunków, z którymi będą się one wiązać.</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Czwarte pytanie dotyczy języka polskiego. Dla uczniów z doświadczeniem migracji język jest jednocześnie narzędziem komunikacji, budowania relacji i uczenia się. Będziemy więc sprawdzać, jak kompetencje w języku polskim będą wiązać się z dobrostanem, udziałem w życiu klasy, poczuciem przynależności i funkcjonowaniem szkolnym.</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Badanie ma zatem stworzyć wielowymiarowy obraz funkcjonowania uczniów i pokazać, jak różne mogą być profile zmian.</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A żeby w ogóle móc mówić o zmianie, </a:t>
            </a:r>
            <a:r>
              <a:rPr lang="pl-PL" b="1" dirty="0">
                <a:solidFill>
                  <a:schemeClr val="dk1"/>
                </a:solidFill>
              </a:rPr>
              <a:t>jedna fotografia nie wystarczy</a:t>
            </a:r>
            <a:r>
              <a:rPr lang="pl-PL" dirty="0">
                <a:solidFill>
                  <a:schemeClr val="dk1"/>
                </a:solidFill>
              </a:rPr>
              <a:t>. </a:t>
            </a:r>
            <a:r>
              <a:rPr lang="pl-PL" b="1" dirty="0">
                <a:solidFill>
                  <a:schemeClr val="dk1"/>
                </a:solidFill>
              </a:rPr>
              <a:t>Potrzebujemy co najmniej dwóch ujęć wykonanych w różnym czasie</a:t>
            </a:r>
            <a:r>
              <a:rPr lang="pl-PL" dirty="0">
                <a:solidFill>
                  <a:schemeClr val="dk1"/>
                </a:solidFill>
              </a:rPr>
              <a:t>.</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41" name="Google Shape;141;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1" name="Google Shape;161;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Wyobraźmy sobie, że pierwszy pomiar, planowany na jesień 2026 roku, będzie tą jedną </a:t>
            </a:r>
            <a:r>
              <a:rPr lang="pl-PL" b="1" dirty="0">
                <a:solidFill>
                  <a:schemeClr val="dk1"/>
                </a:solidFill>
              </a:rPr>
              <a:t>fotografią</a:t>
            </a:r>
            <a:r>
              <a:rPr lang="pl-PL" dirty="0">
                <a:solidFill>
                  <a:schemeClr val="dk1"/>
                </a:solidFill>
              </a:rPr>
              <a:t>. Pozwoli dokładnie zobaczyć sytuację uczniów w określonym momencie: ich potrzeby i zasoby oraz różnice między grupami i szkołami. Nawet bardzo szczegółowa fotografia pozostaje jednak obrazem statycznym — nie mówi nam, czy i w jakim kierunku sytuacja się zmienia.</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Drugi pomiar, planowany na wiosnę 2027 roku, </a:t>
            </a:r>
            <a:r>
              <a:rPr lang="pl-PL" b="1" dirty="0">
                <a:solidFill>
                  <a:schemeClr val="dk1"/>
                </a:solidFill>
              </a:rPr>
              <a:t>dostawi drugą klatkę. </a:t>
            </a:r>
            <a:r>
              <a:rPr lang="pl-PL" dirty="0">
                <a:solidFill>
                  <a:schemeClr val="dk1"/>
                </a:solidFill>
              </a:rPr>
              <a:t>Zestawienie obu klatek pozwoli stworzyć najprostszy film: zobaczyć, czy między początkiem a końcem roku szkolnego nastąpił wzrost, spadek czy stabilizacja oraz czy zmiany były podobne u różnych uczniów i w różnych szkołach. </a:t>
            </a:r>
            <a:endParaRPr dirty="0">
              <a:solidFill>
                <a:schemeClr val="dk1"/>
              </a:solidFill>
            </a:endParaRPr>
          </a:p>
          <a:p>
            <a:pPr marL="0" lvl="0" indent="0" algn="l" rtl="0">
              <a:lnSpc>
                <a:spcPct val="115000"/>
              </a:lnSpc>
              <a:spcBef>
                <a:spcPts val="0"/>
              </a:spcBef>
              <a:spcAft>
                <a:spcPts val="0"/>
              </a:spcAft>
              <a:buSzPts val="1100"/>
              <a:buNone/>
            </a:pPr>
            <a:endParaRPr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b="1" dirty="0">
                <a:solidFill>
                  <a:schemeClr val="dk1"/>
                </a:solidFill>
              </a:rPr>
              <a:t>Kolejne fale pomiarowe </a:t>
            </a:r>
            <a:r>
              <a:rPr lang="pl-PL" dirty="0">
                <a:solidFill>
                  <a:schemeClr val="dk1"/>
                </a:solidFill>
              </a:rPr>
              <a:t>mogłyby przekształcić ten krótki film </a:t>
            </a:r>
            <a:r>
              <a:rPr lang="pl-PL" b="1" dirty="0">
                <a:solidFill>
                  <a:schemeClr val="dk1"/>
                </a:solidFill>
              </a:rPr>
              <a:t>w wielosezonowy serial</a:t>
            </a:r>
            <a:r>
              <a:rPr lang="pl-PL" dirty="0">
                <a:solidFill>
                  <a:schemeClr val="dk1"/>
                </a:solidFill>
              </a:rPr>
              <a:t>. Pozwoliłyby sprawdzić, czy zaobserwowane zmiany się utrzymują, jaki jest ich dalszy kierunek oraz czy ich trajektoria przebiega po linii prostej, czy zaczyna się zakrzywiać. Moglibyśmy zobaczyć okresy stabilizacji, zmianę kierunku lub inne punkty zwrotne.</a:t>
            </a: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Planowane dwie fale są więc kluczowym krokiem: pozwolą przejść od jednorazowej diagnozy do analizy zmiany. Każda kolejna fala zwiększałaby przy tym wartość danych zebranych wcześniej i otwierała możliwość budowania długookresowej wiedzy o funkcjonowaniu uczniów. </a:t>
            </a:r>
            <a:endParaRPr dirty="0"/>
          </a:p>
          <a:p>
            <a:pPr marL="0" lvl="0" indent="0" algn="l" rtl="0">
              <a:spcBef>
                <a:spcPts val="0"/>
              </a:spcBef>
              <a:spcAft>
                <a:spcPts val="0"/>
              </a:spcAft>
              <a:buNone/>
            </a:pPr>
            <a:endParaRPr dirty="0"/>
          </a:p>
        </p:txBody>
      </p:sp>
      <p:sp>
        <p:nvSpPr>
          <p:cNvPr id="162" name="Google Shape;162;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6" name="Google Shape;196;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Na poprzednim slajdzie mówiliśmy o tym, ile klatek potrzebujemy, aby zobaczyć zmianę.</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Projektując badania szukaliśmy również odpowiedzi na kolejne ważne pytanie: </a:t>
            </a:r>
            <a:r>
              <a:rPr lang="pl-PL" b="1" dirty="0">
                <a:solidFill>
                  <a:schemeClr val="dk1"/>
                </a:solidFill>
              </a:rPr>
              <a:t>co właściwie powinno się znaleźć w kadrze?</a:t>
            </a:r>
            <a:endParaRPr b="1" dirty="0">
              <a:solidFill>
                <a:schemeClr val="dk1"/>
              </a:solidFill>
            </a:endParaRPr>
          </a:p>
          <a:p>
            <a:pPr marL="0" lvl="0" indent="0" algn="l" rtl="0">
              <a:lnSpc>
                <a:spcPct val="115000"/>
              </a:lnSpc>
              <a:spcBef>
                <a:spcPts val="0"/>
              </a:spcBef>
              <a:spcAft>
                <a:spcPts val="0"/>
              </a:spcAft>
              <a:buSzPts val="1100"/>
              <a:buNone/>
            </a:pPr>
            <a:endParaRPr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b="1" dirty="0">
                <a:solidFill>
                  <a:schemeClr val="dk1"/>
                </a:solidFill>
              </a:rPr>
              <a:t>Wróćmy do uczniów z naszej hipotetycznej klasy. </a:t>
            </a:r>
            <a:r>
              <a:rPr lang="pl-PL" dirty="0">
                <a:solidFill>
                  <a:schemeClr val="dk1"/>
                </a:solidFill>
              </a:rPr>
              <a:t>Ich sytuacji nie da się opisać jednym wynikiem dobrostanu.</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Uczeń może czuć się związany ze szkołą, a jednocześnie nadal doświadczać samotności. Może mieć dobre relacje z rówieśnikami, ale niewielkie wsparcie w domu. Może czuć się bezpiecznie, lecz nadal mieć trudności z uczestniczeniem w lekcjach i uczeniem się.</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Dlatego </a:t>
            </a:r>
            <a:r>
              <a:rPr lang="pl-PL" b="1" dirty="0">
                <a:solidFill>
                  <a:schemeClr val="dk1"/>
                </a:solidFill>
              </a:rPr>
              <a:t>planowane badanie obejmie kilka powiązanych obszarów</a:t>
            </a:r>
            <a:r>
              <a:rPr lang="pl-PL" dirty="0">
                <a:solidFill>
                  <a:schemeClr val="dk1"/>
                </a:solidFill>
              </a:rPr>
              <a:t>.</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Pierwszy dotyczy samego ucznia: jego emocji, zdrowia psychicznego, samotności i odporności psychicznej. Drugi obejmuje relacje i bezpieczeństwo: kontakty z rówieśnikami, wsparcie nauczycieli oraz doświadczenia przemocy. Trzeci dotyczy funkcjonowania w szkole i uczenia się: poczucia przynależności, zaangażowania, radzenia sobie z wymaganiami i osiągnięć. Czwarty pozwoli osadzić te informacje w kontekście rodzinnym i migracyjnym.</a:t>
            </a:r>
            <a:endParaRPr dirty="0">
              <a:solidFill>
                <a:schemeClr val="dk1"/>
              </a:solidFill>
            </a:endParaRPr>
          </a:p>
          <a:p>
            <a:pPr marL="0" lvl="0" indent="0" algn="l" rtl="0">
              <a:lnSpc>
                <a:spcPct val="115000"/>
              </a:lnSpc>
              <a:spcBef>
                <a:spcPts val="0"/>
              </a:spcBef>
              <a:spcAft>
                <a:spcPts val="0"/>
              </a:spcAft>
              <a:buSzPts val="1100"/>
              <a:buNone/>
            </a:pPr>
            <a:endParaRPr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b="1" dirty="0">
                <a:solidFill>
                  <a:schemeClr val="dk1"/>
                </a:solidFill>
              </a:rPr>
              <a:t>Nie oznacza to, że wszystkie te elementy będziemy sumować w jeden zbiorczy wskaźnik.</a:t>
            </a:r>
            <a:endParaRPr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Przeciwnie — </a:t>
            </a:r>
            <a:r>
              <a:rPr lang="pl-PL" b="1" dirty="0">
                <a:solidFill>
                  <a:schemeClr val="dk1"/>
                </a:solidFill>
              </a:rPr>
              <a:t>wartość badania polega na zachowaniu ich wielowymiarowości</a:t>
            </a:r>
            <a:r>
              <a:rPr lang="pl-PL" dirty="0">
                <a:solidFill>
                  <a:schemeClr val="dk1"/>
                </a:solidFill>
              </a:rPr>
              <a:t>. Będziemy mogli sprawdzić, które obszary będą się zmieniać, które pozostaną stabilne, a także czy zmiany będą układać się w różne profile.</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Pokazany na slajdzie przykład jest wyłącznie ilustracją. Możemy hipotetycznie wyobrazić sobie profil, w którym wzrasta poczucie przynależności, zmniejsza się samotność, a radość z uczenia się pozostaje bez zmian. Inny uczeń lub inna szkoła mogą mieć zupełnie inny profil.</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Dlatego nie będziemy szukać jednego werdyktu ani jednej średniej. Chcemy zrozumieć, co będzie się zmieniać, u kogo oraz z jakimi warunkami rodzinnymi i szkolnymi będą wiązać się korzystniejsze profile zmian.</a:t>
            </a:r>
            <a:endParaRPr dirty="0">
              <a:solidFill>
                <a:schemeClr val="dk1"/>
              </a:solidFill>
            </a:endParaRPr>
          </a:p>
          <a:p>
            <a:pPr marL="0" lvl="0" indent="0" algn="l" rtl="0">
              <a:spcBef>
                <a:spcPts val="0"/>
              </a:spcBef>
              <a:spcAft>
                <a:spcPts val="0"/>
              </a:spcAft>
              <a:buNone/>
            </a:pPr>
            <a:endParaRPr b="1" dirty="0">
              <a:solidFill>
                <a:schemeClr val="dk1"/>
              </a:solidFill>
            </a:endParaRPr>
          </a:p>
          <a:p>
            <a:pPr marL="0" lvl="0" indent="0" algn="l" rtl="0">
              <a:spcBef>
                <a:spcPts val="0"/>
              </a:spcBef>
              <a:spcAft>
                <a:spcPts val="0"/>
              </a:spcAft>
              <a:buNone/>
            </a:pPr>
            <a:r>
              <a:rPr lang="pl-PL" b="1" dirty="0">
                <a:solidFill>
                  <a:schemeClr val="dk1"/>
                </a:solidFill>
              </a:rPr>
              <a:t>A skoro funkcjonowanie ucznia jest osadzone w relacjach, klasie i szkole, nie możemy badać go w oderwaniu od tej społeczności. Dlatego w naszych badaniach będą uczestniczyć całe oddziały klasowe.</a:t>
            </a:r>
            <a:r>
              <a:rPr lang="pl-PL" sz="1100" dirty="0">
                <a:solidFill>
                  <a:schemeClr val="dk1"/>
                </a:solidFill>
              </a:rPr>
              <a:t> </a:t>
            </a:r>
            <a:endParaRPr dirty="0"/>
          </a:p>
        </p:txBody>
      </p:sp>
      <p:sp>
        <p:nvSpPr>
          <p:cNvPr id="197" name="Google Shape;197;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0" name="Google Shape;230;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Zgodnie z przyjętym założeniem, że dobrostan ucznia tworzy wielowymiarowy profil, kolejne pytanie brzmi: </a:t>
            </a:r>
            <a:r>
              <a:rPr lang="pl-PL" b="1" dirty="0">
                <a:solidFill>
                  <a:schemeClr val="dk1"/>
                </a:solidFill>
              </a:rPr>
              <a:t>w jakim otoczeniu ten profil się zmienia?</a:t>
            </a:r>
            <a:endParaRPr b="1"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Dlatego nie planujemy badać pojedynczych uczniów w oderwaniu od ich klasy i szkoły.</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Ogólnopolska próba obejmie wszystkie województwa i do 342 szkół podstawowych i do 162 szkół ponadpodstawowych (czyli LO, TECH i szkół branżowych pierwszego stopnia).</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W szkołach podstawowych badanie obejmie pięć oddziałów, po jednym z klas IV–VIII, a w szkołach ponadpodstawowych do badania przystąpią po jednym oddziale klas I, II i III. Drugi pomiar zostanie przeprowadzony w tych samych oddziałach.</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Łącznie oznacza to szacunkowo ponad 30 tysiąca uczniów, w tym niespełna 3 tys. uczniów z doświadczeniem migracji lub uchodźstwa. Będą oni badani razem z pozostałymi uczniami ze swoich klas. Dzięki temu będziemy mogli sprawdzić, jak funkcjonują w środowisku klasowym oraz jak doświadczenie migracji wiąże się z profilem zmian w zakresie dobrostanu.</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31" name="Google Shape;231;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6342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7" name="Google Shape;277;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Teraz przechodzimy do kolejnego elementu konstrukcji badania, czyli tego, </a:t>
            </a:r>
            <a:r>
              <a:rPr lang="pl-PL" b="1" dirty="0">
                <a:solidFill>
                  <a:schemeClr val="dk1"/>
                </a:solidFill>
              </a:rPr>
              <a:t>jakie informacje zostaną zebrane i w jaki sposób będziemy mogli je ze sobą połączyć.</a:t>
            </a:r>
            <a:endParaRPr b="1"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W pierwszym pomiarze, wszyscy uczniowie badanych oddziałów wypełnią kwestionariusz dotyczący dobrostanu i funkcjonowania szkolnego. Uczniowie z doświadczeniem migracji lub uchodźstwa przystąpią dodatkowo do testu znajomości języka polskiego i odpowiedzą na pytania dotyczące nauki oraz używania języka polskiego.</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Ten obraz zostanie uzupełniony informacjami pochodzącymi z innych źródeł. Rodzice lub opiekunowie przekażą dane o sytuacji rodzinnej, migracyjnej i edukacyjnej ucznia. Szkoły dostarczą natomiast informacje dotyczące jego sytuacji edukacyjnej, ocen oraz korzystania ze wsparcia oferowanego w ramach programu.</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Wiosną 2027 roku wrócimy do tych samych oddziałów. Uczniowie ponownie odpowiedzą na pytania dotyczące dobrostanu i funkcjonowania szkolnego. Dzięki temu będziemy mogli opisać kierunek i zróżnicowanie zmian zachodzących w ciągu roku szkolnego.</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W drugim pomiarze ponownie zbadane zostaną także kompetencje uczniów z doświadczeniem migracji lub uchodźstwa w języku polskim. Dodatkowo uczniowie klas IV, VI i VIII szkół podstawowych oraz uczniowie szkół ponadpodstawowych rozwiążą test kompetencji matematycznych, a szkoły przekażą zaktualizowane dane edukacyjne i administracyjne.</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Stały identyfikator ucznia – nadany specjalnie na potrzeby badania - pozwoli nam powiązać jego odpowiedzi z obu fal, wynikami testów, ankietą rodzicielską oraz informacjami przekazanymi przez szkołę. Dzięki temu zmiany w funkcjonowaniu uczniów będziemy mogli analizować w kontekście uwarunkowań rodzinnych, edukacyjnych i językowych. </a:t>
            </a:r>
          </a:p>
          <a:p>
            <a:pPr marL="0" lvl="0" indent="0" algn="l" rtl="0">
              <a:lnSpc>
                <a:spcPct val="115000"/>
              </a:lnSpc>
              <a:spcBef>
                <a:spcPts val="0"/>
              </a:spcBef>
              <a:spcAft>
                <a:spcPts val="0"/>
              </a:spcAft>
              <a:buClr>
                <a:schemeClr val="dk1"/>
              </a:buClr>
              <a:buSzPts val="1100"/>
              <a:buFont typeface="Arial"/>
              <a:buNone/>
            </a:pPr>
            <a:endParaRPr lang="pl-PL"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Jednym z kluczowych dla badania kontekstów są kompetencje językowe.</a:t>
            </a:r>
            <a:endParaRPr dirty="0"/>
          </a:p>
        </p:txBody>
      </p:sp>
      <p:sp>
        <p:nvSpPr>
          <p:cNvPr id="278" name="Google Shape;278;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4" name="Google Shape;324;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b="1" dirty="0">
                <a:solidFill>
                  <a:schemeClr val="dk1"/>
                </a:solidFill>
              </a:rPr>
              <a:t>Dlaczego w tym badaniu tak ważne miejsce zajmuje język polski</a:t>
            </a:r>
            <a:r>
              <a:rPr lang="pl-PL" dirty="0">
                <a:solidFill>
                  <a:schemeClr val="dk1"/>
                </a:solidFill>
              </a:rPr>
              <a:t>.</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W naszym badaniu język polski ma szczególne znaczenie. Nie chodzi jednak o to, aby sam niższy poziom kompetencji traktować jako ograniczenie ucznia. Bariera pojawia się w określonej sytuacji: wtedy, gdy językowe wymagania szkoły przewyższają aktualne kompetencje ucznia.</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Może to ograniczać dostęp do dwóch podstawowych obszarów życia szkolnego. Pierwszym jest komunikacja i uczestnictwo. Uczniowi może być trudniej zrozumieć polecenie, wyrazić własne potrzeby, poprosić o pomoc czy włączyć się w relacje z nauczycielami i rówieśnikami.</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Drugim obszarem jest uczenie się i możliwość pokazania własnej wiedzy. Uczeń może rozumieć dane zagadnienie, a jednocześnie mieć trudność ze zrozumieniem sposobu sformułowania zadania, posługiwaniem się pojęciami albo wyjaśnieniem po polsku własnego sposobu rozumowania. Wynik szkolny nie musi wówczas w pełni odzwierciedlać jego rzeczywistych możliwości.</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Takie doświadczenia mogą wiązać się z frustracją, mniejszym poczuciem sprawczości, ryzykiem osamotnienia czy słabszym poczuciem przynależności do społeczności szkolnej. Podkreślam jednak, że na tym etapie są to możliwe mechanizmy, które badanie ma dopiero sprawdzić, a nie wnioski z już zrealizowanego pomiaru.</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Dlatego w projekcie rozdzielamy dwa rodzaje pomiaru. Kiedy badamy kompetencje w języku polskim uczniów z doświadczeniem migracji, test jest realizowany po polsku – ponieważ to właśnie te kompetencje są przedmiotem pomiaru.</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Kiedy natomiast pytamy o dobrostan, relacje i funkcjonowanie w szkole, nie chcemy, aby trudność w zrozumieniu ankiety została błędnie odczytana jako problem z dobrostanem. Dlatego kwestionariusz zostanie udostępniony w czterech wersjach językowych: polskiej, ukraińskiej, rosyjskiej i angielskiej. Chcemy w ten sposób mierzyć doświadczenia ucznia, a nie jego zdolność do zrozumienia pytań sformułowanych po polsku.</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Dzięki temu będziemy mogli sprawdzić, czy i w jakich warunkach kompetencje w języku polskim wiążą się z dobrostanem, uczeniem się i poczuciem przynależności. Nie zakładamy z góry, jaki będzie kierunek ani siła tych związków – planowane badanie ma pozwolić je rzetelnie rozpoznać.</a:t>
            </a:r>
            <a:endParaRPr dirty="0">
              <a:solidFill>
                <a:schemeClr val="dk1"/>
              </a:solidFill>
            </a:endParaRPr>
          </a:p>
          <a:p>
            <a:pPr marL="0" lvl="0" indent="0" algn="l" rtl="0">
              <a:spcBef>
                <a:spcPts val="0"/>
              </a:spcBef>
              <a:spcAft>
                <a:spcPts val="0"/>
              </a:spcAft>
              <a:buNone/>
            </a:pPr>
            <a:endParaRPr b="1" dirty="0"/>
          </a:p>
        </p:txBody>
      </p:sp>
      <p:sp>
        <p:nvSpPr>
          <p:cNvPr id="325" name="Google Shape;325;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2" name="Google Shape;352;p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Korzyści są różne dla trzech grup odbiorców: szkoły otrzymają diagnozę i narzędzia, decydenci — wiedzę o dynamice zmian i warunkach z nimi związanych, a system — dane oraz sprawdzone rozwiązania metodologiczne.</a:t>
            </a:r>
            <a:endParaRPr dirty="0">
              <a:solidFill>
                <a:schemeClr val="dk1"/>
              </a:solidFill>
            </a:endParaRPr>
          </a:p>
          <a:p>
            <a:pPr marL="0" lvl="0" indent="0" algn="l" rtl="0">
              <a:lnSpc>
                <a:spcPct val="115000"/>
              </a:lnSpc>
              <a:spcBef>
                <a:spcPts val="0"/>
              </a:spcBef>
              <a:spcAft>
                <a:spcPts val="0"/>
              </a:spcAft>
              <a:buSzPts val="1100"/>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pl-PL" dirty="0">
                <a:solidFill>
                  <a:schemeClr val="dk1"/>
                </a:solidFill>
              </a:rPr>
              <a:t>Potencjalna kontynuacja jako panel edukacyjny jest kierunkiem rozwoju.</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53" name="Google Shape;353;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2" name="Google Shape;37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5.png"/><Relationship Id="rId16"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_Slajd - tytuł + zawartość bez paska" type="obj">
  <p:cSld name="OBJECT">
    <p:spTree>
      <p:nvGrpSpPr>
        <p:cNvPr id="1" name="Shape 16"/>
        <p:cNvGrpSpPr/>
        <p:nvPr/>
      </p:nvGrpSpPr>
      <p:grpSpPr>
        <a:xfrm>
          <a:off x="0" y="0"/>
          <a:ext cx="0" cy="0"/>
          <a:chOff x="0" y="0"/>
          <a:chExt cx="0" cy="0"/>
        </a:xfrm>
      </p:grpSpPr>
      <p:sp>
        <p:nvSpPr>
          <p:cNvPr id="17" name="Google Shape;17;p12"/>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2"/>
          <p:cNvSpPr txBox="1">
            <a:spLocks noGrp="1"/>
          </p:cNvSpPr>
          <p:nvPr>
            <p:ph type="body" idx="1"/>
          </p:nvPr>
        </p:nvSpPr>
        <p:spPr>
          <a:xfrm>
            <a:off x="1289596" y="1979837"/>
            <a:ext cx="10861093" cy="4680002"/>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19" name="Google Shape;19;p12"/>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
        <p:nvSpPr>
          <p:cNvPr id="20" name="Google Shape;20;p12"/>
          <p:cNvSpPr/>
          <p:nvPr/>
        </p:nvSpPr>
        <p:spPr>
          <a:xfrm>
            <a:off x="10792166" y="7380304"/>
            <a:ext cx="1358510" cy="179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ajd - tytuł + zawartość z paskiem">
  <p:cSld name="Slajd - tytuł + zawartość z paskiem">
    <p:spTree>
      <p:nvGrpSpPr>
        <p:cNvPr id="1" name="Shape 21"/>
        <p:cNvGrpSpPr/>
        <p:nvPr/>
      </p:nvGrpSpPr>
      <p:grpSpPr>
        <a:xfrm>
          <a:off x="0" y="0"/>
          <a:ext cx="0" cy="0"/>
          <a:chOff x="0" y="0"/>
          <a:chExt cx="0" cy="0"/>
        </a:xfrm>
      </p:grpSpPr>
      <p:sp>
        <p:nvSpPr>
          <p:cNvPr id="22" name="Google Shape;22;p13"/>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3"/>
          <p:cNvSpPr txBox="1">
            <a:spLocks noGrp="1"/>
          </p:cNvSpPr>
          <p:nvPr>
            <p:ph type="body" idx="1"/>
          </p:nvPr>
        </p:nvSpPr>
        <p:spPr>
          <a:xfrm>
            <a:off x="1289596" y="1979837"/>
            <a:ext cx="10861093" cy="4680002"/>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24" name="Google Shape;24;p13"/>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5"/>
        <p:cNvGrpSpPr/>
        <p:nvPr/>
      </p:nvGrpSpPr>
      <p:grpSpPr>
        <a:xfrm>
          <a:off x="0" y="0"/>
          <a:ext cx="0" cy="0"/>
          <a:chOff x="0" y="0"/>
          <a:chExt cx="0" cy="0"/>
        </a:xfrm>
      </p:grpSpPr>
      <p:grpSp>
        <p:nvGrpSpPr>
          <p:cNvPr id="26" name="Google Shape;26;p14"/>
          <p:cNvGrpSpPr/>
          <p:nvPr/>
        </p:nvGrpSpPr>
        <p:grpSpPr>
          <a:xfrm>
            <a:off x="2958040" y="4"/>
            <a:ext cx="9977757" cy="7559675"/>
            <a:chOff x="0" y="0"/>
            <a:chExt cx="3598861" cy="2709333"/>
          </a:xfrm>
        </p:grpSpPr>
        <p:sp>
          <p:nvSpPr>
            <p:cNvPr id="27" name="Google Shape;27;p14"/>
            <p:cNvSpPr/>
            <p:nvPr/>
          </p:nvSpPr>
          <p:spPr>
            <a:xfrm>
              <a:off x="0" y="0"/>
              <a:ext cx="3598861" cy="2709333"/>
            </a:xfrm>
            <a:custGeom>
              <a:avLst/>
              <a:gdLst/>
              <a:ahLst/>
              <a:cxnLst/>
              <a:rect l="l" t="t" r="r" b="b"/>
              <a:pathLst>
                <a:path w="3598861" h="2709333" extrusionOk="0">
                  <a:moveTo>
                    <a:pt x="0" y="0"/>
                  </a:moveTo>
                  <a:lnTo>
                    <a:pt x="3598861" y="0"/>
                  </a:lnTo>
                  <a:lnTo>
                    <a:pt x="3598861" y="2709333"/>
                  </a:lnTo>
                  <a:lnTo>
                    <a:pt x="0" y="2709333"/>
                  </a:lnTo>
                  <a:close/>
                </a:path>
              </a:pathLst>
            </a:custGeom>
            <a:solidFill>
              <a:srgbClr val="285AA1"/>
            </a:solidFill>
            <a:ln>
              <a:noFill/>
            </a:ln>
          </p:spPr>
        </p:sp>
        <p:sp>
          <p:nvSpPr>
            <p:cNvPr id="28" name="Google Shape;28;p14"/>
            <p:cNvSpPr txBox="1"/>
            <p:nvPr/>
          </p:nvSpPr>
          <p:spPr>
            <a:xfrm>
              <a:off x="0" y="19050"/>
              <a:ext cx="3598861" cy="2690283"/>
            </a:xfrm>
            <a:prstGeom prst="rect">
              <a:avLst/>
            </a:prstGeom>
            <a:noFill/>
            <a:ln>
              <a:noFill/>
            </a:ln>
          </p:spPr>
          <p:txBody>
            <a:bodyPr spcFirstLastPara="1" wrap="square" lIns="50800" tIns="50800" rIns="50800" bIns="50800" anchor="ctr" anchorCtr="0">
              <a:noAutofit/>
            </a:bodyPr>
            <a:lstStyle/>
            <a:p>
              <a:pPr marL="0" marR="0" lvl="0" indent="0" algn="ctr" rtl="0">
                <a:lnSpc>
                  <a:spcPct val="96500"/>
                </a:lnSpc>
                <a:spcBef>
                  <a:spcPts val="0"/>
                </a:spcBef>
                <a:spcAft>
                  <a:spcPts val="0"/>
                </a:spcAft>
                <a:buClr>
                  <a:srgbClr val="000000"/>
                </a:buClr>
                <a:buSzPts val="1800"/>
                <a:buFont typeface="Arial"/>
                <a:buNone/>
              </a:pPr>
              <a:endParaRPr sz="1052" b="0" i="0" u="none" strike="noStrike" cap="none">
                <a:solidFill>
                  <a:schemeClr val="dk1"/>
                </a:solidFill>
                <a:latin typeface="Calibri"/>
                <a:ea typeface="Calibri"/>
                <a:cs typeface="Calibri"/>
                <a:sym typeface="Calibri"/>
              </a:endParaRPr>
            </a:p>
          </p:txBody>
        </p:sp>
      </p:grpSp>
      <p:sp>
        <p:nvSpPr>
          <p:cNvPr id="29" name="Google Shape;29;p14"/>
          <p:cNvSpPr/>
          <p:nvPr/>
        </p:nvSpPr>
        <p:spPr>
          <a:xfrm>
            <a:off x="12976749" y="4"/>
            <a:ext cx="463043" cy="7559675"/>
          </a:xfrm>
          <a:custGeom>
            <a:avLst/>
            <a:gdLst/>
            <a:ahLst/>
            <a:cxnLst/>
            <a:rect l="l" t="t" r="r" b="b"/>
            <a:pathLst>
              <a:path w="630079" h="10287000" extrusionOk="0">
                <a:moveTo>
                  <a:pt x="0" y="0"/>
                </a:moveTo>
                <a:lnTo>
                  <a:pt x="630079" y="0"/>
                </a:lnTo>
                <a:lnTo>
                  <a:pt x="630079" y="10287000"/>
                </a:lnTo>
                <a:lnTo>
                  <a:pt x="0" y="10287000"/>
                </a:lnTo>
                <a:lnTo>
                  <a:pt x="0" y="0"/>
                </a:lnTo>
                <a:close/>
              </a:path>
            </a:pathLst>
          </a:custGeom>
          <a:blipFill rotWithShape="1">
            <a:blip r:embed="rId2">
              <a:alphaModFix/>
            </a:blip>
            <a:stretch>
              <a:fillRect/>
            </a:stretch>
          </a:blipFill>
          <a:ln>
            <a:noFill/>
          </a:ln>
        </p:spPr>
      </p:sp>
      <p:sp>
        <p:nvSpPr>
          <p:cNvPr id="30" name="Google Shape;30;p14"/>
          <p:cNvSpPr/>
          <p:nvPr/>
        </p:nvSpPr>
        <p:spPr>
          <a:xfrm>
            <a:off x="-75535" y="5851773"/>
            <a:ext cx="13524226" cy="1707927"/>
          </a:xfrm>
          <a:prstGeom prst="rect">
            <a:avLst/>
          </a:prstGeom>
          <a:solidFill>
            <a:schemeClr val="lt1"/>
          </a:solidFill>
          <a:ln>
            <a:noFill/>
          </a:ln>
        </p:spPr>
        <p:txBody>
          <a:bodyPr spcFirstLastPara="1" wrap="square" lIns="53450" tIns="26700" rIns="53450" bIns="2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52" b="0" i="0" u="none" strike="noStrike" cap="none">
              <a:solidFill>
                <a:schemeClr val="lt1"/>
              </a:solidFill>
              <a:latin typeface="Calibri"/>
              <a:ea typeface="Calibri"/>
              <a:cs typeface="Calibri"/>
              <a:sym typeface="Calibri"/>
            </a:endParaRPr>
          </a:p>
        </p:txBody>
      </p:sp>
      <p:pic>
        <p:nvPicPr>
          <p:cNvPr id="31" name="Google Shape;31;p14" descr="Logotyp Funduszy Europejskich dla Rozwoju Społecznego. Z lewej granatowy kwadrat ukazany w perspektywie, na nim trzy gwiazdy: biała, żółta i czerwona. Z prawej pełna nazwa Funduszy.&#10;Flaga Rzeczpospolitej Polskiej: poziomy prostokąt złożony z dwóch pasów: górnego białego i dolnego czerwonego. Z prawej napis: Rzeczpospolita Polska. &#10;Z lewej  strony napis: Dofinansowane przez Unię Europejską. Z prawej flaga Unii Europejskiej: granatowy prostokąt, na nim dwanaście złotych gwiazdek tworzących okrąg."/>
          <p:cNvPicPr preferRelativeResize="0"/>
          <p:nvPr/>
        </p:nvPicPr>
        <p:blipFill rotWithShape="1">
          <a:blip r:embed="rId3">
            <a:alphaModFix/>
          </a:blip>
          <a:srcRect/>
          <a:stretch/>
        </p:blipFill>
        <p:spPr>
          <a:xfrm>
            <a:off x="1119986" y="5620875"/>
            <a:ext cx="10930712" cy="2169688"/>
          </a:xfrm>
          <a:prstGeom prst="rect">
            <a:avLst/>
          </a:prstGeom>
          <a:noFill/>
          <a:ln>
            <a:noFill/>
          </a:ln>
        </p:spPr>
      </p:pic>
      <p:pic>
        <p:nvPicPr>
          <p:cNvPr id="32" name="Google Shape;32;p14"/>
          <p:cNvPicPr preferRelativeResize="0"/>
          <p:nvPr/>
        </p:nvPicPr>
        <p:blipFill rotWithShape="1">
          <a:blip r:embed="rId4">
            <a:alphaModFix/>
          </a:blip>
          <a:srcRect/>
          <a:stretch/>
        </p:blipFill>
        <p:spPr>
          <a:xfrm>
            <a:off x="-97601" y="0"/>
            <a:ext cx="3012026" cy="5851748"/>
          </a:xfrm>
          <a:prstGeom prst="rect">
            <a:avLst/>
          </a:prstGeom>
          <a:noFill/>
          <a:ln>
            <a:noFill/>
          </a:ln>
        </p:spPr>
      </p:pic>
      <p:pic>
        <p:nvPicPr>
          <p:cNvPr id="33" name="Google Shape;33;p14" descr="Logotyp Instytutu Badań Edukacyjnych - Państwowego Instytutu Badawczego. Z lewej strony pomarańczowy kwadrat z wpisanym białym znakiem przypominającym litery „i”, „e” oraz ludzką postać. Z prawej pełna nazwa Instytutu.&#10;Z prawej strony, oddzielona pionową kreską nazwa projektu: Przyjazna Szkoła Dobrostan Społeczności Szkolnej"/>
          <p:cNvPicPr preferRelativeResize="0"/>
          <p:nvPr/>
        </p:nvPicPr>
        <p:blipFill rotWithShape="1">
          <a:blip r:embed="rId5">
            <a:alphaModFix/>
          </a:blip>
          <a:srcRect/>
          <a:stretch/>
        </p:blipFill>
        <p:spPr>
          <a:xfrm>
            <a:off x="4983934" y="2597454"/>
            <a:ext cx="6061697" cy="71329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lajd tytułowy (długi tytuł)" type="title">
  <p:cSld name="TITLE">
    <p:spTree>
      <p:nvGrpSpPr>
        <p:cNvPr id="1" name="Shape 34"/>
        <p:cNvGrpSpPr/>
        <p:nvPr/>
      </p:nvGrpSpPr>
      <p:grpSpPr>
        <a:xfrm>
          <a:off x="0" y="0"/>
          <a:ext cx="0" cy="0"/>
          <a:chOff x="0" y="0"/>
          <a:chExt cx="0" cy="0"/>
        </a:xfrm>
      </p:grpSpPr>
      <p:sp>
        <p:nvSpPr>
          <p:cNvPr id="35" name="Google Shape;35;p15"/>
          <p:cNvSpPr/>
          <p:nvPr/>
        </p:nvSpPr>
        <p:spPr>
          <a:xfrm>
            <a:off x="1290469" y="1973822"/>
            <a:ext cx="10860207" cy="4326381"/>
          </a:xfrm>
          <a:prstGeom prst="rect">
            <a:avLst/>
          </a:prstGeom>
          <a:solidFill>
            <a:srgbClr val="A6D3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36" name="Google Shape;36;p15"/>
          <p:cNvSpPr/>
          <p:nvPr/>
        </p:nvSpPr>
        <p:spPr>
          <a:xfrm>
            <a:off x="18" y="17"/>
            <a:ext cx="6267903" cy="269390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pic>
        <p:nvPicPr>
          <p:cNvPr id="37" name="Google Shape;37;p15"/>
          <p:cNvPicPr preferRelativeResize="0"/>
          <p:nvPr/>
        </p:nvPicPr>
        <p:blipFill rotWithShape="1">
          <a:blip r:embed="rId2">
            <a:alphaModFix/>
          </a:blip>
          <a:srcRect/>
          <a:stretch/>
        </p:blipFill>
        <p:spPr>
          <a:xfrm>
            <a:off x="1290653" y="1973819"/>
            <a:ext cx="4976808" cy="720090"/>
          </a:xfrm>
          <a:prstGeom prst="rect">
            <a:avLst/>
          </a:prstGeom>
          <a:noFill/>
          <a:ln>
            <a:noFill/>
          </a:ln>
        </p:spPr>
      </p:pic>
      <p:pic>
        <p:nvPicPr>
          <p:cNvPr id="38" name="Google Shape;38;p15"/>
          <p:cNvPicPr preferRelativeResize="0"/>
          <p:nvPr/>
        </p:nvPicPr>
        <p:blipFill rotWithShape="1">
          <a:blip r:embed="rId3">
            <a:alphaModFix amt="55000"/>
          </a:blip>
          <a:srcRect/>
          <a:stretch/>
        </p:blipFill>
        <p:spPr>
          <a:xfrm>
            <a:off x="751238" y="540402"/>
            <a:ext cx="1357578" cy="1080000"/>
          </a:xfrm>
          <a:prstGeom prst="rect">
            <a:avLst/>
          </a:prstGeom>
          <a:noFill/>
          <a:ln>
            <a:noFill/>
          </a:ln>
        </p:spPr>
      </p:pic>
      <p:pic>
        <p:nvPicPr>
          <p:cNvPr id="39" name="Google Shape;39;p15"/>
          <p:cNvPicPr preferRelativeResize="0"/>
          <p:nvPr/>
        </p:nvPicPr>
        <p:blipFill rotWithShape="1">
          <a:blip r:embed="rId4">
            <a:alphaModFix amt="55000"/>
          </a:blip>
          <a:srcRect/>
          <a:stretch/>
        </p:blipFill>
        <p:spPr>
          <a:xfrm>
            <a:off x="2647014" y="540402"/>
            <a:ext cx="1357578" cy="1080000"/>
          </a:xfrm>
          <a:prstGeom prst="rect">
            <a:avLst/>
          </a:prstGeom>
          <a:noFill/>
          <a:ln>
            <a:noFill/>
          </a:ln>
        </p:spPr>
      </p:pic>
      <p:pic>
        <p:nvPicPr>
          <p:cNvPr id="40" name="Google Shape;40;p15"/>
          <p:cNvPicPr preferRelativeResize="0"/>
          <p:nvPr/>
        </p:nvPicPr>
        <p:blipFill rotWithShape="1">
          <a:blip r:embed="rId5">
            <a:alphaModFix amt="55000"/>
          </a:blip>
          <a:srcRect/>
          <a:stretch/>
        </p:blipFill>
        <p:spPr>
          <a:xfrm>
            <a:off x="4542791" y="540402"/>
            <a:ext cx="1357578" cy="1080000"/>
          </a:xfrm>
          <a:prstGeom prst="rect">
            <a:avLst/>
          </a:prstGeom>
          <a:noFill/>
          <a:ln>
            <a:noFill/>
          </a:ln>
        </p:spPr>
      </p:pic>
      <p:sp>
        <p:nvSpPr>
          <p:cNvPr id="41" name="Google Shape;41;p15"/>
          <p:cNvSpPr txBox="1">
            <a:spLocks noGrp="1"/>
          </p:cNvSpPr>
          <p:nvPr>
            <p:ph type="ctrTitle"/>
          </p:nvPr>
        </p:nvSpPr>
        <p:spPr>
          <a:xfrm>
            <a:off x="1742083" y="3059120"/>
            <a:ext cx="9955707" cy="1107676"/>
          </a:xfrm>
          <a:prstGeom prst="rect">
            <a:avLst/>
          </a:prstGeom>
          <a:noFill/>
          <a:ln>
            <a:noFill/>
          </a:ln>
        </p:spPr>
        <p:txBody>
          <a:bodyPr spcFirstLastPara="1" wrap="square" lIns="0" tIns="0" rIns="0" bIns="0" anchor="t" anchorCtr="0">
            <a:normAutofit/>
          </a:bodyPr>
          <a:lstStyle>
            <a:lvl1pPr lvl="0" algn="l">
              <a:lnSpc>
                <a:spcPct val="125000"/>
              </a:lnSpc>
              <a:spcBef>
                <a:spcPts val="0"/>
              </a:spcBef>
              <a:spcAft>
                <a:spcPts val="0"/>
              </a:spcAft>
              <a:buClr>
                <a:schemeClr val="dk2"/>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5"/>
          <p:cNvSpPr txBox="1">
            <a:spLocks noGrp="1"/>
          </p:cNvSpPr>
          <p:nvPr>
            <p:ph type="subTitle" idx="1"/>
          </p:nvPr>
        </p:nvSpPr>
        <p:spPr>
          <a:xfrm>
            <a:off x="1742083" y="4861795"/>
            <a:ext cx="9955610" cy="1080000"/>
          </a:xfrm>
          <a:prstGeom prst="rect">
            <a:avLst/>
          </a:prstGeom>
          <a:noFill/>
          <a:ln>
            <a:noFill/>
          </a:ln>
        </p:spPr>
        <p:txBody>
          <a:bodyPr spcFirstLastPara="1" wrap="square" lIns="0" tIns="0" rIns="0" bIns="0" anchor="t" anchorCtr="0">
            <a:normAutofit/>
          </a:bodyPr>
          <a:lstStyle>
            <a:lvl1pPr lvl="0" algn="l">
              <a:lnSpc>
                <a:spcPct val="124964"/>
              </a:lnSpc>
              <a:spcBef>
                <a:spcPts val="1100"/>
              </a:spcBef>
              <a:spcAft>
                <a:spcPts val="0"/>
              </a:spcAft>
              <a:buSzPts val="2800"/>
              <a:buFont typeface="Open Sans"/>
              <a:buNone/>
              <a:defRPr sz="2800" b="1">
                <a:solidFill>
                  <a:schemeClr val="dk2"/>
                </a:solidFill>
              </a:defRPr>
            </a:lvl1pPr>
            <a:lvl2pPr lvl="1" algn="ctr">
              <a:lnSpc>
                <a:spcPct val="108892"/>
              </a:lnSpc>
              <a:spcBef>
                <a:spcPts val="551"/>
              </a:spcBef>
              <a:spcAft>
                <a:spcPts val="0"/>
              </a:spcAft>
              <a:buClr>
                <a:schemeClr val="dk1"/>
              </a:buClr>
              <a:buSzPts val="2204"/>
              <a:buFont typeface="Open Sans"/>
              <a:buNone/>
              <a:defRPr sz="2204"/>
            </a:lvl2pPr>
            <a:lvl3pPr lvl="2" algn="ctr">
              <a:lnSpc>
                <a:spcPct val="120967"/>
              </a:lnSpc>
              <a:spcBef>
                <a:spcPts val="551"/>
              </a:spcBef>
              <a:spcAft>
                <a:spcPts val="0"/>
              </a:spcAft>
              <a:buClr>
                <a:schemeClr val="dk1"/>
              </a:buClr>
              <a:buSzPts val="1984"/>
              <a:buFont typeface="Open Sans"/>
              <a:buNone/>
              <a:defRPr sz="1984"/>
            </a:lvl3pPr>
            <a:lvl4pPr lvl="3" algn="ctr">
              <a:lnSpc>
                <a:spcPct val="136054"/>
              </a:lnSpc>
              <a:spcBef>
                <a:spcPts val="551"/>
              </a:spcBef>
              <a:spcAft>
                <a:spcPts val="0"/>
              </a:spcAft>
              <a:buClr>
                <a:schemeClr val="dk1"/>
              </a:buClr>
              <a:buSzPts val="1764"/>
              <a:buNone/>
              <a:defRPr sz="1764"/>
            </a:lvl4pPr>
            <a:lvl5pPr lvl="4" algn="ctr">
              <a:lnSpc>
                <a:spcPct val="136054"/>
              </a:lnSpc>
              <a:spcBef>
                <a:spcPts val="551"/>
              </a:spcBef>
              <a:spcAft>
                <a:spcPts val="0"/>
              </a:spcAft>
              <a:buClr>
                <a:schemeClr val="dk1"/>
              </a:buClr>
              <a:buSzPts val="1764"/>
              <a:buNone/>
              <a:defRPr sz="1764"/>
            </a:lvl5pPr>
            <a:lvl6pPr lvl="5" algn="ctr">
              <a:lnSpc>
                <a:spcPct val="90000"/>
              </a:lnSpc>
              <a:spcBef>
                <a:spcPts val="551"/>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a:endParaRPr/>
          </a:p>
        </p:txBody>
      </p:sp>
      <p:sp>
        <p:nvSpPr>
          <p:cNvPr id="43" name="Google Shape;43;p15"/>
          <p:cNvSpPr txBox="1">
            <a:spLocks noGrp="1"/>
          </p:cNvSpPr>
          <p:nvPr>
            <p:ph type="dt" idx="10"/>
          </p:nvPr>
        </p:nvSpPr>
        <p:spPr>
          <a:xfrm>
            <a:off x="9886878" y="540402"/>
            <a:ext cx="2262431" cy="349114"/>
          </a:xfrm>
          <a:prstGeom prst="rect">
            <a:avLst/>
          </a:prstGeom>
          <a:noFill/>
          <a:ln>
            <a:noFill/>
          </a:ln>
        </p:spPr>
        <p:txBody>
          <a:bodyPr spcFirstLastPara="1" wrap="square" lIns="0" tIns="0" rIns="0" bIns="0" anchor="t" anchorCtr="0">
            <a:noAutofit/>
          </a:bodyPr>
          <a:lstStyle>
            <a:lvl1pPr marR="0" lvl="0" algn="r" rtl="0">
              <a:lnSpc>
                <a:spcPct val="128591"/>
              </a:lnSpc>
              <a:spcBef>
                <a:spcPts val="0"/>
              </a:spcBef>
              <a:spcAft>
                <a:spcPts val="0"/>
              </a:spcAft>
              <a:buClr>
                <a:schemeClr val="dk2"/>
              </a:buClr>
              <a:buSzPts val="1399"/>
              <a:buFont typeface="Open Sans"/>
              <a:buNone/>
              <a:defRPr sz="1399">
                <a:solidFill>
                  <a:schemeClr val="dk2"/>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44" name="Google Shape;44;p15"/>
          <p:cNvPicPr preferRelativeResize="0"/>
          <p:nvPr/>
        </p:nvPicPr>
        <p:blipFill rotWithShape="1">
          <a:blip r:embed="rId6">
            <a:alphaModFix/>
          </a:blip>
          <a:srcRect/>
          <a:stretch/>
        </p:blipFill>
        <p:spPr>
          <a:xfrm>
            <a:off x="995560" y="6371047"/>
            <a:ext cx="2037946" cy="949192"/>
          </a:xfrm>
          <a:prstGeom prst="rect">
            <a:avLst/>
          </a:prstGeom>
          <a:noFill/>
          <a:ln>
            <a:noFill/>
          </a:ln>
        </p:spPr>
      </p:pic>
      <p:pic>
        <p:nvPicPr>
          <p:cNvPr id="45" name="Google Shape;45;p15"/>
          <p:cNvPicPr preferRelativeResize="0"/>
          <p:nvPr/>
        </p:nvPicPr>
        <p:blipFill rotWithShape="1">
          <a:blip r:embed="rId7">
            <a:alphaModFix/>
          </a:blip>
          <a:srcRect/>
          <a:stretch/>
        </p:blipFill>
        <p:spPr>
          <a:xfrm>
            <a:off x="9141019" y="6371047"/>
            <a:ext cx="3310189" cy="949192"/>
          </a:xfrm>
          <a:prstGeom prst="rect">
            <a:avLst/>
          </a:prstGeom>
          <a:noFill/>
          <a:ln>
            <a:noFill/>
          </a:ln>
        </p:spPr>
      </p:pic>
      <p:pic>
        <p:nvPicPr>
          <p:cNvPr id="46" name="Google Shape;46;p15"/>
          <p:cNvPicPr preferRelativeResize="0"/>
          <p:nvPr/>
        </p:nvPicPr>
        <p:blipFill rotWithShape="1">
          <a:blip r:embed="rId8">
            <a:alphaModFix/>
          </a:blip>
          <a:srcRect/>
          <a:stretch/>
        </p:blipFill>
        <p:spPr>
          <a:xfrm>
            <a:off x="4679549" y="6370384"/>
            <a:ext cx="2815428" cy="95053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2_Slajd tytułowy (długi tytuł)">
  <p:cSld name="2_Slajd tytułowy (długi tytuł)">
    <p:spTree>
      <p:nvGrpSpPr>
        <p:cNvPr id="1" name="Shape 47"/>
        <p:cNvGrpSpPr/>
        <p:nvPr/>
      </p:nvGrpSpPr>
      <p:grpSpPr>
        <a:xfrm>
          <a:off x="0" y="0"/>
          <a:ext cx="0" cy="0"/>
          <a:chOff x="0" y="0"/>
          <a:chExt cx="0" cy="0"/>
        </a:xfrm>
      </p:grpSpPr>
      <p:sp>
        <p:nvSpPr>
          <p:cNvPr id="48" name="Google Shape;48;p16"/>
          <p:cNvSpPr/>
          <p:nvPr/>
        </p:nvSpPr>
        <p:spPr>
          <a:xfrm>
            <a:off x="1289118" y="1983582"/>
            <a:ext cx="10861573" cy="4316627"/>
          </a:xfrm>
          <a:prstGeom prst="rect">
            <a:avLst/>
          </a:prstGeom>
          <a:solidFill>
            <a:srgbClr val="A6D3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49" name="Google Shape;49;p16"/>
          <p:cNvSpPr/>
          <p:nvPr/>
        </p:nvSpPr>
        <p:spPr>
          <a:xfrm>
            <a:off x="18" y="17"/>
            <a:ext cx="6267903" cy="269390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pic>
        <p:nvPicPr>
          <p:cNvPr id="50" name="Google Shape;50;p16"/>
          <p:cNvPicPr preferRelativeResize="0"/>
          <p:nvPr/>
        </p:nvPicPr>
        <p:blipFill rotWithShape="1">
          <a:blip r:embed="rId2">
            <a:alphaModFix/>
          </a:blip>
          <a:srcRect/>
          <a:stretch/>
        </p:blipFill>
        <p:spPr>
          <a:xfrm>
            <a:off x="1289103" y="1983572"/>
            <a:ext cx="4976808" cy="720090"/>
          </a:xfrm>
          <a:prstGeom prst="rect">
            <a:avLst/>
          </a:prstGeom>
          <a:noFill/>
          <a:ln>
            <a:noFill/>
          </a:ln>
        </p:spPr>
      </p:pic>
      <p:sp>
        <p:nvSpPr>
          <p:cNvPr id="51" name="Google Shape;51;p16"/>
          <p:cNvSpPr txBox="1">
            <a:spLocks noGrp="1"/>
          </p:cNvSpPr>
          <p:nvPr>
            <p:ph type="ctrTitle"/>
          </p:nvPr>
        </p:nvSpPr>
        <p:spPr>
          <a:xfrm>
            <a:off x="1742083" y="3070227"/>
            <a:ext cx="9955707" cy="1087764"/>
          </a:xfrm>
          <a:prstGeom prst="rect">
            <a:avLst/>
          </a:prstGeom>
          <a:noFill/>
          <a:ln>
            <a:noFill/>
          </a:ln>
        </p:spPr>
        <p:txBody>
          <a:bodyPr spcFirstLastPara="1" wrap="square" lIns="0" tIns="0" rIns="0" bIns="0" anchor="t" anchorCtr="0">
            <a:normAutofit/>
          </a:bodyPr>
          <a:lstStyle>
            <a:lvl1pPr lvl="0" algn="l">
              <a:lnSpc>
                <a:spcPct val="125000"/>
              </a:lnSpc>
              <a:spcBef>
                <a:spcPts val="0"/>
              </a:spcBef>
              <a:spcAft>
                <a:spcPts val="0"/>
              </a:spcAft>
              <a:buClr>
                <a:schemeClr val="dk2"/>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16"/>
          <p:cNvSpPr txBox="1">
            <a:spLocks noGrp="1"/>
          </p:cNvSpPr>
          <p:nvPr>
            <p:ph type="subTitle" idx="1"/>
          </p:nvPr>
        </p:nvSpPr>
        <p:spPr>
          <a:xfrm>
            <a:off x="1742083" y="4861795"/>
            <a:ext cx="9955610" cy="1080000"/>
          </a:xfrm>
          <a:prstGeom prst="rect">
            <a:avLst/>
          </a:prstGeom>
          <a:noFill/>
          <a:ln>
            <a:noFill/>
          </a:ln>
        </p:spPr>
        <p:txBody>
          <a:bodyPr spcFirstLastPara="1" wrap="square" lIns="0" tIns="0" rIns="0" bIns="0" anchor="t" anchorCtr="0">
            <a:normAutofit/>
          </a:bodyPr>
          <a:lstStyle>
            <a:lvl1pPr lvl="0" algn="l">
              <a:lnSpc>
                <a:spcPct val="124964"/>
              </a:lnSpc>
              <a:spcBef>
                <a:spcPts val="1100"/>
              </a:spcBef>
              <a:spcAft>
                <a:spcPts val="0"/>
              </a:spcAft>
              <a:buSzPts val="2800"/>
              <a:buFont typeface="Open Sans"/>
              <a:buNone/>
              <a:defRPr sz="2800" b="1">
                <a:solidFill>
                  <a:schemeClr val="dk2"/>
                </a:solidFill>
              </a:defRPr>
            </a:lvl1pPr>
            <a:lvl2pPr lvl="1" algn="ctr">
              <a:lnSpc>
                <a:spcPct val="108892"/>
              </a:lnSpc>
              <a:spcBef>
                <a:spcPts val="551"/>
              </a:spcBef>
              <a:spcAft>
                <a:spcPts val="0"/>
              </a:spcAft>
              <a:buClr>
                <a:schemeClr val="dk1"/>
              </a:buClr>
              <a:buSzPts val="2204"/>
              <a:buFont typeface="Open Sans"/>
              <a:buNone/>
              <a:defRPr sz="2204"/>
            </a:lvl2pPr>
            <a:lvl3pPr lvl="2" algn="ctr">
              <a:lnSpc>
                <a:spcPct val="120967"/>
              </a:lnSpc>
              <a:spcBef>
                <a:spcPts val="551"/>
              </a:spcBef>
              <a:spcAft>
                <a:spcPts val="0"/>
              </a:spcAft>
              <a:buClr>
                <a:schemeClr val="dk1"/>
              </a:buClr>
              <a:buSzPts val="1984"/>
              <a:buFont typeface="Open Sans"/>
              <a:buNone/>
              <a:defRPr sz="1984"/>
            </a:lvl3pPr>
            <a:lvl4pPr lvl="3" algn="ctr">
              <a:lnSpc>
                <a:spcPct val="136054"/>
              </a:lnSpc>
              <a:spcBef>
                <a:spcPts val="551"/>
              </a:spcBef>
              <a:spcAft>
                <a:spcPts val="0"/>
              </a:spcAft>
              <a:buClr>
                <a:schemeClr val="dk1"/>
              </a:buClr>
              <a:buSzPts val="1764"/>
              <a:buNone/>
              <a:defRPr sz="1764"/>
            </a:lvl4pPr>
            <a:lvl5pPr lvl="4" algn="ctr">
              <a:lnSpc>
                <a:spcPct val="136054"/>
              </a:lnSpc>
              <a:spcBef>
                <a:spcPts val="551"/>
              </a:spcBef>
              <a:spcAft>
                <a:spcPts val="0"/>
              </a:spcAft>
              <a:buClr>
                <a:schemeClr val="dk1"/>
              </a:buClr>
              <a:buSzPts val="1764"/>
              <a:buNone/>
              <a:defRPr sz="1764"/>
            </a:lvl5pPr>
            <a:lvl6pPr lvl="5" algn="ctr">
              <a:lnSpc>
                <a:spcPct val="90000"/>
              </a:lnSpc>
              <a:spcBef>
                <a:spcPts val="551"/>
              </a:spcBef>
              <a:spcAft>
                <a:spcPts val="0"/>
              </a:spcAft>
              <a:buClr>
                <a:schemeClr val="dk1"/>
              </a:buClr>
              <a:buSzPts val="1764"/>
              <a:buNone/>
              <a:defRPr sz="1764"/>
            </a:lvl6pPr>
            <a:lvl7pPr lvl="6" algn="ctr">
              <a:lnSpc>
                <a:spcPct val="90000"/>
              </a:lnSpc>
              <a:spcBef>
                <a:spcPts val="551"/>
              </a:spcBef>
              <a:spcAft>
                <a:spcPts val="0"/>
              </a:spcAft>
              <a:buClr>
                <a:schemeClr val="dk1"/>
              </a:buClr>
              <a:buSzPts val="1764"/>
              <a:buNone/>
              <a:defRPr sz="1764"/>
            </a:lvl7pPr>
            <a:lvl8pPr lvl="7" algn="ctr">
              <a:lnSpc>
                <a:spcPct val="90000"/>
              </a:lnSpc>
              <a:spcBef>
                <a:spcPts val="551"/>
              </a:spcBef>
              <a:spcAft>
                <a:spcPts val="0"/>
              </a:spcAft>
              <a:buClr>
                <a:schemeClr val="dk1"/>
              </a:buClr>
              <a:buSzPts val="1764"/>
              <a:buNone/>
              <a:defRPr sz="1764"/>
            </a:lvl8pPr>
            <a:lvl9pPr lvl="8" algn="ctr">
              <a:lnSpc>
                <a:spcPct val="90000"/>
              </a:lnSpc>
              <a:spcBef>
                <a:spcPts val="551"/>
              </a:spcBef>
              <a:spcAft>
                <a:spcPts val="0"/>
              </a:spcAft>
              <a:buClr>
                <a:schemeClr val="dk1"/>
              </a:buClr>
              <a:buSzPts val="1764"/>
              <a:buNone/>
              <a:defRPr sz="1764"/>
            </a:lvl9pPr>
          </a:lstStyle>
          <a:p>
            <a:endParaRPr/>
          </a:p>
        </p:txBody>
      </p:sp>
      <p:sp>
        <p:nvSpPr>
          <p:cNvPr id="53" name="Google Shape;53;p16"/>
          <p:cNvSpPr txBox="1">
            <a:spLocks noGrp="1"/>
          </p:cNvSpPr>
          <p:nvPr>
            <p:ph type="dt" idx="10"/>
          </p:nvPr>
        </p:nvSpPr>
        <p:spPr>
          <a:xfrm>
            <a:off x="9886878" y="540402"/>
            <a:ext cx="2262431" cy="349114"/>
          </a:xfrm>
          <a:prstGeom prst="rect">
            <a:avLst/>
          </a:prstGeom>
          <a:noFill/>
          <a:ln>
            <a:noFill/>
          </a:ln>
        </p:spPr>
        <p:txBody>
          <a:bodyPr spcFirstLastPara="1" wrap="square" lIns="0" tIns="0" rIns="0" bIns="0" anchor="t" anchorCtr="0">
            <a:noAutofit/>
          </a:bodyPr>
          <a:lstStyle>
            <a:lvl1pPr marR="0" lvl="0" algn="r" rtl="0">
              <a:lnSpc>
                <a:spcPct val="128591"/>
              </a:lnSpc>
              <a:spcBef>
                <a:spcPts val="0"/>
              </a:spcBef>
              <a:spcAft>
                <a:spcPts val="0"/>
              </a:spcAft>
              <a:buClr>
                <a:schemeClr val="dk2"/>
              </a:buClr>
              <a:buSzPts val="1399"/>
              <a:buFont typeface="Open Sans"/>
              <a:buNone/>
              <a:defRPr sz="1399">
                <a:solidFill>
                  <a:schemeClr val="dk2"/>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54" name="Google Shape;54;p16"/>
          <p:cNvPicPr preferRelativeResize="0"/>
          <p:nvPr/>
        </p:nvPicPr>
        <p:blipFill rotWithShape="1">
          <a:blip r:embed="rId3">
            <a:alphaModFix/>
          </a:blip>
          <a:srcRect/>
          <a:stretch/>
        </p:blipFill>
        <p:spPr>
          <a:xfrm>
            <a:off x="995560" y="6371047"/>
            <a:ext cx="2037946" cy="949192"/>
          </a:xfrm>
          <a:prstGeom prst="rect">
            <a:avLst/>
          </a:prstGeom>
          <a:noFill/>
          <a:ln>
            <a:noFill/>
          </a:ln>
        </p:spPr>
      </p:pic>
      <p:pic>
        <p:nvPicPr>
          <p:cNvPr id="55" name="Google Shape;55;p16"/>
          <p:cNvPicPr preferRelativeResize="0"/>
          <p:nvPr/>
        </p:nvPicPr>
        <p:blipFill rotWithShape="1">
          <a:blip r:embed="rId4">
            <a:alphaModFix/>
          </a:blip>
          <a:srcRect/>
          <a:stretch/>
        </p:blipFill>
        <p:spPr>
          <a:xfrm>
            <a:off x="9141019" y="6371047"/>
            <a:ext cx="3310189" cy="949192"/>
          </a:xfrm>
          <a:prstGeom prst="rect">
            <a:avLst/>
          </a:prstGeom>
          <a:noFill/>
          <a:ln>
            <a:noFill/>
          </a:ln>
        </p:spPr>
      </p:pic>
      <p:pic>
        <p:nvPicPr>
          <p:cNvPr id="56" name="Google Shape;56;p16"/>
          <p:cNvPicPr preferRelativeResize="0"/>
          <p:nvPr/>
        </p:nvPicPr>
        <p:blipFill rotWithShape="1">
          <a:blip r:embed="rId5">
            <a:alphaModFix/>
          </a:blip>
          <a:srcRect/>
          <a:stretch/>
        </p:blipFill>
        <p:spPr>
          <a:xfrm>
            <a:off x="4679549" y="6370384"/>
            <a:ext cx="2815428" cy="950530"/>
          </a:xfrm>
          <a:prstGeom prst="rect">
            <a:avLst/>
          </a:prstGeom>
          <a:noFill/>
          <a:ln>
            <a:noFill/>
          </a:ln>
        </p:spPr>
      </p:pic>
      <p:pic>
        <p:nvPicPr>
          <p:cNvPr id="57" name="Google Shape;57;p16"/>
          <p:cNvPicPr preferRelativeResize="0"/>
          <p:nvPr/>
        </p:nvPicPr>
        <p:blipFill rotWithShape="1">
          <a:blip r:embed="rId6">
            <a:alphaModFix amt="55000"/>
          </a:blip>
          <a:srcRect/>
          <a:stretch/>
        </p:blipFill>
        <p:spPr>
          <a:xfrm>
            <a:off x="820526" y="1244366"/>
            <a:ext cx="478923" cy="381000"/>
          </a:xfrm>
          <a:prstGeom prst="rect">
            <a:avLst/>
          </a:prstGeom>
          <a:noFill/>
          <a:ln>
            <a:noFill/>
          </a:ln>
        </p:spPr>
      </p:pic>
      <p:pic>
        <p:nvPicPr>
          <p:cNvPr id="58" name="Google Shape;58;p16"/>
          <p:cNvPicPr preferRelativeResize="0"/>
          <p:nvPr/>
        </p:nvPicPr>
        <p:blipFill rotWithShape="1">
          <a:blip r:embed="rId7">
            <a:alphaModFix amt="55000"/>
          </a:blip>
          <a:srcRect/>
          <a:stretch/>
        </p:blipFill>
        <p:spPr>
          <a:xfrm>
            <a:off x="1716140" y="545866"/>
            <a:ext cx="478923" cy="381000"/>
          </a:xfrm>
          <a:prstGeom prst="rect">
            <a:avLst/>
          </a:prstGeom>
          <a:noFill/>
          <a:ln>
            <a:noFill/>
          </a:ln>
        </p:spPr>
      </p:pic>
      <p:pic>
        <p:nvPicPr>
          <p:cNvPr id="59" name="Google Shape;59;p16"/>
          <p:cNvPicPr preferRelativeResize="0"/>
          <p:nvPr/>
        </p:nvPicPr>
        <p:blipFill rotWithShape="1">
          <a:blip r:embed="rId8">
            <a:alphaModFix amt="55000"/>
          </a:blip>
          <a:srcRect/>
          <a:stretch/>
        </p:blipFill>
        <p:spPr>
          <a:xfrm>
            <a:off x="1735326" y="1244366"/>
            <a:ext cx="478923" cy="381000"/>
          </a:xfrm>
          <a:prstGeom prst="rect">
            <a:avLst/>
          </a:prstGeom>
          <a:noFill/>
          <a:ln>
            <a:noFill/>
          </a:ln>
        </p:spPr>
      </p:pic>
      <p:pic>
        <p:nvPicPr>
          <p:cNvPr id="60" name="Google Shape;60;p16"/>
          <p:cNvPicPr preferRelativeResize="0"/>
          <p:nvPr/>
        </p:nvPicPr>
        <p:blipFill rotWithShape="1">
          <a:blip r:embed="rId9">
            <a:alphaModFix amt="55000"/>
          </a:blip>
          <a:srcRect/>
          <a:stretch/>
        </p:blipFill>
        <p:spPr>
          <a:xfrm>
            <a:off x="5362162" y="538288"/>
            <a:ext cx="478923" cy="381000"/>
          </a:xfrm>
          <a:prstGeom prst="rect">
            <a:avLst/>
          </a:prstGeom>
          <a:noFill/>
          <a:ln>
            <a:noFill/>
          </a:ln>
        </p:spPr>
      </p:pic>
      <p:pic>
        <p:nvPicPr>
          <p:cNvPr id="61" name="Google Shape;61;p16"/>
          <p:cNvPicPr preferRelativeResize="0"/>
          <p:nvPr/>
        </p:nvPicPr>
        <p:blipFill rotWithShape="1">
          <a:blip r:embed="rId10">
            <a:alphaModFix amt="55000"/>
          </a:blip>
          <a:srcRect/>
          <a:stretch/>
        </p:blipFill>
        <p:spPr>
          <a:xfrm>
            <a:off x="810178" y="545866"/>
            <a:ext cx="478923" cy="381000"/>
          </a:xfrm>
          <a:prstGeom prst="rect">
            <a:avLst/>
          </a:prstGeom>
          <a:noFill/>
          <a:ln>
            <a:noFill/>
          </a:ln>
        </p:spPr>
      </p:pic>
      <p:pic>
        <p:nvPicPr>
          <p:cNvPr id="62" name="Google Shape;62;p16"/>
          <p:cNvPicPr preferRelativeResize="0"/>
          <p:nvPr/>
        </p:nvPicPr>
        <p:blipFill rotWithShape="1">
          <a:blip r:embed="rId11">
            <a:alphaModFix amt="55000"/>
          </a:blip>
          <a:srcRect/>
          <a:stretch/>
        </p:blipFill>
        <p:spPr>
          <a:xfrm>
            <a:off x="2645131" y="1254829"/>
            <a:ext cx="478923" cy="381000"/>
          </a:xfrm>
          <a:prstGeom prst="rect">
            <a:avLst/>
          </a:prstGeom>
          <a:noFill/>
          <a:ln>
            <a:noFill/>
          </a:ln>
        </p:spPr>
      </p:pic>
      <p:pic>
        <p:nvPicPr>
          <p:cNvPr id="63" name="Google Shape;63;p16"/>
          <p:cNvPicPr preferRelativeResize="0"/>
          <p:nvPr/>
        </p:nvPicPr>
        <p:blipFill rotWithShape="1">
          <a:blip r:embed="rId12">
            <a:alphaModFix amt="55000"/>
          </a:blip>
          <a:srcRect/>
          <a:stretch/>
        </p:blipFill>
        <p:spPr>
          <a:xfrm>
            <a:off x="3538042" y="543567"/>
            <a:ext cx="478923" cy="381000"/>
          </a:xfrm>
          <a:prstGeom prst="rect">
            <a:avLst/>
          </a:prstGeom>
          <a:noFill/>
          <a:ln>
            <a:noFill/>
          </a:ln>
        </p:spPr>
      </p:pic>
      <p:pic>
        <p:nvPicPr>
          <p:cNvPr id="64" name="Google Shape;64;p16"/>
          <p:cNvPicPr preferRelativeResize="0"/>
          <p:nvPr/>
        </p:nvPicPr>
        <p:blipFill rotWithShape="1">
          <a:blip r:embed="rId13">
            <a:alphaModFix amt="55000"/>
          </a:blip>
          <a:srcRect/>
          <a:stretch/>
        </p:blipFill>
        <p:spPr>
          <a:xfrm>
            <a:off x="4446087" y="535268"/>
            <a:ext cx="478923" cy="381000"/>
          </a:xfrm>
          <a:prstGeom prst="rect">
            <a:avLst/>
          </a:prstGeom>
          <a:noFill/>
          <a:ln>
            <a:noFill/>
          </a:ln>
        </p:spPr>
      </p:pic>
      <p:pic>
        <p:nvPicPr>
          <p:cNvPr id="65" name="Google Shape;65;p16"/>
          <p:cNvPicPr preferRelativeResize="0"/>
          <p:nvPr/>
        </p:nvPicPr>
        <p:blipFill rotWithShape="1">
          <a:blip r:embed="rId14">
            <a:alphaModFix amt="55000"/>
          </a:blip>
          <a:srcRect/>
          <a:stretch/>
        </p:blipFill>
        <p:spPr>
          <a:xfrm>
            <a:off x="2629999" y="531095"/>
            <a:ext cx="478923" cy="381000"/>
          </a:xfrm>
          <a:prstGeom prst="rect">
            <a:avLst/>
          </a:prstGeom>
          <a:noFill/>
          <a:ln>
            <a:noFill/>
          </a:ln>
        </p:spPr>
      </p:pic>
      <p:pic>
        <p:nvPicPr>
          <p:cNvPr id="66" name="Google Shape;66;p16"/>
          <p:cNvPicPr preferRelativeResize="0"/>
          <p:nvPr/>
        </p:nvPicPr>
        <p:blipFill rotWithShape="1">
          <a:blip r:embed="rId15">
            <a:alphaModFix amt="55000"/>
          </a:blip>
          <a:srcRect/>
          <a:stretch/>
        </p:blipFill>
        <p:spPr>
          <a:xfrm>
            <a:off x="4443303" y="1251987"/>
            <a:ext cx="478923" cy="381000"/>
          </a:xfrm>
          <a:prstGeom prst="rect">
            <a:avLst/>
          </a:prstGeom>
          <a:noFill/>
          <a:ln>
            <a:noFill/>
          </a:ln>
        </p:spPr>
      </p:pic>
      <p:pic>
        <p:nvPicPr>
          <p:cNvPr id="67" name="Google Shape;67;p16"/>
          <p:cNvPicPr preferRelativeResize="0"/>
          <p:nvPr/>
        </p:nvPicPr>
        <p:blipFill rotWithShape="1">
          <a:blip r:embed="rId16">
            <a:alphaModFix amt="55000"/>
          </a:blip>
          <a:srcRect/>
          <a:stretch/>
        </p:blipFill>
        <p:spPr>
          <a:xfrm>
            <a:off x="5361942" y="1250550"/>
            <a:ext cx="478923" cy="381000"/>
          </a:xfrm>
          <a:prstGeom prst="rect">
            <a:avLst/>
          </a:prstGeom>
          <a:noFill/>
          <a:ln>
            <a:noFill/>
          </a:ln>
        </p:spPr>
      </p:pic>
      <p:pic>
        <p:nvPicPr>
          <p:cNvPr id="68" name="Google Shape;68;p16"/>
          <p:cNvPicPr preferRelativeResize="0"/>
          <p:nvPr/>
        </p:nvPicPr>
        <p:blipFill rotWithShape="1">
          <a:blip r:embed="rId17">
            <a:alphaModFix amt="55000"/>
          </a:blip>
          <a:srcRect/>
          <a:stretch/>
        </p:blipFill>
        <p:spPr>
          <a:xfrm>
            <a:off x="3538042" y="1250550"/>
            <a:ext cx="478923" cy="3810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lajd tytułowy (krótki tytuł)">
  <p:cSld name="Slajd tytułowy (krótki tytuł)">
    <p:spTree>
      <p:nvGrpSpPr>
        <p:cNvPr id="1" name="Shape 69"/>
        <p:cNvGrpSpPr/>
        <p:nvPr/>
      </p:nvGrpSpPr>
      <p:grpSpPr>
        <a:xfrm>
          <a:off x="0" y="0"/>
          <a:ext cx="0" cy="0"/>
          <a:chOff x="0" y="0"/>
          <a:chExt cx="0" cy="0"/>
        </a:xfrm>
      </p:grpSpPr>
      <p:sp>
        <p:nvSpPr>
          <p:cNvPr id="70" name="Google Shape;70;p17"/>
          <p:cNvSpPr>
            <a:spLocks noGrp="1"/>
          </p:cNvSpPr>
          <p:nvPr>
            <p:ph type="pic" idx="2"/>
          </p:nvPr>
        </p:nvSpPr>
        <p:spPr>
          <a:xfrm>
            <a:off x="15" y="0"/>
            <a:ext cx="8528819" cy="5221288"/>
          </a:xfrm>
          <a:prstGeom prst="rect">
            <a:avLst/>
          </a:prstGeom>
          <a:solidFill>
            <a:srgbClr val="F2F2F2"/>
          </a:solidFill>
          <a:ln>
            <a:noFill/>
          </a:ln>
        </p:spPr>
      </p:sp>
      <p:sp>
        <p:nvSpPr>
          <p:cNvPr id="71" name="Google Shape;71;p17"/>
          <p:cNvSpPr/>
          <p:nvPr/>
        </p:nvSpPr>
        <p:spPr>
          <a:xfrm>
            <a:off x="3552013" y="4500563"/>
            <a:ext cx="8598663" cy="179963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72" name="Google Shape;72;p17"/>
          <p:cNvSpPr txBox="1">
            <a:spLocks noGrp="1"/>
          </p:cNvSpPr>
          <p:nvPr>
            <p:ph type="ctrTitle"/>
          </p:nvPr>
        </p:nvSpPr>
        <p:spPr>
          <a:xfrm>
            <a:off x="3988272" y="5579563"/>
            <a:ext cx="7709423" cy="648546"/>
          </a:xfrm>
          <a:prstGeom prst="rect">
            <a:avLst/>
          </a:prstGeom>
          <a:noFill/>
          <a:ln>
            <a:noFill/>
          </a:ln>
        </p:spPr>
        <p:txBody>
          <a:bodyPr spcFirstLastPara="1" wrap="square" lIns="0" tIns="0" rIns="0" bIns="0" anchor="t" anchorCtr="0">
            <a:normAutofit/>
          </a:bodyPr>
          <a:lstStyle>
            <a:lvl1pPr lvl="0" algn="l">
              <a:lnSpc>
                <a:spcPct val="124964"/>
              </a:lnSpc>
              <a:spcBef>
                <a:spcPts val="0"/>
              </a:spcBef>
              <a:spcAft>
                <a:spcPts val="0"/>
              </a:spcAft>
              <a:buClr>
                <a:schemeClr val="dk2"/>
              </a:buClr>
              <a:buSzPts val="2800"/>
              <a:buFont typeface="Open Sans"/>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7"/>
          <p:cNvSpPr txBox="1">
            <a:spLocks noGrp="1"/>
          </p:cNvSpPr>
          <p:nvPr>
            <p:ph type="dt" idx="10"/>
          </p:nvPr>
        </p:nvSpPr>
        <p:spPr>
          <a:xfrm>
            <a:off x="9888245" y="539773"/>
            <a:ext cx="2262431" cy="366725"/>
          </a:xfrm>
          <a:prstGeom prst="rect">
            <a:avLst/>
          </a:prstGeom>
          <a:noFill/>
          <a:ln>
            <a:noFill/>
          </a:ln>
        </p:spPr>
        <p:txBody>
          <a:bodyPr spcFirstLastPara="1" wrap="square" lIns="0" tIns="0" rIns="0" bIns="0" anchor="t" anchorCtr="0">
            <a:noAutofit/>
          </a:bodyPr>
          <a:lstStyle>
            <a:lvl1pPr marR="0" lvl="0" algn="r" rtl="0">
              <a:lnSpc>
                <a:spcPct val="128591"/>
              </a:lnSpc>
              <a:spcBef>
                <a:spcPts val="0"/>
              </a:spcBef>
              <a:spcAft>
                <a:spcPts val="0"/>
              </a:spcAft>
              <a:buClr>
                <a:schemeClr val="dk2"/>
              </a:buClr>
              <a:buSzPts val="1399"/>
              <a:buFont typeface="Open Sans"/>
              <a:buNone/>
              <a:defRPr sz="1399">
                <a:solidFill>
                  <a:schemeClr val="dk2"/>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74" name="Google Shape;74;p17"/>
          <p:cNvPicPr preferRelativeResize="0"/>
          <p:nvPr/>
        </p:nvPicPr>
        <p:blipFill rotWithShape="1">
          <a:blip r:embed="rId2">
            <a:alphaModFix/>
          </a:blip>
          <a:srcRect/>
          <a:stretch/>
        </p:blipFill>
        <p:spPr>
          <a:xfrm>
            <a:off x="995560" y="6371047"/>
            <a:ext cx="2037946" cy="949192"/>
          </a:xfrm>
          <a:prstGeom prst="rect">
            <a:avLst/>
          </a:prstGeom>
          <a:noFill/>
          <a:ln>
            <a:noFill/>
          </a:ln>
        </p:spPr>
      </p:pic>
      <p:pic>
        <p:nvPicPr>
          <p:cNvPr id="75" name="Google Shape;75;p17"/>
          <p:cNvPicPr preferRelativeResize="0"/>
          <p:nvPr/>
        </p:nvPicPr>
        <p:blipFill rotWithShape="1">
          <a:blip r:embed="rId3">
            <a:alphaModFix/>
          </a:blip>
          <a:srcRect/>
          <a:stretch/>
        </p:blipFill>
        <p:spPr>
          <a:xfrm>
            <a:off x="9141019" y="6371047"/>
            <a:ext cx="3310189" cy="949192"/>
          </a:xfrm>
          <a:prstGeom prst="rect">
            <a:avLst/>
          </a:prstGeom>
          <a:noFill/>
          <a:ln>
            <a:noFill/>
          </a:ln>
        </p:spPr>
      </p:pic>
      <p:pic>
        <p:nvPicPr>
          <p:cNvPr id="76" name="Google Shape;76;p17"/>
          <p:cNvPicPr preferRelativeResize="0"/>
          <p:nvPr/>
        </p:nvPicPr>
        <p:blipFill rotWithShape="1">
          <a:blip r:embed="rId4">
            <a:alphaModFix/>
          </a:blip>
          <a:srcRect/>
          <a:stretch/>
        </p:blipFill>
        <p:spPr>
          <a:xfrm>
            <a:off x="4679549" y="6370384"/>
            <a:ext cx="2815428" cy="950530"/>
          </a:xfrm>
          <a:prstGeom prst="rect">
            <a:avLst/>
          </a:prstGeom>
          <a:noFill/>
          <a:ln>
            <a:noFill/>
          </a:ln>
        </p:spPr>
      </p:pic>
      <p:pic>
        <p:nvPicPr>
          <p:cNvPr id="77" name="Google Shape;77;p17"/>
          <p:cNvPicPr preferRelativeResize="0"/>
          <p:nvPr/>
        </p:nvPicPr>
        <p:blipFill rotWithShape="1">
          <a:blip r:embed="rId5">
            <a:alphaModFix/>
          </a:blip>
          <a:srcRect/>
          <a:stretch/>
        </p:blipFill>
        <p:spPr>
          <a:xfrm>
            <a:off x="3552013" y="4500564"/>
            <a:ext cx="4976808" cy="72009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lajd tytuł sekcji">
  <p:cSld name="Slajd tytuł sekcji">
    <p:spTree>
      <p:nvGrpSpPr>
        <p:cNvPr id="1" name="Shape 78"/>
        <p:cNvGrpSpPr/>
        <p:nvPr/>
      </p:nvGrpSpPr>
      <p:grpSpPr>
        <a:xfrm>
          <a:off x="0" y="0"/>
          <a:ext cx="0" cy="0"/>
          <a:chOff x="0" y="0"/>
          <a:chExt cx="0" cy="0"/>
        </a:xfrm>
      </p:grpSpPr>
      <p:sp>
        <p:nvSpPr>
          <p:cNvPr id="79" name="Google Shape;79;p18"/>
          <p:cNvSpPr/>
          <p:nvPr/>
        </p:nvSpPr>
        <p:spPr>
          <a:xfrm>
            <a:off x="3552010" y="4500580"/>
            <a:ext cx="9045659" cy="215959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80" name="Google Shape;80;p18"/>
          <p:cNvSpPr>
            <a:spLocks noGrp="1"/>
          </p:cNvSpPr>
          <p:nvPr>
            <p:ph type="pic" idx="2"/>
          </p:nvPr>
        </p:nvSpPr>
        <p:spPr>
          <a:xfrm>
            <a:off x="842123" y="0"/>
            <a:ext cx="8592675" cy="4859338"/>
          </a:xfrm>
          <a:prstGeom prst="rect">
            <a:avLst/>
          </a:prstGeom>
          <a:solidFill>
            <a:srgbClr val="F2F2F2"/>
          </a:solidFill>
          <a:ln>
            <a:noFill/>
          </a:ln>
        </p:spPr>
      </p:sp>
      <p:sp>
        <p:nvSpPr>
          <p:cNvPr id="81" name="Google Shape;81;p18"/>
          <p:cNvSpPr/>
          <p:nvPr/>
        </p:nvSpPr>
        <p:spPr>
          <a:xfrm>
            <a:off x="4908961" y="4500586"/>
            <a:ext cx="4525820" cy="359395"/>
          </a:xfrm>
          <a:prstGeom prst="rect">
            <a:avLst/>
          </a:prstGeom>
          <a:solidFill>
            <a:srgbClr val="0052B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82" name="Google Shape;82;p18"/>
          <p:cNvSpPr/>
          <p:nvPr/>
        </p:nvSpPr>
        <p:spPr>
          <a:xfrm>
            <a:off x="3552020" y="4500584"/>
            <a:ext cx="1356948" cy="35877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83" name="Google Shape;83;p18"/>
          <p:cNvSpPr txBox="1">
            <a:spLocks noGrp="1"/>
          </p:cNvSpPr>
          <p:nvPr>
            <p:ph type="ctrTitle"/>
          </p:nvPr>
        </p:nvSpPr>
        <p:spPr>
          <a:xfrm>
            <a:off x="4004993" y="5195743"/>
            <a:ext cx="8145682" cy="1320421"/>
          </a:xfrm>
          <a:prstGeom prst="rect">
            <a:avLst/>
          </a:prstGeom>
          <a:noFill/>
          <a:ln>
            <a:noFill/>
          </a:ln>
        </p:spPr>
        <p:txBody>
          <a:bodyPr spcFirstLastPara="1" wrap="square" lIns="0" tIns="0" rIns="0" bIns="0" anchor="t" anchorCtr="0">
            <a:normAutofit/>
          </a:bodyPr>
          <a:lstStyle>
            <a:lvl1pPr lvl="0" algn="l">
              <a:lnSpc>
                <a:spcPct val="124964"/>
              </a:lnSpc>
              <a:spcBef>
                <a:spcPts val="0"/>
              </a:spcBef>
              <a:spcAft>
                <a:spcPts val="0"/>
              </a:spcAft>
              <a:buClr>
                <a:schemeClr val="dk2"/>
              </a:buClr>
              <a:buSzPts val="2800"/>
              <a:buFont typeface="Open Sans"/>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ajd - tytuł + 2 elementy zawartości z paskiem" type="twoObj">
  <p:cSld name="TWO_OBJECTS">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9"/>
          <p:cNvSpPr txBox="1">
            <a:spLocks noGrp="1"/>
          </p:cNvSpPr>
          <p:nvPr>
            <p:ph type="body" idx="1"/>
          </p:nvPr>
        </p:nvSpPr>
        <p:spPr>
          <a:xfrm>
            <a:off x="1289580" y="1979837"/>
            <a:ext cx="5204044" cy="4680018"/>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87" name="Google Shape;87;p19"/>
          <p:cNvSpPr txBox="1">
            <a:spLocks noGrp="1"/>
          </p:cNvSpPr>
          <p:nvPr>
            <p:ph type="body" idx="2"/>
          </p:nvPr>
        </p:nvSpPr>
        <p:spPr>
          <a:xfrm>
            <a:off x="6946149" y="1979613"/>
            <a:ext cx="5204044" cy="4680226"/>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88" name="Google Shape;88;p19"/>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Slajd - tytuł + zdjęcie + zawartość z paskiem">
  <p:cSld name="1_Slajd - tytuł + zdjęcie + zawartość z paskiem">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6719889" y="899860"/>
            <a:ext cx="5430307"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20"/>
          <p:cNvSpPr txBox="1">
            <a:spLocks noGrp="1"/>
          </p:cNvSpPr>
          <p:nvPr>
            <p:ph type="body" idx="1"/>
          </p:nvPr>
        </p:nvSpPr>
        <p:spPr>
          <a:xfrm>
            <a:off x="6719890" y="1979837"/>
            <a:ext cx="5430787" cy="4680002"/>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92" name="Google Shape;92;p20"/>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
        <p:nvSpPr>
          <p:cNvPr id="93" name="Google Shape;93;p20"/>
          <p:cNvSpPr>
            <a:spLocks noGrp="1"/>
          </p:cNvSpPr>
          <p:nvPr>
            <p:ph type="pic" idx="2"/>
          </p:nvPr>
        </p:nvSpPr>
        <p:spPr>
          <a:xfrm>
            <a:off x="1" y="900113"/>
            <a:ext cx="6267904" cy="5759726"/>
          </a:xfrm>
          <a:prstGeom prst="rect">
            <a:avLst/>
          </a:prstGeom>
          <a:solidFill>
            <a:srgbClr val="F2F2F2"/>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1_Slajd - tytuł + 2 elementy zawartości bez paska">
  <p:cSld name="1_Slajd - tytuł + 2 elementy zawartości bez paska">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21"/>
          <p:cNvSpPr txBox="1">
            <a:spLocks noGrp="1"/>
          </p:cNvSpPr>
          <p:nvPr>
            <p:ph type="body" idx="1"/>
          </p:nvPr>
        </p:nvSpPr>
        <p:spPr>
          <a:xfrm>
            <a:off x="1289580" y="1979837"/>
            <a:ext cx="5204044" cy="4680018"/>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97" name="Google Shape;97;p21"/>
          <p:cNvSpPr txBox="1">
            <a:spLocks noGrp="1"/>
          </p:cNvSpPr>
          <p:nvPr>
            <p:ph type="body" idx="2"/>
          </p:nvPr>
        </p:nvSpPr>
        <p:spPr>
          <a:xfrm>
            <a:off x="6946149" y="1979613"/>
            <a:ext cx="5204044" cy="4680226"/>
          </a:xfrm>
          <a:prstGeom prst="rect">
            <a:avLst/>
          </a:prstGeom>
          <a:noFill/>
          <a:ln>
            <a:noFill/>
          </a:ln>
        </p:spPr>
        <p:txBody>
          <a:bodyPr spcFirstLastPara="1" wrap="square" lIns="0" tIns="0" rIns="0" bIns="0" anchor="t" anchorCtr="0">
            <a:normAutofit/>
          </a:bodyPr>
          <a:lstStyle>
            <a:lvl1pPr marL="457200" lvl="0" indent="-228600" algn="l">
              <a:lnSpc>
                <a:spcPct val="133333"/>
              </a:lnSpc>
              <a:spcBef>
                <a:spcPts val="1100"/>
              </a:spcBef>
              <a:spcAft>
                <a:spcPts val="0"/>
              </a:spcAft>
              <a:buSzPts val="1800"/>
              <a:buNone/>
              <a:defRPr/>
            </a:lvl1pPr>
            <a:lvl2pPr marL="914400" lvl="1" indent="-228600" algn="l">
              <a:lnSpc>
                <a:spcPct val="133333"/>
              </a:lnSpc>
              <a:spcBef>
                <a:spcPts val="551"/>
              </a:spcBef>
              <a:spcAft>
                <a:spcPts val="0"/>
              </a:spcAft>
              <a:buClr>
                <a:schemeClr val="dk1"/>
              </a:buClr>
              <a:buSzPts val="1800"/>
              <a:buNone/>
              <a:defRPr/>
            </a:lvl2pPr>
            <a:lvl3pPr marL="1371600" lvl="2" indent="-228600" algn="l">
              <a:lnSpc>
                <a:spcPct val="133333"/>
              </a:lnSpc>
              <a:spcBef>
                <a:spcPts val="551"/>
              </a:spcBef>
              <a:spcAft>
                <a:spcPts val="0"/>
              </a:spcAft>
              <a:buClr>
                <a:schemeClr val="dk1"/>
              </a:buClr>
              <a:buSzPts val="1800"/>
              <a:buNone/>
              <a:defRPr/>
            </a:lvl3pPr>
            <a:lvl4pPr marL="1828800" lvl="3" indent="-342900" algn="l">
              <a:lnSpc>
                <a:spcPct val="133333"/>
              </a:lnSpc>
              <a:spcBef>
                <a:spcPts val="551"/>
              </a:spcBef>
              <a:spcAft>
                <a:spcPts val="0"/>
              </a:spcAft>
              <a:buClr>
                <a:schemeClr val="dk1"/>
              </a:buClr>
              <a:buSzPts val="1800"/>
              <a:buChar char="•"/>
              <a:defRPr/>
            </a:lvl4pPr>
            <a:lvl5pPr marL="2286000" lvl="4" indent="-342900" algn="l">
              <a:lnSpc>
                <a:spcPct val="133333"/>
              </a:lnSpc>
              <a:spcBef>
                <a:spcPts val="551"/>
              </a:spcBef>
              <a:spcAft>
                <a:spcPts val="0"/>
              </a:spcAft>
              <a:buClr>
                <a:schemeClr val="dk1"/>
              </a:buClr>
              <a:buSzPts val="1800"/>
              <a:buChar char="•"/>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98" name="Google Shape;98;p21"/>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lvl="0"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lvl="1"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lvl="2"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lvl="3"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lvl="4"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lvl="5"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lvl="6"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lvl="7"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lvl="8" indent="0" algn="r">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
        <p:nvSpPr>
          <p:cNvPr id="99" name="Google Shape;99;p21"/>
          <p:cNvSpPr/>
          <p:nvPr/>
        </p:nvSpPr>
        <p:spPr>
          <a:xfrm>
            <a:off x="10792166" y="7380304"/>
            <a:ext cx="1358510" cy="179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lajd końcowy">
  <p:cSld name="Slajd końcowy">
    <p:spTree>
      <p:nvGrpSpPr>
        <p:cNvPr id="1" name="Shape 100"/>
        <p:cNvGrpSpPr/>
        <p:nvPr/>
      </p:nvGrpSpPr>
      <p:grpSpPr>
        <a:xfrm>
          <a:off x="0" y="0"/>
          <a:ext cx="0" cy="0"/>
          <a:chOff x="0" y="0"/>
          <a:chExt cx="0" cy="0"/>
        </a:xfrm>
      </p:grpSpPr>
      <p:sp>
        <p:nvSpPr>
          <p:cNvPr id="101" name="Google Shape;101;p22"/>
          <p:cNvSpPr/>
          <p:nvPr/>
        </p:nvSpPr>
        <p:spPr>
          <a:xfrm>
            <a:off x="3099033" y="4500563"/>
            <a:ext cx="10340744" cy="179963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102" name="Google Shape;102;p22"/>
          <p:cNvSpPr>
            <a:spLocks noGrp="1"/>
          </p:cNvSpPr>
          <p:nvPr>
            <p:ph type="pic" idx="2"/>
          </p:nvPr>
        </p:nvSpPr>
        <p:spPr>
          <a:xfrm>
            <a:off x="1289118" y="0"/>
            <a:ext cx="10861573" cy="5221288"/>
          </a:xfrm>
          <a:prstGeom prst="rect">
            <a:avLst/>
          </a:prstGeom>
          <a:solidFill>
            <a:srgbClr val="F2F2F2"/>
          </a:solidFill>
          <a:ln>
            <a:noFill/>
          </a:ln>
        </p:spPr>
      </p:sp>
      <p:pic>
        <p:nvPicPr>
          <p:cNvPr id="103" name="Google Shape;103;p22"/>
          <p:cNvPicPr preferRelativeResize="0"/>
          <p:nvPr/>
        </p:nvPicPr>
        <p:blipFill rotWithShape="1">
          <a:blip r:embed="rId2">
            <a:alphaModFix/>
          </a:blip>
          <a:srcRect/>
          <a:stretch/>
        </p:blipFill>
        <p:spPr>
          <a:xfrm>
            <a:off x="3101027" y="4500564"/>
            <a:ext cx="4976808" cy="720090"/>
          </a:xfrm>
          <a:prstGeom prst="rect">
            <a:avLst/>
          </a:prstGeom>
          <a:noFill/>
          <a:ln>
            <a:noFill/>
          </a:ln>
        </p:spPr>
      </p:pic>
      <p:sp>
        <p:nvSpPr>
          <p:cNvPr id="104" name="Google Shape;104;p22"/>
          <p:cNvSpPr txBox="1">
            <a:spLocks noGrp="1"/>
          </p:cNvSpPr>
          <p:nvPr>
            <p:ph type="title"/>
          </p:nvPr>
        </p:nvSpPr>
        <p:spPr>
          <a:xfrm>
            <a:off x="3552028" y="5593629"/>
            <a:ext cx="9502629" cy="705572"/>
          </a:xfrm>
          <a:prstGeom prst="rect">
            <a:avLst/>
          </a:prstGeom>
          <a:noFill/>
          <a:ln>
            <a:noFill/>
          </a:ln>
        </p:spPr>
        <p:txBody>
          <a:bodyPr spcFirstLastPara="1" wrap="square" lIns="0" tIns="0" rIns="0" bIns="0" anchor="t" anchorCtr="0">
            <a:normAutofit/>
          </a:bodyPr>
          <a:lstStyle>
            <a:lvl1pPr lvl="0" algn="l">
              <a:lnSpc>
                <a:spcPct val="2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5" name="Google Shape;105;p22"/>
          <p:cNvPicPr preferRelativeResize="0"/>
          <p:nvPr/>
        </p:nvPicPr>
        <p:blipFill rotWithShape="1">
          <a:blip r:embed="rId3">
            <a:alphaModFix/>
          </a:blip>
          <a:srcRect/>
          <a:stretch/>
        </p:blipFill>
        <p:spPr>
          <a:xfrm>
            <a:off x="995560" y="6371047"/>
            <a:ext cx="2037946" cy="949192"/>
          </a:xfrm>
          <a:prstGeom prst="rect">
            <a:avLst/>
          </a:prstGeom>
          <a:noFill/>
          <a:ln>
            <a:noFill/>
          </a:ln>
        </p:spPr>
      </p:pic>
      <p:pic>
        <p:nvPicPr>
          <p:cNvPr id="106" name="Google Shape;106;p22"/>
          <p:cNvPicPr preferRelativeResize="0"/>
          <p:nvPr/>
        </p:nvPicPr>
        <p:blipFill rotWithShape="1">
          <a:blip r:embed="rId4">
            <a:alphaModFix/>
          </a:blip>
          <a:srcRect/>
          <a:stretch/>
        </p:blipFill>
        <p:spPr>
          <a:xfrm>
            <a:off x="9141019" y="6371047"/>
            <a:ext cx="3310189" cy="949192"/>
          </a:xfrm>
          <a:prstGeom prst="rect">
            <a:avLst/>
          </a:prstGeom>
          <a:noFill/>
          <a:ln>
            <a:noFill/>
          </a:ln>
        </p:spPr>
      </p:pic>
      <p:pic>
        <p:nvPicPr>
          <p:cNvPr id="107" name="Google Shape;107;p22"/>
          <p:cNvPicPr preferRelativeResize="0"/>
          <p:nvPr/>
        </p:nvPicPr>
        <p:blipFill rotWithShape="1">
          <a:blip r:embed="rId5">
            <a:alphaModFix/>
          </a:blip>
          <a:srcRect/>
          <a:stretch/>
        </p:blipFill>
        <p:spPr>
          <a:xfrm>
            <a:off x="4679549" y="6370384"/>
            <a:ext cx="2815428" cy="95053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1289117" y="899860"/>
            <a:ext cx="10861093" cy="1080001"/>
          </a:xfrm>
          <a:prstGeom prst="rect">
            <a:avLst/>
          </a:prstGeom>
          <a:noFill/>
          <a:ln>
            <a:noFill/>
          </a:ln>
        </p:spPr>
        <p:txBody>
          <a:bodyPr spcFirstLastPara="1" wrap="square" lIns="0" tIns="0" rIns="0" bIns="0" anchor="t" anchorCtr="0">
            <a:normAutofit/>
          </a:bodyPr>
          <a:lstStyle>
            <a:lvl1pPr marR="0" lvl="0" algn="l" rtl="0">
              <a:lnSpc>
                <a:spcPct val="128571"/>
              </a:lnSpc>
              <a:spcBef>
                <a:spcPts val="0"/>
              </a:spcBef>
              <a:spcAft>
                <a:spcPts val="0"/>
              </a:spcAft>
              <a:buClr>
                <a:schemeClr val="dk2"/>
              </a:buClr>
              <a:buSzPts val="2800"/>
              <a:buFont typeface="Open Sans"/>
              <a:buNone/>
              <a:defRPr sz="2800" b="1" i="0" u="none" strike="noStrike" cap="none">
                <a:solidFill>
                  <a:schemeClr val="dk2"/>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1"/>
          <p:cNvSpPr txBox="1">
            <a:spLocks noGrp="1"/>
          </p:cNvSpPr>
          <p:nvPr>
            <p:ph type="body" idx="1"/>
          </p:nvPr>
        </p:nvSpPr>
        <p:spPr>
          <a:xfrm>
            <a:off x="1289596" y="1979837"/>
            <a:ext cx="10861093" cy="4680002"/>
          </a:xfrm>
          <a:prstGeom prst="rect">
            <a:avLst/>
          </a:prstGeom>
          <a:noFill/>
          <a:ln>
            <a:noFill/>
          </a:ln>
        </p:spPr>
        <p:txBody>
          <a:bodyPr spcFirstLastPara="1" wrap="square" lIns="0" tIns="0" rIns="0" bIns="0" anchor="t" anchorCtr="0">
            <a:normAutofit/>
          </a:bodyPr>
          <a:lstStyle>
            <a:lvl1pPr marL="457200" marR="0" lvl="0" indent="-228600" algn="l" rtl="0">
              <a:lnSpc>
                <a:spcPct val="133407"/>
              </a:lnSpc>
              <a:spcBef>
                <a:spcPts val="1100"/>
              </a:spcBef>
              <a:spcAft>
                <a:spcPts val="0"/>
              </a:spcAft>
              <a:buClr>
                <a:schemeClr val="accent1"/>
              </a:buClr>
              <a:buSzPts val="1799"/>
              <a:buFont typeface="Open Sans"/>
              <a:buNone/>
              <a:defRPr sz="1799" b="0" i="0" u="none" strike="noStrike" cap="none">
                <a:solidFill>
                  <a:schemeClr val="dk1"/>
                </a:solidFill>
                <a:latin typeface="Open Sans"/>
                <a:ea typeface="Open Sans"/>
                <a:cs typeface="Open Sans"/>
                <a:sym typeface="Open Sans"/>
              </a:defRPr>
            </a:lvl1pPr>
            <a:lvl2pPr marL="914400" marR="0" lvl="1" indent="-228600" algn="l" rtl="0">
              <a:lnSpc>
                <a:spcPct val="133407"/>
              </a:lnSpc>
              <a:spcBef>
                <a:spcPts val="551"/>
              </a:spcBef>
              <a:spcAft>
                <a:spcPts val="0"/>
              </a:spcAft>
              <a:buClr>
                <a:schemeClr val="dk1"/>
              </a:buClr>
              <a:buSzPts val="1799"/>
              <a:buFont typeface="Open Sans"/>
              <a:buNone/>
              <a:defRPr sz="1799" b="0" i="0" u="none" strike="noStrike" cap="none">
                <a:solidFill>
                  <a:schemeClr val="dk1"/>
                </a:solidFill>
                <a:latin typeface="Open Sans"/>
                <a:ea typeface="Open Sans"/>
                <a:cs typeface="Open Sans"/>
                <a:sym typeface="Open Sans"/>
              </a:defRPr>
            </a:lvl2pPr>
            <a:lvl3pPr marL="1371600" marR="0" lvl="2" indent="-228600" algn="l" rtl="0">
              <a:lnSpc>
                <a:spcPct val="133407"/>
              </a:lnSpc>
              <a:spcBef>
                <a:spcPts val="551"/>
              </a:spcBef>
              <a:spcAft>
                <a:spcPts val="0"/>
              </a:spcAft>
              <a:buClr>
                <a:schemeClr val="dk1"/>
              </a:buClr>
              <a:buSzPts val="1799"/>
              <a:buFont typeface="Open Sans"/>
              <a:buNone/>
              <a:defRPr sz="1799" b="0" i="0" u="none" strike="noStrike" cap="none">
                <a:solidFill>
                  <a:schemeClr val="dk1"/>
                </a:solidFill>
                <a:latin typeface="Open Sans"/>
                <a:ea typeface="Open Sans"/>
                <a:cs typeface="Open Sans"/>
                <a:sym typeface="Open Sans"/>
              </a:defRPr>
            </a:lvl3pPr>
            <a:lvl4pPr marL="1828800" marR="0" lvl="3" indent="-342837" algn="l" rtl="0">
              <a:lnSpc>
                <a:spcPct val="133407"/>
              </a:lnSpc>
              <a:spcBef>
                <a:spcPts val="551"/>
              </a:spcBef>
              <a:spcAft>
                <a:spcPts val="0"/>
              </a:spcAft>
              <a:buClr>
                <a:schemeClr val="dk1"/>
              </a:buClr>
              <a:buSzPts val="1799"/>
              <a:buFont typeface="Arial"/>
              <a:buChar char="•"/>
              <a:defRPr sz="1799" b="0" i="0" u="none" strike="noStrike" cap="none">
                <a:solidFill>
                  <a:schemeClr val="dk1"/>
                </a:solidFill>
                <a:latin typeface="Open Sans"/>
                <a:ea typeface="Open Sans"/>
                <a:cs typeface="Open Sans"/>
                <a:sym typeface="Open Sans"/>
              </a:defRPr>
            </a:lvl4pPr>
            <a:lvl5pPr marL="2286000" marR="0" lvl="4" indent="-342836" algn="l" rtl="0">
              <a:lnSpc>
                <a:spcPct val="133407"/>
              </a:lnSpc>
              <a:spcBef>
                <a:spcPts val="551"/>
              </a:spcBef>
              <a:spcAft>
                <a:spcPts val="0"/>
              </a:spcAft>
              <a:buClr>
                <a:schemeClr val="dk1"/>
              </a:buClr>
              <a:buSzPts val="1799"/>
              <a:buFont typeface="Arial"/>
              <a:buChar char="•"/>
              <a:defRPr sz="1799" b="0" i="0" u="none" strike="noStrike" cap="none">
                <a:solidFill>
                  <a:schemeClr val="dk1"/>
                </a:solidFill>
                <a:latin typeface="Open Sans"/>
                <a:ea typeface="Open Sans"/>
                <a:cs typeface="Open Sans"/>
                <a:sym typeface="Open Sans"/>
              </a:defRPr>
            </a:lvl5pPr>
            <a:lvl6pPr marL="2743200" marR="0" lvl="5"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6pPr>
            <a:lvl7pPr marL="3200400" marR="0" lvl="6"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Calibri"/>
                <a:ea typeface="Calibri"/>
                <a:cs typeface="Calibri"/>
                <a:sym typeface="Calibri"/>
              </a:defRPr>
            </a:lvl9pPr>
          </a:lstStyle>
          <a:p>
            <a:endParaRPr/>
          </a:p>
        </p:txBody>
      </p:sp>
      <p:sp>
        <p:nvSpPr>
          <p:cNvPr id="12" name="Google Shape;12;p11"/>
          <p:cNvSpPr/>
          <p:nvPr/>
        </p:nvSpPr>
        <p:spPr>
          <a:xfrm>
            <a:off x="1289536" y="17"/>
            <a:ext cx="1358510" cy="179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13" name="Google Shape;13;p11"/>
          <p:cNvSpPr/>
          <p:nvPr/>
        </p:nvSpPr>
        <p:spPr>
          <a:xfrm>
            <a:off x="2648060" y="17"/>
            <a:ext cx="9502149" cy="179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
        <p:nvSpPr>
          <p:cNvPr id="14" name="Google Shape;14;p11"/>
          <p:cNvSpPr txBox="1">
            <a:spLocks noGrp="1"/>
          </p:cNvSpPr>
          <p:nvPr>
            <p:ph type="sldNum" idx="12"/>
          </p:nvPr>
        </p:nvSpPr>
        <p:spPr>
          <a:xfrm>
            <a:off x="10791732" y="7019838"/>
            <a:ext cx="1357578" cy="180000"/>
          </a:xfrm>
          <a:prstGeom prst="rect">
            <a:avLst/>
          </a:prstGeom>
          <a:noFill/>
          <a:ln>
            <a:noFill/>
          </a:ln>
        </p:spPr>
        <p:txBody>
          <a:bodyPr spcFirstLastPara="1" wrap="square" lIns="0" tIns="72000" rIns="0" bIns="72000" anchor="ctr" anchorCtr="0">
            <a:noAutofit/>
          </a:bodyPr>
          <a:lstStyle>
            <a:lvl1pPr marL="0" marR="0" lvl="0"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1pPr>
            <a:lvl2pPr marL="0" marR="0" lvl="1"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2pPr>
            <a:lvl3pPr marL="0" marR="0" lvl="2"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3pPr>
            <a:lvl4pPr marL="0" marR="0" lvl="3"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4pPr>
            <a:lvl5pPr marL="0" marR="0" lvl="4"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5pPr>
            <a:lvl6pPr marL="0" marR="0" lvl="5"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6pPr>
            <a:lvl7pPr marL="0" marR="0" lvl="6"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7pPr>
            <a:lvl8pPr marL="0" marR="0" lvl="7"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8pPr>
            <a:lvl9pPr marL="0" marR="0" lvl="8" indent="0" algn="r" rtl="0">
              <a:spcBef>
                <a:spcPts val="0"/>
              </a:spcBef>
              <a:buClr>
                <a:schemeClr val="dk2"/>
              </a:buClr>
              <a:buSzPts val="999"/>
              <a:buFont typeface="Open Sans"/>
              <a:buNone/>
              <a:defRPr sz="999">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pl-PL"/>
              <a:t>‹#›</a:t>
            </a:fld>
            <a:endParaRPr/>
          </a:p>
        </p:txBody>
      </p:sp>
      <p:sp>
        <p:nvSpPr>
          <p:cNvPr id="15" name="Google Shape;15;p11"/>
          <p:cNvSpPr/>
          <p:nvPr/>
        </p:nvSpPr>
        <p:spPr>
          <a:xfrm>
            <a:off x="10792166" y="7380304"/>
            <a:ext cx="1358510" cy="179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799"/>
              <a:buFont typeface="Calibri"/>
              <a:buNone/>
            </a:pPr>
            <a:endParaRPr sz="1799">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43">
          <p15:clr>
            <a:srgbClr val="F26B43"/>
          </p15:clr>
        </p15:guide>
        <p15:guide id="2" pos="527">
          <p15:clr>
            <a:srgbClr val="F26B43"/>
          </p15:clr>
        </p15:guide>
        <p15:guide id="3" pos="813">
          <p15:clr>
            <a:srgbClr val="F26B43"/>
          </p15:clr>
        </p15:guide>
        <p15:guide id="4" pos="1097">
          <p15:clr>
            <a:srgbClr val="F26B43"/>
          </p15:clr>
        </p15:guide>
        <p15:guide id="5" pos="1383">
          <p15:clr>
            <a:srgbClr val="F26B43"/>
          </p15:clr>
        </p15:guide>
        <p15:guide id="6" pos="1668">
          <p15:clr>
            <a:srgbClr val="F26B43"/>
          </p15:clr>
        </p15:guide>
        <p15:guide id="7" pos="1952">
          <p15:clr>
            <a:srgbClr val="F26B43"/>
          </p15:clr>
        </p15:guide>
        <p15:guide id="8" pos="2238">
          <p15:clr>
            <a:srgbClr val="F26B43"/>
          </p15:clr>
        </p15:guide>
        <p15:guide id="9" pos="2522">
          <p15:clr>
            <a:srgbClr val="F26B43"/>
          </p15:clr>
        </p15:guide>
        <p15:guide id="10" pos="2808">
          <p15:clr>
            <a:srgbClr val="F26B43"/>
          </p15:clr>
        </p15:guide>
        <p15:guide id="11" pos="3092">
          <p15:clr>
            <a:srgbClr val="F26B43"/>
          </p15:clr>
        </p15:guide>
        <p15:guide id="12" pos="3378">
          <p15:clr>
            <a:srgbClr val="F26B43"/>
          </p15:clr>
        </p15:guide>
        <p15:guide id="13" pos="3663">
          <p15:clr>
            <a:srgbClr val="F26B43"/>
          </p15:clr>
        </p15:guide>
        <p15:guide id="14" pos="3948">
          <p15:clr>
            <a:srgbClr val="F26B43"/>
          </p15:clr>
        </p15:guide>
        <p15:guide id="15" pos="4234">
          <p15:clr>
            <a:srgbClr val="F26B43"/>
          </p15:clr>
        </p15:guide>
        <p15:guide id="16" pos="4518">
          <p15:clr>
            <a:srgbClr val="F26B43"/>
          </p15:clr>
        </p15:guide>
        <p15:guide id="17" pos="4803">
          <p15:clr>
            <a:srgbClr val="F26B43"/>
          </p15:clr>
        </p15:guide>
        <p15:guide id="18" pos="5088">
          <p15:clr>
            <a:srgbClr val="F26B43"/>
          </p15:clr>
        </p15:guide>
        <p15:guide id="19" pos="5374">
          <p15:clr>
            <a:srgbClr val="F26B43"/>
          </p15:clr>
        </p15:guide>
        <p15:guide id="20" pos="5658">
          <p15:clr>
            <a:srgbClr val="F26B43"/>
          </p15:clr>
        </p15:guide>
        <p15:guide id="21" pos="5944">
          <p15:clr>
            <a:srgbClr val="F26B43"/>
          </p15:clr>
        </p15:guide>
        <p15:guide id="22" pos="6228">
          <p15:clr>
            <a:srgbClr val="F26B43"/>
          </p15:clr>
        </p15:guide>
        <p15:guide id="23" pos="6514">
          <p15:clr>
            <a:srgbClr val="F26B43"/>
          </p15:clr>
        </p15:guide>
        <p15:guide id="24" pos="6798">
          <p15:clr>
            <a:srgbClr val="F26B43"/>
          </p15:clr>
        </p15:guide>
        <p15:guide id="25" pos="7083">
          <p15:clr>
            <a:srgbClr val="F26B43"/>
          </p15:clr>
        </p15:guide>
        <p15:guide id="26" pos="7369">
          <p15:clr>
            <a:srgbClr val="F26B43"/>
          </p15:clr>
        </p15:guide>
        <p15:guide id="27" pos="7653">
          <p15:clr>
            <a:srgbClr val="F26B43"/>
          </p15:clr>
        </p15:guide>
        <p15:guide id="28" pos="7939">
          <p15:clr>
            <a:srgbClr val="F26B43"/>
          </p15:clr>
        </p15:guide>
        <p15:guide id="29" pos="8223">
          <p15:clr>
            <a:srgbClr val="F26B43"/>
          </p15:clr>
        </p15:guide>
        <p15:guide id="30" orient="horz" pos="114">
          <p15:clr>
            <a:srgbClr val="F26B43"/>
          </p15:clr>
        </p15:guide>
        <p15:guide id="31" orient="horz" pos="340">
          <p15:clr>
            <a:srgbClr val="F26B43"/>
          </p15:clr>
        </p15:guide>
        <p15:guide id="32" orient="horz" pos="567">
          <p15:clr>
            <a:srgbClr val="F26B43"/>
          </p15:clr>
        </p15:guide>
        <p15:guide id="33" orient="horz" pos="794">
          <p15:clr>
            <a:srgbClr val="F26B43"/>
          </p15:clr>
        </p15:guide>
        <p15:guide id="34" orient="horz" pos="1020">
          <p15:clr>
            <a:srgbClr val="F26B43"/>
          </p15:clr>
        </p15:guide>
        <p15:guide id="35" orient="horz" pos="1247">
          <p15:clr>
            <a:srgbClr val="F26B43"/>
          </p15:clr>
        </p15:guide>
        <p15:guide id="36" orient="horz" pos="1474">
          <p15:clr>
            <a:srgbClr val="F26B43"/>
          </p15:clr>
        </p15:guide>
        <p15:guide id="37" orient="horz" pos="1701">
          <p15:clr>
            <a:srgbClr val="F26B43"/>
          </p15:clr>
        </p15:guide>
        <p15:guide id="38" orient="horz" pos="1927">
          <p15:clr>
            <a:srgbClr val="F26B43"/>
          </p15:clr>
        </p15:guide>
        <p15:guide id="39" orient="horz" pos="2154">
          <p15:clr>
            <a:srgbClr val="F26B43"/>
          </p15:clr>
        </p15:guide>
        <p15:guide id="40" orient="horz" pos="2381">
          <p15:clr>
            <a:srgbClr val="F26B43"/>
          </p15:clr>
        </p15:guide>
        <p15:guide id="41" orient="horz" pos="2608">
          <p15:clr>
            <a:srgbClr val="F26B43"/>
          </p15:clr>
        </p15:guide>
        <p15:guide id="42" orient="horz" pos="2835">
          <p15:clr>
            <a:srgbClr val="F26B43"/>
          </p15:clr>
        </p15:guide>
        <p15:guide id="43" orient="horz" pos="3061">
          <p15:clr>
            <a:srgbClr val="F26B43"/>
          </p15:clr>
        </p15:guide>
        <p15:guide id="44" orient="horz" pos="3288">
          <p15:clr>
            <a:srgbClr val="F26B43"/>
          </p15:clr>
        </p15:guide>
        <p15:guide id="45" orient="horz" pos="3515">
          <p15:clr>
            <a:srgbClr val="F26B43"/>
          </p15:clr>
        </p15:guide>
        <p15:guide id="46" orient="horz" pos="3742">
          <p15:clr>
            <a:srgbClr val="F26B43"/>
          </p15:clr>
        </p15:guide>
        <p15:guide id="47" orient="horz" pos="3968">
          <p15:clr>
            <a:srgbClr val="F26B43"/>
          </p15:clr>
        </p15:guide>
        <p15:guide id="48" orient="horz" pos="4195">
          <p15:clr>
            <a:srgbClr val="F26B43"/>
          </p15:clr>
        </p15:guide>
        <p15:guide id="49" orient="horz" pos="4422">
          <p15:clr>
            <a:srgbClr val="F26B43"/>
          </p15:clr>
        </p15:guide>
        <p15:guide id="50" orient="horz" pos="4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1"/>
          <p:cNvPicPr preferRelativeResize="0"/>
          <p:nvPr/>
        </p:nvPicPr>
        <p:blipFill rotWithShape="1">
          <a:blip r:embed="rId3">
            <a:alphaModFix/>
          </a:blip>
          <a:srcRect/>
          <a:stretch/>
        </p:blipFill>
        <p:spPr>
          <a:xfrm>
            <a:off x="1414429" y="-32881"/>
            <a:ext cx="10755370" cy="7592025"/>
          </a:xfrm>
          <a:prstGeom prst="rect">
            <a:avLst/>
          </a:prstGeom>
          <a:noFill/>
          <a:ln>
            <a:noFill/>
          </a:ln>
        </p:spPr>
      </p:pic>
      <p:sp>
        <p:nvSpPr>
          <p:cNvPr id="114" name="Google Shape;114;p1"/>
          <p:cNvSpPr txBox="1"/>
          <p:nvPr/>
        </p:nvSpPr>
        <p:spPr>
          <a:xfrm>
            <a:off x="2759872" y="3070239"/>
            <a:ext cx="8064484" cy="2869849"/>
          </a:xfrm>
          <a:prstGeom prst="rect">
            <a:avLst/>
          </a:prstGeom>
          <a:noFill/>
          <a:ln>
            <a:noFill/>
          </a:ln>
        </p:spPr>
        <p:txBody>
          <a:bodyPr spcFirstLastPara="1" wrap="square" lIns="0" tIns="0" rIns="0" bIns="0" anchor="t" anchorCtr="0">
            <a:normAutofit/>
          </a:bodyPr>
          <a:lstStyle/>
          <a:p>
            <a:pPr marL="0" marR="0" lvl="0" indent="0" algn="l" rtl="0">
              <a:lnSpc>
                <a:spcPct val="128571"/>
              </a:lnSpc>
              <a:spcBef>
                <a:spcPts val="0"/>
              </a:spcBef>
              <a:spcAft>
                <a:spcPts val="0"/>
              </a:spcAft>
              <a:buClr>
                <a:schemeClr val="dk2"/>
              </a:buClr>
              <a:buSzPts val="2800"/>
              <a:buFont typeface="Open Sans"/>
              <a:buNone/>
            </a:pPr>
            <a:r>
              <a:rPr lang="pl-PL" sz="2800" b="1">
                <a:solidFill>
                  <a:schemeClr val="dk2"/>
                </a:solidFill>
                <a:latin typeface="Open Sans"/>
                <a:ea typeface="Open Sans"/>
                <a:cs typeface="Open Sans"/>
                <a:sym typeface="Open Sans"/>
              </a:rPr>
              <a:t>Skąd będziemy wiedzieć, czy coś się zmienia?</a:t>
            </a:r>
            <a:br>
              <a:rPr lang="pl-PL" sz="2800" b="1">
                <a:solidFill>
                  <a:schemeClr val="dk2"/>
                </a:solidFill>
                <a:latin typeface="Open Sans"/>
                <a:ea typeface="Open Sans"/>
                <a:cs typeface="Open Sans"/>
                <a:sym typeface="Open Sans"/>
              </a:rPr>
            </a:br>
            <a:r>
              <a:rPr lang="pl-PL" sz="1799" b="0">
                <a:solidFill>
                  <a:schemeClr val="dk2"/>
                </a:solidFill>
                <a:latin typeface="Open Sans"/>
                <a:ea typeface="Open Sans"/>
                <a:cs typeface="Open Sans"/>
                <a:sym typeface="Open Sans"/>
              </a:rPr>
              <a:t>O potrzebie badań dobrostanu w programie „Przyjazna szkoła”</a:t>
            </a:r>
            <a:endParaRPr sz="2800" b="0">
              <a:solidFill>
                <a:schemeClr val="dk2"/>
              </a:solidFill>
              <a:latin typeface="Open Sans"/>
              <a:ea typeface="Open Sans"/>
              <a:cs typeface="Open Sans"/>
              <a:sym typeface="Open Sans"/>
            </a:endParaRPr>
          </a:p>
        </p:txBody>
      </p:sp>
      <p:sp>
        <p:nvSpPr>
          <p:cNvPr id="115" name="Google Shape;115;p1"/>
          <p:cNvSpPr txBox="1"/>
          <p:nvPr/>
        </p:nvSpPr>
        <p:spPr>
          <a:xfrm>
            <a:off x="3043249" y="4643932"/>
            <a:ext cx="7353300" cy="1152128"/>
          </a:xfrm>
          <a:prstGeom prst="rect">
            <a:avLst/>
          </a:prstGeom>
          <a:noFill/>
          <a:ln>
            <a:noFill/>
          </a:ln>
        </p:spPr>
        <p:txBody>
          <a:bodyPr spcFirstLastPara="1" wrap="square" lIns="38100" tIns="38100" rIns="38100" bIns="38100" anchor="ctr" anchorCtr="0">
            <a:normAutofit/>
          </a:bodyPr>
          <a:lstStyle/>
          <a:p>
            <a:pPr marL="0" marR="0" lvl="0" indent="0" algn="ctr" rtl="0">
              <a:spcBef>
                <a:spcPts val="0"/>
              </a:spcBef>
              <a:spcAft>
                <a:spcPts val="0"/>
              </a:spcAft>
              <a:buClr>
                <a:srgbClr val="003399"/>
              </a:buClr>
              <a:buSzPts val="1799"/>
              <a:buFont typeface="Open Sans"/>
              <a:buNone/>
            </a:pPr>
            <a:r>
              <a:rPr lang="pl-PL" sz="1799">
                <a:solidFill>
                  <a:srgbClr val="003399"/>
                </a:solidFill>
                <a:latin typeface="Open Sans"/>
                <a:ea typeface="Open Sans"/>
                <a:cs typeface="Open Sans"/>
                <a:sym typeface="Open Sans"/>
              </a:rPr>
              <a:t>dr Aleksandra Jasińska-Maciążek</a:t>
            </a:r>
            <a:br>
              <a:rPr lang="pl-PL" sz="1799">
                <a:solidFill>
                  <a:srgbClr val="003399"/>
                </a:solidFill>
                <a:latin typeface="Open Sans"/>
                <a:ea typeface="Open Sans"/>
                <a:cs typeface="Open Sans"/>
                <a:sym typeface="Open Sans"/>
              </a:rPr>
            </a:br>
            <a:br>
              <a:rPr lang="pl-PL" sz="1799">
                <a:solidFill>
                  <a:srgbClr val="003399"/>
                </a:solidFill>
                <a:latin typeface="Open Sans"/>
                <a:ea typeface="Open Sans"/>
                <a:cs typeface="Open Sans"/>
                <a:sym typeface="Open Sans"/>
              </a:rPr>
            </a:br>
            <a:r>
              <a:rPr lang="pl-PL" sz="1599">
                <a:solidFill>
                  <a:srgbClr val="003569"/>
                </a:solidFill>
                <a:latin typeface="Open Sans"/>
                <a:ea typeface="Open Sans"/>
                <a:cs typeface="Open Sans"/>
                <a:sym typeface="Open Sans"/>
              </a:rPr>
              <a:t>Instytut Badań Edukacyjnych – Państwowy Instytut Badawczy</a:t>
            </a:r>
            <a:endParaRPr sz="1799">
              <a:solidFill>
                <a:srgbClr val="003569"/>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
          <p:cNvSpPr txBox="1">
            <a:spLocks noGrp="1"/>
          </p:cNvSpPr>
          <p:nvPr>
            <p:ph type="title"/>
          </p:nvPr>
        </p:nvSpPr>
        <p:spPr>
          <a:xfrm>
            <a:off x="1679329" y="179460"/>
            <a:ext cx="10441157" cy="1080001"/>
          </a:xfrm>
          <a:prstGeom prst="rect">
            <a:avLst/>
          </a:prstGeom>
          <a:noFill/>
          <a:ln>
            <a:noFill/>
          </a:ln>
        </p:spPr>
        <p:txBody>
          <a:bodyPr spcFirstLastPara="1" wrap="square" lIns="0" tIns="0" rIns="0" bIns="0" anchor="ctr" anchorCtr="0">
            <a:normAutofit/>
          </a:bodyPr>
          <a:lstStyle/>
          <a:p>
            <a:pPr marL="0" lvl="0" indent="0" algn="l" rtl="0">
              <a:lnSpc>
                <a:spcPct val="180000"/>
              </a:lnSpc>
              <a:spcBef>
                <a:spcPts val="0"/>
              </a:spcBef>
              <a:spcAft>
                <a:spcPts val="0"/>
              </a:spcAft>
              <a:buClr>
                <a:srgbClr val="003399"/>
              </a:buClr>
              <a:buSzPts val="2000"/>
              <a:buFont typeface="Open Sans"/>
              <a:buNone/>
            </a:pPr>
            <a:r>
              <a:rPr lang="pl-PL" sz="2000">
                <a:solidFill>
                  <a:srgbClr val="003399"/>
                </a:solidFill>
              </a:rPr>
              <a:t>Od realizacji programu do wiedzy potrzebnej do dalszych decyzji</a:t>
            </a:r>
            <a:endParaRPr sz="2000">
              <a:solidFill>
                <a:srgbClr val="003399"/>
              </a:solidFill>
            </a:endParaRPr>
          </a:p>
        </p:txBody>
      </p:sp>
      <p:pic>
        <p:nvPicPr>
          <p:cNvPr id="122" name="Google Shape;122;p2"/>
          <p:cNvPicPr preferRelativeResize="0"/>
          <p:nvPr/>
        </p:nvPicPr>
        <p:blipFill rotWithShape="1">
          <a:blip r:embed="rId3">
            <a:alphaModFix/>
          </a:blip>
          <a:srcRect/>
          <a:stretch/>
        </p:blipFill>
        <p:spPr>
          <a:xfrm>
            <a:off x="4347642" y="6804193"/>
            <a:ext cx="4744140" cy="651343"/>
          </a:xfrm>
          <a:prstGeom prst="rect">
            <a:avLst/>
          </a:prstGeom>
          <a:noFill/>
          <a:ln>
            <a:noFill/>
          </a:ln>
        </p:spPr>
      </p:pic>
      <p:sp>
        <p:nvSpPr>
          <p:cNvPr id="123" name="Google Shape;123;p2"/>
          <p:cNvSpPr/>
          <p:nvPr/>
        </p:nvSpPr>
        <p:spPr>
          <a:xfrm>
            <a:off x="4703665" y="2762604"/>
            <a:ext cx="466725" cy="380998"/>
          </a:xfrm>
          <a:prstGeom prst="rightArrow">
            <a:avLst>
              <a:gd name="adj1" fmla="val 50000"/>
              <a:gd name="adj2" fmla="val 50000"/>
            </a:avLst>
          </a:prstGeom>
          <a:solidFill>
            <a:srgbClr val="A6D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1679325" y="1619600"/>
            <a:ext cx="2880300" cy="3337200"/>
          </a:xfrm>
          <a:prstGeom prst="roundRect">
            <a:avLst>
              <a:gd name="adj" fmla="val 5283"/>
            </a:avLst>
          </a:prstGeom>
          <a:solidFill>
            <a:srgbClr val="F4F8FC"/>
          </a:solidFill>
          <a:ln w="1427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REALIZACJA PROGRAMU</a:t>
            </a:r>
            <a:endParaRPr/>
          </a:p>
        </p:txBody>
      </p:sp>
      <p:sp>
        <p:nvSpPr>
          <p:cNvPr id="125" name="Google Shape;125;p2"/>
          <p:cNvSpPr/>
          <p:nvPr/>
        </p:nvSpPr>
        <p:spPr>
          <a:xfrm>
            <a:off x="1823347" y="1771999"/>
            <a:ext cx="400050" cy="400050"/>
          </a:xfrm>
          <a:prstGeom prst="ellipse">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1823347" y="1781530"/>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r>
              <a:rPr lang="pl-PL" sz="1349" b="1">
                <a:solidFill>
                  <a:srgbClr val="FFFFFF"/>
                </a:solidFill>
                <a:latin typeface="Open Sans"/>
                <a:ea typeface="Open Sans"/>
                <a:cs typeface="Open Sans"/>
                <a:sym typeface="Open Sans"/>
              </a:rPr>
              <a:t>1</a:t>
            </a:r>
            <a:endParaRPr/>
          </a:p>
        </p:txBody>
      </p:sp>
      <p:sp>
        <p:nvSpPr>
          <p:cNvPr id="127" name="Google Shape;127;p2"/>
          <p:cNvSpPr/>
          <p:nvPr/>
        </p:nvSpPr>
        <p:spPr>
          <a:xfrm>
            <a:off x="5207725" y="1587950"/>
            <a:ext cx="2904900" cy="3369000"/>
          </a:xfrm>
          <a:prstGeom prst="roundRect">
            <a:avLst>
              <a:gd name="adj" fmla="val 5283"/>
            </a:avLst>
          </a:prstGeom>
          <a:solidFill>
            <a:srgbClr val="EAF4FF"/>
          </a:solidFill>
          <a:ln w="19050" cap="flat" cmpd="sng">
            <a:solidFill>
              <a:srgbClr val="6BB1E2"/>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PLANOWANE BADANIE</a:t>
            </a:r>
            <a:endParaRPr/>
          </a:p>
        </p:txBody>
      </p:sp>
      <p:sp>
        <p:nvSpPr>
          <p:cNvPr id="128" name="Google Shape;128;p2"/>
          <p:cNvSpPr/>
          <p:nvPr/>
        </p:nvSpPr>
        <p:spPr>
          <a:xfrm>
            <a:off x="1823355" y="2431269"/>
            <a:ext cx="2594558" cy="2352675"/>
          </a:xfrm>
          <a:prstGeom prst="rect">
            <a:avLst/>
          </a:prstGeom>
          <a:noFill/>
          <a:ln>
            <a:noFill/>
          </a:ln>
        </p:spPr>
        <p:txBody>
          <a:bodyPr spcFirstLastPara="1" wrap="square" lIns="0" tIns="0" rIns="0" bIns="0" anchor="t" anchorCtr="0">
            <a:normAutofit/>
          </a:bodyPr>
          <a:lstStyle/>
          <a:p>
            <a:pPr marL="0" marR="0" lvl="0" indent="0" algn="l" rtl="0">
              <a:lnSpc>
                <a:spcPct val="114000"/>
              </a:lnSpc>
              <a:spcBef>
                <a:spcPts val="0"/>
              </a:spcBef>
              <a:spcAft>
                <a:spcPts val="0"/>
              </a:spcAft>
              <a:buNone/>
            </a:pPr>
            <a:r>
              <a:rPr lang="pl-PL" sz="1500" b="0">
                <a:solidFill>
                  <a:srgbClr val="16324A"/>
                </a:solidFill>
                <a:latin typeface="Open Sans"/>
                <a:ea typeface="Open Sans"/>
                <a:cs typeface="Open Sans"/>
                <a:sym typeface="Open Sans"/>
              </a:rPr>
              <a:t>Co pokaże sprawozdawczość?</a:t>
            </a:r>
            <a:endParaRPr/>
          </a:p>
          <a:p>
            <a:pPr marL="0" marR="0" lvl="0" indent="0" algn="l" rtl="0">
              <a:lnSpc>
                <a:spcPct val="114000"/>
              </a:lnSpc>
              <a:spcBef>
                <a:spcPts val="599"/>
              </a:spcBef>
              <a:spcAft>
                <a:spcPts val="0"/>
              </a:spcAft>
              <a:buNone/>
            </a:pPr>
            <a:endParaRPr sz="1500">
              <a:solidFill>
                <a:srgbClr val="16324A"/>
              </a:solidFill>
              <a:latin typeface="Open Sans"/>
              <a:ea typeface="Open Sans"/>
              <a:cs typeface="Open Sans"/>
              <a:sym typeface="Open Sans"/>
            </a:endParaRPr>
          </a:p>
          <a:p>
            <a:pPr marL="285561" marR="0" lvl="0" indent="-285561"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działania i formy wsparcia</a:t>
            </a:r>
            <a:endParaRPr/>
          </a:p>
          <a:p>
            <a:pPr marL="285561" marR="0" lvl="0" indent="-285561"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zasięg programu</a:t>
            </a:r>
            <a:endParaRPr/>
          </a:p>
          <a:p>
            <a:pPr marL="285561" marR="0" lvl="0" indent="-285561"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liczba szkół i uczniów objętych programem</a:t>
            </a:r>
            <a:endParaRPr/>
          </a:p>
        </p:txBody>
      </p:sp>
      <p:sp>
        <p:nvSpPr>
          <p:cNvPr id="129" name="Google Shape;129;p2"/>
          <p:cNvSpPr/>
          <p:nvPr/>
        </p:nvSpPr>
        <p:spPr>
          <a:xfrm>
            <a:off x="5329224" y="1771999"/>
            <a:ext cx="400050" cy="400050"/>
          </a:xfrm>
          <a:prstGeom prst="ellipse">
            <a:avLst/>
          </a:prstGeom>
          <a:solidFill>
            <a:srgbClr val="005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5329224" y="1781530"/>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r>
              <a:rPr lang="pl-PL" sz="1349" b="1">
                <a:solidFill>
                  <a:srgbClr val="FFFFFF"/>
                </a:solidFill>
                <a:latin typeface="Open Sans"/>
                <a:ea typeface="Open Sans"/>
                <a:cs typeface="Open Sans"/>
                <a:sym typeface="Open Sans"/>
              </a:rPr>
              <a:t>2</a:t>
            </a:r>
            <a:endParaRPr/>
          </a:p>
        </p:txBody>
      </p:sp>
      <p:sp>
        <p:nvSpPr>
          <p:cNvPr id="131" name="Google Shape;131;p2"/>
          <p:cNvSpPr/>
          <p:nvPr/>
        </p:nvSpPr>
        <p:spPr>
          <a:xfrm>
            <a:off x="5369251" y="2431269"/>
            <a:ext cx="2646780" cy="2352675"/>
          </a:xfrm>
          <a:prstGeom prst="rect">
            <a:avLst/>
          </a:prstGeom>
          <a:noFill/>
          <a:ln>
            <a:noFill/>
          </a:ln>
        </p:spPr>
        <p:txBody>
          <a:bodyPr spcFirstLastPara="1" wrap="square" lIns="0" tIns="0" rIns="0" bIns="0" anchor="t" anchorCtr="0">
            <a:normAutofit/>
          </a:bodyPr>
          <a:lstStyle/>
          <a:p>
            <a:pPr marL="0" marR="0" lvl="0" indent="0" algn="l" rtl="0">
              <a:lnSpc>
                <a:spcPct val="114000"/>
              </a:lnSpc>
              <a:spcBef>
                <a:spcPts val="0"/>
              </a:spcBef>
              <a:spcAft>
                <a:spcPts val="0"/>
              </a:spcAft>
              <a:buNone/>
            </a:pPr>
            <a:r>
              <a:rPr lang="pl-PL" sz="1500" b="0" dirty="0">
                <a:solidFill>
                  <a:srgbClr val="16324A"/>
                </a:solidFill>
                <a:latin typeface="Open Sans"/>
                <a:ea typeface="Open Sans"/>
                <a:cs typeface="Open Sans"/>
                <a:sym typeface="Open Sans"/>
              </a:rPr>
              <a:t>Co będzie można sprawdzić?</a:t>
            </a:r>
            <a:endParaRPr dirty="0"/>
          </a:p>
          <a:p>
            <a:pPr marL="0" marR="0" lvl="0" indent="0" algn="l" rtl="0">
              <a:lnSpc>
                <a:spcPct val="114000"/>
              </a:lnSpc>
              <a:spcBef>
                <a:spcPts val="599"/>
              </a:spcBef>
              <a:spcAft>
                <a:spcPts val="0"/>
              </a:spcAft>
              <a:buNone/>
            </a:pPr>
            <a:endParaRPr sz="1500" dirty="0">
              <a:solidFill>
                <a:srgbClr val="16324A"/>
              </a:solidFill>
              <a:latin typeface="Open Sans"/>
              <a:ea typeface="Open Sans"/>
              <a:cs typeface="Open Sans"/>
              <a:sym typeface="Open Sans"/>
            </a:endParaRPr>
          </a:p>
          <a:p>
            <a:pPr marL="285561" marR="0" lvl="0" indent="-285561" algn="l" rtl="0">
              <a:lnSpc>
                <a:spcPct val="114000"/>
              </a:lnSpc>
              <a:spcBef>
                <a:spcPts val="599"/>
              </a:spcBef>
              <a:spcAft>
                <a:spcPts val="0"/>
              </a:spcAft>
              <a:buClr>
                <a:srgbClr val="16324A"/>
              </a:buClr>
              <a:buSzPts val="1500"/>
              <a:buFont typeface="Arial"/>
              <a:buChar char="•"/>
            </a:pPr>
            <a:r>
              <a:rPr lang="pl-PL" sz="1500" b="0" dirty="0">
                <a:solidFill>
                  <a:srgbClr val="16324A"/>
                </a:solidFill>
                <a:latin typeface="Open Sans"/>
                <a:ea typeface="Open Sans"/>
                <a:cs typeface="Open Sans"/>
                <a:sym typeface="Open Sans"/>
              </a:rPr>
              <a:t>punkt wyjścia</a:t>
            </a:r>
            <a:endParaRPr dirty="0"/>
          </a:p>
          <a:p>
            <a:pPr marL="285561" marR="0" lvl="0" indent="-285561" algn="l" rtl="0">
              <a:lnSpc>
                <a:spcPct val="114000"/>
              </a:lnSpc>
              <a:spcBef>
                <a:spcPts val="599"/>
              </a:spcBef>
              <a:spcAft>
                <a:spcPts val="0"/>
              </a:spcAft>
              <a:buClr>
                <a:srgbClr val="16324A"/>
              </a:buClr>
              <a:buSzPts val="1500"/>
              <a:buFont typeface="Arial"/>
              <a:buChar char="•"/>
            </a:pPr>
            <a:r>
              <a:rPr lang="pl-PL" sz="1500" b="0" dirty="0">
                <a:solidFill>
                  <a:srgbClr val="16324A"/>
                </a:solidFill>
                <a:latin typeface="Open Sans"/>
                <a:ea typeface="Open Sans"/>
                <a:cs typeface="Open Sans"/>
                <a:sym typeface="Open Sans"/>
              </a:rPr>
              <a:t>kierunek zmian w roku szkolnym</a:t>
            </a:r>
            <a:endParaRPr dirty="0"/>
          </a:p>
          <a:p>
            <a:pPr marL="285561" marR="0" lvl="0" indent="-285561" algn="l" rtl="0">
              <a:lnSpc>
                <a:spcPct val="114000"/>
              </a:lnSpc>
              <a:spcBef>
                <a:spcPts val="599"/>
              </a:spcBef>
              <a:spcAft>
                <a:spcPts val="0"/>
              </a:spcAft>
              <a:buClr>
                <a:srgbClr val="16324A"/>
              </a:buClr>
              <a:buSzPts val="1500"/>
              <a:buFont typeface="Arial"/>
              <a:buChar char="•"/>
            </a:pPr>
            <a:r>
              <a:rPr lang="pl-PL" sz="1500" b="0" dirty="0">
                <a:solidFill>
                  <a:srgbClr val="16324A"/>
                </a:solidFill>
                <a:latin typeface="Open Sans"/>
                <a:ea typeface="Open Sans"/>
                <a:cs typeface="Open Sans"/>
                <a:sym typeface="Open Sans"/>
              </a:rPr>
              <a:t>zróżnicowanie profili zmian</a:t>
            </a:r>
            <a:endParaRPr dirty="0"/>
          </a:p>
        </p:txBody>
      </p:sp>
      <p:sp>
        <p:nvSpPr>
          <p:cNvPr id="132" name="Google Shape;132;p2"/>
          <p:cNvSpPr/>
          <p:nvPr/>
        </p:nvSpPr>
        <p:spPr>
          <a:xfrm>
            <a:off x="8745300" y="1619600"/>
            <a:ext cx="3015300" cy="3337200"/>
          </a:xfrm>
          <a:prstGeom prst="roundRect">
            <a:avLst>
              <a:gd name="adj" fmla="val 5323"/>
            </a:avLst>
          </a:prstGeom>
          <a:solidFill>
            <a:srgbClr val="F4F8FC"/>
          </a:solidFill>
          <a:ln w="1427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WIEDZA </a:t>
            </a:r>
            <a:br>
              <a:rPr lang="pl-PL" sz="1599" b="1">
                <a:solidFill>
                  <a:srgbClr val="003399"/>
                </a:solidFill>
                <a:latin typeface="Open Sans"/>
                <a:ea typeface="Open Sans"/>
                <a:cs typeface="Open Sans"/>
                <a:sym typeface="Open Sans"/>
              </a:rPr>
            </a:br>
            <a:r>
              <a:rPr lang="pl-PL" sz="1599" b="1">
                <a:solidFill>
                  <a:srgbClr val="003399"/>
                </a:solidFill>
                <a:latin typeface="Open Sans"/>
                <a:ea typeface="Open Sans"/>
                <a:cs typeface="Open Sans"/>
                <a:sym typeface="Open Sans"/>
              </a:rPr>
              <a:t>DO DECYZJI</a:t>
            </a:r>
            <a:endParaRPr/>
          </a:p>
        </p:txBody>
      </p:sp>
      <p:sp>
        <p:nvSpPr>
          <p:cNvPr id="133" name="Google Shape;133;p2"/>
          <p:cNvSpPr/>
          <p:nvPr/>
        </p:nvSpPr>
        <p:spPr>
          <a:xfrm>
            <a:off x="8897692" y="1771999"/>
            <a:ext cx="400050" cy="400050"/>
          </a:xfrm>
          <a:prstGeom prst="ellipse">
            <a:avLst/>
          </a:prstGeom>
          <a:solidFill>
            <a:srgbClr val="FFD6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8897692" y="1781530"/>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3399"/>
              </a:buClr>
              <a:buSzPts val="1349"/>
              <a:buFont typeface="Open Sans"/>
              <a:buNone/>
            </a:pPr>
            <a:r>
              <a:rPr lang="pl-PL" sz="1349" b="1">
                <a:solidFill>
                  <a:srgbClr val="003399"/>
                </a:solidFill>
                <a:latin typeface="Open Sans"/>
                <a:ea typeface="Open Sans"/>
                <a:cs typeface="Open Sans"/>
                <a:sym typeface="Open Sans"/>
              </a:rPr>
              <a:t>3</a:t>
            </a:r>
            <a:endParaRPr/>
          </a:p>
        </p:txBody>
      </p:sp>
      <p:sp>
        <p:nvSpPr>
          <p:cNvPr id="135" name="Google Shape;135;p2"/>
          <p:cNvSpPr/>
          <p:nvPr/>
        </p:nvSpPr>
        <p:spPr>
          <a:xfrm>
            <a:off x="8897703" y="2431248"/>
            <a:ext cx="2718743" cy="2466976"/>
          </a:xfrm>
          <a:prstGeom prst="rect">
            <a:avLst/>
          </a:prstGeom>
          <a:noFill/>
          <a:ln>
            <a:noFill/>
          </a:ln>
        </p:spPr>
        <p:txBody>
          <a:bodyPr spcFirstLastPara="1" wrap="square" lIns="0" tIns="0" rIns="0" bIns="0" anchor="t" anchorCtr="0">
            <a:noAutofit/>
          </a:bodyPr>
          <a:lstStyle/>
          <a:p>
            <a:pPr marL="0" marR="0" lvl="0" indent="0" algn="l" rtl="0">
              <a:lnSpc>
                <a:spcPct val="114000"/>
              </a:lnSpc>
              <a:spcBef>
                <a:spcPts val="0"/>
              </a:spcBef>
              <a:spcAft>
                <a:spcPts val="0"/>
              </a:spcAft>
              <a:buNone/>
            </a:pPr>
            <a:r>
              <a:rPr lang="pl-PL" sz="1500" b="0" dirty="0">
                <a:solidFill>
                  <a:srgbClr val="16324A"/>
                </a:solidFill>
                <a:latin typeface="Open Sans"/>
                <a:ea typeface="Open Sans"/>
                <a:cs typeface="Open Sans"/>
                <a:sym typeface="Open Sans"/>
              </a:rPr>
              <a:t>Jak będzie można ją wykorzystać?</a:t>
            </a:r>
            <a:endParaRPr dirty="0"/>
          </a:p>
          <a:p>
            <a:pPr marL="0" marR="0" lvl="0" indent="0" algn="l" rtl="0">
              <a:lnSpc>
                <a:spcPct val="114000"/>
              </a:lnSpc>
              <a:spcBef>
                <a:spcPts val="599"/>
              </a:spcBef>
              <a:spcAft>
                <a:spcPts val="0"/>
              </a:spcAft>
              <a:buNone/>
            </a:pPr>
            <a:endParaRPr sz="1500" dirty="0">
              <a:solidFill>
                <a:srgbClr val="16324A"/>
              </a:solidFill>
              <a:latin typeface="Open Sans"/>
              <a:ea typeface="Open Sans"/>
              <a:cs typeface="Open Sans"/>
              <a:sym typeface="Open Sans"/>
            </a:endParaRPr>
          </a:p>
          <a:p>
            <a:pPr marL="285561" marR="0" lvl="0" indent="-285561" algn="l" rtl="0">
              <a:lnSpc>
                <a:spcPct val="114000"/>
              </a:lnSpc>
              <a:spcBef>
                <a:spcPts val="599"/>
              </a:spcBef>
              <a:spcAft>
                <a:spcPts val="0"/>
              </a:spcAft>
              <a:buClr>
                <a:srgbClr val="16324A"/>
              </a:buClr>
              <a:buSzPts val="1500"/>
              <a:buFont typeface="Arial"/>
              <a:buChar char="•"/>
            </a:pPr>
            <a:r>
              <a:rPr lang="pl-PL" sz="1500" b="0" dirty="0">
                <a:solidFill>
                  <a:srgbClr val="16324A"/>
                </a:solidFill>
                <a:latin typeface="Open Sans"/>
                <a:ea typeface="Open Sans"/>
                <a:cs typeface="Open Sans"/>
                <a:sym typeface="Open Sans"/>
              </a:rPr>
              <a:t>lepiej rozpoznać potrzeby</a:t>
            </a:r>
            <a:endParaRPr dirty="0"/>
          </a:p>
          <a:p>
            <a:pPr marL="285561" marR="0" lvl="0" indent="-285561" algn="l" rtl="0">
              <a:lnSpc>
                <a:spcPct val="114000"/>
              </a:lnSpc>
              <a:spcBef>
                <a:spcPts val="599"/>
              </a:spcBef>
              <a:spcAft>
                <a:spcPts val="0"/>
              </a:spcAft>
              <a:buClr>
                <a:srgbClr val="16324A"/>
              </a:buClr>
              <a:buSzPts val="1500"/>
              <a:buFont typeface="Arial"/>
              <a:buChar char="•"/>
            </a:pPr>
            <a:r>
              <a:rPr lang="pl-PL" sz="1500" b="0" dirty="0">
                <a:solidFill>
                  <a:srgbClr val="16324A"/>
                </a:solidFill>
                <a:latin typeface="Open Sans"/>
                <a:ea typeface="Open Sans"/>
                <a:cs typeface="Open Sans"/>
                <a:sym typeface="Open Sans"/>
              </a:rPr>
              <a:t>wskazać warunki związane ze zmianami</a:t>
            </a:r>
            <a:endParaRPr dirty="0"/>
          </a:p>
          <a:p>
            <a:pPr marL="285561" marR="0" lvl="0" indent="-285561" algn="l" rtl="0">
              <a:lnSpc>
                <a:spcPct val="114000"/>
              </a:lnSpc>
              <a:spcBef>
                <a:spcPts val="599"/>
              </a:spcBef>
              <a:spcAft>
                <a:spcPts val="0"/>
              </a:spcAft>
              <a:buClr>
                <a:srgbClr val="16324A"/>
              </a:buClr>
              <a:buSzPts val="1500"/>
              <a:buFont typeface="Arial"/>
              <a:buChar char="•"/>
            </a:pPr>
            <a:r>
              <a:rPr lang="pl-PL" sz="1500" dirty="0">
                <a:solidFill>
                  <a:srgbClr val="16324A"/>
                </a:solidFill>
                <a:latin typeface="Open Sans"/>
                <a:ea typeface="Open Sans"/>
                <a:cs typeface="Open Sans"/>
                <a:sym typeface="Open Sans"/>
              </a:rPr>
              <a:t>p</a:t>
            </a:r>
            <a:r>
              <a:rPr lang="pl-PL" sz="1500" b="0" dirty="0">
                <a:solidFill>
                  <a:srgbClr val="16324A"/>
                </a:solidFill>
                <a:latin typeface="Open Sans"/>
                <a:ea typeface="Open Sans"/>
                <a:cs typeface="Open Sans"/>
                <a:sym typeface="Open Sans"/>
              </a:rPr>
              <a:t>rzygotować rekomendacje</a:t>
            </a:r>
            <a:endParaRPr dirty="0"/>
          </a:p>
        </p:txBody>
      </p:sp>
      <p:sp>
        <p:nvSpPr>
          <p:cNvPr id="136" name="Google Shape;136;p2"/>
          <p:cNvSpPr/>
          <p:nvPr/>
        </p:nvSpPr>
        <p:spPr>
          <a:xfrm>
            <a:off x="1679331" y="5673369"/>
            <a:ext cx="10081122" cy="972001"/>
          </a:xfrm>
          <a:prstGeom prst="rect">
            <a:avLst/>
          </a:prstGeom>
          <a:solidFill>
            <a:srgbClr val="003399"/>
          </a:solidFill>
          <a:ln w="9525" cap="flat" cmpd="sng">
            <a:solidFill>
              <a:srgbClr val="003399"/>
            </a:solidFill>
            <a:prstDash val="solid"/>
            <a:round/>
            <a:headEnd type="none" w="sm" len="sm"/>
            <a:tailEnd type="none" w="sm" len="sm"/>
          </a:ln>
        </p:spPr>
        <p:txBody>
          <a:bodyPr spcFirstLastPara="1" wrap="square" lIns="133350" tIns="57150" rIns="133350" bIns="57150" anchor="ctr" anchorCtr="0">
            <a:normAutofit/>
          </a:bodyPr>
          <a:lstStyle/>
          <a:p>
            <a:pPr marL="0" marR="0" lvl="0" indent="0" algn="ctr" rtl="0">
              <a:lnSpc>
                <a:spcPct val="114000"/>
              </a:lnSpc>
              <a:spcBef>
                <a:spcPts val="0"/>
              </a:spcBef>
              <a:spcAft>
                <a:spcPts val="0"/>
              </a:spcAft>
              <a:buNone/>
            </a:pPr>
            <a:r>
              <a:rPr lang="pl-PL" sz="1599" b="1" dirty="0">
                <a:solidFill>
                  <a:srgbClr val="FFFFFF"/>
                </a:solidFill>
                <a:latin typeface="Open Sans"/>
                <a:ea typeface="Open Sans"/>
                <a:cs typeface="Open Sans"/>
                <a:sym typeface="Open Sans"/>
              </a:rPr>
              <a:t>Wartością badania jest możliwość sprawdzenia, co zmieni się podczas realizacji </a:t>
            </a:r>
            <a:br>
              <a:rPr lang="pl-PL" sz="1599" b="1" dirty="0">
                <a:solidFill>
                  <a:srgbClr val="FFFFFF"/>
                </a:solidFill>
                <a:latin typeface="Open Sans"/>
                <a:ea typeface="Open Sans"/>
                <a:cs typeface="Open Sans"/>
                <a:sym typeface="Open Sans"/>
              </a:rPr>
            </a:br>
            <a:r>
              <a:rPr lang="pl-PL" sz="1599" b="1" dirty="0">
                <a:solidFill>
                  <a:srgbClr val="FFFFFF"/>
                </a:solidFill>
                <a:latin typeface="Open Sans"/>
                <a:ea typeface="Open Sans"/>
                <a:cs typeface="Open Sans"/>
                <a:sym typeface="Open Sans"/>
              </a:rPr>
              <a:t>programu – u kogo i w jakich warunkach. </a:t>
            </a:r>
            <a:br>
              <a:rPr lang="pl-PL" sz="1599" b="1" dirty="0">
                <a:solidFill>
                  <a:srgbClr val="FFFFFF"/>
                </a:solidFill>
                <a:latin typeface="Open Sans"/>
                <a:ea typeface="Open Sans"/>
                <a:cs typeface="Open Sans"/>
                <a:sym typeface="Open Sans"/>
              </a:rPr>
            </a:br>
            <a:r>
              <a:rPr lang="pl-PL" sz="1599" b="1" dirty="0">
                <a:solidFill>
                  <a:srgbClr val="FFFFFF"/>
                </a:solidFill>
                <a:latin typeface="Open Sans"/>
                <a:ea typeface="Open Sans"/>
                <a:cs typeface="Open Sans"/>
                <a:sym typeface="Open Sans"/>
              </a:rPr>
              <a:t>Nie będzie ono prostym testem skuteczności każdego działania.</a:t>
            </a:r>
            <a:endParaRPr dirty="0"/>
          </a:p>
        </p:txBody>
      </p:sp>
      <p:sp>
        <p:nvSpPr>
          <p:cNvPr id="137" name="Google Shape;137;p2"/>
          <p:cNvSpPr/>
          <p:nvPr/>
        </p:nvSpPr>
        <p:spPr>
          <a:xfrm>
            <a:off x="8240130" y="2762604"/>
            <a:ext cx="466725" cy="380998"/>
          </a:xfrm>
          <a:prstGeom prst="rightArrow">
            <a:avLst>
              <a:gd name="adj1" fmla="val 50000"/>
              <a:gd name="adj2" fmla="val 50000"/>
            </a:avLst>
          </a:prstGeom>
          <a:solidFill>
            <a:srgbClr val="A6D3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9">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3"/>
          <p:cNvSpPr txBox="1">
            <a:spLocks noGrp="1"/>
          </p:cNvSpPr>
          <p:nvPr>
            <p:ph type="title"/>
          </p:nvPr>
        </p:nvSpPr>
        <p:spPr>
          <a:xfrm>
            <a:off x="1679327" y="502484"/>
            <a:ext cx="8712968" cy="613062"/>
          </a:xfrm>
          <a:prstGeom prst="rect">
            <a:avLst/>
          </a:prstGeom>
          <a:noFill/>
          <a:ln>
            <a:noFill/>
          </a:ln>
        </p:spPr>
        <p:txBody>
          <a:bodyPr spcFirstLastPara="1" wrap="square" lIns="0" tIns="0" rIns="0" bIns="0" anchor="t" anchorCtr="0">
            <a:normAutofit/>
          </a:bodyPr>
          <a:lstStyle/>
          <a:p>
            <a:pPr marL="0" lvl="0" indent="0" algn="l" rtl="0">
              <a:lnSpc>
                <a:spcPct val="180000"/>
              </a:lnSpc>
              <a:spcBef>
                <a:spcPts val="0"/>
              </a:spcBef>
              <a:spcAft>
                <a:spcPts val="0"/>
              </a:spcAft>
              <a:buClr>
                <a:srgbClr val="003399"/>
              </a:buClr>
              <a:buSzPts val="2000"/>
              <a:buFont typeface="Open Sans"/>
              <a:buNone/>
            </a:pPr>
            <a:r>
              <a:rPr lang="pl-PL" sz="2000"/>
              <a:t>Co planowane badanie pozwoli zobaczyć?</a:t>
            </a:r>
            <a:endParaRPr sz="2000">
              <a:solidFill>
                <a:srgbClr val="003399"/>
              </a:solidFill>
            </a:endParaRPr>
          </a:p>
        </p:txBody>
      </p:sp>
      <p:pic>
        <p:nvPicPr>
          <p:cNvPr id="144" name="Google Shape;144;p3"/>
          <p:cNvPicPr preferRelativeResize="0"/>
          <p:nvPr/>
        </p:nvPicPr>
        <p:blipFill rotWithShape="1">
          <a:blip r:embed="rId3">
            <a:alphaModFix/>
          </a:blip>
          <a:srcRect/>
          <a:stretch/>
        </p:blipFill>
        <p:spPr>
          <a:xfrm>
            <a:off x="4347642" y="6804193"/>
            <a:ext cx="4744140" cy="651343"/>
          </a:xfrm>
          <a:prstGeom prst="rect">
            <a:avLst/>
          </a:prstGeom>
          <a:noFill/>
          <a:ln>
            <a:noFill/>
          </a:ln>
        </p:spPr>
      </p:pic>
      <p:sp>
        <p:nvSpPr>
          <p:cNvPr id="145" name="Google Shape;145;p3"/>
          <p:cNvSpPr/>
          <p:nvPr/>
        </p:nvSpPr>
        <p:spPr>
          <a:xfrm>
            <a:off x="1679327" y="1187553"/>
            <a:ext cx="4680517" cy="1809748"/>
          </a:xfrm>
          <a:prstGeom prst="roundRect">
            <a:avLst>
              <a:gd name="adj" fmla="val 8235"/>
            </a:avLst>
          </a:prstGeom>
          <a:solidFill>
            <a:srgbClr val="F4F8FC"/>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STAN OBECNY </a:t>
            </a:r>
            <a:endParaRPr/>
          </a:p>
        </p:txBody>
      </p:sp>
      <p:sp>
        <p:nvSpPr>
          <p:cNvPr id="146" name="Google Shape;146;p3"/>
          <p:cNvSpPr/>
          <p:nvPr/>
        </p:nvSpPr>
        <p:spPr>
          <a:xfrm>
            <a:off x="1820055" y="1380384"/>
            <a:ext cx="400050" cy="400050"/>
          </a:xfrm>
          <a:prstGeom prst="ellipse">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a:off x="1892077" y="1883217"/>
            <a:ext cx="4323755" cy="976173"/>
          </a:xfrm>
          <a:prstGeom prst="rect">
            <a:avLst/>
          </a:prstGeom>
          <a:noFill/>
          <a:ln>
            <a:noFill/>
          </a:ln>
        </p:spPr>
        <p:txBody>
          <a:bodyPr spcFirstLastPara="1" wrap="square" lIns="0" tIns="0" rIns="0" bIns="0" anchor="t" anchorCtr="0">
            <a:normAutofit/>
          </a:bodyPr>
          <a:lstStyle/>
          <a:p>
            <a:pPr marL="285561" marR="0" lvl="0" indent="-285561" algn="l" rtl="0">
              <a:lnSpc>
                <a:spcPct val="114000"/>
              </a:lnSpc>
              <a:spcBef>
                <a:spcPts val="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Jak uczniowie będą funkcjonować na początku badania?</a:t>
            </a:r>
            <a:endParaRPr/>
          </a:p>
          <a:p>
            <a:pPr marL="285561" marR="0" lvl="0" indent="-285561"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Jakie będą ich potrzeby i zasoby?</a:t>
            </a:r>
            <a:endParaRPr sz="1500">
              <a:solidFill>
                <a:srgbClr val="16324A"/>
              </a:solidFill>
              <a:latin typeface="Open Sans"/>
              <a:ea typeface="Open Sans"/>
              <a:cs typeface="Open Sans"/>
              <a:sym typeface="Open Sans"/>
            </a:endParaRPr>
          </a:p>
        </p:txBody>
      </p:sp>
      <p:sp>
        <p:nvSpPr>
          <p:cNvPr id="148" name="Google Shape;148;p3"/>
          <p:cNvSpPr/>
          <p:nvPr/>
        </p:nvSpPr>
        <p:spPr>
          <a:xfrm>
            <a:off x="7079924" y="1187553"/>
            <a:ext cx="4680517" cy="1809748"/>
          </a:xfrm>
          <a:prstGeom prst="roundRect">
            <a:avLst>
              <a:gd name="adj" fmla="val 8235"/>
            </a:avLst>
          </a:prstGeom>
          <a:solidFill>
            <a:srgbClr val="EAF4FF"/>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ZMIANA</a:t>
            </a:r>
            <a:endParaRPr/>
          </a:p>
        </p:txBody>
      </p:sp>
      <p:sp>
        <p:nvSpPr>
          <p:cNvPr id="149" name="Google Shape;149;p3"/>
          <p:cNvSpPr/>
          <p:nvPr/>
        </p:nvSpPr>
        <p:spPr>
          <a:xfrm>
            <a:off x="7232315" y="1348383"/>
            <a:ext cx="400050" cy="400050"/>
          </a:xfrm>
          <a:prstGeom prst="ellipse">
            <a:avLst/>
          </a:prstGeom>
          <a:solidFill>
            <a:srgbClr val="0051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99">
              <a:solidFill>
                <a:schemeClr val="dk1"/>
              </a:solidFill>
              <a:latin typeface="Calibri"/>
              <a:ea typeface="Calibri"/>
              <a:cs typeface="Calibri"/>
              <a:sym typeface="Calibri"/>
            </a:endParaRPr>
          </a:p>
        </p:txBody>
      </p:sp>
      <p:sp>
        <p:nvSpPr>
          <p:cNvPr id="150" name="Google Shape;150;p3"/>
          <p:cNvSpPr/>
          <p:nvPr/>
        </p:nvSpPr>
        <p:spPr>
          <a:xfrm>
            <a:off x="7232315" y="1539979"/>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151" name="Google Shape;151;p3"/>
          <p:cNvSpPr/>
          <p:nvPr/>
        </p:nvSpPr>
        <p:spPr>
          <a:xfrm>
            <a:off x="7321506" y="1877953"/>
            <a:ext cx="4226170" cy="990973"/>
          </a:xfrm>
          <a:prstGeom prst="rect">
            <a:avLst/>
          </a:prstGeom>
          <a:noFill/>
          <a:ln>
            <a:noFill/>
          </a:ln>
        </p:spPr>
        <p:txBody>
          <a:bodyPr spcFirstLastPara="1" wrap="square" lIns="0" tIns="0" rIns="0" bIns="0" anchor="t" anchorCtr="0">
            <a:normAutofit/>
          </a:bodyPr>
          <a:lstStyle/>
          <a:p>
            <a:pPr marL="285561" marR="0" lvl="0" indent="-285561" algn="l" rtl="0">
              <a:lnSpc>
                <a:spcPct val="114000"/>
              </a:lnSpc>
              <a:spcBef>
                <a:spcPts val="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Czy i w jakim kierunku zmieni się funkcjonowanie uczniów w ciągu roku szkolnego?</a:t>
            </a:r>
            <a:endParaRPr sz="1500">
              <a:solidFill>
                <a:srgbClr val="16324A"/>
              </a:solidFill>
              <a:latin typeface="Open Sans"/>
              <a:ea typeface="Open Sans"/>
              <a:cs typeface="Open Sans"/>
              <a:sym typeface="Open Sans"/>
            </a:endParaRPr>
          </a:p>
        </p:txBody>
      </p:sp>
      <p:sp>
        <p:nvSpPr>
          <p:cNvPr id="152" name="Google Shape;152;p3"/>
          <p:cNvSpPr/>
          <p:nvPr/>
        </p:nvSpPr>
        <p:spPr>
          <a:xfrm>
            <a:off x="1679327" y="3283061"/>
            <a:ext cx="4680517" cy="1967084"/>
          </a:xfrm>
          <a:prstGeom prst="roundRect">
            <a:avLst>
              <a:gd name="adj" fmla="val 7368"/>
            </a:avLst>
          </a:prstGeom>
          <a:solidFill>
            <a:srgbClr val="EAF4FF"/>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RÓŻNICE</a:t>
            </a:r>
            <a:endParaRPr/>
          </a:p>
        </p:txBody>
      </p:sp>
      <p:sp>
        <p:nvSpPr>
          <p:cNvPr id="153" name="Google Shape;153;p3"/>
          <p:cNvSpPr/>
          <p:nvPr/>
        </p:nvSpPr>
        <p:spPr>
          <a:xfrm>
            <a:off x="1831713" y="3435451"/>
            <a:ext cx="400050" cy="400050"/>
          </a:xfrm>
          <a:prstGeom prst="ellipse">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a:off x="1892063" y="3938292"/>
            <a:ext cx="4412595" cy="854678"/>
          </a:xfrm>
          <a:prstGeom prst="rect">
            <a:avLst/>
          </a:prstGeom>
          <a:noFill/>
          <a:ln>
            <a:noFill/>
          </a:ln>
        </p:spPr>
        <p:txBody>
          <a:bodyPr spcFirstLastPara="1" wrap="square" lIns="0" tIns="0" rIns="0" bIns="0" anchor="t" anchorCtr="0">
            <a:normAutofit/>
          </a:bodyPr>
          <a:lstStyle/>
          <a:p>
            <a:pPr marL="342676" marR="0" lvl="0" indent="-342676" algn="l" rtl="0">
              <a:lnSpc>
                <a:spcPct val="114000"/>
              </a:lnSpc>
              <a:spcBef>
                <a:spcPts val="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Czy profile zmian będą podobne w różnych grupach uczniów i w różnych szkołach?</a:t>
            </a:r>
            <a:endParaRPr sz="1500">
              <a:solidFill>
                <a:srgbClr val="16324A"/>
              </a:solidFill>
              <a:latin typeface="Open Sans"/>
              <a:ea typeface="Open Sans"/>
              <a:cs typeface="Open Sans"/>
              <a:sym typeface="Open Sans"/>
            </a:endParaRPr>
          </a:p>
        </p:txBody>
      </p:sp>
      <p:sp>
        <p:nvSpPr>
          <p:cNvPr id="155" name="Google Shape;155;p3"/>
          <p:cNvSpPr/>
          <p:nvPr/>
        </p:nvSpPr>
        <p:spPr>
          <a:xfrm>
            <a:off x="7079930" y="3283057"/>
            <a:ext cx="4680517" cy="1957562"/>
          </a:xfrm>
          <a:prstGeom prst="roundRect">
            <a:avLst>
              <a:gd name="adj" fmla="val 7368"/>
            </a:avLst>
          </a:prstGeom>
          <a:solidFill>
            <a:srgbClr val="F4F8FC"/>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JĘZYK</a:t>
            </a:r>
            <a:endParaRPr/>
          </a:p>
        </p:txBody>
      </p:sp>
      <p:sp>
        <p:nvSpPr>
          <p:cNvPr id="156" name="Google Shape;156;p3"/>
          <p:cNvSpPr/>
          <p:nvPr/>
        </p:nvSpPr>
        <p:spPr>
          <a:xfrm>
            <a:off x="7232315" y="3435451"/>
            <a:ext cx="400050" cy="400050"/>
          </a:xfrm>
          <a:prstGeom prst="ellipse">
            <a:avLst/>
          </a:prstGeom>
          <a:solidFill>
            <a:srgbClr val="FFD6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
          <p:cNvSpPr/>
          <p:nvPr/>
        </p:nvSpPr>
        <p:spPr>
          <a:xfrm>
            <a:off x="7321506" y="3997577"/>
            <a:ext cx="4226170" cy="933187"/>
          </a:xfrm>
          <a:prstGeom prst="rect">
            <a:avLst/>
          </a:prstGeom>
          <a:noFill/>
          <a:ln>
            <a:noFill/>
          </a:ln>
        </p:spPr>
        <p:txBody>
          <a:bodyPr spcFirstLastPara="1" wrap="square" lIns="0" tIns="0" rIns="0" bIns="0" anchor="t" anchorCtr="0">
            <a:noAutofit/>
          </a:bodyPr>
          <a:lstStyle/>
          <a:p>
            <a:pPr marL="342676" marR="0" lvl="0" indent="-342676" algn="l" rtl="0">
              <a:lnSpc>
                <a:spcPct val="114000"/>
              </a:lnSpc>
              <a:spcBef>
                <a:spcPts val="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Jak kompetencje w języku polskim będą wiązać się z dobrostanem, uczeniem się </a:t>
            </a:r>
            <a:br>
              <a:rPr lang="pl-PL" sz="1500" b="0">
                <a:solidFill>
                  <a:srgbClr val="16324A"/>
                </a:solidFill>
                <a:latin typeface="Open Sans"/>
                <a:ea typeface="Open Sans"/>
                <a:cs typeface="Open Sans"/>
                <a:sym typeface="Open Sans"/>
              </a:rPr>
            </a:br>
            <a:r>
              <a:rPr lang="pl-PL" sz="1500" b="0">
                <a:solidFill>
                  <a:srgbClr val="16324A"/>
                </a:solidFill>
                <a:latin typeface="Open Sans"/>
                <a:ea typeface="Open Sans"/>
                <a:cs typeface="Open Sans"/>
                <a:sym typeface="Open Sans"/>
              </a:rPr>
              <a:t>i poczuciem przynależności?</a:t>
            </a:r>
            <a:endParaRPr sz="1500">
              <a:solidFill>
                <a:srgbClr val="16324A"/>
              </a:solidFill>
              <a:latin typeface="Open Sans"/>
              <a:ea typeface="Open Sans"/>
              <a:cs typeface="Open Sans"/>
              <a:sym typeface="Open Sans"/>
            </a:endParaRPr>
          </a:p>
        </p:txBody>
      </p:sp>
      <p:sp>
        <p:nvSpPr>
          <p:cNvPr id="158" name="Google Shape;158;p3"/>
          <p:cNvSpPr/>
          <p:nvPr/>
        </p:nvSpPr>
        <p:spPr>
          <a:xfrm>
            <a:off x="1679336" y="5673369"/>
            <a:ext cx="10081118" cy="972001"/>
          </a:xfrm>
          <a:prstGeom prst="rect">
            <a:avLst/>
          </a:prstGeom>
          <a:solidFill>
            <a:srgbClr val="003399"/>
          </a:solidFill>
          <a:ln w="9525" cap="flat" cmpd="sng">
            <a:solidFill>
              <a:srgbClr val="003399"/>
            </a:solidFill>
            <a:prstDash val="solid"/>
            <a:round/>
            <a:headEnd type="none" w="sm" len="sm"/>
            <a:tailEnd type="none" w="sm" len="sm"/>
          </a:ln>
        </p:spPr>
        <p:txBody>
          <a:bodyPr spcFirstLastPara="1" wrap="square" lIns="133350" tIns="57150" rIns="133350" bIns="57150" anchor="ctr" anchorCtr="0">
            <a:normAutofit/>
          </a:bodyPr>
          <a:lstStyle/>
          <a:p>
            <a:pPr marL="0" marR="0" lvl="0" indent="0" algn="ctr" rtl="0">
              <a:lnSpc>
                <a:spcPct val="114000"/>
              </a:lnSpc>
              <a:spcBef>
                <a:spcPts val="0"/>
              </a:spcBef>
              <a:spcAft>
                <a:spcPts val="0"/>
              </a:spcAft>
              <a:buNone/>
            </a:pPr>
            <a:r>
              <a:rPr lang="pl-PL" sz="1599" b="1">
                <a:solidFill>
                  <a:srgbClr val="FFFFFF"/>
                </a:solidFill>
                <a:latin typeface="Open Sans"/>
                <a:ea typeface="Open Sans"/>
                <a:cs typeface="Open Sans"/>
                <a:sym typeface="Open Sans"/>
              </a:rPr>
              <a:t>Badanie ma pokazać wielowymiarowy obraz funkcjonowania uczniów </a:t>
            </a:r>
            <a:br>
              <a:rPr lang="pl-PL" sz="1599" b="1">
                <a:solidFill>
                  <a:srgbClr val="FFFFFF"/>
                </a:solidFill>
                <a:latin typeface="Open Sans"/>
                <a:ea typeface="Open Sans"/>
                <a:cs typeface="Open Sans"/>
                <a:sym typeface="Open Sans"/>
              </a:rPr>
            </a:br>
            <a:r>
              <a:rPr lang="pl-PL" sz="1599" b="1">
                <a:solidFill>
                  <a:srgbClr val="FFFFFF"/>
                </a:solidFill>
                <a:latin typeface="Open Sans"/>
                <a:ea typeface="Open Sans"/>
                <a:cs typeface="Open Sans"/>
                <a:sym typeface="Open Sans"/>
              </a:rPr>
              <a:t>oraz zróżnicowane profile zmian.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4"/>
          <p:cNvSpPr/>
          <p:nvPr/>
        </p:nvSpPr>
        <p:spPr>
          <a:xfrm>
            <a:off x="7251184" y="4184399"/>
            <a:ext cx="4509264" cy="1275699"/>
          </a:xfrm>
          <a:prstGeom prst="roundRect">
            <a:avLst>
              <a:gd name="adj" fmla="val 5447"/>
            </a:avLst>
          </a:prstGeom>
          <a:noFill/>
          <a:ln w="19050" cap="flat" cmpd="sng">
            <a:solidFill>
              <a:srgbClr val="A5A5A5"/>
            </a:solidFill>
            <a:prstDash val="lgDash"/>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endParaRPr sz="1649" b="1">
              <a:solidFill>
                <a:srgbClr val="A5A5A5"/>
              </a:solidFill>
              <a:latin typeface="Open Sans"/>
              <a:ea typeface="Open Sans"/>
              <a:cs typeface="Open Sans"/>
              <a:sym typeface="Open Sans"/>
            </a:endParaRPr>
          </a:p>
        </p:txBody>
      </p:sp>
      <p:sp>
        <p:nvSpPr>
          <p:cNvPr id="165" name="Google Shape;165;p4"/>
          <p:cNvSpPr/>
          <p:nvPr/>
        </p:nvSpPr>
        <p:spPr>
          <a:xfrm>
            <a:off x="8808469" y="1070555"/>
            <a:ext cx="2951979" cy="2781300"/>
          </a:xfrm>
          <a:prstGeom prst="roundRect">
            <a:avLst>
              <a:gd name="adj" fmla="val 5447"/>
            </a:avLst>
          </a:prstGeom>
          <a:solidFill>
            <a:srgbClr val="FFFFFF"/>
          </a:solidFill>
          <a:ln w="14275" cap="flat" cmpd="sng">
            <a:solidFill>
              <a:srgbClr val="A5A5A5"/>
            </a:solidFill>
            <a:prstDash val="lgDash"/>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649" b="1">
                <a:solidFill>
                  <a:srgbClr val="A5A5A5"/>
                </a:solidFill>
                <a:latin typeface="Open Sans"/>
                <a:ea typeface="Open Sans"/>
                <a:cs typeface="Open Sans"/>
                <a:sym typeface="Open Sans"/>
              </a:rPr>
              <a:t>TRZECI POMIAR</a:t>
            </a:r>
            <a:endParaRPr/>
          </a:p>
        </p:txBody>
      </p:sp>
      <p:sp>
        <p:nvSpPr>
          <p:cNvPr id="166" name="Google Shape;166;p4"/>
          <p:cNvSpPr txBox="1">
            <a:spLocks noGrp="1"/>
          </p:cNvSpPr>
          <p:nvPr>
            <p:ph type="title"/>
          </p:nvPr>
        </p:nvSpPr>
        <p:spPr>
          <a:xfrm>
            <a:off x="1679329" y="362688"/>
            <a:ext cx="10081121" cy="536829"/>
          </a:xfrm>
          <a:prstGeom prst="rect">
            <a:avLst/>
          </a:prstGeom>
          <a:noFill/>
          <a:ln>
            <a:noFill/>
          </a:ln>
        </p:spPr>
        <p:txBody>
          <a:bodyPr spcFirstLastPara="1" wrap="square" lIns="0" tIns="0" rIns="0" bIns="0" anchor="t" anchorCtr="0">
            <a:noAutofit/>
          </a:bodyPr>
          <a:lstStyle/>
          <a:p>
            <a:pPr marL="0" lvl="0" indent="0" algn="l" rtl="0">
              <a:lnSpc>
                <a:spcPct val="180000"/>
              </a:lnSpc>
              <a:spcBef>
                <a:spcPts val="0"/>
              </a:spcBef>
              <a:spcAft>
                <a:spcPts val="0"/>
              </a:spcAft>
              <a:buClr>
                <a:srgbClr val="003399"/>
              </a:buClr>
              <a:buSzPts val="2000"/>
              <a:buFont typeface="Open Sans"/>
              <a:buNone/>
            </a:pPr>
            <a:r>
              <a:rPr lang="pl-PL" sz="2000" dirty="0"/>
              <a:t>Jeden pomiar pokaże stan, dwa – zmianę, a kolejne </a:t>
            </a:r>
            <a:r>
              <a:rPr lang="pl-PL" sz="1400" dirty="0"/>
              <a:t>(jeśli będą możliwe) </a:t>
            </a:r>
            <a:r>
              <a:rPr lang="pl-PL" sz="2000" dirty="0"/>
              <a:t>jej trajektorię</a:t>
            </a:r>
            <a:endParaRPr dirty="0"/>
          </a:p>
        </p:txBody>
      </p:sp>
      <p:pic>
        <p:nvPicPr>
          <p:cNvPr id="167" name="Google Shape;167;p4"/>
          <p:cNvPicPr preferRelativeResize="0"/>
          <p:nvPr/>
        </p:nvPicPr>
        <p:blipFill rotWithShape="1">
          <a:blip r:embed="rId3">
            <a:alphaModFix/>
          </a:blip>
          <a:srcRect/>
          <a:stretch/>
        </p:blipFill>
        <p:spPr>
          <a:xfrm>
            <a:off x="4347642" y="6804193"/>
            <a:ext cx="4744140" cy="651343"/>
          </a:xfrm>
          <a:prstGeom prst="rect">
            <a:avLst/>
          </a:prstGeom>
          <a:noFill/>
          <a:ln>
            <a:noFill/>
          </a:ln>
        </p:spPr>
      </p:pic>
      <p:sp>
        <p:nvSpPr>
          <p:cNvPr id="168" name="Google Shape;168;p4"/>
          <p:cNvSpPr/>
          <p:nvPr/>
        </p:nvSpPr>
        <p:spPr>
          <a:xfrm>
            <a:off x="4655281" y="1956377"/>
            <a:ext cx="552450" cy="380998"/>
          </a:xfrm>
          <a:prstGeom prst="rightArrow">
            <a:avLst>
              <a:gd name="adj1" fmla="val 50000"/>
              <a:gd name="adj2" fmla="val 50000"/>
            </a:avLst>
          </a:prstGeom>
          <a:solidFill>
            <a:srgbClr val="A6D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4"/>
          <p:cNvSpPr/>
          <p:nvPr/>
        </p:nvSpPr>
        <p:spPr>
          <a:xfrm>
            <a:off x="8183675" y="1956377"/>
            <a:ext cx="552450" cy="380998"/>
          </a:xfrm>
          <a:prstGeom prst="rightArrow">
            <a:avLst>
              <a:gd name="adj1" fmla="val 50000"/>
              <a:gd name="adj2" fmla="val 50000"/>
            </a:avLst>
          </a:prstGeom>
          <a:solidFill>
            <a:srgbClr val="A6D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4"/>
          <p:cNvSpPr/>
          <p:nvPr/>
        </p:nvSpPr>
        <p:spPr>
          <a:xfrm>
            <a:off x="1679330" y="1070555"/>
            <a:ext cx="2880320" cy="2781300"/>
          </a:xfrm>
          <a:prstGeom prst="roundRect">
            <a:avLst>
              <a:gd name="adj" fmla="val 5385"/>
            </a:avLst>
          </a:prstGeom>
          <a:solidFill>
            <a:srgbClr val="F4F8FC"/>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649" b="1">
                <a:solidFill>
                  <a:srgbClr val="003399"/>
                </a:solidFill>
                <a:latin typeface="Open Sans"/>
                <a:ea typeface="Open Sans"/>
                <a:cs typeface="Open Sans"/>
                <a:sym typeface="Open Sans"/>
              </a:rPr>
              <a:t>PIERWSZY POMIAR</a:t>
            </a:r>
            <a:endParaRPr/>
          </a:p>
        </p:txBody>
      </p:sp>
      <p:sp>
        <p:nvSpPr>
          <p:cNvPr id="171" name="Google Shape;171;p4"/>
          <p:cNvSpPr/>
          <p:nvPr/>
        </p:nvSpPr>
        <p:spPr>
          <a:xfrm>
            <a:off x="1831730" y="1222946"/>
            <a:ext cx="400050" cy="400050"/>
          </a:xfrm>
          <a:prstGeom prst="ellipse">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
          <p:cNvSpPr/>
          <p:nvPr/>
        </p:nvSpPr>
        <p:spPr>
          <a:xfrm>
            <a:off x="1831730" y="1232474"/>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r>
              <a:rPr lang="pl-PL" sz="1349" b="1">
                <a:solidFill>
                  <a:srgbClr val="FFFFFF"/>
                </a:solidFill>
                <a:latin typeface="Open Sans"/>
                <a:ea typeface="Open Sans"/>
                <a:cs typeface="Open Sans"/>
                <a:sym typeface="Open Sans"/>
              </a:rPr>
              <a:t>1</a:t>
            </a:r>
            <a:endParaRPr/>
          </a:p>
        </p:txBody>
      </p:sp>
      <p:sp>
        <p:nvSpPr>
          <p:cNvPr id="173" name="Google Shape;173;p4"/>
          <p:cNvSpPr/>
          <p:nvPr/>
        </p:nvSpPr>
        <p:spPr>
          <a:xfrm>
            <a:off x="1798891" y="1767021"/>
            <a:ext cx="2588172" cy="1981175"/>
          </a:xfrm>
          <a:prstGeom prst="rect">
            <a:avLst/>
          </a:prstGeom>
          <a:noFill/>
          <a:ln>
            <a:noFill/>
          </a:ln>
        </p:spPr>
        <p:txBody>
          <a:bodyPr spcFirstLastPara="1" wrap="square" lIns="0" tIns="0" rIns="0" bIns="0" anchor="t" anchorCtr="0">
            <a:normAutofit/>
          </a:bodyPr>
          <a:lstStyle/>
          <a:p>
            <a:pPr marL="0" marR="0" lvl="0" indent="0" algn="l" rtl="0">
              <a:lnSpc>
                <a:spcPct val="114000"/>
              </a:lnSpc>
              <a:spcBef>
                <a:spcPts val="0"/>
              </a:spcBef>
              <a:spcAft>
                <a:spcPts val="0"/>
              </a:spcAft>
              <a:buNone/>
            </a:pPr>
            <a:r>
              <a:rPr lang="pl-PL" sz="1500" b="0">
                <a:solidFill>
                  <a:srgbClr val="16324A"/>
                </a:solidFill>
                <a:latin typeface="Open Sans"/>
                <a:ea typeface="Open Sans"/>
                <a:cs typeface="Open Sans"/>
                <a:sym typeface="Open Sans"/>
              </a:rPr>
              <a:t>PUNKT WYJŚCIA  </a:t>
            </a:r>
            <a:endParaRPr/>
          </a:p>
          <a:p>
            <a:pPr marL="171339" marR="0" lvl="0" indent="-171339" algn="l" rtl="0">
              <a:lnSpc>
                <a:spcPct val="114000"/>
              </a:lnSpc>
              <a:spcBef>
                <a:spcPts val="40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poziom funkcjonowania uczniów</a:t>
            </a:r>
            <a:endParaRPr/>
          </a:p>
          <a:p>
            <a:pPr marL="171339" marR="0" lvl="0" indent="-171339" algn="l" rtl="0">
              <a:lnSpc>
                <a:spcPct val="114000"/>
              </a:lnSpc>
              <a:spcBef>
                <a:spcPts val="40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różnice między grupami </a:t>
            </a:r>
            <a:br>
              <a:rPr lang="pl-PL" sz="1500" b="0">
                <a:solidFill>
                  <a:srgbClr val="16324A"/>
                </a:solidFill>
                <a:latin typeface="Open Sans"/>
                <a:ea typeface="Open Sans"/>
                <a:cs typeface="Open Sans"/>
                <a:sym typeface="Open Sans"/>
              </a:rPr>
            </a:br>
            <a:r>
              <a:rPr lang="pl-PL" sz="1500" b="0">
                <a:solidFill>
                  <a:srgbClr val="16324A"/>
                </a:solidFill>
                <a:latin typeface="Open Sans"/>
                <a:ea typeface="Open Sans"/>
                <a:cs typeface="Open Sans"/>
                <a:sym typeface="Open Sans"/>
              </a:rPr>
              <a:t>i szkołami</a:t>
            </a:r>
            <a:endParaRPr/>
          </a:p>
          <a:p>
            <a:pPr marL="171339" marR="0" lvl="0" indent="-171339" algn="l" rtl="0">
              <a:lnSpc>
                <a:spcPct val="114000"/>
              </a:lnSpc>
              <a:spcBef>
                <a:spcPts val="40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potrzeby i zasoby na początku badania</a:t>
            </a:r>
            <a:endParaRPr/>
          </a:p>
        </p:txBody>
      </p:sp>
      <p:sp>
        <p:nvSpPr>
          <p:cNvPr id="174" name="Google Shape;174;p4"/>
          <p:cNvSpPr/>
          <p:nvPr/>
        </p:nvSpPr>
        <p:spPr>
          <a:xfrm>
            <a:off x="5279744" y="1070555"/>
            <a:ext cx="2831579" cy="2781300"/>
          </a:xfrm>
          <a:prstGeom prst="roundRect">
            <a:avLst>
              <a:gd name="adj" fmla="val 5385"/>
            </a:avLst>
          </a:prstGeom>
          <a:solidFill>
            <a:srgbClr val="EAF4FF"/>
          </a:solidFill>
          <a:ln w="19050" cap="flat" cmpd="sng">
            <a:solidFill>
              <a:srgbClr val="6BB1E2"/>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649" b="1">
                <a:solidFill>
                  <a:srgbClr val="003399"/>
                </a:solidFill>
                <a:latin typeface="Open Sans"/>
                <a:ea typeface="Open Sans"/>
                <a:cs typeface="Open Sans"/>
                <a:sym typeface="Open Sans"/>
              </a:rPr>
              <a:t>DRUGI POMIARY</a:t>
            </a:r>
            <a:endParaRPr/>
          </a:p>
        </p:txBody>
      </p:sp>
      <p:sp>
        <p:nvSpPr>
          <p:cNvPr id="175" name="Google Shape;175;p4"/>
          <p:cNvSpPr/>
          <p:nvPr/>
        </p:nvSpPr>
        <p:spPr>
          <a:xfrm>
            <a:off x="5351737" y="1222946"/>
            <a:ext cx="400050" cy="400050"/>
          </a:xfrm>
          <a:prstGeom prst="ellipse">
            <a:avLst/>
          </a:prstGeom>
          <a:solidFill>
            <a:srgbClr val="005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4"/>
          <p:cNvSpPr/>
          <p:nvPr/>
        </p:nvSpPr>
        <p:spPr>
          <a:xfrm>
            <a:off x="5351737" y="1232474"/>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r>
              <a:rPr lang="pl-PL" sz="1349" b="1">
                <a:solidFill>
                  <a:srgbClr val="FFFFFF"/>
                </a:solidFill>
                <a:latin typeface="Open Sans"/>
                <a:ea typeface="Open Sans"/>
                <a:cs typeface="Open Sans"/>
                <a:sym typeface="Open Sans"/>
              </a:rPr>
              <a:t>2</a:t>
            </a:r>
            <a:endParaRPr/>
          </a:p>
        </p:txBody>
      </p:sp>
      <p:sp>
        <p:nvSpPr>
          <p:cNvPr id="177" name="Google Shape;177;p4"/>
          <p:cNvSpPr/>
          <p:nvPr/>
        </p:nvSpPr>
        <p:spPr>
          <a:xfrm>
            <a:off x="5447588" y="1767019"/>
            <a:ext cx="2544216" cy="1991314"/>
          </a:xfrm>
          <a:prstGeom prst="rect">
            <a:avLst/>
          </a:prstGeom>
          <a:noFill/>
          <a:ln>
            <a:noFill/>
          </a:ln>
        </p:spPr>
        <p:txBody>
          <a:bodyPr spcFirstLastPara="1" wrap="square" lIns="0" tIns="0" rIns="0" bIns="0" anchor="t" anchorCtr="0">
            <a:normAutofit/>
          </a:bodyPr>
          <a:lstStyle/>
          <a:p>
            <a:pPr marL="0" marR="0" lvl="0" indent="0" algn="l" rtl="0">
              <a:lnSpc>
                <a:spcPct val="114000"/>
              </a:lnSpc>
              <a:spcBef>
                <a:spcPts val="0"/>
              </a:spcBef>
              <a:spcAft>
                <a:spcPts val="0"/>
              </a:spcAft>
              <a:buNone/>
            </a:pPr>
            <a:r>
              <a:rPr lang="pl-PL" sz="1500" b="0">
                <a:solidFill>
                  <a:srgbClr val="16324A"/>
                </a:solidFill>
                <a:latin typeface="Open Sans"/>
                <a:ea typeface="Open Sans"/>
                <a:cs typeface="Open Sans"/>
                <a:sym typeface="Open Sans"/>
              </a:rPr>
              <a:t>ZMIANA</a:t>
            </a:r>
            <a:endParaRPr/>
          </a:p>
          <a:p>
            <a:pPr marL="171339" marR="0" lvl="0" indent="-171339" algn="l" rtl="0">
              <a:lnSpc>
                <a:spcPct val="114000"/>
              </a:lnSpc>
              <a:spcBef>
                <a:spcPts val="40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wzrost, spadek lub stabilność</a:t>
            </a:r>
            <a:endParaRPr/>
          </a:p>
          <a:p>
            <a:pPr marL="171339" marR="0" lvl="0" indent="-171339" algn="l" rtl="0">
              <a:lnSpc>
                <a:spcPct val="114000"/>
              </a:lnSpc>
              <a:spcBef>
                <a:spcPts val="40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kierunek i profil zmian</a:t>
            </a:r>
            <a:endParaRPr/>
          </a:p>
          <a:p>
            <a:pPr marL="171339" marR="0" lvl="0" indent="-171339" algn="l" rtl="0">
              <a:lnSpc>
                <a:spcPct val="114000"/>
              </a:lnSpc>
              <a:spcBef>
                <a:spcPts val="40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zróżnicowanie zmian między uczniami </a:t>
            </a:r>
            <a:br>
              <a:rPr lang="pl-PL" sz="1500" b="0">
                <a:solidFill>
                  <a:srgbClr val="16324A"/>
                </a:solidFill>
                <a:latin typeface="Open Sans"/>
                <a:ea typeface="Open Sans"/>
                <a:cs typeface="Open Sans"/>
                <a:sym typeface="Open Sans"/>
              </a:rPr>
            </a:br>
            <a:r>
              <a:rPr lang="pl-PL" sz="1500" b="0">
                <a:solidFill>
                  <a:srgbClr val="16324A"/>
                </a:solidFill>
                <a:latin typeface="Open Sans"/>
                <a:ea typeface="Open Sans"/>
                <a:cs typeface="Open Sans"/>
                <a:sym typeface="Open Sans"/>
              </a:rPr>
              <a:t>i szkołami</a:t>
            </a:r>
            <a:endParaRPr/>
          </a:p>
        </p:txBody>
      </p:sp>
      <p:sp>
        <p:nvSpPr>
          <p:cNvPr id="178" name="Google Shape;178;p4"/>
          <p:cNvSpPr/>
          <p:nvPr/>
        </p:nvSpPr>
        <p:spPr>
          <a:xfrm>
            <a:off x="8960869" y="1222946"/>
            <a:ext cx="400050" cy="400050"/>
          </a:xfrm>
          <a:prstGeom prst="ellipse">
            <a:avLst/>
          </a:prstGeom>
          <a:solidFill>
            <a:srgbClr val="FFD6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4"/>
          <p:cNvSpPr/>
          <p:nvPr/>
        </p:nvSpPr>
        <p:spPr>
          <a:xfrm>
            <a:off x="8955098" y="1767027"/>
            <a:ext cx="2680024" cy="1895567"/>
          </a:xfrm>
          <a:prstGeom prst="rect">
            <a:avLst/>
          </a:prstGeom>
          <a:noFill/>
          <a:ln>
            <a:noFill/>
          </a:ln>
        </p:spPr>
        <p:txBody>
          <a:bodyPr spcFirstLastPara="1" wrap="square" lIns="0" tIns="0" rIns="0" bIns="0" anchor="t" anchorCtr="0">
            <a:noAutofit/>
          </a:bodyPr>
          <a:lstStyle/>
          <a:p>
            <a:pPr marL="0" marR="0" lvl="0" indent="0" algn="l" rtl="0">
              <a:lnSpc>
                <a:spcPct val="114000"/>
              </a:lnSpc>
              <a:spcBef>
                <a:spcPts val="0"/>
              </a:spcBef>
              <a:spcAft>
                <a:spcPts val="0"/>
              </a:spcAft>
              <a:buNone/>
            </a:pPr>
            <a:r>
              <a:rPr lang="pl-PL" sz="1500" b="0">
                <a:solidFill>
                  <a:srgbClr val="A5A5A5"/>
                </a:solidFill>
                <a:latin typeface="Open Sans"/>
                <a:ea typeface="Open Sans"/>
                <a:cs typeface="Open Sans"/>
                <a:sym typeface="Open Sans"/>
              </a:rPr>
              <a:t>TRAJEKTORIA </a:t>
            </a:r>
            <a:endParaRPr/>
          </a:p>
          <a:p>
            <a:pPr marL="285561" marR="0" lvl="0" indent="-285561" algn="l" rtl="0">
              <a:lnSpc>
                <a:spcPct val="114000"/>
              </a:lnSpc>
              <a:spcBef>
                <a:spcPts val="400"/>
              </a:spcBef>
              <a:spcAft>
                <a:spcPts val="0"/>
              </a:spcAft>
              <a:buClr>
                <a:srgbClr val="A5A5A5"/>
              </a:buClr>
              <a:buSzPts val="1500"/>
              <a:buFont typeface="Arial"/>
              <a:buChar char="•"/>
            </a:pPr>
            <a:r>
              <a:rPr lang="pl-PL" sz="1500" b="0">
                <a:solidFill>
                  <a:srgbClr val="A5A5A5"/>
                </a:solidFill>
                <a:latin typeface="Open Sans"/>
                <a:ea typeface="Open Sans"/>
                <a:cs typeface="Open Sans"/>
                <a:sym typeface="Open Sans"/>
              </a:rPr>
              <a:t>czy zmiana się utrzymuje</a:t>
            </a:r>
            <a:endParaRPr/>
          </a:p>
          <a:p>
            <a:pPr marL="285561" marR="0" lvl="0" indent="-285561" algn="l" rtl="0">
              <a:lnSpc>
                <a:spcPct val="114000"/>
              </a:lnSpc>
              <a:spcBef>
                <a:spcPts val="400"/>
              </a:spcBef>
              <a:spcAft>
                <a:spcPts val="0"/>
              </a:spcAft>
              <a:buClr>
                <a:srgbClr val="A5A5A5"/>
              </a:buClr>
              <a:buSzPts val="1500"/>
              <a:buFont typeface="Arial"/>
              <a:buChar char="•"/>
            </a:pPr>
            <a:r>
              <a:rPr lang="pl-PL" sz="1500" b="0">
                <a:solidFill>
                  <a:srgbClr val="A5A5A5"/>
                </a:solidFill>
                <a:latin typeface="Open Sans"/>
                <a:ea typeface="Open Sans"/>
                <a:cs typeface="Open Sans"/>
                <a:sym typeface="Open Sans"/>
              </a:rPr>
              <a:t>jaki jest jej dalszy kierunek</a:t>
            </a:r>
            <a:endParaRPr/>
          </a:p>
          <a:p>
            <a:pPr marL="285561" marR="0" lvl="0" indent="-285561" algn="l" rtl="0">
              <a:lnSpc>
                <a:spcPct val="114000"/>
              </a:lnSpc>
              <a:spcBef>
                <a:spcPts val="400"/>
              </a:spcBef>
              <a:spcAft>
                <a:spcPts val="0"/>
              </a:spcAft>
              <a:buClr>
                <a:srgbClr val="A5A5A5"/>
              </a:buClr>
              <a:buSzPts val="1500"/>
              <a:buFont typeface="Arial"/>
              <a:buChar char="•"/>
            </a:pPr>
            <a:r>
              <a:rPr lang="pl-PL" sz="1500" b="0">
                <a:solidFill>
                  <a:srgbClr val="A5A5A5"/>
                </a:solidFill>
                <a:latin typeface="Open Sans"/>
                <a:ea typeface="Open Sans"/>
                <a:cs typeface="Open Sans"/>
                <a:sym typeface="Open Sans"/>
              </a:rPr>
              <a:t>czy jej przebieg jest liniowy/krzywoliniowy</a:t>
            </a:r>
            <a:endParaRPr/>
          </a:p>
        </p:txBody>
      </p:sp>
      <p:sp>
        <p:nvSpPr>
          <p:cNvPr id="180" name="Google Shape;180;p4"/>
          <p:cNvSpPr/>
          <p:nvPr/>
        </p:nvSpPr>
        <p:spPr>
          <a:xfrm>
            <a:off x="8960869" y="1232474"/>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3399"/>
              </a:buClr>
              <a:buSzPts val="1599"/>
              <a:buFont typeface="Open Sans"/>
              <a:buNone/>
            </a:pPr>
            <a:r>
              <a:rPr lang="pl-PL" sz="1599" b="1">
                <a:solidFill>
                  <a:srgbClr val="003399"/>
                </a:solidFill>
                <a:latin typeface="Open Sans"/>
                <a:ea typeface="Open Sans"/>
                <a:cs typeface="Open Sans"/>
                <a:sym typeface="Open Sans"/>
              </a:rPr>
              <a:t>+</a:t>
            </a:r>
            <a:endParaRPr/>
          </a:p>
        </p:txBody>
      </p:sp>
      <p:sp>
        <p:nvSpPr>
          <p:cNvPr id="181" name="Google Shape;181;p4"/>
          <p:cNvSpPr/>
          <p:nvPr/>
        </p:nvSpPr>
        <p:spPr>
          <a:xfrm>
            <a:off x="1679330" y="4916873"/>
            <a:ext cx="1619250" cy="480729"/>
          </a:xfrm>
          <a:prstGeom prst="roundRect">
            <a:avLst>
              <a:gd name="adj" fmla="val 45000"/>
            </a:avLst>
          </a:prstGeom>
          <a:solidFill>
            <a:srgbClr val="003399"/>
          </a:solidFill>
          <a:ln>
            <a:noFill/>
          </a:ln>
        </p:spPr>
        <p:txBody>
          <a:bodyPr spcFirstLastPara="1" wrap="square" lIns="47625" tIns="38100" rIns="47625" bIns="38100" anchor="ctr" anchorCtr="0">
            <a:normAutofit lnSpcReduction="10000"/>
          </a:bodyPr>
          <a:lstStyle/>
          <a:p>
            <a:pPr marL="0" marR="0" lvl="0" indent="0" algn="ctr" rtl="0">
              <a:lnSpc>
                <a:spcPct val="120000"/>
              </a:lnSpc>
              <a:spcBef>
                <a:spcPts val="0"/>
              </a:spcBef>
              <a:spcAft>
                <a:spcPts val="0"/>
              </a:spcAft>
              <a:buClr>
                <a:srgbClr val="FFFFFF"/>
              </a:buClr>
              <a:buSzPts val="1599"/>
              <a:buFont typeface="Open Sans"/>
              <a:buNone/>
            </a:pPr>
            <a:r>
              <a:rPr lang="pl-PL" sz="1599" b="1">
                <a:solidFill>
                  <a:srgbClr val="FFFFFF"/>
                </a:solidFill>
                <a:latin typeface="Open Sans"/>
                <a:ea typeface="Open Sans"/>
                <a:cs typeface="Open Sans"/>
                <a:sym typeface="Open Sans"/>
              </a:rPr>
              <a:t>JESIEŃ 2026</a:t>
            </a:r>
            <a:endParaRPr/>
          </a:p>
        </p:txBody>
      </p:sp>
      <p:sp>
        <p:nvSpPr>
          <p:cNvPr id="182" name="Google Shape;182;p4"/>
          <p:cNvSpPr/>
          <p:nvPr/>
        </p:nvSpPr>
        <p:spPr>
          <a:xfrm>
            <a:off x="1679341" y="4481126"/>
            <a:ext cx="9961562" cy="172351"/>
          </a:xfrm>
          <a:prstGeom prst="rightArrow">
            <a:avLst>
              <a:gd name="adj1" fmla="val 50000"/>
              <a:gd name="adj2" fmla="val 50000"/>
            </a:avLst>
          </a:prstGeom>
          <a:solidFill>
            <a:srgbClr val="A6D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4"/>
          <p:cNvSpPr/>
          <p:nvPr/>
        </p:nvSpPr>
        <p:spPr>
          <a:xfrm>
            <a:off x="5215607" y="4907546"/>
            <a:ext cx="1619250" cy="480725"/>
          </a:xfrm>
          <a:prstGeom prst="roundRect">
            <a:avLst>
              <a:gd name="adj" fmla="val 45000"/>
            </a:avLst>
          </a:prstGeom>
          <a:solidFill>
            <a:srgbClr val="0051B0"/>
          </a:solidFill>
          <a:ln>
            <a:noFill/>
          </a:ln>
        </p:spPr>
        <p:txBody>
          <a:bodyPr spcFirstLastPara="1" wrap="square" lIns="47625" tIns="38100" rIns="47625" bIns="38100" anchor="ctr" anchorCtr="0">
            <a:normAutofit/>
          </a:bodyPr>
          <a:lstStyle/>
          <a:p>
            <a:pPr marL="0" marR="0" lvl="0" indent="0" algn="ctr" rtl="0">
              <a:lnSpc>
                <a:spcPct val="100000"/>
              </a:lnSpc>
              <a:spcBef>
                <a:spcPts val="0"/>
              </a:spcBef>
              <a:spcAft>
                <a:spcPts val="0"/>
              </a:spcAft>
              <a:buClr>
                <a:srgbClr val="FFFFFF"/>
              </a:buClr>
              <a:buSzPts val="1599"/>
              <a:buFont typeface="Open Sans"/>
              <a:buNone/>
            </a:pPr>
            <a:r>
              <a:rPr lang="pl-PL" sz="1599" b="1">
                <a:solidFill>
                  <a:srgbClr val="FFFFFF"/>
                </a:solidFill>
                <a:latin typeface="Open Sans"/>
                <a:ea typeface="Open Sans"/>
                <a:cs typeface="Open Sans"/>
                <a:sym typeface="Open Sans"/>
              </a:rPr>
              <a:t>WIOSNA 2027</a:t>
            </a:r>
            <a:endParaRPr/>
          </a:p>
        </p:txBody>
      </p:sp>
      <p:sp>
        <p:nvSpPr>
          <p:cNvPr id="184" name="Google Shape;184;p4"/>
          <p:cNvSpPr/>
          <p:nvPr/>
        </p:nvSpPr>
        <p:spPr>
          <a:xfrm>
            <a:off x="2249898" y="4350617"/>
            <a:ext cx="400050" cy="400050"/>
          </a:xfrm>
          <a:prstGeom prst="ellipse">
            <a:avLst/>
          </a:prstGeom>
          <a:solidFill>
            <a:srgbClr val="003399"/>
          </a:solidFill>
          <a:ln w="12375" cap="flat" cmpd="sng">
            <a:solidFill>
              <a:srgbClr val="0033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4"/>
          <p:cNvSpPr/>
          <p:nvPr/>
        </p:nvSpPr>
        <p:spPr>
          <a:xfrm>
            <a:off x="5820378" y="4350617"/>
            <a:ext cx="400050" cy="400050"/>
          </a:xfrm>
          <a:prstGeom prst="ellipse">
            <a:avLst/>
          </a:prstGeom>
          <a:solidFill>
            <a:srgbClr val="0051B0"/>
          </a:solidFill>
          <a:ln w="12375" cap="flat" cmpd="sng">
            <a:solidFill>
              <a:srgbClr val="0033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4"/>
          <p:cNvSpPr/>
          <p:nvPr/>
        </p:nvSpPr>
        <p:spPr>
          <a:xfrm>
            <a:off x="7976023" y="4350617"/>
            <a:ext cx="400050" cy="400050"/>
          </a:xfrm>
          <a:prstGeom prst="ellipse">
            <a:avLst/>
          </a:prstGeom>
          <a:solidFill>
            <a:srgbClr val="A5A5A5"/>
          </a:solidFill>
          <a:ln w="12375" cap="flat" cmpd="sng">
            <a:solidFill>
              <a:srgbClr val="A5A5A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4"/>
          <p:cNvSpPr/>
          <p:nvPr/>
        </p:nvSpPr>
        <p:spPr>
          <a:xfrm>
            <a:off x="10491829" y="4350617"/>
            <a:ext cx="400050" cy="400050"/>
          </a:xfrm>
          <a:prstGeom prst="ellipse">
            <a:avLst/>
          </a:prstGeom>
          <a:solidFill>
            <a:srgbClr val="A5A5A5"/>
          </a:solidFill>
          <a:ln w="12375" cap="flat" cmpd="sng">
            <a:solidFill>
              <a:srgbClr val="A5A5A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4"/>
          <p:cNvSpPr/>
          <p:nvPr/>
        </p:nvSpPr>
        <p:spPr>
          <a:xfrm>
            <a:off x="7363827" y="4978738"/>
            <a:ext cx="1591269" cy="304800"/>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A5A5A5"/>
              </a:buClr>
              <a:buSzPts val="1399"/>
              <a:buFont typeface="Open Sans"/>
              <a:buNone/>
            </a:pPr>
            <a:r>
              <a:rPr lang="pl-PL" sz="1399" b="1">
                <a:solidFill>
                  <a:srgbClr val="A5A5A5"/>
                </a:solidFill>
                <a:latin typeface="Open Sans"/>
                <a:ea typeface="Open Sans"/>
                <a:cs typeface="Open Sans"/>
                <a:sym typeface="Open Sans"/>
              </a:rPr>
              <a:t>TRZECI POMIAR </a:t>
            </a:r>
            <a:endParaRPr sz="1399">
              <a:solidFill>
                <a:srgbClr val="A5A5A5"/>
              </a:solidFill>
              <a:latin typeface="Open Sans"/>
              <a:ea typeface="Open Sans"/>
              <a:cs typeface="Open Sans"/>
              <a:sym typeface="Open Sans"/>
            </a:endParaRPr>
          </a:p>
        </p:txBody>
      </p:sp>
      <p:sp>
        <p:nvSpPr>
          <p:cNvPr id="189" name="Google Shape;189;p4"/>
          <p:cNvSpPr/>
          <p:nvPr/>
        </p:nvSpPr>
        <p:spPr>
          <a:xfrm>
            <a:off x="1679336" y="5688173"/>
            <a:ext cx="10081118" cy="972001"/>
          </a:xfrm>
          <a:prstGeom prst="rect">
            <a:avLst/>
          </a:prstGeom>
          <a:solidFill>
            <a:srgbClr val="003399"/>
          </a:solidFill>
          <a:ln w="9525" cap="flat" cmpd="sng">
            <a:solidFill>
              <a:srgbClr val="003399"/>
            </a:solidFill>
            <a:prstDash val="solid"/>
            <a:round/>
            <a:headEnd type="none" w="sm" len="sm"/>
            <a:tailEnd type="none" w="sm" len="sm"/>
          </a:ln>
        </p:spPr>
        <p:txBody>
          <a:bodyPr spcFirstLastPara="1" wrap="square" lIns="133350" tIns="57150" rIns="133350" bIns="57150" anchor="ctr" anchorCtr="0">
            <a:normAutofit/>
          </a:bodyPr>
          <a:lstStyle/>
          <a:p>
            <a:pPr marL="0" marR="0" lvl="0" indent="0" algn="ctr" rtl="0">
              <a:lnSpc>
                <a:spcPct val="134000"/>
              </a:lnSpc>
              <a:spcBef>
                <a:spcPts val="0"/>
              </a:spcBef>
              <a:spcAft>
                <a:spcPts val="0"/>
              </a:spcAft>
              <a:buClr>
                <a:srgbClr val="FFFFFF"/>
              </a:buClr>
              <a:buSzPts val="1599"/>
              <a:buFont typeface="Open Sans"/>
              <a:buNone/>
            </a:pPr>
            <a:r>
              <a:rPr lang="pl-PL" sz="1599" b="1">
                <a:solidFill>
                  <a:srgbClr val="FFFFFF"/>
                </a:solidFill>
                <a:latin typeface="Open Sans"/>
                <a:ea typeface="Open Sans"/>
                <a:cs typeface="Open Sans"/>
                <a:sym typeface="Open Sans"/>
              </a:rPr>
              <a:t>Dwie zaplanowane fale pozwolą opisać kierunek i zróżnicowanie zmian. Kolejne umożliwiłyby ocenę ich trwałości i kształtu trajektorii, w tym odchyleń od przebiegu liniowego.</a:t>
            </a:r>
            <a:endParaRPr sz="1599" b="1">
              <a:solidFill>
                <a:srgbClr val="FFFFFF"/>
              </a:solidFill>
              <a:latin typeface="Open Sans"/>
              <a:ea typeface="Open Sans"/>
              <a:cs typeface="Open Sans"/>
              <a:sym typeface="Open Sans"/>
            </a:endParaRPr>
          </a:p>
        </p:txBody>
      </p:sp>
      <p:sp>
        <p:nvSpPr>
          <p:cNvPr id="190" name="Google Shape;190;p4"/>
          <p:cNvSpPr/>
          <p:nvPr/>
        </p:nvSpPr>
        <p:spPr>
          <a:xfrm>
            <a:off x="9479245" y="4916263"/>
            <a:ext cx="2425218" cy="429774"/>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A5A5A5"/>
              </a:buClr>
              <a:buSzPts val="1399"/>
              <a:buFont typeface="Open Sans"/>
              <a:buNone/>
            </a:pPr>
            <a:r>
              <a:rPr lang="pl-PL" sz="1399" b="1">
                <a:solidFill>
                  <a:srgbClr val="A5A5A5"/>
                </a:solidFill>
                <a:latin typeface="Open Sans"/>
                <a:ea typeface="Open Sans"/>
                <a:cs typeface="Open Sans"/>
                <a:sym typeface="Open Sans"/>
              </a:rPr>
              <a:t>POLSKI PANEL EDUKACYJNY</a:t>
            </a:r>
            <a:endParaRPr/>
          </a:p>
        </p:txBody>
      </p:sp>
      <p:sp>
        <p:nvSpPr>
          <p:cNvPr id="191" name="Google Shape;191;p4"/>
          <p:cNvSpPr txBox="1"/>
          <p:nvPr/>
        </p:nvSpPr>
        <p:spPr>
          <a:xfrm>
            <a:off x="8159465" y="3986571"/>
            <a:ext cx="2713252" cy="369204"/>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l-PL" sz="1799" b="1">
                <a:solidFill>
                  <a:srgbClr val="A5A5A5"/>
                </a:solidFill>
                <a:latin typeface="Calibri"/>
                <a:ea typeface="Calibri"/>
                <a:cs typeface="Calibri"/>
                <a:sym typeface="Calibri"/>
              </a:rPr>
              <a:t>POTENCJAŁ KONTYNUACJI</a:t>
            </a:r>
            <a:endParaRPr/>
          </a:p>
        </p:txBody>
      </p:sp>
      <p:sp>
        <p:nvSpPr>
          <p:cNvPr id="192" name="Google Shape;192;p4"/>
          <p:cNvSpPr/>
          <p:nvPr/>
        </p:nvSpPr>
        <p:spPr>
          <a:xfrm>
            <a:off x="2249898" y="4367941"/>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r>
              <a:rPr lang="pl-PL" sz="1349" b="1">
                <a:solidFill>
                  <a:srgbClr val="FFFFFF"/>
                </a:solidFill>
                <a:latin typeface="Open Sans"/>
                <a:ea typeface="Open Sans"/>
                <a:cs typeface="Open Sans"/>
                <a:sym typeface="Open Sans"/>
              </a:rPr>
              <a:t>1</a:t>
            </a:r>
            <a:endParaRPr/>
          </a:p>
        </p:txBody>
      </p:sp>
      <p:sp>
        <p:nvSpPr>
          <p:cNvPr id="193" name="Google Shape;193;p4"/>
          <p:cNvSpPr/>
          <p:nvPr/>
        </p:nvSpPr>
        <p:spPr>
          <a:xfrm>
            <a:off x="5815781" y="4367941"/>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r>
              <a:rPr lang="pl-PL" sz="1349" b="1">
                <a:solidFill>
                  <a:srgbClr val="FFFFFF"/>
                </a:solidFill>
                <a:latin typeface="Open Sans"/>
                <a:ea typeface="Open Sans"/>
                <a:cs typeface="Open Sans"/>
                <a:sym typeface="Open Sans"/>
              </a:rPr>
              <a:t>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5"/>
          <p:cNvSpPr txBox="1">
            <a:spLocks noGrp="1"/>
          </p:cNvSpPr>
          <p:nvPr>
            <p:ph type="title"/>
          </p:nvPr>
        </p:nvSpPr>
        <p:spPr>
          <a:xfrm>
            <a:off x="1679340" y="143540"/>
            <a:ext cx="10081109" cy="972001"/>
          </a:xfrm>
          <a:prstGeom prst="rect">
            <a:avLst/>
          </a:prstGeom>
          <a:noFill/>
          <a:ln>
            <a:noFill/>
          </a:ln>
        </p:spPr>
        <p:txBody>
          <a:bodyPr spcFirstLastPara="1" wrap="square" lIns="0" tIns="0" rIns="0" bIns="0" anchor="ctr" anchorCtr="0">
            <a:noAutofit/>
          </a:bodyPr>
          <a:lstStyle/>
          <a:p>
            <a:pPr marL="0" lvl="0" indent="0" algn="l" rtl="0">
              <a:lnSpc>
                <a:spcPct val="114000"/>
              </a:lnSpc>
              <a:spcBef>
                <a:spcPts val="0"/>
              </a:spcBef>
              <a:spcAft>
                <a:spcPts val="0"/>
              </a:spcAft>
              <a:buClr>
                <a:srgbClr val="003399"/>
              </a:buClr>
              <a:buSzPts val="2000"/>
              <a:buFont typeface="Open Sans"/>
              <a:buNone/>
            </a:pPr>
            <a:r>
              <a:rPr lang="pl-PL" sz="2000">
                <a:solidFill>
                  <a:srgbClr val="003399"/>
                </a:solidFill>
              </a:rPr>
              <a:t>Dobrostan ucznia to złożony profil funkcjonowania osadzony </a:t>
            </a:r>
            <a:br>
              <a:rPr lang="pl-PL" sz="2000">
                <a:solidFill>
                  <a:srgbClr val="003399"/>
                </a:solidFill>
              </a:rPr>
            </a:br>
            <a:r>
              <a:rPr lang="pl-PL" sz="2000">
                <a:solidFill>
                  <a:srgbClr val="003399"/>
                </a:solidFill>
              </a:rPr>
              <a:t>w relacjach i kontekście</a:t>
            </a:r>
            <a:endParaRPr sz="2000"/>
          </a:p>
        </p:txBody>
      </p:sp>
      <p:pic>
        <p:nvPicPr>
          <p:cNvPr id="200" name="Google Shape;200;p5"/>
          <p:cNvPicPr preferRelativeResize="0"/>
          <p:nvPr/>
        </p:nvPicPr>
        <p:blipFill rotWithShape="1">
          <a:blip r:embed="rId3">
            <a:alphaModFix/>
          </a:blip>
          <a:srcRect/>
          <a:stretch/>
        </p:blipFill>
        <p:spPr>
          <a:xfrm>
            <a:off x="4347642" y="6804193"/>
            <a:ext cx="4744140" cy="651343"/>
          </a:xfrm>
          <a:prstGeom prst="rect">
            <a:avLst/>
          </a:prstGeom>
          <a:noFill/>
          <a:ln>
            <a:noFill/>
          </a:ln>
        </p:spPr>
      </p:pic>
      <p:sp>
        <p:nvSpPr>
          <p:cNvPr id="201" name="Google Shape;201;p5"/>
          <p:cNvSpPr/>
          <p:nvPr/>
        </p:nvSpPr>
        <p:spPr>
          <a:xfrm>
            <a:off x="1679340" y="1259575"/>
            <a:ext cx="4531990" cy="1387177"/>
          </a:xfrm>
          <a:prstGeom prst="roundRect">
            <a:avLst>
              <a:gd name="adj" fmla="val 8750"/>
            </a:avLst>
          </a:prstGeom>
          <a:solidFill>
            <a:srgbClr val="F4F8FC"/>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 UCZEŃ</a:t>
            </a:r>
            <a:endParaRPr/>
          </a:p>
        </p:txBody>
      </p:sp>
      <p:sp>
        <p:nvSpPr>
          <p:cNvPr id="202" name="Google Shape;202;p5"/>
          <p:cNvSpPr/>
          <p:nvPr/>
        </p:nvSpPr>
        <p:spPr>
          <a:xfrm>
            <a:off x="1831745" y="1411976"/>
            <a:ext cx="396001" cy="396001"/>
          </a:xfrm>
          <a:prstGeom prst="ellipse">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5"/>
          <p:cNvSpPr/>
          <p:nvPr/>
        </p:nvSpPr>
        <p:spPr>
          <a:xfrm>
            <a:off x="1831734" y="1421489"/>
            <a:ext cx="434576"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204" name="Google Shape;204;p5"/>
          <p:cNvSpPr/>
          <p:nvPr/>
        </p:nvSpPr>
        <p:spPr>
          <a:xfrm>
            <a:off x="2418717" y="1764402"/>
            <a:ext cx="3690775" cy="904875"/>
          </a:xfrm>
          <a:prstGeom prst="rect">
            <a:avLst/>
          </a:prstGeom>
          <a:noFill/>
          <a:ln>
            <a:noFill/>
          </a:ln>
        </p:spPr>
        <p:txBody>
          <a:bodyPr spcFirstLastPara="1" wrap="square" lIns="0" tIns="0" rIns="0" bIns="0" anchor="t" anchorCtr="0">
            <a:normAutofit/>
          </a:bodyPr>
          <a:lstStyle/>
          <a:p>
            <a:pPr marL="0" marR="0" lvl="0" indent="0" algn="l" rtl="0">
              <a:lnSpc>
                <a:spcPct val="108000"/>
              </a:lnSpc>
              <a:spcBef>
                <a:spcPts val="0"/>
              </a:spcBef>
              <a:spcAft>
                <a:spcPts val="0"/>
              </a:spcAft>
              <a:buClr>
                <a:srgbClr val="16324A"/>
              </a:buClr>
              <a:buSzPts val="1500"/>
              <a:buFont typeface="Open Sans"/>
              <a:buNone/>
            </a:pPr>
            <a:r>
              <a:rPr lang="pl-PL" sz="1500" b="0">
                <a:solidFill>
                  <a:srgbClr val="16324A"/>
                </a:solidFill>
                <a:latin typeface="Open Sans"/>
                <a:ea typeface="Open Sans"/>
                <a:cs typeface="Open Sans"/>
                <a:sym typeface="Open Sans"/>
              </a:rPr>
              <a:t>emocje • zdrowie psychiczne</a:t>
            </a:r>
            <a:endParaRPr/>
          </a:p>
          <a:p>
            <a:pPr marL="0" marR="0" lvl="0" indent="0" algn="l" rtl="0">
              <a:lnSpc>
                <a:spcPct val="108000"/>
              </a:lnSpc>
              <a:spcBef>
                <a:spcPts val="0"/>
              </a:spcBef>
              <a:spcAft>
                <a:spcPts val="0"/>
              </a:spcAft>
              <a:buClr>
                <a:srgbClr val="16324A"/>
              </a:buClr>
              <a:buSzPts val="1500"/>
              <a:buFont typeface="Open Sans"/>
              <a:buNone/>
            </a:pPr>
            <a:r>
              <a:rPr lang="pl-PL" sz="1500" b="0">
                <a:solidFill>
                  <a:srgbClr val="16324A"/>
                </a:solidFill>
                <a:latin typeface="Open Sans"/>
                <a:ea typeface="Open Sans"/>
                <a:cs typeface="Open Sans"/>
                <a:sym typeface="Open Sans"/>
              </a:rPr>
              <a:t>samotność • odporność psychiczna</a:t>
            </a:r>
            <a:endParaRPr/>
          </a:p>
        </p:txBody>
      </p:sp>
      <p:sp>
        <p:nvSpPr>
          <p:cNvPr id="205" name="Google Shape;205;p5"/>
          <p:cNvSpPr/>
          <p:nvPr/>
        </p:nvSpPr>
        <p:spPr>
          <a:xfrm>
            <a:off x="6479050" y="1237041"/>
            <a:ext cx="5281415" cy="1409702"/>
          </a:xfrm>
          <a:prstGeom prst="roundRect">
            <a:avLst>
              <a:gd name="adj" fmla="val 8750"/>
            </a:avLst>
          </a:prstGeom>
          <a:solidFill>
            <a:srgbClr val="EAF4FF"/>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  RELACJE</a:t>
            </a:r>
            <a:endParaRPr/>
          </a:p>
        </p:txBody>
      </p:sp>
      <p:sp>
        <p:nvSpPr>
          <p:cNvPr id="206" name="Google Shape;206;p5"/>
          <p:cNvSpPr/>
          <p:nvPr/>
        </p:nvSpPr>
        <p:spPr>
          <a:xfrm>
            <a:off x="6647898" y="1411976"/>
            <a:ext cx="396001" cy="396001"/>
          </a:xfrm>
          <a:prstGeom prst="ellipse">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5"/>
          <p:cNvSpPr/>
          <p:nvPr/>
        </p:nvSpPr>
        <p:spPr>
          <a:xfrm>
            <a:off x="6876802" y="1421489"/>
            <a:ext cx="479603"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208" name="Google Shape;208;p5"/>
          <p:cNvSpPr/>
          <p:nvPr/>
        </p:nvSpPr>
        <p:spPr>
          <a:xfrm>
            <a:off x="7296328" y="1764402"/>
            <a:ext cx="4311721" cy="904875"/>
          </a:xfrm>
          <a:prstGeom prst="rect">
            <a:avLst/>
          </a:prstGeom>
          <a:noFill/>
          <a:ln>
            <a:noFill/>
          </a:ln>
        </p:spPr>
        <p:txBody>
          <a:bodyPr spcFirstLastPara="1" wrap="square" lIns="0" tIns="0" rIns="0" bIns="0" anchor="t" anchorCtr="0">
            <a:normAutofit/>
          </a:bodyPr>
          <a:lstStyle/>
          <a:p>
            <a:pPr marL="0" marR="0" lvl="0" indent="0" algn="l" rtl="0">
              <a:lnSpc>
                <a:spcPct val="108000"/>
              </a:lnSpc>
              <a:spcBef>
                <a:spcPts val="0"/>
              </a:spcBef>
              <a:spcAft>
                <a:spcPts val="0"/>
              </a:spcAft>
              <a:buClr>
                <a:srgbClr val="16324A"/>
              </a:buClr>
              <a:buSzPts val="1500"/>
              <a:buFont typeface="Open Sans"/>
              <a:buNone/>
            </a:pPr>
            <a:r>
              <a:rPr lang="pl-PL" sz="1500" b="0">
                <a:solidFill>
                  <a:srgbClr val="16324A"/>
                </a:solidFill>
                <a:latin typeface="Open Sans"/>
                <a:ea typeface="Open Sans"/>
                <a:cs typeface="Open Sans"/>
                <a:sym typeface="Open Sans"/>
              </a:rPr>
              <a:t>rówieśnicy • wsparcie nauczycieli</a:t>
            </a:r>
            <a:endParaRPr/>
          </a:p>
          <a:p>
            <a:pPr marL="0" marR="0" lvl="0" indent="0" algn="l" rtl="0">
              <a:lnSpc>
                <a:spcPct val="108000"/>
              </a:lnSpc>
              <a:spcBef>
                <a:spcPts val="0"/>
              </a:spcBef>
              <a:spcAft>
                <a:spcPts val="0"/>
              </a:spcAft>
              <a:buClr>
                <a:srgbClr val="16324A"/>
              </a:buClr>
              <a:buSzPts val="1500"/>
              <a:buFont typeface="Open Sans"/>
              <a:buNone/>
            </a:pPr>
            <a:r>
              <a:rPr lang="pl-PL" sz="1500" b="0">
                <a:solidFill>
                  <a:srgbClr val="16324A"/>
                </a:solidFill>
                <a:latin typeface="Open Sans"/>
                <a:ea typeface="Open Sans"/>
                <a:cs typeface="Open Sans"/>
                <a:sym typeface="Open Sans"/>
              </a:rPr>
              <a:t>przemoc • bezpieczeństwo</a:t>
            </a:r>
            <a:endParaRPr/>
          </a:p>
        </p:txBody>
      </p:sp>
      <p:sp>
        <p:nvSpPr>
          <p:cNvPr id="209" name="Google Shape;209;p5"/>
          <p:cNvSpPr/>
          <p:nvPr/>
        </p:nvSpPr>
        <p:spPr>
          <a:xfrm>
            <a:off x="1679340" y="2903911"/>
            <a:ext cx="4531990" cy="1258440"/>
          </a:xfrm>
          <a:prstGeom prst="roundRect">
            <a:avLst>
              <a:gd name="adj" fmla="val 8750"/>
            </a:avLst>
          </a:prstGeom>
          <a:solidFill>
            <a:srgbClr val="EAF4FF"/>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 SZKOŁA I UCZENIE SIĘ</a:t>
            </a:r>
            <a:endParaRPr/>
          </a:p>
        </p:txBody>
      </p:sp>
      <p:sp>
        <p:nvSpPr>
          <p:cNvPr id="210" name="Google Shape;210;p5"/>
          <p:cNvSpPr/>
          <p:nvPr/>
        </p:nvSpPr>
        <p:spPr>
          <a:xfrm>
            <a:off x="1831745" y="3056330"/>
            <a:ext cx="396001" cy="396001"/>
          </a:xfrm>
          <a:prstGeom prst="ellipse">
            <a:avLst/>
          </a:prstGeom>
          <a:solidFill>
            <a:srgbClr val="005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5"/>
          <p:cNvSpPr/>
          <p:nvPr/>
        </p:nvSpPr>
        <p:spPr>
          <a:xfrm>
            <a:off x="1831734" y="3065838"/>
            <a:ext cx="434576"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212" name="Google Shape;212;p5"/>
          <p:cNvSpPr/>
          <p:nvPr/>
        </p:nvSpPr>
        <p:spPr>
          <a:xfrm>
            <a:off x="2435162" y="3408753"/>
            <a:ext cx="3674328" cy="904875"/>
          </a:xfrm>
          <a:prstGeom prst="rect">
            <a:avLst/>
          </a:prstGeom>
          <a:noFill/>
          <a:ln>
            <a:noFill/>
          </a:ln>
        </p:spPr>
        <p:txBody>
          <a:bodyPr spcFirstLastPara="1" wrap="square" lIns="0" tIns="0" rIns="0" bIns="0" anchor="t" anchorCtr="0">
            <a:normAutofit/>
          </a:bodyPr>
          <a:lstStyle/>
          <a:p>
            <a:pPr marL="0" marR="0" lvl="0" indent="0" algn="l" rtl="0">
              <a:lnSpc>
                <a:spcPct val="108000"/>
              </a:lnSpc>
              <a:spcBef>
                <a:spcPts val="0"/>
              </a:spcBef>
              <a:spcAft>
                <a:spcPts val="0"/>
              </a:spcAft>
              <a:buClr>
                <a:srgbClr val="16324A"/>
              </a:buClr>
              <a:buSzPts val="1500"/>
              <a:buFont typeface="Open Sans"/>
              <a:buNone/>
            </a:pPr>
            <a:r>
              <a:rPr lang="pl-PL" sz="1500" b="0">
                <a:solidFill>
                  <a:srgbClr val="16324A"/>
                </a:solidFill>
                <a:latin typeface="Open Sans"/>
                <a:ea typeface="Open Sans"/>
                <a:cs typeface="Open Sans"/>
                <a:sym typeface="Open Sans"/>
              </a:rPr>
              <a:t>przynależność • zaangażowanie</a:t>
            </a:r>
            <a:endParaRPr/>
          </a:p>
          <a:p>
            <a:pPr marL="0" marR="0" lvl="0" indent="0" algn="l" rtl="0">
              <a:lnSpc>
                <a:spcPct val="108000"/>
              </a:lnSpc>
              <a:spcBef>
                <a:spcPts val="0"/>
              </a:spcBef>
              <a:spcAft>
                <a:spcPts val="0"/>
              </a:spcAft>
              <a:buClr>
                <a:srgbClr val="16324A"/>
              </a:buClr>
              <a:buSzPts val="1500"/>
              <a:buFont typeface="Open Sans"/>
              <a:buNone/>
            </a:pPr>
            <a:r>
              <a:rPr lang="pl-PL" sz="1500" b="0">
                <a:solidFill>
                  <a:srgbClr val="16324A"/>
                </a:solidFill>
                <a:latin typeface="Open Sans"/>
                <a:ea typeface="Open Sans"/>
                <a:cs typeface="Open Sans"/>
                <a:sym typeface="Open Sans"/>
              </a:rPr>
              <a:t>sprawczość • osiągnięcia</a:t>
            </a:r>
            <a:endParaRPr/>
          </a:p>
        </p:txBody>
      </p:sp>
      <p:sp>
        <p:nvSpPr>
          <p:cNvPr id="213" name="Google Shape;213;p5"/>
          <p:cNvSpPr/>
          <p:nvPr/>
        </p:nvSpPr>
        <p:spPr>
          <a:xfrm>
            <a:off x="6479054" y="2903911"/>
            <a:ext cx="5295733" cy="1258440"/>
          </a:xfrm>
          <a:prstGeom prst="roundRect">
            <a:avLst>
              <a:gd name="adj" fmla="val 8750"/>
            </a:avLst>
          </a:prstGeom>
          <a:solidFill>
            <a:srgbClr val="F4F8FC"/>
          </a:solidFill>
          <a:ln w="133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  RODZINA I KONTEKST</a:t>
            </a:r>
            <a:endParaRPr/>
          </a:p>
        </p:txBody>
      </p:sp>
      <p:sp>
        <p:nvSpPr>
          <p:cNvPr id="214" name="Google Shape;214;p5"/>
          <p:cNvSpPr/>
          <p:nvPr/>
        </p:nvSpPr>
        <p:spPr>
          <a:xfrm>
            <a:off x="6647898" y="3056330"/>
            <a:ext cx="396001" cy="396001"/>
          </a:xfrm>
          <a:prstGeom prst="ellipse">
            <a:avLst/>
          </a:prstGeom>
          <a:solidFill>
            <a:srgbClr val="FFD6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5"/>
          <p:cNvSpPr/>
          <p:nvPr/>
        </p:nvSpPr>
        <p:spPr>
          <a:xfrm>
            <a:off x="6876802" y="3065838"/>
            <a:ext cx="479603"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3399"/>
              </a:buClr>
              <a:buSzPts val="1349"/>
              <a:buFont typeface="Open Sans"/>
              <a:buNone/>
            </a:pPr>
            <a:endParaRPr sz="1349" b="1">
              <a:solidFill>
                <a:srgbClr val="003399"/>
              </a:solidFill>
              <a:latin typeface="Open Sans"/>
              <a:ea typeface="Open Sans"/>
              <a:cs typeface="Open Sans"/>
              <a:sym typeface="Open Sans"/>
            </a:endParaRPr>
          </a:p>
        </p:txBody>
      </p:sp>
      <p:sp>
        <p:nvSpPr>
          <p:cNvPr id="216" name="Google Shape;216;p5"/>
          <p:cNvSpPr/>
          <p:nvPr/>
        </p:nvSpPr>
        <p:spPr>
          <a:xfrm>
            <a:off x="7296328" y="3408733"/>
            <a:ext cx="3951682" cy="763143"/>
          </a:xfrm>
          <a:prstGeom prst="rect">
            <a:avLst/>
          </a:prstGeom>
          <a:noFill/>
          <a:ln>
            <a:noFill/>
          </a:ln>
        </p:spPr>
        <p:txBody>
          <a:bodyPr spcFirstLastPara="1" wrap="square" lIns="0" tIns="0" rIns="0" bIns="0" anchor="t" anchorCtr="0">
            <a:normAutofit/>
          </a:bodyPr>
          <a:lstStyle/>
          <a:p>
            <a:pPr marL="0" marR="0" lvl="0" indent="0" algn="l" rtl="0">
              <a:lnSpc>
                <a:spcPct val="108000"/>
              </a:lnSpc>
              <a:spcBef>
                <a:spcPts val="0"/>
              </a:spcBef>
              <a:spcAft>
                <a:spcPts val="0"/>
              </a:spcAft>
              <a:buClr>
                <a:srgbClr val="16324A"/>
              </a:buClr>
              <a:buSzPts val="1500"/>
              <a:buFont typeface="Open Sans"/>
              <a:buNone/>
            </a:pPr>
            <a:r>
              <a:rPr lang="pl-PL" sz="1500" b="0">
                <a:solidFill>
                  <a:srgbClr val="16324A"/>
                </a:solidFill>
                <a:latin typeface="Open Sans"/>
                <a:ea typeface="Open Sans"/>
                <a:cs typeface="Open Sans"/>
                <a:sym typeface="Open Sans"/>
              </a:rPr>
              <a:t>wsparcie rodzicielskie • sytuacja rodzinna • doświadczenie migracji</a:t>
            </a:r>
            <a:endParaRPr/>
          </a:p>
        </p:txBody>
      </p:sp>
      <p:sp>
        <p:nvSpPr>
          <p:cNvPr id="217" name="Google Shape;217;p5"/>
          <p:cNvSpPr/>
          <p:nvPr/>
        </p:nvSpPr>
        <p:spPr>
          <a:xfrm>
            <a:off x="1679344" y="4499933"/>
            <a:ext cx="2033329" cy="1028698"/>
          </a:xfrm>
          <a:prstGeom prst="roundRect">
            <a:avLst>
              <a:gd name="adj" fmla="val 11111"/>
            </a:avLst>
          </a:prstGeom>
          <a:solidFill>
            <a:srgbClr val="FFF1F4"/>
          </a:solidFill>
          <a:ln w="10475" cap="flat" cmpd="sng">
            <a:solidFill>
              <a:srgbClr val="F1B7C3"/>
            </a:solidFill>
            <a:prstDash val="solid"/>
            <a:round/>
            <a:headEnd type="none" w="sm" len="sm"/>
            <a:tailEnd type="none" w="sm" len="sm"/>
          </a:ln>
        </p:spPr>
        <p:txBody>
          <a:bodyPr spcFirstLastPara="1" wrap="square" lIns="95250" tIns="76175" rIns="95250" bIns="76175" anchor="ctr" anchorCtr="0">
            <a:normAutofit/>
          </a:bodyPr>
          <a:lstStyle/>
          <a:p>
            <a:pPr marL="0" marR="0" lvl="0" indent="0" algn="l" rtl="0">
              <a:spcBef>
                <a:spcPts val="0"/>
              </a:spcBef>
              <a:spcAft>
                <a:spcPts val="0"/>
              </a:spcAft>
              <a:buNone/>
            </a:pPr>
            <a:r>
              <a:rPr lang="pl-PL" sz="1399" b="1">
                <a:solidFill>
                  <a:srgbClr val="C84F69"/>
                </a:solidFill>
                <a:latin typeface="Open Sans"/>
                <a:ea typeface="Open Sans"/>
                <a:cs typeface="Open Sans"/>
                <a:sym typeface="Open Sans"/>
              </a:rPr>
              <a:t>HIPOTETYCZNY</a:t>
            </a:r>
            <a:endParaRPr/>
          </a:p>
          <a:p>
            <a:pPr marL="0" marR="0" lvl="0" indent="0" algn="l" rtl="0">
              <a:spcBef>
                <a:spcPts val="0"/>
              </a:spcBef>
              <a:spcAft>
                <a:spcPts val="0"/>
              </a:spcAft>
              <a:buNone/>
            </a:pPr>
            <a:r>
              <a:rPr lang="pl-PL" sz="1399" b="1">
                <a:solidFill>
                  <a:srgbClr val="C84F69"/>
                </a:solidFill>
                <a:latin typeface="Open Sans"/>
                <a:ea typeface="Open Sans"/>
                <a:cs typeface="Open Sans"/>
                <a:sym typeface="Open Sans"/>
              </a:rPr>
              <a:t>PROFIL ZMIANY</a:t>
            </a:r>
            <a:endParaRPr sz="1049" b="1">
              <a:solidFill>
                <a:srgbClr val="C84F69"/>
              </a:solidFill>
              <a:latin typeface="Open Sans"/>
              <a:ea typeface="Open Sans"/>
              <a:cs typeface="Open Sans"/>
              <a:sym typeface="Open Sans"/>
            </a:endParaRPr>
          </a:p>
        </p:txBody>
      </p:sp>
      <p:sp>
        <p:nvSpPr>
          <p:cNvPr id="218" name="Google Shape;218;p5"/>
          <p:cNvSpPr/>
          <p:nvPr/>
        </p:nvSpPr>
        <p:spPr>
          <a:xfrm>
            <a:off x="3945811" y="4499925"/>
            <a:ext cx="2270041" cy="1028698"/>
          </a:xfrm>
          <a:prstGeom prst="roundRect">
            <a:avLst>
              <a:gd name="adj" fmla="val 11111"/>
            </a:avLst>
          </a:prstGeom>
          <a:solidFill>
            <a:srgbClr val="EDF8F3"/>
          </a:solidFill>
          <a:ln w="10475" cap="flat" cmpd="sng">
            <a:solidFill>
              <a:srgbClr val="B8DDCD"/>
            </a:solidFill>
            <a:prstDash val="solid"/>
            <a:round/>
            <a:headEnd type="none" w="sm" len="sm"/>
            <a:tailEnd type="none" w="sm" len="sm"/>
          </a:ln>
        </p:spPr>
        <p:txBody>
          <a:bodyPr spcFirstLastPara="1" wrap="square" lIns="76175" tIns="95250" rIns="76175" bIns="0" anchor="t" anchorCtr="0">
            <a:normAutofit/>
          </a:bodyPr>
          <a:lstStyle/>
          <a:p>
            <a:pPr marL="0" marR="0" lvl="0" indent="0" algn="ctr" rtl="0">
              <a:spcBef>
                <a:spcPts val="0"/>
              </a:spcBef>
              <a:spcAft>
                <a:spcPts val="0"/>
              </a:spcAft>
              <a:buNone/>
            </a:pPr>
            <a:r>
              <a:rPr lang="pl-PL" sz="1200" b="0">
                <a:solidFill>
                  <a:srgbClr val="526777"/>
                </a:solidFill>
                <a:latin typeface="Open Sans"/>
                <a:ea typeface="Open Sans"/>
                <a:cs typeface="Open Sans"/>
                <a:sym typeface="Open Sans"/>
              </a:rPr>
              <a:t>POCZUCIE PRZYNALEŻNOŚCI</a:t>
            </a:r>
            <a:endParaRPr/>
          </a:p>
        </p:txBody>
      </p:sp>
      <p:sp>
        <p:nvSpPr>
          <p:cNvPr id="219" name="Google Shape;219;p5"/>
          <p:cNvSpPr/>
          <p:nvPr/>
        </p:nvSpPr>
        <p:spPr>
          <a:xfrm>
            <a:off x="3945791" y="4833312"/>
            <a:ext cx="2265528" cy="269143"/>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247A5A"/>
              </a:buClr>
              <a:buSzPts val="1599"/>
              <a:buFont typeface="Open Sans"/>
              <a:buNone/>
            </a:pPr>
            <a:r>
              <a:rPr lang="pl-PL" sz="1599" b="1">
                <a:solidFill>
                  <a:srgbClr val="247A5A"/>
                </a:solidFill>
                <a:latin typeface="Open Sans"/>
                <a:ea typeface="Open Sans"/>
                <a:cs typeface="Open Sans"/>
                <a:sym typeface="Open Sans"/>
              </a:rPr>
              <a:t>↑  WZROST</a:t>
            </a:r>
            <a:endParaRPr/>
          </a:p>
        </p:txBody>
      </p:sp>
      <p:sp>
        <p:nvSpPr>
          <p:cNvPr id="220" name="Google Shape;220;p5"/>
          <p:cNvSpPr/>
          <p:nvPr/>
        </p:nvSpPr>
        <p:spPr>
          <a:xfrm>
            <a:off x="3945791" y="5156391"/>
            <a:ext cx="2265528" cy="219843"/>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247A5A"/>
              </a:buClr>
              <a:buSzPts val="1200"/>
              <a:buFont typeface="Open Sans"/>
              <a:buNone/>
            </a:pPr>
            <a:r>
              <a:rPr lang="pl-PL" sz="1200" b="1">
                <a:solidFill>
                  <a:srgbClr val="247A5A"/>
                </a:solidFill>
                <a:latin typeface="Open Sans"/>
                <a:ea typeface="Open Sans"/>
                <a:cs typeface="Open Sans"/>
                <a:sym typeface="Open Sans"/>
              </a:rPr>
              <a:t>zmiana korzystna</a:t>
            </a:r>
            <a:endParaRPr/>
          </a:p>
        </p:txBody>
      </p:sp>
      <p:sp>
        <p:nvSpPr>
          <p:cNvPr id="221" name="Google Shape;221;p5"/>
          <p:cNvSpPr/>
          <p:nvPr/>
        </p:nvSpPr>
        <p:spPr>
          <a:xfrm>
            <a:off x="6448980" y="4499925"/>
            <a:ext cx="2270041" cy="1028698"/>
          </a:xfrm>
          <a:prstGeom prst="roundRect">
            <a:avLst>
              <a:gd name="adj" fmla="val 11111"/>
            </a:avLst>
          </a:prstGeom>
          <a:solidFill>
            <a:srgbClr val="EDF8F3"/>
          </a:solidFill>
          <a:ln w="10475" cap="flat" cmpd="sng">
            <a:solidFill>
              <a:srgbClr val="B8DDCD"/>
            </a:solidFill>
            <a:prstDash val="solid"/>
            <a:round/>
            <a:headEnd type="none" w="sm" len="sm"/>
            <a:tailEnd type="none" w="sm" len="sm"/>
          </a:ln>
        </p:spPr>
        <p:txBody>
          <a:bodyPr spcFirstLastPara="1" wrap="square" lIns="76175" tIns="95250" rIns="76175" bIns="0" anchor="t" anchorCtr="0">
            <a:normAutofit/>
          </a:bodyPr>
          <a:lstStyle/>
          <a:p>
            <a:pPr marL="0" marR="0" lvl="0" indent="0" algn="ctr" rtl="0">
              <a:spcBef>
                <a:spcPts val="0"/>
              </a:spcBef>
              <a:spcAft>
                <a:spcPts val="0"/>
              </a:spcAft>
              <a:buNone/>
            </a:pPr>
            <a:r>
              <a:rPr lang="pl-PL" sz="1200" b="0">
                <a:solidFill>
                  <a:srgbClr val="526777"/>
                </a:solidFill>
                <a:latin typeface="Open Sans"/>
                <a:ea typeface="Open Sans"/>
                <a:cs typeface="Open Sans"/>
                <a:sym typeface="Open Sans"/>
              </a:rPr>
              <a:t>SAMOTNOŚĆ</a:t>
            </a:r>
            <a:endParaRPr/>
          </a:p>
        </p:txBody>
      </p:sp>
      <p:sp>
        <p:nvSpPr>
          <p:cNvPr id="222" name="Google Shape;222;p5"/>
          <p:cNvSpPr/>
          <p:nvPr/>
        </p:nvSpPr>
        <p:spPr>
          <a:xfrm>
            <a:off x="6448983" y="4833293"/>
            <a:ext cx="2261611" cy="285751"/>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247A5A"/>
              </a:buClr>
              <a:buSzPts val="1599"/>
              <a:buFont typeface="Open Sans"/>
              <a:buNone/>
            </a:pPr>
            <a:r>
              <a:rPr lang="pl-PL" sz="1599" b="1">
                <a:solidFill>
                  <a:srgbClr val="247A5A"/>
                </a:solidFill>
                <a:latin typeface="Open Sans"/>
                <a:ea typeface="Open Sans"/>
                <a:cs typeface="Open Sans"/>
                <a:sym typeface="Open Sans"/>
              </a:rPr>
              <a:t>↓  SPADEK</a:t>
            </a:r>
            <a:endParaRPr/>
          </a:p>
        </p:txBody>
      </p:sp>
      <p:sp>
        <p:nvSpPr>
          <p:cNvPr id="223" name="Google Shape;223;p5"/>
          <p:cNvSpPr/>
          <p:nvPr/>
        </p:nvSpPr>
        <p:spPr>
          <a:xfrm>
            <a:off x="6444466" y="5166667"/>
            <a:ext cx="2261611" cy="209550"/>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247A5A"/>
              </a:buClr>
              <a:buSzPts val="1200"/>
              <a:buFont typeface="Open Sans"/>
              <a:buNone/>
            </a:pPr>
            <a:r>
              <a:rPr lang="pl-PL" sz="1200" b="1">
                <a:solidFill>
                  <a:srgbClr val="247A5A"/>
                </a:solidFill>
                <a:latin typeface="Open Sans"/>
                <a:ea typeface="Open Sans"/>
                <a:cs typeface="Open Sans"/>
                <a:sym typeface="Open Sans"/>
              </a:rPr>
              <a:t>zmiana korzystna</a:t>
            </a:r>
            <a:endParaRPr/>
          </a:p>
        </p:txBody>
      </p:sp>
      <p:sp>
        <p:nvSpPr>
          <p:cNvPr id="224" name="Google Shape;224;p5"/>
          <p:cNvSpPr/>
          <p:nvPr/>
        </p:nvSpPr>
        <p:spPr>
          <a:xfrm>
            <a:off x="8952135" y="4499925"/>
            <a:ext cx="2808314" cy="1028698"/>
          </a:xfrm>
          <a:prstGeom prst="roundRect">
            <a:avLst>
              <a:gd name="adj" fmla="val 11111"/>
            </a:avLst>
          </a:prstGeom>
          <a:solidFill>
            <a:srgbClr val="F4F6F8"/>
          </a:solidFill>
          <a:ln w="10475" cap="flat" cmpd="sng">
            <a:solidFill>
              <a:srgbClr val="C6D7E7"/>
            </a:solidFill>
            <a:prstDash val="solid"/>
            <a:round/>
            <a:headEnd type="none" w="sm" len="sm"/>
            <a:tailEnd type="none" w="sm" len="sm"/>
          </a:ln>
        </p:spPr>
        <p:txBody>
          <a:bodyPr spcFirstLastPara="1" wrap="square" lIns="76175" tIns="95250" rIns="76175" bIns="0" anchor="t" anchorCtr="0">
            <a:normAutofit/>
          </a:bodyPr>
          <a:lstStyle/>
          <a:p>
            <a:pPr marL="0" marR="0" lvl="0" indent="0" algn="ctr" rtl="0">
              <a:spcBef>
                <a:spcPts val="0"/>
              </a:spcBef>
              <a:spcAft>
                <a:spcPts val="0"/>
              </a:spcAft>
              <a:buNone/>
            </a:pPr>
            <a:r>
              <a:rPr lang="pl-PL" sz="1100" b="0">
                <a:solidFill>
                  <a:srgbClr val="526777"/>
                </a:solidFill>
                <a:latin typeface="Open Sans"/>
                <a:ea typeface="Open Sans"/>
                <a:cs typeface="Open Sans"/>
                <a:sym typeface="Open Sans"/>
              </a:rPr>
              <a:t>RADOŚĆ Z UCZENIA SIĘ</a:t>
            </a:r>
            <a:endParaRPr/>
          </a:p>
        </p:txBody>
      </p:sp>
      <p:sp>
        <p:nvSpPr>
          <p:cNvPr id="225" name="Google Shape;225;p5"/>
          <p:cNvSpPr/>
          <p:nvPr/>
        </p:nvSpPr>
        <p:spPr>
          <a:xfrm>
            <a:off x="8914417" y="4849919"/>
            <a:ext cx="2800377" cy="26914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526777"/>
              </a:buClr>
              <a:buSzPts val="1399"/>
              <a:buFont typeface="Open Sans"/>
              <a:buNone/>
            </a:pPr>
            <a:r>
              <a:rPr lang="pl-PL" sz="1399" b="1">
                <a:solidFill>
                  <a:srgbClr val="526777"/>
                </a:solidFill>
                <a:latin typeface="Open Sans"/>
                <a:ea typeface="Open Sans"/>
                <a:cs typeface="Open Sans"/>
                <a:sym typeface="Open Sans"/>
              </a:rPr>
              <a:t> →  </a:t>
            </a:r>
            <a:r>
              <a:rPr lang="pl-PL" sz="1599" b="1">
                <a:solidFill>
                  <a:srgbClr val="526777"/>
                </a:solidFill>
                <a:latin typeface="Open Sans"/>
                <a:ea typeface="Open Sans"/>
                <a:cs typeface="Open Sans"/>
                <a:sym typeface="Open Sans"/>
              </a:rPr>
              <a:t>BEZ WYRAŹNEJ ZMIANY</a:t>
            </a:r>
            <a:endParaRPr sz="1399" b="1">
              <a:solidFill>
                <a:srgbClr val="526777"/>
              </a:solidFill>
              <a:latin typeface="Open Sans"/>
              <a:ea typeface="Open Sans"/>
              <a:cs typeface="Open Sans"/>
              <a:sym typeface="Open Sans"/>
            </a:endParaRPr>
          </a:p>
        </p:txBody>
      </p:sp>
      <p:sp>
        <p:nvSpPr>
          <p:cNvPr id="226" name="Google Shape;226;p5"/>
          <p:cNvSpPr/>
          <p:nvPr/>
        </p:nvSpPr>
        <p:spPr>
          <a:xfrm>
            <a:off x="8960084" y="5166667"/>
            <a:ext cx="2800377" cy="252532"/>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526777"/>
              </a:buClr>
              <a:buSzPts val="1200"/>
              <a:buFont typeface="Open Sans"/>
              <a:buNone/>
            </a:pPr>
            <a:r>
              <a:rPr lang="pl-PL" sz="1200" b="1">
                <a:solidFill>
                  <a:srgbClr val="526777"/>
                </a:solidFill>
                <a:latin typeface="Open Sans"/>
                <a:ea typeface="Open Sans"/>
                <a:cs typeface="Open Sans"/>
                <a:sym typeface="Open Sans"/>
              </a:rPr>
              <a:t>względna stabilność</a:t>
            </a:r>
            <a:endParaRPr/>
          </a:p>
        </p:txBody>
      </p:sp>
      <p:sp>
        <p:nvSpPr>
          <p:cNvPr id="227" name="Google Shape;227;p5"/>
          <p:cNvSpPr/>
          <p:nvPr/>
        </p:nvSpPr>
        <p:spPr>
          <a:xfrm>
            <a:off x="1679340" y="5681486"/>
            <a:ext cx="10081118" cy="972001"/>
          </a:xfrm>
          <a:prstGeom prst="rect">
            <a:avLst/>
          </a:prstGeom>
          <a:solidFill>
            <a:srgbClr val="003399"/>
          </a:solidFill>
          <a:ln w="9525" cap="flat" cmpd="sng">
            <a:solidFill>
              <a:srgbClr val="003399"/>
            </a:solidFill>
            <a:prstDash val="solid"/>
            <a:round/>
            <a:headEnd type="none" w="sm" len="sm"/>
            <a:tailEnd type="none" w="sm" len="sm"/>
          </a:ln>
        </p:spPr>
        <p:txBody>
          <a:bodyPr spcFirstLastPara="1" wrap="square" lIns="171450" tIns="57150" rIns="171450" bIns="57150" anchor="ctr" anchorCtr="0">
            <a:noAutofit/>
          </a:bodyPr>
          <a:lstStyle/>
          <a:p>
            <a:pPr marL="0" marR="0" lvl="0" indent="0" algn="ctr" rtl="0">
              <a:lnSpc>
                <a:spcPct val="114000"/>
              </a:lnSpc>
              <a:spcBef>
                <a:spcPts val="0"/>
              </a:spcBef>
              <a:spcAft>
                <a:spcPts val="0"/>
              </a:spcAft>
              <a:buClr>
                <a:srgbClr val="FFFFFF"/>
              </a:buClr>
              <a:buSzPts val="1599"/>
              <a:buFont typeface="Open Sans"/>
              <a:buNone/>
            </a:pPr>
            <a:r>
              <a:rPr lang="pl-PL" sz="1599" b="1">
                <a:solidFill>
                  <a:srgbClr val="FFFFFF"/>
                </a:solidFill>
                <a:latin typeface="Open Sans"/>
                <a:ea typeface="Open Sans"/>
                <a:cs typeface="Open Sans"/>
                <a:sym typeface="Open Sans"/>
              </a:rPr>
              <a:t>Jeden zbiorczy wynik może ukryć odmienne kierunki zmian. Badanie ma pokazać wielowymiarowe profile i warunki, z którymi będą się wiązać.</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6"/>
          <p:cNvSpPr txBox="1">
            <a:spLocks noGrp="1"/>
          </p:cNvSpPr>
          <p:nvPr>
            <p:ph type="title"/>
          </p:nvPr>
        </p:nvSpPr>
        <p:spPr>
          <a:xfrm>
            <a:off x="1679331" y="287504"/>
            <a:ext cx="10081122" cy="854325"/>
          </a:xfrm>
          <a:prstGeom prst="rect">
            <a:avLst/>
          </a:prstGeom>
          <a:noFill/>
          <a:ln>
            <a:noFill/>
          </a:ln>
        </p:spPr>
        <p:txBody>
          <a:bodyPr spcFirstLastPara="1" wrap="square" lIns="0" tIns="0" rIns="0" bIns="0" anchor="ctr" anchorCtr="0">
            <a:normAutofit/>
          </a:bodyPr>
          <a:lstStyle/>
          <a:p>
            <a:pPr marL="0" lvl="0" indent="0" algn="l" rtl="0">
              <a:lnSpc>
                <a:spcPct val="180000"/>
              </a:lnSpc>
              <a:spcBef>
                <a:spcPts val="0"/>
              </a:spcBef>
              <a:spcAft>
                <a:spcPts val="0"/>
              </a:spcAft>
              <a:buClr>
                <a:srgbClr val="003399"/>
              </a:buClr>
              <a:buSzPts val="2000"/>
              <a:buFont typeface="Open Sans"/>
              <a:buNone/>
            </a:pPr>
            <a:r>
              <a:rPr lang="pl-PL" sz="2000">
                <a:solidFill>
                  <a:srgbClr val="003399"/>
                </a:solidFill>
              </a:rPr>
              <a:t>Całe oddziały pokażą ucznia w kontekście klasy i szkoły</a:t>
            </a:r>
            <a:endParaRPr sz="2000"/>
          </a:p>
        </p:txBody>
      </p:sp>
      <p:pic>
        <p:nvPicPr>
          <p:cNvPr id="234" name="Google Shape;234;p6"/>
          <p:cNvPicPr preferRelativeResize="0"/>
          <p:nvPr/>
        </p:nvPicPr>
        <p:blipFill rotWithShape="1">
          <a:blip r:embed="rId3">
            <a:alphaModFix/>
          </a:blip>
          <a:srcRect/>
          <a:stretch/>
        </p:blipFill>
        <p:spPr>
          <a:xfrm>
            <a:off x="4347642" y="6804193"/>
            <a:ext cx="4744140" cy="651343"/>
          </a:xfrm>
          <a:prstGeom prst="rect">
            <a:avLst/>
          </a:prstGeom>
          <a:noFill/>
          <a:ln>
            <a:noFill/>
          </a:ln>
        </p:spPr>
      </p:pic>
      <p:sp>
        <p:nvSpPr>
          <p:cNvPr id="235" name="Google Shape;235;p6"/>
          <p:cNvSpPr/>
          <p:nvPr/>
        </p:nvSpPr>
        <p:spPr>
          <a:xfrm>
            <a:off x="1731487" y="1129852"/>
            <a:ext cx="4095751" cy="395858"/>
          </a:xfrm>
          <a:prstGeom prst="rect">
            <a:avLst/>
          </a:prstGeom>
          <a:noFill/>
          <a:ln>
            <a:noFill/>
          </a:ln>
        </p:spPr>
        <p:txBody>
          <a:bodyPr spcFirstLastPara="1" wrap="square" lIns="0" tIns="0" rIns="0" bIns="0" anchor="ctr" anchorCtr="0">
            <a:normAutofit/>
          </a:bodyPr>
          <a:lstStyle/>
          <a:p>
            <a:pPr marL="0" marR="0" lvl="0" indent="0" algn="l" rtl="0">
              <a:lnSpc>
                <a:spcPct val="100000"/>
              </a:lnSpc>
              <a:spcBef>
                <a:spcPts val="0"/>
              </a:spcBef>
              <a:spcAft>
                <a:spcPts val="0"/>
              </a:spcAft>
              <a:buClr>
                <a:srgbClr val="003399"/>
              </a:buClr>
              <a:buSzPts val="1600"/>
              <a:buFont typeface="Open Sans"/>
              <a:buNone/>
            </a:pPr>
            <a:r>
              <a:rPr lang="pl-PL" sz="1600" b="1">
                <a:solidFill>
                  <a:srgbClr val="003399"/>
                </a:solidFill>
                <a:latin typeface="Open Sans"/>
                <a:ea typeface="Open Sans"/>
                <a:cs typeface="Open Sans"/>
                <a:sym typeface="Open Sans"/>
              </a:rPr>
              <a:t>DOBÓR PRÓBY</a:t>
            </a:r>
            <a:endParaRPr/>
          </a:p>
        </p:txBody>
      </p:sp>
      <p:sp>
        <p:nvSpPr>
          <p:cNvPr id="236" name="Google Shape;236;p6"/>
          <p:cNvSpPr/>
          <p:nvPr/>
        </p:nvSpPr>
        <p:spPr>
          <a:xfrm>
            <a:off x="1679341" y="1516731"/>
            <a:ext cx="4752000" cy="19052"/>
          </a:xfrm>
          <a:prstGeom prst="rect">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6"/>
          <p:cNvSpPr/>
          <p:nvPr/>
        </p:nvSpPr>
        <p:spPr>
          <a:xfrm>
            <a:off x="6984205" y="1111352"/>
            <a:ext cx="4464000" cy="400049"/>
          </a:xfrm>
          <a:prstGeom prst="rect">
            <a:avLst/>
          </a:prstGeom>
          <a:noFill/>
          <a:ln>
            <a:noFill/>
          </a:ln>
        </p:spPr>
        <p:txBody>
          <a:bodyPr spcFirstLastPara="1" wrap="square" lIns="0" tIns="0" rIns="0" bIns="0" anchor="ctr" anchorCtr="0">
            <a:normAutofit/>
          </a:bodyPr>
          <a:lstStyle/>
          <a:p>
            <a:pPr marL="0" marR="0" lvl="0" indent="0" algn="l" rtl="0">
              <a:lnSpc>
                <a:spcPct val="100000"/>
              </a:lnSpc>
              <a:spcBef>
                <a:spcPts val="0"/>
              </a:spcBef>
              <a:spcAft>
                <a:spcPts val="0"/>
              </a:spcAft>
              <a:buClr>
                <a:srgbClr val="003399"/>
              </a:buClr>
              <a:buSzPts val="1600"/>
              <a:buFont typeface="Open Sans"/>
              <a:buNone/>
            </a:pPr>
            <a:r>
              <a:rPr lang="pl-PL" sz="1600" b="1" dirty="0">
                <a:solidFill>
                  <a:srgbClr val="003399"/>
                </a:solidFill>
                <a:latin typeface="Open Sans"/>
                <a:ea typeface="Open Sans"/>
                <a:cs typeface="Open Sans"/>
                <a:sym typeface="Open Sans"/>
              </a:rPr>
              <a:t>BADANIE W SZKOŁACH</a:t>
            </a:r>
            <a:endParaRPr dirty="0"/>
          </a:p>
        </p:txBody>
      </p:sp>
      <p:sp>
        <p:nvSpPr>
          <p:cNvPr id="238" name="Google Shape;238;p6"/>
          <p:cNvSpPr/>
          <p:nvPr/>
        </p:nvSpPr>
        <p:spPr>
          <a:xfrm>
            <a:off x="7008482" y="1516731"/>
            <a:ext cx="4752000" cy="19052"/>
          </a:xfrm>
          <a:prstGeom prst="rect">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6"/>
          <p:cNvSpPr/>
          <p:nvPr/>
        </p:nvSpPr>
        <p:spPr>
          <a:xfrm>
            <a:off x="3926480" y="3186799"/>
            <a:ext cx="361949" cy="552450"/>
          </a:xfrm>
          <a:prstGeom prst="chevron">
            <a:avLst>
              <a:gd name="adj" fmla="val 50000"/>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6"/>
          <p:cNvSpPr/>
          <p:nvPr/>
        </p:nvSpPr>
        <p:spPr>
          <a:xfrm>
            <a:off x="6554821" y="3198577"/>
            <a:ext cx="400050" cy="552450"/>
          </a:xfrm>
          <a:prstGeom prst="chevron">
            <a:avLst>
              <a:gd name="adj" fmla="val 50000"/>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6"/>
          <p:cNvSpPr/>
          <p:nvPr/>
        </p:nvSpPr>
        <p:spPr>
          <a:xfrm>
            <a:off x="9219213" y="3215373"/>
            <a:ext cx="380998" cy="552450"/>
          </a:xfrm>
          <a:prstGeom prst="chevron">
            <a:avLst>
              <a:gd name="adj" fmla="val 50000"/>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6"/>
          <p:cNvSpPr/>
          <p:nvPr/>
        </p:nvSpPr>
        <p:spPr>
          <a:xfrm>
            <a:off x="1688779" y="1724035"/>
            <a:ext cx="2159999" cy="3417457"/>
          </a:xfrm>
          <a:prstGeom prst="roundRect">
            <a:avLst>
              <a:gd name="adj" fmla="val 8235"/>
            </a:avLst>
          </a:prstGeom>
          <a:solidFill>
            <a:srgbClr val="F4F8FC"/>
          </a:solidFill>
          <a:ln w="11425" cap="flat" cmpd="sng">
            <a:solidFill>
              <a:srgbClr val="C6D7E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6"/>
          <p:cNvSpPr/>
          <p:nvPr/>
        </p:nvSpPr>
        <p:spPr>
          <a:xfrm>
            <a:off x="4324682" y="1751498"/>
            <a:ext cx="2124001" cy="1621097"/>
          </a:xfrm>
          <a:prstGeom prst="roundRect">
            <a:avLst>
              <a:gd name="adj" fmla="val 6087"/>
            </a:avLst>
          </a:prstGeom>
          <a:solidFill>
            <a:srgbClr val="EAF4FF"/>
          </a:solidFill>
          <a:ln w="11425" cap="flat" cmpd="sng">
            <a:solidFill>
              <a:srgbClr val="C6D7E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6"/>
          <p:cNvSpPr/>
          <p:nvPr/>
        </p:nvSpPr>
        <p:spPr>
          <a:xfrm>
            <a:off x="6991127" y="1742521"/>
            <a:ext cx="2124001" cy="3398971"/>
          </a:xfrm>
          <a:prstGeom prst="roundRect">
            <a:avLst>
              <a:gd name="adj" fmla="val 7179"/>
            </a:avLst>
          </a:prstGeom>
          <a:solidFill>
            <a:srgbClr val="F4F8FC"/>
          </a:solidFill>
          <a:ln w="11425" cap="flat" cmpd="sng">
            <a:solidFill>
              <a:srgbClr val="C6D7E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6"/>
          <p:cNvSpPr/>
          <p:nvPr/>
        </p:nvSpPr>
        <p:spPr>
          <a:xfrm>
            <a:off x="9636465" y="1759317"/>
            <a:ext cx="2124001" cy="3379032"/>
          </a:xfrm>
          <a:prstGeom prst="roundRect">
            <a:avLst>
              <a:gd name="adj" fmla="val 6306"/>
            </a:avLst>
          </a:prstGeom>
          <a:solidFill>
            <a:srgbClr val="EAF4FF"/>
          </a:solidFill>
          <a:ln w="11425" cap="flat" cmpd="sng">
            <a:solidFill>
              <a:srgbClr val="C6D7E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6"/>
          <p:cNvSpPr/>
          <p:nvPr/>
        </p:nvSpPr>
        <p:spPr>
          <a:xfrm>
            <a:off x="1732593" y="1803051"/>
            <a:ext cx="2124001" cy="51435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3399"/>
              </a:buClr>
              <a:buSzPts val="1649"/>
              <a:buFont typeface="Open Sans"/>
              <a:buNone/>
            </a:pPr>
            <a:r>
              <a:rPr lang="pl-PL" sz="1649" b="1">
                <a:solidFill>
                  <a:srgbClr val="003399"/>
                </a:solidFill>
                <a:latin typeface="Open Sans"/>
                <a:ea typeface="Open Sans"/>
                <a:cs typeface="Open Sans"/>
                <a:sym typeface="Open Sans"/>
              </a:rPr>
              <a:t>16</a:t>
            </a:r>
            <a:endParaRPr/>
          </a:p>
        </p:txBody>
      </p:sp>
      <p:sp>
        <p:nvSpPr>
          <p:cNvPr id="247" name="Google Shape;247;p6"/>
          <p:cNvSpPr/>
          <p:nvPr/>
        </p:nvSpPr>
        <p:spPr>
          <a:xfrm>
            <a:off x="1725950" y="2292198"/>
            <a:ext cx="2111248" cy="285751"/>
          </a:xfrm>
          <a:prstGeom prst="rect">
            <a:avLst/>
          </a:prstGeom>
          <a:noFill/>
          <a:ln>
            <a:noFill/>
          </a:ln>
        </p:spPr>
        <p:txBody>
          <a:bodyPr spcFirstLastPara="1" wrap="square" lIns="0" tIns="0" rIns="0" bIns="0" anchor="t" anchorCtr="0">
            <a:normAutofit/>
          </a:bodyPr>
          <a:lstStyle/>
          <a:p>
            <a:pPr marL="0" marR="0" lvl="0" indent="0" algn="ctr" rtl="0">
              <a:lnSpc>
                <a:spcPct val="100000"/>
              </a:lnSpc>
              <a:spcBef>
                <a:spcPts val="0"/>
              </a:spcBef>
              <a:spcAft>
                <a:spcPts val="0"/>
              </a:spcAft>
              <a:buClr>
                <a:srgbClr val="003399"/>
              </a:buClr>
              <a:buSzPts val="1399"/>
              <a:buFont typeface="Open Sans"/>
              <a:buNone/>
            </a:pPr>
            <a:r>
              <a:rPr lang="pl-PL" sz="1399" b="1">
                <a:solidFill>
                  <a:srgbClr val="003399"/>
                </a:solidFill>
                <a:latin typeface="Open Sans"/>
                <a:ea typeface="Open Sans"/>
                <a:cs typeface="Open Sans"/>
                <a:sym typeface="Open Sans"/>
              </a:rPr>
              <a:t>WOJEWÓDZTW</a:t>
            </a:r>
            <a:endParaRPr/>
          </a:p>
        </p:txBody>
      </p:sp>
      <p:sp>
        <p:nvSpPr>
          <p:cNvPr id="248" name="Google Shape;248;p6"/>
          <p:cNvSpPr/>
          <p:nvPr/>
        </p:nvSpPr>
        <p:spPr>
          <a:xfrm>
            <a:off x="1732591" y="2688882"/>
            <a:ext cx="2104628" cy="1104902"/>
          </a:xfrm>
          <a:prstGeom prst="rect">
            <a:avLst/>
          </a:prstGeom>
          <a:noFill/>
          <a:ln>
            <a:noFill/>
          </a:ln>
        </p:spPr>
        <p:txBody>
          <a:bodyPr spcFirstLastPara="1" wrap="square" lIns="0" tIns="0" rIns="0" bIns="0" anchor="t" anchorCtr="0">
            <a:normAutofit/>
          </a:bodyPr>
          <a:lstStyle/>
          <a:p>
            <a:pPr marL="0" marR="0" lvl="0" indent="0" algn="ctr" rtl="0">
              <a:lnSpc>
                <a:spcPct val="115000"/>
              </a:lnSpc>
              <a:spcBef>
                <a:spcPts val="0"/>
              </a:spcBef>
              <a:spcAft>
                <a:spcPts val="0"/>
              </a:spcAft>
              <a:buClr>
                <a:srgbClr val="16324A"/>
              </a:buClr>
              <a:buSzPts val="1400"/>
              <a:buFont typeface="Open Sans"/>
              <a:buNone/>
            </a:pPr>
            <a:r>
              <a:rPr lang="pl-PL" sz="1400" b="0">
                <a:solidFill>
                  <a:srgbClr val="16324A"/>
                </a:solidFill>
                <a:latin typeface="Open Sans"/>
                <a:ea typeface="Open Sans"/>
                <a:cs typeface="Open Sans"/>
                <a:sym typeface="Open Sans"/>
              </a:rPr>
              <a:t>ogólnopolska</a:t>
            </a:r>
            <a:endParaRPr/>
          </a:p>
          <a:p>
            <a:pPr marL="0" marR="0" lvl="0" indent="0" algn="ctr" rtl="0">
              <a:lnSpc>
                <a:spcPct val="115000"/>
              </a:lnSpc>
              <a:spcBef>
                <a:spcPts val="0"/>
              </a:spcBef>
              <a:spcAft>
                <a:spcPts val="0"/>
              </a:spcAft>
              <a:buClr>
                <a:srgbClr val="16324A"/>
              </a:buClr>
              <a:buSzPts val="1400"/>
              <a:buFont typeface="Open Sans"/>
              <a:buNone/>
            </a:pPr>
            <a:r>
              <a:rPr lang="pl-PL" sz="1400" b="0">
                <a:solidFill>
                  <a:srgbClr val="16324A"/>
                </a:solidFill>
                <a:latin typeface="Open Sans"/>
                <a:ea typeface="Open Sans"/>
                <a:cs typeface="Open Sans"/>
                <a:sym typeface="Open Sans"/>
              </a:rPr>
              <a:t>warstwowa próba</a:t>
            </a:r>
            <a:endParaRPr/>
          </a:p>
          <a:p>
            <a:pPr marL="0" marR="0" lvl="0" indent="0" algn="ctr" rtl="0">
              <a:lnSpc>
                <a:spcPct val="115000"/>
              </a:lnSpc>
              <a:spcBef>
                <a:spcPts val="0"/>
              </a:spcBef>
              <a:spcAft>
                <a:spcPts val="0"/>
              </a:spcAft>
              <a:buClr>
                <a:srgbClr val="16324A"/>
              </a:buClr>
              <a:buSzPts val="1400"/>
              <a:buFont typeface="Open Sans"/>
              <a:buNone/>
            </a:pPr>
            <a:r>
              <a:rPr lang="pl-PL" sz="1400" b="0">
                <a:solidFill>
                  <a:srgbClr val="16324A"/>
                </a:solidFill>
                <a:latin typeface="Open Sans"/>
                <a:ea typeface="Open Sans"/>
                <a:cs typeface="Open Sans"/>
                <a:sym typeface="Open Sans"/>
              </a:rPr>
              <a:t>losowa</a:t>
            </a:r>
            <a:endParaRPr/>
          </a:p>
        </p:txBody>
      </p:sp>
      <p:sp>
        <p:nvSpPr>
          <p:cNvPr id="249" name="Google Shape;249;p6"/>
          <p:cNvSpPr/>
          <p:nvPr/>
        </p:nvSpPr>
        <p:spPr>
          <a:xfrm>
            <a:off x="4338163" y="1919458"/>
            <a:ext cx="2111321" cy="522014"/>
          </a:xfrm>
          <a:prstGeom prst="rect">
            <a:avLst/>
          </a:prstGeom>
          <a:noFill/>
          <a:ln>
            <a:noFill/>
          </a:ln>
        </p:spPr>
        <p:txBody>
          <a:bodyPr spcFirstLastPara="1" wrap="square" lIns="0" tIns="0" rIns="0" bIns="0" anchor="ctr" anchorCtr="0">
            <a:normAutofit/>
          </a:bodyPr>
          <a:lstStyle/>
          <a:p>
            <a:pPr marL="0" marR="0" lvl="0" indent="0" algn="ctr" rtl="0">
              <a:lnSpc>
                <a:spcPct val="130000"/>
              </a:lnSpc>
              <a:spcBef>
                <a:spcPts val="0"/>
              </a:spcBef>
              <a:spcAft>
                <a:spcPts val="0"/>
              </a:spcAft>
              <a:buClr>
                <a:srgbClr val="003399"/>
              </a:buClr>
              <a:buSzPts val="1649"/>
              <a:buFont typeface="Open Sans"/>
              <a:buNone/>
            </a:pPr>
            <a:r>
              <a:rPr lang="pl-PL" sz="1300" b="1" dirty="0">
                <a:solidFill>
                  <a:srgbClr val="003399"/>
                </a:solidFill>
                <a:latin typeface="Open Sans"/>
                <a:ea typeface="Open Sans"/>
                <a:cs typeface="Open Sans"/>
                <a:sym typeface="Open Sans"/>
              </a:rPr>
              <a:t>342 SZKÓŁ PODSTAWOWYCH</a:t>
            </a:r>
            <a:endParaRPr sz="1300" dirty="0"/>
          </a:p>
        </p:txBody>
      </p:sp>
      <p:sp>
        <p:nvSpPr>
          <p:cNvPr id="252" name="Google Shape;252;p6"/>
          <p:cNvSpPr/>
          <p:nvPr/>
        </p:nvSpPr>
        <p:spPr>
          <a:xfrm>
            <a:off x="4428751" y="2624673"/>
            <a:ext cx="1914525" cy="591565"/>
          </a:xfrm>
          <a:prstGeom prst="roundRect">
            <a:avLst>
              <a:gd name="adj" fmla="val 11842"/>
            </a:avLst>
          </a:prstGeom>
          <a:solidFill>
            <a:srgbClr val="FFF8D6"/>
          </a:solidFill>
          <a:ln>
            <a:noFill/>
          </a:ln>
        </p:spPr>
        <p:txBody>
          <a:bodyPr spcFirstLastPara="1" wrap="square" lIns="76175" tIns="47625" rIns="76175" bIns="47625" anchor="ctr" anchorCtr="0">
            <a:normAutofit fontScale="92500" lnSpcReduction="10000"/>
          </a:bodyPr>
          <a:lstStyle/>
          <a:p>
            <a:pPr marL="0" marR="0" lvl="0" indent="0" algn="ctr" rtl="0">
              <a:lnSpc>
                <a:spcPct val="100000"/>
              </a:lnSpc>
              <a:spcBef>
                <a:spcPts val="0"/>
              </a:spcBef>
              <a:spcAft>
                <a:spcPts val="0"/>
              </a:spcAft>
              <a:buClr>
                <a:srgbClr val="16324A"/>
              </a:buClr>
              <a:buSzPts val="1200"/>
              <a:buFont typeface="Open Sans"/>
              <a:buNone/>
            </a:pPr>
            <a:r>
              <a:rPr lang="pl-PL" sz="1100" b="0" dirty="0">
                <a:solidFill>
                  <a:srgbClr val="16324A"/>
                </a:solidFill>
                <a:latin typeface="Open Sans"/>
                <a:ea typeface="Open Sans"/>
                <a:cs typeface="Open Sans"/>
                <a:sym typeface="Open Sans"/>
              </a:rPr>
              <a:t>w tym 109 szkół</a:t>
            </a:r>
            <a:endParaRPr sz="1100" dirty="0"/>
          </a:p>
          <a:p>
            <a:pPr marL="0" marR="0" lvl="0" indent="0" algn="ctr" rtl="0">
              <a:lnSpc>
                <a:spcPct val="100000"/>
              </a:lnSpc>
              <a:spcBef>
                <a:spcPts val="0"/>
              </a:spcBef>
              <a:spcAft>
                <a:spcPts val="0"/>
              </a:spcAft>
              <a:buClr>
                <a:srgbClr val="16324A"/>
              </a:buClr>
              <a:buSzPts val="1200"/>
              <a:buFont typeface="Open Sans"/>
              <a:buNone/>
            </a:pPr>
            <a:r>
              <a:rPr lang="pl-PL" sz="1100" b="0" dirty="0">
                <a:solidFill>
                  <a:srgbClr val="16324A"/>
                </a:solidFill>
                <a:latin typeface="Open Sans"/>
                <a:ea typeface="Open Sans"/>
                <a:cs typeface="Open Sans"/>
                <a:sym typeface="Open Sans"/>
              </a:rPr>
              <a:t>ze wsparciem asystenta</a:t>
            </a:r>
            <a:endParaRPr sz="1100" dirty="0"/>
          </a:p>
          <a:p>
            <a:pPr marL="0" marR="0" lvl="0" indent="0" algn="ctr" rtl="0">
              <a:lnSpc>
                <a:spcPct val="100000"/>
              </a:lnSpc>
              <a:spcBef>
                <a:spcPts val="0"/>
              </a:spcBef>
              <a:spcAft>
                <a:spcPts val="0"/>
              </a:spcAft>
              <a:buClr>
                <a:srgbClr val="16324A"/>
              </a:buClr>
              <a:buSzPts val="1200"/>
              <a:buFont typeface="Open Sans"/>
              <a:buNone/>
            </a:pPr>
            <a:r>
              <a:rPr lang="pl-PL" sz="1100" b="0" dirty="0">
                <a:solidFill>
                  <a:srgbClr val="16324A"/>
                </a:solidFill>
                <a:latin typeface="Open Sans"/>
                <a:ea typeface="Open Sans"/>
                <a:cs typeface="Open Sans"/>
                <a:sym typeface="Open Sans"/>
              </a:rPr>
              <a:t>międzykulturowego</a:t>
            </a:r>
            <a:endParaRPr sz="1100" dirty="0"/>
          </a:p>
        </p:txBody>
      </p:sp>
      <p:sp>
        <p:nvSpPr>
          <p:cNvPr id="255" name="Google Shape;255;p6"/>
          <p:cNvSpPr/>
          <p:nvPr/>
        </p:nvSpPr>
        <p:spPr>
          <a:xfrm>
            <a:off x="7258082" y="2528860"/>
            <a:ext cx="266700" cy="323850"/>
          </a:xfrm>
          <a:prstGeom prst="roundRect">
            <a:avLst>
              <a:gd name="adj" fmla="val 50000"/>
            </a:avLst>
          </a:prstGeom>
          <a:solidFill>
            <a:srgbClr val="003399"/>
          </a:solid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937"/>
              <a:buFont typeface="Open Sans"/>
              <a:buNone/>
            </a:pPr>
            <a:r>
              <a:rPr lang="pl-PL" sz="937" b="1">
                <a:solidFill>
                  <a:srgbClr val="FFFFFF"/>
                </a:solidFill>
                <a:latin typeface="Open Sans"/>
                <a:ea typeface="Open Sans"/>
                <a:cs typeface="Open Sans"/>
                <a:sym typeface="Open Sans"/>
              </a:rPr>
              <a:t>IV</a:t>
            </a:r>
            <a:endParaRPr/>
          </a:p>
        </p:txBody>
      </p:sp>
      <p:sp>
        <p:nvSpPr>
          <p:cNvPr id="256" name="Google Shape;256;p6"/>
          <p:cNvSpPr/>
          <p:nvPr/>
        </p:nvSpPr>
        <p:spPr>
          <a:xfrm>
            <a:off x="7572408" y="2528860"/>
            <a:ext cx="266700" cy="323850"/>
          </a:xfrm>
          <a:prstGeom prst="roundRect">
            <a:avLst>
              <a:gd name="adj" fmla="val 50000"/>
            </a:avLst>
          </a:prstGeom>
          <a:solidFill>
            <a:srgbClr val="6BB1E2"/>
          </a:solid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937"/>
              <a:buFont typeface="Open Sans"/>
              <a:buNone/>
            </a:pPr>
            <a:r>
              <a:rPr lang="pl-PL" sz="937" b="1">
                <a:solidFill>
                  <a:srgbClr val="FFFFFF"/>
                </a:solidFill>
                <a:latin typeface="Open Sans"/>
                <a:ea typeface="Open Sans"/>
                <a:cs typeface="Open Sans"/>
                <a:sym typeface="Open Sans"/>
              </a:rPr>
              <a:t>V</a:t>
            </a:r>
            <a:endParaRPr/>
          </a:p>
        </p:txBody>
      </p:sp>
      <p:sp>
        <p:nvSpPr>
          <p:cNvPr id="257" name="Google Shape;257;p6"/>
          <p:cNvSpPr/>
          <p:nvPr/>
        </p:nvSpPr>
        <p:spPr>
          <a:xfrm>
            <a:off x="7886733" y="2528860"/>
            <a:ext cx="266700" cy="323850"/>
          </a:xfrm>
          <a:prstGeom prst="roundRect">
            <a:avLst>
              <a:gd name="adj" fmla="val 50000"/>
            </a:avLst>
          </a:prstGeom>
          <a:solidFill>
            <a:srgbClr val="003399"/>
          </a:solid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937"/>
              <a:buFont typeface="Open Sans"/>
              <a:buNone/>
            </a:pPr>
            <a:r>
              <a:rPr lang="pl-PL" sz="937" b="1">
                <a:solidFill>
                  <a:srgbClr val="FFFFFF"/>
                </a:solidFill>
                <a:latin typeface="Open Sans"/>
                <a:ea typeface="Open Sans"/>
                <a:cs typeface="Open Sans"/>
                <a:sym typeface="Open Sans"/>
              </a:rPr>
              <a:t>VI</a:t>
            </a:r>
            <a:endParaRPr/>
          </a:p>
        </p:txBody>
      </p:sp>
      <p:sp>
        <p:nvSpPr>
          <p:cNvPr id="258" name="Google Shape;258;p6"/>
          <p:cNvSpPr/>
          <p:nvPr/>
        </p:nvSpPr>
        <p:spPr>
          <a:xfrm>
            <a:off x="8201043" y="2528860"/>
            <a:ext cx="304800" cy="323850"/>
          </a:xfrm>
          <a:prstGeom prst="roundRect">
            <a:avLst>
              <a:gd name="adj" fmla="val 50000"/>
            </a:avLst>
          </a:prstGeom>
          <a:solidFill>
            <a:srgbClr val="6BB1E2"/>
          </a:solid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937"/>
              <a:buFont typeface="Open Sans"/>
              <a:buNone/>
            </a:pPr>
            <a:r>
              <a:rPr lang="pl-PL" sz="937" b="1">
                <a:solidFill>
                  <a:srgbClr val="FFFFFF"/>
                </a:solidFill>
                <a:latin typeface="Open Sans"/>
                <a:ea typeface="Open Sans"/>
                <a:cs typeface="Open Sans"/>
                <a:sym typeface="Open Sans"/>
              </a:rPr>
              <a:t>VII</a:t>
            </a:r>
            <a:endParaRPr/>
          </a:p>
        </p:txBody>
      </p:sp>
      <p:sp>
        <p:nvSpPr>
          <p:cNvPr id="259" name="Google Shape;259;p6"/>
          <p:cNvSpPr/>
          <p:nvPr/>
        </p:nvSpPr>
        <p:spPr>
          <a:xfrm>
            <a:off x="8553474" y="2528860"/>
            <a:ext cx="361949" cy="323850"/>
          </a:xfrm>
          <a:prstGeom prst="roundRect">
            <a:avLst>
              <a:gd name="adj" fmla="val 50000"/>
            </a:avLst>
          </a:prstGeom>
          <a:solidFill>
            <a:srgbClr val="003399"/>
          </a:solid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937"/>
              <a:buFont typeface="Open Sans"/>
              <a:buNone/>
            </a:pPr>
            <a:r>
              <a:rPr lang="pl-PL" sz="937" b="1">
                <a:solidFill>
                  <a:srgbClr val="FFFFFF"/>
                </a:solidFill>
                <a:latin typeface="Open Sans"/>
                <a:ea typeface="Open Sans"/>
                <a:cs typeface="Open Sans"/>
                <a:sym typeface="Open Sans"/>
              </a:rPr>
              <a:t>VIII</a:t>
            </a:r>
            <a:endParaRPr/>
          </a:p>
        </p:txBody>
      </p:sp>
      <p:sp>
        <p:nvSpPr>
          <p:cNvPr id="260" name="Google Shape;260;p6"/>
          <p:cNvSpPr/>
          <p:nvPr/>
        </p:nvSpPr>
        <p:spPr>
          <a:xfrm>
            <a:off x="7008482" y="1794825"/>
            <a:ext cx="2124001" cy="533398"/>
          </a:xfrm>
          <a:prstGeom prst="rect">
            <a:avLst/>
          </a:prstGeom>
          <a:noFill/>
          <a:ln>
            <a:noFill/>
          </a:ln>
        </p:spPr>
        <p:txBody>
          <a:bodyPr spcFirstLastPara="1" wrap="square" lIns="0" tIns="0" rIns="0" bIns="0" anchor="ctr" anchorCtr="0">
            <a:normAutofit/>
          </a:bodyPr>
          <a:lstStyle/>
          <a:p>
            <a:pPr marL="0" marR="0" lvl="0" indent="0" algn="ctr" rtl="0">
              <a:lnSpc>
                <a:spcPct val="110000"/>
              </a:lnSpc>
              <a:spcBef>
                <a:spcPts val="0"/>
              </a:spcBef>
              <a:spcAft>
                <a:spcPts val="0"/>
              </a:spcAft>
              <a:buClr>
                <a:srgbClr val="16324A"/>
              </a:buClr>
              <a:buSzPts val="1200"/>
              <a:buFont typeface="Open Sans"/>
              <a:buNone/>
            </a:pPr>
            <a:r>
              <a:rPr lang="pl-PL" sz="1200" b="1" dirty="0">
                <a:solidFill>
                  <a:srgbClr val="003399"/>
                </a:solidFill>
                <a:latin typeface="Open Sans"/>
                <a:ea typeface="Open Sans"/>
                <a:cs typeface="Open Sans"/>
                <a:sym typeface="Open Sans"/>
              </a:rPr>
              <a:t>PO JEDNYM ODDZIALE</a:t>
            </a:r>
            <a:br>
              <a:rPr lang="pl-PL" sz="1200" b="1" dirty="0">
                <a:solidFill>
                  <a:srgbClr val="003399"/>
                </a:solidFill>
                <a:latin typeface="Open Sans"/>
                <a:ea typeface="Open Sans"/>
                <a:cs typeface="Open Sans"/>
                <a:sym typeface="Open Sans"/>
              </a:rPr>
            </a:br>
            <a:r>
              <a:rPr lang="pl-PL" sz="1200" b="1" dirty="0">
                <a:solidFill>
                  <a:srgbClr val="003399"/>
                </a:solidFill>
                <a:latin typeface="Open Sans"/>
                <a:ea typeface="Open Sans"/>
                <a:cs typeface="Open Sans"/>
                <a:sym typeface="Open Sans"/>
              </a:rPr>
              <a:t>Z KLAS:</a:t>
            </a:r>
            <a:endParaRPr b="1" dirty="0">
              <a:solidFill>
                <a:srgbClr val="003399"/>
              </a:solidFill>
            </a:endParaRPr>
          </a:p>
        </p:txBody>
      </p:sp>
      <p:sp>
        <p:nvSpPr>
          <p:cNvPr id="262" name="Google Shape;262;p6"/>
          <p:cNvSpPr/>
          <p:nvPr/>
        </p:nvSpPr>
        <p:spPr>
          <a:xfrm>
            <a:off x="9636465" y="2433975"/>
            <a:ext cx="2124001" cy="502965"/>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3399"/>
              </a:buClr>
              <a:buSzPts val="1649"/>
              <a:buFont typeface="Open Sans"/>
              <a:buNone/>
            </a:pPr>
            <a:r>
              <a:rPr lang="pl-PL" sz="1649" b="1" dirty="0">
                <a:solidFill>
                  <a:srgbClr val="003399"/>
                </a:solidFill>
                <a:latin typeface="Open Sans"/>
                <a:ea typeface="Open Sans"/>
                <a:cs typeface="Open Sans"/>
                <a:sym typeface="Open Sans"/>
              </a:rPr>
              <a:t>OK 40 TYS.</a:t>
            </a:r>
            <a:endParaRPr dirty="0"/>
          </a:p>
        </p:txBody>
      </p:sp>
      <p:sp>
        <p:nvSpPr>
          <p:cNvPr id="263" name="Google Shape;263;p6"/>
          <p:cNvSpPr/>
          <p:nvPr/>
        </p:nvSpPr>
        <p:spPr>
          <a:xfrm>
            <a:off x="9636448" y="2954448"/>
            <a:ext cx="2114551" cy="210294"/>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accent1"/>
              </a:buClr>
              <a:buSzPts val="1399"/>
              <a:buFont typeface="Open Sans"/>
              <a:buNone/>
            </a:pPr>
            <a:r>
              <a:rPr lang="pl-PL" sz="1399" b="1" dirty="0">
                <a:solidFill>
                  <a:schemeClr val="accent1"/>
                </a:solidFill>
                <a:latin typeface="Open Sans"/>
                <a:ea typeface="Open Sans"/>
                <a:cs typeface="Open Sans"/>
                <a:sym typeface="Open Sans"/>
              </a:rPr>
              <a:t>UCZNIÓW </a:t>
            </a:r>
            <a:endParaRPr dirty="0"/>
          </a:p>
        </p:txBody>
      </p:sp>
      <p:sp>
        <p:nvSpPr>
          <p:cNvPr id="264" name="Google Shape;264;p6"/>
          <p:cNvSpPr/>
          <p:nvPr/>
        </p:nvSpPr>
        <p:spPr>
          <a:xfrm>
            <a:off x="9744238" y="3441780"/>
            <a:ext cx="1927521" cy="438151"/>
          </a:xfrm>
          <a:prstGeom prst="roundRect">
            <a:avLst>
              <a:gd name="adj" fmla="val 19565"/>
            </a:avLst>
          </a:prstGeom>
          <a:solidFill>
            <a:srgbClr val="FFF8D6"/>
          </a:solidFill>
          <a:ln>
            <a:noFill/>
          </a:ln>
        </p:spPr>
        <p:txBody>
          <a:bodyPr spcFirstLastPara="1" wrap="square" lIns="57150" tIns="38100" rIns="57150" bIns="38100" anchor="ctr" anchorCtr="0">
            <a:normAutofit/>
          </a:bodyPr>
          <a:lstStyle/>
          <a:p>
            <a:pPr marL="0" marR="0" lvl="0" indent="0" algn="ctr" rtl="0">
              <a:lnSpc>
                <a:spcPct val="100000"/>
              </a:lnSpc>
              <a:spcBef>
                <a:spcPts val="0"/>
              </a:spcBef>
              <a:spcAft>
                <a:spcPts val="0"/>
              </a:spcAft>
              <a:buClr>
                <a:srgbClr val="003399"/>
              </a:buClr>
              <a:buSzPts val="1192"/>
              <a:buFont typeface="Open Sans"/>
              <a:buNone/>
            </a:pPr>
            <a:r>
              <a:rPr lang="pl-PL" sz="1193" b="1" dirty="0">
                <a:solidFill>
                  <a:srgbClr val="003399"/>
                </a:solidFill>
                <a:latin typeface="Open Sans"/>
                <a:ea typeface="Open Sans"/>
                <a:cs typeface="Open Sans"/>
                <a:sym typeface="Open Sans"/>
              </a:rPr>
              <a:t>W TYM OK. 3 TYS.</a:t>
            </a:r>
            <a:endParaRPr dirty="0"/>
          </a:p>
        </p:txBody>
      </p:sp>
      <p:sp>
        <p:nvSpPr>
          <p:cNvPr id="265" name="Google Shape;265;p6"/>
          <p:cNvSpPr/>
          <p:nvPr/>
        </p:nvSpPr>
        <p:spPr>
          <a:xfrm>
            <a:off x="9636448" y="4060897"/>
            <a:ext cx="2114551" cy="55245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16324A"/>
              </a:buClr>
              <a:buSzPts val="1200"/>
              <a:buFont typeface="Open Sans"/>
              <a:buNone/>
            </a:pPr>
            <a:r>
              <a:rPr lang="pl-PL" sz="1200" b="0" dirty="0">
                <a:solidFill>
                  <a:srgbClr val="16324A"/>
                </a:solidFill>
                <a:latin typeface="Open Sans"/>
                <a:ea typeface="Open Sans"/>
                <a:cs typeface="Open Sans"/>
                <a:sym typeface="Open Sans"/>
              </a:rPr>
              <a:t>uczniów z doświadczeniem</a:t>
            </a:r>
            <a:endParaRPr dirty="0"/>
          </a:p>
          <a:p>
            <a:pPr marL="0" marR="0" lvl="0" indent="0" algn="ctr" rtl="0">
              <a:lnSpc>
                <a:spcPct val="105000"/>
              </a:lnSpc>
              <a:spcBef>
                <a:spcPts val="0"/>
              </a:spcBef>
              <a:spcAft>
                <a:spcPts val="0"/>
              </a:spcAft>
              <a:buClr>
                <a:srgbClr val="16324A"/>
              </a:buClr>
              <a:buSzPts val="1200"/>
              <a:buFont typeface="Open Sans"/>
              <a:buNone/>
            </a:pPr>
            <a:r>
              <a:rPr lang="pl-PL" sz="1200" b="0" dirty="0">
                <a:solidFill>
                  <a:srgbClr val="16324A"/>
                </a:solidFill>
                <a:latin typeface="Open Sans"/>
                <a:ea typeface="Open Sans"/>
                <a:cs typeface="Open Sans"/>
                <a:sym typeface="Open Sans"/>
              </a:rPr>
              <a:t>migracji lub uchodźstwa</a:t>
            </a:r>
            <a:endParaRPr dirty="0"/>
          </a:p>
        </p:txBody>
      </p:sp>
      <p:sp>
        <p:nvSpPr>
          <p:cNvPr id="266" name="Google Shape;266;p6"/>
          <p:cNvSpPr/>
          <p:nvPr/>
        </p:nvSpPr>
        <p:spPr>
          <a:xfrm>
            <a:off x="1717366" y="5286935"/>
            <a:ext cx="10033645" cy="684997"/>
          </a:xfrm>
          <a:prstGeom prst="roundRect">
            <a:avLst>
              <a:gd name="adj" fmla="val 20690"/>
            </a:avLst>
          </a:prstGeom>
          <a:solidFill>
            <a:srgbClr val="EAF4FF"/>
          </a:solidFill>
          <a:ln w="10475" cap="flat" cmpd="sng">
            <a:solidFill>
              <a:srgbClr val="C6D7E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799">
              <a:solidFill>
                <a:schemeClr val="dk1"/>
              </a:solidFill>
              <a:latin typeface="Calibri"/>
              <a:ea typeface="Calibri"/>
              <a:cs typeface="Calibri"/>
              <a:sym typeface="Calibri"/>
            </a:endParaRPr>
          </a:p>
        </p:txBody>
      </p:sp>
      <p:sp>
        <p:nvSpPr>
          <p:cNvPr id="267" name="Google Shape;267;p6"/>
          <p:cNvSpPr/>
          <p:nvPr/>
        </p:nvSpPr>
        <p:spPr>
          <a:xfrm>
            <a:off x="2214616" y="5414122"/>
            <a:ext cx="142875" cy="142875"/>
          </a:xfrm>
          <a:prstGeom prst="ellipse">
            <a:avLst/>
          </a:prstGeom>
          <a:solidFill>
            <a:srgbClr val="FFD6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6"/>
          <p:cNvSpPr/>
          <p:nvPr/>
        </p:nvSpPr>
        <p:spPr>
          <a:xfrm>
            <a:off x="2138430" y="5585570"/>
            <a:ext cx="295275" cy="285751"/>
          </a:xfrm>
          <a:prstGeom prst="roundRect">
            <a:avLst>
              <a:gd name="adj" fmla="val 16667"/>
            </a:avLst>
          </a:prstGeom>
          <a:solidFill>
            <a:srgbClr val="FFD6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6"/>
          <p:cNvSpPr/>
          <p:nvPr/>
        </p:nvSpPr>
        <p:spPr>
          <a:xfrm>
            <a:off x="2557518" y="5414122"/>
            <a:ext cx="142875" cy="142875"/>
          </a:xfrm>
          <a:prstGeom prst="ellipse">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6"/>
          <p:cNvSpPr/>
          <p:nvPr/>
        </p:nvSpPr>
        <p:spPr>
          <a:xfrm>
            <a:off x="2481330" y="5585570"/>
            <a:ext cx="295275" cy="285751"/>
          </a:xfrm>
          <a:prstGeom prst="roundRect">
            <a:avLst>
              <a:gd name="adj" fmla="val 16667"/>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6"/>
          <p:cNvSpPr/>
          <p:nvPr/>
        </p:nvSpPr>
        <p:spPr>
          <a:xfrm>
            <a:off x="2900417" y="5414122"/>
            <a:ext cx="142875" cy="142875"/>
          </a:xfrm>
          <a:prstGeom prst="ellipse">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6"/>
          <p:cNvSpPr/>
          <p:nvPr/>
        </p:nvSpPr>
        <p:spPr>
          <a:xfrm>
            <a:off x="2824232" y="5585570"/>
            <a:ext cx="295275" cy="285751"/>
          </a:xfrm>
          <a:prstGeom prst="roundRect">
            <a:avLst>
              <a:gd name="adj" fmla="val 16667"/>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6"/>
          <p:cNvSpPr/>
          <p:nvPr/>
        </p:nvSpPr>
        <p:spPr>
          <a:xfrm>
            <a:off x="3479536" y="5294345"/>
            <a:ext cx="7968680" cy="674444"/>
          </a:xfrm>
          <a:prstGeom prst="rect">
            <a:avLst/>
          </a:prstGeom>
          <a:noFill/>
          <a:ln>
            <a:noFill/>
          </a:ln>
        </p:spPr>
        <p:txBody>
          <a:bodyPr spcFirstLastPara="1" wrap="square" lIns="0" tIns="0" rIns="0" bIns="0" anchor="ctr" anchorCtr="0">
            <a:noAutofit/>
          </a:bodyPr>
          <a:lstStyle/>
          <a:p>
            <a:pPr marL="0" marR="0" lvl="0" indent="0" algn="l" rtl="0">
              <a:lnSpc>
                <a:spcPct val="114000"/>
              </a:lnSpc>
              <a:spcBef>
                <a:spcPts val="0"/>
              </a:spcBef>
              <a:spcAft>
                <a:spcPts val="0"/>
              </a:spcAft>
              <a:buClr>
                <a:srgbClr val="003399"/>
              </a:buClr>
              <a:buSzPts val="1399"/>
              <a:buFont typeface="Open Sans"/>
              <a:buNone/>
            </a:pPr>
            <a:r>
              <a:rPr lang="pl-PL" sz="1399" b="1">
                <a:solidFill>
                  <a:srgbClr val="003399"/>
                </a:solidFill>
                <a:latin typeface="Open Sans"/>
                <a:ea typeface="Open Sans"/>
                <a:cs typeface="Open Sans"/>
                <a:sym typeface="Open Sans"/>
              </a:rPr>
              <a:t>Próba obejmie całe oddziały: uczniów z doświadczeniem migracji lub uchodźstwa oraz pozostałych uczniów z tych samych klas.</a:t>
            </a:r>
            <a:endParaRPr/>
          </a:p>
        </p:txBody>
      </p:sp>
      <p:sp>
        <p:nvSpPr>
          <p:cNvPr id="44" name="Google Shape;243;p6">
            <a:extLst>
              <a:ext uri="{FF2B5EF4-FFF2-40B4-BE49-F238E27FC236}">
                <a16:creationId xmlns:a16="http://schemas.microsoft.com/office/drawing/2014/main" id="{D40E4153-EDDA-42D9-BA3D-2A26D96CB475}"/>
              </a:ext>
            </a:extLst>
          </p:cNvPr>
          <p:cNvSpPr/>
          <p:nvPr/>
        </p:nvSpPr>
        <p:spPr>
          <a:xfrm>
            <a:off x="4324647" y="3524836"/>
            <a:ext cx="2124001" cy="1623557"/>
          </a:xfrm>
          <a:prstGeom prst="roundRect">
            <a:avLst>
              <a:gd name="adj" fmla="val 6087"/>
            </a:avLst>
          </a:prstGeom>
          <a:solidFill>
            <a:srgbClr val="EAF4FF"/>
          </a:solidFill>
          <a:ln w="11425" cap="flat" cmpd="sng">
            <a:solidFill>
              <a:srgbClr val="C6D7E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49;p6">
            <a:extLst>
              <a:ext uri="{FF2B5EF4-FFF2-40B4-BE49-F238E27FC236}">
                <a16:creationId xmlns:a16="http://schemas.microsoft.com/office/drawing/2014/main" id="{0F573F1B-0C88-4048-9666-B66C461576E1}"/>
              </a:ext>
            </a:extLst>
          </p:cNvPr>
          <p:cNvSpPr/>
          <p:nvPr/>
        </p:nvSpPr>
        <p:spPr>
          <a:xfrm>
            <a:off x="4324647" y="3699578"/>
            <a:ext cx="2111321" cy="656234"/>
          </a:xfrm>
          <a:prstGeom prst="rect">
            <a:avLst/>
          </a:prstGeom>
          <a:noFill/>
          <a:ln>
            <a:noFill/>
          </a:ln>
        </p:spPr>
        <p:txBody>
          <a:bodyPr spcFirstLastPara="1" wrap="square" lIns="0" tIns="0" rIns="0" bIns="0" anchor="ctr" anchorCtr="0">
            <a:normAutofit fontScale="92500" lnSpcReduction="10000"/>
          </a:bodyPr>
          <a:lstStyle/>
          <a:p>
            <a:pPr marL="0" marR="0" lvl="0" indent="0" algn="ctr" rtl="0">
              <a:lnSpc>
                <a:spcPct val="130000"/>
              </a:lnSpc>
              <a:spcBef>
                <a:spcPts val="0"/>
              </a:spcBef>
              <a:spcAft>
                <a:spcPts val="0"/>
              </a:spcAft>
              <a:buClr>
                <a:srgbClr val="003399"/>
              </a:buClr>
              <a:buSzPts val="1649"/>
              <a:buFont typeface="Open Sans"/>
              <a:buNone/>
            </a:pPr>
            <a:r>
              <a:rPr lang="pl-PL" sz="1300" b="1" dirty="0">
                <a:solidFill>
                  <a:srgbClr val="003399"/>
                </a:solidFill>
                <a:latin typeface="Open Sans"/>
                <a:ea typeface="Open Sans"/>
                <a:cs typeface="Open Sans"/>
                <a:sym typeface="Open Sans"/>
              </a:rPr>
              <a:t>162 SZKÓŁ </a:t>
            </a:r>
            <a:r>
              <a:rPr lang="pl-PL" sz="1200" b="1" dirty="0">
                <a:solidFill>
                  <a:srgbClr val="003399"/>
                </a:solidFill>
                <a:latin typeface="Open Sans"/>
                <a:ea typeface="Open Sans"/>
                <a:cs typeface="Open Sans"/>
                <a:sym typeface="Open Sans"/>
              </a:rPr>
              <a:t>PONADPODSTAWOWYCH</a:t>
            </a:r>
          </a:p>
          <a:p>
            <a:pPr marL="0" marR="0" lvl="0" indent="0" algn="ctr" rtl="0">
              <a:lnSpc>
                <a:spcPct val="130000"/>
              </a:lnSpc>
              <a:spcBef>
                <a:spcPts val="0"/>
              </a:spcBef>
              <a:spcAft>
                <a:spcPts val="0"/>
              </a:spcAft>
              <a:buClr>
                <a:srgbClr val="003399"/>
              </a:buClr>
              <a:buSzPts val="1649"/>
              <a:buFont typeface="Open Sans"/>
              <a:buNone/>
            </a:pPr>
            <a:r>
              <a:rPr lang="pl-PL" sz="1200" b="1" dirty="0">
                <a:solidFill>
                  <a:srgbClr val="003399"/>
                </a:solidFill>
                <a:latin typeface="Open Sans"/>
                <a:ea typeface="Open Sans"/>
                <a:cs typeface="Open Sans"/>
                <a:sym typeface="Open Sans"/>
              </a:rPr>
              <a:t>(LO, TECH, branżowe)</a:t>
            </a:r>
            <a:endParaRPr sz="1100" dirty="0"/>
          </a:p>
        </p:txBody>
      </p:sp>
      <p:sp>
        <p:nvSpPr>
          <p:cNvPr id="47" name="Google Shape;252;p6">
            <a:extLst>
              <a:ext uri="{FF2B5EF4-FFF2-40B4-BE49-F238E27FC236}">
                <a16:creationId xmlns:a16="http://schemas.microsoft.com/office/drawing/2014/main" id="{F7E462A5-6C9A-4BFE-9EB8-D47E96B60A05}"/>
              </a:ext>
            </a:extLst>
          </p:cNvPr>
          <p:cNvSpPr/>
          <p:nvPr/>
        </p:nvSpPr>
        <p:spPr>
          <a:xfrm>
            <a:off x="4429384" y="4406621"/>
            <a:ext cx="1914525" cy="591565"/>
          </a:xfrm>
          <a:prstGeom prst="roundRect">
            <a:avLst>
              <a:gd name="adj" fmla="val 11842"/>
            </a:avLst>
          </a:prstGeom>
          <a:solidFill>
            <a:srgbClr val="FFF8D6"/>
          </a:solidFill>
          <a:ln>
            <a:noFill/>
          </a:ln>
        </p:spPr>
        <p:txBody>
          <a:bodyPr spcFirstLastPara="1" wrap="square" lIns="76175" tIns="47625" rIns="76175" bIns="47625" anchor="ctr" anchorCtr="0">
            <a:normAutofit fontScale="92500" lnSpcReduction="10000"/>
          </a:bodyPr>
          <a:lstStyle/>
          <a:p>
            <a:pPr marL="0" marR="0" lvl="0" indent="0" algn="ctr" rtl="0">
              <a:lnSpc>
                <a:spcPct val="100000"/>
              </a:lnSpc>
              <a:spcBef>
                <a:spcPts val="0"/>
              </a:spcBef>
              <a:spcAft>
                <a:spcPts val="0"/>
              </a:spcAft>
              <a:buClr>
                <a:srgbClr val="16324A"/>
              </a:buClr>
              <a:buSzPts val="1200"/>
              <a:buFont typeface="Open Sans"/>
              <a:buNone/>
            </a:pPr>
            <a:r>
              <a:rPr lang="pl-PL" sz="1100" b="0" dirty="0">
                <a:solidFill>
                  <a:srgbClr val="16324A"/>
                </a:solidFill>
                <a:latin typeface="Open Sans"/>
                <a:ea typeface="Open Sans"/>
                <a:cs typeface="Open Sans"/>
                <a:sym typeface="Open Sans"/>
              </a:rPr>
              <a:t>w tym 47 szkół</a:t>
            </a:r>
            <a:endParaRPr sz="1100" dirty="0"/>
          </a:p>
          <a:p>
            <a:pPr marL="0" marR="0" lvl="0" indent="0" algn="ctr" rtl="0">
              <a:lnSpc>
                <a:spcPct val="100000"/>
              </a:lnSpc>
              <a:spcBef>
                <a:spcPts val="0"/>
              </a:spcBef>
              <a:spcAft>
                <a:spcPts val="0"/>
              </a:spcAft>
              <a:buClr>
                <a:srgbClr val="16324A"/>
              </a:buClr>
              <a:buSzPts val="1200"/>
              <a:buFont typeface="Open Sans"/>
              <a:buNone/>
            </a:pPr>
            <a:r>
              <a:rPr lang="pl-PL" sz="1100" b="0" dirty="0">
                <a:solidFill>
                  <a:srgbClr val="16324A"/>
                </a:solidFill>
                <a:latin typeface="Open Sans"/>
                <a:ea typeface="Open Sans"/>
                <a:cs typeface="Open Sans"/>
                <a:sym typeface="Open Sans"/>
              </a:rPr>
              <a:t>ze wsparciem asystenta</a:t>
            </a:r>
            <a:endParaRPr sz="1100" dirty="0"/>
          </a:p>
          <a:p>
            <a:pPr marL="0" marR="0" lvl="0" indent="0" algn="ctr" rtl="0">
              <a:lnSpc>
                <a:spcPct val="100000"/>
              </a:lnSpc>
              <a:spcBef>
                <a:spcPts val="0"/>
              </a:spcBef>
              <a:spcAft>
                <a:spcPts val="0"/>
              </a:spcAft>
              <a:buClr>
                <a:srgbClr val="16324A"/>
              </a:buClr>
              <a:buSzPts val="1200"/>
              <a:buFont typeface="Open Sans"/>
              <a:buNone/>
            </a:pPr>
            <a:r>
              <a:rPr lang="pl-PL" sz="1100" b="0" dirty="0">
                <a:solidFill>
                  <a:srgbClr val="16324A"/>
                </a:solidFill>
                <a:latin typeface="Open Sans"/>
                <a:ea typeface="Open Sans"/>
                <a:cs typeface="Open Sans"/>
                <a:sym typeface="Open Sans"/>
              </a:rPr>
              <a:t>międzykulturowego</a:t>
            </a:r>
            <a:endParaRPr sz="1100" dirty="0"/>
          </a:p>
        </p:txBody>
      </p:sp>
      <p:sp>
        <p:nvSpPr>
          <p:cNvPr id="48" name="Google Shape;255;p6">
            <a:extLst>
              <a:ext uri="{FF2B5EF4-FFF2-40B4-BE49-F238E27FC236}">
                <a16:creationId xmlns:a16="http://schemas.microsoft.com/office/drawing/2014/main" id="{0AEF43C8-19D1-498D-B7A4-A766126BD74E}"/>
              </a:ext>
            </a:extLst>
          </p:cNvPr>
          <p:cNvSpPr/>
          <p:nvPr/>
        </p:nvSpPr>
        <p:spPr>
          <a:xfrm>
            <a:off x="7578973" y="3524836"/>
            <a:ext cx="266700" cy="323850"/>
          </a:xfrm>
          <a:prstGeom prst="roundRect">
            <a:avLst>
              <a:gd name="adj" fmla="val 50000"/>
            </a:avLst>
          </a:prstGeom>
          <a:solidFill>
            <a:srgbClr val="003399"/>
          </a:solid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937"/>
              <a:buFont typeface="Open Sans"/>
              <a:buNone/>
            </a:pPr>
            <a:r>
              <a:rPr lang="pl-PL" sz="937" b="1" dirty="0">
                <a:solidFill>
                  <a:srgbClr val="FFFFFF"/>
                </a:solidFill>
                <a:latin typeface="Open Sans"/>
                <a:ea typeface="Open Sans"/>
                <a:cs typeface="Open Sans"/>
                <a:sym typeface="Open Sans"/>
              </a:rPr>
              <a:t>I</a:t>
            </a:r>
            <a:endParaRPr dirty="0"/>
          </a:p>
        </p:txBody>
      </p:sp>
      <p:sp>
        <p:nvSpPr>
          <p:cNvPr id="49" name="Google Shape;256;p6">
            <a:extLst>
              <a:ext uri="{FF2B5EF4-FFF2-40B4-BE49-F238E27FC236}">
                <a16:creationId xmlns:a16="http://schemas.microsoft.com/office/drawing/2014/main" id="{6824FE52-2BDD-47F8-A0BC-F4ECA37E78D1}"/>
              </a:ext>
            </a:extLst>
          </p:cNvPr>
          <p:cNvSpPr/>
          <p:nvPr/>
        </p:nvSpPr>
        <p:spPr>
          <a:xfrm>
            <a:off x="7893299" y="3524836"/>
            <a:ext cx="266700" cy="323850"/>
          </a:xfrm>
          <a:prstGeom prst="roundRect">
            <a:avLst>
              <a:gd name="adj" fmla="val 50000"/>
            </a:avLst>
          </a:prstGeom>
          <a:solidFill>
            <a:srgbClr val="6BB1E2"/>
          </a:solid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937"/>
              <a:buFont typeface="Open Sans"/>
              <a:buNone/>
            </a:pPr>
            <a:r>
              <a:rPr lang="pl-PL" sz="937" b="1" dirty="0">
                <a:solidFill>
                  <a:srgbClr val="FFFFFF"/>
                </a:solidFill>
                <a:latin typeface="Open Sans"/>
                <a:ea typeface="Open Sans"/>
                <a:cs typeface="Open Sans"/>
                <a:sym typeface="Open Sans"/>
              </a:rPr>
              <a:t>II</a:t>
            </a:r>
            <a:endParaRPr dirty="0"/>
          </a:p>
        </p:txBody>
      </p:sp>
      <p:sp>
        <p:nvSpPr>
          <p:cNvPr id="50" name="Google Shape;257;p6">
            <a:extLst>
              <a:ext uri="{FF2B5EF4-FFF2-40B4-BE49-F238E27FC236}">
                <a16:creationId xmlns:a16="http://schemas.microsoft.com/office/drawing/2014/main" id="{A7C76C1F-4375-4E23-9FFC-BAF7E514B15D}"/>
              </a:ext>
            </a:extLst>
          </p:cNvPr>
          <p:cNvSpPr/>
          <p:nvPr/>
        </p:nvSpPr>
        <p:spPr>
          <a:xfrm>
            <a:off x="8207624" y="3524836"/>
            <a:ext cx="266700" cy="323850"/>
          </a:xfrm>
          <a:prstGeom prst="roundRect">
            <a:avLst>
              <a:gd name="adj" fmla="val 50000"/>
            </a:avLst>
          </a:prstGeom>
          <a:solidFill>
            <a:srgbClr val="003399"/>
          </a:solid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937"/>
              <a:buFont typeface="Open Sans"/>
              <a:buNone/>
            </a:pPr>
            <a:r>
              <a:rPr lang="pl-PL" sz="937" b="1" dirty="0">
                <a:solidFill>
                  <a:srgbClr val="FFFFFF"/>
                </a:solidFill>
                <a:latin typeface="Open Sans"/>
                <a:ea typeface="Open Sans"/>
                <a:cs typeface="Open Sans"/>
                <a:sym typeface="Open Sans"/>
              </a:rPr>
              <a:t>III</a:t>
            </a:r>
            <a:endParaRPr dirty="0"/>
          </a:p>
        </p:txBody>
      </p:sp>
      <p:sp>
        <p:nvSpPr>
          <p:cNvPr id="53" name="Google Shape;260;p6">
            <a:extLst>
              <a:ext uri="{FF2B5EF4-FFF2-40B4-BE49-F238E27FC236}">
                <a16:creationId xmlns:a16="http://schemas.microsoft.com/office/drawing/2014/main" id="{3276D6EA-8E5E-4508-8FEA-7824881443EF}"/>
              </a:ext>
            </a:extLst>
          </p:cNvPr>
          <p:cNvSpPr/>
          <p:nvPr/>
        </p:nvSpPr>
        <p:spPr>
          <a:xfrm>
            <a:off x="6991125" y="2839197"/>
            <a:ext cx="2124001" cy="533398"/>
          </a:xfrm>
          <a:prstGeom prst="rect">
            <a:avLst/>
          </a:prstGeom>
          <a:noFill/>
          <a:ln>
            <a:noFill/>
          </a:ln>
        </p:spPr>
        <p:txBody>
          <a:bodyPr spcFirstLastPara="1" wrap="square" lIns="0" tIns="0" rIns="0" bIns="0" anchor="ctr" anchorCtr="0">
            <a:normAutofit/>
          </a:bodyPr>
          <a:lstStyle/>
          <a:p>
            <a:pPr marL="0" marR="0" lvl="0" indent="0" algn="ctr" rtl="0">
              <a:lnSpc>
                <a:spcPct val="110000"/>
              </a:lnSpc>
              <a:spcBef>
                <a:spcPts val="0"/>
              </a:spcBef>
              <a:spcAft>
                <a:spcPts val="0"/>
              </a:spcAft>
              <a:buClr>
                <a:srgbClr val="16324A"/>
              </a:buClr>
              <a:buSzPts val="1200"/>
              <a:buFont typeface="Open Sans"/>
              <a:buNone/>
            </a:pPr>
            <a:r>
              <a:rPr lang="pl-PL" sz="1200" b="1" dirty="0">
                <a:solidFill>
                  <a:srgbClr val="003399"/>
                </a:solidFill>
                <a:latin typeface="Open Sans"/>
                <a:ea typeface="Open Sans"/>
                <a:cs typeface="Open Sans"/>
                <a:sym typeface="Open Sans"/>
              </a:rPr>
              <a:t>szkół podstawowych</a:t>
            </a:r>
            <a:endParaRPr b="1" dirty="0">
              <a:solidFill>
                <a:srgbClr val="003399"/>
              </a:solidFill>
            </a:endParaRPr>
          </a:p>
        </p:txBody>
      </p:sp>
      <p:sp>
        <p:nvSpPr>
          <p:cNvPr id="54" name="Google Shape;260;p6">
            <a:extLst>
              <a:ext uri="{FF2B5EF4-FFF2-40B4-BE49-F238E27FC236}">
                <a16:creationId xmlns:a16="http://schemas.microsoft.com/office/drawing/2014/main" id="{507A0877-64A3-41B7-B340-20BAD69CE91C}"/>
              </a:ext>
            </a:extLst>
          </p:cNvPr>
          <p:cNvSpPr/>
          <p:nvPr/>
        </p:nvSpPr>
        <p:spPr>
          <a:xfrm>
            <a:off x="6986596" y="3881801"/>
            <a:ext cx="2124001" cy="533398"/>
          </a:xfrm>
          <a:prstGeom prst="rect">
            <a:avLst/>
          </a:prstGeom>
          <a:noFill/>
          <a:ln>
            <a:noFill/>
          </a:ln>
        </p:spPr>
        <p:txBody>
          <a:bodyPr spcFirstLastPara="1" wrap="square" lIns="0" tIns="0" rIns="0" bIns="0" anchor="ctr" anchorCtr="0">
            <a:normAutofit/>
          </a:bodyPr>
          <a:lstStyle/>
          <a:p>
            <a:pPr marL="0" marR="0" lvl="0" indent="0" algn="ctr" rtl="0">
              <a:lnSpc>
                <a:spcPct val="110000"/>
              </a:lnSpc>
              <a:spcBef>
                <a:spcPts val="0"/>
              </a:spcBef>
              <a:spcAft>
                <a:spcPts val="0"/>
              </a:spcAft>
              <a:buClr>
                <a:srgbClr val="16324A"/>
              </a:buClr>
              <a:buSzPts val="1200"/>
              <a:buFont typeface="Open Sans"/>
              <a:buNone/>
            </a:pPr>
            <a:r>
              <a:rPr lang="pl-PL" sz="1200" b="1" dirty="0">
                <a:solidFill>
                  <a:srgbClr val="003399"/>
                </a:solidFill>
                <a:latin typeface="Open Sans"/>
                <a:ea typeface="Open Sans"/>
                <a:cs typeface="Open Sans"/>
                <a:sym typeface="Open Sans"/>
              </a:rPr>
              <a:t>szkół ponadpodstawowych</a:t>
            </a:r>
            <a:endParaRPr b="1" dirty="0">
              <a:solidFill>
                <a:srgbClr val="003399"/>
              </a:solidFill>
            </a:endParaRPr>
          </a:p>
        </p:txBody>
      </p:sp>
      <p:sp>
        <p:nvSpPr>
          <p:cNvPr id="56" name="Google Shape;261;p6">
            <a:extLst>
              <a:ext uri="{FF2B5EF4-FFF2-40B4-BE49-F238E27FC236}">
                <a16:creationId xmlns:a16="http://schemas.microsoft.com/office/drawing/2014/main" id="{E060291C-167D-4B18-B4DF-A0DDBE263983}"/>
              </a:ext>
            </a:extLst>
          </p:cNvPr>
          <p:cNvSpPr/>
          <p:nvPr/>
        </p:nvSpPr>
        <p:spPr>
          <a:xfrm>
            <a:off x="9553646" y="5141492"/>
            <a:ext cx="2123998" cy="400050"/>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51B0"/>
              </a:buClr>
              <a:buSzPts val="1200"/>
              <a:buFont typeface="Open Sans"/>
              <a:buNone/>
            </a:pPr>
            <a:endParaRPr dirty="0"/>
          </a:p>
        </p:txBody>
      </p:sp>
      <p:sp>
        <p:nvSpPr>
          <p:cNvPr id="57" name="Google Shape;264;p6">
            <a:extLst>
              <a:ext uri="{FF2B5EF4-FFF2-40B4-BE49-F238E27FC236}">
                <a16:creationId xmlns:a16="http://schemas.microsoft.com/office/drawing/2014/main" id="{A26F8763-5C67-4353-A630-E9F74DEDBFAB}"/>
              </a:ext>
            </a:extLst>
          </p:cNvPr>
          <p:cNvSpPr/>
          <p:nvPr/>
        </p:nvSpPr>
        <p:spPr>
          <a:xfrm>
            <a:off x="7088554" y="4554474"/>
            <a:ext cx="1938215" cy="438151"/>
          </a:xfrm>
          <a:prstGeom prst="roundRect">
            <a:avLst>
              <a:gd name="adj" fmla="val 19565"/>
            </a:avLst>
          </a:prstGeom>
          <a:solidFill>
            <a:srgbClr val="FFF8D6"/>
          </a:solidFill>
          <a:ln>
            <a:noFill/>
          </a:ln>
        </p:spPr>
        <p:txBody>
          <a:bodyPr spcFirstLastPara="1" wrap="square" lIns="57150" tIns="38100" rIns="57150" bIns="38100" anchor="ctr" anchorCtr="0">
            <a:normAutofit fontScale="92500" lnSpcReduction="10000"/>
          </a:bodyPr>
          <a:lstStyle/>
          <a:p>
            <a:pPr marL="0" marR="0" lvl="0" indent="0" algn="ctr" rtl="0">
              <a:lnSpc>
                <a:spcPct val="100000"/>
              </a:lnSpc>
              <a:spcBef>
                <a:spcPts val="0"/>
              </a:spcBef>
              <a:spcAft>
                <a:spcPts val="0"/>
              </a:spcAft>
              <a:buClr>
                <a:srgbClr val="003399"/>
              </a:buClr>
              <a:buSzPts val="1192"/>
              <a:buFont typeface="Open Sans"/>
              <a:buNone/>
            </a:pPr>
            <a:r>
              <a:rPr lang="pl-PL" sz="1193" b="1" dirty="0">
                <a:solidFill>
                  <a:srgbClr val="003399"/>
                </a:solidFill>
                <a:latin typeface="Open Sans"/>
                <a:ea typeface="Open Sans"/>
                <a:cs typeface="Open Sans"/>
                <a:sym typeface="Open Sans"/>
              </a:rPr>
              <a:t>POMIAR 1  →  POMIAR 2</a:t>
            </a:r>
          </a:p>
          <a:p>
            <a:pPr marL="0" marR="0" lvl="0" indent="0" algn="ctr" rtl="0">
              <a:lnSpc>
                <a:spcPct val="100000"/>
              </a:lnSpc>
              <a:spcBef>
                <a:spcPts val="0"/>
              </a:spcBef>
              <a:spcAft>
                <a:spcPts val="0"/>
              </a:spcAft>
              <a:buClr>
                <a:srgbClr val="003399"/>
              </a:buClr>
              <a:buSzPts val="1192"/>
              <a:buFont typeface="Open Sans"/>
              <a:buNone/>
            </a:pPr>
            <a:r>
              <a:rPr lang="pl-PL" sz="1193" b="1" dirty="0">
                <a:solidFill>
                  <a:srgbClr val="003399"/>
                </a:solidFill>
                <a:latin typeface="Open Sans"/>
                <a:ea typeface="Open Sans"/>
                <a:cs typeface="Open Sans"/>
                <a:sym typeface="Open Sans"/>
              </a:rPr>
              <a:t>te same oddziały</a:t>
            </a:r>
          </a:p>
        </p:txBody>
      </p:sp>
      <p:sp>
        <p:nvSpPr>
          <p:cNvPr id="58" name="Google Shape;274;p6">
            <a:extLst>
              <a:ext uri="{FF2B5EF4-FFF2-40B4-BE49-F238E27FC236}">
                <a16:creationId xmlns:a16="http://schemas.microsoft.com/office/drawing/2014/main" id="{7DD363AF-470A-4463-A105-95BA48173B6A}"/>
              </a:ext>
            </a:extLst>
          </p:cNvPr>
          <p:cNvSpPr/>
          <p:nvPr/>
        </p:nvSpPr>
        <p:spPr>
          <a:xfrm>
            <a:off x="1679331" y="6079375"/>
            <a:ext cx="10081122" cy="705839"/>
          </a:xfrm>
          <a:prstGeom prst="rect">
            <a:avLst/>
          </a:prstGeom>
          <a:solidFill>
            <a:srgbClr val="003399"/>
          </a:solidFill>
          <a:ln w="9525" cap="flat" cmpd="sng">
            <a:solidFill>
              <a:srgbClr val="003399"/>
            </a:solidFill>
            <a:prstDash val="solid"/>
            <a:round/>
            <a:headEnd type="none" w="sm" len="sm"/>
            <a:tailEnd type="none" w="sm" len="sm"/>
          </a:ln>
        </p:spPr>
        <p:txBody>
          <a:bodyPr spcFirstLastPara="1" wrap="square" lIns="266700" tIns="95250" rIns="266700" bIns="95250" anchor="ctr" anchorCtr="0">
            <a:normAutofit/>
          </a:bodyPr>
          <a:lstStyle/>
          <a:p>
            <a:pPr marL="0" marR="0" lvl="0" indent="0" algn="ctr" rtl="0">
              <a:lnSpc>
                <a:spcPct val="114000"/>
              </a:lnSpc>
              <a:spcBef>
                <a:spcPts val="0"/>
              </a:spcBef>
              <a:spcAft>
                <a:spcPts val="0"/>
              </a:spcAft>
              <a:buClr>
                <a:srgbClr val="FFFFFF"/>
              </a:buClr>
              <a:buSzPts val="1599"/>
              <a:buFont typeface="Open Sans"/>
              <a:buNone/>
            </a:pPr>
            <a:r>
              <a:rPr lang="pl-PL" b="1" dirty="0">
                <a:solidFill>
                  <a:srgbClr val="FFFFFF"/>
                </a:solidFill>
                <a:latin typeface="Open Sans"/>
                <a:ea typeface="Open Sans"/>
                <a:cs typeface="Open Sans"/>
                <a:sym typeface="Open Sans"/>
              </a:rPr>
              <a:t>Badanie całych oddziałów pozwoli sprawdzić, czy profile zmian różnią się między uczniami, oddziałami </a:t>
            </a:r>
            <a:br>
              <a:rPr lang="pl-PL" b="1" dirty="0">
                <a:solidFill>
                  <a:srgbClr val="FFFFFF"/>
                </a:solidFill>
                <a:latin typeface="Open Sans"/>
                <a:ea typeface="Open Sans"/>
                <a:cs typeface="Open Sans"/>
                <a:sym typeface="Open Sans"/>
              </a:rPr>
            </a:br>
            <a:r>
              <a:rPr lang="pl-PL" b="1" dirty="0">
                <a:solidFill>
                  <a:srgbClr val="FFFFFF"/>
                </a:solidFill>
                <a:latin typeface="Open Sans"/>
                <a:ea typeface="Open Sans"/>
                <a:cs typeface="Open Sans"/>
                <a:sym typeface="Open Sans"/>
              </a:rPr>
              <a:t>i szkołami oraz z jakimi warunkami szkolnymi się wiążą.</a:t>
            </a:r>
            <a:endParaRPr sz="1200" dirty="0"/>
          </a:p>
        </p:txBody>
      </p:sp>
    </p:spTree>
    <p:extLst>
      <p:ext uri="{BB962C8B-B14F-4D97-AF65-F5344CB8AC3E}">
        <p14:creationId xmlns:p14="http://schemas.microsoft.com/office/powerpoint/2010/main" val="2764278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7"/>
          <p:cNvSpPr/>
          <p:nvPr/>
        </p:nvSpPr>
        <p:spPr>
          <a:xfrm>
            <a:off x="1679347" y="1259557"/>
            <a:ext cx="4139999" cy="4212576"/>
          </a:xfrm>
          <a:prstGeom prst="roundRect">
            <a:avLst>
              <a:gd name="adj" fmla="val 4156"/>
            </a:avLst>
          </a:prstGeom>
          <a:solidFill>
            <a:srgbClr val="F4F8FC"/>
          </a:solidFill>
          <a:ln w="14275" cap="flat" cmpd="sng">
            <a:solidFill>
              <a:srgbClr val="A6D3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7"/>
          <p:cNvSpPr txBox="1">
            <a:spLocks noGrp="1"/>
          </p:cNvSpPr>
          <p:nvPr>
            <p:ph type="title"/>
          </p:nvPr>
        </p:nvSpPr>
        <p:spPr>
          <a:xfrm>
            <a:off x="1679337" y="368461"/>
            <a:ext cx="10657174" cy="778747"/>
          </a:xfrm>
          <a:prstGeom prst="rect">
            <a:avLst/>
          </a:prstGeom>
          <a:noFill/>
          <a:ln>
            <a:noFill/>
          </a:ln>
        </p:spPr>
        <p:txBody>
          <a:bodyPr spcFirstLastPara="1" wrap="square" lIns="0" tIns="0" rIns="0" bIns="0" anchor="ctr" anchorCtr="0">
            <a:normAutofit/>
          </a:bodyPr>
          <a:lstStyle/>
          <a:p>
            <a:pPr marL="0" lvl="0" indent="0" algn="l" rtl="0">
              <a:lnSpc>
                <a:spcPct val="114000"/>
              </a:lnSpc>
              <a:spcBef>
                <a:spcPts val="0"/>
              </a:spcBef>
              <a:spcAft>
                <a:spcPts val="0"/>
              </a:spcAft>
              <a:buClr>
                <a:srgbClr val="003399"/>
              </a:buClr>
              <a:buSzPts val="2000"/>
              <a:buFont typeface="Open Sans"/>
              <a:buNone/>
            </a:pPr>
            <a:r>
              <a:rPr lang="pl-PL" sz="2000"/>
              <a:t>Badanie połączy dane z dwóch pomiarów oraz z różnych źródeł</a:t>
            </a:r>
            <a:endParaRPr/>
          </a:p>
        </p:txBody>
      </p:sp>
      <p:pic>
        <p:nvPicPr>
          <p:cNvPr id="282" name="Google Shape;282;p7"/>
          <p:cNvPicPr preferRelativeResize="0"/>
          <p:nvPr/>
        </p:nvPicPr>
        <p:blipFill rotWithShape="1">
          <a:blip r:embed="rId3">
            <a:alphaModFix/>
          </a:blip>
          <a:srcRect/>
          <a:stretch/>
        </p:blipFill>
        <p:spPr>
          <a:xfrm>
            <a:off x="4347642" y="6804193"/>
            <a:ext cx="4744140" cy="651343"/>
          </a:xfrm>
          <a:prstGeom prst="rect">
            <a:avLst/>
          </a:prstGeom>
          <a:noFill/>
          <a:ln>
            <a:noFill/>
          </a:ln>
        </p:spPr>
      </p:pic>
      <p:sp>
        <p:nvSpPr>
          <p:cNvPr id="283" name="Google Shape;283;p7"/>
          <p:cNvSpPr/>
          <p:nvPr/>
        </p:nvSpPr>
        <p:spPr>
          <a:xfrm>
            <a:off x="5971728" y="2821649"/>
            <a:ext cx="1470798" cy="457201"/>
          </a:xfrm>
          <a:prstGeom prst="rightArrow">
            <a:avLst>
              <a:gd name="adj1" fmla="val 50000"/>
              <a:gd name="adj2" fmla="val 50000"/>
            </a:avLst>
          </a:prstGeom>
          <a:solidFill>
            <a:srgbClr val="A6D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7"/>
          <p:cNvSpPr/>
          <p:nvPr/>
        </p:nvSpPr>
        <p:spPr>
          <a:xfrm>
            <a:off x="5893195" y="2372035"/>
            <a:ext cx="1597264" cy="352425"/>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3399"/>
              </a:buClr>
              <a:buSzPts val="1294"/>
              <a:buFont typeface="Open Sans"/>
              <a:buNone/>
            </a:pPr>
            <a:r>
              <a:rPr lang="pl-PL" sz="1294" b="1">
                <a:solidFill>
                  <a:srgbClr val="003399"/>
                </a:solidFill>
                <a:latin typeface="Open Sans"/>
                <a:ea typeface="Open Sans"/>
                <a:cs typeface="Open Sans"/>
                <a:sym typeface="Open Sans"/>
              </a:rPr>
              <a:t>TE SAME ODDZIAŁY</a:t>
            </a:r>
            <a:endParaRPr/>
          </a:p>
        </p:txBody>
      </p:sp>
      <p:sp>
        <p:nvSpPr>
          <p:cNvPr id="285" name="Google Shape;285;p7"/>
          <p:cNvSpPr/>
          <p:nvPr/>
        </p:nvSpPr>
        <p:spPr>
          <a:xfrm>
            <a:off x="1907932" y="1440522"/>
            <a:ext cx="3514725" cy="400050"/>
          </a:xfrm>
          <a:prstGeom prst="roundRect">
            <a:avLst>
              <a:gd name="adj" fmla="val 42857"/>
            </a:avLst>
          </a:prstGeom>
          <a:solidFill>
            <a:srgbClr val="003399"/>
          </a:solidFill>
          <a:ln>
            <a:noFill/>
          </a:ln>
        </p:spPr>
        <p:txBody>
          <a:bodyPr spcFirstLastPara="1" wrap="square" lIns="47625" tIns="38100" rIns="47625" bIns="38100" anchor="ctr" anchorCtr="0">
            <a:normAutofit/>
          </a:bodyPr>
          <a:lstStyle/>
          <a:p>
            <a:pPr marL="0" marR="0" lvl="0" indent="0" algn="l" rtl="0">
              <a:lnSpc>
                <a:spcPct val="100000"/>
              </a:lnSpc>
              <a:spcBef>
                <a:spcPts val="0"/>
              </a:spcBef>
              <a:spcAft>
                <a:spcPts val="0"/>
              </a:spcAft>
              <a:buClr>
                <a:srgbClr val="FFFFFF"/>
              </a:buClr>
              <a:buSzPts val="1425"/>
              <a:buFont typeface="Open Sans"/>
              <a:buNone/>
            </a:pPr>
            <a:r>
              <a:rPr lang="pl-PL" sz="1425" b="1">
                <a:solidFill>
                  <a:srgbClr val="FFFFFF"/>
                </a:solidFill>
                <a:latin typeface="Open Sans"/>
                <a:ea typeface="Open Sans"/>
                <a:cs typeface="Open Sans"/>
                <a:sym typeface="Open Sans"/>
              </a:rPr>
              <a:t> POMIAR 1  •  JESIEŃ 2026</a:t>
            </a:r>
            <a:endParaRPr/>
          </a:p>
        </p:txBody>
      </p:sp>
      <p:sp>
        <p:nvSpPr>
          <p:cNvPr id="286" name="Google Shape;286;p7"/>
          <p:cNvSpPr/>
          <p:nvPr/>
        </p:nvSpPr>
        <p:spPr>
          <a:xfrm>
            <a:off x="1907929" y="2051633"/>
            <a:ext cx="3769940" cy="590551"/>
          </a:xfrm>
          <a:prstGeom prst="roundRect">
            <a:avLst>
              <a:gd name="adj" fmla="val 22581"/>
            </a:avLst>
          </a:prstGeom>
          <a:solidFill>
            <a:srgbClr val="FFFFFF"/>
          </a:solidFill>
          <a:ln w="95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300" b="1">
                <a:solidFill>
                  <a:srgbClr val="003399"/>
                </a:solidFill>
                <a:latin typeface="Open Sans"/>
                <a:ea typeface="Open Sans"/>
                <a:cs typeface="Open Sans"/>
                <a:sym typeface="Open Sans"/>
              </a:rPr>
              <a:t>WSZYSCY UCZNIOWIE</a:t>
            </a:r>
            <a:endParaRPr/>
          </a:p>
        </p:txBody>
      </p:sp>
      <p:sp>
        <p:nvSpPr>
          <p:cNvPr id="287" name="Google Shape;287;p7"/>
          <p:cNvSpPr/>
          <p:nvPr/>
        </p:nvSpPr>
        <p:spPr>
          <a:xfrm>
            <a:off x="2060329" y="2153731"/>
            <a:ext cx="400050" cy="400050"/>
          </a:xfrm>
          <a:prstGeom prst="ellipse">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7"/>
          <p:cNvSpPr/>
          <p:nvPr/>
        </p:nvSpPr>
        <p:spPr>
          <a:xfrm>
            <a:off x="2060329" y="2576234"/>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289" name="Google Shape;289;p7"/>
          <p:cNvSpPr/>
          <p:nvPr/>
        </p:nvSpPr>
        <p:spPr>
          <a:xfrm>
            <a:off x="2574686" y="2413585"/>
            <a:ext cx="3022102" cy="214116"/>
          </a:xfrm>
          <a:prstGeom prst="rect">
            <a:avLst/>
          </a:prstGeom>
          <a:noFill/>
          <a:ln>
            <a:noFill/>
          </a:ln>
        </p:spPr>
        <p:txBody>
          <a:bodyPr spcFirstLastPara="1" wrap="square" lIns="0" tIns="0" rIns="0" bIns="0" anchor="ctr" anchorCtr="0">
            <a:normAutofit/>
          </a:bodyPr>
          <a:lstStyle/>
          <a:p>
            <a:pPr marL="0" marR="0" lvl="0" indent="0" algn="l" rtl="0">
              <a:lnSpc>
                <a:spcPct val="108000"/>
              </a:lnSpc>
              <a:spcBef>
                <a:spcPts val="0"/>
              </a:spcBef>
              <a:spcAft>
                <a:spcPts val="0"/>
              </a:spcAft>
              <a:buClr>
                <a:srgbClr val="16324A"/>
              </a:buClr>
              <a:buSzPts val="961"/>
              <a:buFont typeface="Open Sans"/>
              <a:buNone/>
            </a:pPr>
            <a:r>
              <a:rPr lang="pl-PL" sz="1000" b="0">
                <a:solidFill>
                  <a:srgbClr val="16324A"/>
                </a:solidFill>
                <a:latin typeface="Open Sans"/>
                <a:ea typeface="Open Sans"/>
                <a:cs typeface="Open Sans"/>
                <a:sym typeface="Open Sans"/>
              </a:rPr>
              <a:t>  kwestionariusz dobrostanu szkolnego</a:t>
            </a:r>
            <a:endParaRPr sz="1000">
              <a:solidFill>
                <a:srgbClr val="16324A"/>
              </a:solidFill>
              <a:latin typeface="Open Sans"/>
              <a:ea typeface="Open Sans"/>
              <a:cs typeface="Open Sans"/>
              <a:sym typeface="Open Sans"/>
            </a:endParaRPr>
          </a:p>
        </p:txBody>
      </p:sp>
      <p:sp>
        <p:nvSpPr>
          <p:cNvPr id="290" name="Google Shape;290;p7"/>
          <p:cNvSpPr/>
          <p:nvPr/>
        </p:nvSpPr>
        <p:spPr>
          <a:xfrm>
            <a:off x="1907929" y="2771714"/>
            <a:ext cx="3769940" cy="947515"/>
          </a:xfrm>
          <a:prstGeom prst="roundRect">
            <a:avLst>
              <a:gd name="adj" fmla="val 22581"/>
            </a:avLst>
          </a:prstGeom>
          <a:solidFill>
            <a:srgbClr val="FFFFFF"/>
          </a:solidFill>
          <a:ln w="9525" cap="flat" cmpd="sng">
            <a:solidFill>
              <a:srgbClr val="C6D7E7"/>
            </a:solidFill>
            <a:prstDash val="solid"/>
            <a:round/>
            <a:headEnd type="none" w="sm" len="sm"/>
            <a:tailEnd type="none" w="sm" len="sm"/>
          </a:ln>
        </p:spPr>
        <p:txBody>
          <a:bodyPr spcFirstLastPara="1" wrap="square" lIns="666750" tIns="133350" rIns="171450" bIns="0" anchor="t" anchorCtr="0">
            <a:noAutofit/>
          </a:bodyPr>
          <a:lstStyle/>
          <a:p>
            <a:pPr marL="0" marR="0" lvl="0" indent="0" algn="l" rtl="0">
              <a:spcBef>
                <a:spcPts val="0"/>
              </a:spcBef>
              <a:spcAft>
                <a:spcPts val="0"/>
              </a:spcAft>
              <a:buNone/>
            </a:pPr>
            <a:r>
              <a:rPr lang="pl-PL" sz="1300" b="1">
                <a:solidFill>
                  <a:srgbClr val="003399"/>
                </a:solidFill>
                <a:latin typeface="Open Sans"/>
                <a:ea typeface="Open Sans"/>
                <a:cs typeface="Open Sans"/>
                <a:sym typeface="Open Sans"/>
              </a:rPr>
              <a:t>UCZNIOWIE Z DOŚW. MIGRACJI</a:t>
            </a:r>
            <a:endParaRPr/>
          </a:p>
        </p:txBody>
      </p:sp>
      <p:sp>
        <p:nvSpPr>
          <p:cNvPr id="291" name="Google Shape;291;p7"/>
          <p:cNvSpPr/>
          <p:nvPr/>
        </p:nvSpPr>
        <p:spPr>
          <a:xfrm>
            <a:off x="2060329" y="2879515"/>
            <a:ext cx="400050" cy="400050"/>
          </a:xfrm>
          <a:prstGeom prst="ellipse">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7"/>
          <p:cNvSpPr/>
          <p:nvPr/>
        </p:nvSpPr>
        <p:spPr>
          <a:xfrm>
            <a:off x="2060329" y="3290607"/>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293" name="Google Shape;293;p7"/>
          <p:cNvSpPr/>
          <p:nvPr/>
        </p:nvSpPr>
        <p:spPr>
          <a:xfrm>
            <a:off x="2670517" y="3169888"/>
            <a:ext cx="3007352" cy="537941"/>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16324A"/>
              </a:buClr>
              <a:buSzPts val="1000"/>
              <a:buFont typeface="Open Sans"/>
              <a:buNone/>
            </a:pPr>
            <a:r>
              <a:rPr lang="pl-PL" sz="1000" b="0" dirty="0">
                <a:solidFill>
                  <a:srgbClr val="16324A"/>
                </a:solidFill>
                <a:latin typeface="Open Sans"/>
                <a:ea typeface="Open Sans"/>
                <a:cs typeface="Open Sans"/>
                <a:sym typeface="Open Sans"/>
              </a:rPr>
              <a:t>test kompetencji z j. polskiego  </a:t>
            </a:r>
            <a:endParaRPr dirty="0"/>
          </a:p>
          <a:p>
            <a:pPr marL="0" marR="0" lvl="0" indent="0" algn="l" rtl="0">
              <a:lnSpc>
                <a:spcPct val="108000"/>
              </a:lnSpc>
              <a:spcBef>
                <a:spcPts val="0"/>
              </a:spcBef>
              <a:spcAft>
                <a:spcPts val="0"/>
              </a:spcAft>
              <a:buClr>
                <a:srgbClr val="16324A"/>
              </a:buClr>
              <a:buSzPts val="1000"/>
              <a:buFont typeface="Open Sans"/>
              <a:buNone/>
            </a:pPr>
            <a:r>
              <a:rPr lang="pl-PL" sz="1000" b="0" dirty="0">
                <a:solidFill>
                  <a:srgbClr val="16324A"/>
                </a:solidFill>
                <a:latin typeface="Open Sans"/>
                <a:ea typeface="Open Sans"/>
                <a:cs typeface="Open Sans"/>
                <a:sym typeface="Open Sans"/>
              </a:rPr>
              <a:t>ankieta dotycząca nauki i używania j. polskiego </a:t>
            </a:r>
            <a:endParaRPr dirty="0"/>
          </a:p>
        </p:txBody>
      </p:sp>
      <p:sp>
        <p:nvSpPr>
          <p:cNvPr id="294" name="Google Shape;294;p7"/>
          <p:cNvSpPr/>
          <p:nvPr/>
        </p:nvSpPr>
        <p:spPr>
          <a:xfrm>
            <a:off x="1907929" y="3843071"/>
            <a:ext cx="3769940" cy="782640"/>
          </a:xfrm>
          <a:prstGeom prst="roundRect">
            <a:avLst>
              <a:gd name="adj" fmla="val 22581"/>
            </a:avLst>
          </a:prstGeom>
          <a:solidFill>
            <a:srgbClr val="FFFFFF"/>
          </a:solidFill>
          <a:ln w="95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300" b="1">
                <a:solidFill>
                  <a:srgbClr val="003399"/>
                </a:solidFill>
                <a:latin typeface="Open Sans"/>
                <a:ea typeface="Open Sans"/>
                <a:cs typeface="Open Sans"/>
                <a:sym typeface="Open Sans"/>
              </a:rPr>
              <a:t>RODZICE / OPIEKUNOWIE </a:t>
            </a:r>
            <a:endParaRPr/>
          </a:p>
        </p:txBody>
      </p:sp>
      <p:sp>
        <p:nvSpPr>
          <p:cNvPr id="295" name="Google Shape;295;p7"/>
          <p:cNvSpPr/>
          <p:nvPr/>
        </p:nvSpPr>
        <p:spPr>
          <a:xfrm>
            <a:off x="2060329" y="3955045"/>
            <a:ext cx="400050" cy="400050"/>
          </a:xfrm>
          <a:prstGeom prst="ellipse">
            <a:avLst/>
          </a:prstGeom>
          <a:solidFill>
            <a:srgbClr val="FFE6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7"/>
          <p:cNvSpPr/>
          <p:nvPr/>
        </p:nvSpPr>
        <p:spPr>
          <a:xfrm>
            <a:off x="2060329" y="4004981"/>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3399"/>
              </a:buClr>
              <a:buSzPts val="1349"/>
              <a:buFont typeface="Open Sans"/>
              <a:buNone/>
            </a:pPr>
            <a:endParaRPr sz="1349" b="1">
              <a:solidFill>
                <a:srgbClr val="003399"/>
              </a:solidFill>
              <a:latin typeface="Open Sans"/>
              <a:ea typeface="Open Sans"/>
              <a:cs typeface="Open Sans"/>
              <a:sym typeface="Open Sans"/>
            </a:endParaRPr>
          </a:p>
        </p:txBody>
      </p:sp>
      <p:sp>
        <p:nvSpPr>
          <p:cNvPr id="297" name="Google Shape;297;p7"/>
          <p:cNvSpPr/>
          <p:nvPr/>
        </p:nvSpPr>
        <p:spPr>
          <a:xfrm>
            <a:off x="2612788" y="4205003"/>
            <a:ext cx="3228584" cy="390231"/>
          </a:xfrm>
          <a:prstGeom prst="rect">
            <a:avLst/>
          </a:prstGeom>
          <a:noFill/>
          <a:ln>
            <a:noFill/>
          </a:ln>
        </p:spPr>
        <p:txBody>
          <a:bodyPr spcFirstLastPara="1" wrap="square" lIns="0" tIns="0" rIns="0" bIns="0" anchor="ctr" anchorCtr="0">
            <a:normAutofit/>
          </a:bodyPr>
          <a:lstStyle/>
          <a:p>
            <a:pPr marL="0" marR="0" lvl="0" indent="0" algn="l" rtl="0">
              <a:lnSpc>
                <a:spcPct val="108000"/>
              </a:lnSpc>
              <a:spcBef>
                <a:spcPts val="0"/>
              </a:spcBef>
              <a:spcAft>
                <a:spcPts val="0"/>
              </a:spcAft>
              <a:buClr>
                <a:srgbClr val="16324A"/>
              </a:buClr>
              <a:buSzPts val="961"/>
              <a:buFont typeface="Open Sans"/>
              <a:buNone/>
            </a:pPr>
            <a:r>
              <a:rPr lang="pl-PL" sz="1000" b="0">
                <a:solidFill>
                  <a:srgbClr val="16324A"/>
                </a:solidFill>
                <a:latin typeface="Open Sans"/>
                <a:ea typeface="Open Sans"/>
                <a:cs typeface="Open Sans"/>
                <a:sym typeface="Open Sans"/>
              </a:rPr>
              <a:t>ankieta o sytuacji rodzinnej, migracyjnej </a:t>
            </a:r>
            <a:br>
              <a:rPr lang="pl-PL" sz="1000" b="0">
                <a:solidFill>
                  <a:srgbClr val="16324A"/>
                </a:solidFill>
                <a:latin typeface="Open Sans"/>
                <a:ea typeface="Open Sans"/>
                <a:cs typeface="Open Sans"/>
                <a:sym typeface="Open Sans"/>
              </a:rPr>
            </a:br>
            <a:r>
              <a:rPr lang="pl-PL" sz="1000" b="0">
                <a:solidFill>
                  <a:srgbClr val="16324A"/>
                </a:solidFill>
                <a:latin typeface="Open Sans"/>
                <a:ea typeface="Open Sans"/>
                <a:cs typeface="Open Sans"/>
                <a:sym typeface="Open Sans"/>
              </a:rPr>
              <a:t>i edukacyjnej ucznia</a:t>
            </a:r>
            <a:endParaRPr sz="1000">
              <a:solidFill>
                <a:srgbClr val="16324A"/>
              </a:solidFill>
              <a:latin typeface="Open Sans"/>
              <a:ea typeface="Open Sans"/>
              <a:cs typeface="Open Sans"/>
              <a:sym typeface="Open Sans"/>
            </a:endParaRPr>
          </a:p>
        </p:txBody>
      </p:sp>
      <p:sp>
        <p:nvSpPr>
          <p:cNvPr id="298" name="Google Shape;298;p7"/>
          <p:cNvSpPr/>
          <p:nvPr/>
        </p:nvSpPr>
        <p:spPr>
          <a:xfrm>
            <a:off x="1907929" y="4787935"/>
            <a:ext cx="3769940" cy="590551"/>
          </a:xfrm>
          <a:prstGeom prst="roundRect">
            <a:avLst>
              <a:gd name="adj" fmla="val 22581"/>
            </a:avLst>
          </a:prstGeom>
          <a:solidFill>
            <a:srgbClr val="FFFFFF"/>
          </a:solidFill>
          <a:ln w="95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300" b="1">
                <a:solidFill>
                  <a:srgbClr val="003399"/>
                </a:solidFill>
                <a:latin typeface="Open Sans"/>
                <a:ea typeface="Open Sans"/>
                <a:cs typeface="Open Sans"/>
                <a:sym typeface="Open Sans"/>
              </a:rPr>
              <a:t>SZKOŁA</a:t>
            </a:r>
            <a:endParaRPr/>
          </a:p>
        </p:txBody>
      </p:sp>
      <p:sp>
        <p:nvSpPr>
          <p:cNvPr id="299" name="Google Shape;299;p7"/>
          <p:cNvSpPr/>
          <p:nvPr/>
        </p:nvSpPr>
        <p:spPr>
          <a:xfrm>
            <a:off x="2060329" y="4907149"/>
            <a:ext cx="400050" cy="400050"/>
          </a:xfrm>
          <a:prstGeom prst="ellipse">
            <a:avLst/>
          </a:prstGeom>
          <a:solidFill>
            <a:srgbClr val="005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7"/>
          <p:cNvSpPr/>
          <p:nvPr/>
        </p:nvSpPr>
        <p:spPr>
          <a:xfrm>
            <a:off x="2060329" y="4719358"/>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301" name="Google Shape;301;p7"/>
          <p:cNvSpPr/>
          <p:nvPr/>
        </p:nvSpPr>
        <p:spPr>
          <a:xfrm>
            <a:off x="2612800" y="5149900"/>
            <a:ext cx="2999400" cy="228600"/>
          </a:xfrm>
          <a:prstGeom prst="rect">
            <a:avLst/>
          </a:prstGeom>
          <a:noFill/>
          <a:ln>
            <a:noFill/>
          </a:ln>
        </p:spPr>
        <p:txBody>
          <a:bodyPr spcFirstLastPara="1" wrap="square" lIns="0" tIns="0" rIns="0" bIns="0" anchor="ctr" anchorCtr="0">
            <a:normAutofit/>
          </a:bodyPr>
          <a:lstStyle/>
          <a:p>
            <a:pPr marL="0" marR="0" lvl="0" indent="0" algn="l" rtl="0">
              <a:lnSpc>
                <a:spcPct val="108000"/>
              </a:lnSpc>
              <a:spcBef>
                <a:spcPts val="0"/>
              </a:spcBef>
              <a:spcAft>
                <a:spcPts val="0"/>
              </a:spcAft>
              <a:buClr>
                <a:srgbClr val="16324A"/>
              </a:buClr>
              <a:buSzPts val="961"/>
              <a:buFont typeface="Open Sans"/>
              <a:buNone/>
            </a:pPr>
            <a:r>
              <a:rPr lang="pl-PL" sz="961" b="0">
                <a:solidFill>
                  <a:srgbClr val="16324A"/>
                </a:solidFill>
                <a:latin typeface="Open Sans"/>
                <a:ea typeface="Open Sans"/>
                <a:cs typeface="Open Sans"/>
                <a:sym typeface="Open Sans"/>
              </a:rPr>
              <a:t>dane administracyjne i edukacyjne, formy wsparcia</a:t>
            </a:r>
            <a:endParaRPr/>
          </a:p>
        </p:txBody>
      </p:sp>
      <p:sp>
        <p:nvSpPr>
          <p:cNvPr id="302" name="Google Shape;302;p7"/>
          <p:cNvSpPr/>
          <p:nvPr/>
        </p:nvSpPr>
        <p:spPr>
          <a:xfrm>
            <a:off x="7584003" y="1259557"/>
            <a:ext cx="4176425" cy="4212576"/>
          </a:xfrm>
          <a:prstGeom prst="roundRect">
            <a:avLst>
              <a:gd name="adj" fmla="val 4167"/>
            </a:avLst>
          </a:prstGeom>
          <a:solidFill>
            <a:srgbClr val="EAF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7"/>
          <p:cNvSpPr/>
          <p:nvPr/>
        </p:nvSpPr>
        <p:spPr>
          <a:xfrm>
            <a:off x="7812600" y="1440522"/>
            <a:ext cx="3501008" cy="400050"/>
          </a:xfrm>
          <a:prstGeom prst="roundRect">
            <a:avLst>
              <a:gd name="adj" fmla="val 42857"/>
            </a:avLst>
          </a:prstGeom>
          <a:solidFill>
            <a:srgbClr val="0051B0"/>
          </a:solidFill>
          <a:ln>
            <a:noFill/>
          </a:ln>
        </p:spPr>
        <p:txBody>
          <a:bodyPr spcFirstLastPara="1" wrap="square" lIns="47625" tIns="38100" rIns="47625" bIns="38100" anchor="ctr" anchorCtr="0">
            <a:normAutofit/>
          </a:bodyPr>
          <a:lstStyle/>
          <a:p>
            <a:pPr marL="0" marR="0" lvl="0" indent="0" algn="l" rtl="0">
              <a:lnSpc>
                <a:spcPct val="100000"/>
              </a:lnSpc>
              <a:spcBef>
                <a:spcPts val="0"/>
              </a:spcBef>
              <a:spcAft>
                <a:spcPts val="0"/>
              </a:spcAft>
              <a:buClr>
                <a:srgbClr val="FFFFFF"/>
              </a:buClr>
              <a:buSzPts val="1425"/>
              <a:buFont typeface="Open Sans"/>
              <a:buNone/>
            </a:pPr>
            <a:r>
              <a:rPr lang="pl-PL" sz="1425" b="1">
                <a:solidFill>
                  <a:srgbClr val="FFFFFF"/>
                </a:solidFill>
                <a:latin typeface="Open Sans"/>
                <a:ea typeface="Open Sans"/>
                <a:cs typeface="Open Sans"/>
                <a:sym typeface="Open Sans"/>
              </a:rPr>
              <a:t> POMIAR 2  •  WIOSNA 2027</a:t>
            </a:r>
            <a:endParaRPr/>
          </a:p>
        </p:txBody>
      </p:sp>
      <p:sp>
        <p:nvSpPr>
          <p:cNvPr id="304" name="Google Shape;304;p7"/>
          <p:cNvSpPr/>
          <p:nvPr/>
        </p:nvSpPr>
        <p:spPr>
          <a:xfrm>
            <a:off x="7812586" y="2021543"/>
            <a:ext cx="3797422" cy="590551"/>
          </a:xfrm>
          <a:prstGeom prst="roundRect">
            <a:avLst>
              <a:gd name="adj" fmla="val 22581"/>
            </a:avLst>
          </a:prstGeom>
          <a:solidFill>
            <a:srgbClr val="FFFFFF"/>
          </a:solidFill>
          <a:ln w="95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300" b="1">
                <a:solidFill>
                  <a:srgbClr val="003399"/>
                </a:solidFill>
                <a:latin typeface="Open Sans"/>
                <a:ea typeface="Open Sans"/>
                <a:cs typeface="Open Sans"/>
                <a:sym typeface="Open Sans"/>
              </a:rPr>
              <a:t>WSZYSCY UCZNIOWIE</a:t>
            </a:r>
            <a:endParaRPr/>
          </a:p>
        </p:txBody>
      </p:sp>
      <p:sp>
        <p:nvSpPr>
          <p:cNvPr id="305" name="Google Shape;305;p7"/>
          <p:cNvSpPr/>
          <p:nvPr/>
        </p:nvSpPr>
        <p:spPr>
          <a:xfrm>
            <a:off x="7964985" y="2123641"/>
            <a:ext cx="400050" cy="400050"/>
          </a:xfrm>
          <a:prstGeom prst="ellipse">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7"/>
          <p:cNvSpPr/>
          <p:nvPr/>
        </p:nvSpPr>
        <p:spPr>
          <a:xfrm>
            <a:off x="7964985" y="2183477"/>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307" name="Google Shape;307;p7"/>
          <p:cNvSpPr/>
          <p:nvPr/>
        </p:nvSpPr>
        <p:spPr>
          <a:xfrm>
            <a:off x="8532438" y="2383507"/>
            <a:ext cx="2999422" cy="207316"/>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16324A"/>
              </a:buClr>
              <a:buSzPts val="1000"/>
              <a:buFont typeface="Open Sans"/>
              <a:buNone/>
            </a:pPr>
            <a:r>
              <a:rPr lang="pl-PL" sz="1000" b="0">
                <a:solidFill>
                  <a:srgbClr val="16324A"/>
                </a:solidFill>
                <a:latin typeface="Open Sans"/>
                <a:ea typeface="Open Sans"/>
                <a:cs typeface="Open Sans"/>
                <a:sym typeface="Open Sans"/>
              </a:rPr>
              <a:t>powtórzony kwestionariusz dobrostanu szkolnego</a:t>
            </a:r>
            <a:endParaRPr/>
          </a:p>
        </p:txBody>
      </p:sp>
      <p:sp>
        <p:nvSpPr>
          <p:cNvPr id="308" name="Google Shape;308;p7"/>
          <p:cNvSpPr/>
          <p:nvPr/>
        </p:nvSpPr>
        <p:spPr>
          <a:xfrm>
            <a:off x="7812586" y="2735929"/>
            <a:ext cx="3797422" cy="959896"/>
          </a:xfrm>
          <a:prstGeom prst="roundRect">
            <a:avLst>
              <a:gd name="adj" fmla="val 22581"/>
            </a:avLst>
          </a:prstGeom>
          <a:solidFill>
            <a:srgbClr val="FFFFFF"/>
          </a:solidFill>
          <a:ln w="95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300" b="1">
                <a:solidFill>
                  <a:srgbClr val="003399"/>
                </a:solidFill>
                <a:latin typeface="Open Sans"/>
                <a:ea typeface="Open Sans"/>
                <a:cs typeface="Open Sans"/>
                <a:sym typeface="Open Sans"/>
              </a:rPr>
              <a:t>UCZNIOWIE Z DOŚW. MIGRACJI</a:t>
            </a:r>
            <a:endParaRPr/>
          </a:p>
        </p:txBody>
      </p:sp>
      <p:sp>
        <p:nvSpPr>
          <p:cNvPr id="309" name="Google Shape;309;p7"/>
          <p:cNvSpPr/>
          <p:nvPr/>
        </p:nvSpPr>
        <p:spPr>
          <a:xfrm>
            <a:off x="7964985" y="2843721"/>
            <a:ext cx="400050" cy="400050"/>
          </a:xfrm>
          <a:prstGeom prst="ellipse">
            <a:avLst/>
          </a:prstGeom>
          <a:solidFill>
            <a:srgbClr val="6BB1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7"/>
          <p:cNvSpPr/>
          <p:nvPr/>
        </p:nvSpPr>
        <p:spPr>
          <a:xfrm>
            <a:off x="7964985" y="2897851"/>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311" name="Google Shape;311;p7"/>
          <p:cNvSpPr/>
          <p:nvPr/>
        </p:nvSpPr>
        <p:spPr>
          <a:xfrm>
            <a:off x="8532438" y="3182802"/>
            <a:ext cx="2999422" cy="381001"/>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16324A"/>
              </a:buClr>
              <a:buSzPts val="999"/>
              <a:buFont typeface="Open Sans"/>
              <a:buNone/>
            </a:pPr>
            <a:r>
              <a:rPr lang="pl-PL" sz="1000" b="0" dirty="0">
                <a:solidFill>
                  <a:srgbClr val="16324A"/>
                </a:solidFill>
                <a:latin typeface="Open Sans"/>
                <a:ea typeface="Open Sans"/>
                <a:cs typeface="Open Sans"/>
                <a:sym typeface="Open Sans"/>
              </a:rPr>
              <a:t>testy kompetencji z j. polskiego</a:t>
            </a:r>
            <a:endParaRPr sz="1000" dirty="0"/>
          </a:p>
          <a:p>
            <a:pPr marL="0" marR="0" lvl="0" indent="0" algn="l" rtl="0">
              <a:lnSpc>
                <a:spcPct val="108000"/>
              </a:lnSpc>
              <a:spcBef>
                <a:spcPts val="0"/>
              </a:spcBef>
              <a:spcAft>
                <a:spcPts val="0"/>
              </a:spcAft>
              <a:buClr>
                <a:srgbClr val="16324A"/>
              </a:buClr>
              <a:buSzPts val="999"/>
              <a:buFont typeface="Open Sans"/>
              <a:buNone/>
            </a:pPr>
            <a:r>
              <a:rPr lang="pl-PL" sz="1000" b="0" dirty="0">
                <a:solidFill>
                  <a:srgbClr val="16324A"/>
                </a:solidFill>
                <a:latin typeface="Open Sans"/>
                <a:ea typeface="Open Sans"/>
                <a:cs typeface="Open Sans"/>
                <a:sym typeface="Open Sans"/>
              </a:rPr>
              <a:t>testy kompetencji językowych związanych </a:t>
            </a:r>
            <a:br>
              <a:rPr lang="pl-PL" sz="1000" b="0" dirty="0">
                <a:solidFill>
                  <a:srgbClr val="16324A"/>
                </a:solidFill>
                <a:latin typeface="Open Sans"/>
                <a:ea typeface="Open Sans"/>
                <a:cs typeface="Open Sans"/>
                <a:sym typeface="Open Sans"/>
              </a:rPr>
            </a:br>
            <a:r>
              <a:rPr lang="pl-PL" sz="1000" b="0" dirty="0">
                <a:solidFill>
                  <a:srgbClr val="16324A"/>
                </a:solidFill>
                <a:latin typeface="Open Sans"/>
                <a:ea typeface="Open Sans"/>
                <a:cs typeface="Open Sans"/>
                <a:sym typeface="Open Sans"/>
              </a:rPr>
              <a:t>z </a:t>
            </a:r>
            <a:r>
              <a:rPr lang="pl-PL" sz="1000" dirty="0">
                <a:solidFill>
                  <a:srgbClr val="16324A"/>
                </a:solidFill>
                <a:latin typeface="Open Sans"/>
                <a:ea typeface="Open Sans"/>
                <a:cs typeface="Open Sans"/>
                <a:sym typeface="Open Sans"/>
              </a:rPr>
              <a:t>uczeniem się przedmiotów (</a:t>
            </a:r>
            <a:r>
              <a:rPr lang="pl-PL" sz="1000" dirty="0" err="1">
                <a:solidFill>
                  <a:srgbClr val="16324A"/>
                </a:solidFill>
                <a:latin typeface="Open Sans"/>
                <a:ea typeface="Open Sans"/>
                <a:cs typeface="Open Sans"/>
                <a:sym typeface="Open Sans"/>
              </a:rPr>
              <a:t>szcz</a:t>
            </a:r>
            <a:r>
              <a:rPr lang="pl-PL" sz="1000" dirty="0">
                <a:solidFill>
                  <a:srgbClr val="16324A"/>
                </a:solidFill>
                <a:latin typeface="Open Sans"/>
                <a:ea typeface="Open Sans"/>
                <a:cs typeface="Open Sans"/>
                <a:sym typeface="Open Sans"/>
              </a:rPr>
              <a:t>. matematyki)</a:t>
            </a:r>
            <a:endParaRPr sz="1000" dirty="0"/>
          </a:p>
        </p:txBody>
      </p:sp>
      <p:sp>
        <p:nvSpPr>
          <p:cNvPr id="312" name="Google Shape;312;p7"/>
          <p:cNvSpPr/>
          <p:nvPr/>
        </p:nvSpPr>
        <p:spPr>
          <a:xfrm>
            <a:off x="7766248" y="3840936"/>
            <a:ext cx="3843761" cy="784775"/>
          </a:xfrm>
          <a:prstGeom prst="roundRect">
            <a:avLst>
              <a:gd name="adj" fmla="val 22581"/>
            </a:avLst>
          </a:prstGeom>
          <a:solidFill>
            <a:srgbClr val="FFFFFF"/>
          </a:solidFill>
          <a:ln w="95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300" b="1" dirty="0">
                <a:solidFill>
                  <a:srgbClr val="003399"/>
                </a:solidFill>
                <a:latin typeface="Open Sans"/>
                <a:ea typeface="Open Sans"/>
                <a:cs typeface="Open Sans"/>
                <a:sym typeface="Open Sans"/>
              </a:rPr>
              <a:t>UCZNIOWIE WYBRANYCH KLAS</a:t>
            </a:r>
            <a:endParaRPr dirty="0"/>
          </a:p>
        </p:txBody>
      </p:sp>
      <p:sp>
        <p:nvSpPr>
          <p:cNvPr id="313" name="Google Shape;313;p7"/>
          <p:cNvSpPr/>
          <p:nvPr/>
        </p:nvSpPr>
        <p:spPr>
          <a:xfrm>
            <a:off x="7964985" y="3942631"/>
            <a:ext cx="400050" cy="400050"/>
          </a:xfrm>
          <a:prstGeom prst="ellipse">
            <a:avLst/>
          </a:prstGeom>
          <a:solidFill>
            <a:srgbClr val="B7C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7"/>
          <p:cNvSpPr/>
          <p:nvPr/>
        </p:nvSpPr>
        <p:spPr>
          <a:xfrm>
            <a:off x="7964985" y="3612224"/>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3399"/>
              </a:buClr>
              <a:buSzPts val="1349"/>
              <a:buFont typeface="Open Sans"/>
              <a:buNone/>
            </a:pPr>
            <a:endParaRPr sz="1349" b="1">
              <a:solidFill>
                <a:srgbClr val="003399"/>
              </a:solidFill>
              <a:latin typeface="Open Sans"/>
              <a:ea typeface="Open Sans"/>
              <a:cs typeface="Open Sans"/>
              <a:sym typeface="Open Sans"/>
            </a:endParaRPr>
          </a:p>
        </p:txBody>
      </p:sp>
      <p:sp>
        <p:nvSpPr>
          <p:cNvPr id="315" name="Google Shape;315;p7"/>
          <p:cNvSpPr/>
          <p:nvPr/>
        </p:nvSpPr>
        <p:spPr>
          <a:xfrm>
            <a:off x="8486105" y="4202872"/>
            <a:ext cx="2328161" cy="228599"/>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16324A"/>
              </a:buClr>
              <a:buSzPts val="999"/>
              <a:buFont typeface="Open Sans"/>
              <a:buNone/>
            </a:pPr>
            <a:r>
              <a:rPr lang="pl-PL" sz="1000" b="0">
                <a:solidFill>
                  <a:srgbClr val="16324A"/>
                </a:solidFill>
                <a:latin typeface="Open Sans"/>
                <a:ea typeface="Open Sans"/>
                <a:cs typeface="Open Sans"/>
                <a:sym typeface="Open Sans"/>
              </a:rPr>
              <a:t>test kompetencji matematycznych </a:t>
            </a:r>
            <a:endParaRPr sz="1000"/>
          </a:p>
        </p:txBody>
      </p:sp>
      <p:sp>
        <p:nvSpPr>
          <p:cNvPr id="316" name="Google Shape;316;p7"/>
          <p:cNvSpPr/>
          <p:nvPr/>
        </p:nvSpPr>
        <p:spPr>
          <a:xfrm>
            <a:off x="7812586" y="4784831"/>
            <a:ext cx="3797422" cy="590551"/>
          </a:xfrm>
          <a:prstGeom prst="roundRect">
            <a:avLst>
              <a:gd name="adj" fmla="val 22581"/>
            </a:avLst>
          </a:prstGeom>
          <a:solidFill>
            <a:srgbClr val="FFFFFF"/>
          </a:solidFill>
          <a:ln w="952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300" b="1">
                <a:solidFill>
                  <a:srgbClr val="003399"/>
                </a:solidFill>
                <a:latin typeface="Open Sans"/>
                <a:ea typeface="Open Sans"/>
                <a:cs typeface="Open Sans"/>
                <a:sym typeface="Open Sans"/>
              </a:rPr>
              <a:t>SZKOŁA</a:t>
            </a:r>
            <a:endParaRPr/>
          </a:p>
        </p:txBody>
      </p:sp>
      <p:sp>
        <p:nvSpPr>
          <p:cNvPr id="317" name="Google Shape;317;p7"/>
          <p:cNvSpPr/>
          <p:nvPr/>
        </p:nvSpPr>
        <p:spPr>
          <a:xfrm>
            <a:off x="7964985" y="4904046"/>
            <a:ext cx="400050" cy="400050"/>
          </a:xfrm>
          <a:prstGeom prst="ellipse">
            <a:avLst/>
          </a:prstGeom>
          <a:solidFill>
            <a:srgbClr val="005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7"/>
          <p:cNvSpPr/>
          <p:nvPr/>
        </p:nvSpPr>
        <p:spPr>
          <a:xfrm>
            <a:off x="7964985" y="4326599"/>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319" name="Google Shape;319;p7"/>
          <p:cNvSpPr/>
          <p:nvPr/>
        </p:nvSpPr>
        <p:spPr>
          <a:xfrm>
            <a:off x="8517452" y="5146789"/>
            <a:ext cx="3092573" cy="228602"/>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16324A"/>
              </a:buClr>
              <a:buSzPts val="1000"/>
              <a:buFont typeface="Open Sans"/>
              <a:buNone/>
            </a:pPr>
            <a:r>
              <a:rPr lang="pl-PL" sz="1000" b="0">
                <a:solidFill>
                  <a:srgbClr val="16324A"/>
                </a:solidFill>
                <a:latin typeface="Open Sans"/>
                <a:ea typeface="Open Sans"/>
                <a:cs typeface="Open Sans"/>
                <a:sym typeface="Open Sans"/>
              </a:rPr>
              <a:t>zaktualizowane dane </a:t>
            </a:r>
            <a:endParaRPr sz="1000"/>
          </a:p>
        </p:txBody>
      </p:sp>
      <p:sp>
        <p:nvSpPr>
          <p:cNvPr id="320" name="Google Shape;320;p7"/>
          <p:cNvSpPr/>
          <p:nvPr/>
        </p:nvSpPr>
        <p:spPr>
          <a:xfrm>
            <a:off x="1679336" y="5688173"/>
            <a:ext cx="10081118" cy="972001"/>
          </a:xfrm>
          <a:prstGeom prst="rect">
            <a:avLst/>
          </a:prstGeom>
          <a:solidFill>
            <a:srgbClr val="003399"/>
          </a:solidFill>
          <a:ln w="9525" cap="flat" cmpd="sng">
            <a:solidFill>
              <a:srgbClr val="003399"/>
            </a:solidFill>
            <a:prstDash val="solid"/>
            <a:round/>
            <a:headEnd type="none" w="sm" len="sm"/>
            <a:tailEnd type="none" w="sm" len="sm"/>
          </a:ln>
        </p:spPr>
        <p:txBody>
          <a:bodyPr spcFirstLastPara="1" wrap="square" lIns="133350" tIns="57150" rIns="133350" bIns="57150" anchor="ctr" anchorCtr="0">
            <a:normAutofit/>
          </a:bodyPr>
          <a:lstStyle/>
          <a:p>
            <a:pPr marL="0" marR="0" lvl="0" indent="0" algn="ctr" rtl="0">
              <a:lnSpc>
                <a:spcPct val="114000"/>
              </a:lnSpc>
              <a:spcBef>
                <a:spcPts val="0"/>
              </a:spcBef>
              <a:spcAft>
                <a:spcPts val="0"/>
              </a:spcAft>
              <a:buClr>
                <a:srgbClr val="FFFFFF"/>
              </a:buClr>
              <a:buSzPts val="1599"/>
              <a:buFont typeface="Open Sans"/>
              <a:buNone/>
            </a:pPr>
            <a:r>
              <a:rPr lang="pl-PL" sz="1599" b="1">
                <a:solidFill>
                  <a:srgbClr val="FFFFFF"/>
                </a:solidFill>
                <a:latin typeface="Open Sans"/>
                <a:ea typeface="Open Sans"/>
                <a:cs typeface="Open Sans"/>
                <a:sym typeface="Open Sans"/>
              </a:rPr>
              <a:t>Zmianę w funkcjonowaniu ucznia będzie można analizować w kontekście uwarunkowań rodzinnych, edukacyjnych i językowych.</a:t>
            </a:r>
            <a:endParaRPr/>
          </a:p>
        </p:txBody>
      </p:sp>
      <p:sp>
        <p:nvSpPr>
          <p:cNvPr id="321" name="Google Shape;321;p7"/>
          <p:cNvSpPr txBox="1"/>
          <p:nvPr/>
        </p:nvSpPr>
        <p:spPr>
          <a:xfrm>
            <a:off x="5887703" y="3402645"/>
            <a:ext cx="161225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l-PL" sz="1200" b="1">
                <a:solidFill>
                  <a:schemeClr val="dk1"/>
                </a:solidFill>
                <a:latin typeface="Calibri"/>
                <a:ea typeface="Calibri"/>
                <a:cs typeface="Calibri"/>
                <a:sym typeface="Calibri"/>
              </a:rPr>
              <a:t>STAŁY IDENTYFIKATOR UCZNIA</a:t>
            </a:r>
            <a:br>
              <a:rPr lang="pl-PL" sz="1200">
                <a:solidFill>
                  <a:schemeClr val="dk1"/>
                </a:solidFill>
                <a:latin typeface="Calibri"/>
                <a:ea typeface="Calibri"/>
                <a:cs typeface="Calibri"/>
                <a:sym typeface="Calibri"/>
              </a:rPr>
            </a:br>
            <a:r>
              <a:rPr lang="pl-PL" sz="1200">
                <a:solidFill>
                  <a:schemeClr val="dk1"/>
                </a:solidFill>
                <a:latin typeface="Calibri"/>
                <a:ea typeface="Calibri"/>
                <a:cs typeface="Calibri"/>
                <a:sym typeface="Calibri"/>
              </a:rPr>
              <a:t>powiązanie danych </a:t>
            </a:r>
            <a:br>
              <a:rPr lang="pl-PL" sz="1200">
                <a:solidFill>
                  <a:schemeClr val="dk1"/>
                </a:solidFill>
                <a:latin typeface="Calibri"/>
                <a:ea typeface="Calibri"/>
                <a:cs typeface="Calibri"/>
                <a:sym typeface="Calibri"/>
              </a:rPr>
            </a:br>
            <a:r>
              <a:rPr lang="pl-PL" sz="1200">
                <a:solidFill>
                  <a:schemeClr val="dk1"/>
                </a:solidFill>
                <a:latin typeface="Calibri"/>
                <a:ea typeface="Calibri"/>
                <a:cs typeface="Calibri"/>
                <a:sym typeface="Calibri"/>
              </a:rPr>
              <a:t>w czasie i między źródłami</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8"/>
          <p:cNvSpPr/>
          <p:nvPr/>
        </p:nvSpPr>
        <p:spPr>
          <a:xfrm>
            <a:off x="1293919" y="5552040"/>
            <a:ext cx="10945194" cy="964101"/>
          </a:xfrm>
          <a:prstGeom prst="roundRect">
            <a:avLst>
              <a:gd name="adj" fmla="val 18919"/>
            </a:avLst>
          </a:prstGeom>
          <a:solidFill>
            <a:srgbClr val="F7FAFD"/>
          </a:solidFill>
          <a:ln w="11425" cap="flat" cmpd="sng">
            <a:solidFill>
              <a:srgbClr val="A6D3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8"/>
          <p:cNvSpPr txBox="1">
            <a:spLocks noGrp="1"/>
          </p:cNvSpPr>
          <p:nvPr>
            <p:ph type="title"/>
          </p:nvPr>
        </p:nvSpPr>
        <p:spPr>
          <a:xfrm>
            <a:off x="1679327" y="323453"/>
            <a:ext cx="10081122" cy="789015"/>
          </a:xfrm>
          <a:prstGeom prst="rect">
            <a:avLst/>
          </a:prstGeom>
          <a:noFill/>
          <a:ln>
            <a:noFill/>
          </a:ln>
        </p:spPr>
        <p:txBody>
          <a:bodyPr spcFirstLastPara="1" wrap="square" lIns="0" tIns="0" rIns="0" bIns="0" anchor="t" anchorCtr="0">
            <a:normAutofit/>
          </a:bodyPr>
          <a:lstStyle/>
          <a:p>
            <a:pPr marL="0" lvl="0" indent="0" algn="l" rtl="0">
              <a:lnSpc>
                <a:spcPct val="114000"/>
              </a:lnSpc>
              <a:spcBef>
                <a:spcPts val="0"/>
              </a:spcBef>
              <a:spcAft>
                <a:spcPts val="0"/>
              </a:spcAft>
              <a:buClr>
                <a:srgbClr val="003399"/>
              </a:buClr>
              <a:buSzPts val="2000"/>
              <a:buFont typeface="Open Sans"/>
              <a:buNone/>
            </a:pPr>
            <a:r>
              <a:rPr lang="pl-PL" sz="2000">
                <a:solidFill>
                  <a:srgbClr val="003399"/>
                </a:solidFill>
              </a:rPr>
              <a:t>Kompetencje w zakresie języka polskiego wspierają u uczniów </a:t>
            </a:r>
            <a:br>
              <a:rPr lang="pl-PL" sz="2000">
                <a:solidFill>
                  <a:srgbClr val="003399"/>
                </a:solidFill>
              </a:rPr>
            </a:br>
            <a:r>
              <a:rPr lang="pl-PL" sz="2000">
                <a:solidFill>
                  <a:srgbClr val="003399"/>
                </a:solidFill>
              </a:rPr>
              <a:t>z doświadczeniem migracji lub uchodźctwa dwa obszary funkcjonowania</a:t>
            </a:r>
            <a:endParaRPr sz="2000"/>
          </a:p>
        </p:txBody>
      </p:sp>
      <p:pic>
        <p:nvPicPr>
          <p:cNvPr id="329" name="Google Shape;329;p8"/>
          <p:cNvPicPr preferRelativeResize="0"/>
          <p:nvPr/>
        </p:nvPicPr>
        <p:blipFill rotWithShape="1">
          <a:blip r:embed="rId3">
            <a:alphaModFix/>
          </a:blip>
          <a:srcRect/>
          <a:stretch/>
        </p:blipFill>
        <p:spPr>
          <a:xfrm>
            <a:off x="4347642" y="6804193"/>
            <a:ext cx="4744140" cy="651343"/>
          </a:xfrm>
          <a:prstGeom prst="rect">
            <a:avLst/>
          </a:prstGeom>
          <a:noFill/>
          <a:ln>
            <a:noFill/>
          </a:ln>
        </p:spPr>
      </p:pic>
      <p:sp>
        <p:nvSpPr>
          <p:cNvPr id="330" name="Google Shape;330;p8"/>
          <p:cNvSpPr/>
          <p:nvPr/>
        </p:nvSpPr>
        <p:spPr>
          <a:xfrm>
            <a:off x="1247286" y="1331565"/>
            <a:ext cx="4823882" cy="2264246"/>
          </a:xfrm>
          <a:prstGeom prst="roundRect">
            <a:avLst>
              <a:gd name="adj" fmla="val 5161"/>
            </a:avLst>
          </a:prstGeom>
          <a:solidFill>
            <a:srgbClr val="F4F8FC"/>
          </a:solidFill>
          <a:ln w="14275" cap="flat" cmpd="sng">
            <a:solidFill>
              <a:srgbClr val="A6D3FF"/>
            </a:solidFill>
            <a:prstDash val="solid"/>
            <a:round/>
            <a:headEnd type="none" w="sm" len="sm"/>
            <a:tailEnd type="none" w="sm" len="sm"/>
          </a:ln>
        </p:spPr>
        <p:txBody>
          <a:bodyPr spcFirstLastPara="1" wrap="square" lIns="285750" tIns="266700" rIns="285750" bIns="0" anchor="t" anchorCtr="0">
            <a:normAutofit/>
          </a:bodyPr>
          <a:lstStyle/>
          <a:p>
            <a:pPr marL="0" marR="0" lvl="0" indent="0" algn="ctr" rtl="0">
              <a:lnSpc>
                <a:spcPct val="114000"/>
              </a:lnSpc>
              <a:spcBef>
                <a:spcPts val="0"/>
              </a:spcBef>
              <a:spcAft>
                <a:spcPts val="0"/>
              </a:spcAft>
              <a:buNone/>
            </a:pPr>
            <a:r>
              <a:rPr lang="pl-PL" sz="1575" b="1">
                <a:solidFill>
                  <a:srgbClr val="003399"/>
                </a:solidFill>
                <a:latin typeface="Open Sans"/>
                <a:ea typeface="Open Sans"/>
                <a:cs typeface="Open Sans"/>
                <a:sym typeface="Open Sans"/>
              </a:rPr>
              <a:t>KOMUNIKACJĘ I UCZESTNICTWO</a:t>
            </a:r>
            <a:endParaRPr/>
          </a:p>
        </p:txBody>
      </p:sp>
      <p:sp>
        <p:nvSpPr>
          <p:cNvPr id="331" name="Google Shape;331;p8"/>
          <p:cNvSpPr/>
          <p:nvPr/>
        </p:nvSpPr>
        <p:spPr>
          <a:xfrm>
            <a:off x="6953344" y="1331565"/>
            <a:ext cx="5285770" cy="2264246"/>
          </a:xfrm>
          <a:prstGeom prst="roundRect">
            <a:avLst>
              <a:gd name="adj" fmla="val 5161"/>
            </a:avLst>
          </a:prstGeom>
          <a:solidFill>
            <a:srgbClr val="EAF4FF"/>
          </a:solidFill>
          <a:ln w="14275" cap="flat" cmpd="sng">
            <a:solidFill>
              <a:srgbClr val="6BB1E2"/>
            </a:solidFill>
            <a:prstDash val="solid"/>
            <a:round/>
            <a:headEnd type="none" w="sm" len="sm"/>
            <a:tailEnd type="none" w="sm" len="sm"/>
          </a:ln>
        </p:spPr>
        <p:txBody>
          <a:bodyPr spcFirstLastPara="1" wrap="square" lIns="285750" tIns="266700" rIns="285750" bIns="0" anchor="t" anchorCtr="0">
            <a:normAutofit/>
          </a:bodyPr>
          <a:lstStyle/>
          <a:p>
            <a:pPr marL="0" marR="0" lvl="0" indent="0" algn="ctr" rtl="0">
              <a:lnSpc>
                <a:spcPct val="114000"/>
              </a:lnSpc>
              <a:spcBef>
                <a:spcPts val="0"/>
              </a:spcBef>
              <a:spcAft>
                <a:spcPts val="0"/>
              </a:spcAft>
              <a:buNone/>
            </a:pPr>
            <a:r>
              <a:rPr lang="pl-PL" sz="1575" b="1">
                <a:solidFill>
                  <a:srgbClr val="0051B0"/>
                </a:solidFill>
                <a:latin typeface="Open Sans"/>
                <a:ea typeface="Open Sans"/>
                <a:cs typeface="Open Sans"/>
                <a:sym typeface="Open Sans"/>
              </a:rPr>
              <a:t>UCZENIE SIĘ I PRZEKAZYWANIE WIEDZY</a:t>
            </a:r>
            <a:endParaRPr/>
          </a:p>
        </p:txBody>
      </p:sp>
      <p:sp>
        <p:nvSpPr>
          <p:cNvPr id="332" name="Google Shape;332;p8"/>
          <p:cNvSpPr/>
          <p:nvPr/>
        </p:nvSpPr>
        <p:spPr>
          <a:xfrm>
            <a:off x="5758034" y="1761463"/>
            <a:ext cx="1438275" cy="1438275"/>
          </a:xfrm>
          <a:prstGeom prst="ellipse">
            <a:avLst/>
          </a:prstGeom>
          <a:solidFill>
            <a:srgbClr val="003399"/>
          </a:solidFill>
          <a:ln w="28575" cap="flat" cmpd="sng">
            <a:solidFill>
              <a:srgbClr val="FFFFFF"/>
            </a:solidFill>
            <a:prstDash val="solid"/>
            <a:round/>
            <a:headEnd type="none" w="sm" len="sm"/>
            <a:tailEnd type="none" w="sm" len="sm"/>
          </a:ln>
        </p:spPr>
        <p:txBody>
          <a:bodyPr spcFirstLastPara="1" wrap="square" lIns="76175" tIns="0" rIns="76175" bIns="0" anchor="ctr" anchorCtr="0">
            <a:normAutofit/>
          </a:bodyPr>
          <a:lstStyle/>
          <a:p>
            <a:pPr marL="0" marR="0" lvl="0" indent="0" algn="ctr" rtl="0">
              <a:lnSpc>
                <a:spcPct val="114000"/>
              </a:lnSpc>
              <a:spcBef>
                <a:spcPts val="0"/>
              </a:spcBef>
              <a:spcAft>
                <a:spcPts val="0"/>
              </a:spcAft>
              <a:buNone/>
            </a:pPr>
            <a:r>
              <a:rPr lang="pl-PL" sz="1575" b="1">
                <a:solidFill>
                  <a:srgbClr val="FFFFFF"/>
                </a:solidFill>
                <a:latin typeface="Open Sans"/>
                <a:ea typeface="Open Sans"/>
                <a:cs typeface="Open Sans"/>
                <a:sym typeface="Open Sans"/>
              </a:rPr>
              <a:t>JĘZYK</a:t>
            </a:r>
            <a:endParaRPr/>
          </a:p>
          <a:p>
            <a:pPr marL="0" marR="0" lvl="0" indent="0" algn="ctr" rtl="0">
              <a:lnSpc>
                <a:spcPct val="114000"/>
              </a:lnSpc>
              <a:spcBef>
                <a:spcPts val="0"/>
              </a:spcBef>
              <a:spcAft>
                <a:spcPts val="0"/>
              </a:spcAft>
              <a:buNone/>
            </a:pPr>
            <a:r>
              <a:rPr lang="pl-PL" sz="1575" b="1">
                <a:solidFill>
                  <a:srgbClr val="FFFFFF"/>
                </a:solidFill>
                <a:latin typeface="Open Sans"/>
                <a:ea typeface="Open Sans"/>
                <a:cs typeface="Open Sans"/>
                <a:sym typeface="Open Sans"/>
              </a:rPr>
              <a:t>POLSKI</a:t>
            </a:r>
            <a:endParaRPr/>
          </a:p>
        </p:txBody>
      </p:sp>
      <p:sp>
        <p:nvSpPr>
          <p:cNvPr id="333" name="Google Shape;333;p8"/>
          <p:cNvSpPr/>
          <p:nvPr/>
        </p:nvSpPr>
        <p:spPr>
          <a:xfrm>
            <a:off x="1463303" y="2108627"/>
            <a:ext cx="4294725" cy="1436520"/>
          </a:xfrm>
          <a:prstGeom prst="rect">
            <a:avLst/>
          </a:prstGeom>
          <a:noFill/>
          <a:ln>
            <a:noFill/>
          </a:ln>
        </p:spPr>
        <p:txBody>
          <a:bodyPr spcFirstLastPara="1" wrap="square" lIns="0" tIns="0" rIns="0" bIns="0" anchor="t" anchorCtr="0">
            <a:normAutofit/>
          </a:bodyPr>
          <a:lstStyle/>
          <a:p>
            <a:pPr marL="285561" marR="0" lvl="0" indent="-285561" algn="l" rtl="0">
              <a:lnSpc>
                <a:spcPct val="114000"/>
              </a:lnSpc>
              <a:spcBef>
                <a:spcPts val="0"/>
              </a:spcBef>
              <a:spcAft>
                <a:spcPts val="0"/>
              </a:spcAft>
              <a:buClr>
                <a:srgbClr val="203F60"/>
              </a:buClr>
              <a:buSzPts val="1500"/>
              <a:buFont typeface="Arial"/>
              <a:buChar char="•"/>
            </a:pPr>
            <a:r>
              <a:rPr lang="pl-PL" sz="1500" b="0">
                <a:solidFill>
                  <a:srgbClr val="203F60"/>
                </a:solidFill>
                <a:latin typeface="Open Sans"/>
                <a:ea typeface="Open Sans"/>
                <a:cs typeface="Open Sans"/>
                <a:sym typeface="Open Sans"/>
              </a:rPr>
              <a:t>rozumienie wypowiedzi i poleceń</a:t>
            </a:r>
            <a:endParaRPr/>
          </a:p>
          <a:p>
            <a:pPr marL="285561" marR="0" lvl="0" indent="-285561" algn="l" rtl="0">
              <a:lnSpc>
                <a:spcPct val="114000"/>
              </a:lnSpc>
              <a:spcBef>
                <a:spcPts val="599"/>
              </a:spcBef>
              <a:spcAft>
                <a:spcPts val="0"/>
              </a:spcAft>
              <a:buClr>
                <a:srgbClr val="203F60"/>
              </a:buClr>
              <a:buSzPts val="1500"/>
              <a:buFont typeface="Arial"/>
              <a:buChar char="•"/>
            </a:pPr>
            <a:r>
              <a:rPr lang="pl-PL" sz="1500" b="0">
                <a:solidFill>
                  <a:srgbClr val="203F60"/>
                </a:solidFill>
                <a:latin typeface="Open Sans"/>
                <a:ea typeface="Open Sans"/>
                <a:cs typeface="Open Sans"/>
                <a:sym typeface="Open Sans"/>
              </a:rPr>
              <a:t>wyrażanie potrzeb, doświadczeń i emocji</a:t>
            </a:r>
            <a:endParaRPr/>
          </a:p>
          <a:p>
            <a:pPr marL="285561" marR="0" lvl="0" indent="-285561" algn="l" rtl="0">
              <a:lnSpc>
                <a:spcPct val="114000"/>
              </a:lnSpc>
              <a:spcBef>
                <a:spcPts val="599"/>
              </a:spcBef>
              <a:spcAft>
                <a:spcPts val="0"/>
              </a:spcAft>
              <a:buClr>
                <a:srgbClr val="203F60"/>
              </a:buClr>
              <a:buSzPts val="1500"/>
              <a:buFont typeface="Arial"/>
              <a:buChar char="•"/>
            </a:pPr>
            <a:r>
              <a:rPr lang="pl-PL" sz="1500" b="0">
                <a:solidFill>
                  <a:srgbClr val="203F60"/>
                </a:solidFill>
                <a:latin typeface="Open Sans"/>
                <a:ea typeface="Open Sans"/>
                <a:cs typeface="Open Sans"/>
                <a:sym typeface="Open Sans"/>
              </a:rPr>
              <a:t>relacje z nauczycielami i rówieśnikami</a:t>
            </a:r>
            <a:endParaRPr/>
          </a:p>
          <a:p>
            <a:pPr marL="285561" marR="0" lvl="0" indent="-285561" algn="l" rtl="0">
              <a:lnSpc>
                <a:spcPct val="114000"/>
              </a:lnSpc>
              <a:spcBef>
                <a:spcPts val="599"/>
              </a:spcBef>
              <a:spcAft>
                <a:spcPts val="0"/>
              </a:spcAft>
              <a:buClr>
                <a:srgbClr val="203F60"/>
              </a:buClr>
              <a:buSzPts val="1500"/>
              <a:buFont typeface="Arial"/>
              <a:buChar char="•"/>
            </a:pPr>
            <a:r>
              <a:rPr lang="pl-PL" sz="1500" b="0">
                <a:solidFill>
                  <a:srgbClr val="203F60"/>
                </a:solidFill>
                <a:latin typeface="Open Sans"/>
                <a:ea typeface="Open Sans"/>
                <a:cs typeface="Open Sans"/>
                <a:sym typeface="Open Sans"/>
              </a:rPr>
              <a:t>codzienne funkcjonowanie w szkole</a:t>
            </a:r>
            <a:endParaRPr sz="1500">
              <a:solidFill>
                <a:srgbClr val="16324A"/>
              </a:solidFill>
              <a:latin typeface="Open Sans"/>
              <a:ea typeface="Open Sans"/>
              <a:cs typeface="Open Sans"/>
              <a:sym typeface="Open Sans"/>
            </a:endParaRPr>
          </a:p>
        </p:txBody>
      </p:sp>
      <p:sp>
        <p:nvSpPr>
          <p:cNvPr id="334" name="Google Shape;334;p8"/>
          <p:cNvSpPr/>
          <p:nvPr/>
        </p:nvSpPr>
        <p:spPr>
          <a:xfrm>
            <a:off x="7728013" y="2108616"/>
            <a:ext cx="4752515" cy="1708641"/>
          </a:xfrm>
          <a:prstGeom prst="rect">
            <a:avLst/>
          </a:prstGeom>
          <a:noFill/>
          <a:ln>
            <a:noFill/>
          </a:ln>
        </p:spPr>
        <p:txBody>
          <a:bodyPr spcFirstLastPara="1" wrap="square" lIns="0" tIns="0" rIns="0" bIns="0" anchor="t" anchorCtr="0">
            <a:normAutofit/>
          </a:bodyPr>
          <a:lstStyle/>
          <a:p>
            <a:pPr marL="285561" marR="0" lvl="0" indent="-285561" algn="l" rtl="0">
              <a:lnSpc>
                <a:spcPct val="114000"/>
              </a:lnSpc>
              <a:spcBef>
                <a:spcPts val="0"/>
              </a:spcBef>
              <a:spcAft>
                <a:spcPts val="0"/>
              </a:spcAft>
              <a:buClr>
                <a:srgbClr val="203F60"/>
              </a:buClr>
              <a:buSzPts val="1500"/>
              <a:buFont typeface="Arial"/>
              <a:buChar char="•"/>
            </a:pPr>
            <a:r>
              <a:rPr lang="pl-PL" sz="1500" b="0">
                <a:solidFill>
                  <a:srgbClr val="203F60"/>
                </a:solidFill>
                <a:latin typeface="Open Sans"/>
                <a:ea typeface="Open Sans"/>
                <a:cs typeface="Open Sans"/>
                <a:sym typeface="Open Sans"/>
              </a:rPr>
              <a:t>rozumienie treści przedmiotowych, zadań </a:t>
            </a:r>
            <a:br>
              <a:rPr lang="pl-PL" sz="1500" b="0">
                <a:solidFill>
                  <a:srgbClr val="203F60"/>
                </a:solidFill>
                <a:latin typeface="Open Sans"/>
                <a:ea typeface="Open Sans"/>
                <a:cs typeface="Open Sans"/>
                <a:sym typeface="Open Sans"/>
              </a:rPr>
            </a:br>
            <a:r>
              <a:rPr lang="pl-PL" sz="1500" b="0">
                <a:solidFill>
                  <a:srgbClr val="203F60"/>
                </a:solidFill>
                <a:latin typeface="Open Sans"/>
                <a:ea typeface="Open Sans"/>
                <a:cs typeface="Open Sans"/>
                <a:sym typeface="Open Sans"/>
              </a:rPr>
              <a:t>i instrukcji</a:t>
            </a:r>
            <a:endParaRPr/>
          </a:p>
          <a:p>
            <a:pPr marL="285561" marR="0" lvl="0" indent="-285561" algn="l" rtl="0">
              <a:lnSpc>
                <a:spcPct val="114000"/>
              </a:lnSpc>
              <a:spcBef>
                <a:spcPts val="599"/>
              </a:spcBef>
              <a:spcAft>
                <a:spcPts val="0"/>
              </a:spcAft>
              <a:buClr>
                <a:srgbClr val="203F60"/>
              </a:buClr>
              <a:buSzPts val="1500"/>
              <a:buFont typeface="Arial"/>
              <a:buChar char="•"/>
            </a:pPr>
            <a:r>
              <a:rPr lang="pl-PL" sz="1500" b="0">
                <a:solidFill>
                  <a:srgbClr val="203F60"/>
                </a:solidFill>
                <a:latin typeface="Open Sans"/>
                <a:ea typeface="Open Sans"/>
                <a:cs typeface="Open Sans"/>
                <a:sym typeface="Open Sans"/>
              </a:rPr>
              <a:t>posługiwanie się pojęciami</a:t>
            </a:r>
            <a:endParaRPr/>
          </a:p>
          <a:p>
            <a:pPr marL="285561" marR="0" lvl="0" indent="-285561" algn="l" rtl="0">
              <a:lnSpc>
                <a:spcPct val="114000"/>
              </a:lnSpc>
              <a:spcBef>
                <a:spcPts val="599"/>
              </a:spcBef>
              <a:spcAft>
                <a:spcPts val="0"/>
              </a:spcAft>
              <a:buClr>
                <a:srgbClr val="203F60"/>
              </a:buClr>
              <a:buSzPts val="1500"/>
              <a:buFont typeface="Arial"/>
              <a:buChar char="•"/>
            </a:pPr>
            <a:r>
              <a:rPr lang="pl-PL" sz="1500" b="0">
                <a:solidFill>
                  <a:srgbClr val="203F60"/>
                </a:solidFill>
                <a:latin typeface="Open Sans"/>
                <a:ea typeface="Open Sans"/>
                <a:cs typeface="Open Sans"/>
                <a:sym typeface="Open Sans"/>
              </a:rPr>
              <a:t>przekazywania wiedzy i wyjaśnianie własnego sposobu rozumowania </a:t>
            </a:r>
            <a:endParaRPr/>
          </a:p>
        </p:txBody>
      </p:sp>
      <p:sp>
        <p:nvSpPr>
          <p:cNvPr id="335" name="Google Shape;335;p8"/>
          <p:cNvSpPr/>
          <p:nvPr/>
        </p:nvSpPr>
        <p:spPr>
          <a:xfrm>
            <a:off x="1247286" y="4067873"/>
            <a:ext cx="10991828" cy="504824"/>
          </a:xfrm>
          <a:prstGeom prst="roundRect">
            <a:avLst>
              <a:gd name="adj" fmla="val 26415"/>
            </a:avLst>
          </a:prstGeom>
          <a:solidFill>
            <a:srgbClr val="FCEFF2"/>
          </a:solidFill>
          <a:ln w="11425" cap="flat" cmpd="sng">
            <a:solidFill>
              <a:srgbClr val="E6A7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8"/>
          <p:cNvSpPr/>
          <p:nvPr/>
        </p:nvSpPr>
        <p:spPr>
          <a:xfrm>
            <a:off x="1437782" y="4207359"/>
            <a:ext cx="2598029" cy="266700"/>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None/>
            </a:pPr>
            <a:r>
              <a:rPr lang="pl-PL" sz="1399" b="1">
                <a:solidFill>
                  <a:srgbClr val="C9536E"/>
                </a:solidFill>
                <a:latin typeface="Open Sans"/>
                <a:ea typeface="Open Sans"/>
                <a:cs typeface="Open Sans"/>
                <a:sym typeface="Open Sans"/>
              </a:rPr>
              <a:t>MOŻLIWA BARIERA</a:t>
            </a:r>
            <a:endParaRPr/>
          </a:p>
        </p:txBody>
      </p:sp>
      <p:sp>
        <p:nvSpPr>
          <p:cNvPr id="337" name="Google Shape;337;p8"/>
          <p:cNvSpPr/>
          <p:nvPr/>
        </p:nvSpPr>
        <p:spPr>
          <a:xfrm>
            <a:off x="4035811" y="4067869"/>
            <a:ext cx="8398088" cy="490993"/>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None/>
            </a:pPr>
            <a:r>
              <a:rPr lang="pl-PL" sz="1399" b="1">
                <a:solidFill>
                  <a:srgbClr val="003399"/>
                </a:solidFill>
                <a:latin typeface="Open Sans"/>
                <a:ea typeface="Open Sans"/>
                <a:cs typeface="Open Sans"/>
                <a:sym typeface="Open Sans"/>
              </a:rPr>
              <a:t>wymagania językowe szkoły przewyższają aktualne kompetencje ucznia</a:t>
            </a:r>
            <a:endParaRPr/>
          </a:p>
        </p:txBody>
      </p:sp>
      <p:sp>
        <p:nvSpPr>
          <p:cNvPr id="338" name="Google Shape;338;p8"/>
          <p:cNvSpPr/>
          <p:nvPr/>
        </p:nvSpPr>
        <p:spPr>
          <a:xfrm>
            <a:off x="1293919" y="4725501"/>
            <a:ext cx="10945195" cy="533398"/>
          </a:xfrm>
          <a:prstGeom prst="roundRect">
            <a:avLst>
              <a:gd name="adj" fmla="val 25000"/>
            </a:avLst>
          </a:prstGeom>
          <a:solidFill>
            <a:srgbClr val="FFF8E2"/>
          </a:solidFill>
          <a:ln w="11425" cap="flat" cmpd="sng">
            <a:solidFill>
              <a:srgbClr val="FFD61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8"/>
          <p:cNvSpPr/>
          <p:nvPr/>
        </p:nvSpPr>
        <p:spPr>
          <a:xfrm>
            <a:off x="1484420" y="4754071"/>
            <a:ext cx="2329780" cy="504824"/>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None/>
            </a:pPr>
            <a:r>
              <a:rPr lang="pl-PL" sz="1399" b="1">
                <a:solidFill>
                  <a:srgbClr val="003399"/>
                </a:solidFill>
                <a:latin typeface="Open Sans"/>
                <a:ea typeface="Open Sans"/>
                <a:cs typeface="Open Sans"/>
                <a:sym typeface="Open Sans"/>
              </a:rPr>
              <a:t>MOŻLIWE KONSEKWENCJE DLA DOBROSTANU</a:t>
            </a:r>
            <a:endParaRPr/>
          </a:p>
        </p:txBody>
      </p:sp>
      <p:sp>
        <p:nvSpPr>
          <p:cNvPr id="340" name="Google Shape;340;p8"/>
          <p:cNvSpPr/>
          <p:nvPr/>
        </p:nvSpPr>
        <p:spPr>
          <a:xfrm>
            <a:off x="4031527" y="4724980"/>
            <a:ext cx="8398088" cy="533915"/>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None/>
            </a:pPr>
            <a:r>
              <a:rPr lang="pl-PL" sz="1399" b="1">
                <a:solidFill>
                  <a:srgbClr val="173653"/>
                </a:solidFill>
                <a:latin typeface="Open Sans"/>
                <a:ea typeface="Open Sans"/>
                <a:cs typeface="Open Sans"/>
                <a:sym typeface="Open Sans"/>
              </a:rPr>
              <a:t>frustracja  •  mniejsza sprawczość  •  ryzyko osamotnienia  •  niższe poczucie przynależności</a:t>
            </a:r>
            <a:endParaRPr/>
          </a:p>
        </p:txBody>
      </p:sp>
      <p:sp>
        <p:nvSpPr>
          <p:cNvPr id="341" name="Google Shape;341;p8"/>
          <p:cNvSpPr/>
          <p:nvPr/>
        </p:nvSpPr>
        <p:spPr>
          <a:xfrm>
            <a:off x="1797822" y="5565212"/>
            <a:ext cx="2781258" cy="401153"/>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None/>
            </a:pPr>
            <a:r>
              <a:rPr lang="pl-PL" sz="1262" b="1">
                <a:solidFill>
                  <a:srgbClr val="003399"/>
                </a:solidFill>
                <a:latin typeface="Open Sans"/>
                <a:ea typeface="Open Sans"/>
                <a:cs typeface="Open Sans"/>
                <a:sym typeface="Open Sans"/>
              </a:rPr>
              <a:t>TEST KOMPETENCJI W J. POLSKIM</a:t>
            </a:r>
            <a:endParaRPr/>
          </a:p>
        </p:txBody>
      </p:sp>
      <p:sp>
        <p:nvSpPr>
          <p:cNvPr id="342" name="Google Shape;342;p8"/>
          <p:cNvSpPr/>
          <p:nvPr/>
        </p:nvSpPr>
        <p:spPr>
          <a:xfrm>
            <a:off x="1797822" y="5991487"/>
            <a:ext cx="2973926" cy="524654"/>
          </a:xfrm>
          <a:prstGeom prst="rect">
            <a:avLst/>
          </a:prstGeom>
          <a:noFill/>
          <a:ln>
            <a:noFill/>
          </a:ln>
        </p:spPr>
        <p:txBody>
          <a:bodyPr spcFirstLastPara="1" wrap="square" lIns="0" tIns="0" rIns="0" bIns="0" anchor="t" anchorCtr="0">
            <a:normAutofit/>
          </a:bodyPr>
          <a:lstStyle/>
          <a:p>
            <a:pPr marL="0" marR="0" lvl="0" indent="0" algn="l" rtl="0">
              <a:lnSpc>
                <a:spcPct val="114000"/>
              </a:lnSpc>
              <a:spcBef>
                <a:spcPts val="0"/>
              </a:spcBef>
              <a:spcAft>
                <a:spcPts val="0"/>
              </a:spcAft>
              <a:buNone/>
            </a:pPr>
            <a:r>
              <a:rPr lang="pl-PL" sz="1263">
                <a:solidFill>
                  <a:srgbClr val="173653"/>
                </a:solidFill>
                <a:latin typeface="Open Sans"/>
                <a:ea typeface="Open Sans"/>
                <a:cs typeface="Open Sans"/>
                <a:sym typeface="Open Sans"/>
              </a:rPr>
              <a:t>uczniowie z doświadczeniem migracji; realizowany po polsku</a:t>
            </a:r>
            <a:endParaRPr/>
          </a:p>
        </p:txBody>
      </p:sp>
      <p:cxnSp>
        <p:nvCxnSpPr>
          <p:cNvPr id="343" name="Google Shape;343;p8"/>
          <p:cNvCxnSpPr/>
          <p:nvPr/>
        </p:nvCxnSpPr>
        <p:spPr>
          <a:xfrm>
            <a:off x="4991695" y="5781929"/>
            <a:ext cx="0" cy="582283"/>
          </a:xfrm>
          <a:prstGeom prst="straightConnector1">
            <a:avLst/>
          </a:prstGeom>
          <a:noFill/>
          <a:ln w="19050" cap="flat" cmpd="sng">
            <a:solidFill>
              <a:srgbClr val="A6D3FF"/>
            </a:solidFill>
            <a:prstDash val="solid"/>
            <a:round/>
            <a:headEnd type="none" w="sm" len="sm"/>
            <a:tailEnd type="none" w="sm" len="sm"/>
          </a:ln>
        </p:spPr>
      </p:cxnSp>
      <p:sp>
        <p:nvSpPr>
          <p:cNvPr id="344" name="Google Shape;344;p8"/>
          <p:cNvSpPr/>
          <p:nvPr/>
        </p:nvSpPr>
        <p:spPr>
          <a:xfrm>
            <a:off x="5431872" y="5546948"/>
            <a:ext cx="2857498" cy="452039"/>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None/>
            </a:pPr>
            <a:r>
              <a:rPr lang="pl-PL" sz="1300" b="1">
                <a:solidFill>
                  <a:srgbClr val="003399"/>
                </a:solidFill>
                <a:latin typeface="Open Sans"/>
                <a:ea typeface="Open Sans"/>
                <a:cs typeface="Open Sans"/>
                <a:sym typeface="Open Sans"/>
              </a:rPr>
              <a:t>KWESTIONARIUSZ DOBROSTANU</a:t>
            </a:r>
            <a:endParaRPr/>
          </a:p>
        </p:txBody>
      </p:sp>
      <p:sp>
        <p:nvSpPr>
          <p:cNvPr id="345" name="Google Shape;345;p8"/>
          <p:cNvSpPr/>
          <p:nvPr/>
        </p:nvSpPr>
        <p:spPr>
          <a:xfrm>
            <a:off x="5431873" y="6029574"/>
            <a:ext cx="542924" cy="302338"/>
          </a:xfrm>
          <a:prstGeom prst="roundRect">
            <a:avLst>
              <a:gd name="adj" fmla="val 50000"/>
            </a:avLst>
          </a:prstGeom>
          <a:solidFill>
            <a:srgbClr val="FFFFFF"/>
          </a:solidFill>
          <a:ln w="11425" cap="flat" cmpd="sng">
            <a:solidFill>
              <a:srgbClr val="003399"/>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pl-PL" sz="1049" b="1">
                <a:solidFill>
                  <a:srgbClr val="003399"/>
                </a:solidFill>
                <a:latin typeface="Open Sans"/>
                <a:ea typeface="Open Sans"/>
                <a:cs typeface="Open Sans"/>
                <a:sym typeface="Open Sans"/>
              </a:rPr>
              <a:t>PL</a:t>
            </a:r>
            <a:endParaRPr/>
          </a:p>
        </p:txBody>
      </p:sp>
      <p:sp>
        <p:nvSpPr>
          <p:cNvPr id="346" name="Google Shape;346;p8"/>
          <p:cNvSpPr/>
          <p:nvPr/>
        </p:nvSpPr>
        <p:spPr>
          <a:xfrm>
            <a:off x="6089101" y="6029574"/>
            <a:ext cx="542924" cy="302338"/>
          </a:xfrm>
          <a:prstGeom prst="roundRect">
            <a:avLst>
              <a:gd name="adj" fmla="val 50000"/>
            </a:avLst>
          </a:prstGeom>
          <a:solidFill>
            <a:srgbClr val="FFFFFF"/>
          </a:solidFill>
          <a:ln w="11425" cap="flat" cmpd="sng">
            <a:solidFill>
              <a:srgbClr val="003399"/>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pl-PL" sz="1049" b="1">
                <a:solidFill>
                  <a:srgbClr val="003399"/>
                </a:solidFill>
                <a:latin typeface="Open Sans"/>
                <a:ea typeface="Open Sans"/>
                <a:cs typeface="Open Sans"/>
                <a:sym typeface="Open Sans"/>
              </a:rPr>
              <a:t>UKR</a:t>
            </a:r>
            <a:endParaRPr/>
          </a:p>
        </p:txBody>
      </p:sp>
      <p:sp>
        <p:nvSpPr>
          <p:cNvPr id="347" name="Google Shape;347;p8"/>
          <p:cNvSpPr/>
          <p:nvPr/>
        </p:nvSpPr>
        <p:spPr>
          <a:xfrm>
            <a:off x="6746326" y="6029574"/>
            <a:ext cx="542924" cy="302338"/>
          </a:xfrm>
          <a:prstGeom prst="roundRect">
            <a:avLst>
              <a:gd name="adj" fmla="val 50000"/>
            </a:avLst>
          </a:prstGeom>
          <a:solidFill>
            <a:srgbClr val="FFFFFF"/>
          </a:solidFill>
          <a:ln w="11425" cap="flat" cmpd="sng">
            <a:solidFill>
              <a:srgbClr val="003399"/>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pl-PL" sz="1049" b="1">
                <a:solidFill>
                  <a:srgbClr val="003399"/>
                </a:solidFill>
                <a:latin typeface="Open Sans"/>
                <a:ea typeface="Open Sans"/>
                <a:cs typeface="Open Sans"/>
                <a:sym typeface="Open Sans"/>
              </a:rPr>
              <a:t>RU</a:t>
            </a:r>
            <a:endParaRPr/>
          </a:p>
        </p:txBody>
      </p:sp>
      <p:sp>
        <p:nvSpPr>
          <p:cNvPr id="348" name="Google Shape;348;p8"/>
          <p:cNvSpPr/>
          <p:nvPr/>
        </p:nvSpPr>
        <p:spPr>
          <a:xfrm>
            <a:off x="7403551" y="6029574"/>
            <a:ext cx="542924" cy="302338"/>
          </a:xfrm>
          <a:prstGeom prst="roundRect">
            <a:avLst>
              <a:gd name="adj" fmla="val 50000"/>
            </a:avLst>
          </a:prstGeom>
          <a:solidFill>
            <a:srgbClr val="FFFFFF"/>
          </a:solidFill>
          <a:ln w="11425" cap="flat" cmpd="sng">
            <a:solidFill>
              <a:srgbClr val="003399"/>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pl-PL" sz="1049" b="1">
                <a:solidFill>
                  <a:srgbClr val="003399"/>
                </a:solidFill>
                <a:latin typeface="Open Sans"/>
                <a:ea typeface="Open Sans"/>
                <a:cs typeface="Open Sans"/>
                <a:sym typeface="Open Sans"/>
              </a:rPr>
              <a:t>EN</a:t>
            </a:r>
            <a:endParaRPr/>
          </a:p>
        </p:txBody>
      </p:sp>
      <p:sp>
        <p:nvSpPr>
          <p:cNvPr id="349" name="Google Shape;349;p8"/>
          <p:cNvSpPr/>
          <p:nvPr/>
        </p:nvSpPr>
        <p:spPr>
          <a:xfrm>
            <a:off x="8448079" y="5667641"/>
            <a:ext cx="3647016" cy="723865"/>
          </a:xfrm>
          <a:prstGeom prst="rect">
            <a:avLst/>
          </a:prstGeom>
          <a:noFill/>
          <a:ln>
            <a:noFill/>
          </a:ln>
        </p:spPr>
        <p:txBody>
          <a:bodyPr spcFirstLastPara="1" wrap="square" lIns="0" tIns="0" rIns="0" bIns="0" anchor="ctr" anchorCtr="0">
            <a:normAutofit/>
          </a:bodyPr>
          <a:lstStyle/>
          <a:p>
            <a:pPr marL="0" marR="0" lvl="0" indent="0" algn="l" rtl="0">
              <a:lnSpc>
                <a:spcPct val="114000"/>
              </a:lnSpc>
              <a:spcBef>
                <a:spcPts val="0"/>
              </a:spcBef>
              <a:spcAft>
                <a:spcPts val="0"/>
              </a:spcAft>
              <a:buNone/>
            </a:pPr>
            <a:r>
              <a:rPr lang="pl-PL" sz="1300">
                <a:solidFill>
                  <a:srgbClr val="5E7287"/>
                </a:solidFill>
                <a:latin typeface="Open Sans"/>
                <a:ea typeface="Open Sans"/>
                <a:cs typeface="Open Sans"/>
                <a:sym typeface="Open Sans"/>
              </a:rPr>
              <a:t>Różne wersję językowe: mierzymy doświadczenia ucznia, a nie rozumienie ankiety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9"/>
          <p:cNvSpPr txBox="1">
            <a:spLocks noGrp="1"/>
          </p:cNvSpPr>
          <p:nvPr>
            <p:ph type="title"/>
          </p:nvPr>
        </p:nvSpPr>
        <p:spPr>
          <a:xfrm>
            <a:off x="1679331" y="395465"/>
            <a:ext cx="10441156" cy="651347"/>
          </a:xfrm>
          <a:prstGeom prst="rect">
            <a:avLst/>
          </a:prstGeom>
          <a:noFill/>
          <a:ln>
            <a:noFill/>
          </a:ln>
        </p:spPr>
        <p:txBody>
          <a:bodyPr spcFirstLastPara="1" wrap="square" lIns="0" tIns="0" rIns="0" bIns="0" anchor="ctr" anchorCtr="0">
            <a:normAutofit/>
          </a:bodyPr>
          <a:lstStyle/>
          <a:p>
            <a:pPr marL="0" lvl="0" indent="0" algn="l" rtl="0">
              <a:lnSpc>
                <a:spcPct val="180000"/>
              </a:lnSpc>
              <a:spcBef>
                <a:spcPts val="0"/>
              </a:spcBef>
              <a:spcAft>
                <a:spcPts val="0"/>
              </a:spcAft>
              <a:buClr>
                <a:srgbClr val="003399"/>
              </a:buClr>
              <a:buSzPts val="2000"/>
              <a:buFont typeface="Open Sans"/>
              <a:buNone/>
            </a:pPr>
            <a:r>
              <a:rPr lang="pl-PL" sz="2000">
                <a:solidFill>
                  <a:srgbClr val="003399"/>
                </a:solidFill>
              </a:rPr>
              <a:t>Wyniki badania można przełożyć na decyzje na trzech różnych poziomach</a:t>
            </a:r>
            <a:endParaRPr sz="2000"/>
          </a:p>
        </p:txBody>
      </p:sp>
      <p:pic>
        <p:nvPicPr>
          <p:cNvPr id="356" name="Google Shape;356;p9"/>
          <p:cNvPicPr preferRelativeResize="0"/>
          <p:nvPr/>
        </p:nvPicPr>
        <p:blipFill rotWithShape="1">
          <a:blip r:embed="rId3">
            <a:alphaModFix/>
          </a:blip>
          <a:srcRect/>
          <a:stretch/>
        </p:blipFill>
        <p:spPr>
          <a:xfrm>
            <a:off x="4347642" y="6804193"/>
            <a:ext cx="4744140" cy="651343"/>
          </a:xfrm>
          <a:prstGeom prst="rect">
            <a:avLst/>
          </a:prstGeom>
          <a:noFill/>
          <a:ln>
            <a:noFill/>
          </a:ln>
        </p:spPr>
      </p:pic>
      <p:sp>
        <p:nvSpPr>
          <p:cNvPr id="357" name="Google Shape;357;p9"/>
          <p:cNvSpPr/>
          <p:nvPr/>
        </p:nvSpPr>
        <p:spPr>
          <a:xfrm>
            <a:off x="1679340" y="1519136"/>
            <a:ext cx="3204000" cy="3268829"/>
          </a:xfrm>
          <a:prstGeom prst="roundRect">
            <a:avLst>
              <a:gd name="adj" fmla="val 4965"/>
            </a:avLst>
          </a:prstGeom>
          <a:solidFill>
            <a:srgbClr val="F4F8FC"/>
          </a:solidFill>
          <a:ln w="1427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SZKOŁY I PRAKTYCY</a:t>
            </a:r>
            <a:endParaRPr/>
          </a:p>
        </p:txBody>
      </p:sp>
      <p:sp>
        <p:nvSpPr>
          <p:cNvPr id="358" name="Google Shape;358;p9"/>
          <p:cNvSpPr/>
          <p:nvPr/>
        </p:nvSpPr>
        <p:spPr>
          <a:xfrm>
            <a:off x="1831730" y="1671519"/>
            <a:ext cx="400050" cy="400050"/>
          </a:xfrm>
          <a:prstGeom prst="ellipse">
            <a:avLst/>
          </a:prstGeom>
          <a:solidFill>
            <a:srgbClr val="0033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9"/>
          <p:cNvSpPr/>
          <p:nvPr/>
        </p:nvSpPr>
        <p:spPr>
          <a:xfrm>
            <a:off x="1831730" y="1681050"/>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360" name="Google Shape;360;p9"/>
          <p:cNvSpPr/>
          <p:nvPr/>
        </p:nvSpPr>
        <p:spPr>
          <a:xfrm>
            <a:off x="1831738" y="2300181"/>
            <a:ext cx="2921966" cy="2243885"/>
          </a:xfrm>
          <a:prstGeom prst="rect">
            <a:avLst/>
          </a:prstGeom>
          <a:noFill/>
          <a:ln>
            <a:noFill/>
          </a:ln>
        </p:spPr>
        <p:txBody>
          <a:bodyPr spcFirstLastPara="1" wrap="square" lIns="0" tIns="0" rIns="0" bIns="0" anchor="t" anchorCtr="0">
            <a:normAutofit/>
          </a:bodyPr>
          <a:lstStyle/>
          <a:p>
            <a:pPr marL="171339" marR="0" lvl="0" indent="-171339" algn="l" rtl="0">
              <a:lnSpc>
                <a:spcPct val="114000"/>
              </a:lnSpc>
              <a:spcBef>
                <a:spcPts val="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indywidualny raport: zasoby, potrzeby i profile zmian</a:t>
            </a:r>
            <a:endParaRPr/>
          </a:p>
          <a:p>
            <a:pPr marL="171339" marR="0" lvl="0" indent="-171339"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wiedza wspierająca planowanie dalszych działań</a:t>
            </a:r>
            <a:endParaRPr/>
          </a:p>
          <a:p>
            <a:pPr marL="171339" marR="0" lvl="0" indent="-171339"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pakiet narzędzi do prowadzenia własnych diagnoz</a:t>
            </a:r>
            <a:endParaRPr/>
          </a:p>
        </p:txBody>
      </p:sp>
      <p:sp>
        <p:nvSpPr>
          <p:cNvPr id="361" name="Google Shape;361;p9"/>
          <p:cNvSpPr/>
          <p:nvPr/>
        </p:nvSpPr>
        <p:spPr>
          <a:xfrm>
            <a:off x="5114004" y="1519118"/>
            <a:ext cx="3204000" cy="3268833"/>
          </a:xfrm>
          <a:prstGeom prst="roundRect">
            <a:avLst>
              <a:gd name="adj" fmla="val 4965"/>
            </a:avLst>
          </a:prstGeom>
          <a:solidFill>
            <a:srgbClr val="EAF4FF"/>
          </a:solidFill>
          <a:ln w="19050" cap="flat" cmpd="sng">
            <a:solidFill>
              <a:srgbClr val="6BB1E2"/>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DECYDENCI</a:t>
            </a:r>
            <a:endParaRPr/>
          </a:p>
        </p:txBody>
      </p:sp>
      <p:sp>
        <p:nvSpPr>
          <p:cNvPr id="362" name="Google Shape;362;p9"/>
          <p:cNvSpPr/>
          <p:nvPr/>
        </p:nvSpPr>
        <p:spPr>
          <a:xfrm>
            <a:off x="5266395" y="1671519"/>
            <a:ext cx="400050" cy="400050"/>
          </a:xfrm>
          <a:prstGeom prst="ellipse">
            <a:avLst/>
          </a:prstGeom>
          <a:solidFill>
            <a:srgbClr val="0051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9"/>
          <p:cNvSpPr/>
          <p:nvPr/>
        </p:nvSpPr>
        <p:spPr>
          <a:xfrm>
            <a:off x="5266395" y="1681050"/>
            <a:ext cx="400050"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FFFFFF"/>
              </a:buClr>
              <a:buSzPts val="1349"/>
              <a:buFont typeface="Open Sans"/>
              <a:buNone/>
            </a:pPr>
            <a:endParaRPr sz="1349" b="1">
              <a:solidFill>
                <a:srgbClr val="FFFFFF"/>
              </a:solidFill>
              <a:latin typeface="Open Sans"/>
              <a:ea typeface="Open Sans"/>
              <a:cs typeface="Open Sans"/>
              <a:sym typeface="Open Sans"/>
            </a:endParaRPr>
          </a:p>
        </p:txBody>
      </p:sp>
      <p:sp>
        <p:nvSpPr>
          <p:cNvPr id="364" name="Google Shape;364;p9"/>
          <p:cNvSpPr/>
          <p:nvPr/>
        </p:nvSpPr>
        <p:spPr>
          <a:xfrm>
            <a:off x="5266405" y="2263420"/>
            <a:ext cx="2924472" cy="2360643"/>
          </a:xfrm>
          <a:prstGeom prst="rect">
            <a:avLst/>
          </a:prstGeom>
          <a:noFill/>
          <a:ln>
            <a:noFill/>
          </a:ln>
        </p:spPr>
        <p:txBody>
          <a:bodyPr spcFirstLastPara="1" wrap="square" lIns="0" tIns="0" rIns="0" bIns="0" anchor="t" anchorCtr="0">
            <a:normAutofit/>
          </a:bodyPr>
          <a:lstStyle/>
          <a:p>
            <a:pPr marL="171339" marR="0" lvl="0" indent="-171339" algn="l" rtl="0">
              <a:lnSpc>
                <a:spcPct val="114000"/>
              </a:lnSpc>
              <a:spcBef>
                <a:spcPts val="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wiedza o dynamice zmian podczas realizacji programu</a:t>
            </a:r>
            <a:endParaRPr/>
          </a:p>
          <a:p>
            <a:pPr marL="171339" marR="0" lvl="0" indent="-171339"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rekomendacje dla dalszego wsparcia</a:t>
            </a:r>
            <a:endParaRPr/>
          </a:p>
          <a:p>
            <a:pPr marL="171339" marR="0" lvl="0" indent="-171339"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wiedza o szkołach zróżnicowanych kulturowo</a:t>
            </a:r>
            <a:endParaRPr/>
          </a:p>
        </p:txBody>
      </p:sp>
      <p:sp>
        <p:nvSpPr>
          <p:cNvPr id="365" name="Google Shape;365;p9"/>
          <p:cNvSpPr/>
          <p:nvPr/>
        </p:nvSpPr>
        <p:spPr>
          <a:xfrm>
            <a:off x="8548673" y="1519126"/>
            <a:ext cx="3204000" cy="3268833"/>
          </a:xfrm>
          <a:prstGeom prst="roundRect">
            <a:avLst>
              <a:gd name="adj" fmla="val 4965"/>
            </a:avLst>
          </a:prstGeom>
          <a:solidFill>
            <a:srgbClr val="F4F8FC"/>
          </a:solidFill>
          <a:ln w="14275" cap="flat" cmpd="sng">
            <a:solidFill>
              <a:srgbClr val="C6D7E7"/>
            </a:solidFill>
            <a:prstDash val="solid"/>
            <a:round/>
            <a:headEnd type="none" w="sm" len="sm"/>
            <a:tailEnd type="none" w="sm" len="sm"/>
          </a:ln>
        </p:spPr>
        <p:txBody>
          <a:bodyPr spcFirstLastPara="1" wrap="square" lIns="666750" tIns="133350" rIns="171450" bIns="0" anchor="t" anchorCtr="0">
            <a:normAutofit/>
          </a:bodyPr>
          <a:lstStyle/>
          <a:p>
            <a:pPr marL="0" marR="0" lvl="0" indent="0" algn="l" rtl="0">
              <a:spcBef>
                <a:spcPts val="0"/>
              </a:spcBef>
              <a:spcAft>
                <a:spcPts val="0"/>
              </a:spcAft>
              <a:buNone/>
            </a:pPr>
            <a:r>
              <a:rPr lang="pl-PL" sz="1599" b="1">
                <a:solidFill>
                  <a:srgbClr val="003399"/>
                </a:solidFill>
                <a:latin typeface="Open Sans"/>
                <a:ea typeface="Open Sans"/>
                <a:cs typeface="Open Sans"/>
                <a:sym typeface="Open Sans"/>
              </a:rPr>
              <a:t>BADACZE I SYSTEM</a:t>
            </a:r>
            <a:endParaRPr/>
          </a:p>
        </p:txBody>
      </p:sp>
      <p:sp>
        <p:nvSpPr>
          <p:cNvPr id="366" name="Google Shape;366;p9"/>
          <p:cNvSpPr/>
          <p:nvPr/>
        </p:nvSpPr>
        <p:spPr>
          <a:xfrm>
            <a:off x="8707135" y="1671519"/>
            <a:ext cx="429122" cy="400050"/>
          </a:xfrm>
          <a:prstGeom prst="ellipse">
            <a:avLst/>
          </a:prstGeom>
          <a:solidFill>
            <a:srgbClr val="FFD6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9"/>
          <p:cNvSpPr/>
          <p:nvPr/>
        </p:nvSpPr>
        <p:spPr>
          <a:xfrm>
            <a:off x="8724231" y="1681050"/>
            <a:ext cx="429122" cy="380998"/>
          </a:xfrm>
          <a:prstGeom prst="rect">
            <a:avLst/>
          </a:prstGeom>
          <a:noFill/>
          <a:ln>
            <a:noFill/>
          </a:ln>
        </p:spPr>
        <p:txBody>
          <a:bodyPr spcFirstLastPara="1" wrap="square" lIns="0" tIns="0" rIns="0" bIns="0" anchor="ctr" anchorCtr="0">
            <a:normAutofit/>
          </a:bodyPr>
          <a:lstStyle/>
          <a:p>
            <a:pPr marL="0" marR="0" lvl="0" indent="0" algn="ctr" rtl="0">
              <a:lnSpc>
                <a:spcPct val="100000"/>
              </a:lnSpc>
              <a:spcBef>
                <a:spcPts val="0"/>
              </a:spcBef>
              <a:spcAft>
                <a:spcPts val="0"/>
              </a:spcAft>
              <a:buClr>
                <a:srgbClr val="003399"/>
              </a:buClr>
              <a:buSzPts val="1349"/>
              <a:buFont typeface="Open Sans"/>
              <a:buNone/>
            </a:pPr>
            <a:endParaRPr sz="1349" b="1">
              <a:solidFill>
                <a:srgbClr val="003399"/>
              </a:solidFill>
              <a:latin typeface="Open Sans"/>
              <a:ea typeface="Open Sans"/>
              <a:cs typeface="Open Sans"/>
              <a:sym typeface="Open Sans"/>
            </a:endParaRPr>
          </a:p>
        </p:txBody>
      </p:sp>
      <p:sp>
        <p:nvSpPr>
          <p:cNvPr id="368" name="Google Shape;368;p9"/>
          <p:cNvSpPr/>
          <p:nvPr/>
        </p:nvSpPr>
        <p:spPr>
          <a:xfrm>
            <a:off x="8736132" y="2300175"/>
            <a:ext cx="3004193" cy="2408488"/>
          </a:xfrm>
          <a:prstGeom prst="rect">
            <a:avLst/>
          </a:prstGeom>
          <a:noFill/>
          <a:ln>
            <a:noFill/>
          </a:ln>
        </p:spPr>
        <p:txBody>
          <a:bodyPr spcFirstLastPara="1" wrap="square" lIns="0" tIns="0" rIns="0" bIns="0" anchor="t" anchorCtr="0">
            <a:normAutofit/>
          </a:bodyPr>
          <a:lstStyle/>
          <a:p>
            <a:pPr marL="171339" marR="0" lvl="0" indent="-171339" algn="l" rtl="0">
              <a:lnSpc>
                <a:spcPct val="114000"/>
              </a:lnSpc>
              <a:spcBef>
                <a:spcPts val="0"/>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ogólnopolskie dane podłużne </a:t>
            </a:r>
            <a:endParaRPr/>
          </a:p>
          <a:p>
            <a:pPr marL="171339" marR="0" lvl="0" indent="-171339"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wielojęzyczne narzędzia badawcze o zweryfikowanej jakości pomiaru</a:t>
            </a:r>
            <a:endParaRPr/>
          </a:p>
          <a:p>
            <a:pPr marL="171339" marR="0" lvl="0" indent="-171339" algn="l" rtl="0">
              <a:lnSpc>
                <a:spcPct val="114000"/>
              </a:lnSpc>
              <a:spcBef>
                <a:spcPts val="599"/>
              </a:spcBef>
              <a:spcAft>
                <a:spcPts val="0"/>
              </a:spcAft>
              <a:buClr>
                <a:srgbClr val="16324A"/>
              </a:buClr>
              <a:buSzPts val="1500"/>
              <a:buFont typeface="Arial"/>
              <a:buChar char="•"/>
            </a:pPr>
            <a:r>
              <a:rPr lang="pl-PL" sz="1500" b="0">
                <a:solidFill>
                  <a:srgbClr val="16324A"/>
                </a:solidFill>
                <a:latin typeface="Open Sans"/>
                <a:ea typeface="Open Sans"/>
                <a:cs typeface="Open Sans"/>
                <a:sym typeface="Open Sans"/>
              </a:rPr>
              <a:t>podstawa do kolejnych pomiarów i założenia polskiego panelu edukacyjnego</a:t>
            </a:r>
            <a:endParaRPr/>
          </a:p>
        </p:txBody>
      </p:sp>
      <p:sp>
        <p:nvSpPr>
          <p:cNvPr id="369" name="Google Shape;369;p9"/>
          <p:cNvSpPr/>
          <p:nvPr/>
        </p:nvSpPr>
        <p:spPr>
          <a:xfrm>
            <a:off x="1679331" y="5495210"/>
            <a:ext cx="10081122" cy="972001"/>
          </a:xfrm>
          <a:prstGeom prst="rect">
            <a:avLst/>
          </a:prstGeom>
          <a:solidFill>
            <a:srgbClr val="003399"/>
          </a:solidFill>
          <a:ln w="9525" cap="flat" cmpd="sng">
            <a:solidFill>
              <a:srgbClr val="003399"/>
            </a:solidFill>
            <a:prstDash val="solid"/>
            <a:round/>
            <a:headEnd type="none" w="sm" len="sm"/>
            <a:tailEnd type="none" w="sm" len="sm"/>
          </a:ln>
        </p:spPr>
        <p:txBody>
          <a:bodyPr spcFirstLastPara="1" wrap="square" lIns="133350" tIns="57150" rIns="133350" bIns="57150" anchor="ctr" anchorCtr="0">
            <a:normAutofit/>
          </a:bodyPr>
          <a:lstStyle/>
          <a:p>
            <a:pPr marL="0" marR="0" lvl="0" indent="0" algn="ctr" rtl="0">
              <a:lnSpc>
                <a:spcPct val="114000"/>
              </a:lnSpc>
              <a:spcBef>
                <a:spcPts val="0"/>
              </a:spcBef>
              <a:spcAft>
                <a:spcPts val="0"/>
              </a:spcAft>
              <a:buClr>
                <a:srgbClr val="FFFFFF"/>
              </a:buClr>
              <a:buSzPts val="1599"/>
              <a:buFont typeface="Open Sans"/>
              <a:buNone/>
            </a:pPr>
            <a:r>
              <a:rPr lang="pl-PL" sz="1599" b="1">
                <a:solidFill>
                  <a:srgbClr val="FFFFFF"/>
                </a:solidFill>
                <a:latin typeface="Open Sans"/>
                <a:ea typeface="Open Sans"/>
                <a:cs typeface="Open Sans"/>
                <a:sym typeface="Open Sans"/>
              </a:rPr>
              <a:t>Wartość badania wykracza poza okres realizacji programu: zebrane dane </a:t>
            </a:r>
            <a:br>
              <a:rPr lang="pl-PL" sz="1599" b="1">
                <a:solidFill>
                  <a:srgbClr val="FFFFFF"/>
                </a:solidFill>
                <a:latin typeface="Open Sans"/>
                <a:ea typeface="Open Sans"/>
                <a:cs typeface="Open Sans"/>
                <a:sym typeface="Open Sans"/>
              </a:rPr>
            </a:br>
            <a:r>
              <a:rPr lang="pl-PL" sz="1599" b="1">
                <a:solidFill>
                  <a:srgbClr val="FFFFFF"/>
                </a:solidFill>
                <a:latin typeface="Open Sans"/>
                <a:ea typeface="Open Sans"/>
                <a:cs typeface="Open Sans"/>
                <a:sym typeface="Open Sans"/>
              </a:rPr>
              <a:t>i opracowane narzędzia będą mogły wspierać rozpoznawanie potrzeb uczniów i szkół oraz projektowanie przyszłych form wsparcia.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 name="Google Shape;234;p8">
            <a:extLst>
              <a:ext uri="{FF2B5EF4-FFF2-40B4-BE49-F238E27FC236}">
                <a16:creationId xmlns:a16="http://schemas.microsoft.com/office/drawing/2014/main" id="{5B1672A5-1106-4521-8397-7824E1982578}"/>
              </a:ext>
            </a:extLst>
          </p:cNvPr>
          <p:cNvSpPr/>
          <p:nvPr/>
        </p:nvSpPr>
        <p:spPr>
          <a:xfrm>
            <a:off x="6959525" y="4253225"/>
            <a:ext cx="4738800" cy="1047900"/>
          </a:xfrm>
          <a:prstGeom prst="rect">
            <a:avLst/>
          </a:prstGeom>
          <a:noFill/>
          <a:ln>
            <a:noFill/>
          </a:ln>
        </p:spPr>
        <p:txBody>
          <a:bodyPr spcFirstLastPara="1" wrap="square" lIns="0" tIns="0" rIns="0" bIns="0" anchor="ctr" anchorCtr="0">
            <a:normAutofit/>
          </a:bodyPr>
          <a:lstStyle/>
          <a:p>
            <a:pPr marL="0" marR="0" lvl="0" indent="0" algn="r" rtl="0">
              <a:lnSpc>
                <a:spcPct val="112000"/>
              </a:lnSpc>
              <a:spcBef>
                <a:spcPts val="0"/>
              </a:spcBef>
              <a:spcAft>
                <a:spcPts val="0"/>
              </a:spcAft>
              <a:buClr>
                <a:srgbClr val="FFFFFF"/>
              </a:buClr>
              <a:buSzPts val="1500"/>
              <a:buFont typeface="Open Sans"/>
              <a:buNone/>
            </a:pPr>
            <a:r>
              <a:rPr lang="pl-PL" sz="1600" b="1" dirty="0">
                <a:solidFill>
                  <a:srgbClr val="FFFFFF"/>
                </a:solidFill>
                <a:latin typeface="Open Sans"/>
                <a:ea typeface="Open Sans"/>
                <a:cs typeface="Open Sans"/>
                <a:sym typeface="Open Sans"/>
              </a:rPr>
              <a:t>DZIĘKUJĘ ZA UWAGĘ</a:t>
            </a:r>
            <a:endParaRPr sz="1600" dirty="0">
              <a:solidFill>
                <a:srgbClr val="FFFFFF"/>
              </a:solidFill>
              <a:latin typeface="Open Sans"/>
              <a:ea typeface="Open Sans"/>
              <a:cs typeface="Open Sans"/>
              <a:sym typeface="Open Sans"/>
            </a:endParaRPr>
          </a:p>
          <a:p>
            <a:pPr marL="0" marR="0" lvl="0" indent="0" algn="r" rtl="0">
              <a:lnSpc>
                <a:spcPct val="112000"/>
              </a:lnSpc>
              <a:spcBef>
                <a:spcPts val="500"/>
              </a:spcBef>
              <a:spcAft>
                <a:spcPts val="0"/>
              </a:spcAft>
              <a:buClr>
                <a:srgbClr val="FFFFFF"/>
              </a:buClr>
              <a:buSzPts val="1000"/>
              <a:buFont typeface="Open Sans"/>
              <a:buNone/>
            </a:pPr>
            <a:r>
              <a:rPr lang="pl-PL" sz="1000" b="0" dirty="0">
                <a:solidFill>
                  <a:srgbClr val="FFFFFF"/>
                </a:solidFill>
                <a:latin typeface="Open Sans"/>
                <a:ea typeface="Open Sans"/>
                <a:cs typeface="Open Sans"/>
                <a:sym typeface="Open Sans"/>
              </a:rPr>
              <a:t>Kontakt: </a:t>
            </a:r>
            <a:r>
              <a:rPr lang="pl-PL" sz="1000" dirty="0">
                <a:solidFill>
                  <a:srgbClr val="FFFFFF"/>
                </a:solidFill>
                <a:latin typeface="Open Sans"/>
                <a:ea typeface="Open Sans"/>
                <a:cs typeface="Open Sans"/>
                <a:sym typeface="Open Sans"/>
              </a:rPr>
              <a:t>a.jasinska-maciazek</a:t>
            </a:r>
            <a:r>
              <a:rPr lang="pl-PL" sz="1000" b="0" dirty="0">
                <a:solidFill>
                  <a:srgbClr val="FFFFFF"/>
                </a:solidFill>
                <a:latin typeface="Open Sans"/>
                <a:ea typeface="Open Sans"/>
                <a:cs typeface="Open Sans"/>
                <a:sym typeface="Open Sans"/>
              </a:rPr>
              <a:t>@ibe.edu.pl</a:t>
            </a:r>
            <a:endParaRPr sz="1000" dirty="0">
              <a:solidFill>
                <a:srgbClr val="FFFFFF"/>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name="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Niestandardowy 8">
      <a:dk1>
        <a:srgbClr val="000000"/>
      </a:dk1>
      <a:lt1>
        <a:srgbClr val="FFFFFF"/>
      </a:lt1>
      <a:dk2>
        <a:srgbClr val="002073"/>
      </a:dk2>
      <a:lt2>
        <a:srgbClr val="FFFFFF"/>
      </a:lt2>
      <a:accent1>
        <a:srgbClr val="003399"/>
      </a:accent1>
      <a:accent2>
        <a:srgbClr val="A6D3FF"/>
      </a:accent2>
      <a:accent3>
        <a:srgbClr val="FFD618"/>
      </a:accent3>
      <a:accent4>
        <a:srgbClr val="0051B0"/>
      </a:accent4>
      <a:accent5>
        <a:srgbClr val="6BB1E2"/>
      </a:accent5>
      <a:accent6>
        <a:srgbClr val="FFE60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TotalTime>
  <Words>2832</Words>
  <Application>Microsoft Office PowerPoint</Application>
  <PresentationFormat>Niestandardowy</PresentationFormat>
  <Paragraphs>270</Paragraphs>
  <Slides>10</Slides>
  <Notes>10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10</vt:i4>
      </vt:variant>
    </vt:vector>
  </HeadingPairs>
  <TitlesOfParts>
    <vt:vector size="15" baseType="lpstr">
      <vt:lpstr>Open Sans</vt:lpstr>
      <vt:lpstr>Arial</vt:lpstr>
      <vt:lpstr>Google Sans</vt:lpstr>
      <vt:lpstr>Calibri</vt:lpstr>
      <vt:lpstr>Motyw pakietu Office</vt:lpstr>
      <vt:lpstr>Prezentacja programu PowerPoint</vt:lpstr>
      <vt:lpstr>Od realizacji programu do wiedzy potrzebnej do dalszych decyzji</vt:lpstr>
      <vt:lpstr>Co planowane badanie pozwoli zobaczyć?</vt:lpstr>
      <vt:lpstr>Jeden pomiar pokaże stan, dwa – zmianę, a kolejne (jeśli będą możliwe) jej trajektorię</vt:lpstr>
      <vt:lpstr>Dobrostan ucznia to złożony profil funkcjonowania osadzony  w relacjach i kontekście</vt:lpstr>
      <vt:lpstr>Całe oddziały pokażą ucznia w kontekście klasy i szkoły</vt:lpstr>
      <vt:lpstr>Badanie połączy dane z dwóch pomiarów oraz z różnych źródeł</vt:lpstr>
      <vt:lpstr>Kompetencje w zakresie języka polskiego wspierają u uczniów  z doświadczeniem migracji lub uchodźctwa dwa obszary funkcjonowania</vt:lpstr>
      <vt:lpstr>Wyniki badania można przełożyć na decyzje na trzech różnych poziomach</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Walnut Exporter</dc:creator>
  <cp:lastModifiedBy>Ola</cp:lastModifiedBy>
  <cp:revision>10</cp:revision>
  <dcterms:created xsi:type="dcterms:W3CDTF">2026-08-25T09:27:05Z</dcterms:created>
  <dcterms:modified xsi:type="dcterms:W3CDTF">2026-09-04T07:41:27Z</dcterms:modified>
</cp:coreProperties>
</file>