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>
  <p:sldMasterIdLst>
    <p:sldMasterId id="2147483648" r:id="rId1"/>
    <p:sldMasterId id="2147483683" r:id="rId2"/>
  </p:sldMasterIdLst>
  <p:notesMasterIdLst>
    <p:notesMasterId r:id="rId12"/>
  </p:notesMasterIdLst>
  <p:handoutMasterIdLst>
    <p:handoutMasterId r:id="rId13"/>
  </p:handoutMasterIdLst>
  <p:sldIdLst>
    <p:sldId id="256" r:id="rId3"/>
    <p:sldId id="258" r:id="rId4"/>
    <p:sldId id="269" r:id="rId5"/>
    <p:sldId id="283" r:id="rId6"/>
    <p:sldId id="282" r:id="rId7"/>
    <p:sldId id="259" r:id="rId8"/>
    <p:sldId id="261" r:id="rId9"/>
    <p:sldId id="281" r:id="rId10"/>
    <p:sldId id="270" r:id="rId11"/>
  </p:sldIdLst>
  <p:sldSz cx="18288000" cy="10287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9A"/>
    <a:srgbClr val="1C6E2E"/>
    <a:srgbClr val="24903B"/>
    <a:srgbClr val="4D4D4D"/>
    <a:srgbClr val="26993F"/>
    <a:srgbClr val="FFFFFF"/>
    <a:srgbClr val="00797A"/>
    <a:srgbClr val="009999"/>
    <a:srgbClr val="0099CC"/>
    <a:srgbClr val="2DB3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Styl z motywem 2 — Ak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CAF9ED-07DC-4A11-8D7F-57B35C25682E}" styleName="Styl pośredni 1 — Ak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Styl jasny 1 — Ak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 jasny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Styl jasny 2 — Ak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83"/>
    <p:restoredTop sz="86407"/>
  </p:normalViewPr>
  <p:slideViewPr>
    <p:cSldViewPr snapToGrid="0">
      <p:cViewPr varScale="1">
        <p:scale>
          <a:sx n="64" d="100"/>
          <a:sy n="64" d="100"/>
        </p:scale>
        <p:origin x="768" y="120"/>
      </p:cViewPr>
      <p:guideLst/>
    </p:cSldViewPr>
  </p:slideViewPr>
  <p:outlineViewPr>
    <p:cViewPr>
      <p:scale>
        <a:sx n="35" d="100"/>
        <a:sy n="35" d="100"/>
      </p:scale>
      <p:origin x="0" y="0"/>
    </p:cViewPr>
  </p:outlineViewPr>
  <p:notesTextViewPr>
    <p:cViewPr>
      <p:scale>
        <a:sx n="70" d="100"/>
        <a:sy n="7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FF4E8F58-4F14-7177-5720-B005AF7AF1B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0032320-2227-B374-B437-826997E405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A6D65-724F-334D-A647-492B66138BAA}" type="datetimeFigureOut">
              <a:rPr lang="pl-PL" b="1" smtClean="0">
                <a:latin typeface="Source Sans Pro Semibold" panose="020B0503030403020204" pitchFamily="34" charset="0"/>
              </a:rPr>
              <a:t>2024-09-09</a:t>
            </a:fld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BDF24ADE-1FA5-49D2-0409-54E4282424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834F17-3386-A125-8DD4-E2FE243051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AC3BD-F08B-0A4B-BAF1-E7AEA459C965}" type="slidenum">
              <a:rPr lang="pl-PL" b="1" smtClean="0">
                <a:latin typeface="Source Sans Pro Semibold" panose="020B0503030403020204" pitchFamily="34" charset="0"/>
              </a:rPr>
              <a:t>‹#›</a:t>
            </a:fld>
            <a:endParaRPr lang="pl-PL" b="1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694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 b="1" i="0">
        <a:latin typeface="Source Sans Pro Semibold" panose="020B0503030403020204" pitchFamily="34" charset="0"/>
        <a:ea typeface="Source Sans Pro Semibold" panose="020B0503030403020204" pitchFamily="34" charset="0"/>
        <a:cs typeface="Calibri"/>
        <a:sym typeface="Calibri"/>
      </a:defRPr>
    </a:lvl1pPr>
    <a:lvl2pPr indent="228600" latinLnBrk="0">
      <a:defRPr sz="1200">
        <a:latin typeface="Calibri"/>
        <a:ea typeface="Calibri"/>
        <a:cs typeface="Calibri"/>
        <a:sym typeface="Calibri"/>
      </a:defRPr>
    </a:lvl2pPr>
    <a:lvl3pPr indent="457200" latinLnBrk="0">
      <a:defRPr sz="1200">
        <a:latin typeface="Calibri"/>
        <a:ea typeface="Calibri"/>
        <a:cs typeface="Calibri"/>
        <a:sym typeface="Calibri"/>
      </a:defRPr>
    </a:lvl3pPr>
    <a:lvl4pPr indent="685800" latinLnBrk="0">
      <a:defRPr sz="1200">
        <a:latin typeface="Calibri"/>
        <a:ea typeface="Calibri"/>
        <a:cs typeface="Calibri"/>
        <a:sym typeface="Calibri"/>
      </a:defRPr>
    </a:lvl4pPr>
    <a:lvl5pPr indent="914400" latinLnBrk="0">
      <a:defRPr sz="1200">
        <a:latin typeface="Calibri"/>
        <a:ea typeface="Calibri"/>
        <a:cs typeface="Calibri"/>
        <a:sym typeface="Calibri"/>
      </a:defRPr>
    </a:lvl5pPr>
    <a:lvl6pPr indent="1143000" latinLnBrk="0">
      <a:defRPr sz="1200">
        <a:latin typeface="Calibri"/>
        <a:ea typeface="Calibri"/>
        <a:cs typeface="Calibri"/>
        <a:sym typeface="Calibri"/>
      </a:defRPr>
    </a:lvl6pPr>
    <a:lvl7pPr indent="1371600" latinLnBrk="0">
      <a:defRPr sz="1200">
        <a:latin typeface="Calibri"/>
        <a:ea typeface="Calibri"/>
        <a:cs typeface="Calibri"/>
        <a:sym typeface="Calibri"/>
      </a:defRPr>
    </a:lvl7pPr>
    <a:lvl8pPr indent="1600200" latinLnBrk="0">
      <a:defRPr sz="1200">
        <a:latin typeface="Calibri"/>
        <a:ea typeface="Calibri"/>
        <a:cs typeface="Calibri"/>
        <a:sym typeface="Calibri"/>
      </a:defRPr>
    </a:lvl8pPr>
    <a:lvl9pPr indent="1828800" latinLnBrk="0">
      <a:defRPr sz="1200">
        <a:latin typeface="Calibri"/>
        <a:ea typeface="Calibri"/>
        <a:cs typeface="Calibri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83391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01990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00006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20189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22767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945869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51154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59165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25479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601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9710400"/>
            <a:ext cx="18288001" cy="5842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pPr algn="ctr"/>
            <a:r>
              <a:rPr lang="pl-PL" sz="2000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556FB19D-9DDE-8799-38FE-B6BBD9B7FB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89091" y="2459777"/>
            <a:ext cx="10934889" cy="7827223"/>
          </a:xfrm>
          <a:prstGeom prst="rect">
            <a:avLst/>
          </a:prstGeom>
        </p:spPr>
      </p:pic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0935548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8016529" y="1783277"/>
            <a:ext cx="10271471" cy="78975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42967288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7082665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2576978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1795504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5796293" y="5305606"/>
            <a:ext cx="9803547" cy="35835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49953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03615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4" name="Image" descr="Image">
            <a:extLst>
              <a:ext uri="{FF2B5EF4-FFF2-40B4-BE49-F238E27FC236}">
                <a16:creationId xmlns:a16="http://schemas.microsoft.com/office/drawing/2014/main" id="{640022D0-F310-620B-F5EE-CC8E657CE7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5114" y="1951958"/>
            <a:ext cx="647372" cy="642684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1C7E2E4D-EFE7-EB3F-3C26-83B5BFC05D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65929" y="1962076"/>
            <a:ext cx="389209" cy="6224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4A964EC-60FB-4B86-5922-0B037B0C07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58680" y="1953397"/>
            <a:ext cx="622373" cy="622375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C5490058-17B9-C3FD-2603-B33476F4C02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566795" y="1932693"/>
            <a:ext cx="606944" cy="646366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157446D7-CDB0-8411-D4A3-BD34D23649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4906325" y="2024783"/>
            <a:ext cx="565750" cy="479603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CED22B3E-7396-3696-4427-C60522B204A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768598" y="5425751"/>
            <a:ext cx="660404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725EFA4A-683F-F4D6-685C-13398881690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4859000" y="5425867"/>
            <a:ext cx="660401" cy="6601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B021F19D-D19F-3F5B-C15E-8689096813D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621824" y="5425750"/>
            <a:ext cx="496886" cy="6604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2DD78B20-4A83-F44B-D459-465A22D0137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339669" y="5425745"/>
            <a:ext cx="660395" cy="6604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Image" descr="Image">
            <a:extLst>
              <a:ext uri="{FF2B5EF4-FFF2-40B4-BE49-F238E27FC236}">
                <a16:creationId xmlns:a16="http://schemas.microsoft.com/office/drawing/2014/main" id="{03E32F81-B014-6673-C67C-A421561938B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5573808" y="5439177"/>
            <a:ext cx="633550" cy="6335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" descr="Image">
            <a:extLst>
              <a:ext uri="{FF2B5EF4-FFF2-40B4-BE49-F238E27FC236}">
                <a16:creationId xmlns:a16="http://schemas.microsoft.com/office/drawing/2014/main" id="{C221204F-AF8A-ACFE-37E3-39F64108819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768600" y="6817918"/>
            <a:ext cx="660401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Image" descr="Image">
            <a:extLst>
              <a:ext uri="{FF2B5EF4-FFF2-40B4-BE49-F238E27FC236}">
                <a16:creationId xmlns:a16="http://schemas.microsoft.com/office/drawing/2014/main" id="{28A8CAAF-0D5C-B169-13CE-05BF968F266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560383" y="6817918"/>
            <a:ext cx="660401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Image" descr="Image">
            <a:extLst>
              <a:ext uri="{FF2B5EF4-FFF2-40B4-BE49-F238E27FC236}">
                <a16:creationId xmlns:a16="http://schemas.microsoft.com/office/drawing/2014/main" id="{6C76C706-EBC0-4D7E-D789-E00D00CF2D1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435819" y="6756388"/>
            <a:ext cx="468095" cy="7834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Image" descr="Image">
            <a:extLst>
              <a:ext uri="{FF2B5EF4-FFF2-40B4-BE49-F238E27FC236}">
                <a16:creationId xmlns:a16="http://schemas.microsoft.com/office/drawing/2014/main" id="{1CB89038-4F6C-3F92-80AB-81AF7204E2B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1549554" y="6805846"/>
            <a:ext cx="641426" cy="6845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" descr="Image">
            <a:extLst>
              <a:ext uri="{FF2B5EF4-FFF2-40B4-BE49-F238E27FC236}">
                <a16:creationId xmlns:a16="http://schemas.microsoft.com/office/drawing/2014/main" id="{7B8A1EDF-9236-18C9-6CB2-8B4953DE3032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4859000" y="6817918"/>
            <a:ext cx="660401" cy="6604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5DEBF23E-EFEA-868C-0E81-C8D1CC15DDC8}"/>
              </a:ext>
            </a:extLst>
          </p:cNvPr>
          <p:cNvSpPr txBox="1"/>
          <p:nvPr userDrawn="1"/>
        </p:nvSpPr>
        <p:spPr>
          <a:xfrm>
            <a:off x="4195944" y="4491753"/>
            <a:ext cx="9896112" cy="429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 err="1"/>
              <a:t>Dodatkowe</a:t>
            </a:r>
            <a:r>
              <a:rPr dirty="0"/>
              <a:t> </a:t>
            </a:r>
            <a:r>
              <a:rPr dirty="0" err="1"/>
              <a:t>ikony</a:t>
            </a:r>
            <a:r>
              <a:rPr lang="pl-PL" dirty="0"/>
              <a:t> używane wyłącznie do celów dekoracyjnych</a:t>
            </a:r>
            <a:endParaRPr dirty="0"/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C5D10319-8ADD-926A-E3E5-2CABBD627136}"/>
              </a:ext>
            </a:extLst>
          </p:cNvPr>
          <p:cNvSpPr txBox="1"/>
          <p:nvPr userDrawn="1"/>
        </p:nvSpPr>
        <p:spPr>
          <a:xfrm>
            <a:off x="4195944" y="977899"/>
            <a:ext cx="98961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 err="1"/>
              <a:t>Ikony</a:t>
            </a:r>
            <a:r>
              <a:rPr dirty="0"/>
              <a:t> </a:t>
            </a:r>
            <a:r>
              <a:rPr dirty="0" err="1"/>
              <a:t>obszarów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10693117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0049183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2529953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b="1" i="0" dirty="0">
              <a:latin typeface="Source Sans Pro Semibold" panose="020B0503030403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39785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 b="1" i="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 b="1" i="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 b="1" i="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 b="1" i="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601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9710400"/>
            <a:ext cx="18288001" cy="5842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pPr algn="ctr"/>
            <a:r>
              <a:rPr lang="pl-PL" sz="2000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7758480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070430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2011433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 b="1" i="0"/>
            </a:lvl1pPr>
            <a:lvl2pPr marL="790575" indent="-333375">
              <a:spcBef>
                <a:spcPts val="600"/>
              </a:spcBef>
              <a:defRPr sz="2800" b="1" i="0"/>
            </a:lvl2pPr>
            <a:lvl3pPr marL="1234439" indent="-320039">
              <a:spcBef>
                <a:spcPts val="600"/>
              </a:spcBef>
              <a:defRPr sz="2800" b="1" i="0"/>
            </a:lvl3pPr>
            <a:lvl4pPr marL="1727200" indent="-355600">
              <a:spcBef>
                <a:spcPts val="600"/>
              </a:spcBef>
              <a:defRPr sz="2800" b="1" i="0"/>
            </a:lvl4pPr>
            <a:lvl5pPr marL="2184400" indent="-355600">
              <a:spcBef>
                <a:spcPts val="600"/>
              </a:spcBef>
              <a:defRPr sz="28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5646462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 i="0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 i="0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 i="0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 i="0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>
            <a:lvl1pPr>
              <a:defRPr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32432801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5856067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7B97DDA0-7639-3CF7-B006-BF62082ED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7388382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EEEC6F59-22DD-63B7-2154-8A93D997B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34287907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3C8A25B7-0E7A-8B17-31D3-C640A08E6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91414004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9935647"/>
            <a:ext cx="18288000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7072605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2960017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2A5090D-FB3D-8DBF-B518-674CC65A68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89091" y="2459777"/>
            <a:ext cx="10934889" cy="782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57767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8016529" y="1783277"/>
            <a:ext cx="10271471" cy="78975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16190712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9598790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61610761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78939048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5796293" y="5305606"/>
            <a:ext cx="9803547" cy="35835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71423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 b="1" i="0"/>
            </a:lvl1pPr>
            <a:lvl2pPr marL="790575" indent="-333375">
              <a:spcBef>
                <a:spcPts val="600"/>
              </a:spcBef>
              <a:defRPr sz="2800" b="1" i="0"/>
            </a:lvl2pPr>
            <a:lvl3pPr marL="1234439" indent="-320039">
              <a:spcBef>
                <a:spcPts val="600"/>
              </a:spcBef>
              <a:defRPr sz="2800" b="1" i="0"/>
            </a:lvl3pPr>
            <a:lvl4pPr marL="1727200" indent="-355600">
              <a:spcBef>
                <a:spcPts val="600"/>
              </a:spcBef>
              <a:defRPr sz="2800" b="1" i="0"/>
            </a:lvl4pPr>
            <a:lvl5pPr marL="2184400" indent="-355600">
              <a:spcBef>
                <a:spcPts val="600"/>
              </a:spcBef>
              <a:defRPr sz="28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498119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4352710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769015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707947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8958768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460843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32287356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 b="1" i="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 b="1" i="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 b="1" i="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 b="1" i="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354929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 i="0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 i="0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 i="0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 i="0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>
            <a:lvl1pPr>
              <a:defRPr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9935647"/>
            <a:ext cx="18288000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581867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81258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347718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47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46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BA3BE50-F5F7-1A92-26AB-C8153BAEF528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914400" y="138112"/>
            <a:ext cx="16459200" cy="2262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788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2" r:id="rId8"/>
    <p:sldLayoutId id="2147483658" r:id="rId9"/>
    <p:sldLayoutId id="2147483659" r:id="rId10"/>
    <p:sldLayoutId id="2147483675" r:id="rId11"/>
    <p:sldLayoutId id="2147483672" r:id="rId12"/>
    <p:sldLayoutId id="2147483673" r:id="rId13"/>
    <p:sldLayoutId id="2147483674" r:id="rId14"/>
    <p:sldLayoutId id="2147483679" r:id="rId15"/>
    <p:sldLayoutId id="2147483681" r:id="rId16"/>
    <p:sldLayoutId id="2147483676" r:id="rId17"/>
    <p:sldLayoutId id="2147483677" r:id="rId18"/>
    <p:sldLayoutId id="2147483680" r:id="rId19"/>
    <p:sldLayoutId id="2147483678" r:id="rId20"/>
    <p:sldLayoutId id="2147483656" r:id="rId21"/>
    <p:sldLayoutId id="2147483657" r:id="rId22"/>
  </p:sldLayoutIdLst>
  <p:transition spd="med"/>
  <p:hf hdr="0" ftr="0" dt="0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914400" y="138112"/>
            <a:ext cx="16459200" cy="2262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788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670792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706" r:id="rId8"/>
    <p:sldLayoutId id="2147483707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8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ransition spd="med"/>
  <p:hf hdr="0" ftr="0" dt="0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trony tytułowej">
            <a:extLst>
              <a:ext uri="{FF2B5EF4-FFF2-40B4-BE49-F238E27FC236}">
                <a16:creationId xmlns:a16="http://schemas.microsoft.com/office/drawing/2014/main" id="{9FEE4670-23A7-AF5C-8BEF-F10224278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424" y="3518644"/>
            <a:ext cx="9962725" cy="2107991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dirty="0"/>
              <a:t>Oferta NFOŚiGW dla JST</a:t>
            </a:r>
            <a:br>
              <a:rPr lang="pl-PL" dirty="0"/>
            </a:br>
            <a:r>
              <a:rPr lang="pl-PL" dirty="0"/>
              <a:t>w zakresie poprawy</a:t>
            </a:r>
            <a:br>
              <a:rPr lang="pl-PL" dirty="0"/>
            </a:br>
            <a:r>
              <a:rPr lang="pl-PL" dirty="0"/>
              <a:t>efektywności energetycznej budynków</a:t>
            </a:r>
            <a:br>
              <a:rPr lang="pl-PL" dirty="0"/>
            </a:br>
            <a:endParaRPr lang="pl-PL" sz="4800" dirty="0">
              <a:latin typeface="+mn-ea"/>
              <a:ea typeface="+mn-ea"/>
            </a:endParaRP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09012CB-355C-34F7-72FE-998178F32A6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1233099" y="6700603"/>
            <a:ext cx="5544185" cy="1244184"/>
          </a:xfrm>
        </p:spPr>
        <p:txBody>
          <a:bodyPr>
            <a:normAutofit fontScale="62500" lnSpcReduction="20000"/>
          </a:bodyPr>
          <a:lstStyle/>
          <a:p>
            <a:pPr algn="l">
              <a:lnSpc>
                <a:spcPct val="150000"/>
              </a:lnSpc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lang="pl-PL" sz="3200" b="1" dirty="0"/>
              <a:t>Katarzyna </a:t>
            </a:r>
            <a:r>
              <a:rPr lang="pl-PL" sz="3200" b="1" dirty="0" err="1"/>
              <a:t>Jastrzemska</a:t>
            </a:r>
            <a:r>
              <a:rPr lang="pl-PL" sz="3200" b="1" dirty="0"/>
              <a:t> </a:t>
            </a:r>
          </a:p>
          <a:p>
            <a:pPr algn="l">
              <a:lnSpc>
                <a:spcPct val="150000"/>
              </a:lnSpc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lang="pl-PL" sz="2500" dirty="0"/>
              <a:t>Dyrektor Departamentu Efektywności Energetycznej</a:t>
            </a:r>
            <a:br>
              <a:rPr lang="pl-PL" sz="2500" dirty="0"/>
            </a:br>
            <a:r>
              <a:rPr lang="pl-PL" sz="2500" dirty="0"/>
              <a:t>Warszawa, wrzesień 2024</a:t>
            </a:r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D206BAB5-5A40-F447-34CB-712FC9ED6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2AB84B9-7F95-0E91-063F-E5F2D9446A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28215" y="1493838"/>
            <a:ext cx="5333048" cy="1166812"/>
          </a:xfrm>
        </p:spPr>
        <p:txBody>
          <a:bodyPr anchor="t">
            <a:normAutofit/>
          </a:bodyPr>
          <a:lstStyle/>
          <a:p>
            <a:pPr algn="l"/>
            <a:r>
              <a:rPr lang="pl-PL" sz="4800" dirty="0">
                <a:latin typeface="+mn-ea"/>
                <a:ea typeface="+mn-ea"/>
              </a:rPr>
              <a:t>Plan Prezentacji:</a:t>
            </a:r>
          </a:p>
        </p:txBody>
      </p:sp>
      <p:sp>
        <p:nvSpPr>
          <p:cNvPr id="111" name="TextBox 4"/>
          <p:cNvSpPr txBox="1"/>
          <p:nvPr/>
        </p:nvSpPr>
        <p:spPr>
          <a:xfrm>
            <a:off x="0" y="3610131"/>
            <a:ext cx="8979108" cy="35838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L="914400" indent="-914400">
              <a:lnSpc>
                <a:spcPct val="120000"/>
              </a:lnSpc>
              <a:buFontTx/>
              <a:buAutoNum type="arabicParenR"/>
              <a:defRPr sz="4800" spc="-82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800" dirty="0"/>
              <a:t>Oferta w ramach KPO (Krajowy Plan odbudowy) – </a:t>
            </a:r>
            <a:r>
              <a:rPr lang="pl-PL" sz="2800" b="1" i="1" dirty="0"/>
              <a:t>Wymiana źródeł ciepła i poprawa efektywności energetycznej szkół</a:t>
            </a:r>
          </a:p>
          <a:p>
            <a:pPr marL="914400" indent="-914400">
              <a:lnSpc>
                <a:spcPct val="120000"/>
              </a:lnSpc>
              <a:buAutoNum type="arabicParenR"/>
              <a:defRPr sz="4800" spc="-82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800" dirty="0"/>
              <a:t>Oferta w ramach  FM (Funduszu Modernizacyjnego) - </a:t>
            </a:r>
            <a:r>
              <a:rPr lang="pl-PL" sz="2800" b="1" i="1" dirty="0"/>
              <a:t>Renowacja z gwarancją oszczędności EPC (Energy Performance Contract) Plus</a:t>
            </a:r>
          </a:p>
          <a:p>
            <a:pPr marL="914400" indent="-914400">
              <a:lnSpc>
                <a:spcPct val="120000"/>
              </a:lnSpc>
              <a:buAutoNum type="arabicParenR"/>
              <a:defRPr sz="4800" spc="-82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800" b="1" dirty="0"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</a:t>
            </a:fld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799D6D61-A207-9478-7192-1E210CE3042A}"/>
              </a:ext>
            </a:extLst>
          </p:cNvPr>
          <p:cNvSpPr txBox="1"/>
          <p:nvPr/>
        </p:nvSpPr>
        <p:spPr>
          <a:xfrm>
            <a:off x="6125752" y="1828144"/>
            <a:ext cx="1015056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spcAft>
                <a:spcPts val="800"/>
              </a:spcAft>
            </a:pPr>
            <a:endParaRPr b="1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 dirty="0"/>
          </a:p>
        </p:txBody>
      </p:sp>
      <p:sp>
        <p:nvSpPr>
          <p:cNvPr id="6" name="Tytuł slajdu 4">
            <a:extLst>
              <a:ext uri="{FF2B5EF4-FFF2-40B4-BE49-F238E27FC236}">
                <a16:creationId xmlns:a16="http://schemas.microsoft.com/office/drawing/2014/main" id="{10716514-52C2-B21D-FC59-0EC099D5C325}"/>
              </a:ext>
            </a:extLst>
          </p:cNvPr>
          <p:cNvSpPr txBox="1">
            <a:spLocks/>
          </p:cNvSpPr>
          <p:nvPr/>
        </p:nvSpPr>
        <p:spPr>
          <a:xfrm>
            <a:off x="134912" y="1525587"/>
            <a:ext cx="4837408" cy="278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t">
            <a:normAutofit fontScale="97500"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 hangingPunct="1"/>
            <a:r>
              <a:rPr lang="pl-PL" sz="1600" dirty="0">
                <a:solidFill>
                  <a:schemeClr val="bg1"/>
                </a:solidFill>
              </a:rPr>
              <a:t>Krajowy Plan Odbudowy i Zwiększania Odporności –</a:t>
            </a:r>
            <a:r>
              <a:rPr lang="pl-PL" sz="3100" dirty="0">
                <a:solidFill>
                  <a:schemeClr val="bg1"/>
                </a:solidFill>
              </a:rPr>
              <a:t> Wymiana źródeł ciepła i poprawa efektywności energetycznej szkół.</a:t>
            </a:r>
            <a:br>
              <a:rPr lang="pl-PL" sz="3100" dirty="0">
                <a:solidFill>
                  <a:schemeClr val="bg1"/>
                </a:solidFill>
              </a:rPr>
            </a:br>
            <a:endParaRPr lang="pl-PL" sz="2500" dirty="0">
              <a:solidFill>
                <a:schemeClr val="bg1"/>
              </a:solidFill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782B247E-EBE7-7921-4655-BD83542CA983}"/>
              </a:ext>
            </a:extLst>
          </p:cNvPr>
          <p:cNvSpPr txBox="1"/>
          <p:nvPr/>
        </p:nvSpPr>
        <p:spPr>
          <a:xfrm>
            <a:off x="5661057" y="1735811"/>
            <a:ext cx="7480192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Cel programu: </a:t>
            </a:r>
          </a:p>
          <a:p>
            <a:pPr marL="269875"/>
            <a:r>
              <a:rPr lang="pl-PL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Poprawa efektywności energetycznej instytucji edukacyjnych oraz zastąpienie wysokoemisyjnych źródeł ciepła bardziej ekologicznymi alternatywami.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2A54C588-BC48-2A3A-ECD7-C7CDB05F14F6}"/>
              </a:ext>
            </a:extLst>
          </p:cNvPr>
          <p:cNvSpPr txBox="1"/>
          <p:nvPr/>
        </p:nvSpPr>
        <p:spPr>
          <a:xfrm>
            <a:off x="5531371" y="2819319"/>
            <a:ext cx="9144000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360363" indent="-285750">
              <a:buFont typeface="Arial" panose="020B0604020202020204" pitchFamily="34" charset="0"/>
              <a:buChar char="•"/>
            </a:pPr>
            <a:r>
              <a:rPr lang="pl-PL" dirty="0">
                <a:latin typeface="+mn-lt"/>
              </a:rPr>
              <a:t>Budżet na realizację celu programu do 1 299 461 268,00 zł.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1DF6A810-774E-CD20-DBCD-539EA1880DE3}"/>
              </a:ext>
            </a:extLst>
          </p:cNvPr>
          <p:cNvSpPr txBox="1"/>
          <p:nvPr/>
        </p:nvSpPr>
        <p:spPr>
          <a:xfrm>
            <a:off x="5661058" y="3526177"/>
            <a:ext cx="7260464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+mn-lt"/>
              </a:rPr>
              <a:t>Okres wdrażania: </a:t>
            </a:r>
          </a:p>
          <a:p>
            <a:pPr marL="269875"/>
            <a:r>
              <a:rPr lang="pl-PL" dirty="0">
                <a:latin typeface="+mn-lt"/>
              </a:rPr>
              <a:t>Program realizowany będzie w latach 2024 – 30.06.2026, przy czym:</a:t>
            </a:r>
          </a:p>
          <a:p>
            <a:pPr marL="809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zobowiązania (rozumiane jako podpisywanie umów) podejmowane będą do 31.03.2026 r.;</a:t>
            </a:r>
          </a:p>
          <a:p>
            <a:pPr marL="809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środki wydatkowane będą do 30.06.2026 r.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A963DF72-383E-D422-FB06-E31B0EEC22D3}"/>
              </a:ext>
            </a:extLst>
          </p:cNvPr>
          <p:cNvSpPr txBox="1"/>
          <p:nvPr/>
        </p:nvSpPr>
        <p:spPr>
          <a:xfrm>
            <a:off x="5661057" y="4958834"/>
            <a:ext cx="9144000" cy="923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+mn-lt"/>
              </a:rPr>
              <a:t>Nabór wniosków w trybie ciągłym.</a:t>
            </a:r>
          </a:p>
          <a:p>
            <a:r>
              <a:rPr lang="pl-PL" dirty="0">
                <a:latin typeface="+mn-lt"/>
              </a:rPr>
              <a:t>       Nabór od 30.09.2024 r. godz. 7.30 do 30.09.2024 r. do godz. 15 lub</a:t>
            </a:r>
          </a:p>
          <a:p>
            <a:r>
              <a:rPr lang="pl-PL" dirty="0">
                <a:latin typeface="+mn-lt"/>
              </a:rPr>
              <a:t>       do wyczerpania alokacji.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98D80A0B-A4F2-3487-2CC5-554A5E32E320}"/>
              </a:ext>
            </a:extLst>
          </p:cNvPr>
          <p:cNvSpPr txBox="1"/>
          <p:nvPr/>
        </p:nvSpPr>
        <p:spPr>
          <a:xfrm>
            <a:off x="5661057" y="5792821"/>
            <a:ext cx="9144000" cy="923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pl-PL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+mn-lt"/>
              </a:rPr>
              <a:t>Beneficjenci: </a:t>
            </a:r>
          </a:p>
          <a:p>
            <a:pPr marL="269875"/>
            <a:r>
              <a:rPr lang="pl-PL" dirty="0">
                <a:latin typeface="+mn-lt"/>
              </a:rPr>
              <a:t>Jednostki samorządu terytorialnego.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E5FA88C1-F896-F9F3-52E0-1F4B5CE8C2AF}"/>
              </a:ext>
            </a:extLst>
          </p:cNvPr>
          <p:cNvSpPr txBox="1"/>
          <p:nvPr/>
        </p:nvSpPr>
        <p:spPr>
          <a:xfrm>
            <a:off x="5661057" y="6903807"/>
            <a:ext cx="726046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+mn-lt"/>
              </a:rPr>
              <a:t>Intensywność dofinansowania </a:t>
            </a:r>
          </a:p>
          <a:p>
            <a:pPr marL="269875"/>
            <a:r>
              <a:rPr lang="pl-PL" dirty="0">
                <a:latin typeface="+mn-lt"/>
              </a:rPr>
              <a:t>Dotacja do 100% kosztów kwalifikowanych, z zastrzeżeniem, że jednostkowy koszt kwalifikowany ≤ 1 400 zł za 1 m2 powierzchni o regulowanej temperaturze powietrza.</a:t>
            </a:r>
          </a:p>
        </p:txBody>
      </p:sp>
      <p:pic>
        <p:nvPicPr>
          <p:cNvPr id="23" name="Obraz 22" descr="Obraz zawierający na wolnym powietrzu, okno, budynek, własność&#10;&#10;Opis wygenerowany automatycznie">
            <a:extLst>
              <a:ext uri="{FF2B5EF4-FFF2-40B4-BE49-F238E27FC236}">
                <a16:creationId xmlns:a16="http://schemas.microsoft.com/office/drawing/2014/main" id="{1AB7D052-2B94-C9AC-DAFC-7C4D0F88D7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2676" y="1525587"/>
            <a:ext cx="5104239" cy="3802579"/>
          </a:xfrm>
          <a:prstGeom prst="rect">
            <a:avLst/>
          </a:prstGeom>
        </p:spPr>
      </p:pic>
      <p:pic>
        <p:nvPicPr>
          <p:cNvPr id="25" name="Obraz 24" descr="Obraz zawierający budynek, na wolnym powietrzu, okno, własność&#10;&#10;Opis wygenerowany automatycznie">
            <a:extLst>
              <a:ext uri="{FF2B5EF4-FFF2-40B4-BE49-F238E27FC236}">
                <a16:creationId xmlns:a16="http://schemas.microsoft.com/office/drawing/2014/main" id="{D8D006A9-CD1C-8D3D-A9E9-E6C8CDD085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2676" y="5301442"/>
            <a:ext cx="5104239" cy="3828179"/>
          </a:xfrm>
          <a:prstGeom prst="rect">
            <a:avLst/>
          </a:prstGeom>
        </p:spPr>
      </p:pic>
      <p:pic>
        <p:nvPicPr>
          <p:cNvPr id="26" name="Obraz 25" descr="Znak Krajowego Planu Odbudowy, Znak barw Rzeczypospolitej Polskiej, Znak Next Generation EU">
            <a:extLst>
              <a:ext uri="{FF2B5EF4-FFF2-40B4-BE49-F238E27FC236}">
                <a16:creationId xmlns:a16="http://schemas.microsoft.com/office/drawing/2014/main" id="{0E7A593F-CF9E-1BA9-A7A8-AA1D4B9056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297" y="9439030"/>
            <a:ext cx="5938394" cy="5427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799D6D61-A207-9478-7192-1E210CE3042A}"/>
              </a:ext>
            </a:extLst>
          </p:cNvPr>
          <p:cNvSpPr txBox="1"/>
          <p:nvPr/>
        </p:nvSpPr>
        <p:spPr>
          <a:xfrm>
            <a:off x="6125752" y="1828144"/>
            <a:ext cx="1015056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spcAft>
                <a:spcPts val="800"/>
              </a:spcAft>
            </a:pPr>
            <a:endParaRPr b="1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4</a:t>
            </a:fld>
            <a:endParaRPr dirty="0"/>
          </a:p>
        </p:txBody>
      </p:sp>
      <p:sp>
        <p:nvSpPr>
          <p:cNvPr id="6" name="Tytuł slajdu 4">
            <a:extLst>
              <a:ext uri="{FF2B5EF4-FFF2-40B4-BE49-F238E27FC236}">
                <a16:creationId xmlns:a16="http://schemas.microsoft.com/office/drawing/2014/main" id="{10716514-52C2-B21D-FC59-0EC099D5C325}"/>
              </a:ext>
            </a:extLst>
          </p:cNvPr>
          <p:cNvSpPr txBox="1">
            <a:spLocks/>
          </p:cNvSpPr>
          <p:nvPr/>
        </p:nvSpPr>
        <p:spPr>
          <a:xfrm>
            <a:off x="119922" y="1525587"/>
            <a:ext cx="4852398" cy="278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t">
            <a:normAutofit fontScale="97500"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 hangingPunct="1"/>
            <a:r>
              <a:rPr lang="pl-PL" sz="1600" dirty="0">
                <a:solidFill>
                  <a:schemeClr val="bg1"/>
                </a:solidFill>
              </a:rPr>
              <a:t>Krajowy Plan Odbudowy i Zwiększania Odporności –</a:t>
            </a:r>
            <a:r>
              <a:rPr lang="pl-PL" sz="3100" dirty="0">
                <a:solidFill>
                  <a:schemeClr val="bg1"/>
                </a:solidFill>
              </a:rPr>
              <a:t> Wymiana źródeł ciepła i poprawa efektywności energetycznej szkół.</a:t>
            </a:r>
            <a:br>
              <a:rPr lang="pl-PL" sz="3100" dirty="0">
                <a:solidFill>
                  <a:schemeClr val="bg1"/>
                </a:solidFill>
              </a:rPr>
            </a:br>
            <a:endParaRPr lang="pl-PL" sz="2500" dirty="0">
              <a:solidFill>
                <a:schemeClr val="bg1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F3DC199-03F5-9785-C6AC-FA538F539FC6}"/>
              </a:ext>
            </a:extLst>
          </p:cNvPr>
          <p:cNvSpPr txBox="1"/>
          <p:nvPr/>
        </p:nvSpPr>
        <p:spPr>
          <a:xfrm>
            <a:off x="5617565" y="1837056"/>
            <a:ext cx="11696074" cy="3416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+mn-lt"/>
              </a:rPr>
              <a:t>Koszty kwalifikowane (KK): </a:t>
            </a: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okres kwalifikowalności kosztów od 01.02.2020 r. do 30.06.2026 r.;</a:t>
            </a:r>
          </a:p>
          <a:p>
            <a:pPr marL="269875"/>
            <a:endParaRPr lang="pl-PL" dirty="0">
              <a:latin typeface="+mn-lt"/>
            </a:endParaRP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podstawa do kwalifikowania kosztów przedsięwzięć → RKKK obejmujący zakres robót stanowiących integralną część projektu, służących do osiągnięcia celu projektu;</a:t>
            </a:r>
          </a:p>
          <a:p>
            <a:pPr marL="269875"/>
            <a:endParaRPr lang="pl-PL" dirty="0">
              <a:latin typeface="+mn-lt"/>
            </a:endParaRP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wymagane działania edukacyjne, prozdrowotne i/lub zwiększające świadomość użytkowników budynku w zakresie poprawy jakości powietrza, przeciwdziałania trendom zmian klimatycznych i wykorzystania OZE; max. do 10% KK;</a:t>
            </a:r>
          </a:p>
          <a:p>
            <a:pPr marL="269875"/>
            <a:endParaRPr lang="pl-PL" dirty="0">
              <a:latin typeface="+mn-lt"/>
            </a:endParaRP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podatek VAT jest kosztem niekwalifikowanym.</a:t>
            </a:r>
          </a:p>
          <a:p>
            <a:pPr marL="555625" indent="-285750">
              <a:buFont typeface="Wingdings" panose="05000000000000000000" pitchFamily="2" charset="2"/>
              <a:buChar char="ü"/>
            </a:pP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CB907DED-C91D-2823-1497-8B7BF2C5BF57}"/>
              </a:ext>
            </a:extLst>
          </p:cNvPr>
          <p:cNvSpPr txBox="1"/>
          <p:nvPr/>
        </p:nvSpPr>
        <p:spPr>
          <a:xfrm>
            <a:off x="5770070" y="5983143"/>
            <a:ext cx="11391064" cy="2585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+mn-lt"/>
              </a:rPr>
              <a:t>Rodzaje przedsięwzięć:</a:t>
            </a: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poprawa efektywności energetycznej i/lub wymiana/modernizacja źródeł ciepła wraz z możliwością zastosowania OZE  w budynku/budynkach szkół i przedszkoli; </a:t>
            </a:r>
          </a:p>
          <a:p>
            <a:pPr marL="269875"/>
            <a:endParaRPr lang="pl-PL" dirty="0">
              <a:latin typeface="+mn-lt"/>
            </a:endParaRP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zakres modernizacji energetycznej budynków musi wynikać z audytu energetycznego; </a:t>
            </a:r>
          </a:p>
          <a:p>
            <a:pPr marL="269875"/>
            <a:endParaRPr lang="pl-PL" dirty="0">
              <a:latin typeface="+mn-lt"/>
            </a:endParaRP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minimalna łączna redukcja zapotrzebowania na energię pierwotną budynków na poziomie 30% w stosunku do stanu istniejącego oraz redukcja zapotrzebowania na energię końcową na poziomie co najmniej 25% w stosunku do stanu istniejącego.</a:t>
            </a:r>
          </a:p>
        </p:txBody>
      </p:sp>
      <p:pic>
        <p:nvPicPr>
          <p:cNvPr id="4" name="Obraz 3" descr="Znak Krajowego Planu Odbudowy, Znak barw Rzeczypospolitej Polskiej, Znak Next Generation EU">
            <a:extLst>
              <a:ext uri="{FF2B5EF4-FFF2-40B4-BE49-F238E27FC236}">
                <a16:creationId xmlns:a16="http://schemas.microsoft.com/office/drawing/2014/main" id="{314215D9-3522-1CC4-1E3A-2A1663763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070" y="9439030"/>
            <a:ext cx="5938394" cy="5427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340804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799D6D61-A207-9478-7192-1E210CE3042A}"/>
              </a:ext>
            </a:extLst>
          </p:cNvPr>
          <p:cNvSpPr txBox="1"/>
          <p:nvPr/>
        </p:nvSpPr>
        <p:spPr>
          <a:xfrm>
            <a:off x="6125752" y="1828144"/>
            <a:ext cx="1015056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spcAft>
                <a:spcPts val="800"/>
              </a:spcAft>
            </a:pPr>
            <a:endParaRPr b="1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5</a:t>
            </a:fld>
            <a:endParaRPr dirty="0"/>
          </a:p>
        </p:txBody>
      </p:sp>
      <p:sp>
        <p:nvSpPr>
          <p:cNvPr id="6" name="Tytuł slajdu 4">
            <a:extLst>
              <a:ext uri="{FF2B5EF4-FFF2-40B4-BE49-F238E27FC236}">
                <a16:creationId xmlns:a16="http://schemas.microsoft.com/office/drawing/2014/main" id="{10716514-52C2-B21D-FC59-0EC099D5C325}"/>
              </a:ext>
            </a:extLst>
          </p:cNvPr>
          <p:cNvSpPr txBox="1">
            <a:spLocks/>
          </p:cNvSpPr>
          <p:nvPr/>
        </p:nvSpPr>
        <p:spPr>
          <a:xfrm>
            <a:off x="164892" y="1525587"/>
            <a:ext cx="4807427" cy="278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t">
            <a:normAutofit fontScale="97500"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 hangingPunct="1"/>
            <a:r>
              <a:rPr lang="pl-PL" sz="1600" dirty="0">
                <a:solidFill>
                  <a:schemeClr val="bg1"/>
                </a:solidFill>
              </a:rPr>
              <a:t>Krajowy Plan Odbudowy i Zwiększania Odporności –</a:t>
            </a:r>
            <a:r>
              <a:rPr lang="pl-PL" sz="3100" dirty="0">
                <a:solidFill>
                  <a:schemeClr val="bg1"/>
                </a:solidFill>
              </a:rPr>
              <a:t> Wymiana źródeł ciepła i poprawa efektywności energetycznej szkół.</a:t>
            </a:r>
            <a:br>
              <a:rPr lang="pl-PL" sz="3100" dirty="0">
                <a:solidFill>
                  <a:schemeClr val="bg1"/>
                </a:solidFill>
              </a:rPr>
            </a:br>
            <a:endParaRPr lang="pl-PL" sz="2500" dirty="0">
              <a:solidFill>
                <a:schemeClr val="bg1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AE7B0E6-F4BF-B987-EE75-461738894090}"/>
              </a:ext>
            </a:extLst>
          </p:cNvPr>
          <p:cNvSpPr txBox="1"/>
          <p:nvPr/>
        </p:nvSpPr>
        <p:spPr>
          <a:xfrm>
            <a:off x="5945870" y="2544918"/>
            <a:ext cx="11391064" cy="42473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latin typeface="+mn-lt"/>
              </a:rPr>
              <a:t>Warunki dofinansowania</a:t>
            </a: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dofinansowanie nie będzie udzielone na przedsięwzięcie zakończone przed dniem złożenia wniosku;</a:t>
            </a:r>
          </a:p>
          <a:p>
            <a:pPr marL="269875"/>
            <a:endParaRPr lang="pl-PL" dirty="0">
              <a:latin typeface="+mn-lt"/>
            </a:endParaRP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dofinansowanie nie będzie udzielane na te same koszty przedsięwzięcia, które zostały sfinansowane w ramach planu rozwojowego lub innych publicznych środków krajowych lub zagranicznych, w tym ze środków budżetu UE;</a:t>
            </a:r>
          </a:p>
          <a:p>
            <a:pPr marL="269875"/>
            <a:endParaRPr lang="pl-PL" dirty="0">
              <a:latin typeface="+mn-lt"/>
            </a:endParaRP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wypłata transz dotacji w formie refundacji i/lub zaliczki;</a:t>
            </a:r>
          </a:p>
          <a:p>
            <a:pPr marL="269875"/>
            <a:endParaRPr lang="pl-PL" dirty="0">
              <a:latin typeface="+mn-lt"/>
            </a:endParaRP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okres trwałości - 5 lat od dnia zakończenia realizacji przedsięwzięcia; </a:t>
            </a:r>
          </a:p>
          <a:p>
            <a:pPr marL="269875"/>
            <a:endParaRPr lang="pl-PL" dirty="0">
              <a:latin typeface="+mn-lt"/>
            </a:endParaRP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pl-PL" dirty="0">
                <a:latin typeface="+mn-lt"/>
              </a:rPr>
              <a:t>w ramach programu nie przewiduje się udzielania pomocy publicznej - w sytuacji wykorzystywania infrastruktury obiektu w związku z działalnością gospodarczą (w rozumieniu unijnego prawa konkurencji), wydajność przypisana co roku na taką działalność nie może przekroczyć 20% całkowitej rocznej wydajności tej infrastruktury.</a:t>
            </a:r>
          </a:p>
        </p:txBody>
      </p:sp>
      <p:pic>
        <p:nvPicPr>
          <p:cNvPr id="8" name="Obraz 7" descr="Znak Krajowego Planu Odbudowy, Znak barw Rzeczypospolitej Polskiej, Znak Next Generation EU">
            <a:extLst>
              <a:ext uri="{FF2B5EF4-FFF2-40B4-BE49-F238E27FC236}">
                <a16:creationId xmlns:a16="http://schemas.microsoft.com/office/drawing/2014/main" id="{71C24F78-F378-A75E-17F9-922096C831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752" y="9439030"/>
            <a:ext cx="5938394" cy="5427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849613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4">
            <a:extLst>
              <a:ext uri="{FF2B5EF4-FFF2-40B4-BE49-F238E27FC236}">
                <a16:creationId xmlns:a16="http://schemas.microsoft.com/office/drawing/2014/main" id="{10716514-52C2-B21D-FC59-0EC099D5C3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4715" y="1639887"/>
            <a:ext cx="4523317" cy="3503613"/>
          </a:xfrm>
        </p:spPr>
        <p:txBody>
          <a:bodyPr anchor="t">
            <a:normAutofit/>
          </a:bodyPr>
          <a:lstStyle/>
          <a:p>
            <a:pPr algn="l"/>
            <a:r>
              <a:rPr lang="pl-PL" sz="1600" dirty="0">
                <a:solidFill>
                  <a:schemeClr val="bg1"/>
                </a:solidFill>
              </a:rPr>
              <a:t>Fundusz Modernizacyjny – </a:t>
            </a:r>
            <a:br>
              <a:rPr lang="pl-PL" sz="1600" dirty="0">
                <a:solidFill>
                  <a:schemeClr val="bg1"/>
                </a:solidFill>
              </a:rPr>
            </a:br>
            <a:r>
              <a:rPr lang="pl-PL" sz="3100" dirty="0">
                <a:solidFill>
                  <a:schemeClr val="bg1">
                    <a:lumMod val="95000"/>
                  </a:schemeClr>
                </a:solidFill>
              </a:rPr>
              <a:t>Renowacja z gwarancją oszczędności EPC (Energy Performance Contract) Plus. Nabór II</a:t>
            </a:r>
            <a:br>
              <a:rPr lang="pl-PL" sz="2500" dirty="0">
                <a:solidFill>
                  <a:schemeClr val="accent3"/>
                </a:solidFill>
              </a:rPr>
            </a:br>
            <a:endParaRPr lang="pl-PL" sz="25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492FF2BE-84FA-BB45-216A-CAA434E1897D}"/>
              </a:ext>
            </a:extLst>
          </p:cNvPr>
          <p:cNvSpPr txBox="1"/>
          <p:nvPr/>
        </p:nvSpPr>
        <p:spPr>
          <a:xfrm>
            <a:off x="5199333" y="1356657"/>
            <a:ext cx="13088667" cy="82484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  <a:latin typeface="+mn-lt"/>
              </a:rPr>
              <a:t>Cel programu dla II naboru:</a:t>
            </a:r>
          </a:p>
          <a:p>
            <a:pPr algn="just">
              <a:spcAft>
                <a:spcPts val="1200"/>
              </a:spcAft>
            </a:pPr>
            <a:r>
              <a:rPr lang="pl-PL" sz="2000" dirty="0">
                <a:solidFill>
                  <a:schemeClr val="tx1"/>
                </a:solidFill>
                <a:latin typeface="+mn-lt"/>
              </a:rPr>
              <a:t>Celem programu </a:t>
            </a:r>
            <a:r>
              <a:rPr lang="pl-PL" sz="2000" b="1" dirty="0">
                <a:solidFill>
                  <a:schemeClr val="tx1"/>
                </a:solidFill>
                <a:latin typeface="+mn-lt"/>
              </a:rPr>
              <a:t>„Renowacja z gwarancją oszczędności EPC (Energy Performance Contract) Plus” </a:t>
            </a:r>
            <a:r>
              <a:rPr lang="pl-PL" sz="2000" dirty="0">
                <a:solidFill>
                  <a:schemeClr val="tx1"/>
                </a:solidFill>
                <a:latin typeface="+mn-lt"/>
              </a:rPr>
              <a:t>jest poprawa jakości powietrza oraz zmniejszenie emisji gazów cieplarnianych poprzez zoptymalizowane inwestycje w poprawę efektywności energetycznej budynków mieszkalnych wielorodzinnych oraz budynków użyteczności publicznej realizowane w oparciu o </a:t>
            </a:r>
            <a:r>
              <a:rPr lang="pl-PL" sz="2000" b="1" i="1" dirty="0">
                <a:solidFill>
                  <a:schemeClr val="tx1"/>
                </a:solidFill>
                <a:latin typeface="+mn-lt"/>
              </a:rPr>
              <a:t>umowę o poprawę efektywności energetycznej</a:t>
            </a:r>
            <a:r>
              <a:rPr lang="pl-PL" sz="2000" dirty="0">
                <a:solidFill>
                  <a:schemeClr val="tx1"/>
                </a:solidFill>
                <a:latin typeface="+mn-lt"/>
              </a:rPr>
              <a:t> </a:t>
            </a:r>
            <a:r>
              <a:rPr lang="pl-PL" sz="2000" b="1" dirty="0">
                <a:solidFill>
                  <a:schemeClr val="tx1"/>
                </a:solidFill>
                <a:latin typeface="+mn-lt"/>
              </a:rPr>
              <a:t>(umowa EPC).</a:t>
            </a:r>
          </a:p>
          <a:p>
            <a:pPr algn="just">
              <a:spcAft>
                <a:spcPts val="1200"/>
              </a:spcAft>
            </a:pPr>
            <a:endParaRPr lang="pl-PL" sz="2000" dirty="0">
              <a:solidFill>
                <a:schemeClr val="tx1"/>
              </a:solidFill>
              <a:latin typeface="+mn-lt"/>
            </a:endParaRP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  <a:latin typeface="+mn-lt"/>
              </a:rPr>
              <a:t>Beneficjenci:</a:t>
            </a:r>
          </a:p>
          <a:p>
            <a:pPr algn="just">
              <a:spcAft>
                <a:spcPts val="1200"/>
              </a:spcAft>
            </a:pPr>
            <a:r>
              <a:rPr lang="pl-PL" sz="2000" dirty="0">
                <a:solidFill>
                  <a:schemeClr val="tx1"/>
                </a:solidFill>
                <a:latin typeface="+mn-lt"/>
              </a:rPr>
              <a:t>spółdzielnie mieszkaniowe, wspólnoty mieszkaniowe, jednostki samorządu terytorialnego, spółki prawa handlowego, w których jednostki samorządu terytorialnego posiadają 100% udziałów lub akcji i które powołane są do realizacji zadań własnych j.s.t. wskazanych w ustawach.</a:t>
            </a:r>
          </a:p>
          <a:p>
            <a:pPr algn="just">
              <a:spcAft>
                <a:spcPts val="1200"/>
              </a:spcAft>
            </a:pPr>
            <a:endParaRPr lang="pl-PL" sz="2000" dirty="0">
              <a:solidFill>
                <a:schemeClr val="tx1"/>
              </a:solidFill>
              <a:latin typeface="+mn-lt"/>
            </a:endParaRPr>
          </a:p>
          <a:p>
            <a:pPr marL="28575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  <a:latin typeface="+mn-lt"/>
              </a:rPr>
              <a:t>Zakres wsparcia w II naborze:</a:t>
            </a:r>
          </a:p>
          <a:p>
            <a:pPr algn="just">
              <a:spcAft>
                <a:spcPts val="1200"/>
              </a:spcAft>
            </a:pPr>
            <a:r>
              <a:rPr lang="pl-PL" sz="2000" dirty="0">
                <a:solidFill>
                  <a:schemeClr val="tx1"/>
                </a:solidFill>
                <a:latin typeface="+mn-lt"/>
              </a:rPr>
              <a:t>W ramach właściwej fazy wdrażania programu przewiduje się wsparcie:</a:t>
            </a:r>
          </a:p>
          <a:p>
            <a:pPr marL="285750" indent="-285750" algn="just">
              <a:spcAft>
                <a:spcPts val="1200"/>
              </a:spcAft>
              <a:buFontTx/>
              <a:buChar char="-"/>
            </a:pPr>
            <a:r>
              <a:rPr lang="pl-PL" sz="2000" b="1" dirty="0">
                <a:solidFill>
                  <a:schemeClr val="tx1"/>
                </a:solidFill>
                <a:latin typeface="+mn-lt"/>
              </a:rPr>
              <a:t>prac modernizacyjnych budynków mieszkalnych wielorodzinnych </a:t>
            </a:r>
            <a:r>
              <a:rPr lang="pl-PL" sz="2000" dirty="0">
                <a:solidFill>
                  <a:schemeClr val="tx1"/>
                </a:solidFill>
                <a:latin typeface="+mn-lt"/>
              </a:rPr>
              <a:t>powyżej 7-miu lokali, umożliwiających zmniejszenie zużycia energii końcowej przynajmniej o 30% w stosunku do stanu istniejącego (przed modernizacją), przy czym zapotrzebowanie budynku na energię końcową na potrzeby ogrzewania, wentylacji i ciepłej wody użytkowej (EKH+W) po modernizacji wyniesie nie więcej niż 85 kWh/(m2*rok). </a:t>
            </a:r>
          </a:p>
          <a:p>
            <a:pPr marL="285750" indent="-285750" algn="just">
              <a:spcAft>
                <a:spcPts val="1200"/>
              </a:spcAft>
              <a:buFontTx/>
              <a:buChar char="-"/>
            </a:pPr>
            <a:r>
              <a:rPr lang="pl-PL" sz="2000" b="1" dirty="0">
                <a:solidFill>
                  <a:schemeClr val="tx1"/>
                </a:solidFill>
                <a:latin typeface="+mn-lt"/>
              </a:rPr>
              <a:t>prac modernizacyjnych budynków użyteczności publicznej</a:t>
            </a:r>
            <a:r>
              <a:rPr lang="pl-PL" sz="2000" dirty="0">
                <a:solidFill>
                  <a:schemeClr val="tx1"/>
                </a:solidFill>
                <a:latin typeface="+mn-lt"/>
              </a:rPr>
              <a:t>, umożliwiających zmniejszenie zużycia energii końcowej przynajmniej o 30% w stosunku do stanu istniejącego (przed modernizacją), przy czym zapotrzebowanie budynku na energię końcową na potrzeby ogrzewania, wentylacji i ciepłej wody użytkowej (EKH+W) po modernizacji wyniesie nie więcej niż 75 kWh/(m2*rok), z wyłączeniem budynków opieki zdrowotnej, dla których zapotrzebowanie na EKH+W powinno wynosić nie więcej niż 225 kWh/(m2*rok).</a:t>
            </a:r>
          </a:p>
        </p:txBody>
      </p:sp>
      <p:sp>
        <p:nvSpPr>
          <p:cNvPr id="1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6</a:t>
            </a:fld>
            <a:endParaRPr dirty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Ważne jest, aby dbać o pacjenta"/>
          <p:cNvSpPr txBox="1"/>
          <p:nvPr/>
        </p:nvSpPr>
        <p:spPr>
          <a:xfrm>
            <a:off x="5086350" y="1828144"/>
            <a:ext cx="13201650" cy="4770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500" b="1" dirty="0">
                <a:solidFill>
                  <a:schemeClr val="accent3"/>
                </a:solidFill>
                <a:latin typeface="Source Sans Pro Semibold" panose="020B0503030403020204" pitchFamily="34" charset="0"/>
              </a:rPr>
              <a:t>Co to jest ESCO? Model ESCO - schemat:</a:t>
            </a:r>
          </a:p>
        </p:txBody>
      </p:sp>
      <p:sp>
        <p:nvSpPr>
          <p:cNvPr id="1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 dirty="0"/>
          </a:p>
        </p:txBody>
      </p:sp>
      <p:sp>
        <p:nvSpPr>
          <p:cNvPr id="5" name="Tytuł slajdu 4">
            <a:extLst>
              <a:ext uri="{FF2B5EF4-FFF2-40B4-BE49-F238E27FC236}">
                <a16:creationId xmlns:a16="http://schemas.microsoft.com/office/drawing/2014/main" id="{10716514-52C2-B21D-FC59-0EC099D5C325}"/>
              </a:ext>
            </a:extLst>
          </p:cNvPr>
          <p:cNvSpPr txBox="1">
            <a:spLocks/>
          </p:cNvSpPr>
          <p:nvPr/>
        </p:nvSpPr>
        <p:spPr>
          <a:xfrm>
            <a:off x="889329" y="1482725"/>
            <a:ext cx="4054415" cy="278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t">
            <a:normAutofit fontScale="97500"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 hangingPunct="1"/>
            <a:r>
              <a:rPr lang="pl-PL" sz="1600" dirty="0">
                <a:solidFill>
                  <a:schemeClr val="bg1"/>
                </a:solidFill>
              </a:rPr>
              <a:t>Fundusz Modernizacyjny – </a:t>
            </a:r>
            <a:br>
              <a:rPr lang="pl-PL" sz="1600" dirty="0">
                <a:solidFill>
                  <a:schemeClr val="bg1"/>
                </a:solidFill>
              </a:rPr>
            </a:br>
            <a:r>
              <a:rPr lang="pl-PL" sz="3100" dirty="0">
                <a:solidFill>
                  <a:schemeClr val="bg1">
                    <a:lumMod val="95000"/>
                  </a:schemeClr>
                </a:solidFill>
              </a:rPr>
              <a:t>Renowacja z gwarancją oszczędności EPC (Energy Performance </a:t>
            </a:r>
            <a:r>
              <a:rPr lang="pl-PL" sz="3100" dirty="0" err="1">
                <a:solidFill>
                  <a:schemeClr val="bg1">
                    <a:lumMod val="95000"/>
                  </a:schemeClr>
                </a:solidFill>
              </a:rPr>
              <a:t>Contract</a:t>
            </a:r>
            <a:r>
              <a:rPr lang="pl-PL" sz="3100" dirty="0">
                <a:solidFill>
                  <a:schemeClr val="bg1">
                    <a:lumMod val="95000"/>
                  </a:schemeClr>
                </a:solidFill>
              </a:rPr>
              <a:t>) Plus. Nabór II</a:t>
            </a:r>
            <a:br>
              <a:rPr lang="pl-PL" sz="2500" dirty="0">
                <a:solidFill>
                  <a:schemeClr val="accent3"/>
                </a:solidFill>
              </a:rPr>
            </a:br>
            <a:endParaRPr lang="pl-PL" sz="2500" dirty="0">
              <a:solidFill>
                <a:schemeClr val="bg1"/>
              </a:solidFill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350" y="2545400"/>
            <a:ext cx="13201650" cy="743641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>
            <a:extLst>
              <a:ext uri="{FF2B5EF4-FFF2-40B4-BE49-F238E27FC236}">
                <a16:creationId xmlns:a16="http://schemas.microsoft.com/office/drawing/2014/main" id="{60DE3D30-C30D-B14D-5196-F7EB0629CC7B}"/>
              </a:ext>
            </a:extLst>
          </p:cNvPr>
          <p:cNvSpPr txBox="1"/>
          <p:nvPr/>
        </p:nvSpPr>
        <p:spPr>
          <a:xfrm>
            <a:off x="5100638" y="1323032"/>
            <a:ext cx="12889484" cy="73250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endParaRPr lang="pl-PL" sz="2000" b="1" dirty="0">
              <a:solidFill>
                <a:schemeClr val="tx1"/>
              </a:solidFill>
              <a:latin typeface="+mn-lt"/>
            </a:endParaRPr>
          </a:p>
          <a:p>
            <a:pPr>
              <a:spcAft>
                <a:spcPts val="800"/>
              </a:spcAft>
            </a:pPr>
            <a:r>
              <a:rPr lang="pl-PL" sz="2000" b="1" dirty="0">
                <a:solidFill>
                  <a:schemeClr val="tx1"/>
                </a:solidFill>
                <a:latin typeface="+mn-lt"/>
              </a:rPr>
              <a:t>Wyróżnia się 3 standardy usprawnień:</a:t>
            </a:r>
          </a:p>
          <a:p>
            <a:pPr marL="285750" indent="-285750">
              <a:spcAft>
                <a:spcPts val="800"/>
              </a:spcAft>
              <a:buFontTx/>
              <a:buChar char="-"/>
            </a:pPr>
            <a:r>
              <a:rPr lang="pl-PL" sz="2000" dirty="0">
                <a:solidFill>
                  <a:schemeClr val="tx1"/>
                </a:solidFill>
                <a:latin typeface="+mn-lt"/>
              </a:rPr>
              <a:t>usprawnienie tylko instalacyjne lub połączone z przeprowadzeniem minimalnego zakresu prac termomodernizacyjnych (większość przegród spełnia minimalne wymagania określone w Wytycznych technicznych);</a:t>
            </a:r>
          </a:p>
          <a:p>
            <a:pPr marL="285750" indent="-285750">
              <a:spcAft>
                <a:spcPts val="800"/>
              </a:spcAft>
              <a:buFontTx/>
              <a:buChar char="-"/>
            </a:pPr>
            <a:r>
              <a:rPr lang="pl-PL" sz="2000" dirty="0">
                <a:solidFill>
                  <a:schemeClr val="tx1"/>
                </a:solidFill>
                <a:latin typeface="+mn-lt"/>
              </a:rPr>
              <a:t>optymalny zakres modernizacji energetycznej – prace z dominującym udziałem prac termomodernizacyjnych wskazanych w załączniku Wytyczne techniczne, po których przeprowadzeniu EK zmniejszy się co najmniej o 45%;</a:t>
            </a:r>
          </a:p>
          <a:p>
            <a:pPr marL="285750" indent="-285750">
              <a:spcAft>
                <a:spcPts val="800"/>
              </a:spcAft>
              <a:buFontTx/>
              <a:buChar char="-"/>
            </a:pPr>
            <a:r>
              <a:rPr lang="pl-PL" sz="2000" dirty="0">
                <a:solidFill>
                  <a:schemeClr val="tx1"/>
                </a:solidFill>
                <a:latin typeface="+mn-lt"/>
              </a:rPr>
              <a:t>wysoki standard modernizacji energetycznej - prace z dominującym udziałem prac termomodernizacyjnych wskazanych w załączniku Wytyczne techniczne, po których przeprowadzeniu EK zmniejszy się co najmniej o 60%.</a:t>
            </a:r>
          </a:p>
          <a:p>
            <a:pPr marL="285750" indent="-285750">
              <a:spcAft>
                <a:spcPts val="800"/>
              </a:spcAft>
              <a:buFontTx/>
              <a:buChar char="-"/>
            </a:pPr>
            <a:endParaRPr lang="pl-PL" sz="2000" dirty="0">
              <a:solidFill>
                <a:schemeClr val="tx1"/>
              </a:solidFill>
              <a:latin typeface="+mn-lt"/>
            </a:endParaRPr>
          </a:p>
          <a:p>
            <a:pPr>
              <a:spcAft>
                <a:spcPts val="800"/>
              </a:spcAft>
            </a:pPr>
            <a:r>
              <a:rPr lang="pl-PL" sz="2000" b="1" dirty="0">
                <a:solidFill>
                  <a:schemeClr val="tx1"/>
                </a:solidFill>
                <a:latin typeface="+mn-lt"/>
              </a:rPr>
              <a:t>Intensywność dofinansowania:</a:t>
            </a:r>
          </a:p>
          <a:p>
            <a:pPr>
              <a:spcAft>
                <a:spcPts val="800"/>
              </a:spcAft>
            </a:pPr>
            <a:r>
              <a:rPr lang="pl-PL" sz="2000" dirty="0">
                <a:solidFill>
                  <a:schemeClr val="tx1"/>
                </a:solidFill>
                <a:latin typeface="+mn-lt"/>
              </a:rPr>
              <a:t>Intensywność dofinansowania w formie dotacji zależna od standardu usprawnień i wynosi do:</a:t>
            </a:r>
          </a:p>
          <a:p>
            <a:pPr marL="285750" indent="-285750">
              <a:spcAft>
                <a:spcPts val="800"/>
              </a:spcAft>
              <a:buFontTx/>
              <a:buChar char="-"/>
            </a:pPr>
            <a:r>
              <a:rPr lang="pl-PL" sz="2000" b="1" dirty="0">
                <a:solidFill>
                  <a:schemeClr val="tx1"/>
                </a:solidFill>
                <a:latin typeface="+mn-lt"/>
              </a:rPr>
              <a:t>29% kosztów kwalifikowanych przedsięwzięcia</a:t>
            </a:r>
            <a:r>
              <a:rPr lang="pl-PL" sz="2000" dirty="0">
                <a:solidFill>
                  <a:schemeClr val="tx1"/>
                </a:solidFill>
                <a:latin typeface="+mn-lt"/>
              </a:rPr>
              <a:t> – dla usprawnień tylko instalacyjnych lub minimalny zakres prac termomodernizacyjnych;</a:t>
            </a:r>
          </a:p>
          <a:p>
            <a:pPr marL="285750" indent="-285750">
              <a:spcAft>
                <a:spcPts val="800"/>
              </a:spcAft>
              <a:buFontTx/>
              <a:buChar char="-"/>
            </a:pPr>
            <a:r>
              <a:rPr lang="pl-PL" sz="2000" b="1" dirty="0">
                <a:solidFill>
                  <a:schemeClr val="tx1"/>
                </a:solidFill>
                <a:latin typeface="+mn-lt"/>
              </a:rPr>
              <a:t>39% kosztów kwalifikowanych przedsięwzięcia</a:t>
            </a:r>
            <a:r>
              <a:rPr lang="pl-PL" sz="2000" dirty="0">
                <a:solidFill>
                  <a:schemeClr val="tx1"/>
                </a:solidFill>
                <a:latin typeface="+mn-lt"/>
              </a:rPr>
              <a:t> – optymalny zakres modernizacji energetycznej;</a:t>
            </a:r>
          </a:p>
          <a:p>
            <a:pPr marL="285750" indent="-285750">
              <a:spcAft>
                <a:spcPts val="800"/>
              </a:spcAft>
              <a:buFontTx/>
              <a:buChar char="-"/>
            </a:pPr>
            <a:r>
              <a:rPr lang="pl-PL" sz="2000" b="1" dirty="0">
                <a:solidFill>
                  <a:schemeClr val="tx1"/>
                </a:solidFill>
                <a:latin typeface="+mn-lt"/>
              </a:rPr>
              <a:t>49% kosztów kwalifikowanych przedsięwzięcia </a:t>
            </a:r>
            <a:r>
              <a:rPr lang="pl-PL" sz="2000" dirty="0">
                <a:solidFill>
                  <a:schemeClr val="tx1"/>
                </a:solidFill>
                <a:latin typeface="+mn-lt"/>
              </a:rPr>
              <a:t>– wysoki standard modernizacji energetycznej.</a:t>
            </a:r>
          </a:p>
          <a:p>
            <a:pPr marL="285750" indent="-285750">
              <a:spcAft>
                <a:spcPts val="800"/>
              </a:spcAft>
              <a:buFontTx/>
              <a:buChar char="-"/>
            </a:pPr>
            <a:endParaRPr lang="pl-PL" sz="2000" dirty="0">
              <a:solidFill>
                <a:schemeClr val="tx1"/>
              </a:solidFill>
              <a:latin typeface="+mn-lt"/>
            </a:endParaRPr>
          </a:p>
          <a:p>
            <a:pPr algn="just">
              <a:spcAft>
                <a:spcPts val="1200"/>
              </a:spcAft>
            </a:pPr>
            <a:r>
              <a:rPr lang="pl-PL" sz="2000" b="1" dirty="0">
                <a:solidFill>
                  <a:schemeClr val="tx1"/>
                </a:solidFill>
                <a:latin typeface="+mn-lt"/>
              </a:rPr>
              <a:t>Ostateczny termin składania wniosków o dofinansowanie</a:t>
            </a:r>
            <a:r>
              <a:rPr lang="pl-PL" sz="2000" dirty="0">
                <a:solidFill>
                  <a:schemeClr val="tx1"/>
                </a:solidFill>
                <a:latin typeface="+mn-lt"/>
              </a:rPr>
              <a:t> upływa dnia </a:t>
            </a:r>
            <a:r>
              <a:rPr lang="pl-PL" sz="2000" b="1" dirty="0">
                <a:solidFill>
                  <a:schemeClr val="tx1"/>
                </a:solidFill>
                <a:latin typeface="+mn-lt"/>
              </a:rPr>
              <a:t>29.11.2024 r.</a:t>
            </a:r>
          </a:p>
          <a:p>
            <a:pPr>
              <a:spcAft>
                <a:spcPts val="800"/>
              </a:spcAft>
            </a:pPr>
            <a:endParaRPr lang="pl-PL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8</a:t>
            </a:fld>
            <a:endParaRPr dirty="0"/>
          </a:p>
        </p:txBody>
      </p:sp>
      <p:sp>
        <p:nvSpPr>
          <p:cNvPr id="7" name="Tytuł slajdu 4">
            <a:extLst>
              <a:ext uri="{FF2B5EF4-FFF2-40B4-BE49-F238E27FC236}">
                <a16:creationId xmlns:a16="http://schemas.microsoft.com/office/drawing/2014/main" id="{10716514-52C2-B21D-FC59-0EC099D5C325}"/>
              </a:ext>
            </a:extLst>
          </p:cNvPr>
          <p:cNvSpPr txBox="1">
            <a:spLocks/>
          </p:cNvSpPr>
          <p:nvPr/>
        </p:nvSpPr>
        <p:spPr>
          <a:xfrm>
            <a:off x="903617" y="1639887"/>
            <a:ext cx="4054415" cy="278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t">
            <a:normAutofit fontScale="97500"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 hangingPunct="1"/>
            <a:r>
              <a:rPr lang="pl-PL" sz="1600" dirty="0">
                <a:solidFill>
                  <a:schemeClr val="bg1"/>
                </a:solidFill>
              </a:rPr>
              <a:t>Fundusz Modernizacyjny – </a:t>
            </a:r>
            <a:br>
              <a:rPr lang="pl-PL" sz="1600" dirty="0">
                <a:solidFill>
                  <a:schemeClr val="bg1"/>
                </a:solidFill>
              </a:rPr>
            </a:br>
            <a:r>
              <a:rPr lang="pl-PL" sz="3100" dirty="0">
                <a:solidFill>
                  <a:schemeClr val="bg1">
                    <a:lumMod val="95000"/>
                  </a:schemeClr>
                </a:solidFill>
              </a:rPr>
              <a:t>Renowacja z gwarancją oszczędności EPC (Energy Performance </a:t>
            </a:r>
            <a:r>
              <a:rPr lang="pl-PL" sz="3100" dirty="0" err="1">
                <a:solidFill>
                  <a:schemeClr val="bg1">
                    <a:lumMod val="95000"/>
                  </a:schemeClr>
                </a:solidFill>
              </a:rPr>
              <a:t>Contract</a:t>
            </a:r>
            <a:r>
              <a:rPr lang="pl-PL" sz="3100" dirty="0">
                <a:solidFill>
                  <a:schemeClr val="bg1">
                    <a:lumMod val="95000"/>
                  </a:schemeClr>
                </a:solidFill>
              </a:rPr>
              <a:t>) Plus. Nabór II</a:t>
            </a:r>
            <a:br>
              <a:rPr lang="pl-PL" sz="2500" dirty="0">
                <a:solidFill>
                  <a:schemeClr val="accent3"/>
                </a:solidFill>
              </a:rPr>
            </a:br>
            <a:endParaRPr lang="pl-PL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67316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D3BB7B-4598-D794-BC88-75C68F7949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6705600"/>
            <a:ext cx="18288000" cy="731838"/>
          </a:xfrm>
        </p:spPr>
        <p:txBody>
          <a:bodyPr anchor="t">
            <a:normAutofit/>
          </a:bodyPr>
          <a:lstStyle/>
          <a:p>
            <a:r>
              <a:rPr lang="pl-PL" sz="3500" dirty="0">
                <a:latin typeface="+mn-ea"/>
                <a:ea typeface="+mn-ea"/>
              </a:rPr>
              <a:t>Dziękuję za uwagę</a:t>
            </a:r>
          </a:p>
        </p:txBody>
      </p:sp>
      <p:sp>
        <p:nvSpPr>
          <p:cNvPr id="270" name="TextBox 8"/>
          <p:cNvSpPr txBox="1"/>
          <p:nvPr/>
        </p:nvSpPr>
        <p:spPr>
          <a:xfrm>
            <a:off x="4925070" y="7199193"/>
            <a:ext cx="8437860" cy="61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ct val="120000"/>
              </a:lnSpc>
              <a:defRPr sz="3500"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lang="pl-PL" dirty="0">
                <a:solidFill>
                  <a:srgbClr val="007979"/>
                </a:solidFill>
              </a:rPr>
              <a:t>www.nfosigw.gov.pl</a:t>
            </a:r>
            <a:endParaRPr dirty="0">
              <a:solidFill>
                <a:srgbClr val="007979"/>
              </a:solidFill>
            </a:endParaRPr>
          </a:p>
        </p:txBody>
      </p:sp>
      <p:pic>
        <p:nvPicPr>
          <p:cNvPr id="271" name="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215" y="2263531"/>
            <a:ext cx="3913570" cy="2695005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31809CD-A91C-6160-8533-1F8D3C50802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/>
              <a:pPr/>
              <a:t>9</a:t>
            </a:fld>
            <a:endParaRPr lang="pl-PL"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Niestandardowy 6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07979"/>
      </a:accent1>
      <a:accent2>
        <a:srgbClr val="009999"/>
      </a:accent2>
      <a:accent3>
        <a:srgbClr val="4D4D4D"/>
      </a:accent3>
      <a:accent4>
        <a:srgbClr val="2C9751"/>
      </a:accent4>
      <a:accent5>
        <a:srgbClr val="076D91"/>
      </a:accent5>
      <a:accent6>
        <a:srgbClr val="079169"/>
      </a:accent6>
      <a:hlink>
        <a:srgbClr val="007979"/>
      </a:hlink>
      <a:folHlink>
        <a:srgbClr val="85DFD0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Niestandardowy 5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4B2D9"/>
      </a:accent1>
      <a:accent2>
        <a:srgbClr val="03A688"/>
      </a:accent2>
      <a:accent3>
        <a:srgbClr val="007979"/>
      </a:accent3>
      <a:accent4>
        <a:srgbClr val="595656"/>
      </a:accent4>
      <a:accent5>
        <a:srgbClr val="CCDD8A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1001</Words>
  <Application>Microsoft Office PowerPoint</Application>
  <PresentationFormat>Niestandardowy</PresentationFormat>
  <Paragraphs>85</Paragraphs>
  <Slides>9</Slides>
  <Notes>9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9</vt:i4>
      </vt:variant>
    </vt:vector>
  </HeadingPairs>
  <TitlesOfParts>
    <vt:vector size="17" baseType="lpstr">
      <vt:lpstr>Arial</vt:lpstr>
      <vt:lpstr>Calibri</vt:lpstr>
      <vt:lpstr>Source Sans Pro</vt:lpstr>
      <vt:lpstr>Source Sans Pro Semibold</vt:lpstr>
      <vt:lpstr>Trebuchet MS</vt:lpstr>
      <vt:lpstr>Wingdings</vt:lpstr>
      <vt:lpstr>Office Theme</vt:lpstr>
      <vt:lpstr>1_Office Theme</vt:lpstr>
      <vt:lpstr>Oferta NFOŚiGW dla JST w zakresie poprawy efektywności energetycznej budynków </vt:lpstr>
      <vt:lpstr>Plan Prezentacji:</vt:lpstr>
      <vt:lpstr>Prezentacja programu PowerPoint</vt:lpstr>
      <vt:lpstr>Prezentacja programu PowerPoint</vt:lpstr>
      <vt:lpstr>Prezentacja programu PowerPoint</vt:lpstr>
      <vt:lpstr>Fundusz Modernizacyjny –  Renowacja z gwarancją oszczędności EPC (Energy Performance Contract) Plus. Nabór II </vt:lpstr>
      <vt:lpstr>Prezentacja programu PowerPoint</vt:lpstr>
      <vt:lpstr>Prezentacja programu PowerPoint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Wzór prezentacji NFOŚiGW</dc:title>
  <dc:creator/>
  <cp:lastModifiedBy/>
  <cp:revision>1</cp:revision>
  <dcterms:modified xsi:type="dcterms:W3CDTF">2024-09-09T15:15:57Z</dcterms:modified>
  <cp:contentStatus/>
</cp:coreProperties>
</file>