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08" r:id="rId1"/>
  </p:sldMasterIdLst>
  <p:notesMasterIdLst>
    <p:notesMasterId r:id="rId20"/>
  </p:notesMasterIdLst>
  <p:handoutMasterIdLst>
    <p:handoutMasterId r:id="rId21"/>
  </p:handoutMasterIdLst>
  <p:sldIdLst>
    <p:sldId id="335" r:id="rId2"/>
    <p:sldId id="444" r:id="rId3"/>
    <p:sldId id="427" r:id="rId4"/>
    <p:sldId id="404" r:id="rId5"/>
    <p:sldId id="308" r:id="rId6"/>
    <p:sldId id="417" r:id="rId7"/>
    <p:sldId id="405" r:id="rId8"/>
    <p:sldId id="409" r:id="rId9"/>
    <p:sldId id="420" r:id="rId10"/>
    <p:sldId id="422" r:id="rId11"/>
    <p:sldId id="429" r:id="rId12"/>
    <p:sldId id="430" r:id="rId13"/>
    <p:sldId id="436" r:id="rId14"/>
    <p:sldId id="447" r:id="rId15"/>
    <p:sldId id="446" r:id="rId16"/>
    <p:sldId id="443" r:id="rId17"/>
    <p:sldId id="442" r:id="rId18"/>
    <p:sldId id="426" r:id="rId19"/>
  </p:sldIdLst>
  <p:sldSz cx="10691813" cy="7559675"/>
  <p:notesSz cx="6797675" cy="9926638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381">
          <p15:clr>
            <a:srgbClr val="A4A3A4"/>
          </p15:clr>
        </p15:guide>
        <p15:guide id="2" pos="3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242"/>
    <a:srgbClr val="007033"/>
    <a:srgbClr val="93C67B"/>
    <a:srgbClr val="8B12B6"/>
    <a:srgbClr val="554B97"/>
    <a:srgbClr val="FFFFFF"/>
    <a:srgbClr val="002073"/>
    <a:srgbClr val="FA8606"/>
    <a:srgbClr val="FDABFF"/>
    <a:srgbClr val="3C3C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6CF949A-62F4-4586-A053-1EF799A7A82D}" v="22" dt="2024-02-26T09:19:57.375"/>
  </p1510:revLst>
</p1510:revInfo>
</file>

<file path=ppt/tableStyles.xml><?xml version="1.0" encoding="utf-8"?>
<a:tblStyleLst xmlns:a="http://schemas.openxmlformats.org/drawingml/2006/main" def="{00A15C55-8517-42AA-B614-E9B94910E393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Styl pośredni 2 — Ak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BC89EF96-8CEA-46FF-86C4-4CE0E7609802}" styleName="Styl jasny 3 — Ak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628" autoAdjust="0"/>
    <p:restoredTop sz="86405" autoAdjust="0"/>
  </p:normalViewPr>
  <p:slideViewPr>
    <p:cSldViewPr>
      <p:cViewPr varScale="1">
        <p:scale>
          <a:sx n="87" d="100"/>
          <a:sy n="87" d="100"/>
        </p:scale>
        <p:origin x="1302" y="84"/>
      </p:cViewPr>
      <p:guideLst>
        <p:guide orient="horz" pos="2381"/>
        <p:guide pos="33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0001534423399426E-2"/>
          <c:y val="0.14818269735836948"/>
          <c:w val="0.90340721566166482"/>
          <c:h val="0.5584313965783650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POIiŚ 14-20</c:v>
                </c:pt>
              </c:strCache>
            </c:strRef>
          </c:tx>
          <c:spPr>
            <a:solidFill>
              <a:schemeClr val="accent1">
                <a:alpha val="70000"/>
              </a:schemeClr>
            </a:solidFill>
            <a:ln w="9525" cap="flat" cmpd="sng" algn="ctr">
              <a:noFill/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p3d/>
          </c:spPr>
          <c:invertIfNegative val="0"/>
          <c:dLbls>
            <c:dLbl>
              <c:idx val="0"/>
              <c:layout>
                <c:manualLayout>
                  <c:x val="0"/>
                  <c:y val="-1.79188568051545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B17-4B93-A480-A75AF970E8BE}"/>
                </c:ext>
              </c:extLst>
            </c:dLbl>
            <c:dLbl>
              <c:idx val="1"/>
              <c:layout>
                <c:manualLayout>
                  <c:x val="1.0558068127686355E-2"/>
                  <c:y val="-1.79188568051545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B17-4B93-A480-A75AF970E8BE}"/>
                </c:ext>
              </c:extLst>
            </c:dLbl>
            <c:dLbl>
              <c:idx val="2"/>
              <c:layout>
                <c:manualLayout>
                  <c:x val="1.0558068127686355E-2"/>
                  <c:y val="-2.04786934916052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B17-4B93-A480-A75AF970E8BE}"/>
                </c:ext>
              </c:extLst>
            </c:dLbl>
            <c:dLbl>
              <c:idx val="3"/>
              <c:layout>
                <c:manualLayout>
                  <c:x val="1.0558068127686355E-2"/>
                  <c:y val="-1.79188568051545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B17-4B93-A480-A75AF970E8B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002073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Arkusz1!$A$2:$A$5</c:f>
              <c:strCache>
                <c:ptCount val="4"/>
                <c:pt idx="0">
                  <c:v>adaptacja do zmian klimatu</c:v>
                </c:pt>
                <c:pt idx="1">
                  <c:v>gospodarka wodno-ściekowa</c:v>
                </c:pt>
                <c:pt idx="2">
                  <c:v>gospodarka odpadami</c:v>
                </c:pt>
                <c:pt idx="3">
                  <c:v>przyroda, środowisko miejskie, rekultywacja</c:v>
                </c:pt>
              </c:strCache>
            </c:strRef>
          </c:cat>
          <c:val>
            <c:numRef>
              <c:f>Arkusz1!$B$2:$B$5</c:f>
              <c:numCache>
                <c:formatCode>#,##0</c:formatCode>
                <c:ptCount val="4"/>
                <c:pt idx="0">
                  <c:v>920</c:v>
                </c:pt>
                <c:pt idx="1">
                  <c:v>1922</c:v>
                </c:pt>
                <c:pt idx="2">
                  <c:v>278</c:v>
                </c:pt>
                <c:pt idx="3">
                  <c:v>388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777-4716-8219-1E0FA81FF0AC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FEnIKS 21-27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  <a:alpha val="80000"/>
              </a:schemeClr>
            </a:solidFill>
            <a:ln w="9525" cap="flat" cmpd="sng" algn="ctr">
              <a:noFill/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p3d/>
          </c:spPr>
          <c:invertIfNegative val="0"/>
          <c:dLbls>
            <c:dLbl>
              <c:idx val="0"/>
              <c:layout>
                <c:manualLayout>
                  <c:x val="1.5082954468123336E-2"/>
                  <c:y val="-2.55983668645064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BB17-4B93-A480-A75AF970E8BE}"/>
                </c:ext>
              </c:extLst>
            </c:dLbl>
            <c:dLbl>
              <c:idx val="1"/>
              <c:layout>
                <c:manualLayout>
                  <c:x val="1.9607840808560262E-2"/>
                  <c:y val="-2.55983668645064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B17-4B93-A480-A75AF970E8BE}"/>
                </c:ext>
              </c:extLst>
            </c:dLbl>
            <c:dLbl>
              <c:idx val="2"/>
              <c:layout>
                <c:manualLayout>
                  <c:x val="1.3574659021310916E-2"/>
                  <c:y val="-2.04786934916052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B17-4B93-A480-A75AF970E8BE}"/>
                </c:ext>
              </c:extLst>
            </c:dLbl>
            <c:dLbl>
              <c:idx val="3"/>
              <c:layout>
                <c:manualLayout>
                  <c:x val="1.8099545361747925E-2"/>
                  <c:y val="-1.79188568051545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B17-4B93-A480-A75AF970E8B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002073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Arkusz1!$A$2:$A$5</c:f>
              <c:strCache>
                <c:ptCount val="4"/>
                <c:pt idx="0">
                  <c:v>adaptacja do zmian klimatu</c:v>
                </c:pt>
                <c:pt idx="1">
                  <c:v>gospodarka wodno-ściekowa</c:v>
                </c:pt>
                <c:pt idx="2">
                  <c:v>gospodarka odpadami</c:v>
                </c:pt>
                <c:pt idx="3">
                  <c:v>przyroda, środowisko miejskie, rekultywacja</c:v>
                </c:pt>
              </c:strCache>
            </c:strRef>
          </c:cat>
          <c:val>
            <c:numRef>
              <c:f>Arkusz1!$C$2:$C$5</c:f>
              <c:numCache>
                <c:formatCode>#,##0</c:formatCode>
                <c:ptCount val="4"/>
                <c:pt idx="0">
                  <c:v>1967</c:v>
                </c:pt>
                <c:pt idx="1">
                  <c:v>1230</c:v>
                </c:pt>
                <c:pt idx="2">
                  <c:v>160</c:v>
                </c:pt>
                <c:pt idx="3">
                  <c:v>310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777-4716-8219-1E0FA81FF0A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02015928"/>
        <c:axId val="402017104"/>
        <c:axId val="0"/>
      </c:bar3DChart>
      <c:catAx>
        <c:axId val="4020159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20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  <a:endParaRPr lang="pl-PL"/>
          </a:p>
        </c:txPr>
        <c:crossAx val="402017104"/>
        <c:crosses val="autoZero"/>
        <c:auto val="1"/>
        <c:lblAlgn val="ctr"/>
        <c:lblOffset val="100"/>
        <c:noMultiLvlLbl val="0"/>
      </c:catAx>
      <c:valAx>
        <c:axId val="4020171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20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  <a:endParaRPr lang="pl-PL"/>
          </a:p>
        </c:txPr>
        <c:crossAx val="4020159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rgbClr val="002073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defRPr>
          </a:pPr>
          <a:endParaRPr lang="pl-P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9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2F2FDC-BDA3-43FE-B1E3-CAC3D32F6CEA}" type="datetimeFigureOut">
              <a:rPr lang="pl-PL" smtClean="0"/>
              <a:t>2024-09-11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905B4C-80FE-4932-994F-FB3C8CCF5FA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022564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>
            <a:extLst>
              <a:ext uri="{FF2B5EF4-FFF2-40B4-BE49-F238E27FC236}">
                <a16:creationId xmlns:a16="http://schemas.microsoft.com/office/drawing/2014/main" id="{2BD582C5-ACA9-CC8D-C41D-073980717C3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2D93768C-B02D-7F18-9C81-BB43B6580720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72EB538-6020-4ED0-A450-9F2F49113206}" type="datetimeFigureOut">
              <a:rPr lang="pl-PL"/>
              <a:pPr>
                <a:defRPr/>
              </a:pPr>
              <a:t>2024-09-11</a:t>
            </a:fld>
            <a:endParaRPr lang="pl-PL"/>
          </a:p>
        </p:txBody>
      </p:sp>
      <p:sp>
        <p:nvSpPr>
          <p:cNvPr id="4" name="Symbol zastępczy obrazu slajdu 3">
            <a:extLst>
              <a:ext uri="{FF2B5EF4-FFF2-40B4-BE49-F238E27FC236}">
                <a16:creationId xmlns:a16="http://schemas.microsoft.com/office/drawing/2014/main" id="{4FFC6629-C316-4010-5541-56707C89A5B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030288" y="1241425"/>
            <a:ext cx="47371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l-PL" noProof="0"/>
          </a:p>
        </p:txBody>
      </p:sp>
      <p:sp>
        <p:nvSpPr>
          <p:cNvPr id="5" name="Symbol zastępczy notatek 4">
            <a:extLst>
              <a:ext uri="{FF2B5EF4-FFF2-40B4-BE49-F238E27FC236}">
                <a16:creationId xmlns:a16="http://schemas.microsoft.com/office/drawing/2014/main" id="{D0ACA120-1CF5-761A-4E21-402E84E044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noProof="0"/>
              <a:t>Kliknij, aby edytować style wzorca tekstu</a:t>
            </a:r>
          </a:p>
          <a:p>
            <a:pPr lvl="1"/>
            <a:r>
              <a:rPr lang="pl-PL" noProof="0"/>
              <a:t>Drugi poziom</a:t>
            </a:r>
          </a:p>
          <a:p>
            <a:pPr lvl="2"/>
            <a:r>
              <a:rPr lang="pl-PL" noProof="0"/>
              <a:t>Trzeci poziom</a:t>
            </a:r>
          </a:p>
          <a:p>
            <a:pPr lvl="3"/>
            <a:r>
              <a:rPr lang="pl-PL" noProof="0"/>
              <a:t>Czwarty poziom</a:t>
            </a:r>
          </a:p>
          <a:p>
            <a:pPr lvl="4"/>
            <a:r>
              <a:rPr lang="pl-PL" noProof="0"/>
              <a:t>Piąty poziom</a:t>
            </a:r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2C0CF1FA-2B93-9410-D13E-2E54130A4D0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BE5D39FE-5CE1-5B3A-B556-F64301F0770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847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AB0F54BB-6727-475F-9FD5-ED33A44F2811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89222362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ymbol zastępczy obrazu slajdu 1">
            <a:extLst>
              <a:ext uri="{FF2B5EF4-FFF2-40B4-BE49-F238E27FC236}">
                <a16:creationId xmlns:a16="http://schemas.microsoft.com/office/drawing/2014/main" id="{BAEE2547-540A-1C34-FE42-74B7256CA39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Symbol zastępczy notatek 2">
            <a:extLst>
              <a:ext uri="{FF2B5EF4-FFF2-40B4-BE49-F238E27FC236}">
                <a16:creationId xmlns:a16="http://schemas.microsoft.com/office/drawing/2014/main" id="{DDF80B94-0AD1-674B-9CD7-B6303076AB0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 sz="1100" dirty="0"/>
          </a:p>
        </p:txBody>
      </p:sp>
      <p:sp>
        <p:nvSpPr>
          <p:cNvPr id="18436" name="Symbol zastępczy numeru slajdu 3">
            <a:extLst>
              <a:ext uri="{FF2B5EF4-FFF2-40B4-BE49-F238E27FC236}">
                <a16:creationId xmlns:a16="http://schemas.microsoft.com/office/drawing/2014/main" id="{B1643D38-FEB1-BF10-7F1F-D0C9BA7904A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B3A1AAAA-A27A-45D8-A6BC-60C8906F3B44}" type="slidenum">
              <a:rPr lang="pl-PL" altLang="pl-PL" smtClean="0"/>
              <a:pPr/>
              <a:t>1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41592649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ymbol zastępczy obrazu slajdu 1">
            <a:extLst>
              <a:ext uri="{FF2B5EF4-FFF2-40B4-BE49-F238E27FC236}">
                <a16:creationId xmlns:a16="http://schemas.microsoft.com/office/drawing/2014/main" id="{1CE00E4B-06E8-CA22-6CA9-91412C38A7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Symbol zastępczy notatek 2">
            <a:extLst>
              <a:ext uri="{FF2B5EF4-FFF2-40B4-BE49-F238E27FC236}">
                <a16:creationId xmlns:a16="http://schemas.microsoft.com/office/drawing/2014/main" id="{1CC7A0D8-7360-61B8-B2E9-95D2A87906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 dirty="0"/>
          </a:p>
        </p:txBody>
      </p:sp>
      <p:sp>
        <p:nvSpPr>
          <p:cNvPr id="30724" name="Symbol zastępczy numeru slajdu 3">
            <a:extLst>
              <a:ext uri="{FF2B5EF4-FFF2-40B4-BE49-F238E27FC236}">
                <a16:creationId xmlns:a16="http://schemas.microsoft.com/office/drawing/2014/main" id="{C1649422-4C98-AD8A-824F-08C7B1149C5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86AFC5C4-738C-4FDA-9624-25C3EAB4E1FA}" type="slidenum">
              <a:rPr lang="pl-PL" altLang="pl-PL" smtClean="0"/>
              <a:pPr/>
              <a:t>10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349707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ymbol zastępczy obrazu slajdu 1">
            <a:extLst>
              <a:ext uri="{FF2B5EF4-FFF2-40B4-BE49-F238E27FC236}">
                <a16:creationId xmlns:a16="http://schemas.microsoft.com/office/drawing/2014/main" id="{1CE00E4B-06E8-CA22-6CA9-91412C38A7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Symbol zastępczy notatek 2">
            <a:extLst>
              <a:ext uri="{FF2B5EF4-FFF2-40B4-BE49-F238E27FC236}">
                <a16:creationId xmlns:a16="http://schemas.microsoft.com/office/drawing/2014/main" id="{1CC7A0D8-7360-61B8-B2E9-95D2A87906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 dirty="0"/>
          </a:p>
        </p:txBody>
      </p:sp>
      <p:sp>
        <p:nvSpPr>
          <p:cNvPr id="30724" name="Symbol zastępczy numeru slajdu 3">
            <a:extLst>
              <a:ext uri="{FF2B5EF4-FFF2-40B4-BE49-F238E27FC236}">
                <a16:creationId xmlns:a16="http://schemas.microsoft.com/office/drawing/2014/main" id="{C1649422-4C98-AD8A-824F-08C7B1149C5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86AFC5C4-738C-4FDA-9624-25C3EAB4E1FA}" type="slidenum">
              <a:rPr lang="pl-PL" altLang="pl-PL" smtClean="0">
                <a:solidFill>
                  <a:prstClr val="black"/>
                </a:solidFill>
              </a:rPr>
              <a:pPr/>
              <a:t>11</a:t>
            </a:fld>
            <a:endParaRPr lang="pl-PL" altLang="pl-P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1959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ymbol zastępczy obrazu slajdu 1">
            <a:extLst>
              <a:ext uri="{FF2B5EF4-FFF2-40B4-BE49-F238E27FC236}">
                <a16:creationId xmlns:a16="http://schemas.microsoft.com/office/drawing/2014/main" id="{1CE00E4B-06E8-CA22-6CA9-91412C38A7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Symbol zastępczy notatek 2">
            <a:extLst>
              <a:ext uri="{FF2B5EF4-FFF2-40B4-BE49-F238E27FC236}">
                <a16:creationId xmlns:a16="http://schemas.microsoft.com/office/drawing/2014/main" id="{1CC7A0D8-7360-61B8-B2E9-95D2A87906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/>
          </a:p>
        </p:txBody>
      </p:sp>
      <p:sp>
        <p:nvSpPr>
          <p:cNvPr id="30724" name="Symbol zastępczy numeru slajdu 3">
            <a:extLst>
              <a:ext uri="{FF2B5EF4-FFF2-40B4-BE49-F238E27FC236}">
                <a16:creationId xmlns:a16="http://schemas.microsoft.com/office/drawing/2014/main" id="{C1649422-4C98-AD8A-824F-08C7B1149C5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86AFC5C4-738C-4FDA-9624-25C3EAB4E1FA}" type="slidenum">
              <a:rPr lang="pl-PL" altLang="pl-PL" smtClean="0">
                <a:solidFill>
                  <a:prstClr val="black"/>
                </a:solidFill>
              </a:rPr>
              <a:pPr/>
              <a:t>12</a:t>
            </a:fld>
            <a:endParaRPr lang="pl-PL" altLang="pl-P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3210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B0F54BB-6727-475F-9FD5-ED33A44F2811}" type="slidenum">
              <a:rPr lang="pl-PL" altLang="pl-PL" smtClean="0"/>
              <a:pPr>
                <a:defRPr/>
              </a:pPr>
              <a:t>15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6925099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ymbol zastępczy obrazu slajdu 1">
            <a:extLst>
              <a:ext uri="{FF2B5EF4-FFF2-40B4-BE49-F238E27FC236}">
                <a16:creationId xmlns:a16="http://schemas.microsoft.com/office/drawing/2014/main" id="{466BD8E8-B3B3-7AB7-A7D9-28512CC4733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Symbol zastępczy notatek 2">
            <a:extLst>
              <a:ext uri="{FF2B5EF4-FFF2-40B4-BE49-F238E27FC236}">
                <a16:creationId xmlns:a16="http://schemas.microsoft.com/office/drawing/2014/main" id="{4ECC5434-4ECC-331F-C4CA-9B68E47CD8F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/>
          </a:p>
        </p:txBody>
      </p:sp>
      <p:sp>
        <p:nvSpPr>
          <p:cNvPr id="75780" name="Symbol zastępczy numeru slajdu 3">
            <a:extLst>
              <a:ext uri="{FF2B5EF4-FFF2-40B4-BE49-F238E27FC236}">
                <a16:creationId xmlns:a16="http://schemas.microsoft.com/office/drawing/2014/main" id="{092FFC74-E949-55C8-0CF9-F6786888A36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96D3F3AB-27F5-4E4A-B72A-414B2435B818}" type="slidenum">
              <a:rPr lang="pl-PL" altLang="pl-PL" smtClean="0">
                <a:solidFill>
                  <a:prstClr val="black"/>
                </a:solidFill>
              </a:rPr>
              <a:pPr/>
              <a:t>18</a:t>
            </a:fld>
            <a:endParaRPr lang="pl-PL" altLang="pl-P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42201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B0F54BB-6727-475F-9FD5-ED33A44F2811}" type="slidenum">
              <a:rPr lang="pl-PL" altLang="pl-PL" smtClean="0"/>
              <a:pPr>
                <a:defRPr/>
              </a:pPr>
              <a:t>2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6190608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ymbol zastępczy obrazu slajdu 1">
            <a:extLst>
              <a:ext uri="{FF2B5EF4-FFF2-40B4-BE49-F238E27FC236}">
                <a16:creationId xmlns:a16="http://schemas.microsoft.com/office/drawing/2014/main" id="{1CE00E4B-06E8-CA22-6CA9-91412C38A7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Symbol zastępczy notatek 2">
            <a:extLst>
              <a:ext uri="{FF2B5EF4-FFF2-40B4-BE49-F238E27FC236}">
                <a16:creationId xmlns:a16="http://schemas.microsoft.com/office/drawing/2014/main" id="{1CC7A0D8-7360-61B8-B2E9-95D2A87906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/>
          </a:p>
        </p:txBody>
      </p:sp>
      <p:sp>
        <p:nvSpPr>
          <p:cNvPr id="30724" name="Symbol zastępczy numeru slajdu 3">
            <a:extLst>
              <a:ext uri="{FF2B5EF4-FFF2-40B4-BE49-F238E27FC236}">
                <a16:creationId xmlns:a16="http://schemas.microsoft.com/office/drawing/2014/main" id="{C1649422-4C98-AD8A-824F-08C7B1149C5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86AFC5C4-738C-4FDA-9624-25C3EAB4E1FA}" type="slidenum">
              <a:rPr lang="pl-PL" altLang="pl-PL" smtClean="0">
                <a:solidFill>
                  <a:prstClr val="black"/>
                </a:solidFill>
              </a:rPr>
              <a:pPr/>
              <a:t>3</a:t>
            </a:fld>
            <a:endParaRPr lang="pl-PL" altLang="pl-P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76478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ymbol zastępczy obrazu slajdu 1">
            <a:extLst>
              <a:ext uri="{FF2B5EF4-FFF2-40B4-BE49-F238E27FC236}">
                <a16:creationId xmlns:a16="http://schemas.microsoft.com/office/drawing/2014/main" id="{1CE00E4B-06E8-CA22-6CA9-91412C38A7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Symbol zastępczy notatek 2">
            <a:extLst>
              <a:ext uri="{FF2B5EF4-FFF2-40B4-BE49-F238E27FC236}">
                <a16:creationId xmlns:a16="http://schemas.microsoft.com/office/drawing/2014/main" id="{1CC7A0D8-7360-61B8-B2E9-95D2A87906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/>
          </a:p>
        </p:txBody>
      </p:sp>
      <p:sp>
        <p:nvSpPr>
          <p:cNvPr id="30724" name="Symbol zastępczy numeru slajdu 3">
            <a:extLst>
              <a:ext uri="{FF2B5EF4-FFF2-40B4-BE49-F238E27FC236}">
                <a16:creationId xmlns:a16="http://schemas.microsoft.com/office/drawing/2014/main" id="{C1649422-4C98-AD8A-824F-08C7B1149C5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86AFC5C4-738C-4FDA-9624-25C3EAB4E1FA}" type="slidenum">
              <a:rPr lang="pl-PL" altLang="pl-PL" smtClean="0"/>
              <a:pPr/>
              <a:t>4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5883449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ymbol zastępczy obrazu slajdu 1">
            <a:extLst>
              <a:ext uri="{FF2B5EF4-FFF2-40B4-BE49-F238E27FC236}">
                <a16:creationId xmlns:a16="http://schemas.microsoft.com/office/drawing/2014/main" id="{1CE00E4B-06E8-CA22-6CA9-91412C38A7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Symbol zastępczy notatek 2">
            <a:extLst>
              <a:ext uri="{FF2B5EF4-FFF2-40B4-BE49-F238E27FC236}">
                <a16:creationId xmlns:a16="http://schemas.microsoft.com/office/drawing/2014/main" id="{1CC7A0D8-7360-61B8-B2E9-95D2A87906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 dirty="0"/>
          </a:p>
        </p:txBody>
      </p:sp>
      <p:sp>
        <p:nvSpPr>
          <p:cNvPr id="30724" name="Symbol zastępczy numeru slajdu 3">
            <a:extLst>
              <a:ext uri="{FF2B5EF4-FFF2-40B4-BE49-F238E27FC236}">
                <a16:creationId xmlns:a16="http://schemas.microsoft.com/office/drawing/2014/main" id="{C1649422-4C98-AD8A-824F-08C7B1149C5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86AFC5C4-738C-4FDA-9624-25C3EAB4E1FA}" type="slidenum">
              <a:rPr lang="pl-PL" altLang="pl-PL" smtClean="0"/>
              <a:pPr/>
              <a:t>5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5241013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ymbol zastępczy obrazu slajdu 1">
            <a:extLst>
              <a:ext uri="{FF2B5EF4-FFF2-40B4-BE49-F238E27FC236}">
                <a16:creationId xmlns:a16="http://schemas.microsoft.com/office/drawing/2014/main" id="{1CE00E4B-06E8-CA22-6CA9-91412C38A7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Symbol zastępczy notatek 2">
            <a:extLst>
              <a:ext uri="{FF2B5EF4-FFF2-40B4-BE49-F238E27FC236}">
                <a16:creationId xmlns:a16="http://schemas.microsoft.com/office/drawing/2014/main" id="{1CC7A0D8-7360-61B8-B2E9-95D2A87906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 dirty="0"/>
          </a:p>
        </p:txBody>
      </p:sp>
      <p:sp>
        <p:nvSpPr>
          <p:cNvPr id="30724" name="Symbol zastępczy numeru slajdu 3">
            <a:extLst>
              <a:ext uri="{FF2B5EF4-FFF2-40B4-BE49-F238E27FC236}">
                <a16:creationId xmlns:a16="http://schemas.microsoft.com/office/drawing/2014/main" id="{C1649422-4C98-AD8A-824F-08C7B1149C5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86AFC5C4-738C-4FDA-9624-25C3EAB4E1FA}" type="slidenum">
              <a:rPr lang="pl-PL" altLang="pl-PL" smtClean="0"/>
              <a:pPr/>
              <a:t>6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9740832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ymbol zastępczy obrazu slajdu 1">
            <a:extLst>
              <a:ext uri="{FF2B5EF4-FFF2-40B4-BE49-F238E27FC236}">
                <a16:creationId xmlns:a16="http://schemas.microsoft.com/office/drawing/2014/main" id="{1CE00E4B-06E8-CA22-6CA9-91412C38A7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Symbol zastępczy notatek 2">
            <a:extLst>
              <a:ext uri="{FF2B5EF4-FFF2-40B4-BE49-F238E27FC236}">
                <a16:creationId xmlns:a16="http://schemas.microsoft.com/office/drawing/2014/main" id="{1CC7A0D8-7360-61B8-B2E9-95D2A87906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/>
          </a:p>
        </p:txBody>
      </p:sp>
      <p:sp>
        <p:nvSpPr>
          <p:cNvPr id="30724" name="Symbol zastępczy numeru slajdu 3">
            <a:extLst>
              <a:ext uri="{FF2B5EF4-FFF2-40B4-BE49-F238E27FC236}">
                <a16:creationId xmlns:a16="http://schemas.microsoft.com/office/drawing/2014/main" id="{C1649422-4C98-AD8A-824F-08C7B1149C5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86AFC5C4-738C-4FDA-9624-25C3EAB4E1FA}" type="slidenum">
              <a:rPr lang="pl-PL" altLang="pl-PL" smtClean="0"/>
              <a:pPr/>
              <a:t>7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0977254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ymbol zastępczy obrazu slajdu 1">
            <a:extLst>
              <a:ext uri="{FF2B5EF4-FFF2-40B4-BE49-F238E27FC236}">
                <a16:creationId xmlns:a16="http://schemas.microsoft.com/office/drawing/2014/main" id="{1CE00E4B-06E8-CA22-6CA9-91412C38A7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Symbol zastępczy notatek 2">
            <a:extLst>
              <a:ext uri="{FF2B5EF4-FFF2-40B4-BE49-F238E27FC236}">
                <a16:creationId xmlns:a16="http://schemas.microsoft.com/office/drawing/2014/main" id="{1CC7A0D8-7360-61B8-B2E9-95D2A87906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/>
          </a:p>
        </p:txBody>
      </p:sp>
      <p:sp>
        <p:nvSpPr>
          <p:cNvPr id="30724" name="Symbol zastępczy numeru slajdu 3">
            <a:extLst>
              <a:ext uri="{FF2B5EF4-FFF2-40B4-BE49-F238E27FC236}">
                <a16:creationId xmlns:a16="http://schemas.microsoft.com/office/drawing/2014/main" id="{C1649422-4C98-AD8A-824F-08C7B1149C5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86AFC5C4-738C-4FDA-9624-25C3EAB4E1FA}" type="slidenum">
              <a:rPr lang="pl-PL" altLang="pl-PL" smtClean="0"/>
              <a:pPr/>
              <a:t>8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0635349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ymbol zastępczy obrazu slajdu 1">
            <a:extLst>
              <a:ext uri="{FF2B5EF4-FFF2-40B4-BE49-F238E27FC236}">
                <a16:creationId xmlns:a16="http://schemas.microsoft.com/office/drawing/2014/main" id="{1CE00E4B-06E8-CA22-6CA9-91412C38A7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Symbol zastępczy notatek 2">
            <a:extLst>
              <a:ext uri="{FF2B5EF4-FFF2-40B4-BE49-F238E27FC236}">
                <a16:creationId xmlns:a16="http://schemas.microsoft.com/office/drawing/2014/main" id="{1CC7A0D8-7360-61B8-B2E9-95D2A87906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 dirty="0"/>
          </a:p>
        </p:txBody>
      </p:sp>
      <p:sp>
        <p:nvSpPr>
          <p:cNvPr id="30724" name="Symbol zastępczy numeru slajdu 3">
            <a:extLst>
              <a:ext uri="{FF2B5EF4-FFF2-40B4-BE49-F238E27FC236}">
                <a16:creationId xmlns:a16="http://schemas.microsoft.com/office/drawing/2014/main" id="{C1649422-4C98-AD8A-824F-08C7B1149C5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86AFC5C4-738C-4FDA-9624-25C3EAB4E1FA}" type="slidenum">
              <a:rPr lang="pl-PL" altLang="pl-PL" smtClean="0"/>
              <a:pPr/>
              <a:t>9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2296641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image" Target="../media/image4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image" Target="../media/image8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B2730D38-E5A9-7471-3D54-D6038BF6D7C7}"/>
              </a:ext>
            </a:extLst>
          </p:cNvPr>
          <p:cNvSpPr/>
          <p:nvPr userDrawn="1"/>
        </p:nvSpPr>
        <p:spPr>
          <a:xfrm>
            <a:off x="1027113" y="1973263"/>
            <a:ext cx="8639175" cy="4327525"/>
          </a:xfrm>
          <a:prstGeom prst="rect">
            <a:avLst/>
          </a:prstGeom>
          <a:solidFill>
            <a:srgbClr val="BDBD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77D55CA3-7F74-5CB7-CE0D-4EE6B5B4DDBB}"/>
              </a:ext>
            </a:extLst>
          </p:cNvPr>
          <p:cNvSpPr/>
          <p:nvPr userDrawn="1"/>
        </p:nvSpPr>
        <p:spPr>
          <a:xfrm>
            <a:off x="0" y="0"/>
            <a:ext cx="4986338" cy="269398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pic>
        <p:nvPicPr>
          <p:cNvPr id="6" name="Obraz 10" descr="Obraz zawierający tekst&#10;&#10;Opis wygenerowany automatycznie">
            <a:extLst>
              <a:ext uri="{FF2B5EF4-FFF2-40B4-BE49-F238E27FC236}">
                <a16:creationId xmlns:a16="http://schemas.microsoft.com/office/drawing/2014/main" id="{006C04D2-107A-BCE9-C207-DB50E5B4CC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113" y="1973263"/>
            <a:ext cx="3959225" cy="720725"/>
          </a:xfrm>
          <a:prstGeom prst="rect">
            <a:avLst/>
          </a:prstGeom>
          <a:solidFill>
            <a:srgbClr val="3E3E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az 12">
            <a:extLst>
              <a:ext uri="{FF2B5EF4-FFF2-40B4-BE49-F238E27FC236}">
                <a16:creationId xmlns:a16="http://schemas.microsoft.com/office/drawing/2014/main" id="{970A86B6-99C4-5470-920D-CE74DB0595D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00" y="539750"/>
            <a:ext cx="1081088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az 13">
            <a:extLst>
              <a:ext uri="{FF2B5EF4-FFF2-40B4-BE49-F238E27FC236}">
                <a16:creationId xmlns:a16="http://schemas.microsoft.com/office/drawing/2014/main" id="{977419B7-7FF6-E590-F5D9-3364AF12E50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5025" y="539750"/>
            <a:ext cx="1081088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az 14">
            <a:extLst>
              <a:ext uri="{FF2B5EF4-FFF2-40B4-BE49-F238E27FC236}">
                <a16:creationId xmlns:a16="http://schemas.microsoft.com/office/drawing/2014/main" id="{AB949CE0-C342-20F2-6EE5-F75136DEBB9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4738" y="539750"/>
            <a:ext cx="1079500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az 15">
            <a:extLst>
              <a:ext uri="{FF2B5EF4-FFF2-40B4-BE49-F238E27FC236}">
                <a16:creationId xmlns:a16="http://schemas.microsoft.com/office/drawing/2014/main" id="{C00CCD4E-465C-9EC5-39E6-478597F131E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6370638"/>
            <a:ext cx="1620837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Obraz 16">
            <a:extLst>
              <a:ext uri="{FF2B5EF4-FFF2-40B4-BE49-F238E27FC236}">
                <a16:creationId xmlns:a16="http://schemas.microsoft.com/office/drawing/2014/main" id="{B460CF82-7A62-361F-0E2F-3A88B69147EA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338" y="6370638"/>
            <a:ext cx="2633662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Obraz 17">
            <a:extLst>
              <a:ext uri="{FF2B5EF4-FFF2-40B4-BE49-F238E27FC236}">
                <a16:creationId xmlns:a16="http://schemas.microsoft.com/office/drawing/2014/main" id="{E59F1ED2-80D3-A4AB-30CC-717E9020540C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688" y="6370638"/>
            <a:ext cx="2239962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85877" y="3059113"/>
            <a:ext cx="7920115" cy="1107677"/>
          </a:xfrm>
        </p:spPr>
        <p:txBody>
          <a:bodyPr>
            <a:normAutofit/>
          </a:bodyPr>
          <a:lstStyle>
            <a:lvl1pPr algn="l">
              <a:lnSpc>
                <a:spcPts val="4000"/>
              </a:lnSpc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5888" y="4861794"/>
            <a:ext cx="7920037" cy="1080000"/>
          </a:xfrm>
        </p:spPr>
        <p:txBody>
          <a:bodyPr>
            <a:normAutofit/>
          </a:bodyPr>
          <a:lstStyle>
            <a:lvl1pPr marL="0" indent="0" algn="l">
              <a:lnSpc>
                <a:spcPts val="3500"/>
              </a:lnSpc>
              <a:buNone/>
              <a:defRPr sz="2800" b="1">
                <a:solidFill>
                  <a:schemeClr val="tx2"/>
                </a:solidFill>
              </a:defRPr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6E19FAB3-F003-8736-E7CD-E490AA03D7B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866063" y="539750"/>
            <a:ext cx="1798637" cy="349250"/>
          </a:xfrm>
          <a:prstGeom prst="rect">
            <a:avLst/>
          </a:prstGeom>
        </p:spPr>
        <p:txBody>
          <a:bodyPr lIns="0" tIns="0" rIns="0" bIns="0"/>
          <a:lstStyle>
            <a:lvl1pPr algn="r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>
              <a:defRPr/>
            </a:pPr>
            <a:fld id="{8A6B2964-CF72-417C-92A5-962D14C2EA66}" type="datetime1">
              <a:rPr lang="pl-PL"/>
              <a:pPr>
                <a:defRPr/>
              </a:pPr>
              <a:t>2024-09-11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275948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Slajd - tytuł + 2 elementy zawartości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4">
            <a:extLst>
              <a:ext uri="{FF2B5EF4-FFF2-40B4-BE49-F238E27FC236}">
                <a16:creationId xmlns:a16="http://schemas.microsoft.com/office/drawing/2014/main" id="{6E2C80A2-9629-695F-723F-E8BE4BCD0B54}"/>
              </a:ext>
            </a:extLst>
          </p:cNvPr>
          <p:cNvSpPr/>
          <p:nvPr userDrawn="1"/>
        </p:nvSpPr>
        <p:spPr>
          <a:xfrm>
            <a:off x="1025525" y="0"/>
            <a:ext cx="1079500" cy="179388"/>
          </a:xfrm>
          <a:prstGeom prst="rect">
            <a:avLst/>
          </a:prstGeom>
          <a:solidFill>
            <a:srgbClr val="3E3EBC"/>
          </a:solidFill>
          <a:ln>
            <a:solidFill>
              <a:srgbClr val="3E3E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FA8C071A-B719-ECA3-A9BC-3D1C1DFCAD4B}"/>
              </a:ext>
            </a:extLst>
          </p:cNvPr>
          <p:cNvSpPr/>
          <p:nvPr userDrawn="1"/>
        </p:nvSpPr>
        <p:spPr>
          <a:xfrm>
            <a:off x="2105025" y="0"/>
            <a:ext cx="7559675" cy="179388"/>
          </a:xfrm>
          <a:prstGeom prst="rect">
            <a:avLst/>
          </a:prstGeom>
          <a:solidFill>
            <a:srgbClr val="554B97"/>
          </a:solidFill>
          <a:ln>
            <a:solidFill>
              <a:srgbClr val="554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5BE31E0A-2CB3-78E2-8774-31A64E5F053E}"/>
              </a:ext>
            </a:extLst>
          </p:cNvPr>
          <p:cNvSpPr/>
          <p:nvPr userDrawn="1"/>
        </p:nvSpPr>
        <p:spPr>
          <a:xfrm>
            <a:off x="8585200" y="7380288"/>
            <a:ext cx="1079500" cy="179387"/>
          </a:xfrm>
          <a:prstGeom prst="rect">
            <a:avLst/>
          </a:prstGeom>
          <a:solidFill>
            <a:srgbClr val="BDBDE9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5906" y="1979837"/>
            <a:ext cx="4140000" cy="4680018"/>
          </a:xfrm>
        </p:spPr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25906" y="1979613"/>
            <a:ext cx="4140000" cy="468022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8" name="Symbol zastępczy numeru slajdu 4">
            <a:extLst>
              <a:ext uri="{FF2B5EF4-FFF2-40B4-BE49-F238E27FC236}">
                <a16:creationId xmlns:a16="http://schemas.microsoft.com/office/drawing/2014/main" id="{4FC1BAB0-3474-D04B-02ED-E2A0408D423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1AACD4-1935-4594-B09B-D604099FBDC6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4979046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ajd - tytuł + zdjęcie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B2EE699A-F706-7E17-10A2-58E398FBC02C}"/>
              </a:ext>
            </a:extLst>
          </p:cNvPr>
          <p:cNvSpPr/>
          <p:nvPr userDrawn="1"/>
        </p:nvSpPr>
        <p:spPr>
          <a:xfrm>
            <a:off x="1025525" y="0"/>
            <a:ext cx="1079500" cy="179388"/>
          </a:xfrm>
          <a:prstGeom prst="rect">
            <a:avLst/>
          </a:prstGeom>
          <a:solidFill>
            <a:srgbClr val="3E3EBC"/>
          </a:solidFill>
          <a:ln>
            <a:solidFill>
              <a:srgbClr val="3E3E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98DD9EDF-CB7F-FF5C-25AA-FC99C843CABB}"/>
              </a:ext>
            </a:extLst>
          </p:cNvPr>
          <p:cNvSpPr/>
          <p:nvPr userDrawn="1"/>
        </p:nvSpPr>
        <p:spPr>
          <a:xfrm>
            <a:off x="2105025" y="0"/>
            <a:ext cx="7559675" cy="179388"/>
          </a:xfrm>
          <a:prstGeom prst="rect">
            <a:avLst/>
          </a:prstGeom>
          <a:solidFill>
            <a:srgbClr val="554B97"/>
          </a:solidFill>
          <a:ln>
            <a:solidFill>
              <a:srgbClr val="554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4AB7ECF7-5F2A-8E43-E254-7C13376942FB}"/>
              </a:ext>
            </a:extLst>
          </p:cNvPr>
          <p:cNvSpPr/>
          <p:nvPr userDrawn="1"/>
        </p:nvSpPr>
        <p:spPr>
          <a:xfrm>
            <a:off x="8585200" y="7380288"/>
            <a:ext cx="1079500" cy="179387"/>
          </a:xfrm>
          <a:prstGeom prst="rect">
            <a:avLst/>
          </a:prstGeom>
          <a:solidFill>
            <a:srgbClr val="BDBDE9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5906" y="899836"/>
            <a:ext cx="4320000" cy="1080001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906" y="1979837"/>
            <a:ext cx="4320382" cy="468000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7" name="Symbol zastępczy obrazu 6"/>
          <p:cNvSpPr>
            <a:spLocks noGrp="1"/>
          </p:cNvSpPr>
          <p:nvPr>
            <p:ph type="pic" sz="quarter" idx="11"/>
          </p:nvPr>
        </p:nvSpPr>
        <p:spPr>
          <a:xfrm>
            <a:off x="0" y="900113"/>
            <a:ext cx="4986338" cy="5759726"/>
          </a:xfrm>
          <a:solidFill>
            <a:schemeClr val="bg1">
              <a:lumMod val="95000"/>
            </a:schemeClr>
          </a:solidFill>
        </p:spPr>
        <p:txBody>
          <a:bodyPr rtlCol="0" anchor="ctr">
            <a:normAutofit/>
          </a:bodyPr>
          <a:lstStyle>
            <a:lvl1pPr algn="ctr">
              <a:buFont typeface="Arial" panose="020B0604020202020204" pitchFamily="34" charset="0"/>
              <a:buNone/>
              <a:defRPr sz="1000"/>
            </a:lvl1pPr>
          </a:lstStyle>
          <a:p>
            <a:pPr lvl="0"/>
            <a:r>
              <a:rPr lang="pl-PL" noProof="0"/>
              <a:t>Kliknij ikonę, aby dodać obraz</a:t>
            </a:r>
            <a:endParaRPr lang="pl-PL" noProof="0" dirty="0"/>
          </a:p>
        </p:txBody>
      </p:sp>
      <p:sp>
        <p:nvSpPr>
          <p:cNvPr id="8" name="Symbol zastępczy numeru slajdu 4">
            <a:extLst>
              <a:ext uri="{FF2B5EF4-FFF2-40B4-BE49-F238E27FC236}">
                <a16:creationId xmlns:a16="http://schemas.microsoft.com/office/drawing/2014/main" id="{4C2649F0-26E5-6853-C3EE-9A371F7CA9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4DC56F-5EC6-4779-B8AE-9F497CE56919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4069874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Slajd - tytuł + zawartość bez pas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E3E37C2E-F500-C5C4-5C95-EF85C157471A}"/>
              </a:ext>
            </a:extLst>
          </p:cNvPr>
          <p:cNvSpPr/>
          <p:nvPr userDrawn="1"/>
        </p:nvSpPr>
        <p:spPr>
          <a:xfrm>
            <a:off x="8585200" y="7380288"/>
            <a:ext cx="1081088" cy="1793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51F0E33A-13B1-E7B3-25B6-AB01A5D4489E}"/>
              </a:ext>
            </a:extLst>
          </p:cNvPr>
          <p:cNvSpPr/>
          <p:nvPr userDrawn="1"/>
        </p:nvSpPr>
        <p:spPr>
          <a:xfrm>
            <a:off x="8585200" y="7380288"/>
            <a:ext cx="1079500" cy="179387"/>
          </a:xfrm>
          <a:prstGeom prst="rect">
            <a:avLst/>
          </a:prstGeom>
          <a:solidFill>
            <a:srgbClr val="BDBDE9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6" name="Symbol zastępczy numeru slajdu 4">
            <a:extLst>
              <a:ext uri="{FF2B5EF4-FFF2-40B4-BE49-F238E27FC236}">
                <a16:creationId xmlns:a16="http://schemas.microsoft.com/office/drawing/2014/main" id="{0BE43D26-630A-3E41-1D96-9E719EE2F26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F42D27-7C08-42B2-A660-8D480D28AFF8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1005526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1_Slajd - tytuł + 2 elementy zawartości bez pas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4">
            <a:extLst>
              <a:ext uri="{FF2B5EF4-FFF2-40B4-BE49-F238E27FC236}">
                <a16:creationId xmlns:a16="http://schemas.microsoft.com/office/drawing/2014/main" id="{F226233A-7F78-0743-7F6B-B3BF691AC1C8}"/>
              </a:ext>
            </a:extLst>
          </p:cNvPr>
          <p:cNvSpPr/>
          <p:nvPr userDrawn="1"/>
        </p:nvSpPr>
        <p:spPr>
          <a:xfrm>
            <a:off x="8585200" y="7380288"/>
            <a:ext cx="1081088" cy="1793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5906" y="1979837"/>
            <a:ext cx="4140000" cy="468001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25906" y="1979613"/>
            <a:ext cx="4140000" cy="468022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6" name="Symbol zastępczy numeru slajdu 4">
            <a:extLst>
              <a:ext uri="{FF2B5EF4-FFF2-40B4-BE49-F238E27FC236}">
                <a16:creationId xmlns:a16="http://schemas.microsoft.com/office/drawing/2014/main" id="{9B2FFA07-704C-E982-2705-4DF055D156D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0E51C2-DA85-4B3F-89E1-1C82D2A3FFF3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866600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końc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>
            <a:extLst>
              <a:ext uri="{FF2B5EF4-FFF2-40B4-BE49-F238E27FC236}">
                <a16:creationId xmlns:a16="http://schemas.microsoft.com/office/drawing/2014/main" id="{A82A406C-573A-C610-465C-38169DCFDD13}"/>
              </a:ext>
            </a:extLst>
          </p:cNvPr>
          <p:cNvSpPr/>
          <p:nvPr userDrawn="1"/>
        </p:nvSpPr>
        <p:spPr>
          <a:xfrm>
            <a:off x="2465388" y="4500563"/>
            <a:ext cx="8226425" cy="1800225"/>
          </a:xfrm>
          <a:prstGeom prst="rect">
            <a:avLst/>
          </a:prstGeom>
          <a:solidFill>
            <a:srgbClr val="BDBD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pic>
        <p:nvPicPr>
          <p:cNvPr id="4" name="Obraz 8" descr="Obraz zawierający tekst&#10;&#10;Opis wygenerowany automatycznie">
            <a:extLst>
              <a:ext uri="{FF2B5EF4-FFF2-40B4-BE49-F238E27FC236}">
                <a16:creationId xmlns:a16="http://schemas.microsoft.com/office/drawing/2014/main" id="{315CB2AE-2B66-AE8F-4815-9EC616DE080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6975" y="4500563"/>
            <a:ext cx="3959225" cy="720725"/>
          </a:xfrm>
          <a:prstGeom prst="rect">
            <a:avLst/>
          </a:prstGeom>
          <a:solidFill>
            <a:srgbClr val="3E3E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az 10">
            <a:extLst>
              <a:ext uri="{FF2B5EF4-FFF2-40B4-BE49-F238E27FC236}">
                <a16:creationId xmlns:a16="http://schemas.microsoft.com/office/drawing/2014/main" id="{E477DB40-0FEF-3C81-9CEF-5187356751F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6370638"/>
            <a:ext cx="1620837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Obraz 12">
            <a:extLst>
              <a:ext uri="{FF2B5EF4-FFF2-40B4-BE49-F238E27FC236}">
                <a16:creationId xmlns:a16="http://schemas.microsoft.com/office/drawing/2014/main" id="{1B726731-63E0-A81F-D896-1E09C1C413A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338" y="6370638"/>
            <a:ext cx="2633662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az 13">
            <a:extLst>
              <a:ext uri="{FF2B5EF4-FFF2-40B4-BE49-F238E27FC236}">
                <a16:creationId xmlns:a16="http://schemas.microsoft.com/office/drawing/2014/main" id="{8FA6312E-1CC0-9BB3-1E4F-677250C76D3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688" y="6370638"/>
            <a:ext cx="2239962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Symbol zastępczy obrazu 10"/>
          <p:cNvSpPr>
            <a:spLocks noGrp="1"/>
          </p:cNvSpPr>
          <p:nvPr>
            <p:ph type="pic" sz="quarter" idx="10"/>
          </p:nvPr>
        </p:nvSpPr>
        <p:spPr>
          <a:xfrm>
            <a:off x="1025525" y="0"/>
            <a:ext cx="8640763" cy="5221288"/>
          </a:xfrm>
          <a:custGeom>
            <a:avLst/>
            <a:gdLst>
              <a:gd name="connsiteX0" fmla="*/ 0 w 8640763"/>
              <a:gd name="connsiteY0" fmla="*/ 0 h 5221288"/>
              <a:gd name="connsiteX1" fmla="*/ 8640763 w 8640763"/>
              <a:gd name="connsiteY1" fmla="*/ 0 h 5221288"/>
              <a:gd name="connsiteX2" fmla="*/ 8640763 w 8640763"/>
              <a:gd name="connsiteY2" fmla="*/ 4500563 h 5221288"/>
              <a:gd name="connsiteX3" fmla="*/ 1439863 w 8640763"/>
              <a:gd name="connsiteY3" fmla="*/ 4500563 h 5221288"/>
              <a:gd name="connsiteX4" fmla="*/ 1439863 w 8640763"/>
              <a:gd name="connsiteY4" fmla="*/ 5221288 h 5221288"/>
              <a:gd name="connsiteX5" fmla="*/ 0 w 8640763"/>
              <a:gd name="connsiteY5" fmla="*/ 5221288 h 522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40763" h="5221288">
                <a:moveTo>
                  <a:pt x="0" y="0"/>
                </a:moveTo>
                <a:lnTo>
                  <a:pt x="8640763" y="0"/>
                </a:lnTo>
                <a:lnTo>
                  <a:pt x="8640763" y="4500563"/>
                </a:lnTo>
                <a:lnTo>
                  <a:pt x="1439863" y="4500563"/>
                </a:lnTo>
                <a:lnTo>
                  <a:pt x="1439863" y="5221288"/>
                </a:lnTo>
                <a:lnTo>
                  <a:pt x="0" y="52212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rtlCol="0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pPr lvl="0"/>
            <a:r>
              <a:rPr lang="pl-PL" noProof="0"/>
              <a:t>Kliknij ikonę, aby dodać obraz</a:t>
            </a:r>
            <a:endParaRPr lang="pl-PL" noProof="0" dirty="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825750" y="5593629"/>
            <a:ext cx="7559675" cy="705572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38167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8739F1ED-ECE2-D191-9258-C6FE98463726}"/>
              </a:ext>
            </a:extLst>
          </p:cNvPr>
          <p:cNvSpPr/>
          <p:nvPr userDrawn="1"/>
        </p:nvSpPr>
        <p:spPr>
          <a:xfrm>
            <a:off x="1027113" y="1973263"/>
            <a:ext cx="8639175" cy="4327525"/>
          </a:xfrm>
          <a:prstGeom prst="rect">
            <a:avLst/>
          </a:prstGeom>
          <a:solidFill>
            <a:srgbClr val="BDBD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1065CE1F-0983-5DCC-E24D-77F25B68CC5A}"/>
              </a:ext>
            </a:extLst>
          </p:cNvPr>
          <p:cNvSpPr/>
          <p:nvPr userDrawn="1"/>
        </p:nvSpPr>
        <p:spPr>
          <a:xfrm>
            <a:off x="0" y="0"/>
            <a:ext cx="4986338" cy="269398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pic>
        <p:nvPicPr>
          <p:cNvPr id="6" name="Obraz 10">
            <a:extLst>
              <a:ext uri="{FF2B5EF4-FFF2-40B4-BE49-F238E27FC236}">
                <a16:creationId xmlns:a16="http://schemas.microsoft.com/office/drawing/2014/main" id="{C4BDA65C-130D-0D60-CF03-1DADB1F0BA1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00" y="539750"/>
            <a:ext cx="1081088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az 12">
            <a:extLst>
              <a:ext uri="{FF2B5EF4-FFF2-40B4-BE49-F238E27FC236}">
                <a16:creationId xmlns:a16="http://schemas.microsoft.com/office/drawing/2014/main" id="{4C85B052-953A-9BCB-8B58-F809AA5DB1C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5025" y="539750"/>
            <a:ext cx="1081088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az 13">
            <a:extLst>
              <a:ext uri="{FF2B5EF4-FFF2-40B4-BE49-F238E27FC236}">
                <a16:creationId xmlns:a16="http://schemas.microsoft.com/office/drawing/2014/main" id="{3FAD5608-FF65-DC91-879D-4866ECDF026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4738" y="539750"/>
            <a:ext cx="1079500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az 14">
            <a:extLst>
              <a:ext uri="{FF2B5EF4-FFF2-40B4-BE49-F238E27FC236}">
                <a16:creationId xmlns:a16="http://schemas.microsoft.com/office/drawing/2014/main" id="{3CDD25EB-514E-A9AE-C292-DE1F55ED1DF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6370638"/>
            <a:ext cx="1620837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az 15">
            <a:extLst>
              <a:ext uri="{FF2B5EF4-FFF2-40B4-BE49-F238E27FC236}">
                <a16:creationId xmlns:a16="http://schemas.microsoft.com/office/drawing/2014/main" id="{E6F0C523-F2B3-52D1-F411-90D4B466AF4C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338" y="6370638"/>
            <a:ext cx="2633662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Obraz 16">
            <a:extLst>
              <a:ext uri="{FF2B5EF4-FFF2-40B4-BE49-F238E27FC236}">
                <a16:creationId xmlns:a16="http://schemas.microsoft.com/office/drawing/2014/main" id="{CF400E4D-E34F-EE58-FAED-971EECF222B6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688" y="6370638"/>
            <a:ext cx="2239962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85877" y="3059113"/>
            <a:ext cx="7920115" cy="1107677"/>
          </a:xfrm>
        </p:spPr>
        <p:txBody>
          <a:bodyPr>
            <a:normAutofit/>
          </a:bodyPr>
          <a:lstStyle>
            <a:lvl1pPr algn="l">
              <a:lnSpc>
                <a:spcPts val="4000"/>
              </a:lnSpc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5888" y="4861794"/>
            <a:ext cx="7920037" cy="1080000"/>
          </a:xfrm>
        </p:spPr>
        <p:txBody>
          <a:bodyPr>
            <a:normAutofit/>
          </a:bodyPr>
          <a:lstStyle>
            <a:lvl1pPr marL="0" indent="0" algn="l">
              <a:lnSpc>
                <a:spcPts val="3500"/>
              </a:lnSpc>
              <a:buNone/>
              <a:defRPr sz="2800" b="1">
                <a:solidFill>
                  <a:schemeClr val="tx2"/>
                </a:solidFill>
              </a:defRPr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F5419653-40A8-3651-FE69-AC65DB32BBC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866063" y="539750"/>
            <a:ext cx="1798637" cy="349250"/>
          </a:xfrm>
          <a:prstGeom prst="rect">
            <a:avLst/>
          </a:prstGeom>
        </p:spPr>
        <p:txBody>
          <a:bodyPr lIns="0" tIns="0" rIns="0" bIns="0"/>
          <a:lstStyle>
            <a:lvl1pPr algn="r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>
              <a:defRPr/>
            </a:pPr>
            <a:fld id="{0A5C0BFC-F57E-4854-AD2F-52CCD1599EE5}" type="datetime1">
              <a:rPr lang="pl-PL"/>
              <a:pPr>
                <a:defRPr/>
              </a:pPr>
              <a:t>2024-09-11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423699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ADEB7DBC-94F2-0B41-A20A-11275D7FD93D}"/>
              </a:ext>
            </a:extLst>
          </p:cNvPr>
          <p:cNvSpPr/>
          <p:nvPr userDrawn="1"/>
        </p:nvSpPr>
        <p:spPr>
          <a:xfrm>
            <a:off x="1025525" y="1982788"/>
            <a:ext cx="8640763" cy="4318000"/>
          </a:xfrm>
          <a:prstGeom prst="rect">
            <a:avLst/>
          </a:prstGeom>
          <a:solidFill>
            <a:srgbClr val="BDBD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4EB7AEFB-0090-A071-EA2C-6B65F0A7E1FF}"/>
              </a:ext>
            </a:extLst>
          </p:cNvPr>
          <p:cNvSpPr/>
          <p:nvPr userDrawn="1"/>
        </p:nvSpPr>
        <p:spPr>
          <a:xfrm>
            <a:off x="0" y="0"/>
            <a:ext cx="4986338" cy="269398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pic>
        <p:nvPicPr>
          <p:cNvPr id="6" name="Obraz 10" descr="Obraz zawierający tekst&#10;&#10;Opis wygenerowany automatycznie">
            <a:extLst>
              <a:ext uri="{FF2B5EF4-FFF2-40B4-BE49-F238E27FC236}">
                <a16:creationId xmlns:a16="http://schemas.microsoft.com/office/drawing/2014/main" id="{3666C197-55EB-9ABC-30A1-81A835AC5E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113" y="1979613"/>
            <a:ext cx="3959225" cy="720725"/>
          </a:xfrm>
          <a:prstGeom prst="rect">
            <a:avLst/>
          </a:prstGeom>
          <a:solidFill>
            <a:srgbClr val="3E3EBC">
              <a:alpha val="9215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az 12">
            <a:extLst>
              <a:ext uri="{FF2B5EF4-FFF2-40B4-BE49-F238E27FC236}">
                <a16:creationId xmlns:a16="http://schemas.microsoft.com/office/drawing/2014/main" id="{73A4532A-5772-D0F1-6DD1-06F2078E50B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6370638"/>
            <a:ext cx="1620837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az 13">
            <a:extLst>
              <a:ext uri="{FF2B5EF4-FFF2-40B4-BE49-F238E27FC236}">
                <a16:creationId xmlns:a16="http://schemas.microsoft.com/office/drawing/2014/main" id="{81CAF41E-C15B-4EDF-03E1-31DFB856ABB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338" y="6370638"/>
            <a:ext cx="2633662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az 14">
            <a:extLst>
              <a:ext uri="{FF2B5EF4-FFF2-40B4-BE49-F238E27FC236}">
                <a16:creationId xmlns:a16="http://schemas.microsoft.com/office/drawing/2014/main" id="{1FEFF701-4926-852F-FB23-8B77605F636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688" y="6370638"/>
            <a:ext cx="2239962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az 15">
            <a:extLst>
              <a:ext uri="{FF2B5EF4-FFF2-40B4-BE49-F238E27FC236}">
                <a16:creationId xmlns:a16="http://schemas.microsoft.com/office/drawing/2014/main" id="{5C330585-DA52-62F3-83DA-706468405194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63" y="12446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Obraz 16">
            <a:extLst>
              <a:ext uri="{FF2B5EF4-FFF2-40B4-BE49-F238E27FC236}">
                <a16:creationId xmlns:a16="http://schemas.microsoft.com/office/drawing/2014/main" id="{0EA20B0F-6411-9B54-FCC1-98C13C4F5CC2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250" y="5461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Obraz 17">
            <a:extLst>
              <a:ext uri="{FF2B5EF4-FFF2-40B4-BE49-F238E27FC236}">
                <a16:creationId xmlns:a16="http://schemas.microsoft.com/office/drawing/2014/main" id="{69F8F5F6-916A-CA74-60C9-68A751F53838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25" y="12446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Obraz 18">
            <a:extLst>
              <a:ext uri="{FF2B5EF4-FFF2-40B4-BE49-F238E27FC236}">
                <a16:creationId xmlns:a16="http://schemas.microsoft.com/office/drawing/2014/main" id="{C8C6158B-5D62-A78C-494D-A14A365A766E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5613" y="538163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Obraz 19">
            <a:extLst>
              <a:ext uri="{FF2B5EF4-FFF2-40B4-BE49-F238E27FC236}">
                <a16:creationId xmlns:a16="http://schemas.microsoft.com/office/drawing/2014/main" id="{97682056-F133-D32D-D76E-BD0C221E84B4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525" y="5461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Obraz 20">
            <a:extLst>
              <a:ext uri="{FF2B5EF4-FFF2-40B4-BE49-F238E27FC236}">
                <a16:creationId xmlns:a16="http://schemas.microsoft.com/office/drawing/2014/main" id="{5EEE5BB7-EB35-B5F6-63F3-451BEC71E23A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5025" y="1254125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Obraz 21">
            <a:extLst>
              <a:ext uri="{FF2B5EF4-FFF2-40B4-BE49-F238E27FC236}">
                <a16:creationId xmlns:a16="http://schemas.microsoft.com/office/drawing/2014/main" id="{CBD4D9A4-4773-AE82-C0E5-D2E8AA804A0D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638" y="542925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Obraz 22">
            <a:extLst>
              <a:ext uri="{FF2B5EF4-FFF2-40B4-BE49-F238E27FC236}">
                <a16:creationId xmlns:a16="http://schemas.microsoft.com/office/drawing/2014/main" id="{05566B2F-329C-CECA-0F9E-06A9CF7D3FE3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6950" y="534988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Obraz 23">
            <a:extLst>
              <a:ext uri="{FF2B5EF4-FFF2-40B4-BE49-F238E27FC236}">
                <a16:creationId xmlns:a16="http://schemas.microsoft.com/office/drawing/2014/main" id="{B94E0A31-970C-D0B2-2865-59DD3EA035E7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2325" y="531813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Obraz 24">
            <a:extLst>
              <a:ext uri="{FF2B5EF4-FFF2-40B4-BE49-F238E27FC236}">
                <a16:creationId xmlns:a16="http://schemas.microsoft.com/office/drawing/2014/main" id="{0B1D8062-2078-F5AF-4E1A-E6807AEC95AB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5363" y="1252538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Obraz 25">
            <a:extLst>
              <a:ext uri="{FF2B5EF4-FFF2-40B4-BE49-F238E27FC236}">
                <a16:creationId xmlns:a16="http://schemas.microsoft.com/office/drawing/2014/main" id="{BC55E75C-C8D9-E700-7CE7-4BA5FC84FDEA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5613" y="125095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Obraz 26">
            <a:extLst>
              <a:ext uri="{FF2B5EF4-FFF2-40B4-BE49-F238E27FC236}">
                <a16:creationId xmlns:a16="http://schemas.microsoft.com/office/drawing/2014/main" id="{1D4F2F74-8710-11CB-383A-EBE0EF7FCB93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638" y="125095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85877" y="3070227"/>
            <a:ext cx="7920115" cy="1087764"/>
          </a:xfrm>
        </p:spPr>
        <p:txBody>
          <a:bodyPr>
            <a:normAutofit/>
          </a:bodyPr>
          <a:lstStyle>
            <a:lvl1pPr algn="l">
              <a:lnSpc>
                <a:spcPts val="4000"/>
              </a:lnSpc>
              <a:defRPr sz="3200"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5888" y="4861794"/>
            <a:ext cx="7920037" cy="1080000"/>
          </a:xfrm>
        </p:spPr>
        <p:txBody>
          <a:bodyPr>
            <a:normAutofit/>
          </a:bodyPr>
          <a:lstStyle>
            <a:lvl1pPr marL="0" indent="0" algn="l">
              <a:lnSpc>
                <a:spcPts val="3500"/>
              </a:lnSpc>
              <a:buNone/>
              <a:defRPr sz="2800" b="1">
                <a:solidFill>
                  <a:schemeClr val="tx2"/>
                </a:solidFill>
              </a:defRPr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22" name="Date Placeholder 3">
            <a:extLst>
              <a:ext uri="{FF2B5EF4-FFF2-40B4-BE49-F238E27FC236}">
                <a16:creationId xmlns:a16="http://schemas.microsoft.com/office/drawing/2014/main" id="{B0923844-C53D-0DEE-3A07-AE42B974037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866063" y="539750"/>
            <a:ext cx="1798637" cy="349250"/>
          </a:xfrm>
          <a:prstGeom prst="rect">
            <a:avLst/>
          </a:prstGeom>
        </p:spPr>
        <p:txBody>
          <a:bodyPr lIns="0" tIns="0" rIns="0" bIns="0"/>
          <a:lstStyle>
            <a:lvl1pPr algn="r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>
              <a:defRPr/>
            </a:pPr>
            <a:fld id="{C30955AA-06E6-4C04-A951-CDEFB0C61620}" type="datetime1">
              <a:rPr lang="pl-PL"/>
              <a:pPr>
                <a:defRPr/>
              </a:pPr>
              <a:t>2024-09-11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8160817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3_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7711244B-4F40-0B97-CE65-6790B8B5D82E}"/>
              </a:ext>
            </a:extLst>
          </p:cNvPr>
          <p:cNvSpPr/>
          <p:nvPr userDrawn="1"/>
        </p:nvSpPr>
        <p:spPr>
          <a:xfrm>
            <a:off x="1025525" y="1982788"/>
            <a:ext cx="8640763" cy="4318000"/>
          </a:xfrm>
          <a:prstGeom prst="rect">
            <a:avLst/>
          </a:prstGeom>
          <a:solidFill>
            <a:srgbClr val="BDBD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C3BE7D14-95B9-BF15-DB72-D2BA92C040B2}"/>
              </a:ext>
            </a:extLst>
          </p:cNvPr>
          <p:cNvSpPr/>
          <p:nvPr userDrawn="1"/>
        </p:nvSpPr>
        <p:spPr>
          <a:xfrm>
            <a:off x="0" y="0"/>
            <a:ext cx="4986338" cy="269398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pic>
        <p:nvPicPr>
          <p:cNvPr id="6" name="Obraz 10">
            <a:extLst>
              <a:ext uri="{FF2B5EF4-FFF2-40B4-BE49-F238E27FC236}">
                <a16:creationId xmlns:a16="http://schemas.microsoft.com/office/drawing/2014/main" id="{E7D8ACD8-BAF2-5C2D-E943-269919EC7F3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6370638"/>
            <a:ext cx="1620837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az 12">
            <a:extLst>
              <a:ext uri="{FF2B5EF4-FFF2-40B4-BE49-F238E27FC236}">
                <a16:creationId xmlns:a16="http://schemas.microsoft.com/office/drawing/2014/main" id="{6377412B-EB3E-069B-D451-02D94064857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338" y="6370638"/>
            <a:ext cx="2633662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az 13">
            <a:extLst>
              <a:ext uri="{FF2B5EF4-FFF2-40B4-BE49-F238E27FC236}">
                <a16:creationId xmlns:a16="http://schemas.microsoft.com/office/drawing/2014/main" id="{8129BDBD-3525-175E-0E51-F677A1CAC99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688" y="6370638"/>
            <a:ext cx="2239962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az 14">
            <a:extLst>
              <a:ext uri="{FF2B5EF4-FFF2-40B4-BE49-F238E27FC236}">
                <a16:creationId xmlns:a16="http://schemas.microsoft.com/office/drawing/2014/main" id="{C1808DC0-571A-1069-664E-C9683FEBD96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63" y="12446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az 15">
            <a:extLst>
              <a:ext uri="{FF2B5EF4-FFF2-40B4-BE49-F238E27FC236}">
                <a16:creationId xmlns:a16="http://schemas.microsoft.com/office/drawing/2014/main" id="{8442D7DB-1DC0-791B-2CB9-5021F5251471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250" y="5461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Obraz 16">
            <a:extLst>
              <a:ext uri="{FF2B5EF4-FFF2-40B4-BE49-F238E27FC236}">
                <a16:creationId xmlns:a16="http://schemas.microsoft.com/office/drawing/2014/main" id="{366017A6-4D80-DF11-23AC-7FA4C3561E89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25" y="12446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Obraz 17">
            <a:extLst>
              <a:ext uri="{FF2B5EF4-FFF2-40B4-BE49-F238E27FC236}">
                <a16:creationId xmlns:a16="http://schemas.microsoft.com/office/drawing/2014/main" id="{1AEDEC54-1976-47B1-00C7-7F3FD3F28362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5613" y="538163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Obraz 18">
            <a:extLst>
              <a:ext uri="{FF2B5EF4-FFF2-40B4-BE49-F238E27FC236}">
                <a16:creationId xmlns:a16="http://schemas.microsoft.com/office/drawing/2014/main" id="{50A51F08-0EEB-0B47-E6BD-854E76E48AD8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525" y="5461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Obraz 19">
            <a:extLst>
              <a:ext uri="{FF2B5EF4-FFF2-40B4-BE49-F238E27FC236}">
                <a16:creationId xmlns:a16="http://schemas.microsoft.com/office/drawing/2014/main" id="{9F1A7A94-0449-EAFA-A83B-A007548AB818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5025" y="1254125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Obraz 20">
            <a:extLst>
              <a:ext uri="{FF2B5EF4-FFF2-40B4-BE49-F238E27FC236}">
                <a16:creationId xmlns:a16="http://schemas.microsoft.com/office/drawing/2014/main" id="{F348E6CD-5191-DC34-655B-5074431ABABD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638" y="542925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Obraz 21">
            <a:extLst>
              <a:ext uri="{FF2B5EF4-FFF2-40B4-BE49-F238E27FC236}">
                <a16:creationId xmlns:a16="http://schemas.microsoft.com/office/drawing/2014/main" id="{360C72B7-5169-5E45-0100-440E68B795A5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6950" y="534988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Obraz 22">
            <a:extLst>
              <a:ext uri="{FF2B5EF4-FFF2-40B4-BE49-F238E27FC236}">
                <a16:creationId xmlns:a16="http://schemas.microsoft.com/office/drawing/2014/main" id="{1C4A0A19-673D-145F-6DFC-40B600258BF8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2325" y="531813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Obraz 23">
            <a:extLst>
              <a:ext uri="{FF2B5EF4-FFF2-40B4-BE49-F238E27FC236}">
                <a16:creationId xmlns:a16="http://schemas.microsoft.com/office/drawing/2014/main" id="{A877BC93-4E60-144A-78AD-D6F9D9D4B5E6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5363" y="1252538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Obraz 24">
            <a:extLst>
              <a:ext uri="{FF2B5EF4-FFF2-40B4-BE49-F238E27FC236}">
                <a16:creationId xmlns:a16="http://schemas.microsoft.com/office/drawing/2014/main" id="{4F4873E9-C79E-B261-04BE-CA28065C46E4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5613" y="125095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Obraz 25">
            <a:extLst>
              <a:ext uri="{FF2B5EF4-FFF2-40B4-BE49-F238E27FC236}">
                <a16:creationId xmlns:a16="http://schemas.microsoft.com/office/drawing/2014/main" id="{FE70FD2E-EA85-554B-1232-3BC065FB7D64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638" y="125095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85877" y="3070227"/>
            <a:ext cx="7920115" cy="1087764"/>
          </a:xfrm>
        </p:spPr>
        <p:txBody>
          <a:bodyPr>
            <a:normAutofit/>
          </a:bodyPr>
          <a:lstStyle>
            <a:lvl1pPr algn="l">
              <a:lnSpc>
                <a:spcPts val="4000"/>
              </a:lnSpc>
              <a:defRPr sz="3200"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5888" y="4861794"/>
            <a:ext cx="7920037" cy="1080000"/>
          </a:xfrm>
        </p:spPr>
        <p:txBody>
          <a:bodyPr>
            <a:normAutofit/>
          </a:bodyPr>
          <a:lstStyle>
            <a:lvl1pPr marL="0" indent="0" algn="l">
              <a:lnSpc>
                <a:spcPts val="3500"/>
              </a:lnSpc>
              <a:buNone/>
              <a:defRPr sz="2800" b="1">
                <a:solidFill>
                  <a:schemeClr val="tx2"/>
                </a:solidFill>
              </a:defRPr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21" name="Date Placeholder 3">
            <a:extLst>
              <a:ext uri="{FF2B5EF4-FFF2-40B4-BE49-F238E27FC236}">
                <a16:creationId xmlns:a16="http://schemas.microsoft.com/office/drawing/2014/main" id="{EF9AE2F3-97CD-D842-8A32-447D365CB13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866063" y="539750"/>
            <a:ext cx="1798637" cy="349250"/>
          </a:xfrm>
          <a:prstGeom prst="rect">
            <a:avLst/>
          </a:prstGeom>
        </p:spPr>
        <p:txBody>
          <a:bodyPr lIns="0" tIns="0" rIns="0" bIns="0"/>
          <a:lstStyle>
            <a:lvl1pPr algn="r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>
              <a:defRPr/>
            </a:pPr>
            <a:fld id="{FCADBE59-3A8D-4B60-B132-C38BCB58B296}" type="datetime1">
              <a:rPr lang="pl-PL"/>
              <a:pPr>
                <a:defRPr/>
              </a:pPr>
              <a:t>2024-09-11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0240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owy (krótk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>
            <a:extLst>
              <a:ext uri="{FF2B5EF4-FFF2-40B4-BE49-F238E27FC236}">
                <a16:creationId xmlns:a16="http://schemas.microsoft.com/office/drawing/2014/main" id="{38F80E62-F779-E75A-3EDA-9B9408D9FE1E}"/>
              </a:ext>
            </a:extLst>
          </p:cNvPr>
          <p:cNvSpPr/>
          <p:nvPr userDrawn="1"/>
        </p:nvSpPr>
        <p:spPr>
          <a:xfrm>
            <a:off x="2825750" y="4500563"/>
            <a:ext cx="6840538" cy="1800225"/>
          </a:xfrm>
          <a:prstGeom prst="rect">
            <a:avLst/>
          </a:prstGeom>
          <a:solidFill>
            <a:srgbClr val="BDBD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pic>
        <p:nvPicPr>
          <p:cNvPr id="4" name="Obraz 8">
            <a:extLst>
              <a:ext uri="{FF2B5EF4-FFF2-40B4-BE49-F238E27FC236}">
                <a16:creationId xmlns:a16="http://schemas.microsoft.com/office/drawing/2014/main" id="{2DC8FB52-1049-0B90-AC4A-4E1E63F930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6370638"/>
            <a:ext cx="1620837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az 10">
            <a:extLst>
              <a:ext uri="{FF2B5EF4-FFF2-40B4-BE49-F238E27FC236}">
                <a16:creationId xmlns:a16="http://schemas.microsoft.com/office/drawing/2014/main" id="{9F58DD2E-7804-923E-46BD-CF879383850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338" y="6370638"/>
            <a:ext cx="2633662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Obraz 12">
            <a:extLst>
              <a:ext uri="{FF2B5EF4-FFF2-40B4-BE49-F238E27FC236}">
                <a16:creationId xmlns:a16="http://schemas.microsoft.com/office/drawing/2014/main" id="{49A5FB3C-3E55-982C-261C-5D59E85CD25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688" y="6370638"/>
            <a:ext cx="2239962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az 13" descr="Obraz zawierający tekst&#10;&#10;Opis wygenerowany automatycznie">
            <a:extLst>
              <a:ext uri="{FF2B5EF4-FFF2-40B4-BE49-F238E27FC236}">
                <a16:creationId xmlns:a16="http://schemas.microsoft.com/office/drawing/2014/main" id="{5EFDB916-5D59-5F95-71B4-A6775E636F0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750" y="4500563"/>
            <a:ext cx="3959225" cy="720725"/>
          </a:xfrm>
          <a:prstGeom prst="rect">
            <a:avLst/>
          </a:prstGeom>
          <a:solidFill>
            <a:srgbClr val="3E3E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Symbol zastępczy obrazu 16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6784975" cy="5221288"/>
          </a:xfrm>
          <a:custGeom>
            <a:avLst/>
            <a:gdLst>
              <a:gd name="connsiteX0" fmla="*/ 0 w 6784975"/>
              <a:gd name="connsiteY0" fmla="*/ 0 h 5221288"/>
              <a:gd name="connsiteX1" fmla="*/ 6784975 w 6784975"/>
              <a:gd name="connsiteY1" fmla="*/ 0 h 5221288"/>
              <a:gd name="connsiteX2" fmla="*/ 6784975 w 6784975"/>
              <a:gd name="connsiteY2" fmla="*/ 4500563 h 5221288"/>
              <a:gd name="connsiteX3" fmla="*/ 2825750 w 6784975"/>
              <a:gd name="connsiteY3" fmla="*/ 4500563 h 5221288"/>
              <a:gd name="connsiteX4" fmla="*/ 2825750 w 6784975"/>
              <a:gd name="connsiteY4" fmla="*/ 5221288 h 5221288"/>
              <a:gd name="connsiteX5" fmla="*/ 0 w 6784975"/>
              <a:gd name="connsiteY5" fmla="*/ 5221288 h 522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84975" h="5221288">
                <a:moveTo>
                  <a:pt x="0" y="0"/>
                </a:moveTo>
                <a:lnTo>
                  <a:pt x="6784975" y="0"/>
                </a:lnTo>
                <a:lnTo>
                  <a:pt x="6784975" y="4500563"/>
                </a:lnTo>
                <a:lnTo>
                  <a:pt x="2825750" y="4500563"/>
                </a:lnTo>
                <a:lnTo>
                  <a:pt x="2825750" y="5221288"/>
                </a:lnTo>
                <a:lnTo>
                  <a:pt x="0" y="52212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rtlCol="0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pPr lvl="0"/>
            <a:r>
              <a:rPr lang="pl-PL" noProof="0"/>
              <a:t>Kliknij ikonę, aby dodać obraz</a:t>
            </a:r>
            <a:endParaRPr lang="pl-PL" noProof="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72808" y="5579563"/>
            <a:ext cx="6133117" cy="648546"/>
          </a:xfrm>
        </p:spPr>
        <p:txBody>
          <a:bodyPr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0EA56248-3DCF-5D60-E274-18657B84ED3E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7866063" y="539750"/>
            <a:ext cx="1800225" cy="366713"/>
          </a:xfrm>
          <a:prstGeom prst="rect">
            <a:avLst/>
          </a:prstGeom>
        </p:spPr>
        <p:txBody>
          <a:bodyPr lIns="0" tIns="0" rIns="0" bIns="0"/>
          <a:lstStyle>
            <a:lvl1pPr algn="r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>
              <a:defRPr/>
            </a:pPr>
            <a:fld id="{B22F03D3-40A2-4AD9-B377-A57BF4766CB0}" type="datetime1">
              <a:rPr lang="pl-PL"/>
              <a:pPr>
                <a:defRPr/>
              </a:pPr>
              <a:t>2024-09-11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5922539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lajd tytułowy (krótk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>
            <a:extLst>
              <a:ext uri="{FF2B5EF4-FFF2-40B4-BE49-F238E27FC236}">
                <a16:creationId xmlns:a16="http://schemas.microsoft.com/office/drawing/2014/main" id="{422F9659-3B01-4348-6479-4947BD64F93C}"/>
              </a:ext>
            </a:extLst>
          </p:cNvPr>
          <p:cNvSpPr/>
          <p:nvPr userDrawn="1"/>
        </p:nvSpPr>
        <p:spPr>
          <a:xfrm>
            <a:off x="2825750" y="4500563"/>
            <a:ext cx="6840538" cy="1800225"/>
          </a:xfrm>
          <a:prstGeom prst="rect">
            <a:avLst/>
          </a:prstGeom>
          <a:solidFill>
            <a:srgbClr val="BDBD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pic>
        <p:nvPicPr>
          <p:cNvPr id="4" name="Obraz 8">
            <a:extLst>
              <a:ext uri="{FF2B5EF4-FFF2-40B4-BE49-F238E27FC236}">
                <a16:creationId xmlns:a16="http://schemas.microsoft.com/office/drawing/2014/main" id="{7983F097-BEE9-5A41-A0DB-7F02C85990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6370638"/>
            <a:ext cx="1620837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az 10">
            <a:extLst>
              <a:ext uri="{FF2B5EF4-FFF2-40B4-BE49-F238E27FC236}">
                <a16:creationId xmlns:a16="http://schemas.microsoft.com/office/drawing/2014/main" id="{49DC1EF5-CF40-A829-92AF-216354CA4BE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338" y="6370638"/>
            <a:ext cx="2633662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Obraz 12">
            <a:extLst>
              <a:ext uri="{FF2B5EF4-FFF2-40B4-BE49-F238E27FC236}">
                <a16:creationId xmlns:a16="http://schemas.microsoft.com/office/drawing/2014/main" id="{CA88542B-6973-162C-5C1D-2D1AC1145A7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688" y="6370638"/>
            <a:ext cx="2239962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Symbol zastępczy obrazu 16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6784975" cy="5221288"/>
          </a:xfrm>
          <a:custGeom>
            <a:avLst/>
            <a:gdLst>
              <a:gd name="connsiteX0" fmla="*/ 0 w 6784975"/>
              <a:gd name="connsiteY0" fmla="*/ 0 h 5221288"/>
              <a:gd name="connsiteX1" fmla="*/ 6784975 w 6784975"/>
              <a:gd name="connsiteY1" fmla="*/ 0 h 5221288"/>
              <a:gd name="connsiteX2" fmla="*/ 6784975 w 6784975"/>
              <a:gd name="connsiteY2" fmla="*/ 4500563 h 5221288"/>
              <a:gd name="connsiteX3" fmla="*/ 2825750 w 6784975"/>
              <a:gd name="connsiteY3" fmla="*/ 4500563 h 5221288"/>
              <a:gd name="connsiteX4" fmla="*/ 2825750 w 6784975"/>
              <a:gd name="connsiteY4" fmla="*/ 5221288 h 5221288"/>
              <a:gd name="connsiteX5" fmla="*/ 0 w 6784975"/>
              <a:gd name="connsiteY5" fmla="*/ 5221288 h 522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84975" h="5221288">
                <a:moveTo>
                  <a:pt x="0" y="0"/>
                </a:moveTo>
                <a:lnTo>
                  <a:pt x="6784975" y="0"/>
                </a:lnTo>
                <a:lnTo>
                  <a:pt x="6784975" y="4500563"/>
                </a:lnTo>
                <a:lnTo>
                  <a:pt x="2825750" y="4500563"/>
                </a:lnTo>
                <a:lnTo>
                  <a:pt x="2825750" y="5221288"/>
                </a:lnTo>
                <a:lnTo>
                  <a:pt x="0" y="52212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rtlCol="0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pPr lvl="0"/>
            <a:r>
              <a:rPr lang="pl-PL" noProof="0"/>
              <a:t>Kliknij ikonę, aby dodać obraz</a:t>
            </a:r>
            <a:endParaRPr lang="pl-PL" noProof="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72808" y="5579563"/>
            <a:ext cx="6133117" cy="648546"/>
          </a:xfrm>
        </p:spPr>
        <p:txBody>
          <a:bodyPr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1FA50DA2-8251-5626-1298-E9495E7D081E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7866063" y="539750"/>
            <a:ext cx="1800225" cy="366713"/>
          </a:xfrm>
          <a:prstGeom prst="rect">
            <a:avLst/>
          </a:prstGeom>
        </p:spPr>
        <p:txBody>
          <a:bodyPr lIns="0" tIns="0" rIns="0" bIns="0"/>
          <a:lstStyle>
            <a:lvl1pPr algn="r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>
              <a:defRPr/>
            </a:pPr>
            <a:fld id="{CF55F772-CAF8-4F5B-A4F7-962CF19BD0E5}" type="datetime1">
              <a:rPr lang="pl-PL"/>
              <a:pPr>
                <a:defRPr/>
              </a:pPr>
              <a:t>2024-09-11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5567082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>
            <a:extLst>
              <a:ext uri="{FF2B5EF4-FFF2-40B4-BE49-F238E27FC236}">
                <a16:creationId xmlns:a16="http://schemas.microsoft.com/office/drawing/2014/main" id="{7C8AB4D1-D460-526B-486B-2EBD71191A67}"/>
              </a:ext>
            </a:extLst>
          </p:cNvPr>
          <p:cNvSpPr/>
          <p:nvPr userDrawn="1"/>
        </p:nvSpPr>
        <p:spPr>
          <a:xfrm>
            <a:off x="2825750" y="4500563"/>
            <a:ext cx="7196138" cy="2159000"/>
          </a:xfrm>
          <a:prstGeom prst="rect">
            <a:avLst/>
          </a:prstGeom>
          <a:solidFill>
            <a:srgbClr val="BDBD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4" name="Prostokąt 3">
            <a:extLst>
              <a:ext uri="{FF2B5EF4-FFF2-40B4-BE49-F238E27FC236}">
                <a16:creationId xmlns:a16="http://schemas.microsoft.com/office/drawing/2014/main" id="{6101D7CB-EEA7-3455-0F03-6165F8CD9F28}"/>
              </a:ext>
            </a:extLst>
          </p:cNvPr>
          <p:cNvSpPr/>
          <p:nvPr userDrawn="1"/>
        </p:nvSpPr>
        <p:spPr>
          <a:xfrm>
            <a:off x="3905250" y="4500563"/>
            <a:ext cx="3600450" cy="358775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1DA6FE23-B704-FEAB-5BE1-8CC21435C722}"/>
              </a:ext>
            </a:extLst>
          </p:cNvPr>
          <p:cNvSpPr/>
          <p:nvPr userDrawn="1"/>
        </p:nvSpPr>
        <p:spPr>
          <a:xfrm>
            <a:off x="2825750" y="4500563"/>
            <a:ext cx="1079500" cy="358775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9" name="Symbol zastępczy obrazu 8"/>
          <p:cNvSpPr>
            <a:spLocks noGrp="1"/>
          </p:cNvSpPr>
          <p:nvPr>
            <p:ph type="pic" sz="quarter" idx="10"/>
          </p:nvPr>
        </p:nvSpPr>
        <p:spPr>
          <a:xfrm>
            <a:off x="669925" y="0"/>
            <a:ext cx="6835775" cy="4859338"/>
          </a:xfrm>
          <a:custGeom>
            <a:avLst/>
            <a:gdLst>
              <a:gd name="connsiteX0" fmla="*/ 0 w 6835775"/>
              <a:gd name="connsiteY0" fmla="*/ 0 h 4859338"/>
              <a:gd name="connsiteX1" fmla="*/ 6835775 w 6835775"/>
              <a:gd name="connsiteY1" fmla="*/ 0 h 4859338"/>
              <a:gd name="connsiteX2" fmla="*/ 6835775 w 6835775"/>
              <a:gd name="connsiteY2" fmla="*/ 4500563 h 4859338"/>
              <a:gd name="connsiteX3" fmla="*/ 2155824 w 6835775"/>
              <a:gd name="connsiteY3" fmla="*/ 4500563 h 4859338"/>
              <a:gd name="connsiteX4" fmla="*/ 2155824 w 6835775"/>
              <a:gd name="connsiteY4" fmla="*/ 4859338 h 4859338"/>
              <a:gd name="connsiteX5" fmla="*/ 0 w 6835775"/>
              <a:gd name="connsiteY5" fmla="*/ 4859338 h 4859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35775" h="4859338">
                <a:moveTo>
                  <a:pt x="0" y="0"/>
                </a:moveTo>
                <a:lnTo>
                  <a:pt x="6835775" y="0"/>
                </a:lnTo>
                <a:lnTo>
                  <a:pt x="6835775" y="4500563"/>
                </a:lnTo>
                <a:lnTo>
                  <a:pt x="2155824" y="4500563"/>
                </a:lnTo>
                <a:lnTo>
                  <a:pt x="2155824" y="4859338"/>
                </a:lnTo>
                <a:lnTo>
                  <a:pt x="0" y="485933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rtlCol="0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pPr lvl="0"/>
            <a:r>
              <a:rPr lang="pl-PL" noProof="0"/>
              <a:t>Kliknij ikonę, aby dodać obraz</a:t>
            </a:r>
            <a:endParaRPr lang="pl-PL" noProof="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86113" y="5195719"/>
            <a:ext cx="6480176" cy="1320421"/>
          </a:xfrm>
        </p:spPr>
        <p:txBody>
          <a:bodyPr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00513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lajd tytuł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>
            <a:extLst>
              <a:ext uri="{FF2B5EF4-FFF2-40B4-BE49-F238E27FC236}">
                <a16:creationId xmlns:a16="http://schemas.microsoft.com/office/drawing/2014/main" id="{B13A8E0C-031B-8985-8EF3-DB846745240A}"/>
              </a:ext>
            </a:extLst>
          </p:cNvPr>
          <p:cNvSpPr/>
          <p:nvPr userDrawn="1"/>
        </p:nvSpPr>
        <p:spPr>
          <a:xfrm>
            <a:off x="2825750" y="4500563"/>
            <a:ext cx="7196138" cy="2159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4" name="Prostokąt 3">
            <a:extLst>
              <a:ext uri="{FF2B5EF4-FFF2-40B4-BE49-F238E27FC236}">
                <a16:creationId xmlns:a16="http://schemas.microsoft.com/office/drawing/2014/main" id="{3A6A260E-A839-124D-B089-35E13250A7DA}"/>
              </a:ext>
            </a:extLst>
          </p:cNvPr>
          <p:cNvSpPr/>
          <p:nvPr userDrawn="1"/>
        </p:nvSpPr>
        <p:spPr>
          <a:xfrm>
            <a:off x="3905250" y="4500563"/>
            <a:ext cx="3600450" cy="358775"/>
          </a:xfrm>
          <a:prstGeom prst="rect">
            <a:avLst/>
          </a:prstGeom>
          <a:solidFill>
            <a:srgbClr val="554B97"/>
          </a:solidFill>
          <a:ln>
            <a:solidFill>
              <a:srgbClr val="554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052803FC-5BFA-9B59-D454-AB3015658CD9}"/>
              </a:ext>
            </a:extLst>
          </p:cNvPr>
          <p:cNvSpPr/>
          <p:nvPr userDrawn="1"/>
        </p:nvSpPr>
        <p:spPr>
          <a:xfrm>
            <a:off x="2825750" y="4500563"/>
            <a:ext cx="1079500" cy="358775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9" name="Symbol zastępczy obrazu 8"/>
          <p:cNvSpPr>
            <a:spLocks noGrp="1"/>
          </p:cNvSpPr>
          <p:nvPr>
            <p:ph type="pic" sz="quarter" idx="10"/>
          </p:nvPr>
        </p:nvSpPr>
        <p:spPr>
          <a:xfrm>
            <a:off x="669925" y="0"/>
            <a:ext cx="6835775" cy="4859338"/>
          </a:xfrm>
          <a:custGeom>
            <a:avLst/>
            <a:gdLst>
              <a:gd name="connsiteX0" fmla="*/ 0 w 6835775"/>
              <a:gd name="connsiteY0" fmla="*/ 0 h 4859338"/>
              <a:gd name="connsiteX1" fmla="*/ 6835775 w 6835775"/>
              <a:gd name="connsiteY1" fmla="*/ 0 h 4859338"/>
              <a:gd name="connsiteX2" fmla="*/ 6835775 w 6835775"/>
              <a:gd name="connsiteY2" fmla="*/ 4500563 h 4859338"/>
              <a:gd name="connsiteX3" fmla="*/ 2155824 w 6835775"/>
              <a:gd name="connsiteY3" fmla="*/ 4500563 h 4859338"/>
              <a:gd name="connsiteX4" fmla="*/ 2155824 w 6835775"/>
              <a:gd name="connsiteY4" fmla="*/ 4859338 h 4859338"/>
              <a:gd name="connsiteX5" fmla="*/ 0 w 6835775"/>
              <a:gd name="connsiteY5" fmla="*/ 4859338 h 4859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35775" h="4859338">
                <a:moveTo>
                  <a:pt x="0" y="0"/>
                </a:moveTo>
                <a:lnTo>
                  <a:pt x="6835775" y="0"/>
                </a:lnTo>
                <a:lnTo>
                  <a:pt x="6835775" y="4500563"/>
                </a:lnTo>
                <a:lnTo>
                  <a:pt x="2155824" y="4500563"/>
                </a:lnTo>
                <a:lnTo>
                  <a:pt x="2155824" y="4859338"/>
                </a:lnTo>
                <a:lnTo>
                  <a:pt x="0" y="485933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rtlCol="0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pPr lvl="0"/>
            <a:r>
              <a:rPr lang="pl-PL" noProof="0" dirty="0"/>
              <a:t>Kliknij ikonę, aby dodać obraz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86113" y="5195719"/>
            <a:ext cx="6480176" cy="1320421"/>
          </a:xfrm>
        </p:spPr>
        <p:txBody>
          <a:bodyPr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0633243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- tytuł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ostokąt 5">
            <a:extLst>
              <a:ext uri="{FF2B5EF4-FFF2-40B4-BE49-F238E27FC236}">
                <a16:creationId xmlns:a16="http://schemas.microsoft.com/office/drawing/2014/main" id="{B256C58C-0B91-7112-00B5-45BA5613D379}"/>
              </a:ext>
            </a:extLst>
          </p:cNvPr>
          <p:cNvSpPr/>
          <p:nvPr userDrawn="1"/>
        </p:nvSpPr>
        <p:spPr>
          <a:xfrm>
            <a:off x="8585200" y="7380288"/>
            <a:ext cx="1079500" cy="179387"/>
          </a:xfrm>
          <a:prstGeom prst="rect">
            <a:avLst/>
          </a:prstGeom>
          <a:solidFill>
            <a:srgbClr val="93C67B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7" name="Symbol zastępczy numeru slajdu 4">
            <a:extLst>
              <a:ext uri="{FF2B5EF4-FFF2-40B4-BE49-F238E27FC236}">
                <a16:creationId xmlns:a16="http://schemas.microsoft.com/office/drawing/2014/main" id="{ED18D69B-C12C-D036-BE07-68C1F325B26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E6BE7B-80CB-4926-B646-E23E8BCBFE23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0400403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CF838251-A90A-E97D-BC8F-B58CBB8A8B9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025525" y="900113"/>
            <a:ext cx="8640763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pl-PL"/>
              <a:t>Kliknij, aby edytować styl</a:t>
            </a:r>
            <a:endParaRPr lang="en-US" altLang="pl-PL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D689E6D8-A678-E7D5-D127-C805F2C575E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1025525" y="1979613"/>
            <a:ext cx="8640763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pl-PL"/>
              <a:t>Kliknij, aby edytować style wzorca tekstu</a:t>
            </a:r>
          </a:p>
          <a:p>
            <a:pPr lvl="1"/>
            <a:r>
              <a:rPr lang="pl-PL" altLang="pl-PL"/>
              <a:t>Drugi poziom</a:t>
            </a:r>
          </a:p>
          <a:p>
            <a:pPr lvl="2"/>
            <a:r>
              <a:rPr lang="pl-PL" altLang="pl-PL"/>
              <a:t>Trzeci poziom</a:t>
            </a:r>
            <a:endParaRPr lang="en-US" altLang="pl-PL"/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216D459C-06A4-70A3-97CA-25CE224F0982}"/>
              </a:ext>
            </a:extLst>
          </p:cNvPr>
          <p:cNvSpPr/>
          <p:nvPr userDrawn="1"/>
        </p:nvSpPr>
        <p:spPr>
          <a:xfrm>
            <a:off x="1025525" y="0"/>
            <a:ext cx="1081088" cy="179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12" name="Prostokąt 11">
            <a:extLst>
              <a:ext uri="{FF2B5EF4-FFF2-40B4-BE49-F238E27FC236}">
                <a16:creationId xmlns:a16="http://schemas.microsoft.com/office/drawing/2014/main" id="{8427F517-131B-CB47-FB7B-08410CF6CFF6}"/>
              </a:ext>
            </a:extLst>
          </p:cNvPr>
          <p:cNvSpPr/>
          <p:nvPr userDrawn="1"/>
        </p:nvSpPr>
        <p:spPr>
          <a:xfrm>
            <a:off x="2106613" y="0"/>
            <a:ext cx="7559675" cy="179388"/>
          </a:xfrm>
          <a:prstGeom prst="rect">
            <a:avLst/>
          </a:prstGeom>
          <a:solidFill>
            <a:srgbClr val="0092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9BAE3DA0-9E47-9E1A-3A63-2F550208A6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85200" y="7019925"/>
            <a:ext cx="1079500" cy="179388"/>
          </a:xfrm>
          <a:prstGeom prst="rect">
            <a:avLst/>
          </a:prstGeom>
          <a:noFill/>
        </p:spPr>
        <p:txBody>
          <a:bodyPr vert="horz" wrap="square" lIns="0" tIns="72000" rIns="0" bIns="7200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solidFill>
                  <a:schemeClr val="tx2"/>
                </a:solidFill>
                <a:latin typeface="Open Sans" panose="020B0606030504020204" pitchFamily="34" charset="0"/>
              </a:defRPr>
            </a:lvl1pPr>
          </a:lstStyle>
          <a:p>
            <a:pPr>
              <a:defRPr/>
            </a:pPr>
            <a:fld id="{B6149208-B9E7-43D3-8F68-4BAE28D468FA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61DCC141-D514-6954-7992-D59F5F8620D3}"/>
              </a:ext>
            </a:extLst>
          </p:cNvPr>
          <p:cNvSpPr/>
          <p:nvPr userDrawn="1"/>
        </p:nvSpPr>
        <p:spPr>
          <a:xfrm>
            <a:off x="8585200" y="7380288"/>
            <a:ext cx="1081088" cy="179387"/>
          </a:xfrm>
          <a:prstGeom prst="rect">
            <a:avLst/>
          </a:prstGeom>
          <a:solidFill>
            <a:srgbClr val="93C6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751" r:id="rId1"/>
    <p:sldLayoutId id="2147486752" r:id="rId2"/>
    <p:sldLayoutId id="2147486753" r:id="rId3"/>
    <p:sldLayoutId id="2147486754" r:id="rId4"/>
    <p:sldLayoutId id="2147486755" r:id="rId5"/>
    <p:sldLayoutId id="2147486756" r:id="rId6"/>
    <p:sldLayoutId id="2147486757" r:id="rId7"/>
    <p:sldLayoutId id="2147486758" r:id="rId8"/>
    <p:sldLayoutId id="2147486759" r:id="rId9"/>
    <p:sldLayoutId id="2147486760" r:id="rId10"/>
    <p:sldLayoutId id="2147486761" r:id="rId11"/>
    <p:sldLayoutId id="2147486762" r:id="rId12"/>
    <p:sldLayoutId id="2147486763" r:id="rId13"/>
    <p:sldLayoutId id="2147486764" r:id="rId14"/>
  </p:sldLayoutIdLst>
  <p:hf hdr="0" ftr="0"/>
  <p:txStyles>
    <p:titleStyle>
      <a:lvl1pPr algn="l" defTabSz="1006475" rtl="0" eaLnBrk="0" fontAlgn="base" hangingPunct="0">
        <a:lnSpc>
          <a:spcPts val="3600"/>
        </a:lnSpc>
        <a:spcBef>
          <a:spcPct val="0"/>
        </a:spcBef>
        <a:spcAft>
          <a:spcPct val="0"/>
        </a:spcAft>
        <a:defRPr sz="2800" b="1" kern="1200">
          <a:solidFill>
            <a:schemeClr val="tx2"/>
          </a:solidFill>
          <a:latin typeface="Open Sans" pitchFamily="2" charset="0"/>
          <a:ea typeface="Open Sans" pitchFamily="2" charset="0"/>
          <a:cs typeface="Open Sans" pitchFamily="2" charset="0"/>
        </a:defRPr>
      </a:lvl1pPr>
      <a:lvl2pPr algn="l" defTabSz="1006475" rtl="0" eaLnBrk="0" fontAlgn="base" hangingPunct="0">
        <a:lnSpc>
          <a:spcPts val="36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algn="l" defTabSz="1006475" rtl="0" eaLnBrk="0" fontAlgn="base" hangingPunct="0">
        <a:lnSpc>
          <a:spcPts val="36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algn="l" defTabSz="1006475" rtl="0" eaLnBrk="0" fontAlgn="base" hangingPunct="0">
        <a:lnSpc>
          <a:spcPts val="36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algn="l" defTabSz="1006475" rtl="0" eaLnBrk="0" fontAlgn="base" hangingPunct="0">
        <a:lnSpc>
          <a:spcPts val="36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457200" algn="l" defTabSz="1006475" rtl="0" fontAlgn="base">
        <a:lnSpc>
          <a:spcPts val="36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6pPr>
      <a:lvl7pPr marL="914400" algn="l" defTabSz="1006475" rtl="0" fontAlgn="base">
        <a:lnSpc>
          <a:spcPts val="36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7pPr>
      <a:lvl8pPr marL="1371600" algn="l" defTabSz="1006475" rtl="0" fontAlgn="base">
        <a:lnSpc>
          <a:spcPts val="36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8pPr>
      <a:lvl9pPr marL="1828800" algn="l" defTabSz="1006475" rtl="0" fontAlgn="base">
        <a:lnSpc>
          <a:spcPts val="36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9pPr>
    </p:titleStyle>
    <p:bodyStyle>
      <a:lvl1pPr marL="250825" indent="-250825" algn="l" defTabSz="1006475" rtl="0" eaLnBrk="0" fontAlgn="base" hangingPunct="0">
        <a:lnSpc>
          <a:spcPts val="2400"/>
        </a:lnSpc>
        <a:spcBef>
          <a:spcPts val="1100"/>
        </a:spcBef>
        <a:spcAft>
          <a:spcPct val="0"/>
        </a:spcAft>
        <a:buClr>
          <a:schemeClr val="accent1"/>
        </a:buClr>
        <a:buBlip>
          <a:blip r:embed="rId16"/>
        </a:buBlip>
        <a:defRPr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1pPr>
      <a:lvl2pPr marL="755650" indent="-250825" algn="l" defTabSz="1006475" rtl="0" eaLnBrk="0" fontAlgn="base" hangingPunct="0">
        <a:lnSpc>
          <a:spcPts val="2400"/>
        </a:lnSpc>
        <a:spcBef>
          <a:spcPts val="550"/>
        </a:spcBef>
        <a:spcAft>
          <a:spcPct val="0"/>
        </a:spcAft>
        <a:buBlip>
          <a:blip r:embed="rId17"/>
        </a:buBlip>
        <a:defRPr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2pPr>
      <a:lvl3pPr marL="1258888" indent="-250825" algn="l" defTabSz="1006475" rtl="0" eaLnBrk="0" fontAlgn="base" hangingPunct="0">
        <a:lnSpc>
          <a:spcPts val="2400"/>
        </a:lnSpc>
        <a:spcBef>
          <a:spcPts val="550"/>
        </a:spcBef>
        <a:spcAft>
          <a:spcPct val="0"/>
        </a:spcAft>
        <a:buBlip>
          <a:blip r:embed="rId18"/>
        </a:buBlip>
        <a:defRPr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3pPr>
      <a:lvl4pPr marL="1763713" indent="-250825" algn="l" defTabSz="1006475" rtl="0" eaLnBrk="0" fontAlgn="base" hangingPunct="0">
        <a:lnSpc>
          <a:spcPts val="2400"/>
        </a:lnSpc>
        <a:spcBef>
          <a:spcPts val="5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4pPr>
      <a:lvl5pPr marL="2266950" indent="-250825" algn="l" defTabSz="1006475" rtl="0" eaLnBrk="0" fontAlgn="base" hangingPunct="0">
        <a:lnSpc>
          <a:spcPts val="2400"/>
        </a:lnSpc>
        <a:spcBef>
          <a:spcPts val="5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hyperlink" Target="mailto:adaptacja-feniks@nfosigw.gov.pl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ytuł 1">
            <a:extLst>
              <a:ext uri="{FF2B5EF4-FFF2-40B4-BE49-F238E27FC236}">
                <a16:creationId xmlns:a16="http://schemas.microsoft.com/office/drawing/2014/main" id="{25C1F810-5A2C-73E7-E2EA-32E6C2F66B7E}"/>
              </a:ext>
            </a:extLst>
          </p:cNvPr>
          <p:cNvSpPr txBox="1">
            <a:spLocks/>
          </p:cNvSpPr>
          <p:nvPr/>
        </p:nvSpPr>
        <p:spPr bwMode="auto">
          <a:xfrm>
            <a:off x="89322" y="5003973"/>
            <a:ext cx="10513168" cy="553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4572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6pPr>
            <a:lvl7pPr marL="9144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7pPr>
            <a:lvl8pPr marL="13716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8pPr>
            <a:lvl9pPr marL="18288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9pPr>
          </a:lstStyle>
          <a:p>
            <a:pPr algn="ctr" eaLnBrk="1" hangingPunct="1"/>
            <a:r>
              <a:rPr lang="pl-PL" altLang="pl-PL" dirty="0">
                <a:solidFill>
                  <a:srgbClr val="002073"/>
                </a:solidFill>
                <a:latin typeface="Open Sans" panose="020B0806030504020204" pitchFamily="34" charset="0"/>
                <a:cs typeface="Open Sans" panose="020B0806030504020204" pitchFamily="34" charset="0"/>
              </a:rPr>
              <a:t>Wsparcie adaptacji do zmian klimatu</a:t>
            </a:r>
          </a:p>
          <a:p>
            <a:pPr algn="ctr" eaLnBrk="1" hangingPunct="1"/>
            <a:r>
              <a:rPr lang="pl-PL" altLang="pl-PL" dirty="0">
                <a:solidFill>
                  <a:srgbClr val="002073"/>
                </a:solidFill>
                <a:latin typeface="Open Sans" panose="020B0806030504020204" pitchFamily="34" charset="0"/>
                <a:cs typeface="Open Sans" panose="020B0806030504020204" pitchFamily="34" charset="0"/>
              </a:rPr>
              <a:t>w perspektywie finansowej 2021-2027 – oferta dla samorządów</a:t>
            </a:r>
            <a:endParaRPr lang="pl-PL" altLang="pl-PL" b="0" dirty="0">
              <a:solidFill>
                <a:srgbClr val="002073"/>
              </a:solidFill>
              <a:latin typeface="Open Sans" panose="020B0806030504020204" pitchFamily="34" charset="0"/>
              <a:cs typeface="Open Sans" panose="020B0806030504020204" pitchFamily="34" charset="0"/>
            </a:endParaRPr>
          </a:p>
        </p:txBody>
      </p:sp>
      <p:sp>
        <p:nvSpPr>
          <p:cNvPr id="16" name="Tytuł 15">
            <a:extLst>
              <a:ext uri="{FF2B5EF4-FFF2-40B4-BE49-F238E27FC236}">
                <a16:creationId xmlns:a16="http://schemas.microsoft.com/office/drawing/2014/main" id="{787170AE-D786-C4B8-1BF9-CCE382B9595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1410" y="179437"/>
            <a:ext cx="2736205" cy="287436"/>
          </a:xfrm>
        </p:spPr>
        <p:txBody>
          <a:bodyPr/>
          <a:lstStyle/>
          <a:p>
            <a:r>
              <a:rPr lang="pl-PL" sz="1800" dirty="0">
                <a:solidFill>
                  <a:srgbClr val="FFFFFF"/>
                </a:solidFill>
              </a:rPr>
              <a:t>Slajd tytułowy</a:t>
            </a:r>
          </a:p>
        </p:txBody>
      </p:sp>
      <p:sp>
        <p:nvSpPr>
          <p:cNvPr id="17411" name="Symbol zastępczy numeru slajdu 3" hidden="1">
            <a:extLst>
              <a:ext uri="{FF2B5EF4-FFF2-40B4-BE49-F238E27FC236}">
                <a16:creationId xmlns:a16="http://schemas.microsoft.com/office/drawing/2014/main" id="{8DAD59DD-94E0-2873-3ED3-462EDA8BB8A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37652ED6-1A5F-41C8-8CF9-EFF1C693D102}" type="slidenum">
              <a:rPr lang="pl-PL" altLang="pl-PL" smtClean="0">
                <a:solidFill>
                  <a:schemeClr val="tx2"/>
                </a:solidFill>
                <a:latin typeface="Open Sans" panose="020B0806030504020204" pitchFamily="34" charset="0"/>
              </a:rPr>
              <a:pPr/>
              <a:t>1</a:t>
            </a:fld>
            <a:endParaRPr lang="pl-PL" altLang="pl-PL" dirty="0">
              <a:solidFill>
                <a:schemeClr val="tx2"/>
              </a:solidFill>
              <a:latin typeface="Open Sans" panose="020B0806030504020204" pitchFamily="34" charset="0"/>
            </a:endParaRPr>
          </a:p>
        </p:txBody>
      </p:sp>
      <p:sp>
        <p:nvSpPr>
          <p:cNvPr id="14" name="Tytuł 1">
            <a:extLst>
              <a:ext uri="{FF2B5EF4-FFF2-40B4-BE49-F238E27FC236}">
                <a16:creationId xmlns:a16="http://schemas.microsoft.com/office/drawing/2014/main" id="{13CA0706-8249-3742-85AE-F68EDE7037D0}"/>
              </a:ext>
            </a:extLst>
          </p:cNvPr>
          <p:cNvSpPr txBox="1">
            <a:spLocks/>
          </p:cNvSpPr>
          <p:nvPr/>
        </p:nvSpPr>
        <p:spPr bwMode="auto">
          <a:xfrm>
            <a:off x="629382" y="6228109"/>
            <a:ext cx="9433048" cy="662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4572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6pPr>
            <a:lvl7pPr marL="9144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7pPr>
            <a:lvl8pPr marL="13716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8pPr>
            <a:lvl9pPr marL="18288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9pPr>
          </a:lstStyle>
          <a:p>
            <a:pPr algn="ctr" eaLnBrk="1" hangingPunct="1">
              <a:lnSpc>
                <a:spcPts val="2000"/>
              </a:lnSpc>
            </a:pPr>
            <a:endParaRPr lang="pl-PL" altLang="pl-PL" sz="2000" dirty="0">
              <a:solidFill>
                <a:srgbClr val="002073"/>
              </a:solidFill>
              <a:latin typeface="Open Sans" panose="020B0806030504020204" pitchFamily="34" charset="0"/>
              <a:cs typeface="Open Sans" panose="020B0806030504020204" pitchFamily="34" charset="0"/>
            </a:endParaRPr>
          </a:p>
          <a:p>
            <a:pPr algn="ctr" eaLnBrk="1" hangingPunct="1">
              <a:lnSpc>
                <a:spcPts val="2000"/>
              </a:lnSpc>
            </a:pPr>
            <a:r>
              <a:rPr lang="pl-PL" altLang="pl-PL" sz="2000" dirty="0">
                <a:solidFill>
                  <a:srgbClr val="002073"/>
                </a:solidFill>
                <a:latin typeface="Open Sans" panose="020B0806030504020204" pitchFamily="34" charset="0"/>
                <a:cs typeface="Open Sans" panose="020B0806030504020204" pitchFamily="34" charset="0"/>
              </a:rPr>
              <a:t>10.09.2024 r., Warszawa</a:t>
            </a:r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00B03E41-BEFE-8873-57E5-B9E5EB0E71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7308229"/>
            <a:ext cx="10691813" cy="2514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ytuł 14">
            <a:extLst>
              <a:ext uri="{FF2B5EF4-FFF2-40B4-BE49-F238E27FC236}">
                <a16:creationId xmlns:a16="http://schemas.microsoft.com/office/drawing/2014/main" id="{3461AAC7-DAEA-2482-E670-67E5A8B9CA5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1025525" y="360362"/>
            <a:ext cx="8640763" cy="1619251"/>
          </a:xfrm>
        </p:spPr>
        <p:txBody>
          <a:bodyPr/>
          <a:lstStyle/>
          <a:p>
            <a:r>
              <a:rPr lang="pl-PL" dirty="0">
                <a:solidFill>
                  <a:schemeClr val="bg1"/>
                </a:solidFill>
              </a:rPr>
              <a:t>Najważniejsze informacje</a:t>
            </a:r>
          </a:p>
        </p:txBody>
      </p:sp>
      <p:sp>
        <p:nvSpPr>
          <p:cNvPr id="5" name="Tytuł 1">
            <a:extLst>
              <a:ext uri="{FF2B5EF4-FFF2-40B4-BE49-F238E27FC236}">
                <a16:creationId xmlns:a16="http://schemas.microsoft.com/office/drawing/2014/main" id="{CDA37B94-D69E-4778-362F-9CA42162589C}"/>
              </a:ext>
            </a:extLst>
          </p:cNvPr>
          <p:cNvSpPr txBox="1">
            <a:spLocks/>
          </p:cNvSpPr>
          <p:nvPr/>
        </p:nvSpPr>
        <p:spPr bwMode="auto">
          <a:xfrm>
            <a:off x="5345906" y="389461"/>
            <a:ext cx="5040560" cy="5832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4572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6pPr>
            <a:lvl7pPr marL="9144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7pPr>
            <a:lvl8pPr marL="13716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8pPr>
            <a:lvl9pPr marL="18288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9pPr>
          </a:lstStyle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pl-PL" sz="2000" dirty="0"/>
              <a:t>Działanie </a:t>
            </a:r>
            <a:r>
              <a:rPr lang="pl-PL" sz="2000" dirty="0" err="1"/>
              <a:t>FEnIKS</a:t>
            </a:r>
            <a:r>
              <a:rPr lang="pl-PL" sz="2000" dirty="0"/>
              <a:t> 2.5</a:t>
            </a:r>
            <a:br>
              <a:rPr lang="pl-PL" sz="2000" dirty="0"/>
            </a:br>
            <a:r>
              <a:rPr lang="pl-PL" sz="2000" dirty="0"/>
              <a:t>Woda do spożycia (2)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pl-PL" sz="2000" b="0" u="sng" dirty="0"/>
              <a:t>Typy projektów:</a:t>
            </a:r>
          </a:p>
          <a:p>
            <a:pPr marL="342900" indent="-342900">
              <a:lnSpc>
                <a:spcPts val="24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pl-PL" sz="2000" b="0" dirty="0"/>
              <a:t>budowa nowych lub modernizacja sieci wodociągowych, SUW, ujęć i infrastruktury do magazynowania wody do spożycia</a:t>
            </a:r>
          </a:p>
          <a:p>
            <a:pPr marL="342900" indent="-342900">
              <a:lnSpc>
                <a:spcPts val="24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pl-PL" sz="2000" b="0" dirty="0"/>
              <a:t>projekty służące ograniczanie strat wody</a:t>
            </a:r>
          </a:p>
          <a:p>
            <a:pPr marL="342900" indent="-342900">
              <a:lnSpc>
                <a:spcPts val="24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pl-PL" sz="2000" b="0" dirty="0"/>
              <a:t>wdrożenie inteligentnych systemów zarządzania sieciami wodociągowymi</a:t>
            </a:r>
          </a:p>
          <a:p>
            <a:pPr marL="342900" indent="-342900">
              <a:lnSpc>
                <a:spcPts val="24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pl-PL" sz="2000" b="0" dirty="0"/>
              <a:t>projekty służące zmniejszeniu zużycia wody, ujęciu jej w obieg zamknięty oraz jej wtórnemu wykorzystaniu</a:t>
            </a:r>
          </a:p>
          <a:p>
            <a:pPr marL="342900" indent="-342900">
              <a:lnSpc>
                <a:spcPts val="24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pl-PL" sz="2000" b="0" dirty="0"/>
              <a:t>rozbudowa systemów (nowe: sieci wodociągowe, SUW, ujęcia) może być realizowana, gdy zapewniona jest już gospodarka ściekowa zgodna z przepisami na danym obszarze, tj. inwestycja dotyczy zaopatrzenia w wodę aglomeracji, ujętej w KPOŚK, zgodnej z Dyrektywą 91/271/EWG (lub taka zgodność zostanie uzyskana w wyniku zakończenia realizowanych już projektów) </a:t>
            </a:r>
          </a:p>
          <a:p>
            <a:pPr marL="342900" indent="-342900">
              <a:lnSpc>
                <a:spcPts val="24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pl-PL" sz="2000" b="0" dirty="0"/>
          </a:p>
          <a:p>
            <a:pPr marL="342900" indent="-342900">
              <a:lnSpc>
                <a:spcPts val="24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pl-PL" sz="2000" b="0" dirty="0"/>
          </a:p>
          <a:p>
            <a:pPr marL="342900" indent="-342900">
              <a:lnSpc>
                <a:spcPts val="24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pl-PL" sz="2000" b="0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endParaRPr lang="pl-PL" sz="2000" b="0" dirty="0"/>
          </a:p>
        </p:txBody>
      </p:sp>
      <p:pic>
        <p:nvPicPr>
          <p:cNvPr id="6" name="Symbol zastępczy zawartości 6" descr="Zdjęcia pokazujące polską przyrodę.">
            <a:extLst>
              <a:ext uri="{FF2B5EF4-FFF2-40B4-BE49-F238E27FC236}">
                <a16:creationId xmlns:a16="http://schemas.microsoft.com/office/drawing/2014/main" id="{152573FF-AFD6-67F2-92B5-01ECA4A7127C}"/>
              </a:ext>
            </a:extLst>
          </p:cNvPr>
          <p:cNvPicPr>
            <a:picLocks noGrp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943499"/>
            <a:ext cx="5165907" cy="5759449"/>
          </a:xfrm>
        </p:spPr>
      </p:pic>
      <p:pic>
        <p:nvPicPr>
          <p:cNvPr id="3" name="Obraz 2" descr="Pięć ilustracji pokazujących polskie krajobrazy.">
            <a:extLst>
              <a:ext uri="{FF2B5EF4-FFF2-40B4-BE49-F238E27FC236}">
                <a16:creationId xmlns:a16="http://schemas.microsoft.com/office/drawing/2014/main" id="{FB583A0D-7E8D-591B-CDE4-2F127EAD3C9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46" y="6779369"/>
            <a:ext cx="6661371" cy="660499"/>
          </a:xfrm>
          <a:prstGeom prst="rect">
            <a:avLst/>
          </a:prstGeom>
        </p:spPr>
      </p:pic>
      <p:sp>
        <p:nvSpPr>
          <p:cNvPr id="29698" name="Symbol zastępczy numeru slajdu 3">
            <a:extLst>
              <a:ext uri="{FF2B5EF4-FFF2-40B4-BE49-F238E27FC236}">
                <a16:creationId xmlns:a16="http://schemas.microsoft.com/office/drawing/2014/main" id="{E0CAB31B-18C4-CE06-EFE9-5D5BA78411E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E2F5FD6E-0448-46C9-92D4-F7FFFF044C1D}" type="slidenum">
              <a:rPr lang="pl-PL" altLang="pl-PL" smtClean="0">
                <a:solidFill>
                  <a:schemeClr val="tx2"/>
                </a:solidFill>
                <a:latin typeface="Open Sans" panose="020B0806030504020204" pitchFamily="34" charset="0"/>
              </a:rPr>
              <a:pPr/>
              <a:t>10</a:t>
            </a:fld>
            <a:endParaRPr lang="pl-PL" altLang="pl-PL">
              <a:solidFill>
                <a:schemeClr val="tx2"/>
              </a:solidFill>
              <a:latin typeface="Open Sans" panose="020B08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53213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71EEEC0-B947-8327-BA9B-D5D927AF88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052513"/>
            <a:ext cx="4240212" cy="5865389"/>
          </a:xfrm>
        </p:spPr>
        <p:txBody>
          <a:bodyPr/>
          <a:lstStyle/>
          <a:p>
            <a:pPr marL="88900">
              <a:lnSpc>
                <a:spcPts val="2400"/>
              </a:lnSpc>
            </a:pPr>
            <a:r>
              <a:rPr lang="pl-PL" sz="2000" dirty="0"/>
              <a:t>Działanie FEPW 2.2 –</a:t>
            </a:r>
            <a:br>
              <a:rPr lang="pl-PL" sz="2000" dirty="0"/>
            </a:br>
            <a:r>
              <a:rPr lang="pl-PL" sz="2000" dirty="0"/>
              <a:t>Adaptacja do zmian klimatu (1)</a:t>
            </a:r>
          </a:p>
        </p:txBody>
      </p:sp>
      <p:sp>
        <p:nvSpPr>
          <p:cNvPr id="9" name="Prostokąt 8">
            <a:extLst>
              <a:ext uri="{FF2B5EF4-FFF2-40B4-BE49-F238E27FC236}">
                <a16:creationId xmlns:a16="http://schemas.microsoft.com/office/drawing/2014/main" id="{1D230D20-00FD-94C4-D8E0-67D4EA06DE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346699" y="1052513"/>
            <a:ext cx="4305499" cy="5103812"/>
          </a:xfrm>
          <a:prstGeom prst="rect">
            <a:avLst/>
          </a:prstGeom>
          <a:solidFill>
            <a:srgbClr val="93C67B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>
              <a:solidFill>
                <a:srgbClr val="93C67B"/>
              </a:solidFill>
            </a:endParaRPr>
          </a:p>
        </p:txBody>
      </p:sp>
      <p:sp>
        <p:nvSpPr>
          <p:cNvPr id="19" name="Prostokąt 18">
            <a:extLst>
              <a:ext uri="{FF2B5EF4-FFF2-40B4-BE49-F238E27FC236}">
                <a16:creationId xmlns:a16="http://schemas.microsoft.com/office/drawing/2014/main" id="{3727DE53-4FC3-20FC-9498-1AAF6A6378FD}"/>
              </a:ext>
            </a:extLst>
          </p:cNvPr>
          <p:cNvSpPr/>
          <p:nvPr/>
        </p:nvSpPr>
        <p:spPr>
          <a:xfrm>
            <a:off x="5346700" y="1052513"/>
            <a:ext cx="4305498" cy="5103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pl-PL" altLang="pl-PL" sz="2000" u="sng" dirty="0">
                <a:solidFill>
                  <a:srgbClr val="002073"/>
                </a:solidFill>
                <a:latin typeface="Open Sans" pitchFamily="34" charset="0"/>
              </a:rPr>
              <a:t>Wysokość alokacji UE:</a:t>
            </a:r>
          </a:p>
          <a:p>
            <a:pPr eaLnBrk="1" hangingPunct="1">
              <a:defRPr/>
            </a:pPr>
            <a:r>
              <a:rPr lang="pl-PL" altLang="pl-PL" sz="2000" dirty="0">
                <a:solidFill>
                  <a:srgbClr val="002073"/>
                </a:solidFill>
                <a:latin typeface="Open Sans" pitchFamily="34" charset="0"/>
              </a:rPr>
              <a:t>255 000 000 EUR</a:t>
            </a:r>
          </a:p>
          <a:p>
            <a:pPr eaLnBrk="1" hangingPunct="1">
              <a:defRPr/>
            </a:pPr>
            <a:r>
              <a:rPr lang="pl-PL" altLang="pl-PL" sz="2000" u="sng" dirty="0">
                <a:solidFill>
                  <a:srgbClr val="002073"/>
                </a:solidFill>
                <a:latin typeface="Open Sans" pitchFamily="34" charset="0"/>
              </a:rPr>
              <a:t>Beneficjenci:</a:t>
            </a:r>
          </a:p>
          <a:p>
            <a:pPr eaLnBrk="1" hangingPunct="1">
              <a:defRPr/>
            </a:pPr>
            <a:r>
              <a:rPr lang="pl-PL" altLang="pl-PL" sz="2000" dirty="0">
                <a:solidFill>
                  <a:srgbClr val="002073"/>
                </a:solidFill>
                <a:latin typeface="Open Sans" pitchFamily="34" charset="0"/>
              </a:rPr>
              <a:t>miasta średnie tracące funkcje społeczno-gospodarcze oraz inne miasta </a:t>
            </a:r>
            <a:r>
              <a:rPr lang="pl-PL" altLang="pl-PL" sz="2000" dirty="0" err="1">
                <a:solidFill>
                  <a:srgbClr val="002073"/>
                </a:solidFill>
                <a:latin typeface="Open Sans" pitchFamily="34" charset="0"/>
              </a:rPr>
              <a:t>subregionalne</a:t>
            </a:r>
            <a:r>
              <a:rPr lang="pl-PL" altLang="pl-PL" sz="2000" dirty="0">
                <a:solidFill>
                  <a:srgbClr val="002073"/>
                </a:solidFill>
                <a:latin typeface="Open Sans" pitchFamily="34" charset="0"/>
              </a:rPr>
              <a:t> z podregionów z najwyższą kumulacją gmin zmarginalizowanych – w obu przypadkach z przedziału 20-100 tys. mieszkańców oraz miejscowości o statusie uzdrowiska – z makroregionu Polski Wschodniej</a:t>
            </a:r>
          </a:p>
          <a:p>
            <a:pPr eaLnBrk="1" hangingPunct="1">
              <a:defRPr/>
            </a:pPr>
            <a:r>
              <a:rPr lang="pl-PL" altLang="pl-PL" sz="2000" u="sng" dirty="0">
                <a:solidFill>
                  <a:srgbClr val="002073"/>
                </a:solidFill>
                <a:latin typeface="Open Sans" pitchFamily="34" charset="0"/>
              </a:rPr>
              <a:t>Forma wsparcia: </a:t>
            </a:r>
            <a:r>
              <a:rPr lang="pl-PL" altLang="pl-PL" sz="2000" dirty="0">
                <a:solidFill>
                  <a:srgbClr val="002073"/>
                </a:solidFill>
                <a:latin typeface="Open Sans" pitchFamily="34" charset="0"/>
              </a:rPr>
              <a:t>dotacja do 85% wydatków kwalifikowanych </a:t>
            </a:r>
          </a:p>
          <a:p>
            <a:pPr eaLnBrk="1" hangingPunct="1">
              <a:defRPr/>
            </a:pPr>
            <a:endParaRPr lang="pl-PL" altLang="pl-PL" sz="1000" b="1" dirty="0">
              <a:solidFill>
                <a:srgbClr val="002073"/>
              </a:solidFill>
              <a:latin typeface="Open Sans" pitchFamily="34" charset="0"/>
            </a:endParaRPr>
          </a:p>
        </p:txBody>
      </p:sp>
      <p:pic>
        <p:nvPicPr>
          <p:cNvPr id="4" name="Obraz 3" descr="Rzeka z rosnącymi nad nią olszami.">
            <a:extLst>
              <a:ext uri="{FF2B5EF4-FFF2-40B4-BE49-F238E27FC236}">
                <a16:creationId xmlns:a16="http://schemas.microsoft.com/office/drawing/2014/main" id="{1DD15C7B-00E2-5247-222D-A848AE4299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411685"/>
            <a:ext cx="4240212" cy="3744640"/>
          </a:xfrm>
          <a:prstGeom prst="rect">
            <a:avLst/>
          </a:prstGeom>
        </p:spPr>
      </p:pic>
      <p:pic>
        <p:nvPicPr>
          <p:cNvPr id="5" name="Obraz 4" descr="Ciąg znaków: FEnIKS, Rzeczpospolita Polska, UE i NFOŚiGW">
            <a:extLst>
              <a:ext uri="{FF2B5EF4-FFF2-40B4-BE49-F238E27FC236}">
                <a16:creationId xmlns:a16="http://schemas.microsoft.com/office/drawing/2014/main" id="{F842BDCB-DF3B-52B5-00C6-65A78CFB7F1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46" y="6779369"/>
            <a:ext cx="6661371" cy="660499"/>
          </a:xfrm>
          <a:prstGeom prst="rect">
            <a:avLst/>
          </a:prstGeom>
        </p:spPr>
      </p:pic>
      <p:sp>
        <p:nvSpPr>
          <p:cNvPr id="29698" name="Symbol zastępczy numeru slajdu 3">
            <a:extLst>
              <a:ext uri="{FF2B5EF4-FFF2-40B4-BE49-F238E27FC236}">
                <a16:creationId xmlns:a16="http://schemas.microsoft.com/office/drawing/2014/main" id="{E0CAB31B-18C4-CE06-EFE9-5D5BA78411E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E2F5FD6E-0448-46C9-92D4-F7FFFF044C1D}" type="slidenum">
              <a:rPr lang="pl-PL" altLang="pl-PL" smtClean="0">
                <a:solidFill>
                  <a:srgbClr val="002073"/>
                </a:solidFill>
                <a:latin typeface="Open Sans" panose="020B0806030504020204" pitchFamily="34" charset="0"/>
              </a:rPr>
              <a:pPr/>
              <a:t>11</a:t>
            </a:fld>
            <a:endParaRPr lang="pl-PL" altLang="pl-PL">
              <a:solidFill>
                <a:srgbClr val="002073"/>
              </a:solidFill>
              <a:latin typeface="Open Sans" panose="020B08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04261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71EEEC0-B947-8327-BA9B-D5D927AF88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052513"/>
            <a:ext cx="4240212" cy="5865389"/>
          </a:xfrm>
        </p:spPr>
        <p:txBody>
          <a:bodyPr/>
          <a:lstStyle/>
          <a:p>
            <a:pPr>
              <a:lnSpc>
                <a:spcPts val="2400"/>
              </a:lnSpc>
            </a:pPr>
            <a:r>
              <a:rPr lang="pl-PL" sz="2000" dirty="0"/>
              <a:t>Działanie FEPW 2.2 –</a:t>
            </a:r>
            <a:br>
              <a:rPr lang="pl-PL" sz="2000" dirty="0"/>
            </a:br>
            <a:r>
              <a:rPr lang="pl-PL" sz="2000" dirty="0"/>
              <a:t>Adaptacja do zmian klimatu (2)</a:t>
            </a:r>
          </a:p>
        </p:txBody>
      </p:sp>
      <p:sp>
        <p:nvSpPr>
          <p:cNvPr id="9" name="Prostokąt 8">
            <a:extLst>
              <a:ext uri="{FF2B5EF4-FFF2-40B4-BE49-F238E27FC236}">
                <a16:creationId xmlns:a16="http://schemas.microsoft.com/office/drawing/2014/main" id="{1D230D20-00FD-94C4-D8E0-67D4EA06DE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346699" y="1052513"/>
            <a:ext cx="4305499" cy="5103812"/>
          </a:xfrm>
          <a:prstGeom prst="rect">
            <a:avLst/>
          </a:prstGeom>
          <a:solidFill>
            <a:srgbClr val="93C67B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>
              <a:solidFill>
                <a:srgbClr val="93C67B"/>
              </a:solidFill>
            </a:endParaRPr>
          </a:p>
        </p:txBody>
      </p:sp>
      <p:sp>
        <p:nvSpPr>
          <p:cNvPr id="19" name="Prostokąt 18">
            <a:extLst>
              <a:ext uri="{FF2B5EF4-FFF2-40B4-BE49-F238E27FC236}">
                <a16:creationId xmlns:a16="http://schemas.microsoft.com/office/drawing/2014/main" id="{3727DE53-4FC3-20FC-9498-1AAF6A6378FD}"/>
              </a:ext>
            </a:extLst>
          </p:cNvPr>
          <p:cNvSpPr/>
          <p:nvPr/>
        </p:nvSpPr>
        <p:spPr>
          <a:xfrm>
            <a:off x="5346700" y="1052513"/>
            <a:ext cx="4305498" cy="5103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endParaRPr lang="pl-PL" altLang="pl-PL" sz="2000" u="sng" dirty="0">
              <a:solidFill>
                <a:srgbClr val="002073"/>
              </a:solidFill>
              <a:latin typeface="Open Sans" pitchFamily="34" charset="0"/>
            </a:endParaRPr>
          </a:p>
          <a:p>
            <a:pPr eaLnBrk="1" hangingPunct="1">
              <a:defRPr/>
            </a:pPr>
            <a:endParaRPr lang="pl-PL" altLang="pl-PL" sz="2000" u="sng" dirty="0">
              <a:solidFill>
                <a:srgbClr val="002073"/>
              </a:solidFill>
              <a:latin typeface="Open Sans" pitchFamily="34" charset="0"/>
            </a:endParaRPr>
          </a:p>
          <a:p>
            <a:pPr eaLnBrk="1" hangingPunct="1">
              <a:defRPr/>
            </a:pPr>
            <a:r>
              <a:rPr lang="pl-PL" altLang="pl-PL" sz="2000" u="sng" dirty="0">
                <a:solidFill>
                  <a:srgbClr val="002073"/>
                </a:solidFill>
                <a:latin typeface="Open Sans" pitchFamily="34" charset="0"/>
              </a:rPr>
              <a:t>Typy projektów: 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pl-PL" altLang="pl-PL" sz="2000" dirty="0">
                <a:solidFill>
                  <a:srgbClr val="002073"/>
                </a:solidFill>
                <a:latin typeface="Open Sans" pitchFamily="34" charset="0"/>
              </a:rPr>
              <a:t>przedsięwzięcia infrastrukturalne z zakresu zielonej oraz zielono-niebieskiej infrastruktury w miastach,</a:t>
            </a:r>
            <a:br>
              <a:rPr lang="pl-PL" altLang="pl-PL" sz="2000" dirty="0">
                <a:solidFill>
                  <a:srgbClr val="002073"/>
                </a:solidFill>
                <a:latin typeface="Open Sans" pitchFamily="34" charset="0"/>
              </a:rPr>
            </a:br>
            <a:r>
              <a:rPr lang="pl-PL" altLang="pl-PL" sz="2000" dirty="0">
                <a:solidFill>
                  <a:srgbClr val="002073"/>
                </a:solidFill>
                <a:latin typeface="Open Sans" pitchFamily="34" charset="0"/>
              </a:rPr>
              <a:t>oraz zarządzanie wodami opadowymi i roztopowymi 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pl-PL" altLang="pl-PL" sz="2000" dirty="0">
                <a:solidFill>
                  <a:srgbClr val="002073"/>
                </a:solidFill>
                <a:latin typeface="Open Sans" pitchFamily="34" charset="0"/>
              </a:rPr>
              <a:t>opracowanie MPA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pl-PL" altLang="pl-PL" sz="2000" dirty="0">
                <a:solidFill>
                  <a:srgbClr val="002073"/>
                </a:solidFill>
                <a:latin typeface="Open Sans" pitchFamily="34" charset="0"/>
              </a:rPr>
              <a:t>wsparcie doradcze dla beneficjentów (budowanie potencjału administracyjnego beneficjentów)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  <a:defRPr/>
            </a:pPr>
            <a:endParaRPr lang="pl-PL" altLang="pl-PL" sz="2000" dirty="0">
              <a:solidFill>
                <a:srgbClr val="002073"/>
              </a:solidFill>
              <a:latin typeface="Open Sans" pitchFamily="34" charset="0"/>
            </a:endParaRPr>
          </a:p>
          <a:p>
            <a:pPr eaLnBrk="1" hangingPunct="1">
              <a:defRPr/>
            </a:pPr>
            <a:endParaRPr lang="pl-PL" altLang="pl-PL" sz="1000" b="1" dirty="0">
              <a:solidFill>
                <a:srgbClr val="002073"/>
              </a:solidFill>
              <a:latin typeface="Open Sans" pitchFamily="34" charset="0"/>
            </a:endParaRPr>
          </a:p>
        </p:txBody>
      </p:sp>
      <p:pic>
        <p:nvPicPr>
          <p:cNvPr id="4" name="Obraz 3" descr="Rzeka z rosnącymi nad nią olszami.">
            <a:extLst>
              <a:ext uri="{FF2B5EF4-FFF2-40B4-BE49-F238E27FC236}">
                <a16:creationId xmlns:a16="http://schemas.microsoft.com/office/drawing/2014/main" id="{1DD15C7B-00E2-5247-222D-A848AE4299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411685"/>
            <a:ext cx="4240212" cy="3744640"/>
          </a:xfrm>
          <a:prstGeom prst="rect">
            <a:avLst/>
          </a:prstGeom>
        </p:spPr>
      </p:pic>
      <p:pic>
        <p:nvPicPr>
          <p:cNvPr id="5" name="Obraz 4" descr="Ciąg znaków: FEnIKS, Rzeczpospolita Polska, UE i NFOŚiGW">
            <a:extLst>
              <a:ext uri="{FF2B5EF4-FFF2-40B4-BE49-F238E27FC236}">
                <a16:creationId xmlns:a16="http://schemas.microsoft.com/office/drawing/2014/main" id="{F842BDCB-DF3B-52B5-00C6-65A78CFB7F1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46" y="6779369"/>
            <a:ext cx="6661371" cy="660499"/>
          </a:xfrm>
          <a:prstGeom prst="rect">
            <a:avLst/>
          </a:prstGeom>
        </p:spPr>
      </p:pic>
      <p:sp>
        <p:nvSpPr>
          <p:cNvPr id="29698" name="Symbol zastępczy numeru slajdu 3">
            <a:extLst>
              <a:ext uri="{FF2B5EF4-FFF2-40B4-BE49-F238E27FC236}">
                <a16:creationId xmlns:a16="http://schemas.microsoft.com/office/drawing/2014/main" id="{E0CAB31B-18C4-CE06-EFE9-5D5BA78411E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E2F5FD6E-0448-46C9-92D4-F7FFFF044C1D}" type="slidenum">
              <a:rPr lang="pl-PL" altLang="pl-PL" smtClean="0">
                <a:solidFill>
                  <a:srgbClr val="002073"/>
                </a:solidFill>
                <a:latin typeface="Open Sans" panose="020B0806030504020204" pitchFamily="34" charset="0"/>
              </a:rPr>
              <a:pPr/>
              <a:t>12</a:t>
            </a:fld>
            <a:endParaRPr lang="pl-PL" altLang="pl-PL">
              <a:solidFill>
                <a:srgbClr val="002073"/>
              </a:solidFill>
              <a:latin typeface="Open Sans" panose="020B08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38393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7AB618E-FAA5-7DA4-1353-5A71176442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2496" y="295811"/>
            <a:ext cx="8640763" cy="1079500"/>
          </a:xfrm>
        </p:spPr>
        <p:txBody>
          <a:bodyPr/>
          <a:lstStyle/>
          <a:p>
            <a:r>
              <a:rPr lang="pl-PL" sz="2400" dirty="0"/>
              <a:t>Podsumowanie </a:t>
            </a:r>
            <a:r>
              <a:rPr lang="pl-PL" sz="2400" u="sng" dirty="0"/>
              <a:t>przeprowadzonych</a:t>
            </a:r>
            <a:r>
              <a:rPr lang="pl-PL" sz="2400" dirty="0"/>
              <a:t> naborów konkurencyjnych:</a:t>
            </a:r>
          </a:p>
        </p:txBody>
      </p:sp>
      <p:pic>
        <p:nvPicPr>
          <p:cNvPr id="7" name="Obraz 6" descr="Ciąg znaków: FEnIKS, Rzeczpospolita Polska, UE i NFOŚiGW">
            <a:extLst>
              <a:ext uri="{FF2B5EF4-FFF2-40B4-BE49-F238E27FC236}">
                <a16:creationId xmlns:a16="http://schemas.microsoft.com/office/drawing/2014/main" id="{29E53294-A398-C62E-DF08-EF33208C25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46" y="6779369"/>
            <a:ext cx="6661371" cy="660499"/>
          </a:xfrm>
          <a:prstGeom prst="rect">
            <a:avLst/>
          </a:prstGeom>
        </p:spPr>
      </p:pic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30F86B32-6166-18D9-6CF2-D7498E957F0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13</a:t>
            </a:fld>
            <a:endParaRPr lang="pl-PL" altLang="pl-PL"/>
          </a:p>
        </p:txBody>
      </p:sp>
      <p:graphicFrame>
        <p:nvGraphicFramePr>
          <p:cNvPr id="6" name="Tabela 11">
            <a:extLst>
              <a:ext uri="{FF2B5EF4-FFF2-40B4-BE49-F238E27FC236}">
                <a16:creationId xmlns:a16="http://schemas.microsoft.com/office/drawing/2014/main" id="{CB054FAE-64F4-6F76-DB69-E1695E5FA22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84188878"/>
              </p:ext>
            </p:extLst>
          </p:nvPr>
        </p:nvGraphicFramePr>
        <p:xfrm>
          <a:off x="593378" y="835561"/>
          <a:ext cx="9721080" cy="6030712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653612">
                  <a:extLst>
                    <a:ext uri="{9D8B030D-6E8A-4147-A177-3AD203B41FA5}">
                      <a16:colId xmlns:a16="http://schemas.microsoft.com/office/drawing/2014/main" val="194016856"/>
                    </a:ext>
                  </a:extLst>
                </a:gridCol>
                <a:gridCol w="17656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42671">
                  <a:extLst>
                    <a:ext uri="{9D8B030D-6E8A-4147-A177-3AD203B41FA5}">
                      <a16:colId xmlns:a16="http://schemas.microsoft.com/office/drawing/2014/main" val="606773214"/>
                    </a:ext>
                  </a:extLst>
                </a:gridCol>
                <a:gridCol w="1459180">
                  <a:extLst>
                    <a:ext uri="{9D8B030D-6E8A-4147-A177-3AD203B41FA5}">
                      <a16:colId xmlns:a16="http://schemas.microsoft.com/office/drawing/2014/main" val="1475449030"/>
                    </a:ext>
                  </a:extLst>
                </a:gridCol>
              </a:tblGrid>
              <a:tr h="813929">
                <a:tc>
                  <a:txBody>
                    <a:bodyPr/>
                    <a:lstStyle/>
                    <a:p>
                      <a:pPr algn="ctr"/>
                      <a:r>
                        <a:rPr lang="pl-PL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Program,</a:t>
                      </a:r>
                    </a:p>
                    <a:p>
                      <a:pPr algn="ctr"/>
                      <a:r>
                        <a:rPr lang="pl-PL" sz="1800" b="1" baseline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nr </a:t>
                      </a:r>
                      <a:r>
                        <a:rPr lang="pl-PL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działania</a:t>
                      </a: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Termin naboru,</a:t>
                      </a:r>
                    </a:p>
                    <a:p>
                      <a:pPr algn="ctr"/>
                      <a:r>
                        <a:rPr lang="pl-PL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alokacja</a:t>
                      </a: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Beneficjenci</a:t>
                      </a: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wnioski /umowy</a:t>
                      </a:r>
                    </a:p>
                  </a:txBody>
                  <a:tcP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2682625"/>
                  </a:ext>
                </a:extLst>
              </a:tr>
              <a:tr h="126995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 err="1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FEnIKS</a:t>
                      </a: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, 1.2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altLang="pl-PL" sz="1200" dirty="0">
                          <a:solidFill>
                            <a:schemeClr val="tx2"/>
                          </a:solidFill>
                          <a:latin typeface="Open Sans" pitchFamily="34" charset="0"/>
                        </a:rPr>
                        <a:t>Adaptacja terenów zurbanizowanych do zmian klimatu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31.08.2023 - 30.11.2023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600" b="0" kern="1200" dirty="0">
                        <a:solidFill>
                          <a:schemeClr val="tx2"/>
                        </a:solidFill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500 mln zł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44 miasta, uczestnicy projektu: „Opracowanie planów adaptacji do zmian klimatu w miastach powyżej 100 tys. mieszkańców” oraz m. st. Warszawa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15 wniosków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501</a:t>
                      </a:r>
                      <a:r>
                        <a:rPr lang="pl-PL" sz="1600" b="0" kern="1200" baseline="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 mln zł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baseline="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trwa podpisywanie umów</a:t>
                      </a:r>
                      <a:endParaRPr lang="pl-PL" sz="1600" b="0" kern="1200" dirty="0">
                        <a:solidFill>
                          <a:schemeClr val="tx2"/>
                        </a:solidFill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2115654"/>
                  </a:ext>
                </a:extLst>
              </a:tr>
              <a:tr h="103368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 err="1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FEnIKS</a:t>
                      </a: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, 2.4.1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altLang="pl-PL" sz="1200" kern="1200" dirty="0">
                          <a:solidFill>
                            <a:schemeClr val="tx2"/>
                          </a:solidFill>
                          <a:latin typeface="Open Sans" pitchFamily="34" charset="0"/>
                          <a:ea typeface="+mn-ea"/>
                          <a:cs typeface="+mn-cs"/>
                        </a:rPr>
                        <a:t>Zrównoważone systemy</a:t>
                      </a:r>
                      <a:r>
                        <a:rPr lang="pl-PL" altLang="pl-PL" sz="1200" kern="1200" baseline="0" dirty="0">
                          <a:solidFill>
                            <a:schemeClr val="tx2"/>
                          </a:solidFill>
                          <a:latin typeface="Open Sans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pl-PL" altLang="pl-PL" sz="1200" kern="1200" dirty="0">
                          <a:solidFill>
                            <a:schemeClr val="tx2"/>
                          </a:solidFill>
                          <a:latin typeface="Open Sans" pitchFamily="34" charset="0"/>
                          <a:ea typeface="+mn-ea"/>
                          <a:cs typeface="+mn-cs"/>
                        </a:rPr>
                        <a:t>gospodarowania wodami opadowymi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31.10.2023 - 29.03.2024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600" b="0" kern="1200" dirty="0">
                        <a:solidFill>
                          <a:schemeClr val="tx2"/>
                        </a:solidFill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500 mln zł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miasta średnie 20-100 tys. mieszkańców</a:t>
                      </a:r>
                    </a:p>
                    <a:p>
                      <a:pPr algn="l"/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oraz powiatowe pow. 15 tys. mieszkańców </a:t>
                      </a:r>
                    </a:p>
                    <a:p>
                      <a:pPr algn="l"/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(z wyłączeniem beneficjentów </a:t>
                      </a:r>
                      <a:r>
                        <a:rPr lang="pl-PL" sz="1600" b="0" kern="1200" dirty="0" err="1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FEnIKS</a:t>
                      </a: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 1.2 i FEPW 2.2)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21 wniosków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247 mln zł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600" b="0" kern="1200" dirty="0">
                        <a:solidFill>
                          <a:schemeClr val="tx2"/>
                        </a:solidFill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baseline="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trwa ocena</a:t>
                      </a:r>
                      <a:endParaRPr lang="pl-PL" sz="1600" b="0" kern="1200" dirty="0">
                        <a:solidFill>
                          <a:schemeClr val="tx2"/>
                        </a:solidFill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3350904"/>
                  </a:ext>
                </a:extLst>
              </a:tr>
              <a:tr h="103368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 err="1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FEnIKS</a:t>
                      </a: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, 2.4.2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altLang="pl-PL" sz="1200" kern="1200" dirty="0">
                          <a:solidFill>
                            <a:schemeClr val="tx2"/>
                          </a:solidFill>
                          <a:latin typeface="Open Sans" pitchFamily="34" charset="0"/>
                          <a:ea typeface="+mn-ea"/>
                          <a:cs typeface="+mn-cs"/>
                        </a:rPr>
                        <a:t>Opracowanie planów adaptacji </a:t>
                      </a:r>
                      <a:endParaRPr lang="pl-PL" sz="1200" kern="1200" dirty="0">
                        <a:solidFill>
                          <a:schemeClr val="tx2"/>
                        </a:solidFill>
                        <a:latin typeface="Open Sans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600" b="0" kern="1200" dirty="0">
                        <a:solidFill>
                          <a:schemeClr val="tx2"/>
                        </a:solidFill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29.09.2023 – 30.11.2023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600" b="0" kern="1200" dirty="0">
                        <a:solidFill>
                          <a:schemeClr val="tx2"/>
                        </a:solidFill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10 mln zł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 err="1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j.w</a:t>
                      </a: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19 umów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2,7</a:t>
                      </a:r>
                      <a:r>
                        <a:rPr lang="pl-PL" sz="1600" b="0" kern="1200" baseline="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 mln zł</a:t>
                      </a:r>
                      <a:endParaRPr lang="pl-PL" sz="1600" b="0" kern="1200" dirty="0">
                        <a:solidFill>
                          <a:schemeClr val="tx2"/>
                        </a:solidFill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600" b="0" kern="1200" dirty="0">
                        <a:solidFill>
                          <a:schemeClr val="tx2"/>
                        </a:solidFill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7247756"/>
                  </a:ext>
                </a:extLst>
              </a:tr>
              <a:tr h="79741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 err="1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FEnIKS</a:t>
                      </a: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, 2.5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altLang="pl-PL" sz="1200" kern="1200" dirty="0">
                          <a:solidFill>
                            <a:schemeClr val="tx2"/>
                          </a:solidFill>
                          <a:latin typeface="Open Sans" pitchFamily="34" charset="0"/>
                          <a:ea typeface="+mn-ea"/>
                          <a:cs typeface="+mn-cs"/>
                        </a:rPr>
                        <a:t>Woda do spożycia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600" b="0" kern="1200" dirty="0">
                        <a:solidFill>
                          <a:schemeClr val="tx2"/>
                        </a:solidFill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31.10.2023 - 31.01.2024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300 mln zł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JST, ich związki,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przedsiębiorstwa wodociągowo-kanalizacyjne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181 wniosków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2.779</a:t>
                      </a:r>
                      <a:r>
                        <a:rPr lang="pl-PL" sz="1600" b="0" kern="1200" baseline="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 mln zł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baseline="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9,26 x alokacja</a:t>
                      </a:r>
                      <a:endParaRPr lang="pl-PL" sz="1600" b="0" kern="1200" dirty="0">
                        <a:solidFill>
                          <a:schemeClr val="tx2"/>
                        </a:solidFill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9794936"/>
                  </a:ext>
                </a:extLst>
              </a:tr>
              <a:tr h="94958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FEPW, 2.2.1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altLang="pl-PL" sz="1200" kern="1200" dirty="0">
                          <a:solidFill>
                            <a:schemeClr val="tx2"/>
                          </a:solidFill>
                          <a:latin typeface="Open Sans" pitchFamily="34" charset="0"/>
                          <a:ea typeface="+mn-ea"/>
                          <a:cs typeface="+mn-cs"/>
                        </a:rPr>
                        <a:t>Adaptacja do zmian klimatu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31.07.2023 – 31.10.2023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550 mln zł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miasta średnie 20-100 tys. mieszkańców oraz uzdrowiska,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Polska Wschodnia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12 umów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136 </a:t>
                      </a:r>
                      <a:r>
                        <a:rPr lang="pl-PL" sz="1600" b="0" kern="1200" baseline="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mln zł</a:t>
                      </a:r>
                      <a:endParaRPr lang="pl-PL" sz="1600" b="0" kern="1200" dirty="0">
                        <a:solidFill>
                          <a:schemeClr val="tx2"/>
                        </a:solidFill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600" b="0" kern="1200" dirty="0">
                        <a:solidFill>
                          <a:schemeClr val="tx2"/>
                        </a:solidFill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13714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7AB618E-FAA5-7DA4-1353-5A71176442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2496" y="295811"/>
            <a:ext cx="8640763" cy="1079500"/>
          </a:xfrm>
        </p:spPr>
        <p:txBody>
          <a:bodyPr/>
          <a:lstStyle/>
          <a:p>
            <a:r>
              <a:rPr lang="pl-PL" sz="2400" dirty="0"/>
              <a:t>Podsumowanie </a:t>
            </a:r>
            <a:r>
              <a:rPr lang="pl-PL" sz="2400" u="sng" dirty="0"/>
              <a:t>przyszłych</a:t>
            </a:r>
            <a:r>
              <a:rPr lang="pl-PL" sz="2400" dirty="0"/>
              <a:t> naborów konkurencyjnych:</a:t>
            </a:r>
          </a:p>
        </p:txBody>
      </p:sp>
      <p:pic>
        <p:nvPicPr>
          <p:cNvPr id="7" name="Obraz 6" descr="Ciąg znaków: FEnIKS, Rzeczpospolita Polska, UE i NFOŚiGW">
            <a:extLst>
              <a:ext uri="{FF2B5EF4-FFF2-40B4-BE49-F238E27FC236}">
                <a16:creationId xmlns:a16="http://schemas.microsoft.com/office/drawing/2014/main" id="{29E53294-A398-C62E-DF08-EF33208C25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46" y="6779369"/>
            <a:ext cx="6661371" cy="660499"/>
          </a:xfrm>
          <a:prstGeom prst="rect">
            <a:avLst/>
          </a:prstGeom>
        </p:spPr>
      </p:pic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30F86B32-6166-18D9-6CF2-D7498E957F0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14</a:t>
            </a:fld>
            <a:endParaRPr lang="pl-PL" altLang="pl-PL"/>
          </a:p>
        </p:txBody>
      </p:sp>
      <p:graphicFrame>
        <p:nvGraphicFramePr>
          <p:cNvPr id="6" name="Tabela 11">
            <a:extLst>
              <a:ext uri="{FF2B5EF4-FFF2-40B4-BE49-F238E27FC236}">
                <a16:creationId xmlns:a16="http://schemas.microsoft.com/office/drawing/2014/main" id="{CB054FAE-64F4-6F76-DB69-E1695E5FA22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49830975"/>
              </p:ext>
            </p:extLst>
          </p:nvPr>
        </p:nvGraphicFramePr>
        <p:xfrm>
          <a:off x="521371" y="827508"/>
          <a:ext cx="9793088" cy="5928299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588892">
                  <a:extLst>
                    <a:ext uri="{9D8B030D-6E8A-4147-A177-3AD203B41FA5}">
                      <a16:colId xmlns:a16="http://schemas.microsoft.com/office/drawing/2014/main" val="194016856"/>
                    </a:ext>
                  </a:extLst>
                </a:gridCol>
                <a:gridCol w="1619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84567">
                  <a:extLst>
                    <a:ext uri="{9D8B030D-6E8A-4147-A177-3AD203B41FA5}">
                      <a16:colId xmlns:a16="http://schemas.microsoft.com/office/drawing/2014/main" val="606773214"/>
                    </a:ext>
                  </a:extLst>
                </a:gridCol>
              </a:tblGrid>
              <a:tr h="935265">
                <a:tc>
                  <a:txBody>
                    <a:bodyPr/>
                    <a:lstStyle/>
                    <a:p>
                      <a:pPr algn="ctr"/>
                      <a:r>
                        <a:rPr lang="pl-PL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Program,</a:t>
                      </a:r>
                    </a:p>
                    <a:p>
                      <a:pPr algn="ctr"/>
                      <a:r>
                        <a:rPr lang="pl-PL" sz="1800" b="1" baseline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nr </a:t>
                      </a:r>
                      <a:r>
                        <a:rPr lang="pl-PL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działania</a:t>
                      </a: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Termin naboru,</a:t>
                      </a:r>
                    </a:p>
                    <a:p>
                      <a:pPr algn="ctr"/>
                      <a:r>
                        <a:rPr lang="pl-PL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alokacja</a:t>
                      </a: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Beneficjenci</a:t>
                      </a:r>
                    </a:p>
                  </a:txBody>
                  <a:tcP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2682625"/>
                  </a:ext>
                </a:extLst>
              </a:tr>
              <a:tr h="11679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 err="1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FEnIKS</a:t>
                      </a: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, 1.2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altLang="pl-PL" sz="1200" dirty="0">
                          <a:solidFill>
                            <a:schemeClr val="tx2"/>
                          </a:solidFill>
                          <a:latin typeface="Open Sans" pitchFamily="34" charset="0"/>
                        </a:rPr>
                        <a:t>Adaptacja terenów zurbanizowanych do zmian klimatu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31.10.2024 - 31.01.2025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600" b="0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500 mln zł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44 miasta, uczestnicy projektu: „Opracowanie planów adaptacji do zmian klimatu w miastach powyżej 100 tys. mieszkańców” oraz m. st. Warszawa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2115654"/>
                  </a:ext>
                </a:extLst>
              </a:tr>
              <a:tr h="166709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 err="1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FEnIKS</a:t>
                      </a: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, 2.4.1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altLang="pl-PL" sz="1200" kern="1200" dirty="0">
                          <a:solidFill>
                            <a:schemeClr val="tx2"/>
                          </a:solidFill>
                          <a:latin typeface="Open Sans" pitchFamily="34" charset="0"/>
                          <a:ea typeface="+mn-ea"/>
                          <a:cs typeface="+mn-cs"/>
                        </a:rPr>
                        <a:t>Wsparcie  systemów</a:t>
                      </a:r>
                      <a:r>
                        <a:rPr lang="pl-PL" altLang="pl-PL" sz="1200" kern="1200" baseline="0" dirty="0">
                          <a:solidFill>
                            <a:schemeClr val="tx2"/>
                          </a:solidFill>
                          <a:latin typeface="Open Sans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pl-PL" altLang="pl-PL" sz="1200" kern="1200" dirty="0">
                          <a:solidFill>
                            <a:schemeClr val="tx2"/>
                          </a:solidFill>
                          <a:latin typeface="Open Sans" pitchFamily="34" charset="0"/>
                          <a:ea typeface="+mn-ea"/>
                          <a:cs typeface="+mn-cs"/>
                        </a:rPr>
                        <a:t>gospodarowania wodami opadowymi  z udziałem zieleni/zielono-niebieskiej infrastruktury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30.12.2024 -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31.03.2025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600" b="0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500 mln zł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miasta średnie 20-100 tys. mieszkańców</a:t>
                      </a:r>
                    </a:p>
                    <a:p>
                      <a:pPr algn="l"/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oraz powiatowe pow. 15 tys. mieszkańców </a:t>
                      </a:r>
                    </a:p>
                    <a:p>
                      <a:pPr algn="l"/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(z wyłączeniem beneficjentów </a:t>
                      </a:r>
                      <a:r>
                        <a:rPr lang="pl-PL" sz="1600" b="0" kern="1200" dirty="0" err="1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FEnIKS</a:t>
                      </a: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 1.2 i FEPW 2.2)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3350904"/>
                  </a:ext>
                </a:extLst>
              </a:tr>
              <a:tr h="10911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 err="1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FEnIKS</a:t>
                      </a: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, 2.4.2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altLang="pl-PL" sz="1200" kern="1200" dirty="0">
                          <a:solidFill>
                            <a:schemeClr val="tx2"/>
                          </a:solidFill>
                          <a:latin typeface="Open Sans" pitchFamily="34" charset="0"/>
                          <a:ea typeface="+mn-ea"/>
                          <a:cs typeface="+mn-cs"/>
                        </a:rPr>
                        <a:t>Opracowanie planów adaptacji </a:t>
                      </a:r>
                      <a:endParaRPr lang="pl-PL" sz="1200" kern="1200" dirty="0">
                        <a:solidFill>
                          <a:schemeClr val="tx2"/>
                        </a:solidFill>
                        <a:latin typeface="Open Sans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600" b="0" kern="1200" dirty="0">
                        <a:solidFill>
                          <a:schemeClr val="tx2"/>
                        </a:solidFill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29.11.2024 -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31.01.2025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600" b="0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20 mln zł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 err="1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j.w</a:t>
                      </a: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7247756"/>
                  </a:ext>
                </a:extLst>
              </a:tr>
              <a:tr h="9738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FEPW, 2.2.1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2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Adaptacja do zmian klimatu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600" b="0" kern="1200" dirty="0">
                        <a:solidFill>
                          <a:schemeClr val="tx2"/>
                        </a:solidFill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30.09.2024 –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10.01.2025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600" b="0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250 mln zł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miasta średnie 20-100 tys. mieszkańców oraz uzdrowiska,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kern="1200" dirty="0">
                          <a:solidFill>
                            <a:schemeClr val="tx2"/>
                          </a:solidFill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Polska Wschodnia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70115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53418" y="1763613"/>
            <a:ext cx="8640763" cy="503460"/>
          </a:xfrm>
        </p:spPr>
        <p:txBody>
          <a:bodyPr/>
          <a:lstStyle/>
          <a:p>
            <a:r>
              <a:rPr lang="pl-PL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1. Finansowanie ze środków krajowych </a:t>
            </a:r>
            <a:br>
              <a:rPr lang="pl-PL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br>
              <a:rPr lang="pl-PL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023937" y="2843734"/>
            <a:ext cx="9362529" cy="1656184"/>
          </a:xfrm>
        </p:spPr>
        <p:txBody>
          <a:bodyPr/>
          <a:lstStyle/>
          <a:p>
            <a:pPr marL="457200" lvl="2" indent="-457200">
              <a:buFont typeface="Arial" panose="020B0604020202020204" pitchFamily="34" charset="0"/>
              <a:buChar char="•"/>
            </a:pPr>
            <a:r>
              <a:rPr lang="pl-PL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Program priorytetowy Adaptacja do zmian klimatu</a:t>
            </a:r>
          </a:p>
          <a:p>
            <a:pPr marL="457200" lvl="2" indent="-457200">
              <a:buFont typeface="Arial" panose="020B0604020202020204" pitchFamily="34" charset="0"/>
              <a:buChar char="•"/>
            </a:pPr>
            <a:endParaRPr lang="pl-PL" sz="2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452438" lvl="2" indent="-452438">
              <a:spcBef>
                <a:spcPts val="1800"/>
              </a:spcBef>
              <a:buNone/>
            </a:pP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15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762457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53418" y="243973"/>
            <a:ext cx="9072909" cy="539750"/>
          </a:xfrm>
        </p:spPr>
        <p:txBody>
          <a:bodyPr/>
          <a:lstStyle/>
          <a:p>
            <a:pPr algn="ctr"/>
            <a:r>
              <a:rPr lang="pl-PL" dirty="0"/>
              <a:t>PP</a:t>
            </a:r>
            <a:r>
              <a:rPr lang="pl-PL" sz="2800" b="1" dirty="0">
                <a:solidFill>
                  <a:schemeClr val="tx2"/>
                </a:solidFill>
              </a:rPr>
              <a:t> Adaptacja do zmian klimatu  (1) </a:t>
            </a:r>
            <a:br>
              <a:rPr lang="pl-PL" sz="2800" b="1" dirty="0">
                <a:solidFill>
                  <a:schemeClr val="tx2"/>
                </a:solidFill>
              </a:rPr>
            </a:b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16</a:t>
            </a:fld>
            <a:endParaRPr lang="pl-PL" altLang="pl-PL"/>
          </a:p>
        </p:txBody>
      </p:sp>
      <p:sp>
        <p:nvSpPr>
          <p:cNvPr id="5" name="Prostokąt 4"/>
          <p:cNvSpPr/>
          <p:nvPr/>
        </p:nvSpPr>
        <p:spPr>
          <a:xfrm>
            <a:off x="926608" y="4532613"/>
            <a:ext cx="8127931" cy="16235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rgbClr val="026937"/>
              </a:buClr>
            </a:pPr>
            <a:r>
              <a:rPr lang="pl-PL" b="1" dirty="0">
                <a:latin typeface="Open Sans" pitchFamily="2" charset="0"/>
                <a:ea typeface="Open Sans" pitchFamily="2" charset="0"/>
                <a:cs typeface="Open Sans" pitchFamily="2" charset="0"/>
              </a:rPr>
              <a:t>Oferta w tym zakresie skierowana jest do:</a:t>
            </a:r>
          </a:p>
          <a:p>
            <a:pPr marL="250825" indent="-250825" defTabSz="1006475">
              <a:spcBef>
                <a:spcPts val="1100"/>
              </a:spcBef>
              <a:buClr>
                <a:schemeClr val="accent1"/>
              </a:buClr>
              <a:buBlip>
                <a:blip r:embed="rId2"/>
              </a:buBlip>
            </a:pPr>
            <a:r>
              <a:rPr lang="pl-PL" dirty="0">
                <a:latin typeface="Open Sans" pitchFamily="2" charset="0"/>
                <a:ea typeface="Open Sans" pitchFamily="2" charset="0"/>
                <a:cs typeface="Open Sans" pitchFamily="2" charset="0"/>
              </a:rPr>
              <a:t>jednostek samorządu terytorialnego, ich związków </a:t>
            </a:r>
          </a:p>
          <a:p>
            <a:pPr marL="250825" indent="-250825" defTabSz="1006475">
              <a:spcBef>
                <a:spcPts val="1100"/>
              </a:spcBef>
              <a:buClr>
                <a:schemeClr val="accent1"/>
              </a:buClr>
              <a:buBlip>
                <a:blip r:embed="rId2"/>
              </a:buBlip>
            </a:pPr>
            <a:r>
              <a:rPr lang="pl-PL" dirty="0">
                <a:latin typeface="Open Sans" pitchFamily="2" charset="0"/>
                <a:ea typeface="Open Sans" pitchFamily="2" charset="0"/>
                <a:cs typeface="Open Sans" pitchFamily="2" charset="0"/>
              </a:rPr>
              <a:t>podmiotów świadczących usługi publiczne w ramach zadań własnych </a:t>
            </a:r>
            <a:r>
              <a:rPr lang="pl-PL" dirty="0" err="1">
                <a:latin typeface="Open Sans" pitchFamily="2" charset="0"/>
                <a:ea typeface="Open Sans" pitchFamily="2" charset="0"/>
                <a:cs typeface="Open Sans" pitchFamily="2" charset="0"/>
              </a:rPr>
              <a:t>jst</a:t>
            </a:r>
            <a:endParaRPr lang="pl-PL" dirty="0">
              <a:latin typeface="Open Sans" pitchFamily="2" charset="0"/>
              <a:ea typeface="Open Sans" pitchFamily="2" charset="0"/>
              <a:cs typeface="Open Sans" pitchFamily="2" charset="0"/>
            </a:endParaRPr>
          </a:p>
          <a:p>
            <a:pPr marL="250825" indent="-250825" defTabSz="1006475">
              <a:spcBef>
                <a:spcPts val="1100"/>
              </a:spcBef>
              <a:buClr>
                <a:schemeClr val="accent1"/>
              </a:buClr>
              <a:buBlip>
                <a:blip r:embed="rId2"/>
              </a:buBlip>
            </a:pPr>
            <a:r>
              <a:rPr lang="pl-PL" dirty="0">
                <a:latin typeface="Open Sans" pitchFamily="2" charset="0"/>
                <a:ea typeface="Open Sans" pitchFamily="2" charset="0"/>
                <a:cs typeface="Open Sans" pitchFamily="2" charset="0"/>
              </a:rPr>
              <a:t>spółek handlowych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11BEC558-BAA7-6D9E-BD1D-EC02361DD18B}"/>
              </a:ext>
            </a:extLst>
          </p:cNvPr>
          <p:cNvSpPr txBox="1"/>
          <p:nvPr/>
        </p:nvSpPr>
        <p:spPr>
          <a:xfrm>
            <a:off x="918645" y="1181970"/>
            <a:ext cx="872134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b="1" dirty="0">
                <a:latin typeface="Open Sans" pitchFamily="2" charset="0"/>
                <a:ea typeface="Open Sans" pitchFamily="2" charset="0"/>
                <a:cs typeface="Open Sans" pitchFamily="2" charset="0"/>
              </a:rPr>
              <a:t>Finansowane mogą być m.in. działania z zakresu zapobiegania powodzi i suszy, w tym:</a:t>
            </a:r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781D281C-A852-EE11-15AD-91ECD440FBFD}"/>
              </a:ext>
            </a:extLst>
          </p:cNvPr>
          <p:cNvSpPr txBox="1"/>
          <p:nvPr/>
        </p:nvSpPr>
        <p:spPr>
          <a:xfrm>
            <a:off x="926607" y="1937031"/>
            <a:ext cx="8721343" cy="25955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0825" indent="-250825" defTabSz="1006475">
              <a:spcBef>
                <a:spcPts val="1100"/>
              </a:spcBef>
              <a:buClr>
                <a:schemeClr val="accent1"/>
              </a:buClr>
              <a:buBlip>
                <a:blip r:embed="rId2"/>
              </a:buBlip>
            </a:pPr>
            <a:r>
              <a:rPr lang="pl-PL" dirty="0">
                <a:latin typeface="Open Sans" pitchFamily="2" charset="0"/>
                <a:ea typeface="Open Sans" pitchFamily="2" charset="0"/>
                <a:cs typeface="Open Sans" pitchFamily="2" charset="0"/>
              </a:rPr>
              <a:t>zwiększanie retencji w ekosystemach </a:t>
            </a:r>
          </a:p>
          <a:p>
            <a:pPr marL="250825" indent="-250825" defTabSz="1006475">
              <a:spcBef>
                <a:spcPts val="1100"/>
              </a:spcBef>
              <a:buClr>
                <a:schemeClr val="accent1"/>
              </a:buClr>
              <a:buBlip>
                <a:blip r:embed="rId2"/>
              </a:buBlip>
            </a:pPr>
            <a:r>
              <a:rPr lang="pl-PL" dirty="0">
                <a:latin typeface="Open Sans" pitchFamily="2" charset="0"/>
                <a:ea typeface="Open Sans" pitchFamily="2" charset="0"/>
                <a:cs typeface="Open Sans" pitchFamily="2" charset="0"/>
              </a:rPr>
              <a:t>urządzenia wodne </a:t>
            </a:r>
          </a:p>
          <a:p>
            <a:pPr marL="250825" indent="-250825" defTabSz="1006475">
              <a:spcBef>
                <a:spcPts val="1100"/>
              </a:spcBef>
              <a:buClr>
                <a:schemeClr val="accent1"/>
              </a:buClr>
              <a:buBlip>
                <a:blip r:embed="rId2"/>
              </a:buBlip>
            </a:pPr>
            <a:r>
              <a:rPr lang="pl-PL" dirty="0">
                <a:latin typeface="Open Sans" pitchFamily="2" charset="0"/>
                <a:ea typeface="Open Sans" pitchFamily="2" charset="0"/>
                <a:cs typeface="Open Sans" pitchFamily="2" charset="0"/>
              </a:rPr>
              <a:t>„zielono-niebieska” infrastruktura, systemy zagospodarowania wód opadowych (także obszary wiejskie)</a:t>
            </a:r>
          </a:p>
          <a:p>
            <a:pPr marL="250825" indent="-250825" defTabSz="1006475">
              <a:spcBef>
                <a:spcPts val="1100"/>
              </a:spcBef>
              <a:buClr>
                <a:schemeClr val="accent1"/>
              </a:buClr>
              <a:buBlip>
                <a:blip r:embed="rId2"/>
              </a:buBlip>
            </a:pPr>
            <a:r>
              <a:rPr lang="pl-PL" dirty="0">
                <a:latin typeface="Open Sans" pitchFamily="2" charset="0"/>
                <a:ea typeface="Open Sans" pitchFamily="2" charset="0"/>
                <a:cs typeface="Open Sans" pitchFamily="2" charset="0"/>
              </a:rPr>
              <a:t>likwidacja powierzchni nieprzepuszczalnych</a:t>
            </a:r>
          </a:p>
          <a:p>
            <a:pPr marL="250825" indent="-250825" defTabSz="1006475">
              <a:spcBef>
                <a:spcPts val="1100"/>
              </a:spcBef>
              <a:buClr>
                <a:schemeClr val="accent1"/>
              </a:buClr>
              <a:buBlip>
                <a:blip r:embed="rId2"/>
              </a:buBlip>
            </a:pPr>
            <a:r>
              <a:rPr lang="pl-PL" dirty="0">
                <a:latin typeface="Open Sans" pitchFamily="2" charset="0"/>
                <a:ea typeface="Open Sans" pitchFamily="2" charset="0"/>
                <a:cs typeface="Open Sans" pitchFamily="2" charset="0"/>
              </a:rPr>
              <a:t>zaopatrzenie ludności w wodę do picia (w tym: budowa </a:t>
            </a:r>
            <a:br>
              <a:rPr lang="pl-PL" dirty="0">
                <a:latin typeface="Open Sans" pitchFamily="2" charset="0"/>
                <a:ea typeface="Open Sans" pitchFamily="2" charset="0"/>
                <a:cs typeface="Open Sans" pitchFamily="2" charset="0"/>
              </a:rPr>
            </a:br>
            <a:r>
              <a:rPr lang="pl-PL" dirty="0">
                <a:latin typeface="Open Sans" pitchFamily="2" charset="0"/>
                <a:ea typeface="Open Sans" pitchFamily="2" charset="0"/>
                <a:cs typeface="Open Sans" pitchFamily="2" charset="0"/>
              </a:rPr>
              <a:t>i modernizacja ujęć wód i stacji uzdatniania wody oraz sieci wodociągowych)</a:t>
            </a:r>
          </a:p>
        </p:txBody>
      </p:sp>
    </p:spTree>
    <p:extLst>
      <p:ext uri="{BB962C8B-B14F-4D97-AF65-F5344CB8AC3E}">
        <p14:creationId xmlns:p14="http://schemas.microsoft.com/office/powerpoint/2010/main" val="7700814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53418" y="243973"/>
            <a:ext cx="9072909" cy="539750"/>
          </a:xfrm>
        </p:spPr>
        <p:txBody>
          <a:bodyPr/>
          <a:lstStyle/>
          <a:p>
            <a:pPr algn="ctr"/>
            <a:r>
              <a:rPr lang="pl-PL" dirty="0"/>
              <a:t>PP</a:t>
            </a:r>
            <a:r>
              <a:rPr lang="pl-PL" sz="2800" dirty="0">
                <a:solidFill>
                  <a:schemeClr val="tx2"/>
                </a:solidFill>
              </a:rPr>
              <a:t> </a:t>
            </a:r>
            <a:r>
              <a:rPr lang="pl-PL" sz="2800" b="1" dirty="0">
                <a:solidFill>
                  <a:schemeClr val="tx2"/>
                </a:solidFill>
              </a:rPr>
              <a:t>Adaptacja do zmian klimatu (2) </a:t>
            </a:r>
            <a:br>
              <a:rPr lang="pl-PL" sz="2800" b="1" dirty="0">
                <a:solidFill>
                  <a:schemeClr val="tx2"/>
                </a:solidFill>
              </a:rPr>
            </a:br>
            <a:br>
              <a:rPr lang="pl-PL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953418" y="803230"/>
            <a:ext cx="8856885" cy="2088232"/>
          </a:xfrm>
        </p:spPr>
        <p:txBody>
          <a:bodyPr/>
          <a:lstStyle/>
          <a:p>
            <a:pPr marL="0" indent="0">
              <a:buNone/>
            </a:pPr>
            <a:r>
              <a:rPr lang="pl-PL" sz="1700" b="1" dirty="0"/>
              <a:t>Budżet</a:t>
            </a:r>
            <a:r>
              <a:rPr lang="pl-PL" sz="1700" dirty="0"/>
              <a:t> dedykowany dla tych działań:</a:t>
            </a:r>
          </a:p>
          <a:p>
            <a:r>
              <a:rPr lang="pl-PL" sz="1700" dirty="0"/>
              <a:t>Budżet zwrotnych form finansowania – do 750 000 tys. zł.</a:t>
            </a:r>
          </a:p>
          <a:p>
            <a:r>
              <a:rPr lang="pl-PL" sz="1700" dirty="0"/>
              <a:t>Budżet bezzwrotnych dofinansowania – do 400 000 tys. zł.</a:t>
            </a:r>
            <a:br>
              <a:rPr lang="pl-PL" sz="1700" dirty="0"/>
            </a:br>
            <a:r>
              <a:rPr lang="pl-PL" sz="1700" dirty="0"/>
              <a:t>na działania retencyjne podejmowane przez jednostki samorządu terytorialnego na obszarach wiejskich, do 70 % kosztów kwalifikowanych</a:t>
            </a: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17</a:t>
            </a:fld>
            <a:endParaRPr lang="pl-PL" altLang="pl-PL"/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942DECF6-1C40-DDE5-0D1B-2D3AC951E864}"/>
              </a:ext>
            </a:extLst>
          </p:cNvPr>
          <p:cNvSpPr txBox="1"/>
          <p:nvPr/>
        </p:nvSpPr>
        <p:spPr>
          <a:xfrm>
            <a:off x="881510" y="2699717"/>
            <a:ext cx="8856885" cy="29296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7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Intensywność dofinansowania</a:t>
            </a:r>
            <a:r>
              <a:rPr lang="pl-PL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dla zwrotnych form finansowania :</a:t>
            </a:r>
          </a:p>
          <a:p>
            <a:pPr marL="250825" indent="-250825" defTabSz="1006475">
              <a:lnSpc>
                <a:spcPts val="2400"/>
              </a:lnSpc>
              <a:spcBef>
                <a:spcPts val="1100"/>
              </a:spcBef>
              <a:buClr>
                <a:schemeClr val="accent1"/>
              </a:buClr>
              <a:buBlip>
                <a:blip r:embed="rId2"/>
              </a:buBlip>
            </a:pPr>
            <a:r>
              <a:rPr lang="x-none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pożyczka do 100 % kosztów kwalifikowanych;</a:t>
            </a:r>
            <a:endParaRPr lang="pl-PL" sz="17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50825" indent="-250825" defTabSz="1006475">
              <a:lnSpc>
                <a:spcPts val="2400"/>
              </a:lnSpc>
              <a:spcBef>
                <a:spcPts val="1100"/>
              </a:spcBef>
              <a:buClr>
                <a:schemeClr val="accent1"/>
              </a:buClr>
              <a:buBlip>
                <a:blip r:embed="rId2"/>
              </a:buBlip>
            </a:pPr>
            <a:r>
              <a:rPr lang="x-none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oprocentowanie: WIBOR 3M, lecz nie mniej niż 2 % w skali roku;</a:t>
            </a:r>
            <a:endParaRPr lang="pl-PL" sz="17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50825" indent="-250825" defTabSz="1006475">
              <a:lnSpc>
                <a:spcPts val="2400"/>
              </a:lnSpc>
              <a:spcBef>
                <a:spcPts val="1100"/>
              </a:spcBef>
              <a:buClr>
                <a:schemeClr val="accent1"/>
              </a:buClr>
              <a:buBlip>
                <a:blip r:embed="rId2"/>
              </a:buBlip>
            </a:pPr>
            <a:r>
              <a:rPr lang="pl-PL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 przypadku </a:t>
            </a:r>
            <a:r>
              <a:rPr lang="x-none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pożyczki udzielon</a:t>
            </a:r>
            <a:r>
              <a:rPr lang="pl-PL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ej</a:t>
            </a:r>
            <a:r>
              <a:rPr lang="x-none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JST lub spółce kapitałowej, w której udział JST w kapitale zakładowym tej spółki jest nie mniejszy niż 70%</a:t>
            </a:r>
            <a:r>
              <a:rPr lang="pl-PL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</a:t>
            </a:r>
            <a:r>
              <a:rPr lang="x-none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moż</a:t>
            </a:r>
            <a:r>
              <a:rPr lang="pl-PL" sz="17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liwe</a:t>
            </a:r>
            <a:r>
              <a:rPr lang="pl-PL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jest </a:t>
            </a:r>
            <a:r>
              <a:rPr lang="x-none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umorz</a:t>
            </a:r>
            <a:r>
              <a:rPr lang="pl-PL" sz="17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enie</a:t>
            </a:r>
            <a:r>
              <a:rPr lang="pl-PL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kapitału pożyczki</a:t>
            </a:r>
            <a:r>
              <a:rPr lang="x-none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w</a:t>
            </a:r>
            <a:r>
              <a:rPr lang="pl-PL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x-none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wysokości 30 % </a:t>
            </a:r>
            <a:r>
              <a:rPr lang="pl-PL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lub</a:t>
            </a:r>
            <a:r>
              <a:rPr lang="x-none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50% </a:t>
            </a:r>
            <a:r>
              <a:rPr lang="pl-PL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jej </a:t>
            </a:r>
            <a:r>
              <a:rPr lang="x-none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wypłaconej kwoty (w zależności od wskaźnika dochodów podatkowych na jednego mieszkańca w gminie), lecz nie więcej niż 5 milionów złotych</a:t>
            </a:r>
            <a:endParaRPr lang="pl-PL" sz="17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173B3108-3F8F-D048-E85E-56289CA3F204}"/>
              </a:ext>
            </a:extLst>
          </p:cNvPr>
          <p:cNvSpPr txBox="1"/>
          <p:nvPr/>
        </p:nvSpPr>
        <p:spPr>
          <a:xfrm>
            <a:off x="926608" y="5670617"/>
            <a:ext cx="8995555" cy="11592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006475">
              <a:spcBef>
                <a:spcPts val="1100"/>
              </a:spcBef>
              <a:buClr>
                <a:schemeClr val="accent1"/>
              </a:buClr>
            </a:pPr>
            <a:r>
              <a:rPr lang="pl-PL" sz="1700" b="1" dirty="0">
                <a:latin typeface="Open Sans" pitchFamily="2" charset="0"/>
                <a:ea typeface="Open Sans" pitchFamily="2" charset="0"/>
                <a:cs typeface="Open Sans" pitchFamily="2" charset="0"/>
              </a:rPr>
              <a:t>Program realizowany będzie w latach 2022 – 2029</a:t>
            </a:r>
            <a:r>
              <a:rPr lang="pl-PL" sz="1700" dirty="0">
                <a:latin typeface="Open Sans" pitchFamily="2" charset="0"/>
                <a:ea typeface="Open Sans" pitchFamily="2" charset="0"/>
                <a:cs typeface="Open Sans" pitchFamily="2" charset="0"/>
              </a:rPr>
              <a:t>, przy czym:</a:t>
            </a:r>
          </a:p>
          <a:p>
            <a:pPr marL="250825" indent="-250825" defTabSz="1006475">
              <a:spcBef>
                <a:spcPts val="1100"/>
              </a:spcBef>
              <a:buClr>
                <a:schemeClr val="accent1"/>
              </a:buClr>
              <a:buBlip>
                <a:blip r:embed="rId2"/>
              </a:buBlip>
            </a:pPr>
            <a:r>
              <a:rPr lang="pl-PL" sz="1700" dirty="0">
                <a:latin typeface="Open Sans" pitchFamily="2" charset="0"/>
                <a:ea typeface="Open Sans" pitchFamily="2" charset="0"/>
                <a:cs typeface="Open Sans" pitchFamily="2" charset="0"/>
              </a:rPr>
              <a:t>zobowiązania podejmowane będą do 31.12.2028 r.</a:t>
            </a:r>
          </a:p>
          <a:p>
            <a:pPr marL="250825" indent="-250825" defTabSz="1006475">
              <a:spcBef>
                <a:spcPts val="1100"/>
              </a:spcBef>
              <a:buClr>
                <a:schemeClr val="accent1"/>
              </a:buClr>
              <a:buBlip>
                <a:blip r:embed="rId2"/>
              </a:buBlip>
            </a:pPr>
            <a:r>
              <a:rPr lang="pl-PL" sz="1700" dirty="0">
                <a:latin typeface="Open Sans" pitchFamily="2" charset="0"/>
                <a:ea typeface="Open Sans" pitchFamily="2" charset="0"/>
                <a:cs typeface="Open Sans" pitchFamily="2" charset="0"/>
              </a:rPr>
              <a:t>środki wydatkowane będą do 31.12.2029 r. </a:t>
            </a:r>
          </a:p>
        </p:txBody>
      </p:sp>
    </p:spTree>
    <p:extLst>
      <p:ext uri="{BB962C8B-B14F-4D97-AF65-F5344CB8AC3E}">
        <p14:creationId xmlns:p14="http://schemas.microsoft.com/office/powerpoint/2010/main" val="31050542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>
            <a:extLst>
              <a:ext uri="{FF2B5EF4-FFF2-40B4-BE49-F238E27FC236}">
                <a16:creationId xmlns:a16="http://schemas.microsoft.com/office/drawing/2014/main" id="{F41CC9D9-3570-F1F5-ECF3-011D406141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7308229"/>
            <a:ext cx="10691813" cy="2514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srgbClr val="FFFFFF"/>
              </a:solidFill>
            </a:endParaRPr>
          </a:p>
        </p:txBody>
      </p:sp>
      <p:sp>
        <p:nvSpPr>
          <p:cNvPr id="3" name="Tytuł 1">
            <a:extLst>
              <a:ext uri="{FF2B5EF4-FFF2-40B4-BE49-F238E27FC236}">
                <a16:creationId xmlns:a16="http://schemas.microsoft.com/office/drawing/2014/main" id="{5C606A43-3DCD-DBFD-BEF8-A1F6A0EBB3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382" y="5075981"/>
            <a:ext cx="9433048" cy="553510"/>
          </a:xfrm>
        </p:spPr>
        <p:txBody>
          <a:bodyPr/>
          <a:lstStyle/>
          <a:p>
            <a:pPr algn="ctr" eaLnBrk="1" hangingPunct="1"/>
            <a:r>
              <a:rPr lang="pl-PL" altLang="pl-PL" sz="3200" dirty="0">
                <a:solidFill>
                  <a:srgbClr val="002073"/>
                </a:solidFill>
                <a:latin typeface="Open Sans" panose="020B0806030504020204" pitchFamily="34" charset="0"/>
                <a:cs typeface="Open Sans" panose="020B0806030504020204" pitchFamily="34" charset="0"/>
              </a:rPr>
              <a:t>Dziękuję za uwagę.</a:t>
            </a:r>
            <a:endParaRPr lang="pl-PL" altLang="pl-PL" sz="1800" b="0" dirty="0">
              <a:solidFill>
                <a:srgbClr val="002073"/>
              </a:solidFill>
              <a:latin typeface="Open Sans" panose="020B0806030504020204" pitchFamily="34" charset="0"/>
              <a:cs typeface="Open Sans" panose="020B0806030504020204" pitchFamily="34" charset="0"/>
            </a:endParaRPr>
          </a:p>
        </p:txBody>
      </p:sp>
      <p:sp>
        <p:nvSpPr>
          <p:cNvPr id="5" name="Tytuł 1">
            <a:extLst>
              <a:ext uri="{FF2B5EF4-FFF2-40B4-BE49-F238E27FC236}">
                <a16:creationId xmlns:a16="http://schemas.microsoft.com/office/drawing/2014/main" id="{418E5255-1E55-91C6-5533-1D99C144A2B4}"/>
              </a:ext>
            </a:extLst>
          </p:cNvPr>
          <p:cNvSpPr txBox="1">
            <a:spLocks/>
          </p:cNvSpPr>
          <p:nvPr/>
        </p:nvSpPr>
        <p:spPr bwMode="auto">
          <a:xfrm>
            <a:off x="629382" y="5629491"/>
            <a:ext cx="9433048" cy="1030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4572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6pPr>
            <a:lvl7pPr marL="9144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7pPr>
            <a:lvl8pPr marL="13716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8pPr>
            <a:lvl9pPr marL="18288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9pPr>
          </a:lstStyle>
          <a:p>
            <a:pPr algn="ctr" eaLnBrk="1" hangingPunct="1">
              <a:lnSpc>
                <a:spcPts val="3000"/>
              </a:lnSpc>
            </a:pPr>
            <a:r>
              <a:rPr lang="pl-PL" altLang="pl-PL" sz="1400" b="0" dirty="0">
                <a:solidFill>
                  <a:srgbClr val="0070C0"/>
                </a:solidFill>
                <a:latin typeface="Open Sans" panose="020B0806030504020204" pitchFamily="34" charset="0"/>
                <a:cs typeface="Open Sans" panose="020B0806030504020204" pitchFamily="34" charset="0"/>
                <a:hlinkClick r:id="rId4"/>
              </a:rPr>
              <a:t>adaptacja-feniks@nfosigw.gov.pl</a:t>
            </a:r>
            <a:endParaRPr lang="pl-PL" altLang="pl-PL" sz="1400" b="0" dirty="0">
              <a:solidFill>
                <a:srgbClr val="0070C0"/>
              </a:solidFill>
              <a:latin typeface="Open Sans" panose="020B0806030504020204" pitchFamily="34" charset="0"/>
              <a:cs typeface="Open Sans" panose="020B0806030504020204" pitchFamily="34" charset="0"/>
            </a:endParaRPr>
          </a:p>
          <a:p>
            <a:pPr algn="ctr" eaLnBrk="1" hangingPunct="1">
              <a:lnSpc>
                <a:spcPts val="3000"/>
              </a:lnSpc>
            </a:pPr>
            <a:r>
              <a:rPr lang="pl-PL" altLang="pl-PL" sz="1400" b="0" u="sng" dirty="0">
                <a:solidFill>
                  <a:srgbClr val="0070C0"/>
                </a:solidFill>
                <a:latin typeface="Open Sans" panose="020B0806030504020204" pitchFamily="34" charset="0"/>
                <a:cs typeface="Open Sans" panose="020B0806030504020204" pitchFamily="34" charset="0"/>
              </a:rPr>
              <a:t>www.gov.pl/web/nfosigw/fundusze-europejskie-na-infrastrukture-klimat-i-srodowisko</a:t>
            </a:r>
          </a:p>
        </p:txBody>
      </p:sp>
      <p:sp>
        <p:nvSpPr>
          <p:cNvPr id="74755" name="Symbol zastępczy numeru slajdu 2" hidden="1">
            <a:extLst>
              <a:ext uri="{FF2B5EF4-FFF2-40B4-BE49-F238E27FC236}">
                <a16:creationId xmlns:a16="http://schemas.microsoft.com/office/drawing/2014/main" id="{21EEAE4B-6A9B-9FAD-8F55-1930A5D5875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C625B326-A187-4C68-A9E3-C464BC509609}" type="slidenum">
              <a:rPr lang="pl-PL" altLang="pl-PL" smtClean="0">
                <a:solidFill>
                  <a:srgbClr val="002073"/>
                </a:solidFill>
                <a:latin typeface="Open Sans" panose="020B0806030504020204" pitchFamily="34" charset="0"/>
              </a:rPr>
              <a:pPr/>
              <a:t>18</a:t>
            </a:fld>
            <a:endParaRPr lang="pl-PL" altLang="pl-PL" dirty="0">
              <a:solidFill>
                <a:srgbClr val="002073"/>
              </a:solidFill>
              <a:latin typeface="Open Sans" panose="020B08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63125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023937" y="431912"/>
            <a:ext cx="8640763" cy="503460"/>
          </a:xfrm>
        </p:spPr>
        <p:txBody>
          <a:bodyPr/>
          <a:lstStyle/>
          <a:p>
            <a:r>
              <a:rPr lang="pl-PL" dirty="0">
                <a:latin typeface="Calibri" panose="020F0502020204030204" pitchFamily="34" charset="0"/>
                <a:cs typeface="Calibri" panose="020F0502020204030204" pitchFamily="34" charset="0"/>
              </a:rPr>
              <a:t>Spis treści</a:t>
            </a:r>
            <a:br>
              <a:rPr lang="pl-PL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023937" y="1115541"/>
            <a:ext cx="9362529" cy="5616623"/>
          </a:xfrm>
        </p:spPr>
        <p:txBody>
          <a:bodyPr/>
          <a:lstStyle/>
          <a:p>
            <a:pPr marL="452438" lvl="2" indent="-452438">
              <a:buNone/>
            </a:pPr>
            <a:r>
              <a:rPr lang="pl-PL" sz="2800" b="1" dirty="0"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pl-PL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	Finansowanie ze środków unijnych 2021-2027</a:t>
            </a:r>
          </a:p>
          <a:p>
            <a:pPr marL="457200" lvl="2" indent="-4572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pl-PL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Fundusze Europejskie na Infrastrukturę, Klimat i Środowisko</a:t>
            </a:r>
          </a:p>
          <a:p>
            <a:pPr marL="981075" lvl="6" indent="-528638">
              <a:buNone/>
            </a:pPr>
            <a:r>
              <a:rPr lang="pl-PL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Działania:</a:t>
            </a:r>
          </a:p>
          <a:p>
            <a:pPr marL="981075" lvl="6" indent="-528638">
              <a:buNone/>
            </a:pPr>
            <a:r>
              <a:rPr lang="pl-PL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1.2 Adaptacja terenów zurbanizowanych do zmian klimatu</a:t>
            </a:r>
          </a:p>
          <a:p>
            <a:pPr marL="981075" lvl="6" indent="-528638">
              <a:buNone/>
            </a:pPr>
            <a:r>
              <a:rPr lang="pl-PL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2.4 Adaptacja do zmian klimatu, zapobieganie klęskom i katastrofom</a:t>
            </a:r>
          </a:p>
          <a:p>
            <a:pPr marL="981075" lvl="6" indent="-528638">
              <a:buNone/>
            </a:pPr>
            <a:r>
              <a:rPr lang="pl-PL" altLang="pl-PL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2.5 Woda do spożycia</a:t>
            </a:r>
          </a:p>
          <a:p>
            <a:pPr marL="452438" lvl="2" indent="-452438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pl-PL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Fundusze Europejskie dla Polski Wschodniej</a:t>
            </a:r>
          </a:p>
          <a:p>
            <a:pPr marL="981075" lvl="2" indent="-528638">
              <a:buNone/>
            </a:pPr>
            <a:r>
              <a:rPr lang="pl-PL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2.2 Adaptacja do zmian klimatu</a:t>
            </a:r>
          </a:p>
          <a:p>
            <a:pPr marL="452438" lvl="2" indent="-452438">
              <a:spcBef>
                <a:spcPts val="1800"/>
              </a:spcBef>
              <a:buNone/>
            </a:pPr>
            <a:r>
              <a:rPr lang="pl-PL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2. 	Finansowanie ze środków krajowych </a:t>
            </a:r>
          </a:p>
          <a:p>
            <a:pPr marL="457200" lvl="2" indent="-457200">
              <a:buFont typeface="Arial" panose="020B0604020202020204" pitchFamily="34" charset="0"/>
              <a:buChar char="•"/>
            </a:pPr>
            <a:r>
              <a:rPr lang="pl-PL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Program priorytetowy Adaptacja do zmian klimatu </a:t>
            </a:r>
          </a:p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2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0718883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 descr="Ciąg znaków: FEnIKS, Rzeczpospolita Polska, UE i NFOŚiGW">
            <a:extLst>
              <a:ext uri="{FF2B5EF4-FFF2-40B4-BE49-F238E27FC236}">
                <a16:creationId xmlns:a16="http://schemas.microsoft.com/office/drawing/2014/main" id="{F842BDCB-DF3B-52B5-00C6-65A78CFB7F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46" y="6779369"/>
            <a:ext cx="6661371" cy="660499"/>
          </a:xfrm>
          <a:prstGeom prst="rect">
            <a:avLst/>
          </a:prstGeom>
        </p:spPr>
      </p:pic>
      <p:sp>
        <p:nvSpPr>
          <p:cNvPr id="29698" name="Symbol zastępczy numeru slajdu 3">
            <a:extLst>
              <a:ext uri="{FF2B5EF4-FFF2-40B4-BE49-F238E27FC236}">
                <a16:creationId xmlns:a16="http://schemas.microsoft.com/office/drawing/2014/main" id="{E0CAB31B-18C4-CE06-EFE9-5D5BA78411E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E2F5FD6E-0448-46C9-92D4-F7FFFF044C1D}" type="slidenum">
              <a:rPr lang="pl-PL" altLang="pl-PL" smtClean="0">
                <a:solidFill>
                  <a:srgbClr val="002073"/>
                </a:solidFill>
                <a:latin typeface="Open Sans" panose="020B0806030504020204" pitchFamily="34" charset="0"/>
              </a:rPr>
              <a:pPr/>
              <a:t>3</a:t>
            </a:fld>
            <a:endParaRPr lang="pl-PL" altLang="pl-PL">
              <a:solidFill>
                <a:srgbClr val="002073"/>
              </a:solidFill>
              <a:latin typeface="Open Sans" panose="020B0806030504020204" pitchFamily="34" charset="0"/>
            </a:endParaRPr>
          </a:p>
        </p:txBody>
      </p:sp>
      <p:grpSp>
        <p:nvGrpSpPr>
          <p:cNvPr id="12" name="Grupa 11">
            <a:extLst>
              <a:ext uri="{FF2B5EF4-FFF2-40B4-BE49-F238E27FC236}">
                <a16:creationId xmlns:a16="http://schemas.microsoft.com/office/drawing/2014/main" id="{02BD5D28-FBC4-D19B-6925-E816325AC03C}"/>
              </a:ext>
            </a:extLst>
          </p:cNvPr>
          <p:cNvGrpSpPr>
            <a:grpSpLocks/>
          </p:cNvGrpSpPr>
          <p:nvPr/>
        </p:nvGrpSpPr>
        <p:grpSpPr>
          <a:xfrm>
            <a:off x="89322" y="1547589"/>
            <a:ext cx="10513168" cy="4961254"/>
            <a:chOff x="0" y="1896746"/>
            <a:chExt cx="10691814" cy="4961254"/>
          </a:xfrm>
        </p:grpSpPr>
        <p:graphicFrame>
          <p:nvGraphicFramePr>
            <p:cNvPr id="13" name="Wykres 12">
              <a:extLst>
                <a:ext uri="{FF2B5EF4-FFF2-40B4-BE49-F238E27FC236}">
                  <a16:creationId xmlns:a16="http://schemas.microsoft.com/office/drawing/2014/main" id="{764EB2DD-6A8C-8BDA-F300-D82CD40F912D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0" y="1896746"/>
            <a:ext cx="8420101" cy="496125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5" name="pole tekstowe 14">
              <a:extLst>
                <a:ext uri="{FF2B5EF4-FFF2-40B4-BE49-F238E27FC236}">
                  <a16:creationId xmlns:a16="http://schemas.microsoft.com/office/drawing/2014/main" id="{748CE0E0-3D49-8487-DB8B-F75275D03EBC}"/>
                </a:ext>
              </a:extLst>
            </p:cNvPr>
            <p:cNvSpPr txBox="1">
              <a:spLocks/>
            </p:cNvSpPr>
            <p:nvPr/>
          </p:nvSpPr>
          <p:spPr>
            <a:xfrm>
              <a:off x="8420102" y="2697480"/>
              <a:ext cx="2271712" cy="37548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l-PL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2073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Całkowita alokacja dla sektora środowiska:</a:t>
              </a:r>
            </a:p>
            <a:p>
              <a:pPr marL="342900" marR="0" lvl="0" indent="-342900" defTabSz="91440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Wingdings" panose="05000000000000000000" pitchFamily="2" charset="2"/>
                <a:buChar char="v"/>
                <a:tabLst/>
                <a:defRPr/>
              </a:pPr>
              <a:r>
                <a:rPr kumimoji="0" lang="pl-PL" sz="20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2073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POIiŚ</a:t>
              </a:r>
              <a:r>
                <a:rPr kumimoji="0" lang="pl-PL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2073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14-20:</a:t>
              </a:r>
              <a:br>
                <a:rPr kumimoji="0" lang="pl-PL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2073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</a:br>
              <a:r>
                <a:rPr kumimoji="0" lang="pl-PL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2073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3,508 mld euro</a:t>
              </a:r>
            </a:p>
            <a:p>
              <a:pPr marL="342900" marR="0" lvl="0" indent="-342900" defTabSz="91440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Wingdings" panose="05000000000000000000" pitchFamily="2" charset="2"/>
                <a:buChar char="v"/>
                <a:tabLst/>
                <a:defRPr/>
              </a:pPr>
              <a:r>
                <a:rPr kumimoji="0" lang="pl-PL" sz="20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2073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FEnIKS</a:t>
              </a:r>
              <a:r>
                <a:rPr kumimoji="0" lang="pl-PL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2073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21-27:</a:t>
              </a:r>
              <a:br>
                <a:rPr kumimoji="0" lang="pl-PL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2073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</a:br>
              <a:r>
                <a:rPr kumimoji="0" lang="pl-PL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2073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3,667 mld euro</a:t>
              </a:r>
            </a:p>
          </p:txBody>
        </p:sp>
      </p:grpSp>
      <p:sp>
        <p:nvSpPr>
          <p:cNvPr id="19" name="Tytuł 1">
            <a:extLst>
              <a:ext uri="{FF2B5EF4-FFF2-40B4-BE49-F238E27FC236}">
                <a16:creationId xmlns:a16="http://schemas.microsoft.com/office/drawing/2014/main" id="{74ABA084-DBA4-294B-C167-91003B7118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5386" y="1547589"/>
            <a:ext cx="8900194" cy="270526"/>
          </a:xfrm>
        </p:spPr>
        <p:txBody>
          <a:bodyPr>
            <a:noAutofit/>
          </a:bodyPr>
          <a:lstStyle/>
          <a:p>
            <a:pPr algn="ctr"/>
            <a:r>
              <a:rPr lang="pl-PL" sz="2000" dirty="0">
                <a:solidFill>
                  <a:srgbClr val="0020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Alokacja w perspektywie finansowej 2014-2020 i 2021-2027 (mln euro)</a:t>
            </a:r>
          </a:p>
        </p:txBody>
      </p:sp>
      <p:sp>
        <p:nvSpPr>
          <p:cNvPr id="11" name="Tytuł 1">
            <a:extLst>
              <a:ext uri="{FF2B5EF4-FFF2-40B4-BE49-F238E27FC236}">
                <a16:creationId xmlns:a16="http://schemas.microsoft.com/office/drawing/2014/main" id="{74ABA084-DBA4-294B-C167-91003B711819}"/>
              </a:ext>
            </a:extLst>
          </p:cNvPr>
          <p:cNvSpPr txBox="1">
            <a:spLocks/>
          </p:cNvSpPr>
          <p:nvPr/>
        </p:nvSpPr>
        <p:spPr bwMode="auto">
          <a:xfrm>
            <a:off x="270136" y="364013"/>
            <a:ext cx="10153128" cy="777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4572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6pPr>
            <a:lvl7pPr marL="9144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7pPr>
            <a:lvl8pPr marL="13716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8pPr>
            <a:lvl9pPr marL="18288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9pPr>
          </a:lstStyle>
          <a:p>
            <a:pPr algn="ctr"/>
            <a:r>
              <a:rPr lang="pl-PL" sz="2200" dirty="0">
                <a:solidFill>
                  <a:srgbClr val="0020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Ogólne informacje - finansowanie ochrony środowiska </a:t>
            </a:r>
            <a:br>
              <a:rPr lang="pl-PL" sz="2200" dirty="0">
                <a:solidFill>
                  <a:srgbClr val="0020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sz="2200" dirty="0">
                <a:solidFill>
                  <a:srgbClr val="0020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ze środków </a:t>
            </a:r>
            <a:r>
              <a:rPr lang="pl-PL" sz="2200" dirty="0" err="1">
                <a:solidFill>
                  <a:srgbClr val="0020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FEnIKS</a:t>
            </a:r>
            <a:r>
              <a:rPr lang="pl-PL" sz="2200" dirty="0">
                <a:solidFill>
                  <a:srgbClr val="0020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(1)</a:t>
            </a:r>
          </a:p>
        </p:txBody>
      </p:sp>
    </p:spTree>
    <p:extLst>
      <p:ext uri="{BB962C8B-B14F-4D97-AF65-F5344CB8AC3E}">
        <p14:creationId xmlns:p14="http://schemas.microsoft.com/office/powerpoint/2010/main" val="9690537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71EEEC0-B947-8327-BA9B-D5D927AF88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83493"/>
            <a:ext cx="9090322" cy="6234409"/>
          </a:xfrm>
        </p:spPr>
        <p:txBody>
          <a:bodyPr/>
          <a:lstStyle/>
          <a:p>
            <a:pPr marL="0" indent="0" eaLnBrk="1" hangingPunct="1">
              <a:defRPr/>
            </a:pPr>
            <a:r>
              <a:rPr lang="pl-PL" altLang="pl-PL" dirty="0">
                <a:latin typeface="Open Sans" pitchFamily="34" charset="0"/>
              </a:rPr>
              <a:t>Wsparcie adaptacji do zmian klimatu</a:t>
            </a:r>
            <a:br>
              <a:rPr lang="pl-PL" altLang="pl-PL" dirty="0">
                <a:latin typeface="Open Sans" pitchFamily="34" charset="0"/>
              </a:rPr>
            </a:br>
            <a:r>
              <a:rPr lang="pl-PL" altLang="pl-PL" dirty="0">
                <a:latin typeface="Open Sans" pitchFamily="34" charset="0"/>
              </a:rPr>
              <a:t>w perspektywie finansowej 2021-2027</a:t>
            </a:r>
            <a:br>
              <a:rPr lang="pl-PL" altLang="pl-PL" dirty="0">
                <a:latin typeface="Open Sans" pitchFamily="34" charset="0"/>
              </a:rPr>
            </a:br>
            <a:endParaRPr lang="pl-PL" dirty="0"/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5AEA4966-6EE5-DB3E-D872-EEE6849403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87874" y="1863725"/>
            <a:ext cx="5076825" cy="4283076"/>
          </a:xfrm>
          <a:prstGeom prst="rect">
            <a:avLst/>
          </a:prstGeom>
          <a:solidFill>
            <a:schemeClr val="accent2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sp>
        <p:nvSpPr>
          <p:cNvPr id="14" name="Prostokąt 13">
            <a:extLst>
              <a:ext uri="{FF2B5EF4-FFF2-40B4-BE49-F238E27FC236}">
                <a16:creationId xmlns:a16="http://schemas.microsoft.com/office/drawing/2014/main" id="{0090B517-4D08-B80B-606C-4E64302FCDB9}"/>
              </a:ext>
            </a:extLst>
          </p:cNvPr>
          <p:cNvSpPr/>
          <p:nvPr/>
        </p:nvSpPr>
        <p:spPr>
          <a:xfrm>
            <a:off x="4587874" y="1863725"/>
            <a:ext cx="5076825" cy="42830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171450" indent="-1714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marL="0" indent="0" eaLnBrk="1" hangingPunct="1">
              <a:defRPr/>
            </a:pPr>
            <a:endParaRPr lang="pl-PL" altLang="pl-PL" sz="2000" b="1" dirty="0">
              <a:solidFill>
                <a:schemeClr val="tx2"/>
              </a:solidFill>
              <a:latin typeface="Open Sans" pitchFamily="34" charset="0"/>
            </a:endParaRPr>
          </a:p>
          <a:p>
            <a:pPr lvl="1" eaLnBrk="1" hangingPunct="1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pl-PL" altLang="pl-PL" sz="2000" dirty="0">
                <a:solidFill>
                  <a:schemeClr val="tx2"/>
                </a:solidFill>
                <a:latin typeface="Open Sans" pitchFamily="34" charset="0"/>
              </a:rPr>
              <a:t>Działanie </a:t>
            </a:r>
            <a:r>
              <a:rPr lang="pl-PL" altLang="pl-PL" sz="2000" dirty="0" err="1">
                <a:solidFill>
                  <a:schemeClr val="tx2"/>
                </a:solidFill>
                <a:latin typeface="Open Sans" pitchFamily="34" charset="0"/>
              </a:rPr>
              <a:t>FEnIKS</a:t>
            </a:r>
            <a:r>
              <a:rPr lang="pl-PL" altLang="pl-PL" sz="2000" dirty="0">
                <a:solidFill>
                  <a:schemeClr val="tx2"/>
                </a:solidFill>
                <a:latin typeface="Open Sans" pitchFamily="34" charset="0"/>
              </a:rPr>
              <a:t> 01.02 - Adaptacja terenów zurbanizowanych do zmian klimatu</a:t>
            </a:r>
          </a:p>
          <a:p>
            <a:pPr lvl="1" eaLnBrk="1" hangingPunct="1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pl-PL" altLang="pl-PL" sz="2000" dirty="0">
                <a:solidFill>
                  <a:schemeClr val="tx2"/>
                </a:solidFill>
                <a:latin typeface="Open Sans" pitchFamily="34" charset="0"/>
              </a:rPr>
              <a:t>Działanie </a:t>
            </a:r>
            <a:r>
              <a:rPr lang="pl-PL" altLang="pl-PL" sz="2000" dirty="0" err="1">
                <a:solidFill>
                  <a:schemeClr val="tx2"/>
                </a:solidFill>
                <a:latin typeface="Open Sans" pitchFamily="34" charset="0"/>
              </a:rPr>
              <a:t>FEnIKS</a:t>
            </a:r>
            <a:r>
              <a:rPr lang="pl-PL" altLang="pl-PL" sz="2000" dirty="0">
                <a:solidFill>
                  <a:schemeClr val="tx2"/>
                </a:solidFill>
                <a:latin typeface="Open Sans" pitchFamily="34" charset="0"/>
              </a:rPr>
              <a:t> 02.04 - Adaptacja do zmian klimatu, zapobieganie klęskom i katastrofom</a:t>
            </a:r>
          </a:p>
          <a:p>
            <a:pPr lvl="1" eaLnBrk="1" hangingPunct="1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pl-PL" altLang="pl-PL" sz="2000" dirty="0">
                <a:solidFill>
                  <a:schemeClr val="tx2"/>
                </a:solidFill>
                <a:latin typeface="Open Sans" pitchFamily="34" charset="0"/>
              </a:rPr>
              <a:t>Działanie </a:t>
            </a:r>
            <a:r>
              <a:rPr lang="pl-PL" altLang="pl-PL" sz="2000" dirty="0" err="1">
                <a:solidFill>
                  <a:schemeClr val="tx2"/>
                </a:solidFill>
                <a:latin typeface="Open Sans" pitchFamily="34" charset="0"/>
              </a:rPr>
              <a:t>FEnIKS</a:t>
            </a:r>
            <a:r>
              <a:rPr lang="pl-PL" altLang="pl-PL" sz="2000" dirty="0">
                <a:solidFill>
                  <a:schemeClr val="tx2"/>
                </a:solidFill>
                <a:latin typeface="Open Sans" pitchFamily="34" charset="0"/>
              </a:rPr>
              <a:t> 02.05 - Woda do spożycia</a:t>
            </a:r>
          </a:p>
          <a:p>
            <a:pPr lvl="1" eaLnBrk="1" hangingPunct="1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pl-PL" altLang="pl-PL" sz="2000" dirty="0">
                <a:solidFill>
                  <a:srgbClr val="002073"/>
                </a:solidFill>
                <a:latin typeface="Open Sans" pitchFamily="34" charset="0"/>
              </a:rPr>
              <a:t>Działanie FEPW.02.02 - Adaptacja do zmian klimatu</a:t>
            </a:r>
          </a:p>
          <a:p>
            <a:pPr lvl="1" eaLnBrk="1" hangingPunct="1">
              <a:spcBef>
                <a:spcPts val="600"/>
              </a:spcBef>
              <a:buFont typeface="Arial" pitchFamily="34" charset="0"/>
              <a:buChar char="•"/>
              <a:defRPr/>
            </a:pPr>
            <a:endParaRPr lang="pl-PL" altLang="pl-PL" sz="2000" dirty="0">
              <a:solidFill>
                <a:schemeClr val="tx2"/>
              </a:solidFill>
              <a:latin typeface="Open Sans" pitchFamily="34" charset="0"/>
            </a:endParaRPr>
          </a:p>
        </p:txBody>
      </p:sp>
      <p:pic>
        <p:nvPicPr>
          <p:cNvPr id="4" name="Obraz 3" descr="Rzeka z rosnącymi nad nią olszami.">
            <a:extLst>
              <a:ext uri="{FF2B5EF4-FFF2-40B4-BE49-F238E27FC236}">
                <a16:creationId xmlns:a16="http://schemas.microsoft.com/office/drawing/2014/main" id="{1DD15C7B-00E2-5247-222D-A848AE4299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863724"/>
            <a:ext cx="4240212" cy="4292601"/>
          </a:xfrm>
          <a:prstGeom prst="rect">
            <a:avLst/>
          </a:prstGeom>
        </p:spPr>
      </p:pic>
      <p:pic>
        <p:nvPicPr>
          <p:cNvPr id="5" name="Obraz 4" descr="Ciąg znaków: FEnIKS, Rzeczpospolita Polska, UE i NFOŚiGW">
            <a:extLst>
              <a:ext uri="{FF2B5EF4-FFF2-40B4-BE49-F238E27FC236}">
                <a16:creationId xmlns:a16="http://schemas.microsoft.com/office/drawing/2014/main" id="{F842BDCB-DF3B-52B5-00C6-65A78CFB7F1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46" y="6779369"/>
            <a:ext cx="6661371" cy="660499"/>
          </a:xfrm>
          <a:prstGeom prst="rect">
            <a:avLst/>
          </a:prstGeom>
        </p:spPr>
      </p:pic>
      <p:sp>
        <p:nvSpPr>
          <p:cNvPr id="29698" name="Symbol zastępczy numeru slajdu 3">
            <a:extLst>
              <a:ext uri="{FF2B5EF4-FFF2-40B4-BE49-F238E27FC236}">
                <a16:creationId xmlns:a16="http://schemas.microsoft.com/office/drawing/2014/main" id="{E0CAB31B-18C4-CE06-EFE9-5D5BA78411E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E2F5FD6E-0448-46C9-92D4-F7FFFF044C1D}" type="slidenum">
              <a:rPr lang="pl-PL" altLang="pl-PL" smtClean="0">
                <a:solidFill>
                  <a:schemeClr val="tx2"/>
                </a:solidFill>
                <a:latin typeface="Open Sans" panose="020B0806030504020204" pitchFamily="34" charset="0"/>
              </a:rPr>
              <a:pPr/>
              <a:t>4</a:t>
            </a:fld>
            <a:endParaRPr lang="pl-PL" altLang="pl-PL">
              <a:solidFill>
                <a:schemeClr val="tx2"/>
              </a:solidFill>
              <a:latin typeface="Open Sans" panose="020B08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51560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ytuł 14">
            <a:extLst>
              <a:ext uri="{FF2B5EF4-FFF2-40B4-BE49-F238E27FC236}">
                <a16:creationId xmlns:a16="http://schemas.microsoft.com/office/drawing/2014/main" id="{3461AAC7-DAEA-2482-E670-67E5A8B9CA5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1025525" y="360362"/>
            <a:ext cx="8640763" cy="1619251"/>
          </a:xfrm>
        </p:spPr>
        <p:txBody>
          <a:bodyPr/>
          <a:lstStyle/>
          <a:p>
            <a:r>
              <a:rPr lang="pl-PL" dirty="0">
                <a:solidFill>
                  <a:schemeClr val="bg1"/>
                </a:solidFill>
              </a:rPr>
              <a:t>Najważniejsze informacje</a:t>
            </a:r>
          </a:p>
        </p:txBody>
      </p:sp>
      <p:sp>
        <p:nvSpPr>
          <p:cNvPr id="5" name="Tytuł 1">
            <a:extLst>
              <a:ext uri="{FF2B5EF4-FFF2-40B4-BE49-F238E27FC236}">
                <a16:creationId xmlns:a16="http://schemas.microsoft.com/office/drawing/2014/main" id="{CDA37B94-D69E-4778-362F-9CA42162589C}"/>
              </a:ext>
            </a:extLst>
          </p:cNvPr>
          <p:cNvSpPr txBox="1">
            <a:spLocks/>
          </p:cNvSpPr>
          <p:nvPr/>
        </p:nvSpPr>
        <p:spPr bwMode="auto">
          <a:xfrm>
            <a:off x="5345906" y="389461"/>
            <a:ext cx="4318000" cy="5832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4572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6pPr>
            <a:lvl7pPr marL="9144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7pPr>
            <a:lvl8pPr marL="13716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8pPr>
            <a:lvl9pPr marL="18288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9pPr>
          </a:lstStyle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pl-PL" sz="2000" dirty="0"/>
              <a:t>Działanie </a:t>
            </a:r>
            <a:r>
              <a:rPr lang="pl-PL" sz="2000" dirty="0" err="1"/>
              <a:t>FEnIKS</a:t>
            </a:r>
            <a:r>
              <a:rPr lang="pl-PL" sz="2000" dirty="0"/>
              <a:t> 1.2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pl-PL" sz="2000" dirty="0"/>
              <a:t>Adaptacja terenów zurbanizowanych do zmian klimatu (1)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endParaRPr lang="pl-PL" sz="2000" b="0" u="sng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pl-PL" sz="2000" b="0" u="sng" dirty="0"/>
              <a:t>Wysokość alokacji UE: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pl-PL" sz="2000" b="0" dirty="0"/>
              <a:t>560 061 637 EUR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pl-PL" sz="2000" b="0" u="sng" dirty="0"/>
              <a:t>Beneficjenci: </a:t>
            </a:r>
            <a:r>
              <a:rPr lang="pl-PL" sz="2000" b="0" dirty="0"/>
              <a:t>44 miasta, które uczestniczyły w realizacji projektu: Opracowanie MPA w miastach powyżej 100 tys. mieszkańców oraz m. st. Warszawa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pl-PL" sz="2000" b="0" u="sng" dirty="0"/>
              <a:t>Forma wsparcia: </a:t>
            </a:r>
            <a:r>
              <a:rPr lang="pl-PL" sz="2000" b="0" dirty="0"/>
              <a:t>dotacja do 77 % wydatków kwalifikowanych 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endParaRPr lang="pl-PL" sz="2000" b="0" dirty="0"/>
          </a:p>
        </p:txBody>
      </p:sp>
      <p:pic>
        <p:nvPicPr>
          <p:cNvPr id="6" name="Symbol zastępczy zawartości 6" descr="Zdjęcia pokazujące polską przyrodę.">
            <a:extLst>
              <a:ext uri="{FF2B5EF4-FFF2-40B4-BE49-F238E27FC236}">
                <a16:creationId xmlns:a16="http://schemas.microsoft.com/office/drawing/2014/main" id="{152573FF-AFD6-67F2-92B5-01ECA4A7127C}"/>
              </a:ext>
            </a:extLst>
          </p:cNvPr>
          <p:cNvPicPr>
            <a:picLocks noGrp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943499"/>
            <a:ext cx="5165907" cy="5759449"/>
          </a:xfrm>
        </p:spPr>
      </p:pic>
      <p:pic>
        <p:nvPicPr>
          <p:cNvPr id="3" name="Obraz 2" descr="Pięć ilustracji pokazujących polskie krajobrazy.">
            <a:extLst>
              <a:ext uri="{FF2B5EF4-FFF2-40B4-BE49-F238E27FC236}">
                <a16:creationId xmlns:a16="http://schemas.microsoft.com/office/drawing/2014/main" id="{FB583A0D-7E8D-591B-CDE4-2F127EAD3C9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46" y="6779369"/>
            <a:ext cx="6661371" cy="660499"/>
          </a:xfrm>
          <a:prstGeom prst="rect">
            <a:avLst/>
          </a:prstGeom>
        </p:spPr>
      </p:pic>
      <p:sp>
        <p:nvSpPr>
          <p:cNvPr id="29698" name="Symbol zastępczy numeru slajdu 3">
            <a:extLst>
              <a:ext uri="{FF2B5EF4-FFF2-40B4-BE49-F238E27FC236}">
                <a16:creationId xmlns:a16="http://schemas.microsoft.com/office/drawing/2014/main" id="{E0CAB31B-18C4-CE06-EFE9-5D5BA78411E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E2F5FD6E-0448-46C9-92D4-F7FFFF044C1D}" type="slidenum">
              <a:rPr lang="pl-PL" altLang="pl-PL" smtClean="0">
                <a:solidFill>
                  <a:schemeClr val="tx2"/>
                </a:solidFill>
                <a:latin typeface="Open Sans" panose="020B0806030504020204" pitchFamily="34" charset="0"/>
              </a:rPr>
              <a:pPr/>
              <a:t>5</a:t>
            </a:fld>
            <a:endParaRPr lang="pl-PL" altLang="pl-PL">
              <a:solidFill>
                <a:schemeClr val="tx2"/>
              </a:solidFill>
              <a:latin typeface="Open Sans" panose="020B0806030504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ytuł 14">
            <a:extLst>
              <a:ext uri="{FF2B5EF4-FFF2-40B4-BE49-F238E27FC236}">
                <a16:creationId xmlns:a16="http://schemas.microsoft.com/office/drawing/2014/main" id="{3461AAC7-DAEA-2482-E670-67E5A8B9CA5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1025525" y="360362"/>
            <a:ext cx="8640763" cy="1619251"/>
          </a:xfrm>
        </p:spPr>
        <p:txBody>
          <a:bodyPr/>
          <a:lstStyle/>
          <a:p>
            <a:r>
              <a:rPr lang="pl-PL" dirty="0">
                <a:solidFill>
                  <a:schemeClr val="bg1"/>
                </a:solidFill>
              </a:rPr>
              <a:t>Najważniejsze informacje</a:t>
            </a:r>
          </a:p>
        </p:txBody>
      </p:sp>
      <p:sp>
        <p:nvSpPr>
          <p:cNvPr id="5" name="Tytuł 1">
            <a:extLst>
              <a:ext uri="{FF2B5EF4-FFF2-40B4-BE49-F238E27FC236}">
                <a16:creationId xmlns:a16="http://schemas.microsoft.com/office/drawing/2014/main" id="{CDA37B94-D69E-4778-362F-9CA42162589C}"/>
              </a:ext>
            </a:extLst>
          </p:cNvPr>
          <p:cNvSpPr txBox="1">
            <a:spLocks/>
          </p:cNvSpPr>
          <p:nvPr/>
        </p:nvSpPr>
        <p:spPr bwMode="auto">
          <a:xfrm>
            <a:off x="5326182" y="467469"/>
            <a:ext cx="4318000" cy="5832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4572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6pPr>
            <a:lvl7pPr marL="9144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7pPr>
            <a:lvl8pPr marL="13716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8pPr>
            <a:lvl9pPr marL="18288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9pPr>
          </a:lstStyle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pl-PL" sz="2000" dirty="0"/>
              <a:t>Działanie </a:t>
            </a:r>
            <a:r>
              <a:rPr lang="pl-PL" sz="2000" dirty="0" err="1"/>
              <a:t>FEnIKS</a:t>
            </a:r>
            <a:r>
              <a:rPr lang="pl-PL" sz="2000" dirty="0"/>
              <a:t> 1.2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pl-PL" sz="2000" dirty="0"/>
              <a:t>Adaptacja terenów zurbanizowanych do zmian klimatu (2)</a:t>
            </a:r>
          </a:p>
          <a:p>
            <a:r>
              <a:rPr lang="pl-PL" sz="2000" b="0" u="sng" dirty="0"/>
              <a:t>Typy projektów: </a:t>
            </a:r>
          </a:p>
          <a:p>
            <a:pPr marL="342900" indent="-342900">
              <a:lnSpc>
                <a:spcPts val="24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pl-PL" sz="2000" b="0" dirty="0"/>
              <a:t>budowa sieci kanalizacji deszczowej oraz infrastruktury towarzyszącej, zielono-niebieskiej infrastruktury przyczyniającej się do odprowadzania, zatrzymania</a:t>
            </a:r>
            <a:br>
              <a:rPr lang="pl-PL" sz="2000" b="0" dirty="0"/>
            </a:br>
            <a:r>
              <a:rPr lang="pl-PL" sz="2000" b="0" dirty="0"/>
              <a:t>i wykorzystania wód opadowych</a:t>
            </a:r>
          </a:p>
          <a:p>
            <a:pPr marL="342900" indent="-342900">
              <a:lnSpc>
                <a:spcPts val="24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pl-PL" sz="2000" b="0" dirty="0"/>
              <a:t>zazielenianie zbiorników wodnych lub ich </a:t>
            </a:r>
            <a:r>
              <a:rPr lang="pl-PL" sz="2000" b="0" dirty="0" err="1"/>
              <a:t>renaturyzacja</a:t>
            </a:r>
            <a:r>
              <a:rPr lang="pl-PL" sz="2000" b="0" dirty="0"/>
              <a:t> w lokalnych zlewniach miejskich</a:t>
            </a:r>
          </a:p>
          <a:p>
            <a:pPr marL="342900" indent="-342900">
              <a:lnSpc>
                <a:spcPts val="24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pl-PL" sz="2000" b="0" dirty="0"/>
              <a:t>budowa zbiorników wód opadowych wraz z infrastrukturą towarzyszącą</a:t>
            </a:r>
          </a:p>
          <a:p>
            <a:pPr marL="342900" indent="-342900">
              <a:lnSpc>
                <a:spcPts val="24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pl-PL" sz="2000" b="0" dirty="0"/>
              <a:t>likwidacja zasklepień lub uszczelnień gruntu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endParaRPr lang="pl-PL" sz="2000" b="0" dirty="0"/>
          </a:p>
        </p:txBody>
      </p:sp>
      <p:pic>
        <p:nvPicPr>
          <p:cNvPr id="6" name="Symbol zastępczy zawartości 6" descr="Zdjęcia pokazujące polską przyrodę.">
            <a:extLst>
              <a:ext uri="{FF2B5EF4-FFF2-40B4-BE49-F238E27FC236}">
                <a16:creationId xmlns:a16="http://schemas.microsoft.com/office/drawing/2014/main" id="{152573FF-AFD6-67F2-92B5-01ECA4A7127C}"/>
              </a:ext>
            </a:extLst>
          </p:cNvPr>
          <p:cNvPicPr>
            <a:picLocks noGrp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943499"/>
            <a:ext cx="5165907" cy="5759449"/>
          </a:xfrm>
        </p:spPr>
      </p:pic>
      <p:pic>
        <p:nvPicPr>
          <p:cNvPr id="3" name="Obraz 2" descr="Pięć ilustracji pokazujących polskie krajobrazy.">
            <a:extLst>
              <a:ext uri="{FF2B5EF4-FFF2-40B4-BE49-F238E27FC236}">
                <a16:creationId xmlns:a16="http://schemas.microsoft.com/office/drawing/2014/main" id="{FB583A0D-7E8D-591B-CDE4-2F127EAD3C9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46" y="6779369"/>
            <a:ext cx="6661371" cy="660499"/>
          </a:xfrm>
          <a:prstGeom prst="rect">
            <a:avLst/>
          </a:prstGeom>
        </p:spPr>
      </p:pic>
      <p:sp>
        <p:nvSpPr>
          <p:cNvPr id="29698" name="Symbol zastępczy numeru slajdu 3">
            <a:extLst>
              <a:ext uri="{FF2B5EF4-FFF2-40B4-BE49-F238E27FC236}">
                <a16:creationId xmlns:a16="http://schemas.microsoft.com/office/drawing/2014/main" id="{E0CAB31B-18C4-CE06-EFE9-5D5BA78411E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E2F5FD6E-0448-46C9-92D4-F7FFFF044C1D}" type="slidenum">
              <a:rPr lang="pl-PL" altLang="pl-PL" smtClean="0">
                <a:solidFill>
                  <a:schemeClr val="tx2"/>
                </a:solidFill>
                <a:latin typeface="Open Sans" panose="020B0806030504020204" pitchFamily="34" charset="0"/>
              </a:rPr>
              <a:pPr/>
              <a:t>6</a:t>
            </a:fld>
            <a:endParaRPr lang="pl-PL" altLang="pl-PL">
              <a:solidFill>
                <a:schemeClr val="tx2"/>
              </a:solidFill>
              <a:latin typeface="Open Sans" panose="020B08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48046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71EEEC0-B947-8327-BA9B-D5D927AF88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052513"/>
            <a:ext cx="4240212" cy="5865389"/>
          </a:xfrm>
        </p:spPr>
        <p:txBody>
          <a:bodyPr/>
          <a:lstStyle/>
          <a:p>
            <a:pPr>
              <a:lnSpc>
                <a:spcPts val="2400"/>
              </a:lnSpc>
            </a:pPr>
            <a:r>
              <a:rPr lang="pl-PL" sz="2000" dirty="0"/>
              <a:t>Działanie </a:t>
            </a:r>
            <a:r>
              <a:rPr lang="pl-PL" sz="2000" dirty="0" err="1"/>
              <a:t>FEnIKS</a:t>
            </a:r>
            <a:r>
              <a:rPr lang="pl-PL" sz="2000" dirty="0"/>
              <a:t> 2.4.1, 2.4.2</a:t>
            </a:r>
            <a:br>
              <a:rPr lang="pl-PL" sz="2000" dirty="0"/>
            </a:br>
            <a:r>
              <a:rPr lang="pl-PL" sz="2000" dirty="0"/>
              <a:t>Adaptacja do zmian klimatu, zapobieganie klęskom i katastrofom (1)</a:t>
            </a:r>
          </a:p>
        </p:txBody>
      </p:sp>
      <p:sp>
        <p:nvSpPr>
          <p:cNvPr id="9" name="Prostokąt 8">
            <a:extLst>
              <a:ext uri="{FF2B5EF4-FFF2-40B4-BE49-F238E27FC236}">
                <a16:creationId xmlns:a16="http://schemas.microsoft.com/office/drawing/2014/main" id="{1D230D20-00FD-94C4-D8E0-67D4EA06DE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346699" y="1052513"/>
            <a:ext cx="4305499" cy="5103812"/>
          </a:xfrm>
          <a:prstGeom prst="rect">
            <a:avLst/>
          </a:prstGeom>
          <a:solidFill>
            <a:srgbClr val="93C67B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>
              <a:solidFill>
                <a:srgbClr val="93C67B"/>
              </a:solidFill>
            </a:endParaRPr>
          </a:p>
        </p:txBody>
      </p:sp>
      <p:sp>
        <p:nvSpPr>
          <p:cNvPr id="19" name="Prostokąt 18">
            <a:extLst>
              <a:ext uri="{FF2B5EF4-FFF2-40B4-BE49-F238E27FC236}">
                <a16:creationId xmlns:a16="http://schemas.microsoft.com/office/drawing/2014/main" id="{3727DE53-4FC3-20FC-9498-1AAF6A6378FD}"/>
              </a:ext>
            </a:extLst>
          </p:cNvPr>
          <p:cNvSpPr/>
          <p:nvPr/>
        </p:nvSpPr>
        <p:spPr>
          <a:xfrm>
            <a:off x="5346698" y="1403573"/>
            <a:ext cx="4535712" cy="46087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pl-PL" altLang="pl-PL" sz="2000" u="sng" dirty="0">
                <a:solidFill>
                  <a:schemeClr val="tx2"/>
                </a:solidFill>
                <a:latin typeface="Open Sans" pitchFamily="34" charset="0"/>
              </a:rPr>
              <a:t>Wysokość alokacji UE:</a:t>
            </a:r>
          </a:p>
          <a:p>
            <a:pPr eaLnBrk="1" hangingPunct="1">
              <a:defRPr/>
            </a:pPr>
            <a:r>
              <a:rPr lang="pl-PL" altLang="pl-PL" sz="2000" dirty="0">
                <a:solidFill>
                  <a:schemeClr val="tx2"/>
                </a:solidFill>
                <a:latin typeface="Open Sans" pitchFamily="34" charset="0"/>
              </a:rPr>
              <a:t>1 406 441 892 EUR (całe działanie 2.4)</a:t>
            </a:r>
          </a:p>
          <a:p>
            <a:pPr eaLnBrk="1" hangingPunct="1">
              <a:defRPr/>
            </a:pPr>
            <a:endParaRPr lang="pl-PL" altLang="pl-PL" sz="2000" u="sng" dirty="0">
              <a:solidFill>
                <a:schemeClr val="tx2"/>
              </a:solidFill>
              <a:latin typeface="Open Sans" pitchFamily="34" charset="0"/>
            </a:endParaRPr>
          </a:p>
          <a:p>
            <a:pPr eaLnBrk="1" hangingPunct="1">
              <a:defRPr/>
            </a:pPr>
            <a:r>
              <a:rPr lang="pl-PL" altLang="pl-PL" sz="2000" u="sng" dirty="0">
                <a:solidFill>
                  <a:schemeClr val="tx2"/>
                </a:solidFill>
                <a:latin typeface="Open Sans" pitchFamily="34" charset="0"/>
              </a:rPr>
              <a:t>Beneficjenci:</a:t>
            </a:r>
          </a:p>
          <a:p>
            <a:pPr eaLnBrk="1" hangingPunct="1">
              <a:defRPr/>
            </a:pPr>
            <a:r>
              <a:rPr lang="pl-PL" altLang="pl-PL" sz="2000" dirty="0">
                <a:solidFill>
                  <a:schemeClr val="tx2"/>
                </a:solidFill>
                <a:latin typeface="Open Sans" pitchFamily="34" charset="0"/>
              </a:rPr>
              <a:t>miasta średnie, powyżej 20 tys. mieszkańców oraz stolice powiatów z przedziału 15-20 tys. mieszkańców, z wyłączeniem miast finansowanych w ramach FEPW 2021-2027,</a:t>
            </a:r>
          </a:p>
          <a:p>
            <a:pPr eaLnBrk="1" hangingPunct="1">
              <a:defRPr/>
            </a:pPr>
            <a:endParaRPr lang="pl-PL" altLang="pl-PL" sz="2000" u="sng" dirty="0">
              <a:solidFill>
                <a:schemeClr val="tx2"/>
              </a:solidFill>
              <a:latin typeface="Open Sans" pitchFamily="34" charset="0"/>
            </a:endParaRPr>
          </a:p>
          <a:p>
            <a:pPr eaLnBrk="1" hangingPunct="1">
              <a:defRPr/>
            </a:pPr>
            <a:r>
              <a:rPr lang="pl-PL" altLang="pl-PL" sz="2000" u="sng" dirty="0">
                <a:solidFill>
                  <a:schemeClr val="tx2"/>
                </a:solidFill>
                <a:latin typeface="Open Sans" pitchFamily="34" charset="0"/>
              </a:rPr>
              <a:t>Forma wsparcia: </a:t>
            </a:r>
            <a:r>
              <a:rPr lang="pl-PL" altLang="pl-PL" sz="2000" dirty="0">
                <a:solidFill>
                  <a:schemeClr val="tx2"/>
                </a:solidFill>
                <a:latin typeface="Open Sans" pitchFamily="34" charset="0"/>
              </a:rPr>
              <a:t>dotacja do 79,71% wydatków kwalifikowanych</a:t>
            </a:r>
          </a:p>
          <a:p>
            <a:pPr eaLnBrk="1" hangingPunct="1">
              <a:defRPr/>
            </a:pPr>
            <a:endParaRPr lang="pl-PL" altLang="pl-PL" sz="1000" b="1" dirty="0">
              <a:solidFill>
                <a:schemeClr val="tx2"/>
              </a:solidFill>
              <a:latin typeface="Open Sans" pitchFamily="34" charset="0"/>
            </a:endParaRPr>
          </a:p>
        </p:txBody>
      </p:sp>
      <p:pic>
        <p:nvPicPr>
          <p:cNvPr id="4" name="Obraz 3" descr="Rzeka z rosnącymi nad nią olszami.">
            <a:extLst>
              <a:ext uri="{FF2B5EF4-FFF2-40B4-BE49-F238E27FC236}">
                <a16:creationId xmlns:a16="http://schemas.microsoft.com/office/drawing/2014/main" id="{1DD15C7B-00E2-5247-222D-A848AE4299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411685"/>
            <a:ext cx="4240212" cy="3744640"/>
          </a:xfrm>
          <a:prstGeom prst="rect">
            <a:avLst/>
          </a:prstGeom>
        </p:spPr>
      </p:pic>
      <p:pic>
        <p:nvPicPr>
          <p:cNvPr id="5" name="Obraz 4" descr="Ciąg znaków: FEnIKS, Rzeczpospolita Polska, UE i NFOŚiGW">
            <a:extLst>
              <a:ext uri="{FF2B5EF4-FFF2-40B4-BE49-F238E27FC236}">
                <a16:creationId xmlns:a16="http://schemas.microsoft.com/office/drawing/2014/main" id="{F842BDCB-DF3B-52B5-00C6-65A78CFB7F1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46" y="6779369"/>
            <a:ext cx="6661371" cy="660499"/>
          </a:xfrm>
          <a:prstGeom prst="rect">
            <a:avLst/>
          </a:prstGeom>
        </p:spPr>
      </p:pic>
      <p:sp>
        <p:nvSpPr>
          <p:cNvPr id="29698" name="Symbol zastępczy numeru slajdu 3">
            <a:extLst>
              <a:ext uri="{FF2B5EF4-FFF2-40B4-BE49-F238E27FC236}">
                <a16:creationId xmlns:a16="http://schemas.microsoft.com/office/drawing/2014/main" id="{E0CAB31B-18C4-CE06-EFE9-5D5BA78411E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E2F5FD6E-0448-46C9-92D4-F7FFFF044C1D}" type="slidenum">
              <a:rPr lang="pl-PL" altLang="pl-PL" smtClean="0">
                <a:solidFill>
                  <a:schemeClr val="tx2"/>
                </a:solidFill>
                <a:latin typeface="Open Sans" panose="020B0806030504020204" pitchFamily="34" charset="0"/>
              </a:rPr>
              <a:pPr/>
              <a:t>7</a:t>
            </a:fld>
            <a:endParaRPr lang="pl-PL" altLang="pl-PL">
              <a:solidFill>
                <a:schemeClr val="tx2"/>
              </a:solidFill>
              <a:latin typeface="Open Sans" panose="020B08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59048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71EEEC0-B947-8327-BA9B-D5D927AF88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052513"/>
            <a:ext cx="4240212" cy="5865389"/>
          </a:xfrm>
        </p:spPr>
        <p:txBody>
          <a:bodyPr/>
          <a:lstStyle/>
          <a:p>
            <a:pPr>
              <a:lnSpc>
                <a:spcPts val="2400"/>
              </a:lnSpc>
            </a:pPr>
            <a:r>
              <a:rPr lang="pl-PL" sz="2000" dirty="0"/>
              <a:t>Działanie </a:t>
            </a:r>
            <a:r>
              <a:rPr lang="pl-PL" sz="2000" dirty="0" err="1"/>
              <a:t>FEnIKS</a:t>
            </a:r>
            <a:r>
              <a:rPr lang="pl-PL" sz="2000" dirty="0"/>
              <a:t> 2.4.1, 2.4.2</a:t>
            </a:r>
            <a:br>
              <a:rPr lang="pl-PL" sz="2000" dirty="0"/>
            </a:br>
            <a:r>
              <a:rPr lang="pl-PL" sz="2000" dirty="0"/>
              <a:t>Adaptacja do zmian klimatu, zapobieganie klęskom i katastrofom (2)</a:t>
            </a:r>
          </a:p>
        </p:txBody>
      </p:sp>
      <p:sp>
        <p:nvSpPr>
          <p:cNvPr id="9" name="Prostokąt 8">
            <a:extLst>
              <a:ext uri="{FF2B5EF4-FFF2-40B4-BE49-F238E27FC236}">
                <a16:creationId xmlns:a16="http://schemas.microsoft.com/office/drawing/2014/main" id="{1D230D20-00FD-94C4-D8E0-67D4EA06DE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346699" y="1052513"/>
            <a:ext cx="4305499" cy="5103812"/>
          </a:xfrm>
          <a:prstGeom prst="rect">
            <a:avLst/>
          </a:prstGeom>
          <a:solidFill>
            <a:srgbClr val="93C67B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>
              <a:solidFill>
                <a:srgbClr val="93C67B"/>
              </a:solidFill>
            </a:endParaRPr>
          </a:p>
        </p:txBody>
      </p:sp>
      <p:sp>
        <p:nvSpPr>
          <p:cNvPr id="19" name="Prostokąt 18">
            <a:extLst>
              <a:ext uri="{FF2B5EF4-FFF2-40B4-BE49-F238E27FC236}">
                <a16:creationId xmlns:a16="http://schemas.microsoft.com/office/drawing/2014/main" id="{3727DE53-4FC3-20FC-9498-1AAF6A6378FD}"/>
              </a:ext>
            </a:extLst>
          </p:cNvPr>
          <p:cNvSpPr/>
          <p:nvPr/>
        </p:nvSpPr>
        <p:spPr>
          <a:xfrm>
            <a:off x="5346700" y="1052513"/>
            <a:ext cx="4305498" cy="5103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endParaRPr lang="pl-PL" altLang="pl-PL" sz="2000" u="sng" dirty="0">
              <a:solidFill>
                <a:schemeClr val="tx2"/>
              </a:solidFill>
              <a:latin typeface="Open Sans" pitchFamily="34" charset="0"/>
            </a:endParaRPr>
          </a:p>
          <a:p>
            <a:pPr eaLnBrk="1" hangingPunct="1">
              <a:defRPr/>
            </a:pPr>
            <a:endParaRPr lang="pl-PL" altLang="pl-PL" sz="2000" u="sng" dirty="0">
              <a:solidFill>
                <a:schemeClr val="tx2"/>
              </a:solidFill>
              <a:latin typeface="Open Sans" pitchFamily="34" charset="0"/>
            </a:endParaRPr>
          </a:p>
          <a:p>
            <a:pPr eaLnBrk="1" hangingPunct="1">
              <a:defRPr/>
            </a:pPr>
            <a:r>
              <a:rPr lang="pl-PL" altLang="pl-PL" sz="2000" u="sng" dirty="0">
                <a:solidFill>
                  <a:schemeClr val="tx2"/>
                </a:solidFill>
                <a:latin typeface="Open Sans" pitchFamily="34" charset="0"/>
              </a:rPr>
              <a:t>Typy projektów: </a:t>
            </a:r>
          </a:p>
          <a:p>
            <a:pPr eaLnBrk="1" hangingPunct="1">
              <a:defRPr/>
            </a:pPr>
            <a:endParaRPr lang="pl-PL" altLang="pl-PL" sz="2000" u="sng" dirty="0">
              <a:solidFill>
                <a:schemeClr val="tx2"/>
              </a:solidFill>
              <a:latin typeface="Open Sans" pitchFamily="34" charset="0"/>
            </a:endParaRPr>
          </a:p>
          <a:p>
            <a:pPr eaLnBrk="1" hangingPunct="1">
              <a:defRPr/>
            </a:pPr>
            <a:r>
              <a:rPr lang="pl-PL" altLang="pl-PL" sz="2000" u="sng" dirty="0">
                <a:solidFill>
                  <a:schemeClr val="tx2"/>
                </a:solidFill>
                <a:latin typeface="Open Sans" pitchFamily="34" charset="0"/>
              </a:rPr>
              <a:t>2.4.1</a:t>
            </a:r>
            <a:r>
              <a:rPr lang="pl-PL" altLang="pl-PL" sz="2000" dirty="0">
                <a:solidFill>
                  <a:schemeClr val="tx2"/>
                </a:solidFill>
                <a:latin typeface="Open Sans" pitchFamily="34" charset="0"/>
              </a:rPr>
              <a:t> Wsparcie zrównoważonych systemów gospodarowania wodami opadowymi z udziałem zieleni, zielono-niebieskiej infrastruktury, rozwiązań opartych na naturze</a:t>
            </a:r>
          </a:p>
          <a:p>
            <a:pPr eaLnBrk="1" hangingPunct="1">
              <a:defRPr/>
            </a:pPr>
            <a:r>
              <a:rPr lang="pl-PL" altLang="pl-PL" sz="2000" u="sng" dirty="0">
                <a:solidFill>
                  <a:schemeClr val="tx2"/>
                </a:solidFill>
                <a:latin typeface="Open Sans" pitchFamily="34" charset="0"/>
              </a:rPr>
              <a:t>2.4.2</a:t>
            </a:r>
            <a:r>
              <a:rPr lang="pl-PL" altLang="pl-PL" sz="2000" dirty="0">
                <a:solidFill>
                  <a:schemeClr val="tx2"/>
                </a:solidFill>
                <a:latin typeface="Open Sans" pitchFamily="34" charset="0"/>
              </a:rPr>
              <a:t> Opracowanie planów adaptacji do zmian klimatu</a:t>
            </a:r>
          </a:p>
          <a:p>
            <a:pPr eaLnBrk="1" hangingPunct="1">
              <a:defRPr/>
            </a:pPr>
            <a:r>
              <a:rPr lang="pl-PL" altLang="pl-PL" sz="2000" dirty="0">
                <a:solidFill>
                  <a:schemeClr val="tx2"/>
                </a:solidFill>
                <a:latin typeface="Open Sans" pitchFamily="34" charset="0"/>
              </a:rPr>
              <a:t> </a:t>
            </a:r>
          </a:p>
          <a:p>
            <a:pPr eaLnBrk="1" hangingPunct="1">
              <a:defRPr/>
            </a:pPr>
            <a:endParaRPr lang="pl-PL" altLang="pl-PL" sz="2000" dirty="0">
              <a:solidFill>
                <a:schemeClr val="tx2"/>
              </a:solidFill>
              <a:latin typeface="Open Sans" pitchFamily="34" charset="0"/>
            </a:endParaRPr>
          </a:p>
          <a:p>
            <a:pPr eaLnBrk="1" hangingPunct="1">
              <a:defRPr/>
            </a:pPr>
            <a:endParaRPr lang="pl-PL" altLang="pl-PL" sz="1000" b="1" dirty="0">
              <a:solidFill>
                <a:schemeClr val="tx2"/>
              </a:solidFill>
              <a:latin typeface="Open Sans" pitchFamily="34" charset="0"/>
            </a:endParaRPr>
          </a:p>
        </p:txBody>
      </p:sp>
      <p:pic>
        <p:nvPicPr>
          <p:cNvPr id="4" name="Obraz 3" descr="Rzeka z rosnącymi nad nią olszami.">
            <a:extLst>
              <a:ext uri="{FF2B5EF4-FFF2-40B4-BE49-F238E27FC236}">
                <a16:creationId xmlns:a16="http://schemas.microsoft.com/office/drawing/2014/main" id="{1DD15C7B-00E2-5247-222D-A848AE4299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411685"/>
            <a:ext cx="4240212" cy="3744640"/>
          </a:xfrm>
          <a:prstGeom prst="rect">
            <a:avLst/>
          </a:prstGeom>
        </p:spPr>
      </p:pic>
      <p:pic>
        <p:nvPicPr>
          <p:cNvPr id="5" name="Obraz 4" descr="Ciąg znaków: FEnIKS, Rzeczpospolita Polska, UE i NFOŚiGW">
            <a:extLst>
              <a:ext uri="{FF2B5EF4-FFF2-40B4-BE49-F238E27FC236}">
                <a16:creationId xmlns:a16="http://schemas.microsoft.com/office/drawing/2014/main" id="{F842BDCB-DF3B-52B5-00C6-65A78CFB7F1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46" y="6779369"/>
            <a:ext cx="6661371" cy="660499"/>
          </a:xfrm>
          <a:prstGeom prst="rect">
            <a:avLst/>
          </a:prstGeom>
        </p:spPr>
      </p:pic>
      <p:sp>
        <p:nvSpPr>
          <p:cNvPr id="29698" name="Symbol zastępczy numeru slajdu 3">
            <a:extLst>
              <a:ext uri="{FF2B5EF4-FFF2-40B4-BE49-F238E27FC236}">
                <a16:creationId xmlns:a16="http://schemas.microsoft.com/office/drawing/2014/main" id="{E0CAB31B-18C4-CE06-EFE9-5D5BA78411E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E2F5FD6E-0448-46C9-92D4-F7FFFF044C1D}" type="slidenum">
              <a:rPr lang="pl-PL" altLang="pl-PL" smtClean="0">
                <a:solidFill>
                  <a:schemeClr val="tx2"/>
                </a:solidFill>
                <a:latin typeface="Open Sans" panose="020B0806030504020204" pitchFamily="34" charset="0"/>
              </a:rPr>
              <a:pPr/>
              <a:t>8</a:t>
            </a:fld>
            <a:endParaRPr lang="pl-PL" altLang="pl-PL">
              <a:solidFill>
                <a:schemeClr val="tx2"/>
              </a:solidFill>
              <a:latin typeface="Open Sans" panose="020B08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59443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ytuł 14">
            <a:extLst>
              <a:ext uri="{FF2B5EF4-FFF2-40B4-BE49-F238E27FC236}">
                <a16:creationId xmlns:a16="http://schemas.microsoft.com/office/drawing/2014/main" id="{3461AAC7-DAEA-2482-E670-67E5A8B9CA5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1025525" y="360362"/>
            <a:ext cx="8640763" cy="1619251"/>
          </a:xfrm>
        </p:spPr>
        <p:txBody>
          <a:bodyPr/>
          <a:lstStyle/>
          <a:p>
            <a:r>
              <a:rPr lang="pl-PL" dirty="0">
                <a:solidFill>
                  <a:schemeClr val="bg1"/>
                </a:solidFill>
              </a:rPr>
              <a:t>Najważniejsze informacje</a:t>
            </a:r>
          </a:p>
        </p:txBody>
      </p:sp>
      <p:sp>
        <p:nvSpPr>
          <p:cNvPr id="5" name="Tytuł 1">
            <a:extLst>
              <a:ext uri="{FF2B5EF4-FFF2-40B4-BE49-F238E27FC236}">
                <a16:creationId xmlns:a16="http://schemas.microsoft.com/office/drawing/2014/main" id="{CDA37B94-D69E-4778-362F-9CA42162589C}"/>
              </a:ext>
            </a:extLst>
          </p:cNvPr>
          <p:cNvSpPr txBox="1">
            <a:spLocks/>
          </p:cNvSpPr>
          <p:nvPr/>
        </p:nvSpPr>
        <p:spPr bwMode="auto">
          <a:xfrm>
            <a:off x="5346700" y="900113"/>
            <a:ext cx="4318000" cy="5832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4572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6pPr>
            <a:lvl7pPr marL="9144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7pPr>
            <a:lvl8pPr marL="13716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8pPr>
            <a:lvl9pPr marL="18288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9pPr>
          </a:lstStyle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pl-PL" sz="2000" dirty="0"/>
              <a:t>Działanie </a:t>
            </a:r>
            <a:r>
              <a:rPr lang="pl-PL" sz="2000" dirty="0" err="1"/>
              <a:t>FEnIKS</a:t>
            </a:r>
            <a:r>
              <a:rPr lang="pl-PL" sz="2000" dirty="0"/>
              <a:t> 2.5 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pl-PL" sz="2000" dirty="0"/>
              <a:t>Woda do spożycia (1)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endParaRPr lang="pl-PL" sz="2000" b="0" u="sng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pl-PL" sz="2000" b="0" u="sng" dirty="0"/>
              <a:t>Wysokość alokacji UE: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pl-PL" sz="2000" b="0" dirty="0"/>
              <a:t>180 000 000 EUR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pl-PL" sz="2000" b="0" u="sng" dirty="0"/>
              <a:t>Beneficjenci: </a:t>
            </a:r>
            <a:r>
              <a:rPr lang="pl-PL" sz="2000" b="0" dirty="0"/>
              <a:t>JST i ich związki oraz przedsiębiorstwa wodociągowo-kanalizacyjne 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pl-PL" sz="2000" b="0" u="sng" dirty="0"/>
              <a:t>Forma wsparcia: </a:t>
            </a:r>
            <a:r>
              <a:rPr lang="pl-PL" sz="2000" b="0" dirty="0"/>
              <a:t>dotacja – do 70% wydatków kwalifikowanych 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pl-PL" sz="2000" b="0" u="sng" dirty="0"/>
              <a:t>Wsparcie przeznaczone</a:t>
            </a:r>
            <a:r>
              <a:rPr lang="pl-PL" sz="2000" b="0" dirty="0"/>
              <a:t> jest dla inwestycji dotyczących zaopatrzenia w wodę gmin o liczbie ludności od 15 tys. mieszkańców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endParaRPr lang="pl-PL" sz="2000" b="0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endParaRPr lang="pl-PL" sz="2000" b="0" dirty="0"/>
          </a:p>
        </p:txBody>
      </p:sp>
      <p:pic>
        <p:nvPicPr>
          <p:cNvPr id="6" name="Symbol zastępczy zawartości 6" descr="Zdjęcia pokazujące polską przyrodę.">
            <a:extLst>
              <a:ext uri="{FF2B5EF4-FFF2-40B4-BE49-F238E27FC236}">
                <a16:creationId xmlns:a16="http://schemas.microsoft.com/office/drawing/2014/main" id="{152573FF-AFD6-67F2-92B5-01ECA4A7127C}"/>
              </a:ext>
            </a:extLst>
          </p:cNvPr>
          <p:cNvPicPr>
            <a:picLocks noGrp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943499"/>
            <a:ext cx="5165907" cy="5759449"/>
          </a:xfrm>
        </p:spPr>
      </p:pic>
      <p:pic>
        <p:nvPicPr>
          <p:cNvPr id="3" name="Obraz 2" descr="Pięć ilustracji pokazujących polskie krajobrazy.">
            <a:extLst>
              <a:ext uri="{FF2B5EF4-FFF2-40B4-BE49-F238E27FC236}">
                <a16:creationId xmlns:a16="http://schemas.microsoft.com/office/drawing/2014/main" id="{FB583A0D-7E8D-591B-CDE4-2F127EAD3C9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46" y="6779369"/>
            <a:ext cx="6661371" cy="660499"/>
          </a:xfrm>
          <a:prstGeom prst="rect">
            <a:avLst/>
          </a:prstGeom>
        </p:spPr>
      </p:pic>
      <p:sp>
        <p:nvSpPr>
          <p:cNvPr id="29698" name="Symbol zastępczy numeru slajdu 3">
            <a:extLst>
              <a:ext uri="{FF2B5EF4-FFF2-40B4-BE49-F238E27FC236}">
                <a16:creationId xmlns:a16="http://schemas.microsoft.com/office/drawing/2014/main" id="{E0CAB31B-18C4-CE06-EFE9-5D5BA78411E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E2F5FD6E-0448-46C9-92D4-F7FFFF044C1D}" type="slidenum">
              <a:rPr lang="pl-PL" altLang="pl-PL" smtClean="0">
                <a:solidFill>
                  <a:schemeClr val="tx2"/>
                </a:solidFill>
                <a:latin typeface="Open Sans" panose="020B0806030504020204" pitchFamily="34" charset="0"/>
              </a:rPr>
              <a:pPr/>
              <a:t>9</a:t>
            </a:fld>
            <a:endParaRPr lang="pl-PL" altLang="pl-PL">
              <a:solidFill>
                <a:schemeClr val="tx2"/>
              </a:solidFill>
              <a:latin typeface="Open Sans" panose="020B08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5128957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Niestandardowy 8">
      <a:dk1>
        <a:srgbClr val="000000"/>
      </a:dk1>
      <a:lt1>
        <a:srgbClr val="FFFFFF"/>
      </a:lt1>
      <a:dk2>
        <a:srgbClr val="002073"/>
      </a:dk2>
      <a:lt2>
        <a:srgbClr val="FFFFFF"/>
      </a:lt2>
      <a:accent1>
        <a:srgbClr val="003399"/>
      </a:accent1>
      <a:accent2>
        <a:srgbClr val="A6D3FF"/>
      </a:accent2>
      <a:accent3>
        <a:srgbClr val="FFD618"/>
      </a:accent3>
      <a:accent4>
        <a:srgbClr val="0051B0"/>
      </a:accent4>
      <a:accent5>
        <a:srgbClr val="6BB1E2"/>
      </a:accent5>
      <a:accent6>
        <a:srgbClr val="FFE60B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acja1" id="{436F5452-C95B-4D43-A1C6-1CA5BE69C951}" vid="{ABE25C27-1E66-47F3-AA86-B88226738C33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MKIŚ 2022">
    <a:dk1>
      <a:srgbClr val="000000"/>
    </a:dk1>
    <a:lt1>
      <a:srgbClr val="FFFFFF"/>
    </a:lt1>
    <a:dk2>
      <a:srgbClr val="44546A"/>
    </a:dk2>
    <a:lt2>
      <a:srgbClr val="17367B"/>
    </a:lt2>
    <a:accent1>
      <a:srgbClr val="FFCC00"/>
    </a:accent1>
    <a:accent2>
      <a:srgbClr val="FF0000"/>
    </a:accent2>
    <a:accent3>
      <a:srgbClr val="293765"/>
    </a:accent3>
    <a:accent4>
      <a:srgbClr val="000000"/>
    </a:accent4>
    <a:accent5>
      <a:srgbClr val="FFFFFF"/>
    </a:accent5>
    <a:accent6>
      <a:srgbClr val="FFFFFF"/>
    </a:accent6>
    <a:hlink>
      <a:srgbClr val="FFFFFF"/>
    </a:hlink>
    <a:folHlink>
      <a:srgbClr val="FFFFFF"/>
    </a:folHlink>
  </a:clrScheme>
  <a:fontScheme name="MKIŚ 2022">
    <a:majorFont>
      <a:latin typeface="Lato Black"/>
      <a:ea typeface=""/>
      <a:cs typeface=""/>
    </a:majorFont>
    <a:minorFont>
      <a:latin typeface="Lato Medium"/>
      <a:ea typeface=""/>
      <a:cs typeface=""/>
    </a:minorFont>
  </a:fontScheme>
  <a:fmtScheme name="Pakiet 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Prezentacja z numerem strony</Template>
  <TotalTime>0</TotalTime>
  <Words>1371</Words>
  <Application>Microsoft Office PowerPoint</Application>
  <PresentationFormat>Niestandardowy</PresentationFormat>
  <Paragraphs>239</Paragraphs>
  <Slides>18</Slides>
  <Notes>14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18</vt:i4>
      </vt:variant>
    </vt:vector>
  </HeadingPairs>
  <TitlesOfParts>
    <vt:vector size="24" baseType="lpstr">
      <vt:lpstr>Arial</vt:lpstr>
      <vt:lpstr>Calibri</vt:lpstr>
      <vt:lpstr>Open Sans</vt:lpstr>
      <vt:lpstr>Open Sans</vt:lpstr>
      <vt:lpstr>Wingdings</vt:lpstr>
      <vt:lpstr>Motyw pakietu Office</vt:lpstr>
      <vt:lpstr>Slajd tytułowy</vt:lpstr>
      <vt:lpstr>Spis treści </vt:lpstr>
      <vt:lpstr>Alokacja w perspektywie finansowej 2014-2020 i 2021-2027 (mln euro)</vt:lpstr>
      <vt:lpstr>Wsparcie adaptacji do zmian klimatu w perspektywie finansowej 2021-2027 </vt:lpstr>
      <vt:lpstr>Najważniejsze informacje</vt:lpstr>
      <vt:lpstr>Najważniejsze informacje</vt:lpstr>
      <vt:lpstr>Działanie FEnIKS 2.4.1, 2.4.2 Adaptacja do zmian klimatu, zapobieganie klęskom i katastrofom (1)</vt:lpstr>
      <vt:lpstr>Działanie FEnIKS 2.4.1, 2.4.2 Adaptacja do zmian klimatu, zapobieganie klęskom i katastrofom (2)</vt:lpstr>
      <vt:lpstr>Najważniejsze informacje</vt:lpstr>
      <vt:lpstr>Najważniejsze informacje</vt:lpstr>
      <vt:lpstr>Działanie FEPW 2.2 – Adaptacja do zmian klimatu (1)</vt:lpstr>
      <vt:lpstr>Działanie FEPW 2.2 – Adaptacja do zmian klimatu (2)</vt:lpstr>
      <vt:lpstr>Podsumowanie przeprowadzonych naborów konkurencyjnych:</vt:lpstr>
      <vt:lpstr>Podsumowanie przyszłych naborów konkurencyjnych:</vt:lpstr>
      <vt:lpstr>1. Finansowanie ze środków krajowych   </vt:lpstr>
      <vt:lpstr>PP Adaptacja do zmian klimatu  (1)  </vt:lpstr>
      <vt:lpstr>PP Adaptacja do zmian klimatu (2)   </vt:lpstr>
      <vt:lpstr>Dziękuję za uwagę.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Wzór prezentacji FEnIKS</dc:title>
  <dc:creator/>
  <cp:lastModifiedBy/>
  <cp:revision>1</cp:revision>
  <dcterms:created xsi:type="dcterms:W3CDTF">2023-09-15T11:09:44Z</dcterms:created>
  <dcterms:modified xsi:type="dcterms:W3CDTF">2024-09-11T08:10:55Z</dcterms:modified>
</cp:coreProperties>
</file>