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>
  <p:sldMasterIdLst>
    <p:sldMasterId id="2147483648" r:id="rId1"/>
    <p:sldMasterId id="2147483683" r:id="rId2"/>
  </p:sldMasterIdLst>
  <p:notesMasterIdLst>
    <p:notesMasterId r:id="rId36"/>
  </p:notesMasterIdLst>
  <p:handoutMasterIdLst>
    <p:handoutMasterId r:id="rId37"/>
  </p:handoutMasterIdLst>
  <p:sldIdLst>
    <p:sldId id="256" r:id="rId3"/>
    <p:sldId id="258" r:id="rId4"/>
    <p:sldId id="312" r:id="rId5"/>
    <p:sldId id="281" r:id="rId6"/>
    <p:sldId id="282" r:id="rId7"/>
    <p:sldId id="327" r:id="rId8"/>
    <p:sldId id="333" r:id="rId9"/>
    <p:sldId id="332" r:id="rId10"/>
    <p:sldId id="334" r:id="rId11"/>
    <p:sldId id="328" r:id="rId12"/>
    <p:sldId id="286" r:id="rId13"/>
    <p:sldId id="330" r:id="rId14"/>
    <p:sldId id="295" r:id="rId15"/>
    <p:sldId id="303" r:id="rId16"/>
    <p:sldId id="305" r:id="rId17"/>
    <p:sldId id="306" r:id="rId18"/>
    <p:sldId id="307" r:id="rId19"/>
    <p:sldId id="308" r:id="rId20"/>
    <p:sldId id="309" r:id="rId21"/>
    <p:sldId id="299" r:id="rId22"/>
    <p:sldId id="300" r:id="rId23"/>
    <p:sldId id="301" r:id="rId24"/>
    <p:sldId id="302" r:id="rId25"/>
    <p:sldId id="263" r:id="rId26"/>
    <p:sldId id="331" r:id="rId27"/>
    <p:sldId id="322" r:id="rId28"/>
    <p:sldId id="323" r:id="rId29"/>
    <p:sldId id="324" r:id="rId30"/>
    <p:sldId id="335" r:id="rId31"/>
    <p:sldId id="336" r:id="rId32"/>
    <p:sldId id="337" r:id="rId33"/>
    <p:sldId id="339" r:id="rId34"/>
    <p:sldId id="270" r:id="rId35"/>
  </p:sldIdLst>
  <p:sldSz cx="18288000" cy="10287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97A"/>
    <a:srgbClr val="009999"/>
    <a:srgbClr val="00729A"/>
    <a:srgbClr val="1C6E2E"/>
    <a:srgbClr val="24903B"/>
    <a:srgbClr val="4D4D4D"/>
    <a:srgbClr val="26993F"/>
    <a:srgbClr val="FFFFFF"/>
    <a:srgbClr val="0099CC"/>
    <a:srgbClr val="2DB3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Styl z motywem 2 — Ak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CAF9ED-07DC-4A11-8D7F-57B35C25682E}" styleName="Styl pośredni 1 — Ak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Styl jasny 1 — Ak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 jasny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Styl jasny 2 — Ak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83"/>
    <p:restoredTop sz="86407"/>
  </p:normalViewPr>
  <p:slideViewPr>
    <p:cSldViewPr snapToGrid="0">
      <p:cViewPr varScale="1">
        <p:scale>
          <a:sx n="64" d="100"/>
          <a:sy n="64" d="100"/>
        </p:scale>
        <p:origin x="768" y="120"/>
      </p:cViewPr>
      <p:guideLst/>
    </p:cSldViewPr>
  </p:slideViewPr>
  <p:outlineViewPr>
    <p:cViewPr>
      <p:scale>
        <a:sx n="35" d="100"/>
        <a:sy n="35" d="100"/>
      </p:scale>
      <p:origin x="0" y="0"/>
    </p:cViewPr>
  </p:outlineViewPr>
  <p:notesTextViewPr>
    <p:cViewPr>
      <p:scale>
        <a:sx n="70" d="100"/>
        <a:sy n="7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FF4E8F58-4F14-7177-5720-B005AF7AF1B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0032320-2227-B374-B437-826997E405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A6D65-724F-334D-A647-492B66138BAA}" type="datetimeFigureOut">
              <a:rPr lang="pl-PL" b="1" smtClean="0">
                <a:latin typeface="Source Sans Pro Semibold" panose="020B0503030403020204" pitchFamily="34" charset="0"/>
              </a:rPr>
              <a:t>2024-09-06</a:t>
            </a:fld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BDF24ADE-1FA5-49D2-0409-54E4282424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b="1" dirty="0">
              <a:latin typeface="Source Sans Pro Semibold" panose="020B0503030403020204" pitchFamily="34" charset="0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834F17-3386-A125-8DD4-E2FE243051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AC3BD-F08B-0A4B-BAF1-E7AEA459C965}" type="slidenum">
              <a:rPr lang="pl-PL" b="1" smtClean="0">
                <a:latin typeface="Source Sans Pro Semibold" panose="020B0503030403020204" pitchFamily="34" charset="0"/>
              </a:rPr>
              <a:t>‹#›</a:t>
            </a:fld>
            <a:endParaRPr lang="pl-PL" b="1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694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 b="1" i="0">
        <a:latin typeface="Source Sans Pro Semibold" panose="020B0503030403020204" pitchFamily="34" charset="0"/>
        <a:ea typeface="Source Sans Pro Semibold" panose="020B0503030403020204" pitchFamily="34" charset="0"/>
        <a:cs typeface="Calibri"/>
        <a:sym typeface="Calibri"/>
      </a:defRPr>
    </a:lvl1pPr>
    <a:lvl2pPr indent="228600" latinLnBrk="0">
      <a:defRPr sz="1200">
        <a:latin typeface="Calibri"/>
        <a:ea typeface="Calibri"/>
        <a:cs typeface="Calibri"/>
        <a:sym typeface="Calibri"/>
      </a:defRPr>
    </a:lvl2pPr>
    <a:lvl3pPr indent="457200" latinLnBrk="0">
      <a:defRPr sz="1200">
        <a:latin typeface="Calibri"/>
        <a:ea typeface="Calibri"/>
        <a:cs typeface="Calibri"/>
        <a:sym typeface="Calibri"/>
      </a:defRPr>
    </a:lvl3pPr>
    <a:lvl4pPr indent="685800" latinLnBrk="0">
      <a:defRPr sz="1200">
        <a:latin typeface="Calibri"/>
        <a:ea typeface="Calibri"/>
        <a:cs typeface="Calibri"/>
        <a:sym typeface="Calibri"/>
      </a:defRPr>
    </a:lvl4pPr>
    <a:lvl5pPr indent="914400" latinLnBrk="0">
      <a:defRPr sz="1200">
        <a:latin typeface="Calibri"/>
        <a:ea typeface="Calibri"/>
        <a:cs typeface="Calibri"/>
        <a:sym typeface="Calibri"/>
      </a:defRPr>
    </a:lvl5pPr>
    <a:lvl6pPr indent="1143000" latinLnBrk="0">
      <a:defRPr sz="1200">
        <a:latin typeface="Calibri"/>
        <a:ea typeface="Calibri"/>
        <a:cs typeface="Calibri"/>
        <a:sym typeface="Calibri"/>
      </a:defRPr>
    </a:lvl6pPr>
    <a:lvl7pPr indent="1371600" latinLnBrk="0">
      <a:defRPr sz="1200">
        <a:latin typeface="Calibri"/>
        <a:ea typeface="Calibri"/>
        <a:cs typeface="Calibri"/>
        <a:sym typeface="Calibri"/>
      </a:defRPr>
    </a:lvl7pPr>
    <a:lvl8pPr indent="1600200" latinLnBrk="0">
      <a:defRPr sz="1200">
        <a:latin typeface="Calibri"/>
        <a:ea typeface="Calibri"/>
        <a:cs typeface="Calibri"/>
        <a:sym typeface="Calibri"/>
      </a:defRPr>
    </a:lvl8pPr>
    <a:lvl9pPr indent="1828800" latinLnBrk="0">
      <a:defRPr sz="1200">
        <a:latin typeface="Calibri"/>
        <a:ea typeface="Calibri"/>
        <a:cs typeface="Calibri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83391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279532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47861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870459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573510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772594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006228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083200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276692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507744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8092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019901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221548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370085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631689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640859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428428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580033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758073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46722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805678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16074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455490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067567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125588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980834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25479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31063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81965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1697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91381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642152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12194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601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9710400"/>
            <a:ext cx="18288001" cy="5842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pPr algn="ctr"/>
            <a:r>
              <a:rPr lang="pl-PL" sz="2000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556FB19D-9DDE-8799-38FE-B6BBD9B7FB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89091" y="2459777"/>
            <a:ext cx="10934889" cy="7827223"/>
          </a:xfrm>
          <a:prstGeom prst="rect">
            <a:avLst/>
          </a:prstGeom>
        </p:spPr>
      </p:pic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0935548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8016529" y="1783277"/>
            <a:ext cx="10271471" cy="78975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42967288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7082665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2576978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1795504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5796293" y="5305606"/>
            <a:ext cx="9803547" cy="35835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49953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03615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4" name="Image" descr="Image">
            <a:extLst>
              <a:ext uri="{FF2B5EF4-FFF2-40B4-BE49-F238E27FC236}">
                <a16:creationId xmlns:a16="http://schemas.microsoft.com/office/drawing/2014/main" id="{640022D0-F310-620B-F5EE-CC8E657CE7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5114" y="1951958"/>
            <a:ext cx="647372" cy="642684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1C7E2E4D-EFE7-EB3F-3C26-83B5BFC05D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65929" y="1962076"/>
            <a:ext cx="389209" cy="6224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4A964EC-60FB-4B86-5922-0B037B0C07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58680" y="1953397"/>
            <a:ext cx="622373" cy="622375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C5490058-17B9-C3FD-2603-B33476F4C02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566795" y="1932693"/>
            <a:ext cx="606944" cy="646366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157446D7-CDB0-8411-D4A3-BD34D23649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4906325" y="2024783"/>
            <a:ext cx="565750" cy="479603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CED22B3E-7396-3696-4427-C60522B204A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768598" y="5425751"/>
            <a:ext cx="660404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725EFA4A-683F-F4D6-685C-13398881690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4859000" y="5425867"/>
            <a:ext cx="660401" cy="6601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B021F19D-D19F-3F5B-C15E-8689096813D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621824" y="5425750"/>
            <a:ext cx="496886" cy="6604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2DD78B20-4A83-F44B-D459-465A22D0137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339669" y="5425745"/>
            <a:ext cx="660395" cy="6604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Image" descr="Image">
            <a:extLst>
              <a:ext uri="{FF2B5EF4-FFF2-40B4-BE49-F238E27FC236}">
                <a16:creationId xmlns:a16="http://schemas.microsoft.com/office/drawing/2014/main" id="{03E32F81-B014-6673-C67C-A421561938B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5573808" y="5439177"/>
            <a:ext cx="633550" cy="6335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" descr="Image">
            <a:extLst>
              <a:ext uri="{FF2B5EF4-FFF2-40B4-BE49-F238E27FC236}">
                <a16:creationId xmlns:a16="http://schemas.microsoft.com/office/drawing/2014/main" id="{C221204F-AF8A-ACFE-37E3-39F64108819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768600" y="6817918"/>
            <a:ext cx="660401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Image" descr="Image">
            <a:extLst>
              <a:ext uri="{FF2B5EF4-FFF2-40B4-BE49-F238E27FC236}">
                <a16:creationId xmlns:a16="http://schemas.microsoft.com/office/drawing/2014/main" id="{28A8CAAF-0D5C-B169-13CE-05BF968F266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560383" y="6817918"/>
            <a:ext cx="660401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Image" descr="Image">
            <a:extLst>
              <a:ext uri="{FF2B5EF4-FFF2-40B4-BE49-F238E27FC236}">
                <a16:creationId xmlns:a16="http://schemas.microsoft.com/office/drawing/2014/main" id="{6C76C706-EBC0-4D7E-D789-E00D00CF2D1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435819" y="6756388"/>
            <a:ext cx="468095" cy="7834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Image" descr="Image">
            <a:extLst>
              <a:ext uri="{FF2B5EF4-FFF2-40B4-BE49-F238E27FC236}">
                <a16:creationId xmlns:a16="http://schemas.microsoft.com/office/drawing/2014/main" id="{1CB89038-4F6C-3F92-80AB-81AF7204E2B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1549554" y="6805846"/>
            <a:ext cx="641426" cy="6845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" descr="Image">
            <a:extLst>
              <a:ext uri="{FF2B5EF4-FFF2-40B4-BE49-F238E27FC236}">
                <a16:creationId xmlns:a16="http://schemas.microsoft.com/office/drawing/2014/main" id="{7B8A1EDF-9236-18C9-6CB2-8B4953DE3032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4859000" y="6817918"/>
            <a:ext cx="660401" cy="6604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5DEBF23E-EFEA-868C-0E81-C8D1CC15DDC8}"/>
              </a:ext>
            </a:extLst>
          </p:cNvPr>
          <p:cNvSpPr txBox="1"/>
          <p:nvPr userDrawn="1"/>
        </p:nvSpPr>
        <p:spPr>
          <a:xfrm>
            <a:off x="4195944" y="4491753"/>
            <a:ext cx="9896112" cy="429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 err="1"/>
              <a:t>Dodatkowe</a:t>
            </a:r>
            <a:r>
              <a:rPr dirty="0"/>
              <a:t> </a:t>
            </a:r>
            <a:r>
              <a:rPr dirty="0" err="1"/>
              <a:t>ikony</a:t>
            </a:r>
            <a:r>
              <a:rPr lang="pl-PL" dirty="0"/>
              <a:t> używane wyłącznie do celów dekoracyjnych</a:t>
            </a:r>
            <a:endParaRPr dirty="0"/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C5D10319-8ADD-926A-E3E5-2CABBD627136}"/>
              </a:ext>
            </a:extLst>
          </p:cNvPr>
          <p:cNvSpPr txBox="1"/>
          <p:nvPr userDrawn="1"/>
        </p:nvSpPr>
        <p:spPr>
          <a:xfrm>
            <a:off x="4195944" y="977899"/>
            <a:ext cx="98961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 err="1"/>
              <a:t>Ikony</a:t>
            </a:r>
            <a:r>
              <a:rPr dirty="0"/>
              <a:t> </a:t>
            </a:r>
            <a:r>
              <a:rPr dirty="0" err="1"/>
              <a:t>obszarów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10693117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0049183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2529953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b="1" i="0" dirty="0">
              <a:latin typeface="Source Sans Pro Semibold" panose="020B0503030403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39785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 b="1" i="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 b="1" i="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 b="1" i="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 b="1" i="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601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9710400"/>
            <a:ext cx="18288001" cy="5842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pPr algn="ctr"/>
            <a:r>
              <a:rPr lang="pl-PL" sz="2000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7758480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070430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2011433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 b="1" i="0"/>
            </a:lvl1pPr>
            <a:lvl2pPr marL="790575" indent="-333375">
              <a:spcBef>
                <a:spcPts val="600"/>
              </a:spcBef>
              <a:defRPr sz="2800" b="1" i="0"/>
            </a:lvl2pPr>
            <a:lvl3pPr marL="1234439" indent="-320039">
              <a:spcBef>
                <a:spcPts val="600"/>
              </a:spcBef>
              <a:defRPr sz="2800" b="1" i="0"/>
            </a:lvl3pPr>
            <a:lvl4pPr marL="1727200" indent="-355600">
              <a:spcBef>
                <a:spcPts val="600"/>
              </a:spcBef>
              <a:defRPr sz="2800" b="1" i="0"/>
            </a:lvl4pPr>
            <a:lvl5pPr marL="2184400" indent="-355600">
              <a:spcBef>
                <a:spcPts val="600"/>
              </a:spcBef>
              <a:defRPr sz="28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5646462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 i="0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 i="0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 i="0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 i="0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>
            <a:lvl1pPr>
              <a:defRPr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32432801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5856067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7B97DDA0-7639-3CF7-B006-BF62082ED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7388382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EEEC6F59-22DD-63B7-2154-8A93D997B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34287907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3C8A25B7-0E7A-8B17-31D3-C640A08E6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91414004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9935647"/>
            <a:ext cx="18288000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7072605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77101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2960017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2A5090D-FB3D-8DBF-B518-674CC65A68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89091" y="2459777"/>
            <a:ext cx="10934889" cy="782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57767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8016529" y="1783277"/>
            <a:ext cx="10271471" cy="789751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16190712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185" y="5080185"/>
            <a:ext cx="4441067" cy="315357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9598790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5352" y="5228606"/>
            <a:ext cx="3909296" cy="36568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61610761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535" y="4312530"/>
            <a:ext cx="3024530" cy="49072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78939048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5796293" y="5305606"/>
            <a:ext cx="9803547" cy="35835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71423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 b="1" i="0"/>
            </a:lvl1pPr>
            <a:lvl2pPr marL="790575" indent="-333375">
              <a:spcBef>
                <a:spcPts val="600"/>
              </a:spcBef>
              <a:defRPr sz="2800" b="1" i="0"/>
            </a:lvl2pPr>
            <a:lvl3pPr marL="1234439" indent="-320039">
              <a:spcBef>
                <a:spcPts val="600"/>
              </a:spcBef>
              <a:defRPr sz="2800" b="1" i="0"/>
            </a:lvl3pPr>
            <a:lvl4pPr marL="1727200" indent="-355600">
              <a:spcBef>
                <a:spcPts val="600"/>
              </a:spcBef>
              <a:defRPr sz="2800" b="1" i="0"/>
            </a:lvl4pPr>
            <a:lvl5pPr marL="2184400" indent="-355600">
              <a:spcBef>
                <a:spcPts val="600"/>
              </a:spcBef>
              <a:defRPr sz="28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5080001" cy="10287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498119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4352710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769015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707947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9956459" y="2621279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8509000" y="2349499"/>
            <a:ext cx="1270001" cy="1270001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730696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5859510" y="6261285"/>
            <a:ext cx="1270001" cy="1270001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11596519" y="6533065"/>
            <a:ext cx="2728133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10149060" y="6261285"/>
            <a:ext cx="1270001" cy="1270001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45719" rIns="4571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6494511" y="4407086"/>
            <a:ext cx="52989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6688716" y="673100"/>
            <a:ext cx="4910568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dirty="0"/>
              <a:t>Kolor </a:t>
            </a:r>
            <a:r>
              <a:rPr dirty="0" err="1"/>
              <a:t>główny</a:t>
            </a:r>
            <a:endParaRPr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7779934" y="1215813"/>
            <a:ext cx="272813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6860639" y="5067070"/>
            <a:ext cx="4566722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8958768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8005606"/>
            <a:ext cx="18287995" cy="228264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460843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32287356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 b="1" i="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 b="1" i="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 b="1" i="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 b="1" i="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354929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 i="0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 i="0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 i="0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 i="0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>
            <a:lvl1pPr>
              <a:defRPr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9359" y="6400413"/>
            <a:ext cx="257441" cy="27699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1250066" y="5266481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9935647"/>
            <a:ext cx="18288000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581867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81258" y="3161947"/>
            <a:ext cx="10606742" cy="656625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347718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47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46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BA3BE50-F5F7-1A92-26AB-C8153BAEF528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914400" y="138112"/>
            <a:ext cx="16459200" cy="2262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788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2" r:id="rId8"/>
    <p:sldLayoutId id="2147483658" r:id="rId9"/>
    <p:sldLayoutId id="2147483659" r:id="rId10"/>
    <p:sldLayoutId id="2147483675" r:id="rId11"/>
    <p:sldLayoutId id="2147483672" r:id="rId12"/>
    <p:sldLayoutId id="2147483673" r:id="rId13"/>
    <p:sldLayoutId id="2147483674" r:id="rId14"/>
    <p:sldLayoutId id="2147483679" r:id="rId15"/>
    <p:sldLayoutId id="2147483681" r:id="rId16"/>
    <p:sldLayoutId id="2147483676" r:id="rId17"/>
    <p:sldLayoutId id="2147483677" r:id="rId18"/>
    <p:sldLayoutId id="2147483680" r:id="rId19"/>
    <p:sldLayoutId id="2147483678" r:id="rId20"/>
    <p:sldLayoutId id="2147483656" r:id="rId21"/>
    <p:sldLayoutId id="2147483657" r:id="rId22"/>
  </p:sldLayoutIdLst>
  <p:transition spd="med"/>
  <p:hf hdr="0" ftr="0" dt="0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03559" y="9981813"/>
            <a:ext cx="257441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914400" y="138112"/>
            <a:ext cx="16459200" cy="2262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788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9998267"/>
            <a:ext cx="17833645" cy="28873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45719" rIns="4571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15255862" y="9325"/>
            <a:ext cx="2577784" cy="1107417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670792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706" r:id="rId8"/>
    <p:sldLayoutId id="2147483707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8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ransition spd="med"/>
  <p:hf hdr="0" ftr="0" dt="0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trony tytułowej">
            <a:extLst>
              <a:ext uri="{FF2B5EF4-FFF2-40B4-BE49-F238E27FC236}">
                <a16:creationId xmlns:a16="http://schemas.microsoft.com/office/drawing/2014/main" id="{9FEE4670-23A7-AF5C-8BEF-F10224278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8215" y="3329051"/>
            <a:ext cx="9521275" cy="2637034"/>
          </a:xfrm>
        </p:spPr>
        <p:txBody>
          <a:bodyPr anchor="t">
            <a:normAutofit/>
          </a:bodyPr>
          <a:lstStyle/>
          <a:p>
            <a:pPr algn="l"/>
            <a:r>
              <a:rPr lang="pl-PL" dirty="0">
                <a:latin typeface="+mn-lt"/>
              </a:rPr>
              <a:t>Możliwości finansowania inwestycji wodno-ściekowych</a:t>
            </a:r>
            <a:endParaRPr lang="pl-PL" sz="4800" dirty="0">
              <a:latin typeface="+mn-lt"/>
              <a:ea typeface="+mn-ea"/>
            </a:endParaRPr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D206BAB5-5A40-F447-34CB-712FC9ED6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215" y="1153657"/>
            <a:ext cx="5357039" cy="1291019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Prostokąt 3"/>
          <p:cNvSpPr/>
          <p:nvPr/>
        </p:nvSpPr>
        <p:spPr>
          <a:xfrm>
            <a:off x="2216022" y="7046693"/>
            <a:ext cx="1058557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lang="pl-PL" sz="3000" dirty="0">
                <a:latin typeface="+mn-lt"/>
              </a:rPr>
              <a:t>Ewa Kamieńska </a:t>
            </a:r>
          </a:p>
          <a:p>
            <a:pPr>
              <a:lnSpc>
                <a:spcPct val="150000"/>
              </a:lnSpc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lang="pl-PL" sz="3000" dirty="0">
                <a:latin typeface="+mn-lt"/>
              </a:rPr>
              <a:t>Dyrektor Departamentu Ochrony Wód</a:t>
            </a:r>
            <a:endParaRPr lang="pl-PL" dirty="0">
              <a:latin typeface="+mn-lt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rozdziału 2">
            <a:extLst>
              <a:ext uri="{FF2B5EF4-FFF2-40B4-BE49-F238E27FC236}">
                <a16:creationId xmlns:a16="http://schemas.microsoft.com/office/drawing/2014/main" id="{545F07C2-4868-69FB-ABEF-5BEC15474F8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33736" y="4022856"/>
            <a:ext cx="6496061" cy="3652108"/>
          </a:xfrm>
        </p:spPr>
        <p:txBody>
          <a:bodyPr anchor="t">
            <a:normAutofit/>
          </a:bodyPr>
          <a:lstStyle/>
          <a:p>
            <a:r>
              <a:rPr lang="pl-PL" sz="4800" dirty="0"/>
              <a:t>Wybrane kryteria wyboru projektów</a:t>
            </a:r>
          </a:p>
        </p:txBody>
      </p:sp>
      <p:sp>
        <p:nvSpPr>
          <p:cNvPr id="1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10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1019941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</a:t>
            </a:fld>
            <a:endParaRPr dirty="0"/>
          </a:p>
        </p:txBody>
      </p:sp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839913"/>
            <a:ext cx="3160713" cy="1052512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00" dirty="0">
                <a:solidFill>
                  <a:schemeClr val="bg1"/>
                </a:solidFill>
              </a:rPr>
              <a:t>Podstawowe informacje o naborze </a:t>
            </a:r>
            <a:br>
              <a:rPr lang="pl-PL" sz="2500" dirty="0">
                <a:solidFill>
                  <a:schemeClr val="bg1"/>
                </a:solidFill>
              </a:rPr>
            </a:br>
            <a:r>
              <a:rPr lang="pl-PL" sz="2500" dirty="0">
                <a:solidFill>
                  <a:schemeClr val="bg1"/>
                </a:solidFill>
              </a:rPr>
              <a:t> </a:t>
            </a:r>
            <a:r>
              <a:rPr lang="pl-PL" sz="2500" dirty="0">
                <a:solidFill>
                  <a:schemeClr val="bg1"/>
                </a:solidFill>
                <a:latin typeface="+mn-ea"/>
                <a:ea typeface="+mn-ea"/>
              </a:rPr>
              <a:t>nr </a:t>
            </a:r>
            <a:r>
              <a:rPr lang="pl-PL" sz="2600" dirty="0">
                <a:solidFill>
                  <a:schemeClr val="bg1"/>
                </a:solidFill>
              </a:rPr>
              <a:t>FENX.01.03-IW.01-001/23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1028700" y="4395320"/>
            <a:ext cx="3415284" cy="419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lang="pl-PL" sz="2500" b="1" dirty="0">
                <a:solidFill>
                  <a:schemeClr val="bg1"/>
                </a:solidFill>
                <a:latin typeface="Source Sans Pro Semibold" panose="020B0503030403020204" pitchFamily="34" charset="0"/>
              </a:rPr>
              <a:t>Warunki uczestnictwa</a:t>
            </a:r>
            <a:endParaRPr dirty="0"/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975850" y="1288498"/>
            <a:ext cx="10573291" cy="71404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0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Beneficjenci:</a:t>
            </a:r>
            <a:r>
              <a:rPr lang="pl-PL" sz="2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 podmioty odpowiedzialne za realizację zadań związanych z gospodarką wodno-ściekową na terenie aglomeracji, tj. </a:t>
            </a:r>
            <a:r>
              <a:rPr lang="pl-PL" sz="20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jednostki samorządu terytorialnego i ich związki oraz przedsiębiorstwa wodociągowo‐kanalizacyjne</a:t>
            </a:r>
            <a:r>
              <a:rPr lang="pl-PL" sz="2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 (w rozumieniu art. 2 pkt 4 ustawy o zbiorowym zaopatrzeniu w wodę i zbiorowym odprowadzaniu ścieków).</a:t>
            </a: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Projekty realizowane wyłącznie </a:t>
            </a:r>
            <a:r>
              <a:rPr lang="pl-PL" sz="20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w aglomeracjach o wielkości co najmniej 15 000 RLM</a:t>
            </a:r>
            <a:r>
              <a:rPr lang="pl-PL" sz="2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, wskazanych w obowiązującym w dniu złożenia wniosku Krajowym Programie Oczyszczania Ścieków Komunalnych (KPOŚK) </a:t>
            </a:r>
            <a:r>
              <a:rPr lang="pl-PL" sz="20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jako niespełniające wymaganych warunków zgodności z “dyrektywą ściekową</a:t>
            </a:r>
            <a:r>
              <a:rPr lang="pl-PL" sz="2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”.</a:t>
            </a: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Projekt nie może być fizycznie ukończony/ w pełni zrealizowany przed złożeniem wniosku.</a:t>
            </a: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Realizacja projektu nie może wykraczać poza końcową datę okresu kwalifikowalności wydatków w </a:t>
            </a:r>
            <a:r>
              <a:rPr lang="pl-PL" sz="2000" dirty="0" err="1">
                <a:solidFill>
                  <a:srgbClr val="00797A"/>
                </a:solidFill>
                <a:latin typeface="+mn-lt"/>
                <a:ea typeface="+mn-ea"/>
                <a:cs typeface="+mn-cs"/>
              </a:rPr>
              <a:t>FEnIKS</a:t>
            </a:r>
            <a:r>
              <a:rPr lang="pl-PL" sz="2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 2021-2027, tj. </a:t>
            </a:r>
            <a:r>
              <a:rPr lang="pl-PL" sz="20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31 grudnia 2029 r.</a:t>
            </a: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0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W przypadku zakresu dotyczącego zaopatrzenia w wodę, projekt powinien być spójny z Programem inwestycyjnym w zakresie poprawy jakości i ograniczenia strat wody przeznaczonej do spożycia przez ludzi.</a:t>
            </a: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000" b="1" dirty="0">
              <a:solidFill>
                <a:srgbClr val="00797A"/>
              </a:solidFill>
              <a:latin typeface="+mn-lt"/>
              <a:ea typeface="+mn-ea"/>
              <a:cs typeface="+mn-cs"/>
            </a:endParaRP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b="1" dirty="0">
              <a:solidFill>
                <a:srgbClr val="00797A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32192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12</a:t>
            </a:fld>
            <a:endParaRPr dirty="0"/>
          </a:p>
        </p:txBody>
      </p:sp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839913"/>
            <a:ext cx="3160713" cy="1052512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00" dirty="0">
                <a:solidFill>
                  <a:schemeClr val="bg1"/>
                </a:solidFill>
              </a:rPr>
              <a:t>Podstawowe informacje o naborze </a:t>
            </a:r>
            <a:br>
              <a:rPr lang="pl-PL" sz="2500" dirty="0">
                <a:solidFill>
                  <a:schemeClr val="bg1"/>
                </a:solidFill>
              </a:rPr>
            </a:br>
            <a:r>
              <a:rPr lang="pl-PL" sz="2500" dirty="0">
                <a:solidFill>
                  <a:schemeClr val="bg1"/>
                </a:solidFill>
              </a:rPr>
              <a:t> </a:t>
            </a:r>
            <a:r>
              <a:rPr lang="pl-PL" sz="2500" dirty="0">
                <a:solidFill>
                  <a:schemeClr val="bg1"/>
                </a:solidFill>
                <a:latin typeface="+mn-ea"/>
                <a:ea typeface="+mn-ea"/>
              </a:rPr>
              <a:t>nr </a:t>
            </a:r>
            <a:r>
              <a:rPr lang="pl-PL" sz="2600" dirty="0">
                <a:solidFill>
                  <a:schemeClr val="bg1"/>
                </a:solidFill>
              </a:rPr>
              <a:t>FENX.01.03-IW.01-001/23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1028700" y="4395320"/>
            <a:ext cx="3415284" cy="419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lang="pl-PL" sz="2500" b="1" dirty="0">
                <a:solidFill>
                  <a:schemeClr val="bg1"/>
                </a:solidFill>
                <a:latin typeface="Source Sans Pro Semibold" panose="020B0503030403020204" pitchFamily="34" charset="0"/>
              </a:rPr>
              <a:t>Rodzaje projektów</a:t>
            </a:r>
            <a:endParaRPr dirty="0"/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6035811" y="553980"/>
            <a:ext cx="9144629" cy="8686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latin typeface="+mn-lt"/>
                <a:ea typeface="+mn-ea"/>
                <a:cs typeface="+mn-cs"/>
              </a:rPr>
              <a:t>W ramach naboru wsparcie może zostać przyznane </a:t>
            </a:r>
            <a:r>
              <a:rPr lang="pl-PL" sz="2400" b="1" dirty="0">
                <a:latin typeface="+mn-lt"/>
                <a:ea typeface="+mn-ea"/>
                <a:cs typeface="+mn-cs"/>
              </a:rPr>
              <a:t>kompleksowym projektom w zakresie gospodarki wodno-ściekowej zlokalizowanym na obszarze aglomeracji ujętych w KPOŚK</a:t>
            </a:r>
            <a:r>
              <a:rPr lang="pl-PL" sz="2400" dirty="0">
                <a:latin typeface="+mn-lt"/>
                <a:ea typeface="+mn-ea"/>
                <a:cs typeface="+mn-cs"/>
              </a:rPr>
              <a:t>, których zakres obejmuje:</a:t>
            </a: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budowę, rozbudowę lub modernizację oczyszczalni ścieków komunalnych, która jest niezbędna dla osiągnięcia zgodności z dyrektywą ściekową w zakresie standardów oczyszczania lub sumarycznej przepustowości oczyszczalni obsługujących aglomerację </a:t>
            </a:r>
            <a:r>
              <a:rPr lang="pl-PL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(zakres projektu może obejmować również technologie wykorzystujące potencjał energetyczny ścieków i osadów ściekowych do produkcji energii cieplnej i elektrycznej oraz energooszczędne urządzenia) lub</a:t>
            </a: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budowę zbiorczych systemów kanalizacji sanitarnej na terenie aglomeracji, które nie spełniają wynikającego z dyrektywy ściekowej wymogu w zakresie stopnia skanalizowania </a:t>
            </a:r>
            <a:r>
              <a:rPr lang="pl-PL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(modernizacja kanalizacji sanitarnej – tylko gdy jest ona niezbędna dla zrealizowania objętej projektem nowej sieci kanalizacji sanitarnej).</a:t>
            </a: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w ograniczonym zakresie rzeczowym oraz finansowym (</a:t>
            </a:r>
            <a:r>
              <a:rPr lang="pl-PL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do 20% całkowitego kosztu kwalifikowanego projektu</a:t>
            </a:r>
            <a:r>
              <a:rPr lang="pl-PL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) i wyłącznie w sytuacji, gdy równocześnie zostanie zapewniona zgodność aglomeracji z wymaganiami dyrektywy ściekowej, dopuszczalne jest włączenie do zakresu kompleksowego projektu również zadań uzupełniających, niemających bezpośredniego wpływu na osiągnięcie przez aglomerację zgodności z dyrektywą ściekową.</a:t>
            </a: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b="1" dirty="0">
              <a:solidFill>
                <a:srgbClr val="00797A"/>
              </a:solidFill>
              <a:latin typeface="+mn-lt"/>
              <a:ea typeface="+mn-ea"/>
              <a:cs typeface="+mn-cs"/>
            </a:endParaRP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b="1" dirty="0">
              <a:solidFill>
                <a:srgbClr val="00797A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064927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13</a:t>
            </a:fld>
            <a:endParaRPr dirty="0"/>
          </a:p>
        </p:txBody>
      </p:sp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" y="1840708"/>
            <a:ext cx="3159920" cy="1052513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800" dirty="0">
                <a:solidFill>
                  <a:schemeClr val="bg1"/>
                </a:solidFill>
                <a:latin typeface="Source Sans Pro Semibold" panose="020B0503030403020204" pitchFamily="34" charset="0"/>
              </a:rPr>
              <a:t>Wybrane kryteria oceny</a:t>
            </a:r>
            <a:br>
              <a:rPr lang="pl-PL" sz="2800" dirty="0">
                <a:solidFill>
                  <a:schemeClr val="bg1"/>
                </a:solidFill>
                <a:latin typeface="Source Sans Pro Semibold" panose="020B0503030403020204" pitchFamily="34" charset="0"/>
              </a:rPr>
            </a:br>
            <a:br>
              <a:rPr lang="pl-PL" sz="2599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Kryteria specyficzne dla działania FENX.01.03</a:t>
            </a:r>
            <a:br>
              <a:rPr lang="pl-PL" sz="2599" dirty="0">
                <a:solidFill>
                  <a:schemeClr val="bg1"/>
                </a:solidFill>
              </a:rPr>
            </a:br>
            <a:br>
              <a:rPr lang="pl-PL" sz="2599" dirty="0">
                <a:solidFill>
                  <a:schemeClr val="bg1"/>
                </a:solidFill>
              </a:rPr>
            </a:br>
            <a:r>
              <a:rPr lang="pl-PL" sz="2801" dirty="0">
                <a:solidFill>
                  <a:schemeClr val="bg1"/>
                </a:solidFill>
              </a:rPr>
              <a:t>Kryteria obligatoryjne (Tak/Nie)</a:t>
            </a: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747303" y="5884755"/>
            <a:ext cx="3415284" cy="1014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Kryterium nr 1</a:t>
            </a:r>
          </a:p>
          <a:p>
            <a:pPr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Wielkość aglomeracji</a:t>
            </a: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416684" y="843470"/>
            <a:ext cx="10673690" cy="4524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pl-PL" sz="2400" dirty="0"/>
              <a:t>Zasady oceny kryterium:</a:t>
            </a:r>
          </a:p>
          <a:p>
            <a:r>
              <a:rPr lang="pl-PL" sz="2400" dirty="0">
                <a:solidFill>
                  <a:srgbClr val="00797A"/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Projekt jest realizowany na obszarze aglomeracji </a:t>
            </a:r>
            <a:r>
              <a:rPr lang="pl-PL" sz="2400" b="1" dirty="0">
                <a:solidFill>
                  <a:srgbClr val="00797A"/>
                </a:solidFill>
              </a:rPr>
              <a:t>o wielkości co najmniej 15 000 RLM.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Weryfikacja następuje </a:t>
            </a:r>
            <a:r>
              <a:rPr lang="pl-PL" sz="2400" b="1" dirty="0">
                <a:solidFill>
                  <a:srgbClr val="00797A"/>
                </a:solidFill>
              </a:rPr>
              <a:t>na postawie danych podanych w KPOŚK (obowiązującej w dniu złożenia wniosku)</a:t>
            </a:r>
            <a:r>
              <a:rPr lang="pl-PL" sz="2400" dirty="0">
                <a:solidFill>
                  <a:srgbClr val="00797A"/>
                </a:solidFill>
              </a:rPr>
              <a:t>, w wykazie niezbędnych przedsięwzięć w zakresie budowy, rozbudowy i modernizacji urządzeń kanalizacyjnych - </a:t>
            </a:r>
            <a:r>
              <a:rPr lang="pl-PL" sz="2400" b="1" dirty="0">
                <a:solidFill>
                  <a:srgbClr val="00797A"/>
                </a:solidFill>
              </a:rPr>
              <a:t>kolumna "RLM aglomeracji"</a:t>
            </a:r>
            <a:r>
              <a:rPr lang="pl-PL" sz="2400" dirty="0">
                <a:solidFill>
                  <a:srgbClr val="00797A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W przypadku projektów, których zakres realizowany jest jednocześnie na obszarze kilku aglomeracji, weryfikowana będzie </a:t>
            </a:r>
            <a:r>
              <a:rPr lang="pl-PL" sz="2400" b="1" dirty="0">
                <a:solidFill>
                  <a:srgbClr val="00797A"/>
                </a:solidFill>
              </a:rPr>
              <a:t>zgodność z kryterium dla każdej z aglomeracji</a:t>
            </a:r>
            <a:r>
              <a:rPr lang="pl-PL" sz="2400" dirty="0">
                <a:solidFill>
                  <a:srgbClr val="00797A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endParaRPr lang="pl-PL" sz="2400" dirty="0">
              <a:solidFill>
                <a:srgbClr val="00797A"/>
              </a:solidFill>
            </a:endParaRPr>
          </a:p>
        </p:txBody>
      </p:sp>
      <p:graphicFrame>
        <p:nvGraphicFramePr>
          <p:cNvPr id="7" name="Tabela 11">
            <a:extLst>
              <a:ext uri="{FF2B5EF4-FFF2-40B4-BE49-F238E27FC236}">
                <a16:creationId xmlns:a16="http://schemas.microsoft.com/office/drawing/2014/main" id="{91FE352E-0E72-C958-F61E-03C5897936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73757"/>
              </p:ext>
            </p:extLst>
          </p:nvPr>
        </p:nvGraphicFramePr>
        <p:xfrm>
          <a:off x="5959856" y="5884755"/>
          <a:ext cx="9505056" cy="239694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424422999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4102450357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92611372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54147387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490251887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64587697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72088291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517837243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82158989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44716428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6277802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30258241"/>
                    </a:ext>
                  </a:extLst>
                </a:gridCol>
              </a:tblGrid>
              <a:tr h="38275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7865184"/>
                  </a:ext>
                </a:extLst>
              </a:tr>
              <a:tr h="809073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I_d aglomeracji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nazwa aglomeracji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województwo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regionalny zarząd gospodarki wodnej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region wodny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dorzecze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gmina wiodąca w aglomeracji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nazwy gmin w aglomeracji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obowiązująca uchwała ustanawiająca aglomerację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link do uchwały opublikowanej w Dzienniku Urzędowym Województwa</a:t>
                      </a:r>
                      <a:b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(tekst pierwotny)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RLM aglomeracji zgodnie z obowiązującą uchwałą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RLM aglomeracji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26998475"/>
                  </a:ext>
                </a:extLst>
              </a:tr>
              <a:tr h="14256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46315721"/>
                  </a:ext>
                </a:extLst>
              </a:tr>
              <a:tr h="89786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PLDO001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Wrocław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Dolnośląskie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Wrocław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Odra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Wrocław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Wrocław</a:t>
                      </a:r>
                      <a:b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Czernica</a:t>
                      </a:r>
                      <a:b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Kobierzyce</a:t>
                      </a:r>
                      <a:b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Miękinia</a:t>
                      </a:r>
                      <a:b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Siechnice</a:t>
                      </a:r>
                      <a:b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Wisznia Mała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Uchwała nr […]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https://edzienniki.duw.pl/legalact/2020/6832/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1 035 321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1 001 986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71424851"/>
                  </a:ext>
                </a:extLst>
              </a:tr>
            </a:tbl>
          </a:graphicData>
        </a:graphic>
      </p:graphicFrame>
      <p:sp>
        <p:nvSpPr>
          <p:cNvPr id="8" name="Prostokąt 7">
            <a:extLst>
              <a:ext uri="{FF2B5EF4-FFF2-40B4-BE49-F238E27FC236}">
                <a16:creationId xmlns:a16="http://schemas.microsoft.com/office/drawing/2014/main" id="{60B5A437-9288-766A-E35B-D7E6CEE65C22}"/>
              </a:ext>
            </a:extLst>
          </p:cNvPr>
          <p:cNvSpPr/>
          <p:nvPr/>
        </p:nvSpPr>
        <p:spPr>
          <a:xfrm>
            <a:off x="14672825" y="5884755"/>
            <a:ext cx="792089" cy="238294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895811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1" y="1839916"/>
            <a:ext cx="3160269" cy="1053188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99" dirty="0">
                <a:solidFill>
                  <a:schemeClr val="bg1"/>
                </a:solidFill>
              </a:rPr>
              <a:t>Kryteria specyficzne dla działania FENX.01.03</a:t>
            </a:r>
            <a:br>
              <a:rPr lang="pl-PL" sz="2599" dirty="0">
                <a:solidFill>
                  <a:schemeClr val="bg1"/>
                </a:solidFill>
              </a:rPr>
            </a:br>
            <a:br>
              <a:rPr lang="pl-PL" sz="2599" dirty="0">
                <a:solidFill>
                  <a:schemeClr val="bg1"/>
                </a:solidFill>
              </a:rPr>
            </a:br>
            <a:r>
              <a:rPr lang="pl-PL" sz="2801" dirty="0">
                <a:solidFill>
                  <a:schemeClr val="bg1"/>
                </a:solidFill>
              </a:rPr>
              <a:t>Kryteria obligatoryjne (Tak/Nie)</a:t>
            </a: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580143"/>
            <a:ext cx="3415284" cy="2344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Kryterium nr 2.1</a:t>
            </a:r>
          </a:p>
          <a:p>
            <a:pPr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Zgodność z KPOŚK w zakresie spełnienia wymogów dyrektywy 91/271/EWG </a:t>
            </a: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37307" y="831691"/>
            <a:ext cx="10673690" cy="56323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  <a:p>
            <a:r>
              <a:rPr lang="pl-PL" sz="2400" dirty="0"/>
              <a:t>Zasady oceny kryterium:</a:t>
            </a:r>
          </a:p>
          <a:p>
            <a:r>
              <a:rPr lang="pl-PL" sz="2400" dirty="0">
                <a:solidFill>
                  <a:srgbClr val="00797A"/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Dofinansowanie mogą uzyskać wyłącznie </a:t>
            </a:r>
            <a:r>
              <a:rPr lang="pl-PL" sz="2400" b="1" dirty="0">
                <a:solidFill>
                  <a:srgbClr val="00797A"/>
                </a:solidFill>
              </a:rPr>
              <a:t>aglomeracje wskazane w aktualizacji KPOŚK </a:t>
            </a:r>
            <a:r>
              <a:rPr lang="pl-PL" sz="2400" dirty="0">
                <a:solidFill>
                  <a:srgbClr val="00797A"/>
                </a:solidFill>
              </a:rPr>
              <a:t>obowiązującej w dniu złożenia wniosku, </a:t>
            </a:r>
            <a:r>
              <a:rPr lang="pl-PL" sz="2400" b="1" dirty="0">
                <a:solidFill>
                  <a:srgbClr val="00797A"/>
                </a:solidFill>
              </a:rPr>
              <a:t>jako niespełniające </a:t>
            </a:r>
            <a:r>
              <a:rPr lang="pl-PL" sz="2400" dirty="0">
                <a:solidFill>
                  <a:srgbClr val="00797A"/>
                </a:solidFill>
              </a:rPr>
              <a:t>wymaganych warunków zgodności z dyrektywą nr 91/271/EWG. Jako niezgodne z dyrektywą uznawane są aglomeracje, które w KPOŚK, w wykazie niezbędnych przedsięwzięć w zakresie budowy, rozbudowy i modernizacji urządzeń kanalizacyjnych, w kolumnie „spełnienie łącznie 3 warunków zgodności z dyrektywą (art. 3, 4, 5.2 oraz 10)” otrzymały notę ”0”. 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W przypadku projektów, których zakres realizowany jest jednocześnie na obszarze kliku aglomeracji, weryfikowana będzie </a:t>
            </a:r>
            <a:r>
              <a:rPr lang="pl-PL" sz="2400" b="1" dirty="0">
                <a:solidFill>
                  <a:srgbClr val="00797A"/>
                </a:solidFill>
              </a:rPr>
              <a:t>zgodność z kryterium dla każdej z aglomeracji.</a:t>
            </a:r>
          </a:p>
          <a:p>
            <a:r>
              <a:rPr lang="pl-PL" sz="2400" dirty="0">
                <a:solidFill>
                  <a:srgbClr val="00797A"/>
                </a:solidFill>
              </a:rPr>
              <a:t>	</a:t>
            </a:r>
          </a:p>
          <a:p>
            <a:r>
              <a:rPr lang="pl-PL" sz="2400" dirty="0">
                <a:solidFill>
                  <a:srgbClr val="00797A"/>
                </a:solidFill>
              </a:rPr>
              <a:t>	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14</a:t>
            </a:fld>
            <a:endParaRPr dirty="0"/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190216"/>
              </p:ext>
            </p:extLst>
          </p:nvPr>
        </p:nvGraphicFramePr>
        <p:xfrm>
          <a:off x="6251969" y="6423558"/>
          <a:ext cx="9577643" cy="2420583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158342">
                  <a:extLst>
                    <a:ext uri="{9D8B030D-6E8A-4147-A177-3AD203B41FA5}">
                      <a16:colId xmlns:a16="http://schemas.microsoft.com/office/drawing/2014/main" val="674665947"/>
                    </a:ext>
                  </a:extLst>
                </a:gridCol>
                <a:gridCol w="2090894">
                  <a:extLst>
                    <a:ext uri="{9D8B030D-6E8A-4147-A177-3AD203B41FA5}">
                      <a16:colId xmlns:a16="http://schemas.microsoft.com/office/drawing/2014/main" val="160432953"/>
                    </a:ext>
                  </a:extLst>
                </a:gridCol>
                <a:gridCol w="2259514">
                  <a:extLst>
                    <a:ext uri="{9D8B030D-6E8A-4147-A177-3AD203B41FA5}">
                      <a16:colId xmlns:a16="http://schemas.microsoft.com/office/drawing/2014/main" val="4253546936"/>
                    </a:ext>
                  </a:extLst>
                </a:gridCol>
                <a:gridCol w="3068893">
                  <a:extLst>
                    <a:ext uri="{9D8B030D-6E8A-4147-A177-3AD203B41FA5}">
                      <a16:colId xmlns:a16="http://schemas.microsoft.com/office/drawing/2014/main" val="743703316"/>
                    </a:ext>
                  </a:extLst>
                </a:gridCol>
              </a:tblGrid>
              <a:tr h="433342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AKTUALNE WARUNKI ZGODNOŚCI Z DYREKTYWĄ 91/271/EWG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3413579"/>
                  </a:ext>
                </a:extLst>
              </a:tr>
              <a:tr h="570187">
                <a:tc gridSpan="3">
                  <a:txBody>
                    <a:bodyPr/>
                    <a:lstStyle/>
                    <a:p>
                      <a:pPr marL="0" algn="ctr" defTabSz="100794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zgodność z dyrektywą uwzględniając zasadę hierarchiczności (</a:t>
                      </a:r>
                      <a:r>
                        <a:rPr lang="pl-PL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niespełenienie</a:t>
                      </a:r>
                      <a:r>
                        <a:rPr lang="pl-P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art. 3 oznacza, że aglomeracja nie spełnia pozostałych warunków)</a:t>
                      </a:r>
                    </a:p>
                  </a:txBody>
                  <a:tcPr marL="44450" marR="44450" marT="0" marB="0"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b="1" dirty="0">
                          <a:effectLst/>
                        </a:rPr>
                        <a:t>spełnienie łącznie 3 warunków zgodności z dyrektywą (art. 3, 4, 5.2 oraz 10)</a:t>
                      </a:r>
                      <a:endParaRPr lang="pl-P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19283652"/>
                  </a:ext>
                </a:extLst>
              </a:tr>
              <a:tr h="702775">
                <a:tc>
                  <a:txBody>
                    <a:bodyPr/>
                    <a:lstStyle/>
                    <a:p>
                      <a:pPr marL="0" algn="ctr" defTabSz="100794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warunek I</a:t>
                      </a:r>
                      <a:br>
                        <a:rPr lang="pl-P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pl-P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stopień skanalizowania (zgodność z art. 3 dyrektywy)</a:t>
                      </a:r>
                    </a:p>
                  </a:txBody>
                  <a:tcPr marL="44450" marR="44450" marT="0" marB="0"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warunek II</a:t>
                      </a:r>
                      <a:br>
                        <a:rPr lang="pl-PL" sz="900" dirty="0">
                          <a:effectLst/>
                        </a:rPr>
                      </a:br>
                      <a:r>
                        <a:rPr lang="pl-PL" sz="900" dirty="0">
                          <a:effectLst/>
                        </a:rPr>
                        <a:t>wydajność oczyszczalni (zgodność z art. 10 dyrektywy)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warunek III </a:t>
                      </a:r>
                      <a:br>
                        <a:rPr lang="pl-PL" sz="900" dirty="0">
                          <a:effectLst/>
                        </a:rPr>
                      </a:br>
                      <a:r>
                        <a:rPr lang="pl-PL" sz="900" dirty="0">
                          <a:effectLst/>
                        </a:rPr>
                        <a:t>standardy oczyszczania </a:t>
                      </a:r>
                      <a:br>
                        <a:rPr lang="pl-PL" sz="900" dirty="0">
                          <a:effectLst/>
                        </a:rPr>
                      </a:br>
                      <a:r>
                        <a:rPr lang="pl-PL" sz="900" dirty="0">
                          <a:effectLst/>
                        </a:rPr>
                        <a:t>(zgodność z art. 4 i 5.2 dyrektywy)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661079"/>
                  </a:ext>
                </a:extLst>
              </a:tr>
              <a:tr h="262286">
                <a:tc>
                  <a:txBody>
                    <a:bodyPr/>
                    <a:lstStyle/>
                    <a:p>
                      <a:pPr marL="0" algn="ctr" defTabSz="100794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</a:txBody>
                  <a:tcPr marL="44450" marR="44450" marT="0" marB="0"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32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33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34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65363782"/>
                  </a:ext>
                </a:extLst>
              </a:tr>
              <a:tr h="451993">
                <a:tc>
                  <a:txBody>
                    <a:bodyPr/>
                    <a:lstStyle/>
                    <a:p>
                      <a:pPr marL="0" algn="ctr" defTabSz="100794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4450" marR="44450" marT="0" marB="0"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 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 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b="1" dirty="0">
                          <a:effectLst/>
                        </a:rPr>
                        <a:t>0</a:t>
                      </a:r>
                      <a:endParaRPr lang="pl-P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36101636"/>
                  </a:ext>
                </a:extLst>
              </a:tr>
            </a:tbl>
          </a:graphicData>
        </a:graphic>
      </p:graphicFrame>
      <p:sp>
        <p:nvSpPr>
          <p:cNvPr id="8" name="Prostokąt 7">
            <a:extLst>
              <a:ext uri="{FF2B5EF4-FFF2-40B4-BE49-F238E27FC236}">
                <a16:creationId xmlns:a16="http://schemas.microsoft.com/office/drawing/2014/main" id="{60B5A437-9288-766A-E35B-D7E6CEE65C22}"/>
              </a:ext>
            </a:extLst>
          </p:cNvPr>
          <p:cNvSpPr/>
          <p:nvPr/>
        </p:nvSpPr>
        <p:spPr>
          <a:xfrm>
            <a:off x="12817228" y="6822344"/>
            <a:ext cx="3012383" cy="20217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7970867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1" y="1839916"/>
            <a:ext cx="3160269" cy="1053188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99" dirty="0">
                <a:solidFill>
                  <a:schemeClr val="bg1"/>
                </a:solidFill>
              </a:rPr>
              <a:t>Kryteria specyficzne dla działania FENX.01.03</a:t>
            </a:r>
            <a:br>
              <a:rPr lang="pl-PL" sz="2599" dirty="0">
                <a:solidFill>
                  <a:schemeClr val="bg1"/>
                </a:solidFill>
              </a:rPr>
            </a:br>
            <a:br>
              <a:rPr lang="pl-PL" sz="2599" dirty="0">
                <a:solidFill>
                  <a:schemeClr val="bg1"/>
                </a:solidFill>
              </a:rPr>
            </a:br>
            <a:r>
              <a:rPr lang="pl-PL" sz="2801" dirty="0">
                <a:solidFill>
                  <a:schemeClr val="bg1"/>
                </a:solidFill>
              </a:rPr>
              <a:t>Kryteria obligatoryjne (Tak/Nie)</a:t>
            </a: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755102"/>
            <a:ext cx="3415284" cy="2344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Kryterium nr 2.2</a:t>
            </a:r>
          </a:p>
          <a:p>
            <a:pPr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Zgodność z KPOŚK w zakresie spełnienia wymogów dyrektywy 91/271/EWG </a:t>
            </a: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37307" y="831691"/>
            <a:ext cx="10673690" cy="4524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  <a:p>
            <a:r>
              <a:rPr lang="pl-PL" sz="2400" dirty="0"/>
              <a:t>Zasady oceny kryterium:</a:t>
            </a:r>
          </a:p>
          <a:p>
            <a:r>
              <a:rPr lang="pl-PL" sz="2400" dirty="0">
                <a:solidFill>
                  <a:srgbClr val="00797A"/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Warunki zgodności z dyrektywą 91/271/EWG (art. 3, 4, 5.2 lub 10): </a:t>
            </a:r>
          </a:p>
          <a:p>
            <a:pPr marL="514350" lvl="6" indent="-51435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stopnia skanalizowania </a:t>
            </a:r>
          </a:p>
          <a:p>
            <a:pPr marL="514350" lvl="7" indent="-51435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wydajności oczyszczalni </a:t>
            </a:r>
          </a:p>
          <a:p>
            <a:pPr marL="514350" lvl="7" indent="-51435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standardów oczyszczania</a:t>
            </a:r>
          </a:p>
          <a:p>
            <a:pPr marL="514350" indent="-514350">
              <a:buFont typeface="+mj-lt"/>
              <a:buAutoNum type="arabicPeriod"/>
            </a:pPr>
            <a:endParaRPr lang="pl-PL" sz="2400" dirty="0">
              <a:solidFill>
                <a:srgbClr val="00797A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W przypadku projektów, których zakres realizowany jest jednocześnie na obszarze kliku aglomeracji, weryfikowana będzie </a:t>
            </a:r>
            <a:r>
              <a:rPr lang="pl-PL" sz="2400" b="1" dirty="0">
                <a:solidFill>
                  <a:srgbClr val="00797A"/>
                </a:solidFill>
              </a:rPr>
              <a:t>zgodność z kryterium dla każdej z aglomeracji.</a:t>
            </a:r>
          </a:p>
          <a:p>
            <a:r>
              <a:rPr lang="pl-PL" sz="2400" dirty="0">
                <a:solidFill>
                  <a:srgbClr val="00797A"/>
                </a:solidFill>
              </a:rPr>
              <a:t>		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881746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1" y="1839916"/>
            <a:ext cx="3160269" cy="1053188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99" dirty="0">
                <a:solidFill>
                  <a:schemeClr val="bg1"/>
                </a:solidFill>
              </a:rPr>
              <a:t>Kryteria specyficzne dla działania FENX.01.03</a:t>
            </a:r>
            <a:br>
              <a:rPr lang="pl-PL" sz="2599" dirty="0">
                <a:solidFill>
                  <a:schemeClr val="bg1"/>
                </a:solidFill>
              </a:rPr>
            </a:br>
            <a:br>
              <a:rPr lang="pl-PL" sz="2599" dirty="0">
                <a:solidFill>
                  <a:schemeClr val="bg1"/>
                </a:solidFill>
              </a:rPr>
            </a:br>
            <a:r>
              <a:rPr lang="pl-PL" sz="2801" dirty="0">
                <a:solidFill>
                  <a:schemeClr val="bg1"/>
                </a:solidFill>
              </a:rPr>
              <a:t>Kryteria obligatoryjne (Tak/Nie)</a:t>
            </a: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755102"/>
            <a:ext cx="3415284" cy="2344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Kryterium nr 2.2</a:t>
            </a:r>
          </a:p>
          <a:p>
            <a:pPr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Zgodność z KPOŚK w zakresie spełnienia wymogów dyrektywy 91/271/EWG </a:t>
            </a: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365857" y="1005357"/>
            <a:ext cx="10673690" cy="9694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  <a:p>
            <a:r>
              <a:rPr lang="pl-PL" sz="2400" dirty="0"/>
              <a:t>Zasady oceny kryterium:</a:t>
            </a:r>
          </a:p>
          <a:p>
            <a:r>
              <a:rPr lang="pl-PL" sz="2400" dirty="0">
                <a:solidFill>
                  <a:srgbClr val="00797A"/>
                </a:solidFill>
              </a:rPr>
              <a:t> </a:t>
            </a:r>
          </a:p>
          <a:p>
            <a:r>
              <a:rPr lang="pl-PL" sz="2400" b="1" dirty="0">
                <a:solidFill>
                  <a:srgbClr val="00797A"/>
                </a:solidFill>
              </a:rPr>
              <a:t>Warunek I </a:t>
            </a:r>
            <a:r>
              <a:rPr lang="pl-PL" sz="2400" dirty="0">
                <a:solidFill>
                  <a:srgbClr val="00797A"/>
                </a:solidFill>
              </a:rPr>
              <a:t>- stopień skanalizowania (zgodność z art. 3 dyrektywy 91/271/EWG):</a:t>
            </a:r>
          </a:p>
          <a:p>
            <a:r>
              <a:rPr lang="pl-PL" sz="2400" dirty="0">
                <a:solidFill>
                  <a:srgbClr val="00797A"/>
                </a:solidFill>
              </a:rPr>
              <a:t> 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00797A"/>
                </a:solidFill>
              </a:rPr>
              <a:t>98% </a:t>
            </a:r>
            <a:r>
              <a:rPr lang="pl-PL" sz="2400" dirty="0">
                <a:solidFill>
                  <a:srgbClr val="00797A"/>
                </a:solidFill>
              </a:rPr>
              <a:t>w odniesieniu do całkowitego RLM aglomeracji zbieranego siecią kanalizacyjną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pozostałe 2% niezebranego siecią kanalizacyjną jest mniejsze niż </a:t>
            </a:r>
            <a:r>
              <a:rPr lang="pl-PL" sz="2400" b="1" dirty="0">
                <a:solidFill>
                  <a:srgbClr val="00797A"/>
                </a:solidFill>
              </a:rPr>
              <a:t>2 000 RLM</a:t>
            </a:r>
            <a:r>
              <a:rPr lang="pl-PL" sz="2400" dirty="0">
                <a:solidFill>
                  <a:srgbClr val="00797A"/>
                </a:solidFill>
              </a:rPr>
              <a:t>. </a:t>
            </a: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r>
              <a:rPr lang="pl-PL" sz="2400" dirty="0">
                <a:solidFill>
                  <a:srgbClr val="00797A"/>
                </a:solidFill>
              </a:rPr>
              <a:t>Dofinansowanie na budowę nowej sieci kanalizacji sanitarnej mogą uzyskać wyłącznie aglomeracje wskazane w KPOŚK (obowiązującej w dniu złożenia wniosku) jako niespełniające ww. warunku.</a:t>
            </a: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r>
              <a:rPr lang="pl-PL" sz="2400" dirty="0">
                <a:solidFill>
                  <a:srgbClr val="00797A"/>
                </a:solidFill>
              </a:rPr>
              <a:t>Nie przewiduje się dofinansowania modernizacji kanalizacji sanitarnej z wyjątkiem sytuacji, gdy jest ona niezbędna dla zrealizowania objętej projektem nowej sieci kanalizacji sanitarnej. </a:t>
            </a:r>
          </a:p>
          <a:p>
            <a:pPr marL="514350" indent="-514350">
              <a:buFont typeface="+mj-lt"/>
              <a:buAutoNum type="arabicPeriod"/>
            </a:pPr>
            <a:endParaRPr lang="pl-PL" sz="2400" dirty="0">
              <a:solidFill>
                <a:srgbClr val="00797A"/>
              </a:solidFill>
            </a:endParaRPr>
          </a:p>
          <a:p>
            <a:r>
              <a:rPr lang="pl-PL" sz="2400" dirty="0">
                <a:solidFill>
                  <a:srgbClr val="00797A"/>
                </a:solidFill>
              </a:rPr>
              <a:t>		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16</a:t>
            </a:fld>
            <a:endParaRPr dirty="0"/>
          </a:p>
        </p:txBody>
      </p:sp>
      <p:graphicFrame>
        <p:nvGraphicFramePr>
          <p:cNvPr id="13" name="Tabe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550272"/>
              </p:ext>
            </p:extLst>
          </p:nvPr>
        </p:nvGraphicFramePr>
        <p:xfrm>
          <a:off x="5365857" y="5687373"/>
          <a:ext cx="10074012" cy="2887000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270200">
                  <a:extLst>
                    <a:ext uri="{9D8B030D-6E8A-4147-A177-3AD203B41FA5}">
                      <a16:colId xmlns:a16="http://schemas.microsoft.com/office/drawing/2014/main" val="4288343409"/>
                    </a:ext>
                  </a:extLst>
                </a:gridCol>
                <a:gridCol w="2199256">
                  <a:extLst>
                    <a:ext uri="{9D8B030D-6E8A-4147-A177-3AD203B41FA5}">
                      <a16:colId xmlns:a16="http://schemas.microsoft.com/office/drawing/2014/main" val="180983166"/>
                    </a:ext>
                  </a:extLst>
                </a:gridCol>
                <a:gridCol w="2376616">
                  <a:extLst>
                    <a:ext uri="{9D8B030D-6E8A-4147-A177-3AD203B41FA5}">
                      <a16:colId xmlns:a16="http://schemas.microsoft.com/office/drawing/2014/main" val="67815553"/>
                    </a:ext>
                  </a:extLst>
                </a:gridCol>
                <a:gridCol w="3227940">
                  <a:extLst>
                    <a:ext uri="{9D8B030D-6E8A-4147-A177-3AD203B41FA5}">
                      <a16:colId xmlns:a16="http://schemas.microsoft.com/office/drawing/2014/main" val="2878371298"/>
                    </a:ext>
                  </a:extLst>
                </a:gridCol>
              </a:tblGrid>
              <a:tr h="445350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AKTUALNE WARUNKI ZGODNOŚCI Z DYREKTYWĄ 91/271/EWG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5537862"/>
                  </a:ext>
                </a:extLst>
              </a:tr>
              <a:tr h="585987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solidFill>
                            <a:schemeClr val="tx1"/>
                          </a:solidFill>
                          <a:effectLst/>
                        </a:rPr>
                        <a:t>zgodność z dyrektywą uwzględniając zasadę hierarchiczności (</a:t>
                      </a:r>
                      <a:r>
                        <a:rPr lang="pl-PL" sz="900" dirty="0" err="1">
                          <a:solidFill>
                            <a:schemeClr val="tx1"/>
                          </a:solidFill>
                          <a:effectLst/>
                        </a:rPr>
                        <a:t>niespełenienie</a:t>
                      </a:r>
                      <a:r>
                        <a:rPr lang="pl-PL" sz="900" dirty="0">
                          <a:solidFill>
                            <a:schemeClr val="tx1"/>
                          </a:solidFill>
                          <a:effectLst/>
                        </a:rPr>
                        <a:t> art. 3 oznacza, że aglomeracja nie spełnia pozostałych warunków)</a:t>
                      </a:r>
                      <a:endParaRPr lang="pl-P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solidFill>
                            <a:schemeClr val="tx1"/>
                          </a:solidFill>
                          <a:effectLst/>
                        </a:rPr>
                        <a:t>spełnienie łącznie 3 warunków zgodności z dyrektywą (art. 3, 4, 5.2 oraz 10)</a:t>
                      </a:r>
                      <a:endParaRPr lang="pl-P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586897"/>
                  </a:ext>
                </a:extLst>
              </a:tr>
              <a:tr h="836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solidFill>
                            <a:schemeClr val="tx1"/>
                          </a:solidFill>
                          <a:effectLst/>
                        </a:rPr>
                        <a:t>warunek I</a:t>
                      </a:r>
                      <a:br>
                        <a:rPr lang="pl-PL" sz="9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pl-PL" sz="900" dirty="0">
                          <a:solidFill>
                            <a:schemeClr val="tx1"/>
                          </a:solidFill>
                          <a:effectLst/>
                        </a:rPr>
                        <a:t>stopień skanalizowania (zgodność z art. 3 dyrektywy)</a:t>
                      </a:r>
                      <a:endParaRPr lang="pl-P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warunek II</a:t>
                      </a:r>
                      <a:br>
                        <a:rPr lang="pl-PL" sz="900" dirty="0">
                          <a:effectLst/>
                        </a:rPr>
                      </a:br>
                      <a:r>
                        <a:rPr lang="pl-PL" sz="900" dirty="0">
                          <a:effectLst/>
                        </a:rPr>
                        <a:t>wydajność oczyszczalni (zgodność z art. 10 dyrektywy)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warunek III </a:t>
                      </a:r>
                      <a:br>
                        <a:rPr lang="pl-PL" sz="900">
                          <a:effectLst/>
                        </a:rPr>
                      </a:br>
                      <a:r>
                        <a:rPr lang="pl-PL" sz="900">
                          <a:effectLst/>
                        </a:rPr>
                        <a:t>standardy oczyszczania </a:t>
                      </a:r>
                      <a:br>
                        <a:rPr lang="pl-PL" sz="900">
                          <a:effectLst/>
                        </a:rPr>
                      </a:br>
                      <a:r>
                        <a:rPr lang="pl-PL" sz="900">
                          <a:effectLst/>
                        </a:rPr>
                        <a:t>(zgodność z art. 4 i 5.2 dyrektywy)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081216"/>
                  </a:ext>
                </a:extLst>
              </a:tr>
              <a:tr h="269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solidFill>
                            <a:schemeClr val="tx1"/>
                          </a:solidFill>
                          <a:effectLst/>
                        </a:rPr>
                        <a:t>31</a:t>
                      </a:r>
                      <a:endParaRPr lang="pl-P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32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33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solidFill>
                            <a:schemeClr val="tx1"/>
                          </a:solidFill>
                          <a:effectLst/>
                        </a:rPr>
                        <a:t>34</a:t>
                      </a:r>
                      <a:endParaRPr lang="pl-P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8702080"/>
                  </a:ext>
                </a:extLst>
              </a:tr>
              <a:tr h="750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pl-P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 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 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pl-PL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544005"/>
                  </a:ext>
                </a:extLst>
              </a:tr>
            </a:tbl>
          </a:graphicData>
        </a:graphic>
      </p:graphicFrame>
      <p:sp>
        <p:nvSpPr>
          <p:cNvPr id="14" name="Prostokąt 13">
            <a:extLst>
              <a:ext uri="{FF2B5EF4-FFF2-40B4-BE49-F238E27FC236}">
                <a16:creationId xmlns:a16="http://schemas.microsoft.com/office/drawing/2014/main" id="{60B5A437-9288-766A-E35B-D7E6CEE65C22}"/>
              </a:ext>
            </a:extLst>
          </p:cNvPr>
          <p:cNvSpPr/>
          <p:nvPr/>
        </p:nvSpPr>
        <p:spPr>
          <a:xfrm>
            <a:off x="5365857" y="6126196"/>
            <a:ext cx="2279127" cy="24481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834256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1" y="1839916"/>
            <a:ext cx="3160269" cy="1053188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99" dirty="0">
                <a:solidFill>
                  <a:schemeClr val="bg1"/>
                </a:solidFill>
              </a:rPr>
              <a:t>Kryteria specyficzne dla działania FENX.01.03</a:t>
            </a:r>
            <a:br>
              <a:rPr lang="pl-PL" sz="2599" dirty="0">
                <a:solidFill>
                  <a:schemeClr val="bg1"/>
                </a:solidFill>
              </a:rPr>
            </a:br>
            <a:br>
              <a:rPr lang="pl-PL" sz="2599" dirty="0">
                <a:solidFill>
                  <a:schemeClr val="bg1"/>
                </a:solidFill>
              </a:rPr>
            </a:br>
            <a:r>
              <a:rPr lang="pl-PL" sz="2801" dirty="0">
                <a:solidFill>
                  <a:schemeClr val="bg1"/>
                </a:solidFill>
              </a:rPr>
              <a:t>Kryteria obligatoryjne (Tak/Nie)</a:t>
            </a: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755102"/>
            <a:ext cx="3415284" cy="2344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Kryterium nr 2.2</a:t>
            </a:r>
          </a:p>
          <a:p>
            <a:pPr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Zgodność z KPOŚK w zakresie spełnienia wymogów dyrektywy 91/271/EWG </a:t>
            </a: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365857" y="1005357"/>
            <a:ext cx="10673690" cy="7478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  <a:p>
            <a:r>
              <a:rPr lang="pl-PL" sz="2400" dirty="0"/>
              <a:t>Zasady oceny kryterium:</a:t>
            </a:r>
          </a:p>
          <a:p>
            <a:r>
              <a:rPr lang="pl-PL" sz="2400" dirty="0">
                <a:solidFill>
                  <a:srgbClr val="00797A"/>
                </a:solidFill>
              </a:rPr>
              <a:t> </a:t>
            </a:r>
          </a:p>
          <a:p>
            <a:r>
              <a:rPr lang="pl-PL" sz="2400" b="1" dirty="0">
                <a:solidFill>
                  <a:srgbClr val="00797A"/>
                </a:solidFill>
              </a:rPr>
              <a:t>Warunek II </a:t>
            </a:r>
            <a:r>
              <a:rPr lang="pl-PL" sz="2400" dirty="0">
                <a:solidFill>
                  <a:srgbClr val="00797A"/>
                </a:solidFill>
              </a:rPr>
              <a:t>- wydajność oczyszczalni (zgodność z art. 10 dyrektywy 91/271/EWG) – </a:t>
            </a:r>
          </a:p>
          <a:p>
            <a:pPr lvl="0"/>
            <a:r>
              <a:rPr lang="pl-PL" sz="2400" dirty="0">
                <a:solidFill>
                  <a:srgbClr val="00797A"/>
                </a:solidFill>
              </a:rPr>
              <a:t>wydajność oczyszczalni powinna być dostosowana do odbioru 100% ładunku zanieczyszczeń powstających w aglomeracji, </a:t>
            </a:r>
          </a:p>
          <a:p>
            <a:r>
              <a:rPr lang="pl-PL" sz="2400" dirty="0">
                <a:solidFill>
                  <a:srgbClr val="00797A"/>
                </a:solidFill>
              </a:rPr>
              <a:t> </a:t>
            </a:r>
          </a:p>
          <a:p>
            <a:r>
              <a:rPr lang="pl-PL" sz="2400" dirty="0">
                <a:solidFill>
                  <a:srgbClr val="00797A"/>
                </a:solidFill>
              </a:rPr>
              <a:t>Nie spełnienie warunku,  gdy </a:t>
            </a:r>
            <a:r>
              <a:rPr lang="pl-PL" sz="2400" b="1" dirty="0">
                <a:solidFill>
                  <a:srgbClr val="00797A"/>
                </a:solidFill>
              </a:rPr>
              <a:t>łączna wydajność oczyszczalni ścieków jest mniejsza niż RLM aglomeracji. </a:t>
            </a:r>
            <a:r>
              <a:rPr lang="pl-PL" sz="2400" dirty="0">
                <a:solidFill>
                  <a:srgbClr val="00797A"/>
                </a:solidFill>
              </a:rPr>
              <a:t>Weryfikacja na podstawie kolumny „projektowa maksymalna wydajność oczyszczalni [RLM]” oraz RLM aglomeracji – kolumna „RLM aglomeracji” </a:t>
            </a: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r>
              <a:rPr lang="pl-PL" sz="2400" dirty="0">
                <a:solidFill>
                  <a:srgbClr val="00797A"/>
                </a:solidFill>
              </a:rPr>
              <a:t>		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17</a:t>
            </a:fld>
            <a:endParaRPr dirty="0"/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694542"/>
              </p:ext>
            </p:extLst>
          </p:nvPr>
        </p:nvGraphicFramePr>
        <p:xfrm>
          <a:off x="5365857" y="6149589"/>
          <a:ext cx="9429255" cy="2634647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506405">
                  <a:extLst>
                    <a:ext uri="{9D8B030D-6E8A-4147-A177-3AD203B41FA5}">
                      <a16:colId xmlns:a16="http://schemas.microsoft.com/office/drawing/2014/main" val="3931794541"/>
                    </a:ext>
                  </a:extLst>
                </a:gridCol>
                <a:gridCol w="1492196">
                  <a:extLst>
                    <a:ext uri="{9D8B030D-6E8A-4147-A177-3AD203B41FA5}">
                      <a16:colId xmlns:a16="http://schemas.microsoft.com/office/drawing/2014/main" val="2477231689"/>
                    </a:ext>
                  </a:extLst>
                </a:gridCol>
                <a:gridCol w="1492196">
                  <a:extLst>
                    <a:ext uri="{9D8B030D-6E8A-4147-A177-3AD203B41FA5}">
                      <a16:colId xmlns:a16="http://schemas.microsoft.com/office/drawing/2014/main" val="3239705718"/>
                    </a:ext>
                  </a:extLst>
                </a:gridCol>
                <a:gridCol w="2118919">
                  <a:extLst>
                    <a:ext uri="{9D8B030D-6E8A-4147-A177-3AD203B41FA5}">
                      <a16:colId xmlns:a16="http://schemas.microsoft.com/office/drawing/2014/main" val="2289997151"/>
                    </a:ext>
                  </a:extLst>
                </a:gridCol>
                <a:gridCol w="2819539">
                  <a:extLst>
                    <a:ext uri="{9D8B030D-6E8A-4147-A177-3AD203B41FA5}">
                      <a16:colId xmlns:a16="http://schemas.microsoft.com/office/drawing/2014/main" val="826157396"/>
                    </a:ext>
                  </a:extLst>
                </a:gridCol>
              </a:tblGrid>
              <a:tr h="633594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dane o istniejącej oczyszczalni 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5004668"/>
                  </a:ext>
                </a:extLst>
              </a:tr>
              <a:tr h="61120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rodzaj istniejącej oczyszczalni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projektowa przepustowość oczyszczalni  </a:t>
                      </a:r>
                      <a:br>
                        <a:rPr lang="pl-PL" sz="900">
                          <a:effectLst/>
                        </a:rPr>
                      </a:br>
                      <a:r>
                        <a:rPr lang="pl-PL" sz="900">
                          <a:effectLst/>
                        </a:rPr>
                        <a:t> [m</a:t>
                      </a:r>
                      <a:r>
                        <a:rPr lang="pl-PL" sz="900" baseline="30000">
                          <a:effectLst/>
                        </a:rPr>
                        <a:t>3</a:t>
                      </a:r>
                      <a:r>
                        <a:rPr lang="pl-PL" sz="900">
                          <a:effectLst/>
                        </a:rPr>
                        <a:t>/d]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b="1" dirty="0">
                          <a:effectLst/>
                        </a:rPr>
                        <a:t>projektowa maksymalna wydajność oczyszczalni  [RLM]</a:t>
                      </a:r>
                      <a:endParaRPr lang="pl-P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b="1" dirty="0">
                          <a:effectLst/>
                        </a:rPr>
                        <a:t>RLM w aglomeracji obsługiwana przez oczyszczalnię</a:t>
                      </a:r>
                      <a:endParaRPr lang="pl-PL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4396845"/>
                  </a:ext>
                </a:extLst>
              </a:tr>
              <a:tr h="28739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średnia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maksymalna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602145"/>
                  </a:ext>
                </a:extLst>
              </a:tr>
              <a:tr h="2914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67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68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69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70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71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967865"/>
                  </a:ext>
                </a:extLst>
              </a:tr>
              <a:tr h="811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PUB1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  <a:latin typeface="+mn-lt"/>
                          <a:ea typeface="+mn-ea"/>
                          <a:cs typeface="+mn-cs"/>
                        </a:rPr>
                        <a:t>253653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  <a:latin typeface="+mn-lt"/>
                          <a:ea typeface="+mn-ea"/>
                          <a:cs typeface="+mn-cs"/>
                        </a:rPr>
                        <a:t>189265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2056656"/>
                  </a:ext>
                </a:extLst>
              </a:tr>
            </a:tbl>
          </a:graphicData>
        </a:graphic>
      </p:graphicFrame>
      <p:sp>
        <p:nvSpPr>
          <p:cNvPr id="8" name="Prostokąt 7">
            <a:extLst>
              <a:ext uri="{FF2B5EF4-FFF2-40B4-BE49-F238E27FC236}">
                <a16:creationId xmlns:a16="http://schemas.microsoft.com/office/drawing/2014/main" id="{60B5A437-9288-766A-E35B-D7E6CEE65C22}"/>
              </a:ext>
            </a:extLst>
          </p:cNvPr>
          <p:cNvSpPr/>
          <p:nvPr/>
        </p:nvSpPr>
        <p:spPr>
          <a:xfrm>
            <a:off x="9865150" y="6803865"/>
            <a:ext cx="2067020" cy="198037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0335027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1" y="1839916"/>
            <a:ext cx="3160269" cy="1053188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99" dirty="0">
                <a:solidFill>
                  <a:schemeClr val="bg1"/>
                </a:solidFill>
              </a:rPr>
              <a:t>Kryteria specyficzne dla działania FENX.01.03</a:t>
            </a:r>
            <a:br>
              <a:rPr lang="pl-PL" sz="2599" dirty="0">
                <a:solidFill>
                  <a:schemeClr val="bg1"/>
                </a:solidFill>
              </a:rPr>
            </a:br>
            <a:br>
              <a:rPr lang="pl-PL" sz="2599" dirty="0">
                <a:solidFill>
                  <a:schemeClr val="bg1"/>
                </a:solidFill>
              </a:rPr>
            </a:br>
            <a:r>
              <a:rPr lang="pl-PL" sz="2801" dirty="0">
                <a:solidFill>
                  <a:schemeClr val="bg1"/>
                </a:solidFill>
              </a:rPr>
              <a:t>Kryteria obligatoryjne (Tak/Nie)</a:t>
            </a: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755102"/>
            <a:ext cx="3415284" cy="2344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Kryterium nr 2.2</a:t>
            </a:r>
          </a:p>
          <a:p>
            <a:pPr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Zgodność z KPOŚK w zakresie spełnienia wymogów dyrektywy 91/271/EWG </a:t>
            </a: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365857" y="1005357"/>
            <a:ext cx="10673690" cy="9325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  <a:p>
            <a:r>
              <a:rPr lang="pl-PL" sz="2400" dirty="0"/>
              <a:t>Zasady oceny kryterium:</a:t>
            </a:r>
          </a:p>
          <a:p>
            <a:r>
              <a:rPr lang="pl-PL" sz="2400" dirty="0">
                <a:solidFill>
                  <a:srgbClr val="00797A"/>
                </a:solidFill>
              </a:rPr>
              <a:t> </a:t>
            </a:r>
          </a:p>
          <a:p>
            <a:r>
              <a:rPr lang="pl-PL" sz="2400" b="1" dirty="0">
                <a:solidFill>
                  <a:srgbClr val="00797A"/>
                </a:solidFill>
              </a:rPr>
              <a:t>Warunek III</a:t>
            </a:r>
            <a:r>
              <a:rPr lang="pl-PL" sz="2400" dirty="0">
                <a:solidFill>
                  <a:srgbClr val="00797A"/>
                </a:solidFill>
              </a:rPr>
              <a:t> - standardy oczyszczania (zgodność z art. 4 lub art. 5 ust. 2 dyrektywy 91/271/EWG) </a:t>
            </a:r>
          </a:p>
          <a:p>
            <a:r>
              <a:rPr lang="pl-PL" sz="2400" dirty="0">
                <a:solidFill>
                  <a:srgbClr val="00797A"/>
                </a:solidFill>
              </a:rPr>
              <a:t> </a:t>
            </a:r>
          </a:p>
          <a:p>
            <a:r>
              <a:rPr lang="pl-PL" sz="2400" dirty="0">
                <a:solidFill>
                  <a:srgbClr val="00797A"/>
                </a:solidFill>
              </a:rPr>
              <a:t>Dofinansowanie na budowę, rozbudowę lub modernizację oczyszczalni ścieków, niezbędną dla osiągnięcia zgodności z dyrektywą 91/271/EWG w zakresie standardów oczyszczania ścieków mogą uzyskać </a:t>
            </a:r>
            <a:r>
              <a:rPr lang="pl-PL" sz="2400" b="1" dirty="0">
                <a:solidFill>
                  <a:srgbClr val="00797A"/>
                </a:solidFill>
              </a:rPr>
              <a:t>wyłącznie te oczyszczalnie, które w KPOŚK (obowiązującej w dniu złożenia wniosku) zostały oznaczone jako niespełniające wymagań rozporządzenia</a:t>
            </a:r>
            <a:r>
              <a:rPr lang="pl-PL" sz="2400" dirty="0">
                <a:solidFill>
                  <a:srgbClr val="00797A"/>
                </a:solidFill>
              </a:rPr>
              <a:t> Ministra Gospodarki Morskiej i Żeglugi Śródlądowej z dnia 12 lipca 2019 r. </a:t>
            </a:r>
            <a:r>
              <a:rPr lang="pl-PL" sz="2400" i="1" dirty="0">
                <a:solidFill>
                  <a:srgbClr val="00797A"/>
                </a:solidFill>
              </a:rPr>
              <a:t>w sprawie substancji szczególnie szkodliwych dla środowiska wodnego oraz warunków, jakie należy spełnić przy wprowadzaniu do wód lub do ziemi ścieków, a także przy odprowadzaniu wód opadowych lub roztopowych do wód lub do urządzeń wodnych. </a:t>
            </a: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r>
              <a:rPr lang="pl-PL" sz="2400" dirty="0">
                <a:solidFill>
                  <a:srgbClr val="00797A"/>
                </a:solidFill>
              </a:rPr>
              <a:t>		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18</a:t>
            </a:fld>
            <a:endParaRPr dirty="0"/>
          </a:p>
        </p:txBody>
      </p:sp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140216"/>
              </p:ext>
            </p:extLst>
          </p:nvPr>
        </p:nvGraphicFramePr>
        <p:xfrm>
          <a:off x="5365857" y="6769818"/>
          <a:ext cx="10673691" cy="2673984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287693">
                  <a:extLst>
                    <a:ext uri="{9D8B030D-6E8A-4147-A177-3AD203B41FA5}">
                      <a16:colId xmlns:a16="http://schemas.microsoft.com/office/drawing/2014/main" val="2132271537"/>
                    </a:ext>
                  </a:extLst>
                </a:gridCol>
                <a:gridCol w="1295682">
                  <a:extLst>
                    <a:ext uri="{9D8B030D-6E8A-4147-A177-3AD203B41FA5}">
                      <a16:colId xmlns:a16="http://schemas.microsoft.com/office/drawing/2014/main" val="2710315127"/>
                    </a:ext>
                  </a:extLst>
                </a:gridCol>
                <a:gridCol w="1456645">
                  <a:extLst>
                    <a:ext uri="{9D8B030D-6E8A-4147-A177-3AD203B41FA5}">
                      <a16:colId xmlns:a16="http://schemas.microsoft.com/office/drawing/2014/main" val="3282071375"/>
                    </a:ext>
                  </a:extLst>
                </a:gridCol>
                <a:gridCol w="2266019">
                  <a:extLst>
                    <a:ext uri="{9D8B030D-6E8A-4147-A177-3AD203B41FA5}">
                      <a16:colId xmlns:a16="http://schemas.microsoft.com/office/drawing/2014/main" val="1489262660"/>
                    </a:ext>
                  </a:extLst>
                </a:gridCol>
                <a:gridCol w="3397316">
                  <a:extLst>
                    <a:ext uri="{9D8B030D-6E8A-4147-A177-3AD203B41FA5}">
                      <a16:colId xmlns:a16="http://schemas.microsoft.com/office/drawing/2014/main" val="722532494"/>
                    </a:ext>
                  </a:extLst>
                </a:gridCol>
                <a:gridCol w="970336">
                  <a:extLst>
                    <a:ext uri="{9D8B030D-6E8A-4147-A177-3AD203B41FA5}">
                      <a16:colId xmlns:a16="http://schemas.microsoft.com/office/drawing/2014/main" val="296122174"/>
                    </a:ext>
                  </a:extLst>
                </a:gridCol>
              </a:tblGrid>
              <a:tr h="157294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dane o istniejącej oczyszczalni 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511197"/>
                  </a:ext>
                </a:extLst>
              </a:tr>
              <a:tr h="15729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rodzaj istniejącej oczyszczalni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projektowa maksymalna wydajność oczyszczalni  [RLM]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RLM w aglomeracji obsługiwana przez oczyszczalnię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czy oczyszczalnia spełnia wymagania określone w pozwoleniu wodnoprawnym lub zintegrowanym?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czy oczyszczalnia spełnia wymagania określone w rozporządzeniu Ministra Gospodarki Morskiej i Żeglugi Śródlądowej z dnia 12 lipca 2019 r. w sprawie substancji szczególnie szkodliwych dla środowiska wodnego oraz warunków, jakie należy spełnić przy wprowadzaniu do wód lub do ziemi ścieków, a także przy odprowadzaniu wód opadowych lub roztopowych do wód lub do urządzeń wodnych?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substancje zanieczyszczające, które zostały przekroczone 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9289426"/>
                  </a:ext>
                </a:extLst>
              </a:tr>
              <a:tr h="1572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67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70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71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72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73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74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271182"/>
                  </a:ext>
                </a:extLst>
              </a:tr>
              <a:tr h="7864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PUB1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X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Y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0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0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Azot</a:t>
                      </a:r>
                      <a:endParaRPr lang="pl-PL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Fosfor</a:t>
                      </a:r>
                      <a:endParaRPr lang="pl-PL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BZT5</a:t>
                      </a:r>
                      <a:endParaRPr lang="pl-PL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 err="1">
                          <a:effectLst/>
                        </a:rPr>
                        <a:t>ChZT</a:t>
                      </a:r>
                      <a:endParaRPr lang="pl-PL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Zawiesina 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876893"/>
                  </a:ext>
                </a:extLst>
              </a:tr>
            </a:tbl>
          </a:graphicData>
        </a:graphic>
      </p:graphicFrame>
      <p:sp>
        <p:nvSpPr>
          <p:cNvPr id="12" name="Prostokąt 11">
            <a:extLst>
              <a:ext uri="{FF2B5EF4-FFF2-40B4-BE49-F238E27FC236}">
                <a16:creationId xmlns:a16="http://schemas.microsoft.com/office/drawing/2014/main" id="{60B5A437-9288-766A-E35B-D7E6CEE65C22}"/>
              </a:ext>
            </a:extLst>
          </p:cNvPr>
          <p:cNvSpPr/>
          <p:nvPr/>
        </p:nvSpPr>
        <p:spPr>
          <a:xfrm>
            <a:off x="11681163" y="6935394"/>
            <a:ext cx="3413931" cy="250840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3751503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1" y="1839916"/>
            <a:ext cx="3160269" cy="1053188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99" dirty="0">
                <a:solidFill>
                  <a:schemeClr val="bg1"/>
                </a:solidFill>
              </a:rPr>
              <a:t>Kryteria specyficzne dla działania FENX.01.03</a:t>
            </a:r>
            <a:br>
              <a:rPr lang="pl-PL" sz="2599" dirty="0">
                <a:solidFill>
                  <a:schemeClr val="bg1"/>
                </a:solidFill>
              </a:rPr>
            </a:br>
            <a:br>
              <a:rPr lang="pl-PL" sz="2599" dirty="0">
                <a:solidFill>
                  <a:schemeClr val="bg1"/>
                </a:solidFill>
              </a:rPr>
            </a:br>
            <a:r>
              <a:rPr lang="pl-PL" sz="2801" dirty="0">
                <a:solidFill>
                  <a:schemeClr val="bg1"/>
                </a:solidFill>
              </a:rPr>
              <a:t>Kryteria obligatoryjne (Tak/Nie)</a:t>
            </a: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755102"/>
            <a:ext cx="3415284" cy="2879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Kryterium nr 3</a:t>
            </a:r>
          </a:p>
          <a:p>
            <a:r>
              <a:rPr lang="pl-PL" dirty="0"/>
              <a:t>Zapewnienie zgodności z prawem unijnym oraz krajowym w zakresie oczyszczania ścieków komunalnych </a:t>
            </a: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365857" y="1005357"/>
            <a:ext cx="10673690" cy="89562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  <a:p>
            <a:r>
              <a:rPr lang="pl-PL" sz="2400" dirty="0"/>
              <a:t>Zasady oceny kryterium:</a:t>
            </a:r>
          </a:p>
          <a:p>
            <a:r>
              <a:rPr lang="pl-PL" sz="2400" dirty="0">
                <a:solidFill>
                  <a:srgbClr val="00797A"/>
                </a:solidFill>
              </a:rPr>
              <a:t> </a:t>
            </a:r>
          </a:p>
          <a:p>
            <a:r>
              <a:rPr lang="pl-PL" sz="2400" dirty="0">
                <a:solidFill>
                  <a:srgbClr val="00797A"/>
                </a:solidFill>
              </a:rPr>
              <a:t>Budowa, rozbudowa lub modernizacja oczyszczalni ścieków - po zakończeniu realizacji projektu inwestycyjnego i oddaniu do użytkowania musi spełniać wymagania dyrektywy oraz rozporządzenia.</a:t>
            </a:r>
          </a:p>
          <a:p>
            <a:r>
              <a:rPr lang="pl-PL" sz="2400" dirty="0">
                <a:solidFill>
                  <a:srgbClr val="00797A"/>
                </a:solidFill>
              </a:rPr>
              <a:t> </a:t>
            </a:r>
          </a:p>
          <a:p>
            <a:r>
              <a:rPr lang="pl-PL" sz="2400" dirty="0">
                <a:solidFill>
                  <a:srgbClr val="00797A"/>
                </a:solidFill>
              </a:rPr>
              <a:t>Budowa kanalizacji sanitarnej - po zakończeniu realizacji projektu inwestycyjnego ścieki zebrane z jej pomocą muszą zostać odprowadzone do oczyszczalni, która spełnia w/w wymagania. </a:t>
            </a:r>
          </a:p>
          <a:p>
            <a:endParaRPr lang="pl-PL" sz="2400" dirty="0">
              <a:solidFill>
                <a:srgbClr val="00797A"/>
              </a:solidFill>
            </a:endParaRPr>
          </a:p>
          <a:p>
            <a:r>
              <a:rPr lang="pl-PL" sz="2400" dirty="0">
                <a:solidFill>
                  <a:srgbClr val="00797A"/>
                </a:solidFill>
              </a:rPr>
              <a:t>Weryfikacja prowadzona będzie w oparciu o informacje zawarte we wniosku o dofinansowanie. </a:t>
            </a:r>
          </a:p>
          <a:p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pPr lvl="0"/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endParaRPr lang="pl-PL" sz="2400" dirty="0">
              <a:solidFill>
                <a:srgbClr val="00797A"/>
              </a:solidFill>
            </a:endParaRPr>
          </a:p>
          <a:p>
            <a:r>
              <a:rPr lang="pl-PL" sz="2400" dirty="0">
                <a:solidFill>
                  <a:srgbClr val="00797A"/>
                </a:solidFill>
              </a:rPr>
              <a:t>		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812880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2AB84B9-7F95-0E91-063F-E5F2D9446A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28215" y="1493838"/>
            <a:ext cx="5333048" cy="1166812"/>
          </a:xfrm>
        </p:spPr>
        <p:txBody>
          <a:bodyPr anchor="t">
            <a:normAutofit/>
          </a:bodyPr>
          <a:lstStyle/>
          <a:p>
            <a:pPr algn="l"/>
            <a:r>
              <a:rPr lang="pl-PL" sz="4800" dirty="0">
                <a:latin typeface="+mn-ea"/>
                <a:ea typeface="+mn-ea"/>
              </a:rPr>
              <a:t>Plan prezentacji </a:t>
            </a:r>
          </a:p>
        </p:txBody>
      </p:sp>
      <p:sp>
        <p:nvSpPr>
          <p:cNvPr id="111" name="TextBox 4"/>
          <p:cNvSpPr txBox="1"/>
          <p:nvPr/>
        </p:nvSpPr>
        <p:spPr>
          <a:xfrm>
            <a:off x="639258" y="2795561"/>
            <a:ext cx="9089358" cy="5170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4800" dirty="0"/>
              <a:t>Działanie FENX.01.03 – informacje ogólne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4800" dirty="0"/>
              <a:t>Nabory w ramach nr FENX.01.03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4800" dirty="0"/>
              <a:t>Wybrane kryteria wyboru projektów FENX.01.03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4800" dirty="0"/>
              <a:t>Programy priorytetowe NFOŚiGW</a:t>
            </a:r>
            <a:br>
              <a:rPr lang="pl-PL" sz="4800" dirty="0"/>
            </a:br>
            <a:endParaRPr lang="pl-PL" sz="4800" dirty="0">
              <a:latin typeface="+mn-lt"/>
            </a:endParaRPr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</a:t>
            </a:fld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1" y="1839916"/>
            <a:ext cx="3160269" cy="1053188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99" dirty="0">
                <a:solidFill>
                  <a:schemeClr val="bg1"/>
                </a:solidFill>
              </a:rPr>
              <a:t>Kryteria specyficzne dla działania FENX.01.03</a:t>
            </a:r>
            <a:br>
              <a:rPr lang="pl-PL" sz="2599" dirty="0">
                <a:solidFill>
                  <a:schemeClr val="bg1"/>
                </a:solidFill>
              </a:rPr>
            </a:br>
            <a:br>
              <a:rPr lang="pl-PL" sz="2599" dirty="0">
                <a:solidFill>
                  <a:schemeClr val="bg1"/>
                </a:solidFill>
              </a:rPr>
            </a:br>
            <a:r>
              <a:rPr lang="pl-PL" sz="2801" dirty="0">
                <a:solidFill>
                  <a:schemeClr val="bg1"/>
                </a:solidFill>
              </a:rPr>
              <a:t>Kryteria obligatoryjne</a:t>
            </a: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433190"/>
            <a:ext cx="3415284" cy="14578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Kryterium nr 4</a:t>
            </a:r>
          </a:p>
          <a:p>
            <a:pPr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Gotowość projektu do realizacji</a:t>
            </a: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25470" y="1839916"/>
            <a:ext cx="10673690" cy="55399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pl-PL" sz="2700" dirty="0"/>
              <a:t>Zasady oceny kryterium:</a:t>
            </a:r>
          </a:p>
          <a:p>
            <a:pPr marL="514350" indent="-5143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00797A"/>
                </a:solidFill>
              </a:rPr>
              <a:t>zgodność z wieloletnim planem rozwoju i modernizacji urządzeń wodociągowych i urządzeń kanalizacyjnych</a:t>
            </a:r>
            <a:r>
              <a:rPr lang="pl-PL" sz="2400" dirty="0">
                <a:solidFill>
                  <a:srgbClr val="00797A"/>
                </a:solidFill>
              </a:rPr>
              <a:t>, o którym mowa w art. 21 ust. 1 ustawy z dnia 7 czerwca 2001 r. o zbiorowym zaopatrzeniu w wodę i zbiorowym odprowadzaniu ścieków, a w przypadku jego braku zgodność z kierunkami rozwoju gminy określonymi w studium uwarunkowań i kierunków zagospodarowania przestrzennego gminy;</a:t>
            </a:r>
          </a:p>
          <a:p>
            <a:pPr marL="514350" indent="-5143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00797A"/>
                </a:solidFill>
              </a:rPr>
              <a:t>zgodność z miejscowym planem zagospodarowania przestrzennego </a:t>
            </a:r>
            <a:r>
              <a:rPr lang="pl-PL" sz="2400" dirty="0">
                <a:solidFill>
                  <a:srgbClr val="00797A"/>
                </a:solidFill>
              </a:rPr>
              <a:t>(</a:t>
            </a:r>
            <a:r>
              <a:rPr lang="pl-PL" sz="2400" dirty="0" err="1">
                <a:solidFill>
                  <a:srgbClr val="00797A"/>
                </a:solidFill>
              </a:rPr>
              <a:t>mpzp</a:t>
            </a:r>
            <a:r>
              <a:rPr lang="pl-PL" sz="2400" dirty="0">
                <a:solidFill>
                  <a:srgbClr val="00797A"/>
                </a:solidFill>
              </a:rPr>
              <a:t>), a w przypadku braku </a:t>
            </a:r>
            <a:r>
              <a:rPr lang="pl-PL" sz="2400" dirty="0" err="1">
                <a:solidFill>
                  <a:srgbClr val="00797A"/>
                </a:solidFill>
              </a:rPr>
              <a:t>mpzp</a:t>
            </a:r>
            <a:r>
              <a:rPr lang="pl-PL" sz="2400" dirty="0">
                <a:solidFill>
                  <a:srgbClr val="00797A"/>
                </a:solidFill>
              </a:rPr>
              <a:t> – decyzją o warunkach zabudowy i zagospodarowania terenu (decyzja o warunkach zabudowy lub decyzja o lokalizacji inwestycji celu publicznego) dla inwestycji liniowych objętych projektem, dla których jest to wymagane;</a:t>
            </a:r>
          </a:p>
          <a:p>
            <a:pPr marL="514350" indent="-5143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00797A"/>
                </a:solidFill>
              </a:rPr>
              <a:t>posiadanie decyzji środowiskowych dla wszystkich zadań, dla których wydanie decyzji jest wymagane</a:t>
            </a:r>
            <a:r>
              <a:rPr lang="pl-PL" sz="2400" dirty="0">
                <a:solidFill>
                  <a:srgbClr val="00797A"/>
                </a:solidFill>
              </a:rPr>
              <a:t>; 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20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25845998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1" y="1839916"/>
            <a:ext cx="3160269" cy="1053188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99" dirty="0">
                <a:solidFill>
                  <a:schemeClr val="bg1"/>
                </a:solidFill>
              </a:rPr>
              <a:t>Kryteria specyficzne dla działania FENX.01.03</a:t>
            </a:r>
            <a:br>
              <a:rPr lang="pl-PL" sz="2599" dirty="0">
                <a:solidFill>
                  <a:schemeClr val="bg1"/>
                </a:solidFill>
              </a:rPr>
            </a:br>
            <a:br>
              <a:rPr lang="pl-PL" sz="2599" dirty="0">
                <a:solidFill>
                  <a:schemeClr val="bg1"/>
                </a:solidFill>
              </a:rPr>
            </a:br>
            <a:r>
              <a:rPr lang="pl-PL" sz="2801" dirty="0">
                <a:solidFill>
                  <a:schemeClr val="bg1"/>
                </a:solidFill>
              </a:rPr>
              <a:t>Kryteria obligatoryjne</a:t>
            </a: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661521"/>
            <a:ext cx="3415284" cy="14578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Kryterium nr 4</a:t>
            </a:r>
          </a:p>
          <a:p>
            <a:pPr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Gotowość projektu do realizacji</a:t>
            </a: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25470" y="1839916"/>
            <a:ext cx="10673690" cy="6786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pl-PL" sz="2700" dirty="0"/>
              <a:t>Zasady oceny kryterium: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w przypadku zadań realizowanych w oparciu o </a:t>
            </a:r>
            <a:r>
              <a:rPr lang="pl-PL" sz="2400" b="1" dirty="0">
                <a:solidFill>
                  <a:srgbClr val="00797A"/>
                </a:solidFill>
              </a:rPr>
              <a:t>Czerwoną Książkę FIDIC </a:t>
            </a:r>
            <a:r>
              <a:rPr lang="pl-PL" sz="2400" dirty="0">
                <a:solidFill>
                  <a:srgbClr val="00797A"/>
                </a:solidFill>
              </a:rPr>
              <a:t>(lub równoważną) – wartość zadań inwestycyjnych, dla których dokonano zgłoszenia robót budowlanych lub posiadających pozwolenia na budowę dla kontraktów na roboty w stosunku do całkowitej wartości zadań planowanych do realizacji (wymagających pozwolenia na budowę lub zgłoszenia) wg warunków kontraktowych „Czerwonej Książki FIDIC” (lub równoważnej) – </a:t>
            </a:r>
            <a:r>
              <a:rPr lang="pl-PL" sz="2400" b="1" dirty="0">
                <a:solidFill>
                  <a:srgbClr val="00797A"/>
                </a:solidFill>
              </a:rPr>
              <a:t>min. 40 %</a:t>
            </a:r>
            <a:r>
              <a:rPr lang="pl-PL" sz="2400" dirty="0">
                <a:solidFill>
                  <a:srgbClr val="00797A"/>
                </a:solidFill>
              </a:rPr>
              <a:t>;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w przypadku zadań realizowanych w oparciu o </a:t>
            </a:r>
            <a:r>
              <a:rPr lang="pl-PL" sz="2400" b="1" dirty="0">
                <a:solidFill>
                  <a:srgbClr val="00797A"/>
                </a:solidFill>
              </a:rPr>
              <a:t>Żółtą Książkę FIDIC </a:t>
            </a:r>
            <a:r>
              <a:rPr lang="pl-PL" sz="2400" dirty="0">
                <a:solidFill>
                  <a:srgbClr val="00797A"/>
                </a:solidFill>
              </a:rPr>
              <a:t>(lub równoważną) – posiadanie Programu </a:t>
            </a:r>
            <a:r>
              <a:rPr lang="pl-PL" sz="2400" dirty="0" err="1">
                <a:solidFill>
                  <a:srgbClr val="00797A"/>
                </a:solidFill>
              </a:rPr>
              <a:t>Funkcjonalno</a:t>
            </a:r>
            <a:r>
              <a:rPr lang="pl-PL" sz="2400" dirty="0">
                <a:solidFill>
                  <a:srgbClr val="00797A"/>
                </a:solidFill>
              </a:rPr>
              <a:t> - Użytkowego (PFU) opisującego zamówienie </a:t>
            </a:r>
            <a:r>
              <a:rPr lang="pl-PL" sz="2400" b="1" dirty="0">
                <a:solidFill>
                  <a:srgbClr val="00797A"/>
                </a:solidFill>
              </a:rPr>
              <a:t>dla wszystkich zadań </a:t>
            </a:r>
            <a:r>
              <a:rPr lang="pl-PL" sz="2400" dirty="0">
                <a:solidFill>
                  <a:srgbClr val="00797A"/>
                </a:solidFill>
              </a:rPr>
              <a:t>realizowanych wg Żółtej Książki FIDIC (lub równoważnej).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realizację w oparciu o </a:t>
            </a:r>
            <a:r>
              <a:rPr lang="pl-PL" sz="2400" b="1" dirty="0">
                <a:solidFill>
                  <a:srgbClr val="00797A"/>
                </a:solidFill>
              </a:rPr>
              <a:t>Żółtą Książkę FIDIC </a:t>
            </a:r>
            <a:r>
              <a:rPr lang="pl-PL" sz="2400" dirty="0">
                <a:solidFill>
                  <a:srgbClr val="00797A"/>
                </a:solidFill>
              </a:rPr>
              <a:t>(lub równoważną) dopuszcza się tylko w przypadku zadań dotyczących:</a:t>
            </a:r>
          </a:p>
          <a:p>
            <a:pPr marL="535782"/>
            <a:r>
              <a:rPr lang="pl-PL" sz="2400" dirty="0">
                <a:solidFill>
                  <a:srgbClr val="00797A"/>
                </a:solidFill>
              </a:rPr>
              <a:t>- budowy, rozbudowy lub modernizacji oczyszczalni ścieków,</a:t>
            </a:r>
          </a:p>
          <a:p>
            <a:pPr marL="535782"/>
            <a:r>
              <a:rPr lang="pl-PL" sz="2400" dirty="0">
                <a:solidFill>
                  <a:srgbClr val="00797A"/>
                </a:solidFill>
              </a:rPr>
              <a:t>- budowy kanalizacji sanitarnej - jeżeli złożono wniosek o wydanie pozwolenia na budowę, uzyskano pozwolenie na budowę lub dokonano zgłoszenia robót.</a:t>
            </a:r>
          </a:p>
          <a:p>
            <a:pPr marL="964407" indent="-428625">
              <a:buFontTx/>
              <a:buChar char="-"/>
            </a:pPr>
            <a:endParaRPr lang="pl-PL" sz="2400" dirty="0">
              <a:solidFill>
                <a:srgbClr val="00797A"/>
              </a:solidFill>
            </a:endParaRPr>
          </a:p>
          <a:p>
            <a:pPr marL="535782"/>
            <a:endParaRPr lang="pl-PL" sz="2400" dirty="0">
              <a:solidFill>
                <a:srgbClr val="00797A"/>
              </a:solidFill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21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99799891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1" y="1839916"/>
            <a:ext cx="3160269" cy="1053188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99" dirty="0">
                <a:solidFill>
                  <a:schemeClr val="bg1"/>
                </a:solidFill>
              </a:rPr>
              <a:t>Kryteria specyficzne dla działania FENX.01.03</a:t>
            </a:r>
            <a:br>
              <a:rPr lang="pl-PL" sz="2599" dirty="0">
                <a:solidFill>
                  <a:schemeClr val="bg1"/>
                </a:solidFill>
              </a:rPr>
            </a:br>
            <a:br>
              <a:rPr lang="pl-PL" sz="2599" dirty="0">
                <a:solidFill>
                  <a:schemeClr val="bg1"/>
                </a:solidFill>
              </a:rPr>
            </a:br>
            <a:r>
              <a:rPr lang="pl-PL" sz="2801" dirty="0">
                <a:solidFill>
                  <a:schemeClr val="bg1"/>
                </a:solidFill>
              </a:rPr>
              <a:t>Kryteria obligatoryjne</a:t>
            </a: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347195"/>
            <a:ext cx="3415284" cy="3673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Kryterium nr 5</a:t>
            </a:r>
          </a:p>
          <a:p>
            <a:pPr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Koncentracja projektu na działaniach związanych z gospodarką ściekową, prowadzących do zapewnienia zgodności aglomeracji z wymogami dyrektywy ściekowej</a:t>
            </a: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51595" y="1839916"/>
            <a:ext cx="10673690" cy="75020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pl-PL" sz="2700" dirty="0"/>
              <a:t>Zasady oceny kryterium:</a:t>
            </a:r>
          </a:p>
          <a:p>
            <a:pPr marL="514350" indent="-514350">
              <a:spcAft>
                <a:spcPts val="900"/>
              </a:spcAft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Wsparcie może zostać udzielone na realizację projektów inwestycyjnych, w których </a:t>
            </a:r>
            <a:r>
              <a:rPr lang="pl-PL" sz="2400" b="1" dirty="0">
                <a:solidFill>
                  <a:srgbClr val="00797A"/>
                </a:solidFill>
              </a:rPr>
              <a:t>minimum 80 % kosztów kwalifikowanych </a:t>
            </a:r>
            <a:r>
              <a:rPr lang="pl-PL" sz="2400" dirty="0">
                <a:solidFill>
                  <a:srgbClr val="00797A"/>
                </a:solidFill>
              </a:rPr>
              <a:t>dotyczy zadań związanych z kanalizacją sanitarną lub oczyszczalniami ścieków, przyczyniających się do zapewnienia zgodności aglomeracji z wymogami dyrektywy ściekowej.</a:t>
            </a:r>
          </a:p>
          <a:p>
            <a:pPr marL="514350" indent="-514350">
              <a:spcAft>
                <a:spcPts val="900"/>
              </a:spcAft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Pozostałe </a:t>
            </a:r>
            <a:r>
              <a:rPr lang="pl-PL" sz="2400" b="1" dirty="0">
                <a:solidFill>
                  <a:srgbClr val="00797A"/>
                </a:solidFill>
              </a:rPr>
              <a:t>20 % kosztów kwalifikowanych </a:t>
            </a:r>
            <a:r>
              <a:rPr lang="pl-PL" sz="2400" dirty="0">
                <a:solidFill>
                  <a:srgbClr val="00797A"/>
                </a:solidFill>
              </a:rPr>
              <a:t>może dotyczyć innych działań (§ 5 ust. 4 regulaminu) jednak wyłącznie w sytuacji, gdy w wyniku realizacji projektu oraz ewentualnie innych inwestycji zrealizowanych lub będących w realizacji na terenie aglomeracji, zostanie zapewniona zgodność aglomeracji z wymaganiami dyrektywy 91/271/EWG.</a:t>
            </a:r>
          </a:p>
          <a:p>
            <a:pPr marL="514350" indent="-514350">
              <a:spcAft>
                <a:spcPts val="900"/>
              </a:spcAft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W przypadku projektów, których zakres realizowany jest jednocześnie na obszarze kliku aglomeracji limit koncentracji na działaniach związanych z gospodarką ściekową liczony jest od całkowitych kosztów kwalifikowanych projektu. Pozostałe 20% całkowitych kosztów kwalifikowanych może być przeznaczone na działania uzupełniające, jednak wyłącznie w sytuacji, gdy po zakończeniu projektu </a:t>
            </a:r>
            <a:r>
              <a:rPr lang="pl-PL" sz="2400" b="1" dirty="0">
                <a:solidFill>
                  <a:srgbClr val="00797A"/>
                </a:solidFill>
              </a:rPr>
              <a:t>wszystkie aglomeracje objęte projektem spełnią wymagania dyrektywy ściekowej</a:t>
            </a:r>
            <a:r>
              <a:rPr lang="pl-PL" sz="2400" dirty="0">
                <a:solidFill>
                  <a:srgbClr val="00797A"/>
                </a:solidFill>
              </a:rPr>
              <a:t>. Działania uzupełniające nie muszą być realizowane na terenie wszystkich aglomeracji objętych projektem. </a:t>
            </a:r>
          </a:p>
          <a:p>
            <a:pPr marL="514350" indent="-514350">
              <a:buFont typeface="+mj-lt"/>
              <a:buAutoNum type="arabicPeriod"/>
            </a:pPr>
            <a:endParaRPr lang="pl-PL" sz="2400" dirty="0">
              <a:solidFill>
                <a:srgbClr val="00797A"/>
              </a:solidFill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22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44478935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1" y="1839916"/>
            <a:ext cx="3160269" cy="1053188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99" dirty="0">
                <a:solidFill>
                  <a:schemeClr val="bg1"/>
                </a:solidFill>
              </a:rPr>
              <a:t>Kryteria specyficzne dla działania FENX.01.03</a:t>
            </a:r>
            <a:br>
              <a:rPr lang="pl-PL" sz="2599" dirty="0">
                <a:solidFill>
                  <a:schemeClr val="bg1"/>
                </a:solidFill>
              </a:rPr>
            </a:br>
            <a:br>
              <a:rPr lang="pl-PL" sz="2599" dirty="0">
                <a:solidFill>
                  <a:schemeClr val="bg1"/>
                </a:solidFill>
              </a:rPr>
            </a:br>
            <a:r>
              <a:rPr lang="pl-PL" sz="2801" dirty="0">
                <a:solidFill>
                  <a:schemeClr val="bg1"/>
                </a:solidFill>
              </a:rPr>
              <a:t>Kryteria obligatoryjne</a:t>
            </a: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275758"/>
            <a:ext cx="3415284" cy="14578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Kryterium nr 6</a:t>
            </a:r>
          </a:p>
          <a:p>
            <a:pPr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/>
              <a:t>Minimalny wskaźnik koncentracji</a:t>
            </a: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51595" y="1839915"/>
            <a:ext cx="10673690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23</a:t>
            </a:fld>
            <a:endParaRPr dirty="0"/>
          </a:p>
        </p:txBody>
      </p:sp>
      <p:sp>
        <p:nvSpPr>
          <p:cNvPr id="3" name="Prostokąt 2"/>
          <p:cNvSpPr/>
          <p:nvPr/>
        </p:nvSpPr>
        <p:spPr>
          <a:xfrm>
            <a:off x="5551595" y="1986314"/>
            <a:ext cx="9144000" cy="761747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sz="2700" dirty="0"/>
              <a:t>Zasady oceny kryterium</a:t>
            </a:r>
            <a:r>
              <a:rPr lang="pl-PL" sz="2000" dirty="0"/>
              <a:t>:</a:t>
            </a:r>
          </a:p>
          <a:p>
            <a:pPr marL="514350" indent="-514350">
              <a:spcAft>
                <a:spcPts val="900"/>
              </a:spcAft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Planowana do budowy sieć kanalizacji sanitarnej w ramach projektu z doprowadzeniem do oczyszczalni ścieków powinna być uzasadniona ekonomicznie i technicznie, przy czym wyliczony dla projektu </a:t>
            </a:r>
            <a:r>
              <a:rPr lang="pl-PL" sz="2400" b="1" dirty="0">
                <a:solidFill>
                  <a:srgbClr val="00797A"/>
                </a:solidFill>
              </a:rPr>
              <a:t>wskaźnik koncentracji nie może być mniejszy niż 120 (90 </a:t>
            </a:r>
            <a:r>
              <a:rPr lang="pl-PL" sz="2400" dirty="0">
                <a:solidFill>
                  <a:srgbClr val="00797A"/>
                </a:solidFill>
              </a:rPr>
              <a:t>w określonych przypadkach) stałych mieszkańców aglomeracji i osób czasowo przebywających w aglomeracji </a:t>
            </a:r>
            <a:r>
              <a:rPr lang="pl-PL" sz="2400" b="1" dirty="0">
                <a:solidFill>
                  <a:srgbClr val="00797A"/>
                </a:solidFill>
              </a:rPr>
              <a:t>na 1 km planowanej do budowy sieci kanalizacyjnej. </a:t>
            </a:r>
          </a:p>
          <a:p>
            <a:pPr marL="514350" indent="-514350">
              <a:spcAft>
                <a:spcPts val="900"/>
              </a:spcAft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Tylko w przypadku projektów, których zakres przewiduje budowę nowej sieci kanalizacyjnej. </a:t>
            </a:r>
          </a:p>
          <a:p>
            <a:pPr marL="514350" indent="-514350">
              <a:spcAft>
                <a:spcPts val="900"/>
              </a:spcAft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W przypadku projektów, których zakres realizowany jest jednocześnie na obszarze kliku aglomeracji, weryfikowana będzie zgodność z kryterium dla każdej z aglomeracji.</a:t>
            </a:r>
          </a:p>
          <a:p>
            <a:pPr marL="514350" indent="-514350">
              <a:spcAft>
                <a:spcPts val="900"/>
              </a:spcAft>
              <a:buFont typeface="+mj-lt"/>
              <a:buAutoNum type="arabicPeriod"/>
            </a:pPr>
            <a:r>
              <a:rPr lang="pl-PL" sz="2400" dirty="0">
                <a:solidFill>
                  <a:srgbClr val="00797A"/>
                </a:solidFill>
              </a:rPr>
              <a:t>Wartości przyjęte do wyliczenia wskaźnika koncentracji muszą być powiązane z wartością wskaźnika produktu „</a:t>
            </a:r>
            <a:r>
              <a:rPr lang="pl-PL" sz="2400" b="1" dirty="0">
                <a:solidFill>
                  <a:srgbClr val="00797A"/>
                </a:solidFill>
              </a:rPr>
              <a:t>Długość wybudowanej sieci kanalizacyjnej”</a:t>
            </a:r>
            <a:r>
              <a:rPr lang="pl-PL" sz="2400" dirty="0">
                <a:solidFill>
                  <a:srgbClr val="00797A"/>
                </a:solidFill>
              </a:rPr>
              <a:t> oraz wskaźnika rezultatu </a:t>
            </a:r>
            <a:r>
              <a:rPr lang="pl-PL" sz="2400" b="1" dirty="0">
                <a:solidFill>
                  <a:srgbClr val="00797A"/>
                </a:solidFill>
              </a:rPr>
              <a:t>„Ludność podłączona do wybudowanej lub zmodernizowanej zbiorczej kanalizacji sanitarnej” </a:t>
            </a:r>
          </a:p>
          <a:p>
            <a:pPr marL="514350" indent="-514350">
              <a:spcAft>
                <a:spcPts val="900"/>
              </a:spcAft>
              <a:buFont typeface="+mj-lt"/>
              <a:buAutoNum type="arabicPeriod"/>
            </a:pPr>
            <a:endParaRPr lang="pl-PL" sz="2400" dirty="0">
              <a:solidFill>
                <a:srgbClr val="0079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333612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rozdziału 2">
            <a:extLst>
              <a:ext uri="{FF2B5EF4-FFF2-40B4-BE49-F238E27FC236}">
                <a16:creationId xmlns:a16="http://schemas.microsoft.com/office/drawing/2014/main" id="{545F07C2-4868-69FB-ABEF-5BEC15474F8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88568" y="3738043"/>
            <a:ext cx="5971406" cy="3082482"/>
          </a:xfrm>
        </p:spPr>
        <p:txBody>
          <a:bodyPr anchor="t">
            <a:normAutofit/>
          </a:bodyPr>
          <a:lstStyle/>
          <a:p>
            <a:r>
              <a:rPr lang="pl-PL" dirty="0"/>
              <a:t>Program Priorytetowy NFOŚiGW „Gospodarka wodno-ściekowa </a:t>
            </a:r>
            <a:br>
              <a:rPr lang="pl-PL" dirty="0"/>
            </a:br>
            <a:r>
              <a:rPr lang="pl-PL" dirty="0"/>
              <a:t>w aglomeracjach” </a:t>
            </a:r>
          </a:p>
        </p:txBody>
      </p:sp>
      <p:sp>
        <p:nvSpPr>
          <p:cNvPr id="1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24</a:t>
            </a:fld>
            <a:endParaRPr dirty="0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1" y="1839916"/>
            <a:ext cx="3160269" cy="1053188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800" dirty="0">
                <a:solidFill>
                  <a:schemeClr val="bg1"/>
                </a:solidFill>
              </a:rPr>
              <a:t>Program Priorytetowy NFOŚiGW „Gospodarka wodno-ściekowa </a:t>
            </a:r>
            <a:br>
              <a:rPr lang="pl-PL" sz="2800" dirty="0">
                <a:solidFill>
                  <a:schemeClr val="bg1"/>
                </a:solidFill>
              </a:rPr>
            </a:br>
            <a:r>
              <a:rPr lang="pl-PL" sz="2800" dirty="0">
                <a:solidFill>
                  <a:schemeClr val="bg1"/>
                </a:solidFill>
              </a:rPr>
              <a:t>w aglomeracjach”</a:t>
            </a:r>
            <a:br>
              <a:rPr lang="pl-PL" sz="2599" dirty="0">
                <a:solidFill>
                  <a:schemeClr val="bg1"/>
                </a:solidFill>
              </a:rPr>
            </a:b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275758"/>
            <a:ext cx="3415284" cy="4024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400" dirty="0"/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51595" y="1839915"/>
            <a:ext cx="10673690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25</a:t>
            </a:fld>
            <a:endParaRPr dirty="0"/>
          </a:p>
        </p:txBody>
      </p:sp>
      <p:sp>
        <p:nvSpPr>
          <p:cNvPr id="2" name="Prostokąt 1"/>
          <p:cNvSpPr/>
          <p:nvPr/>
        </p:nvSpPr>
        <p:spPr>
          <a:xfrm>
            <a:off x="5551595" y="1839915"/>
            <a:ext cx="11132457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>
                <a:solidFill>
                  <a:schemeClr val="tx1"/>
                </a:solidFill>
                <a:ea typeface="Lato" panose="020F0502020204030203" pitchFamily="34" charset="0"/>
                <a:cs typeface="Lato" panose="020F0502020204030203" pitchFamily="34" charset="0"/>
              </a:rPr>
              <a:t>Część 1) Gospodarka ściekowa w ramach Krajowego Programu Oczyszczania Ścieków Komunalnych</a:t>
            </a:r>
            <a:br>
              <a:rPr lang="pl-PL" sz="3200" dirty="0">
                <a:solidFill>
                  <a:schemeClr val="tx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endParaRPr lang="pl-PL" sz="3200" dirty="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pl-PL" sz="3200" dirty="0">
                <a:solidFill>
                  <a:schemeClr val="tx1"/>
                </a:solidFill>
                <a:ea typeface="Lato" panose="020F0502020204030203" pitchFamily="34" charset="0"/>
                <a:cs typeface="Lato" panose="020F0502020204030203" pitchFamily="34" charset="0"/>
              </a:rPr>
              <a:t>Część 2) Współfinansowanie projektów Programu Operacyjnego Infrastruktura i Środowisko i Programu Fundusze Europejskie na Infrastrukturę, Klimat, Środowisko 2021-2027 </a:t>
            </a:r>
            <a:br>
              <a:rPr lang="pl-PL" sz="2800" dirty="0">
                <a:solidFill>
                  <a:schemeClr val="tx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2800" dirty="0">
                <a:solidFill>
                  <a:schemeClr val="tx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endParaRPr lang="pl-PL" sz="2800" dirty="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822317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5"/>
            <a:ext cx="3771951" cy="7214143"/>
          </a:xfrm>
        </p:spPr>
        <p:txBody>
          <a:bodyPr anchor="t">
            <a:normAutofit/>
          </a:bodyPr>
          <a:lstStyle/>
          <a:p>
            <a:pPr algn="l"/>
            <a: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Część 1) Gospodarka ściekowa w ramach Krajowego Programu Oczyszczania Ścieków Komunalnych</a:t>
            </a: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275758"/>
            <a:ext cx="3415284" cy="4024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400" dirty="0"/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51595" y="1839915"/>
            <a:ext cx="10673690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26</a:t>
            </a:fld>
            <a:endParaRPr dirty="0"/>
          </a:p>
        </p:txBody>
      </p:sp>
      <p:sp>
        <p:nvSpPr>
          <p:cNvPr id="8" name="Prostokąt 7"/>
          <p:cNvSpPr/>
          <p:nvPr/>
        </p:nvSpPr>
        <p:spPr bwMode="auto">
          <a:xfrm>
            <a:off x="5434034" y="1558978"/>
            <a:ext cx="11954555" cy="2228210"/>
          </a:xfrm>
          <a:prstGeom prst="rect">
            <a:avLst/>
          </a:prstGeom>
          <a:solidFill>
            <a:schemeClr val="bg2">
              <a:lumMod val="8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0000" rIns="108000" anchor="ctr"/>
          <a:lstStyle/>
          <a:p>
            <a:pPr marL="266700">
              <a:defRPr/>
            </a:pPr>
            <a:r>
              <a:rPr lang="pl-PL" sz="2400" b="1" dirty="0">
                <a:solidFill>
                  <a:schemeClr val="tx1"/>
                </a:solidFill>
              </a:rPr>
              <a:t>Cel programu</a:t>
            </a:r>
          </a:p>
          <a:p>
            <a:pPr marL="266700">
              <a:defRPr/>
            </a:pPr>
            <a:endParaRPr lang="pl-PL" sz="2400" dirty="0">
              <a:solidFill>
                <a:schemeClr val="tx1"/>
              </a:solidFill>
            </a:endParaRPr>
          </a:p>
          <a:p>
            <a:pPr marL="266700" algn="just">
              <a:defRPr/>
            </a:pPr>
            <a:r>
              <a:rPr lang="pl-PL" sz="2400" dirty="0">
                <a:solidFill>
                  <a:schemeClr val="tx1"/>
                </a:solidFill>
              </a:rPr>
              <a:t>Poprawa stanu wód powierzchniowych i podziemnych poprzez oczyszczanie ścieków, zgodnie z wymogami Dyrektywy Rady 91/271/ EWG w sprawie oczyszczania ścieków komunalnych.</a:t>
            </a:r>
          </a:p>
        </p:txBody>
      </p:sp>
      <p:sp>
        <p:nvSpPr>
          <p:cNvPr id="9" name="Prostokąt 8"/>
          <p:cNvSpPr/>
          <p:nvPr/>
        </p:nvSpPr>
        <p:spPr bwMode="auto">
          <a:xfrm>
            <a:off x="5490517" y="4248491"/>
            <a:ext cx="12003004" cy="2377161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56000" rIns="108000" anchor="ctr"/>
          <a:lstStyle/>
          <a:p>
            <a:pPr marL="266700">
              <a:defRPr/>
            </a:pPr>
            <a:r>
              <a:rPr lang="pl-PL" sz="2400" b="1" dirty="0">
                <a:solidFill>
                  <a:schemeClr val="tx1"/>
                </a:solidFill>
              </a:rPr>
              <a:t>Beneficjenci</a:t>
            </a:r>
          </a:p>
          <a:p>
            <a:pPr marL="266700">
              <a:defRPr/>
            </a:pPr>
            <a:endParaRPr lang="pl-PL" sz="2400" b="1" dirty="0">
              <a:solidFill>
                <a:schemeClr val="tx1"/>
              </a:solidFill>
            </a:endParaRPr>
          </a:p>
          <a:p>
            <a:pPr marL="361950" indent="-180975"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jednostki samorządu terytorialnego (JST) i ich związki</a:t>
            </a:r>
          </a:p>
          <a:p>
            <a:pPr marL="361950" indent="-180975"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podmioty świadczące usługi publiczne w ramach realizacji zadań własnych JST</a:t>
            </a:r>
          </a:p>
        </p:txBody>
      </p:sp>
      <p:pic>
        <p:nvPicPr>
          <p:cNvPr id="10" name="Obraz 9" descr="ce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6880" y="1953667"/>
            <a:ext cx="1583012" cy="1583012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 bwMode="auto">
          <a:xfrm>
            <a:off x="5576879" y="7182567"/>
            <a:ext cx="11916641" cy="2291217"/>
          </a:xfrm>
          <a:prstGeom prst="rect">
            <a:avLst/>
          </a:prstGeom>
          <a:solidFill>
            <a:srgbClr val="009999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56000" rIns="108000" anchor="ctr"/>
          <a:lstStyle/>
          <a:p>
            <a:pPr marL="266700">
              <a:defRPr/>
            </a:pPr>
            <a:endParaRPr lang="pl-PL" sz="1600" b="1" dirty="0">
              <a:solidFill>
                <a:schemeClr val="tx1"/>
              </a:solidFill>
            </a:endParaRPr>
          </a:p>
          <a:p>
            <a:pPr marL="266700">
              <a:defRPr/>
            </a:pPr>
            <a:r>
              <a:rPr lang="pl-PL" sz="2400" b="1" dirty="0">
                <a:solidFill>
                  <a:schemeClr val="tx1"/>
                </a:solidFill>
              </a:rPr>
              <a:t>Tryb składania wniosków</a:t>
            </a:r>
          </a:p>
          <a:p>
            <a:pPr marL="266700">
              <a:defRPr/>
            </a:pPr>
            <a:r>
              <a:rPr lang="pl-PL" sz="2400" dirty="0">
                <a:solidFill>
                  <a:schemeClr val="tx1"/>
                </a:solidFill>
              </a:rPr>
              <a:t>Nabór ciągły</a:t>
            </a:r>
          </a:p>
          <a:p>
            <a:pPr marL="266700">
              <a:defRPr/>
            </a:pPr>
            <a:endParaRPr lang="pl-PL" sz="2400" b="1" dirty="0">
              <a:solidFill>
                <a:schemeClr val="tx1"/>
              </a:solidFill>
            </a:endParaRPr>
          </a:p>
          <a:p>
            <a:pPr marL="266700">
              <a:defRPr/>
            </a:pPr>
            <a:r>
              <a:rPr lang="pl-PL" sz="2400" b="1" dirty="0">
                <a:solidFill>
                  <a:schemeClr val="tx1"/>
                </a:solidFill>
              </a:rPr>
              <a:t>Okres wdrażania:</a:t>
            </a:r>
          </a:p>
          <a:p>
            <a:pPr marL="361950" lvl="1" indent="-180975">
              <a:buClr>
                <a:schemeClr val="tx1"/>
              </a:buClr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podpisywanie umów – do 2027 r.,</a:t>
            </a:r>
          </a:p>
          <a:p>
            <a:pPr marL="361950" lvl="1" indent="-180975">
              <a:buClr>
                <a:schemeClr val="tx1"/>
              </a:buClr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wydatkowanie środków – do 2029 r.</a:t>
            </a:r>
          </a:p>
          <a:p>
            <a:pPr marL="266700">
              <a:defRPr/>
            </a:pPr>
            <a:endParaRPr lang="pl-PL" sz="1600" dirty="0">
              <a:solidFill>
                <a:schemeClr val="tx1"/>
              </a:solidFill>
            </a:endParaRPr>
          </a:p>
        </p:txBody>
      </p:sp>
      <p:pic>
        <p:nvPicPr>
          <p:cNvPr id="12" name="Obraz 11" descr="beneficjenc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90517" y="4678176"/>
            <a:ext cx="1722856" cy="1722856"/>
          </a:xfrm>
          <a:prstGeom prst="rect">
            <a:avLst/>
          </a:prstGeom>
        </p:spPr>
      </p:pic>
      <p:pic>
        <p:nvPicPr>
          <p:cNvPr id="13" name="Obraz 12" descr="kalendarz.png"/>
          <p:cNvPicPr>
            <a:picLocks noChangeAspect="1"/>
          </p:cNvPicPr>
          <p:nvPr/>
        </p:nvPicPr>
        <p:blipFill>
          <a:blip r:embed="rId5" cstate="print"/>
          <a:srcRect l="17773" t="8984" r="6054" b="11914"/>
          <a:stretch>
            <a:fillRect/>
          </a:stretch>
        </p:blipFill>
        <p:spPr>
          <a:xfrm>
            <a:off x="5789375" y="7388948"/>
            <a:ext cx="1370517" cy="1423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91900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5"/>
            <a:ext cx="3771951" cy="7214143"/>
          </a:xfrm>
        </p:spPr>
        <p:txBody>
          <a:bodyPr anchor="t">
            <a:normAutofit/>
          </a:bodyPr>
          <a:lstStyle/>
          <a:p>
            <a:pPr algn="l"/>
            <a: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Część 1) Gospodarka ściekowa w ramach Krajowego Programu Oczyszczania Ścieków Komunalnych</a:t>
            </a: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275758"/>
            <a:ext cx="3415284" cy="4024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400" dirty="0"/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51595" y="1839915"/>
            <a:ext cx="10673690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27</a:t>
            </a:fld>
            <a:endParaRPr dirty="0"/>
          </a:p>
        </p:txBody>
      </p:sp>
      <p:sp>
        <p:nvSpPr>
          <p:cNvPr id="18" name="Prostokąt 17"/>
          <p:cNvSpPr/>
          <p:nvPr/>
        </p:nvSpPr>
        <p:spPr bwMode="auto">
          <a:xfrm>
            <a:off x="5780004" y="2150280"/>
            <a:ext cx="10138337" cy="3158498"/>
          </a:xfrm>
          <a:prstGeom prst="rect">
            <a:avLst/>
          </a:prstGeom>
          <a:solidFill>
            <a:srgbClr val="009999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0000" rIns="108000" anchor="ctr"/>
          <a:lstStyle/>
          <a:p>
            <a:pPr marL="266700">
              <a:defRPr/>
            </a:pPr>
            <a:endParaRPr lang="pl-PL" sz="800" dirty="0">
              <a:solidFill>
                <a:schemeClr val="tx1"/>
              </a:solidFill>
            </a:endParaRPr>
          </a:p>
          <a:p>
            <a:pPr indent="266700">
              <a:buClr>
                <a:srgbClr val="7F7F7F"/>
              </a:buClr>
            </a:pPr>
            <a:r>
              <a:rPr lang="pl-PL" sz="2400" b="1" dirty="0">
                <a:solidFill>
                  <a:schemeClr val="tx1"/>
                </a:solidFill>
              </a:rPr>
              <a:t>Budżet  - 3,8 mld zł</a:t>
            </a:r>
          </a:p>
          <a:p>
            <a:pPr marL="268288" lvl="0"/>
            <a:r>
              <a:rPr lang="pl-PL" sz="2400" b="1" dirty="0">
                <a:solidFill>
                  <a:schemeClr val="tx1"/>
                </a:solidFill>
              </a:rPr>
              <a:t>Pożyczka</a:t>
            </a:r>
            <a:endParaRPr lang="pl-PL" sz="2400" dirty="0">
              <a:solidFill>
                <a:schemeClr val="tx1"/>
              </a:solidFill>
            </a:endParaRPr>
          </a:p>
          <a:p>
            <a:pPr marL="447675" lvl="0" indent="-179388"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do 100% kosztów kwalifikowanych</a:t>
            </a:r>
          </a:p>
          <a:p>
            <a:pPr marL="447675" lvl="0" indent="-179388"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oprocentowanie WIBOR 3M, lecz nie mniej niż 2% (wyjątek „zielone” gminy i tzw. gminy parkowe),</a:t>
            </a:r>
          </a:p>
          <a:p>
            <a:pPr marL="447675" lvl="0" indent="-179388"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okres  finansowania – do 15 lat, </a:t>
            </a:r>
          </a:p>
          <a:p>
            <a:pPr marL="447675" lvl="0" indent="-179388"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minimalna kwota pożyczki – 1 mln zł. </a:t>
            </a:r>
          </a:p>
        </p:txBody>
      </p:sp>
      <p:pic>
        <p:nvPicPr>
          <p:cNvPr id="19" name="Picture 2" descr="H:\Grupy\DL\FOTOLIA\euro.pn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913848" y="2422020"/>
            <a:ext cx="1348857" cy="1239337"/>
          </a:xfrm>
          <a:prstGeom prst="rect">
            <a:avLst/>
          </a:prstGeom>
          <a:noFill/>
        </p:spPr>
      </p:pic>
      <p:sp>
        <p:nvSpPr>
          <p:cNvPr id="20" name="Prostokąt 19"/>
          <p:cNvSpPr/>
          <p:nvPr/>
        </p:nvSpPr>
        <p:spPr bwMode="auto">
          <a:xfrm>
            <a:off x="5780003" y="5619143"/>
            <a:ext cx="10138337" cy="2022197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56000" rIns="108000" anchor="ctr"/>
          <a:lstStyle/>
          <a:p>
            <a:pPr marL="266700" indent="1588">
              <a:defRPr/>
            </a:pPr>
            <a:r>
              <a:rPr lang="pl-PL" sz="2400" b="1" dirty="0">
                <a:solidFill>
                  <a:schemeClr val="tx1"/>
                </a:solidFill>
              </a:rPr>
              <a:t>Warunki umorzenia</a:t>
            </a:r>
          </a:p>
          <a:p>
            <a:pPr marL="266700">
              <a:buFont typeface="Arial" pitchFamily="34" charset="0"/>
              <a:buChar char="•"/>
              <a:defRPr/>
            </a:pPr>
            <a:endParaRPr lang="pl-PL" sz="2400" b="1" dirty="0">
              <a:solidFill>
                <a:schemeClr val="tx1"/>
              </a:solidFill>
            </a:endParaRPr>
          </a:p>
          <a:p>
            <a:pPr marL="447675" lvl="0" indent="-180975"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do 10%, lecz nie więcej niż 1 000 000 zł.</a:t>
            </a:r>
          </a:p>
        </p:txBody>
      </p:sp>
      <p:pic>
        <p:nvPicPr>
          <p:cNvPr id="21" name="Obraz 20" descr="umorzeni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63376" y="6356007"/>
            <a:ext cx="849799" cy="84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519317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9930" y="1839915"/>
            <a:ext cx="3771951" cy="7214143"/>
          </a:xfrm>
        </p:spPr>
        <p:txBody>
          <a:bodyPr anchor="t">
            <a:normAutofit/>
          </a:bodyPr>
          <a:lstStyle/>
          <a:p>
            <a:pPr algn="l"/>
            <a: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Część 1) Gospodarka ściekowa w ramach Krajowego Programu Oczyszczania Ścieków Komunalnych</a:t>
            </a: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275758"/>
            <a:ext cx="3415284" cy="4024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400" dirty="0"/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51595" y="1839915"/>
            <a:ext cx="10673690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28</a:t>
            </a:fld>
            <a:endParaRPr dirty="0"/>
          </a:p>
        </p:txBody>
      </p:sp>
      <p:sp>
        <p:nvSpPr>
          <p:cNvPr id="10" name="Prostokąt 9"/>
          <p:cNvSpPr/>
          <p:nvPr/>
        </p:nvSpPr>
        <p:spPr bwMode="auto">
          <a:xfrm>
            <a:off x="5551595" y="1259175"/>
            <a:ext cx="11657113" cy="6026046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0000" rIns="108000" anchor="ctr"/>
          <a:lstStyle/>
          <a:p>
            <a:pPr marL="266700">
              <a:spcBef>
                <a:spcPts val="1800"/>
              </a:spcBef>
              <a:defRPr/>
            </a:pPr>
            <a:r>
              <a:rPr lang="pl-PL" sz="2400" b="1" dirty="0">
                <a:solidFill>
                  <a:srgbClr val="1D6295"/>
                </a:solidFill>
              </a:rPr>
              <a:t>Rodzaje przedsięwzięć: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budowa lub modernizacja oczyszczalni ścieków komunalnych (także </a:t>
            </a:r>
            <a:br>
              <a:rPr lang="pl-PL" sz="2400" dirty="0">
                <a:solidFill>
                  <a:schemeClr val="tx1"/>
                </a:solidFill>
              </a:rPr>
            </a:br>
            <a:r>
              <a:rPr lang="pl-PL" sz="2400" dirty="0">
                <a:solidFill>
                  <a:schemeClr val="tx1"/>
                </a:solidFill>
              </a:rPr>
              <a:t>w zakresie osadów ściekowych oraz wytwarzania energii ze źródeł odnawialnych wyłącznie na potrzeby własne operatora, tj. na działalność wodno-ściekową, jak również w zakresie przygotowania ścieków oczyszczonych do ponownego użycia),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budowa lub modernizacja zbiorczych systemów kanalizacji sanitarnej,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budowa przyłączy, 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w przypadku projektu kompleksowego – także budowa lub modernizacja systemów zaopatrzenia w wodę (także w zakresie wytwarzania energii ze źródeł odnawialnych wyłącznie na potrzeby własne operatora, tj. na działalność wodno-ściekową)  oraz budowa kanalizacji deszczowej.</a:t>
            </a:r>
          </a:p>
        </p:txBody>
      </p:sp>
      <p:pic>
        <p:nvPicPr>
          <p:cNvPr id="11" name="Obraz 10" descr="rodzaje-projektow.png"/>
          <p:cNvPicPr>
            <a:picLocks noChangeAspect="1"/>
          </p:cNvPicPr>
          <p:nvPr/>
        </p:nvPicPr>
        <p:blipFill>
          <a:blip r:embed="rId3" cstate="print"/>
          <a:srcRect l="12500" t="11000" r="12500" b="5000"/>
          <a:stretch>
            <a:fillRect/>
          </a:stretch>
        </p:blipFill>
        <p:spPr>
          <a:xfrm>
            <a:off x="5551595" y="1839915"/>
            <a:ext cx="1805024" cy="223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3035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15235" y="668686"/>
            <a:ext cx="3771951" cy="8100560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Część 2) Współfinansowanie projektów Programu Operacyjnego Infrastruktura </a:t>
            </a: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i Środowisko </a:t>
            </a: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i Programu Fundusze Europejskie na Infrastrukturę, Klimat, Środowisko 2021-2027 </a:t>
            </a: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275758"/>
            <a:ext cx="3415284" cy="4024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400" dirty="0"/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51595" y="1839915"/>
            <a:ext cx="10673690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29</a:t>
            </a:fld>
            <a:endParaRPr dirty="0"/>
          </a:p>
        </p:txBody>
      </p:sp>
      <p:sp>
        <p:nvSpPr>
          <p:cNvPr id="8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51595" y="1839915"/>
            <a:ext cx="10673690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</p:txBody>
      </p:sp>
      <p:sp>
        <p:nvSpPr>
          <p:cNvPr id="9" name="Prostokąt 8"/>
          <p:cNvSpPr/>
          <p:nvPr/>
        </p:nvSpPr>
        <p:spPr bwMode="auto">
          <a:xfrm>
            <a:off x="5434034" y="1558978"/>
            <a:ext cx="11954555" cy="2228210"/>
          </a:xfrm>
          <a:prstGeom prst="rect">
            <a:avLst/>
          </a:prstGeom>
          <a:solidFill>
            <a:schemeClr val="bg2">
              <a:lumMod val="8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0000" rIns="108000" anchor="ctr"/>
          <a:lstStyle/>
          <a:p>
            <a:pPr marL="266700">
              <a:defRPr/>
            </a:pPr>
            <a:r>
              <a:rPr lang="pl-PL" sz="2400" b="1" dirty="0">
                <a:solidFill>
                  <a:schemeClr val="tx1"/>
                </a:solidFill>
              </a:rPr>
              <a:t>Cel programu</a:t>
            </a:r>
          </a:p>
          <a:p>
            <a:pPr marL="266700">
              <a:defRPr/>
            </a:pPr>
            <a:endParaRPr lang="pl-PL" sz="2400" dirty="0">
              <a:solidFill>
                <a:schemeClr val="tx1"/>
              </a:solidFill>
            </a:endParaRPr>
          </a:p>
          <a:p>
            <a:pPr marL="266700" algn="just">
              <a:defRPr/>
            </a:pPr>
            <a:r>
              <a:rPr lang="pl-PL" sz="2400" dirty="0">
                <a:solidFill>
                  <a:schemeClr val="tx1"/>
                </a:solidFill>
              </a:rPr>
              <a:t>Poprawa stanu wód powierzchniowych i podziemnych poprzez oczyszczanie ścieków, zgodnie z wymogami Dyrektywy Rady 91/271/ EWG w sprawie oczyszczania ścieków komunalnych.</a:t>
            </a:r>
          </a:p>
        </p:txBody>
      </p:sp>
      <p:sp>
        <p:nvSpPr>
          <p:cNvPr id="12" name="Prostokąt 11"/>
          <p:cNvSpPr/>
          <p:nvPr/>
        </p:nvSpPr>
        <p:spPr bwMode="auto">
          <a:xfrm>
            <a:off x="5490517" y="4248491"/>
            <a:ext cx="12003004" cy="2377161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56000" rIns="108000" anchor="ctr"/>
          <a:lstStyle/>
          <a:p>
            <a:pPr marL="266700">
              <a:defRPr/>
            </a:pPr>
            <a:r>
              <a:rPr lang="pl-PL" sz="2400" b="1" dirty="0">
                <a:solidFill>
                  <a:schemeClr val="tx1"/>
                </a:solidFill>
              </a:rPr>
              <a:t>Beneficjenci</a:t>
            </a:r>
          </a:p>
          <a:p>
            <a:pPr marL="266700">
              <a:defRPr/>
            </a:pPr>
            <a:endParaRPr lang="pl-PL" sz="2400" b="1" dirty="0">
              <a:solidFill>
                <a:schemeClr val="tx1"/>
              </a:solidFill>
            </a:endParaRPr>
          </a:p>
          <a:p>
            <a:pPr marL="361950" indent="-180975"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Beneficjenci PO </a:t>
            </a:r>
            <a:r>
              <a:rPr lang="pl-PL" sz="2400" dirty="0" err="1">
                <a:solidFill>
                  <a:schemeClr val="tx1"/>
                </a:solidFill>
              </a:rPr>
              <a:t>IiŚ</a:t>
            </a:r>
            <a:r>
              <a:rPr lang="pl-PL" sz="2400" dirty="0">
                <a:solidFill>
                  <a:schemeClr val="tx1"/>
                </a:solidFill>
              </a:rPr>
              <a:t> 2014-2020 oraz </a:t>
            </a:r>
            <a:r>
              <a:rPr lang="pl-PL" sz="2400" dirty="0" err="1">
                <a:solidFill>
                  <a:schemeClr val="tx1"/>
                </a:solidFill>
              </a:rPr>
              <a:t>FEnIKS</a:t>
            </a:r>
            <a:r>
              <a:rPr lang="pl-PL" sz="2400" dirty="0">
                <a:solidFill>
                  <a:schemeClr val="tx1"/>
                </a:solidFill>
              </a:rPr>
              <a:t> 2021-2027</a:t>
            </a:r>
          </a:p>
          <a:p>
            <a:pPr marL="361950" indent="-180975"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Podmioty upoważnione </a:t>
            </a:r>
          </a:p>
        </p:txBody>
      </p:sp>
      <p:pic>
        <p:nvPicPr>
          <p:cNvPr id="13" name="Obraz 12" descr="ce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6880" y="1953667"/>
            <a:ext cx="1583012" cy="1583012"/>
          </a:xfrm>
          <a:prstGeom prst="rect">
            <a:avLst/>
          </a:prstGeom>
        </p:spPr>
      </p:pic>
      <p:sp>
        <p:nvSpPr>
          <p:cNvPr id="14" name="Prostokąt 13"/>
          <p:cNvSpPr/>
          <p:nvPr/>
        </p:nvSpPr>
        <p:spPr bwMode="auto">
          <a:xfrm>
            <a:off x="5576879" y="7182567"/>
            <a:ext cx="11916641" cy="2291217"/>
          </a:xfrm>
          <a:prstGeom prst="rect">
            <a:avLst/>
          </a:prstGeom>
          <a:solidFill>
            <a:srgbClr val="009999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56000" rIns="108000" anchor="ctr"/>
          <a:lstStyle/>
          <a:p>
            <a:pPr marL="266700">
              <a:defRPr/>
            </a:pPr>
            <a:endParaRPr lang="pl-PL" sz="1600" b="1" dirty="0">
              <a:solidFill>
                <a:schemeClr val="tx1"/>
              </a:solidFill>
            </a:endParaRPr>
          </a:p>
          <a:p>
            <a:pPr marL="266700">
              <a:defRPr/>
            </a:pPr>
            <a:r>
              <a:rPr lang="pl-PL" sz="2400" b="1" dirty="0">
                <a:solidFill>
                  <a:schemeClr val="tx1"/>
                </a:solidFill>
              </a:rPr>
              <a:t>Tryb składania wniosków</a:t>
            </a:r>
          </a:p>
          <a:p>
            <a:pPr marL="266700">
              <a:defRPr/>
            </a:pPr>
            <a:r>
              <a:rPr lang="pl-PL" sz="2400" dirty="0">
                <a:solidFill>
                  <a:schemeClr val="tx1"/>
                </a:solidFill>
              </a:rPr>
              <a:t>Nabór ciągły</a:t>
            </a:r>
          </a:p>
          <a:p>
            <a:pPr marL="266700">
              <a:defRPr/>
            </a:pPr>
            <a:endParaRPr lang="pl-PL" sz="2400" b="1" dirty="0">
              <a:solidFill>
                <a:schemeClr val="tx1"/>
              </a:solidFill>
            </a:endParaRPr>
          </a:p>
          <a:p>
            <a:pPr marL="266700">
              <a:defRPr/>
            </a:pPr>
            <a:r>
              <a:rPr lang="pl-PL" sz="2400" b="1" dirty="0">
                <a:solidFill>
                  <a:schemeClr val="tx1"/>
                </a:solidFill>
              </a:rPr>
              <a:t>Okres wdrażania:</a:t>
            </a:r>
          </a:p>
          <a:p>
            <a:pPr marL="361950" lvl="1" indent="-180975">
              <a:buClr>
                <a:schemeClr val="tx1"/>
              </a:buClr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podpisywanie umów – do 2027 r.,</a:t>
            </a:r>
          </a:p>
          <a:p>
            <a:pPr marL="361950" lvl="1" indent="-180975">
              <a:buClr>
                <a:schemeClr val="tx1"/>
              </a:buClr>
              <a:buFont typeface="Arial" pitchFamily="34" charset="0"/>
              <a:buChar char="•"/>
            </a:pPr>
            <a:r>
              <a:rPr lang="pl-PL" sz="2400" dirty="0">
                <a:solidFill>
                  <a:schemeClr val="tx1"/>
                </a:solidFill>
              </a:rPr>
              <a:t>wydatkowanie środków – do 2029 r.</a:t>
            </a:r>
          </a:p>
          <a:p>
            <a:pPr marL="266700">
              <a:defRPr/>
            </a:pPr>
            <a:endParaRPr lang="pl-PL" sz="1600" dirty="0">
              <a:solidFill>
                <a:schemeClr val="tx1"/>
              </a:solidFill>
            </a:endParaRPr>
          </a:p>
        </p:txBody>
      </p:sp>
      <p:pic>
        <p:nvPicPr>
          <p:cNvPr id="15" name="Obraz 14" descr="beneficjenc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90517" y="4678176"/>
            <a:ext cx="1722856" cy="1722856"/>
          </a:xfrm>
          <a:prstGeom prst="rect">
            <a:avLst/>
          </a:prstGeom>
        </p:spPr>
      </p:pic>
      <p:pic>
        <p:nvPicPr>
          <p:cNvPr id="16" name="Obraz 15" descr="kalendarz.png"/>
          <p:cNvPicPr>
            <a:picLocks noChangeAspect="1"/>
          </p:cNvPicPr>
          <p:nvPr/>
        </p:nvPicPr>
        <p:blipFill>
          <a:blip r:embed="rId5" cstate="print"/>
          <a:srcRect l="17773" t="8984" r="6054" b="11914"/>
          <a:stretch>
            <a:fillRect/>
          </a:stretch>
        </p:blipFill>
        <p:spPr>
          <a:xfrm>
            <a:off x="5789375" y="7388948"/>
            <a:ext cx="1370517" cy="1423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98965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rozdziału 2">
            <a:extLst>
              <a:ext uri="{FF2B5EF4-FFF2-40B4-BE49-F238E27FC236}">
                <a16:creationId xmlns:a16="http://schemas.microsoft.com/office/drawing/2014/main" id="{545F07C2-4868-69FB-ABEF-5BEC15474F8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33736" y="4022856"/>
            <a:ext cx="6496061" cy="3652108"/>
          </a:xfrm>
        </p:spPr>
        <p:txBody>
          <a:bodyPr anchor="t">
            <a:normAutofit/>
          </a:bodyPr>
          <a:lstStyle/>
          <a:p>
            <a:r>
              <a:rPr lang="pl-PL" sz="4800" dirty="0"/>
              <a:t>Działanie FENX.01.03 – informacje ogólne</a:t>
            </a:r>
          </a:p>
        </p:txBody>
      </p:sp>
      <p:sp>
        <p:nvSpPr>
          <p:cNvPr id="1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27600621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15235" y="668686"/>
            <a:ext cx="3771951" cy="8100560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Część 2) Współfinansowanie projektów Programu Operacyjnego Infrastruktura </a:t>
            </a: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i Środowisko </a:t>
            </a: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i Programu Fundusze Europejskie na Infrastrukturę, Klimat, Środowisko 2021-2027 </a:t>
            </a: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2801" dirty="0">
                <a:solidFill>
                  <a:schemeClr val="bg1"/>
                </a:solidFill>
              </a:rPr>
            </a:br>
            <a:r>
              <a:rPr lang="pl-PL" sz="2599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979931" y="4275758"/>
            <a:ext cx="3415284" cy="4024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pPr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400" dirty="0"/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51595" y="1839915"/>
            <a:ext cx="10673690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endParaRPr lang="pl-PL" sz="2400" dirty="0">
              <a:solidFill>
                <a:srgbClr val="00797A"/>
              </a:solidFill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11577" y="9981813"/>
            <a:ext cx="249425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30</a:t>
            </a:fld>
            <a:endParaRPr dirty="0"/>
          </a:p>
        </p:txBody>
      </p:sp>
      <p:sp>
        <p:nvSpPr>
          <p:cNvPr id="6" name="Prostokąt 5"/>
          <p:cNvSpPr/>
          <p:nvPr/>
        </p:nvSpPr>
        <p:spPr bwMode="auto">
          <a:xfrm>
            <a:off x="5659624" y="1230612"/>
            <a:ext cx="10201960" cy="5356805"/>
          </a:xfrm>
          <a:prstGeom prst="rect">
            <a:avLst/>
          </a:prstGeom>
          <a:solidFill>
            <a:srgbClr val="009999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0000" rIns="108000" anchor="ctr"/>
          <a:lstStyle/>
          <a:p>
            <a:pPr marL="268288" lvl="0"/>
            <a:endParaRPr lang="pl-PL" sz="2000" b="1" dirty="0">
              <a:solidFill>
                <a:schemeClr val="tx1"/>
              </a:solidFill>
            </a:endParaRPr>
          </a:p>
          <a:p>
            <a:pPr marL="268288" lvl="0"/>
            <a:r>
              <a:rPr lang="pl-PL" sz="2000" b="1" dirty="0">
                <a:solidFill>
                  <a:schemeClr val="tx1"/>
                </a:solidFill>
              </a:rPr>
              <a:t>Pożyczka</a:t>
            </a:r>
            <a:endParaRPr lang="pl-PL" sz="2000" dirty="0">
              <a:solidFill>
                <a:schemeClr val="tx1"/>
              </a:solidFill>
            </a:endParaRPr>
          </a:p>
          <a:p>
            <a:pPr marL="447675" lvl="0" indent="-179388">
              <a:buFont typeface="Arial" pitchFamily="34" charset="0"/>
              <a:buChar char="•"/>
            </a:pPr>
            <a:r>
              <a:rPr lang="pl-PL" sz="2000" dirty="0">
                <a:solidFill>
                  <a:schemeClr val="tx1"/>
                </a:solidFill>
              </a:rPr>
              <a:t>do kwoty będącej różnicą m. kosztami kwalifikowanymi </a:t>
            </a:r>
            <a:br>
              <a:rPr lang="pl-PL" sz="2000" dirty="0">
                <a:solidFill>
                  <a:schemeClr val="tx1"/>
                </a:solidFill>
              </a:rPr>
            </a:br>
            <a:r>
              <a:rPr lang="pl-PL" sz="2000" dirty="0">
                <a:solidFill>
                  <a:schemeClr val="tx1"/>
                </a:solidFill>
              </a:rPr>
              <a:t>i dofinansowaniem FS,</a:t>
            </a:r>
          </a:p>
          <a:p>
            <a:pPr marL="447675" lvl="0" indent="-179388">
              <a:buFont typeface="Arial" pitchFamily="34" charset="0"/>
              <a:buChar char="•"/>
            </a:pPr>
            <a:r>
              <a:rPr lang="pl-PL" sz="2000" dirty="0">
                <a:solidFill>
                  <a:schemeClr val="tx1"/>
                </a:solidFill>
              </a:rPr>
              <a:t>oprocentowanie WIBOR 3M-100 punktów bazowych, lecz nie mniej niż 2% (wyjątek „zielone” gminy i tzw. gminy parkowe),</a:t>
            </a:r>
          </a:p>
          <a:p>
            <a:pPr marL="447675" lvl="0" indent="-179388">
              <a:buFont typeface="Arial" pitchFamily="34" charset="0"/>
              <a:buChar char="•"/>
            </a:pPr>
            <a:r>
              <a:rPr lang="pl-PL" sz="2000" dirty="0">
                <a:solidFill>
                  <a:schemeClr val="tx1"/>
                </a:solidFill>
              </a:rPr>
              <a:t>okres  finansowania – do 15 lat, </a:t>
            </a:r>
          </a:p>
          <a:p>
            <a:pPr marL="447675" lvl="0" indent="-179388">
              <a:buFont typeface="Arial" pitchFamily="34" charset="0"/>
              <a:buChar char="•"/>
            </a:pPr>
            <a:r>
              <a:rPr lang="pl-PL" sz="2000" dirty="0">
                <a:solidFill>
                  <a:schemeClr val="tx1"/>
                </a:solidFill>
              </a:rPr>
              <a:t>nie podlega umorzeniu. </a:t>
            </a:r>
          </a:p>
          <a:p>
            <a:pPr marL="268288" lvl="0"/>
            <a:endParaRPr lang="pl-PL" sz="2000" b="1" dirty="0">
              <a:solidFill>
                <a:schemeClr val="tx1"/>
              </a:solidFill>
            </a:endParaRPr>
          </a:p>
          <a:p>
            <a:pPr marL="268288" lvl="0"/>
            <a:r>
              <a:rPr lang="pl-PL" sz="2000" b="1" dirty="0">
                <a:solidFill>
                  <a:schemeClr val="tx1"/>
                </a:solidFill>
              </a:rPr>
              <a:t>Pożyczka na zachowanie płynności finansowej</a:t>
            </a:r>
            <a:endParaRPr lang="pl-PL" sz="2000" dirty="0">
              <a:solidFill>
                <a:schemeClr val="tx1"/>
              </a:solidFill>
            </a:endParaRPr>
          </a:p>
          <a:p>
            <a:pPr marL="447675" lvl="0" indent="-179388">
              <a:buFont typeface="Arial" pitchFamily="34" charset="0"/>
              <a:buChar char="•"/>
            </a:pPr>
            <a:r>
              <a:rPr lang="pl-PL" sz="2000" dirty="0">
                <a:solidFill>
                  <a:schemeClr val="tx1"/>
                </a:solidFill>
              </a:rPr>
              <a:t>kwota </a:t>
            </a:r>
            <a:r>
              <a:rPr lang="pl-PL" sz="2000" dirty="0">
                <a:solidFill>
                  <a:schemeClr val="tx1"/>
                </a:solidFill>
                <a:latin typeface="Arial" charset="0"/>
              </a:rPr>
              <a:t>nie większa niż maksymalna kwota niewypłaconych środków FS, do 20% kwoty dofinansowania unijnego</a:t>
            </a:r>
          </a:p>
          <a:p>
            <a:pPr marL="447675" lvl="0" indent="-179388">
              <a:buFont typeface="Arial" pitchFamily="34" charset="0"/>
              <a:buChar char="•"/>
            </a:pPr>
            <a:r>
              <a:rPr lang="pl-PL" sz="2000" dirty="0">
                <a:solidFill>
                  <a:schemeClr val="tx1"/>
                </a:solidFill>
              </a:rPr>
              <a:t>oprocentowanie WIBOR 3M+50 punktów bazowych, nie mniej niż 2% (wyjątek „zielone” gminy i tzw. gminy parkowe),</a:t>
            </a:r>
          </a:p>
          <a:p>
            <a:pPr marL="447675" lvl="0" indent="-179388">
              <a:buFont typeface="Arial" pitchFamily="34" charset="0"/>
              <a:buChar char="•"/>
            </a:pPr>
            <a:r>
              <a:rPr lang="pl-PL" sz="2000" dirty="0">
                <a:solidFill>
                  <a:schemeClr val="tx1"/>
                </a:solidFill>
                <a:latin typeface="Arial" charset="0"/>
              </a:rPr>
              <a:t>zwrot w terminie 7 dni od wpływu środków FS na rachunek.</a:t>
            </a:r>
          </a:p>
          <a:p>
            <a:pPr marL="268287" lvl="0"/>
            <a:endParaRPr lang="pl-PL" sz="2000" dirty="0">
              <a:solidFill>
                <a:schemeClr val="tx1"/>
              </a:solidFill>
            </a:endParaRPr>
          </a:p>
          <a:p>
            <a:pPr marL="268287" lvl="0"/>
            <a:endParaRPr lang="pl-PL" sz="2000" dirty="0">
              <a:solidFill>
                <a:schemeClr val="tx1"/>
              </a:solidFill>
            </a:endParaRPr>
          </a:p>
        </p:txBody>
      </p:sp>
      <p:pic>
        <p:nvPicPr>
          <p:cNvPr id="7" name="Picture 2" descr="H:\Grupy\DL\FOTOLIA\euro.pn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793467" y="2257729"/>
            <a:ext cx="1357322" cy="1247115"/>
          </a:xfrm>
          <a:prstGeom prst="rect">
            <a:avLst/>
          </a:prstGeom>
          <a:noFill/>
        </p:spPr>
      </p:pic>
      <p:sp>
        <p:nvSpPr>
          <p:cNvPr id="8" name="Prostokąt 7"/>
          <p:cNvSpPr/>
          <p:nvPr/>
        </p:nvSpPr>
        <p:spPr bwMode="auto">
          <a:xfrm>
            <a:off x="5659624" y="7005232"/>
            <a:ext cx="10500799" cy="22845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0000" rIns="108000" anchor="ctr"/>
          <a:lstStyle/>
          <a:p>
            <a:pPr marL="266700">
              <a:defRPr/>
            </a:pPr>
            <a:r>
              <a:rPr lang="pl-PL" sz="2000" b="1" dirty="0">
                <a:solidFill>
                  <a:srgbClr val="1D6295"/>
                </a:solidFill>
              </a:rPr>
              <a:t>Rodzaje przedsięwzięć: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chemeClr val="tx1"/>
                </a:solidFill>
              </a:rPr>
              <a:t>Przedsięwzięcia wymienione w Szczegółowym Opisie Osi Priorytetowych Programu Operacyjnego Infrastruktura i Środowisko 2014-2020; 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chemeClr val="tx1"/>
                </a:solidFill>
              </a:rPr>
              <a:t>Przedsięwzięcia możliwe do dofinansowania w ramach </a:t>
            </a:r>
            <a:r>
              <a:rPr lang="pl-PL" sz="2000" dirty="0" err="1">
                <a:solidFill>
                  <a:schemeClr val="tx1"/>
                </a:solidFill>
              </a:rPr>
              <a:t>FEnIKS</a:t>
            </a:r>
            <a:r>
              <a:rPr lang="pl-PL" sz="2000" dirty="0">
                <a:solidFill>
                  <a:schemeClr val="tx1"/>
                </a:solidFill>
              </a:rPr>
              <a:t> 2021-2027.</a:t>
            </a:r>
          </a:p>
          <a:p>
            <a:pPr marL="285750" indent="-285750" algn="just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pl-PL" sz="2000" dirty="0">
              <a:solidFill>
                <a:schemeClr val="tx1"/>
              </a:solidFill>
            </a:endParaRPr>
          </a:p>
        </p:txBody>
      </p:sp>
      <p:pic>
        <p:nvPicPr>
          <p:cNvPr id="9" name="Obraz 8" descr="rodzaje-projektow.png"/>
          <p:cNvPicPr>
            <a:picLocks noChangeAspect="1"/>
          </p:cNvPicPr>
          <p:nvPr/>
        </p:nvPicPr>
        <p:blipFill>
          <a:blip r:embed="rId4" cstate="print"/>
          <a:srcRect l="12500" t="11000" r="12500" b="5000"/>
          <a:stretch>
            <a:fillRect/>
          </a:stretch>
        </p:blipFill>
        <p:spPr>
          <a:xfrm>
            <a:off x="5968207" y="7601730"/>
            <a:ext cx="1253780" cy="128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215926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rozdziału 2">
            <a:extLst>
              <a:ext uri="{FF2B5EF4-FFF2-40B4-BE49-F238E27FC236}">
                <a16:creationId xmlns:a16="http://schemas.microsoft.com/office/drawing/2014/main" id="{545F07C2-4868-69FB-ABEF-5BEC15474F8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88568" y="3738043"/>
            <a:ext cx="5971406" cy="4462982"/>
          </a:xfrm>
        </p:spPr>
        <p:txBody>
          <a:bodyPr anchor="t">
            <a:normAutofit fontScale="90000"/>
          </a:bodyPr>
          <a:lstStyle/>
          <a:p>
            <a:r>
              <a:rPr lang="pl-PL" dirty="0"/>
              <a:t>Program Priorytetowy NFOŚiGW „Gospodarka wodno-ściekowa </a:t>
            </a:r>
            <a:br>
              <a:rPr lang="pl-PL" dirty="0"/>
            </a:br>
            <a:r>
              <a:rPr lang="pl-PL" dirty="0"/>
              <a:t>poza aglomeracjami”</a:t>
            </a:r>
            <a:br>
              <a:rPr lang="pl-PL" dirty="0"/>
            </a:br>
            <a:br>
              <a:rPr lang="pl-PL" dirty="0"/>
            </a:br>
            <a:r>
              <a:rPr lang="pl-PL" dirty="0"/>
              <a:t>planowane uruchomienie programu </a:t>
            </a:r>
            <a:br>
              <a:rPr lang="pl-PL" dirty="0"/>
            </a:br>
            <a:br>
              <a:rPr lang="pl-PL" dirty="0"/>
            </a:br>
            <a:endParaRPr lang="pl-PL" dirty="0"/>
          </a:p>
        </p:txBody>
      </p:sp>
      <p:sp>
        <p:nvSpPr>
          <p:cNvPr id="1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1504163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99851" y="2096660"/>
            <a:ext cx="3412188" cy="4154238"/>
          </a:xfrm>
        </p:spPr>
        <p:txBody>
          <a:bodyPr anchor="t">
            <a:noAutofit/>
          </a:bodyPr>
          <a:lstStyle/>
          <a:p>
            <a:pPr algn="l"/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pl-PL" sz="4000" dirty="0">
                <a:solidFill>
                  <a:schemeClr val="bg1"/>
                </a:solidFill>
              </a:rPr>
              <a:t>Program Priorytetowy NFOŚiGW „Gospodarka wodno-ściekowa </a:t>
            </a:r>
            <a:br>
              <a:rPr lang="pl-PL" sz="4000" dirty="0">
                <a:solidFill>
                  <a:schemeClr val="bg1"/>
                </a:solidFill>
              </a:rPr>
            </a:br>
            <a:r>
              <a:rPr lang="pl-PL" sz="4000" dirty="0">
                <a:solidFill>
                  <a:schemeClr val="bg1"/>
                </a:solidFill>
              </a:rPr>
              <a:t>poza </a:t>
            </a:r>
            <a:r>
              <a:rPr lang="pl-PL" sz="4000" dirty="0" err="1">
                <a:solidFill>
                  <a:schemeClr val="bg1"/>
                </a:solidFill>
              </a:rPr>
              <a:t>aglomeracjam</a:t>
            </a:r>
            <a:r>
              <a:rPr lang="pl-PL" sz="4000" dirty="0">
                <a:solidFill>
                  <a:schemeClr val="bg1"/>
                </a:solidFill>
              </a:rPr>
              <a:t>” - założenia</a:t>
            </a:r>
            <a:br>
              <a:rPr lang="pl-PL" sz="4000" dirty="0">
                <a:solidFill>
                  <a:schemeClr val="bg1"/>
                </a:solidFill>
              </a:rPr>
            </a:b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4000" dirty="0"/>
            </a:b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endParaRPr lang="pl-PL" sz="40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519067" y="551638"/>
            <a:ext cx="12641933" cy="104722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  <a:buSzPct val="100000"/>
              <a:defRPr sz="2000" b="1">
                <a:latin typeface="Source Sans Pro"/>
                <a:ea typeface="Source Sans Pro"/>
                <a:cs typeface="Source Sans Pro"/>
                <a:sym typeface="Source Sans Pro"/>
              </a:defRPr>
            </a:pPr>
            <a:endParaRPr dirty="0">
              <a:solidFill>
                <a:srgbClr val="6AC7B2"/>
              </a:solidFill>
              <a:latin typeface="+mn-lt"/>
            </a:endParaRPr>
          </a:p>
          <a:p>
            <a:pPr marL="342900" indent="-342900">
              <a:lnSpc>
                <a:spcPct val="114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Beneficjenci: </a:t>
            </a:r>
            <a:r>
              <a:rPr lang="pl-PL" sz="2400" b="1" dirty="0" err="1">
                <a:solidFill>
                  <a:srgbClr val="00797A"/>
                </a:solidFill>
                <a:latin typeface="+mn-lt"/>
                <a:ea typeface="+mn-ea"/>
                <a:cs typeface="+mn-cs"/>
              </a:rPr>
              <a:t>jst</a:t>
            </a:r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 i spółki wodociągowo – kanalizacyjne</a:t>
            </a:r>
          </a:p>
          <a:p>
            <a:pPr marL="342900" indent="-342900">
              <a:lnSpc>
                <a:spcPct val="114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Tryb składania wniosków</a:t>
            </a:r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: nabór ciągły</a:t>
            </a:r>
          </a:p>
          <a:p>
            <a:pPr marL="342900" indent="-342900">
              <a:lnSpc>
                <a:spcPct val="114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Forma wsparcia: </a:t>
            </a:r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pożyczka </a:t>
            </a:r>
          </a:p>
          <a:p>
            <a:pPr marL="731838" lvl="1" indent="-285750">
              <a:spcBef>
                <a:spcPct val="0"/>
              </a:spcBef>
              <a:spcAft>
                <a:spcPts val="600"/>
              </a:spcAft>
              <a:buClr>
                <a:srgbClr val="009999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do 100% kosztów kwalifikowanych,</a:t>
            </a:r>
          </a:p>
          <a:p>
            <a:pPr marL="731838" lvl="1" indent="-285750">
              <a:spcBef>
                <a:spcPct val="0"/>
              </a:spcBef>
              <a:spcAft>
                <a:spcPts val="600"/>
              </a:spcAft>
              <a:buClr>
                <a:srgbClr val="009999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oprocentowanie - WIBOR 3M, nie mniej niż 2% w skali roku, </a:t>
            </a:r>
          </a:p>
          <a:p>
            <a:pPr marL="731838" lvl="1" indent="-285750">
              <a:spcBef>
                <a:spcPct val="0"/>
              </a:spcBef>
              <a:spcAft>
                <a:spcPts val="600"/>
              </a:spcAft>
              <a:buClr>
                <a:srgbClr val="009999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okres finansowania – do 15 lat. </a:t>
            </a:r>
          </a:p>
          <a:p>
            <a:pPr marL="342900" indent="-342900">
              <a:lnSpc>
                <a:spcPct val="114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Warunki umorzenia</a:t>
            </a:r>
          </a:p>
          <a:p>
            <a:pPr marL="731838" lvl="1" indent="-285750">
              <a:spcBef>
                <a:spcPct val="0"/>
              </a:spcBef>
              <a:spcAft>
                <a:spcPts val="600"/>
              </a:spcAft>
              <a:buClr>
                <a:srgbClr val="009999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w zależności od wartości wskaźnika G (wskaźnika dochodów podatkowych na jednego mieszkańca w gminie) wynosi do 30% (dla G większego lub równego 1200),  do 50% (dla G poniżej 1200),</a:t>
            </a:r>
          </a:p>
          <a:p>
            <a:pPr marL="731838" lvl="1" indent="-285750">
              <a:spcBef>
                <a:spcPct val="0"/>
              </a:spcBef>
              <a:spcAft>
                <a:spcPts val="600"/>
              </a:spcAft>
              <a:buClr>
                <a:srgbClr val="009999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wartość umorzenia do 5 mln zł.</a:t>
            </a:r>
            <a:endParaRPr lang="pl-PL" sz="2400" b="1" dirty="0">
              <a:solidFill>
                <a:srgbClr val="00797A"/>
              </a:solidFill>
              <a:latin typeface="+mn-lt"/>
              <a:ea typeface="+mn-ea"/>
              <a:cs typeface="+mn-cs"/>
            </a:endParaRPr>
          </a:p>
          <a:p>
            <a:pPr marL="342900" indent="-342900">
              <a:lnSpc>
                <a:spcPct val="114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Rodzaje przedsięwzięć</a:t>
            </a:r>
          </a:p>
          <a:p>
            <a:pPr marL="266700">
              <a:defRPr/>
            </a:pPr>
            <a:endParaRPr lang="pl-PL" sz="800" b="1" dirty="0">
              <a:solidFill>
                <a:schemeClr val="tx1"/>
              </a:solidFill>
            </a:endParaRPr>
          </a:p>
          <a:p>
            <a:pPr marL="731838" lvl="1" indent="-285750">
              <a:spcBef>
                <a:spcPct val="0"/>
              </a:spcBef>
              <a:spcAft>
                <a:spcPts val="600"/>
              </a:spcAft>
              <a:buClr>
                <a:srgbClr val="009999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lokalne oczyszczalnie ścieków komunalnych,</a:t>
            </a:r>
          </a:p>
          <a:p>
            <a:pPr marL="731838" lvl="1" indent="-285750">
              <a:spcBef>
                <a:spcPct val="0"/>
              </a:spcBef>
              <a:spcAft>
                <a:spcPts val="600"/>
              </a:spcAft>
              <a:buClr>
                <a:srgbClr val="009999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kanalizacja sanitarna, </a:t>
            </a:r>
          </a:p>
          <a:p>
            <a:pPr marL="731838" lvl="1" indent="-285750">
              <a:spcBef>
                <a:spcPct val="0"/>
              </a:spcBef>
              <a:spcAft>
                <a:spcPts val="600"/>
              </a:spcAft>
              <a:buClr>
                <a:srgbClr val="009999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podłączenia budynków do sieci kanalizacji sanitarnej,</a:t>
            </a:r>
          </a:p>
          <a:p>
            <a:pPr marL="731838" lvl="1" indent="-285750">
              <a:spcBef>
                <a:spcPct val="0"/>
              </a:spcBef>
              <a:spcAft>
                <a:spcPts val="600"/>
              </a:spcAft>
              <a:buClr>
                <a:srgbClr val="009999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stacje uzdatniania wody, ujęcia wody,</a:t>
            </a:r>
          </a:p>
          <a:p>
            <a:pPr marL="731838" lvl="1" indent="-285750">
              <a:spcBef>
                <a:spcPct val="0"/>
              </a:spcBef>
              <a:spcAft>
                <a:spcPts val="600"/>
              </a:spcAft>
              <a:buClr>
                <a:srgbClr val="009999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sieć wodociągowa, </a:t>
            </a:r>
          </a:p>
          <a:p>
            <a:pPr marL="731838" lvl="1" indent="-285750">
              <a:spcBef>
                <a:spcPct val="0"/>
              </a:spcBef>
              <a:spcAft>
                <a:spcPts val="600"/>
              </a:spcAft>
              <a:buClr>
                <a:srgbClr val="009999"/>
              </a:buClr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</a:rPr>
              <a:t>podłączenia budynków do sieci wodociągowej.</a:t>
            </a:r>
          </a:p>
          <a:p>
            <a:pPr>
              <a:lnSpc>
                <a:spcPct val="114000"/>
              </a:lnSpc>
              <a:spcBef>
                <a:spcPts val="1200"/>
              </a:spcBef>
            </a:pPr>
            <a:endParaRPr lang="pl-PL" altLang="pl-PL" sz="2400" dirty="0">
              <a:latin typeface="+mn-lt"/>
            </a:endParaRPr>
          </a:p>
          <a:p>
            <a:endParaRPr lang="pl-PL" sz="2400" b="1" dirty="0">
              <a:latin typeface="+mn-lt"/>
            </a:endParaRPr>
          </a:p>
          <a:p>
            <a:pPr marL="702900" indent="-342900">
              <a:lnSpc>
                <a:spcPct val="114000"/>
              </a:lnSpc>
              <a:buFont typeface="Arial" panose="020B0604020202020204" pitchFamily="34" charset="0"/>
              <a:buChar char="•"/>
              <a:defRPr/>
            </a:pPr>
            <a:endParaRPr lang="pl-PL" altLang="pl-PL" sz="2400" b="1" dirty="0">
              <a:latin typeface="+mn-lt"/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9256755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D3BB7B-4598-D794-BC88-75C68F7949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6705600"/>
            <a:ext cx="18288000" cy="731838"/>
          </a:xfrm>
        </p:spPr>
        <p:txBody>
          <a:bodyPr anchor="t">
            <a:normAutofit/>
          </a:bodyPr>
          <a:lstStyle/>
          <a:p>
            <a:r>
              <a:rPr lang="pl-PL" sz="3500" dirty="0">
                <a:latin typeface="+mn-ea"/>
                <a:ea typeface="+mn-ea"/>
              </a:rPr>
              <a:t>Dziękujemy za uwagę</a:t>
            </a:r>
          </a:p>
        </p:txBody>
      </p:sp>
      <p:sp>
        <p:nvSpPr>
          <p:cNvPr id="270" name="TextBox 8"/>
          <p:cNvSpPr txBox="1"/>
          <p:nvPr/>
        </p:nvSpPr>
        <p:spPr>
          <a:xfrm>
            <a:off x="4925070" y="7199193"/>
            <a:ext cx="8437860" cy="61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ct val="120000"/>
              </a:lnSpc>
              <a:defRPr sz="3500"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lang="pl-PL" dirty="0">
                <a:solidFill>
                  <a:srgbClr val="007979"/>
                </a:solidFill>
              </a:rPr>
              <a:t>www.nfosigw.gov.pl</a:t>
            </a:r>
            <a:endParaRPr dirty="0">
              <a:solidFill>
                <a:srgbClr val="007979"/>
              </a:solidFill>
            </a:endParaRPr>
          </a:p>
        </p:txBody>
      </p:sp>
      <p:pic>
        <p:nvPicPr>
          <p:cNvPr id="271" name="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215" y="2263531"/>
            <a:ext cx="3913570" cy="2695005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31809CD-A91C-6160-8533-1F8D3C50802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pl-PL" smtClean="0"/>
              <a:pPr/>
              <a:t>33</a:t>
            </a:fld>
            <a:endParaRPr lang="pl-PL"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99851" y="2096660"/>
            <a:ext cx="3412188" cy="4154238"/>
          </a:xfrm>
        </p:spPr>
        <p:txBody>
          <a:bodyPr anchor="t">
            <a:noAutofit/>
          </a:bodyPr>
          <a:lstStyle/>
          <a:p>
            <a:pPr algn="l"/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pl-PL" sz="40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FEnIKS</a:t>
            </a:r>
            <a: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działanie FENX.01.03</a:t>
            </a: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4000" dirty="0"/>
            </a:b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endParaRPr lang="pl-PL" sz="40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433628" y="1723213"/>
            <a:ext cx="12641933" cy="5683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  <a:buSzPct val="100000"/>
              <a:defRPr sz="2000" b="1">
                <a:latin typeface="Source Sans Pro"/>
                <a:ea typeface="Source Sans Pro"/>
                <a:cs typeface="Source Sans Pro"/>
                <a:sym typeface="Source Sans Pro"/>
              </a:defRPr>
            </a:pPr>
            <a:endParaRPr dirty="0">
              <a:solidFill>
                <a:srgbClr val="6AC7B2"/>
              </a:solidFill>
              <a:latin typeface="+mn-lt"/>
            </a:endParaRPr>
          </a:p>
          <a:p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Fundusze Europejskie na Infrastrukturę, Klimat, Środowisko 2021-2027 (</a:t>
            </a:r>
            <a:r>
              <a:rPr lang="pl-PL" sz="2400" b="1" dirty="0" err="1">
                <a:solidFill>
                  <a:srgbClr val="00797A"/>
                </a:solidFill>
                <a:latin typeface="+mn-lt"/>
                <a:ea typeface="+mn-ea"/>
                <a:cs typeface="+mn-cs"/>
              </a:rPr>
              <a:t>FEnIKS</a:t>
            </a:r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endParaRPr lang="pl-PL" sz="2400" b="1" dirty="0">
              <a:solidFill>
                <a:srgbClr val="00797A"/>
              </a:solidFill>
              <a:latin typeface="+mn-lt"/>
              <a:ea typeface="+mn-ea"/>
              <a:cs typeface="+mn-cs"/>
            </a:endParaRPr>
          </a:p>
          <a:p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Priorytet I: </a:t>
            </a:r>
          </a:p>
          <a:p>
            <a:pPr algn="just"/>
            <a:r>
              <a:rPr lang="pl-PL" sz="2400" b="1" dirty="0">
                <a:latin typeface="+mn-lt"/>
              </a:rPr>
              <a:t>Wsparcie sektorów energetyka i środowisko z Funduszu Spójności</a:t>
            </a:r>
          </a:p>
          <a:p>
            <a:endParaRPr lang="pl-PL" sz="2400" b="1" dirty="0">
              <a:latin typeface="+mn-lt"/>
            </a:endParaRPr>
          </a:p>
          <a:p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Cel szczegółowy 2.5:</a:t>
            </a:r>
          </a:p>
          <a:p>
            <a:r>
              <a:rPr lang="pl-PL" sz="2400" b="1" dirty="0">
                <a:latin typeface="+mn-lt"/>
              </a:rPr>
              <a:t>Promowanie dostępu do wody oraz zrównoważonej gospodarki wodnej</a:t>
            </a:r>
          </a:p>
          <a:p>
            <a:endParaRPr lang="pl-PL" sz="2400" b="1" dirty="0">
              <a:latin typeface="+mn-lt"/>
            </a:endParaRPr>
          </a:p>
          <a:p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Działanie:</a:t>
            </a:r>
          </a:p>
          <a:p>
            <a:r>
              <a:rPr lang="pl-PL" sz="2400" b="1" dirty="0">
                <a:latin typeface="+mn-lt"/>
              </a:rPr>
              <a:t>FENX.01.03 Gospodarka wodno-ściekowa</a:t>
            </a:r>
          </a:p>
          <a:p>
            <a:endParaRPr lang="pl-PL" sz="2400" b="1" dirty="0">
              <a:latin typeface="+mn-lt"/>
            </a:endParaRPr>
          </a:p>
          <a:p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Wysokość alokacji UE:</a:t>
            </a:r>
          </a:p>
          <a:p>
            <a:r>
              <a:rPr lang="pl-PL" sz="2400" b="1" dirty="0">
                <a:latin typeface="+mn-lt"/>
              </a:rPr>
              <a:t>1 050 000 000,00 EUR</a:t>
            </a:r>
          </a:p>
          <a:p>
            <a:pPr marL="702900" indent="-342900">
              <a:lnSpc>
                <a:spcPct val="114000"/>
              </a:lnSpc>
              <a:buFont typeface="Arial" panose="020B0604020202020204" pitchFamily="34" charset="0"/>
              <a:buChar char="•"/>
              <a:defRPr/>
            </a:pPr>
            <a:endParaRPr lang="pl-PL" altLang="pl-PL" sz="2400" b="1" dirty="0">
              <a:latin typeface="+mn-lt"/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6191228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99851" y="2096660"/>
            <a:ext cx="3412188" cy="4154238"/>
          </a:xfrm>
        </p:spPr>
        <p:txBody>
          <a:bodyPr anchor="t">
            <a:noAutofit/>
          </a:bodyPr>
          <a:lstStyle/>
          <a:p>
            <a:pPr algn="l"/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pl-PL" sz="40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FEnIKS</a:t>
            </a:r>
            <a: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działanie FENX.01.03</a:t>
            </a: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pl-PL" sz="4000" dirty="0"/>
            </a:br>
            <a:br>
              <a:rPr lang="pl-PL" sz="40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</a:br>
            <a:endParaRPr lang="pl-PL" sz="40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433628" y="1723213"/>
            <a:ext cx="12641933" cy="64865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  <a:buSzPct val="100000"/>
              <a:defRPr sz="2000" b="1">
                <a:latin typeface="Source Sans Pro"/>
                <a:ea typeface="Source Sans Pro"/>
                <a:cs typeface="Source Sans Pro"/>
                <a:sym typeface="Source Sans Pro"/>
              </a:defRPr>
            </a:pPr>
            <a:endParaRPr dirty="0">
              <a:solidFill>
                <a:srgbClr val="6AC7B2"/>
              </a:solidFill>
              <a:latin typeface="+mn-lt"/>
            </a:endParaRPr>
          </a:p>
          <a:p>
            <a:endParaRPr lang="pl-PL" sz="2400" b="1" dirty="0">
              <a:latin typeface="+mn-lt"/>
            </a:endParaRPr>
          </a:p>
          <a:p>
            <a:pPr marL="342900" indent="-342900">
              <a:lnSpc>
                <a:spcPct val="114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Aglomeracje ujęte w KPOŚK o wielkości co najmniej 15 000 RLM</a:t>
            </a: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, które nie spełniają wymogów dyrektywy ściekowej w zakresie:</a:t>
            </a:r>
          </a:p>
          <a:p>
            <a:pPr marL="857250" lvl="1" indent="-400050" algn="just">
              <a:spcBef>
                <a:spcPts val="1200"/>
              </a:spcBef>
              <a:buFont typeface="+mj-lt"/>
              <a:buAutoNum type="romanUcPeriod"/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stopnia skanalizowania </a:t>
            </a:r>
          </a:p>
          <a:p>
            <a:pPr marL="857250" lvl="1" indent="-400050" algn="just">
              <a:spcBef>
                <a:spcPts val="1200"/>
              </a:spcBef>
              <a:buFont typeface="+mj-lt"/>
              <a:buAutoNum type="romanUcPeriod"/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wydajności oczyszczalni </a:t>
            </a:r>
          </a:p>
          <a:p>
            <a:pPr marL="857250" lvl="1" indent="-400050" algn="just">
              <a:spcBef>
                <a:spcPts val="1200"/>
              </a:spcBef>
              <a:buFont typeface="+mj-lt"/>
              <a:buAutoNum type="romanUcPeriod"/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standardów oczyszczania</a:t>
            </a:r>
          </a:p>
          <a:p>
            <a:pPr marL="342900" indent="-342900">
              <a:lnSpc>
                <a:spcPct val="114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Beneficjenci: </a:t>
            </a:r>
            <a:r>
              <a:rPr lang="pl-PL" sz="2400" b="1" dirty="0" err="1">
                <a:solidFill>
                  <a:srgbClr val="00797A"/>
                </a:solidFill>
                <a:latin typeface="+mn-lt"/>
                <a:ea typeface="+mn-ea"/>
                <a:cs typeface="+mn-cs"/>
              </a:rPr>
              <a:t>jst</a:t>
            </a:r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 i spółki wodociągowo – kanalizacyjne</a:t>
            </a:r>
          </a:p>
          <a:p>
            <a:pPr marL="342900" indent="-342900">
              <a:lnSpc>
                <a:spcPct val="114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Forma wsparcia: </a:t>
            </a:r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dotacja do 70% wydatków kwalifikowanych </a:t>
            </a:r>
          </a:p>
          <a:p>
            <a:pPr marL="342900" indent="-342900">
              <a:lnSpc>
                <a:spcPct val="114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alt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Okres kwalifikowania wydatków: </a:t>
            </a:r>
            <a:r>
              <a:rPr lang="pl-PL" alt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od 01.01.2021 r. do 31.12.2029 r. </a:t>
            </a:r>
            <a:r>
              <a:rPr lang="pl-PL" alt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</a:rPr>
              <a:t>(n+2)</a:t>
            </a:r>
          </a:p>
          <a:p>
            <a:pPr>
              <a:lnSpc>
                <a:spcPct val="114000"/>
              </a:lnSpc>
              <a:spcBef>
                <a:spcPts val="1200"/>
              </a:spcBef>
            </a:pPr>
            <a:endParaRPr lang="pl-PL" altLang="pl-PL" sz="2400" dirty="0">
              <a:latin typeface="+mn-lt"/>
            </a:endParaRPr>
          </a:p>
          <a:p>
            <a:endParaRPr lang="pl-PL" sz="2400" b="1" dirty="0">
              <a:latin typeface="+mn-lt"/>
            </a:endParaRPr>
          </a:p>
          <a:p>
            <a:pPr marL="702900" indent="-342900">
              <a:lnSpc>
                <a:spcPct val="114000"/>
              </a:lnSpc>
              <a:buFont typeface="Arial" panose="020B0604020202020204" pitchFamily="34" charset="0"/>
              <a:buChar char="•"/>
              <a:defRPr/>
            </a:pPr>
            <a:endParaRPr lang="pl-PL" altLang="pl-PL" sz="2400" b="1" dirty="0">
              <a:latin typeface="+mn-lt"/>
            </a:endParaRP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6550060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rozdziału 2">
            <a:extLst>
              <a:ext uri="{FF2B5EF4-FFF2-40B4-BE49-F238E27FC236}">
                <a16:creationId xmlns:a16="http://schemas.microsoft.com/office/drawing/2014/main" id="{545F07C2-4868-69FB-ABEF-5BEC15474F8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33736" y="4022856"/>
            <a:ext cx="6496061" cy="3652108"/>
          </a:xfrm>
        </p:spPr>
        <p:txBody>
          <a:bodyPr anchor="t">
            <a:normAutofit/>
          </a:bodyPr>
          <a:lstStyle/>
          <a:p>
            <a:r>
              <a:rPr lang="pl-PL" sz="4800" dirty="0"/>
              <a:t>Nabory w ramach  nr FENX.01.03</a:t>
            </a:r>
          </a:p>
        </p:txBody>
      </p:sp>
      <p:sp>
        <p:nvSpPr>
          <p:cNvPr id="1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990122" y="9981813"/>
            <a:ext cx="170878" cy="27699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4919479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 dirty="0"/>
          </a:p>
        </p:txBody>
      </p:sp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839913"/>
            <a:ext cx="3160713" cy="1052512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00" dirty="0">
                <a:solidFill>
                  <a:schemeClr val="bg1"/>
                </a:solidFill>
              </a:rPr>
              <a:t>Podsumowanie naboru konkurencyjnego  </a:t>
            </a:r>
            <a:br>
              <a:rPr lang="pl-PL" sz="2500" dirty="0">
                <a:solidFill>
                  <a:schemeClr val="bg1"/>
                </a:solidFill>
              </a:rPr>
            </a:br>
            <a:r>
              <a:rPr lang="pl-PL" sz="2500" dirty="0">
                <a:solidFill>
                  <a:schemeClr val="bg1"/>
                </a:solidFill>
              </a:rPr>
              <a:t> </a:t>
            </a:r>
            <a:r>
              <a:rPr lang="pl-PL" sz="2500" dirty="0">
                <a:solidFill>
                  <a:schemeClr val="bg1"/>
                </a:solidFill>
                <a:latin typeface="+mn-ea"/>
                <a:ea typeface="+mn-ea"/>
              </a:rPr>
              <a:t>nr </a:t>
            </a:r>
            <a:r>
              <a:rPr lang="pl-PL" sz="2600" dirty="0">
                <a:solidFill>
                  <a:schemeClr val="bg1"/>
                </a:solidFill>
              </a:rPr>
              <a:t>FENX.01.03-IW.01-001/23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1028700" y="4395320"/>
            <a:ext cx="3415284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lang="pl-PL" sz="2500" b="1" dirty="0">
                <a:solidFill>
                  <a:schemeClr val="bg1"/>
                </a:solidFill>
                <a:latin typeface="Source Sans Pro Semibold" panose="020B0503030403020204" pitchFamily="34" charset="0"/>
              </a:rPr>
              <a:t>Szczegóły naboru</a:t>
            </a:r>
            <a:endParaRPr dirty="0"/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5810725" y="996951"/>
            <a:ext cx="11202878" cy="9613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Tryb naboru: konkurencyjny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</a:rPr>
              <a:t>Początek naboru: 31 sierpnia 2023 r. 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</a:rPr>
              <a:t>Koniec naboru: 31 października 2023 r. 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Budżet konkursu: </a:t>
            </a:r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1,3 mld zł </a:t>
            </a: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(środki Funduszu Spójności).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Liczba złożonych wniosków – 36 szt.</a:t>
            </a:r>
          </a:p>
          <a:p>
            <a:pPr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W ramach złożonych wniosków:</a:t>
            </a:r>
          </a:p>
          <a:p>
            <a:pPr marL="342900" lvl="8" indent="-342900">
              <a:lnSpc>
                <a:spcPct val="120000"/>
              </a:lnSpc>
              <a:spcBef>
                <a:spcPts val="1000"/>
              </a:spcBef>
              <a:buSzPct val="100000"/>
              <a:buFont typeface="Wingdings" panose="05000000000000000000" pitchFamily="2" charset="2"/>
              <a:buChar char="Ø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Wydatki ogółem – 2,7 mld zł</a:t>
            </a:r>
          </a:p>
          <a:p>
            <a:pPr marL="342900" lvl="8" indent="-342900">
              <a:lnSpc>
                <a:spcPct val="120000"/>
              </a:lnSpc>
              <a:spcBef>
                <a:spcPts val="1000"/>
              </a:spcBef>
              <a:buSzPct val="100000"/>
              <a:buFont typeface="Wingdings" panose="05000000000000000000" pitchFamily="2" charset="2"/>
              <a:buChar char="Ø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Wydatki kwalifikowane – 2,2 mld zł</a:t>
            </a:r>
          </a:p>
          <a:p>
            <a:pPr marL="342900" lvl="8" indent="-342900">
              <a:lnSpc>
                <a:spcPct val="120000"/>
              </a:lnSpc>
              <a:spcBef>
                <a:spcPts val="1000"/>
              </a:spcBef>
              <a:buSzPct val="100000"/>
              <a:buFont typeface="Wingdings" panose="05000000000000000000" pitchFamily="2" charset="2"/>
              <a:buChar char="Ø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Wkład UE - 1,5 mld</a:t>
            </a:r>
          </a:p>
          <a:p>
            <a:pPr marL="17463"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Umowy o dofinansowanie – stan na 05.09.2024 r. (16 szt.) :</a:t>
            </a:r>
          </a:p>
          <a:p>
            <a:pPr marL="342900" lvl="8" indent="-342900">
              <a:lnSpc>
                <a:spcPct val="120000"/>
              </a:lnSpc>
              <a:spcBef>
                <a:spcPts val="1000"/>
              </a:spcBef>
              <a:buSzPct val="100000"/>
              <a:buFont typeface="Wingdings" panose="05000000000000000000" pitchFamily="2" charset="2"/>
              <a:buChar char="Ø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sym typeface="Source Sans Pro Semibold"/>
              </a:rPr>
              <a:t>Wydatki ogółem – 1,5 mld zł</a:t>
            </a:r>
          </a:p>
          <a:p>
            <a:pPr marL="342900" lvl="8" indent="-342900">
              <a:lnSpc>
                <a:spcPct val="120000"/>
              </a:lnSpc>
              <a:spcBef>
                <a:spcPts val="1000"/>
              </a:spcBef>
              <a:buSzPct val="100000"/>
              <a:buFont typeface="Wingdings" panose="05000000000000000000" pitchFamily="2" charset="2"/>
              <a:buChar char="Ø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sym typeface="Source Sans Pro Semibold"/>
              </a:rPr>
              <a:t>Wydatki kwalifikowane – 1,2 mld zł</a:t>
            </a:r>
          </a:p>
          <a:p>
            <a:pPr marL="342900" lvl="8" indent="-342900">
              <a:lnSpc>
                <a:spcPct val="120000"/>
              </a:lnSpc>
              <a:spcBef>
                <a:spcPts val="1000"/>
              </a:spcBef>
              <a:buSzPct val="100000"/>
              <a:buFont typeface="Wingdings" panose="05000000000000000000" pitchFamily="2" charset="2"/>
              <a:buChar char="Ø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sym typeface="Source Sans Pro Semibold"/>
              </a:rPr>
              <a:t>Wkład UE – 0,8 mld</a:t>
            </a:r>
          </a:p>
          <a:p>
            <a:pPr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400" dirty="0">
              <a:solidFill>
                <a:srgbClr val="00797A"/>
              </a:solidFill>
              <a:sym typeface="Source Sans Pro Semibold"/>
            </a:endParaRP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400" dirty="0">
              <a:solidFill>
                <a:srgbClr val="00797A"/>
              </a:solidFill>
              <a:latin typeface="+mn-lt"/>
              <a:ea typeface="+mn-ea"/>
              <a:cs typeface="+mn-cs"/>
              <a:sym typeface="Source Sans Pro Semibold"/>
            </a:endParaRP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400" dirty="0">
              <a:solidFill>
                <a:srgbClr val="00797A"/>
              </a:solidFill>
              <a:latin typeface="+mn-lt"/>
              <a:ea typeface="+mn-ea"/>
              <a:cs typeface="+mn-cs"/>
              <a:sym typeface="Source Sans Pro Semibold"/>
            </a:endParaRP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200" b="1" dirty="0">
              <a:solidFill>
                <a:srgbClr val="00797A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5367404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8</a:t>
            </a:fld>
            <a:endParaRPr dirty="0"/>
          </a:p>
        </p:txBody>
      </p:sp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839913"/>
            <a:ext cx="3160713" cy="1052512"/>
          </a:xfrm>
        </p:spPr>
        <p:txBody>
          <a:bodyPr anchor="t">
            <a:normAutofit fontScale="90000"/>
          </a:bodyPr>
          <a:lstStyle/>
          <a:p>
            <a:pPr algn="l"/>
            <a:r>
              <a:rPr lang="pl-PL" sz="2500" dirty="0">
                <a:solidFill>
                  <a:schemeClr val="bg1"/>
                </a:solidFill>
              </a:rPr>
              <a:t>Podsumowanie  naboru niekonkurencyjnego  </a:t>
            </a:r>
            <a:br>
              <a:rPr lang="pl-PL" sz="2500" dirty="0">
                <a:solidFill>
                  <a:schemeClr val="bg1"/>
                </a:solidFill>
              </a:rPr>
            </a:br>
            <a:r>
              <a:rPr lang="pl-PL" sz="2500" dirty="0">
                <a:solidFill>
                  <a:schemeClr val="bg1"/>
                </a:solidFill>
              </a:rPr>
              <a:t> </a:t>
            </a:r>
            <a:r>
              <a:rPr lang="pl-PL" sz="2500" dirty="0">
                <a:solidFill>
                  <a:schemeClr val="bg1"/>
                </a:solidFill>
                <a:latin typeface="+mn-ea"/>
                <a:ea typeface="+mn-ea"/>
              </a:rPr>
              <a:t>nr </a:t>
            </a:r>
            <a:r>
              <a:rPr lang="pl-PL" sz="2600" dirty="0">
                <a:solidFill>
                  <a:schemeClr val="bg1"/>
                </a:solidFill>
              </a:rPr>
              <a:t>FENX.01.03-IW.01-001/24</a:t>
            </a:r>
          </a:p>
        </p:txBody>
      </p:sp>
      <p:sp>
        <p:nvSpPr>
          <p:cNvPr id="156" name="TextBox 21"/>
          <p:cNvSpPr txBox="1"/>
          <p:nvPr/>
        </p:nvSpPr>
        <p:spPr>
          <a:xfrm>
            <a:off x="1028700" y="4395320"/>
            <a:ext cx="3415284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lang="pl-PL" sz="2500" b="1" dirty="0">
                <a:solidFill>
                  <a:schemeClr val="bg1"/>
                </a:solidFill>
                <a:latin typeface="Source Sans Pro Semibold" panose="020B0503030403020204" pitchFamily="34" charset="0"/>
              </a:rPr>
              <a:t>Szczegóły naboru</a:t>
            </a:r>
            <a:endParaRPr dirty="0"/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6125752" y="1828144"/>
            <a:ext cx="11202878" cy="61848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Tryb naboru: niekonkurencyjny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</a:rPr>
              <a:t>Początek naboru: </a:t>
            </a:r>
            <a:r>
              <a:rPr lang="pl-PL" sz="2400" b="1" dirty="0">
                <a:solidFill>
                  <a:srgbClr val="00797A"/>
                </a:solidFill>
              </a:rPr>
              <a:t>15 maja 2024 r.</a:t>
            </a:r>
            <a:r>
              <a:rPr lang="pl-PL" sz="2400" dirty="0">
                <a:solidFill>
                  <a:srgbClr val="00797A"/>
                </a:solidFill>
              </a:rPr>
              <a:t> </a:t>
            </a:r>
            <a:endParaRPr lang="pl-PL" sz="2400" b="1" dirty="0">
              <a:solidFill>
                <a:srgbClr val="00797A"/>
              </a:solidFill>
            </a:endParaRP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</a:rPr>
              <a:t>Koniec naboru: </a:t>
            </a:r>
            <a:r>
              <a:rPr lang="pl-PL" sz="2400" b="1" dirty="0">
                <a:solidFill>
                  <a:srgbClr val="00797A"/>
                </a:solidFill>
              </a:rPr>
              <a:t>1 lipca 2024 r.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Budżet naboru : </a:t>
            </a:r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1,1 mld zł </a:t>
            </a: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(środki Funduszu Spójności).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sym typeface="Source Sans Pro Semibold"/>
              </a:rPr>
              <a:t>Liczba złożonych wniosków – 22 szt.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sym typeface="Source Sans Pro Semibold"/>
              </a:rPr>
              <a:t>W ramach złożonych wniosków:</a:t>
            </a:r>
          </a:p>
          <a:p>
            <a:pPr marL="342900" lvl="8" indent="-342900">
              <a:lnSpc>
                <a:spcPct val="120000"/>
              </a:lnSpc>
              <a:spcBef>
                <a:spcPts val="1000"/>
              </a:spcBef>
              <a:buSzPct val="100000"/>
              <a:buFont typeface="Wingdings" panose="05000000000000000000" pitchFamily="2" charset="2"/>
              <a:buChar char="Ø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sym typeface="Source Sans Pro Semibold"/>
              </a:rPr>
              <a:t>Wydatki ogółem – 1,5 mld zł</a:t>
            </a:r>
          </a:p>
          <a:p>
            <a:pPr marL="342900" lvl="8" indent="-342900">
              <a:lnSpc>
                <a:spcPct val="120000"/>
              </a:lnSpc>
              <a:spcBef>
                <a:spcPts val="1000"/>
              </a:spcBef>
              <a:buSzPct val="100000"/>
              <a:buFont typeface="Wingdings" panose="05000000000000000000" pitchFamily="2" charset="2"/>
              <a:buChar char="Ø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sym typeface="Source Sans Pro Semibold"/>
              </a:rPr>
              <a:t>Wydatki kwalifikowane – 1,2 mld zł</a:t>
            </a:r>
          </a:p>
          <a:p>
            <a:pPr marL="342900" lvl="8" indent="-342900">
              <a:lnSpc>
                <a:spcPct val="120000"/>
              </a:lnSpc>
              <a:spcBef>
                <a:spcPts val="1000"/>
              </a:spcBef>
              <a:buSzPct val="100000"/>
              <a:buFont typeface="Wingdings" panose="05000000000000000000" pitchFamily="2" charset="2"/>
              <a:buChar char="Ø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sym typeface="Source Sans Pro Semibold"/>
              </a:rPr>
              <a:t>Wkład UE – 0,8 mld</a:t>
            </a: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400" dirty="0">
              <a:solidFill>
                <a:srgbClr val="00797A"/>
              </a:solidFill>
              <a:latin typeface="+mn-lt"/>
              <a:ea typeface="+mn-ea"/>
              <a:cs typeface="+mn-cs"/>
              <a:sym typeface="Source Sans Pro Semibold"/>
            </a:endParaRP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200" b="1" dirty="0">
              <a:solidFill>
                <a:srgbClr val="00797A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294239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9</a:t>
            </a:fld>
            <a:endParaRPr dirty="0"/>
          </a:p>
        </p:txBody>
      </p:sp>
      <p:sp>
        <p:nvSpPr>
          <p:cNvPr id="4" name="Tytuł slajdu 7">
            <a:extLst>
              <a:ext uri="{FF2B5EF4-FFF2-40B4-BE49-F238E27FC236}">
                <a16:creationId xmlns:a16="http://schemas.microsoft.com/office/drawing/2014/main" id="{AB4F2A2F-6F35-91D8-F3DE-7D163BD24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839913"/>
            <a:ext cx="3160713" cy="1052512"/>
          </a:xfrm>
        </p:spPr>
        <p:txBody>
          <a:bodyPr anchor="t">
            <a:normAutofit/>
          </a:bodyPr>
          <a:lstStyle/>
          <a:p>
            <a:pPr algn="l"/>
            <a:r>
              <a:rPr lang="pl-PL" sz="2500" dirty="0">
                <a:solidFill>
                  <a:schemeClr val="bg1"/>
                </a:solidFill>
              </a:rPr>
              <a:t>Planowane nabory</a:t>
            </a:r>
            <a:endParaRPr lang="pl-PL" sz="2600" dirty="0">
              <a:solidFill>
                <a:schemeClr val="bg1"/>
              </a:solidFill>
            </a:endParaRPr>
          </a:p>
        </p:txBody>
      </p:sp>
      <p:sp>
        <p:nvSpPr>
          <p:cNvPr id="156" name="TextBox 21"/>
          <p:cNvSpPr txBox="1"/>
          <p:nvPr/>
        </p:nvSpPr>
        <p:spPr>
          <a:xfrm>
            <a:off x="1028700" y="4395320"/>
            <a:ext cx="3415284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2500">
                <a:solidFill>
                  <a:srgbClr val="FFFFFF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endParaRPr dirty="0"/>
          </a:p>
        </p:txBody>
      </p:sp>
      <p:sp>
        <p:nvSpPr>
          <p:cNvPr id="157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1102462" y="6062839"/>
            <a:ext cx="3483513" cy="28038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 b="1" dirty="0">
              <a:latin typeface="Source Sans Pro Semibold" panose="020B0503030403020204" pitchFamily="34" charset="0"/>
            </a:endParaRPr>
          </a:p>
        </p:txBody>
      </p:sp>
      <p:sp>
        <p:nvSpPr>
          <p:cNvPr id="155" name="Rozumiem :&#10;7500 wsparcie na całą kwotę PLN 400,000 &#10;300 wsparcie na całą kwotę PLN 150,000&#10;&#10;&#10;Nie gniewaj się na ból w naganę w przyjemność chce być o włos od bólu w nadziei, że nie ma hodowli.&#10;&#10;Rozumiem :&#10;500 wsparcie na całą kwotę PLN 300,000&#10;7500 wsparcie na całą kwotę PLN 400,000 &#10;300 wsparcie na całą kwotę PLN 150,000&#10;"/>
          <p:cNvSpPr txBox="1"/>
          <p:nvPr/>
        </p:nvSpPr>
        <p:spPr>
          <a:xfrm>
            <a:off x="6125752" y="1828144"/>
            <a:ext cx="11202878" cy="48136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Harmonogram naborów wniosków o dofinansowanie w programie Fundusze Europejskie na Infrastrukturę, Klimat, Środowisko 2021-2027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Tryb naboru: konkurencyjny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</a:rPr>
              <a:t>Początek naboru: </a:t>
            </a:r>
            <a:r>
              <a:rPr lang="pl-PL" sz="2400" b="1" dirty="0">
                <a:solidFill>
                  <a:srgbClr val="00797A"/>
                </a:solidFill>
              </a:rPr>
              <a:t>2 grudnia 2024 r.</a:t>
            </a:r>
            <a:r>
              <a:rPr lang="pl-PL" sz="2400" dirty="0">
                <a:solidFill>
                  <a:srgbClr val="00797A"/>
                </a:solidFill>
              </a:rPr>
              <a:t> </a:t>
            </a:r>
            <a:endParaRPr lang="pl-PL" sz="2400" b="1" dirty="0">
              <a:solidFill>
                <a:srgbClr val="00797A"/>
              </a:solidFill>
            </a:endParaRP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</a:rPr>
              <a:t>Koniec naboru: </a:t>
            </a:r>
            <a:r>
              <a:rPr lang="pl-PL" sz="2400" b="1" dirty="0">
                <a:solidFill>
                  <a:srgbClr val="00797A"/>
                </a:solidFill>
              </a:rPr>
              <a:t>31 stycznia 2025 r.</a:t>
            </a:r>
          </a:p>
          <a:p>
            <a:pPr marL="250657" indent="-250657">
              <a:lnSpc>
                <a:spcPct val="120000"/>
              </a:lnSpc>
              <a:spcBef>
                <a:spcPts val="1000"/>
              </a:spcBef>
              <a:buSzPct val="10000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Kwota środków przeznaczonych na dofinansowanie projektów : </a:t>
            </a:r>
            <a:b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</a:br>
            <a:r>
              <a:rPr lang="pl-PL" sz="2400" b="1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2,1 mld zł </a:t>
            </a:r>
            <a:r>
              <a:rPr lang="pl-PL" sz="2400" dirty="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rPr>
              <a:t>(środki Funduszu Spójności).</a:t>
            </a:r>
          </a:p>
          <a:p>
            <a:pPr marL="17463">
              <a:lnSpc>
                <a:spcPct val="120000"/>
              </a:lnSpc>
              <a:spcBef>
                <a:spcPts val="1000"/>
              </a:spcBef>
              <a:buSzPct val="100000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400" dirty="0">
              <a:solidFill>
                <a:srgbClr val="00797A"/>
              </a:solidFill>
              <a:latin typeface="+mn-lt"/>
              <a:ea typeface="+mn-ea"/>
              <a:cs typeface="+mn-cs"/>
              <a:sym typeface="Source Sans Pro Semibold"/>
            </a:endParaRPr>
          </a:p>
          <a:p>
            <a:pPr marL="360363" indent="-342900">
              <a:lnSpc>
                <a:spcPct val="12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200" b="1" dirty="0">
              <a:solidFill>
                <a:srgbClr val="00797A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762496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Niestandardowy 6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07979"/>
      </a:accent1>
      <a:accent2>
        <a:srgbClr val="009999"/>
      </a:accent2>
      <a:accent3>
        <a:srgbClr val="4D4D4D"/>
      </a:accent3>
      <a:accent4>
        <a:srgbClr val="2C9751"/>
      </a:accent4>
      <a:accent5>
        <a:srgbClr val="076D91"/>
      </a:accent5>
      <a:accent6>
        <a:srgbClr val="079169"/>
      </a:accent6>
      <a:hlink>
        <a:srgbClr val="007979"/>
      </a:hlink>
      <a:folHlink>
        <a:srgbClr val="85DFD0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Niestandardowy 5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4B2D9"/>
      </a:accent1>
      <a:accent2>
        <a:srgbClr val="03A688"/>
      </a:accent2>
      <a:accent3>
        <a:srgbClr val="007979"/>
      </a:accent3>
      <a:accent4>
        <a:srgbClr val="595656"/>
      </a:accent4>
      <a:accent5>
        <a:srgbClr val="CCDD8A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iestandardowy 6">
    <a:dk1>
      <a:srgbClr val="000000"/>
    </a:dk1>
    <a:lt1>
      <a:srgbClr val="FFFFFF"/>
    </a:lt1>
    <a:dk2>
      <a:srgbClr val="17406D"/>
    </a:dk2>
    <a:lt2>
      <a:srgbClr val="DBEFF9"/>
    </a:lt2>
    <a:accent1>
      <a:srgbClr val="007979"/>
    </a:accent1>
    <a:accent2>
      <a:srgbClr val="009999"/>
    </a:accent2>
    <a:accent3>
      <a:srgbClr val="4D4D4D"/>
    </a:accent3>
    <a:accent4>
      <a:srgbClr val="2C9751"/>
    </a:accent4>
    <a:accent5>
      <a:srgbClr val="076D91"/>
    </a:accent5>
    <a:accent6>
      <a:srgbClr val="079169"/>
    </a:accent6>
    <a:hlink>
      <a:srgbClr val="007979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3497</Words>
  <Application>Microsoft Office PowerPoint</Application>
  <PresentationFormat>Niestandardowy</PresentationFormat>
  <Paragraphs>454</Paragraphs>
  <Slides>33</Slides>
  <Notes>33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33</vt:i4>
      </vt:variant>
    </vt:vector>
  </HeadingPairs>
  <TitlesOfParts>
    <vt:vector size="42" baseType="lpstr">
      <vt:lpstr>Arial</vt:lpstr>
      <vt:lpstr>Calibri</vt:lpstr>
      <vt:lpstr>Lato</vt:lpstr>
      <vt:lpstr>Source Sans Pro</vt:lpstr>
      <vt:lpstr>Source Sans Pro Semibold</vt:lpstr>
      <vt:lpstr>Times New Roman</vt:lpstr>
      <vt:lpstr>Wingdings</vt:lpstr>
      <vt:lpstr>Office Theme</vt:lpstr>
      <vt:lpstr>1_Office Theme</vt:lpstr>
      <vt:lpstr>Możliwości finansowania inwestycji wodno-ściekowych</vt:lpstr>
      <vt:lpstr>Plan prezentacji </vt:lpstr>
      <vt:lpstr>Działanie FENX.01.03 – informacje ogólne</vt:lpstr>
      <vt:lpstr> FEnIKS działanie FENX.01.03    </vt:lpstr>
      <vt:lpstr> FEnIKS działanie FENX.01.03    </vt:lpstr>
      <vt:lpstr>Nabory w ramach  nr FENX.01.03</vt:lpstr>
      <vt:lpstr>Podsumowanie naboru konkurencyjnego    nr FENX.01.03-IW.01-001/23</vt:lpstr>
      <vt:lpstr>Podsumowanie  naboru niekonkurencyjnego    nr FENX.01.03-IW.01-001/24</vt:lpstr>
      <vt:lpstr>Planowane nabory</vt:lpstr>
      <vt:lpstr>Wybrane kryteria wyboru projektów</vt:lpstr>
      <vt:lpstr>Podstawowe informacje o naborze   nr FENX.01.03-IW.01-001/23</vt:lpstr>
      <vt:lpstr>Podstawowe informacje o naborze   nr FENX.01.03-IW.01-001/23</vt:lpstr>
      <vt:lpstr>Wybrane kryteria oceny  Kryteria specyficzne dla działania FENX.01.03  Kryteria obligatoryjne (Tak/Nie)  </vt:lpstr>
      <vt:lpstr>Kryteria specyficzne dla działania FENX.01.03  Kryteria obligatoryjne (Tak/Nie)  </vt:lpstr>
      <vt:lpstr>Kryteria specyficzne dla działania FENX.01.03  Kryteria obligatoryjne (Tak/Nie)  </vt:lpstr>
      <vt:lpstr>Kryteria specyficzne dla działania FENX.01.03  Kryteria obligatoryjne (Tak/Nie)  </vt:lpstr>
      <vt:lpstr>Kryteria specyficzne dla działania FENX.01.03  Kryteria obligatoryjne (Tak/Nie)  </vt:lpstr>
      <vt:lpstr>Kryteria specyficzne dla działania FENX.01.03  Kryteria obligatoryjne (Tak/Nie)  </vt:lpstr>
      <vt:lpstr>Kryteria specyficzne dla działania FENX.01.03  Kryteria obligatoryjne (Tak/Nie)  </vt:lpstr>
      <vt:lpstr>Kryteria specyficzne dla działania FENX.01.03  Kryteria obligatoryjne  </vt:lpstr>
      <vt:lpstr>Kryteria specyficzne dla działania FENX.01.03  Kryteria obligatoryjne  </vt:lpstr>
      <vt:lpstr>Kryteria specyficzne dla działania FENX.01.03  Kryteria obligatoryjne  </vt:lpstr>
      <vt:lpstr>Kryteria specyficzne dla działania FENX.01.03  Kryteria obligatoryjne  </vt:lpstr>
      <vt:lpstr>Program Priorytetowy NFOŚiGW „Gospodarka wodno-ściekowa  w aglomeracjach” </vt:lpstr>
      <vt:lpstr>Program Priorytetowy NFOŚiGW „Gospodarka wodno-ściekowa  w aglomeracjach”   </vt:lpstr>
      <vt:lpstr>Część 1) Gospodarka ściekowa w ramach Krajowego Programu Oczyszczania Ścieków Komunalnych   </vt:lpstr>
      <vt:lpstr>Część 1) Gospodarka ściekowa w ramach Krajowego Programu Oczyszczania Ścieków Komunalnych   </vt:lpstr>
      <vt:lpstr>Część 1) Gospodarka ściekowa w ramach Krajowego Programu Oczyszczania Ścieków Komunalnych   </vt:lpstr>
      <vt:lpstr>Część 2) Współfinansowanie projektów Programu Operacyjnego Infrastruktura  i Środowisko  i Programu Fundusze Europejskie na Infrastrukturę, Klimat, Środowisko 2021-2027     </vt:lpstr>
      <vt:lpstr>Część 2) Współfinansowanie projektów Programu Operacyjnego Infrastruktura  i Środowisko  i Programu Fundusze Europejskie na Infrastrukturę, Klimat, Środowisko 2021-2027     </vt:lpstr>
      <vt:lpstr>Program Priorytetowy NFOŚiGW „Gospodarka wodno-ściekowa  poza aglomeracjami”  planowane uruchomienie programu   </vt:lpstr>
      <vt:lpstr> Program Priorytetowy NFOŚiGW „Gospodarka wodno-ściekowa  poza aglomeracjam” - założenia    </vt:lpstr>
      <vt:lpstr>Dziękujemy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Wzór prezentacji NFOŚiGW</dc:title>
  <dc:creator/>
  <cp:lastModifiedBy/>
  <cp:revision>1</cp:revision>
  <dcterms:modified xsi:type="dcterms:W3CDTF">2024-09-06T07:28:05Z</dcterms:modified>
  <cp:contentStatus/>
</cp:coreProperties>
</file>