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48" r:id="rId4"/>
    <p:sldMasterId id="2147483683" r:id="rId5"/>
  </p:sldMasterIdLst>
  <p:notesMasterIdLst>
    <p:notesMasterId r:id="rId14"/>
  </p:notesMasterIdLst>
  <p:handoutMasterIdLst>
    <p:handoutMasterId r:id="rId15"/>
  </p:handoutMasterIdLst>
  <p:sldIdLst>
    <p:sldId id="256" r:id="rId6"/>
    <p:sldId id="435" r:id="rId7"/>
    <p:sldId id="433" r:id="rId8"/>
    <p:sldId id="297" r:id="rId9"/>
    <p:sldId id="438" r:id="rId10"/>
    <p:sldId id="437" r:id="rId11"/>
    <p:sldId id="439" r:id="rId12"/>
    <p:sldId id="270" r:id="rId13"/>
  </p:sldIdLst>
  <p:sldSz cx="18288000" cy="10287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835"/>
    <a:srgbClr val="FFFFFF"/>
    <a:srgbClr val="00797A"/>
    <a:srgbClr val="0099CC"/>
    <a:srgbClr val="00729A"/>
    <a:srgbClr val="1C6E2E"/>
    <a:srgbClr val="24903B"/>
    <a:srgbClr val="4D4D4D"/>
    <a:srgbClr val="26993F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yl z motywem 2 — Ak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Styl jasny 1 — Ak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Styl jasny 2 — Ak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81163" autoAdjust="0"/>
  </p:normalViewPr>
  <p:slideViewPr>
    <p:cSldViewPr snapToGrid="0">
      <p:cViewPr varScale="1">
        <p:scale>
          <a:sx n="62" d="100"/>
          <a:sy n="62" d="100"/>
        </p:scale>
        <p:origin x="1284" y="120"/>
      </p:cViewPr>
      <p:guideLst/>
    </p:cSldViewPr>
  </p:slideViewPr>
  <p:outlineViewPr>
    <p:cViewPr>
      <p:scale>
        <a:sx n="35" d="100"/>
        <a:sy n="35" d="100"/>
      </p:scale>
      <p:origin x="0" y="0"/>
    </p:cViewPr>
  </p:outlineViewPr>
  <p:notesTextViewPr>
    <p:cViewPr>
      <p:scale>
        <a:sx n="70" d="100"/>
        <a:sy n="7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FF4E8F58-4F14-7177-5720-B005AF7AF1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0032320-2227-B374-B437-826997E405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A6D65-724F-334D-A647-492B66138BAA}" type="datetimeFigureOut">
              <a:rPr lang="pl-PL" b="1" smtClean="0">
                <a:latin typeface="Source Sans Pro Semibold" panose="020B0503030403020204" pitchFamily="34" charset="0"/>
              </a:rPr>
              <a:t>2024-09-09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BDF24ADE-1FA5-49D2-0409-54E4282424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834F17-3386-A125-8DD4-E2FE243051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AC3BD-F08B-0A4B-BAF1-E7AEA459C965}" type="slidenum">
              <a:rPr lang="pl-PL" b="1" smtClean="0">
                <a:latin typeface="Source Sans Pro Semibold" panose="020B0503030403020204" pitchFamily="34" charset="0"/>
              </a:rPr>
              <a:t>‹#›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694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 b="1" i="0">
        <a:latin typeface="Source Sans Pro Semibold" panose="020B0503030403020204" pitchFamily="34" charset="0"/>
        <a:ea typeface="Source Sans Pro Semibold" panose="020B0503030403020204" pitchFamily="34" charset="0"/>
        <a:cs typeface="Calibri"/>
        <a:sym typeface="Calibri"/>
      </a:defRPr>
    </a:lvl1pPr>
    <a:lvl2pPr indent="228600" latinLnBrk="0">
      <a:defRPr sz="1200">
        <a:latin typeface="Calibri"/>
        <a:ea typeface="Calibri"/>
        <a:cs typeface="Calibri"/>
        <a:sym typeface="Calibri"/>
      </a:defRPr>
    </a:lvl2pPr>
    <a:lvl3pPr indent="457200" latinLnBrk="0">
      <a:defRPr sz="1200">
        <a:latin typeface="Calibri"/>
        <a:ea typeface="Calibri"/>
        <a:cs typeface="Calibri"/>
        <a:sym typeface="Calibri"/>
      </a:defRPr>
    </a:lvl3pPr>
    <a:lvl4pPr indent="685800" latinLnBrk="0">
      <a:defRPr sz="1200">
        <a:latin typeface="Calibri"/>
        <a:ea typeface="Calibri"/>
        <a:cs typeface="Calibri"/>
        <a:sym typeface="Calibri"/>
      </a:defRPr>
    </a:lvl4pPr>
    <a:lvl5pPr indent="914400" latinLnBrk="0">
      <a:defRPr sz="1200">
        <a:latin typeface="Calibri"/>
        <a:ea typeface="Calibri"/>
        <a:cs typeface="Calibri"/>
        <a:sym typeface="Calibri"/>
      </a:defRPr>
    </a:lvl5pPr>
    <a:lvl6pPr indent="1143000" latinLnBrk="0">
      <a:defRPr sz="1200">
        <a:latin typeface="Calibri"/>
        <a:ea typeface="Calibri"/>
        <a:cs typeface="Calibri"/>
        <a:sym typeface="Calibri"/>
      </a:defRPr>
    </a:lvl6pPr>
    <a:lvl7pPr indent="1371600" latinLnBrk="0">
      <a:defRPr sz="1200">
        <a:latin typeface="Calibri"/>
        <a:ea typeface="Calibri"/>
        <a:cs typeface="Calibri"/>
        <a:sym typeface="Calibri"/>
      </a:defRPr>
    </a:lvl7pPr>
    <a:lvl8pPr indent="1600200" latinLnBrk="0">
      <a:defRPr sz="1200">
        <a:latin typeface="Calibri"/>
        <a:ea typeface="Calibri"/>
        <a:cs typeface="Calibri"/>
        <a:sym typeface="Calibri"/>
      </a:defRPr>
    </a:lvl8pPr>
    <a:lvl9pPr indent="1828800" latinLnBrk="0">
      <a:defRPr sz="1200">
        <a:latin typeface="Calibri"/>
        <a:ea typeface="Calibri"/>
        <a:cs typeface="Calibri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83391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9CA4A4-B721-4292-A674-4FDA46DB758C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6227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14066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30136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38096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28794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25479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601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9710400"/>
            <a:ext cx="18288001" cy="5842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pPr algn="ctr"/>
            <a:r>
              <a:rPr lang="pl-PL" sz="2000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556FB19D-9DDE-8799-38FE-B6BBD9B7FB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9091" y="2459777"/>
            <a:ext cx="10934889" cy="7827223"/>
          </a:xfrm>
          <a:prstGeom prst="rect">
            <a:avLst/>
          </a:prstGeom>
        </p:spPr>
      </p:pic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935548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8016529" y="1783277"/>
            <a:ext cx="10271471" cy="78975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4296728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7082665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2576978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1795504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5796293" y="5305606"/>
            <a:ext cx="9803547" cy="35835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9953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03615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" descr="Image">
            <a:extLst>
              <a:ext uri="{FF2B5EF4-FFF2-40B4-BE49-F238E27FC236}">
                <a16:creationId xmlns:a16="http://schemas.microsoft.com/office/drawing/2014/main" id="{640022D0-F310-620B-F5EE-CC8E657CE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5114" y="1951958"/>
            <a:ext cx="647372" cy="642684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1C7E2E4D-EFE7-EB3F-3C26-83B5BFC05D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65929" y="1962076"/>
            <a:ext cx="389209" cy="6224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4A964EC-60FB-4B86-5922-0B037B0C07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58680" y="1953397"/>
            <a:ext cx="622373" cy="622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C5490058-17B9-C3FD-2603-B33476F4C02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566795" y="1932693"/>
            <a:ext cx="606944" cy="646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157446D7-CDB0-8411-D4A3-BD34D23649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4906325" y="2024783"/>
            <a:ext cx="565750" cy="479603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CED22B3E-7396-3696-4427-C60522B204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768598" y="5425751"/>
            <a:ext cx="660404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725EFA4A-683F-F4D6-685C-13398881690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4859000" y="5425867"/>
            <a:ext cx="660401" cy="6601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021F19D-D19F-3F5B-C15E-8689096813D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621824" y="5425750"/>
            <a:ext cx="496886" cy="6604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2DD78B20-4A83-F44B-D459-465A22D0137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339669" y="5425745"/>
            <a:ext cx="660395" cy="6604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Image" descr="Image">
            <a:extLst>
              <a:ext uri="{FF2B5EF4-FFF2-40B4-BE49-F238E27FC236}">
                <a16:creationId xmlns:a16="http://schemas.microsoft.com/office/drawing/2014/main" id="{03E32F81-B014-6673-C67C-A421561938B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573808" y="5439177"/>
            <a:ext cx="633550" cy="6335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" descr="Image">
            <a:extLst>
              <a:ext uri="{FF2B5EF4-FFF2-40B4-BE49-F238E27FC236}">
                <a16:creationId xmlns:a16="http://schemas.microsoft.com/office/drawing/2014/main" id="{C221204F-AF8A-ACFE-37E3-39F64108819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768600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28A8CAAF-0D5C-B169-13CE-05BF968F266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560383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" descr="Image">
            <a:extLst>
              <a:ext uri="{FF2B5EF4-FFF2-40B4-BE49-F238E27FC236}">
                <a16:creationId xmlns:a16="http://schemas.microsoft.com/office/drawing/2014/main" id="{6C76C706-EBC0-4D7E-D789-E00D00CF2D1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435819" y="6756388"/>
            <a:ext cx="468095" cy="783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" descr="Image">
            <a:extLst>
              <a:ext uri="{FF2B5EF4-FFF2-40B4-BE49-F238E27FC236}">
                <a16:creationId xmlns:a16="http://schemas.microsoft.com/office/drawing/2014/main" id="{1CB89038-4F6C-3F92-80AB-81AF7204E2B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1549554" y="6805846"/>
            <a:ext cx="641426" cy="6845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7B8A1EDF-9236-18C9-6CB2-8B4953DE303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4859000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5DEBF23E-EFEA-868C-0E81-C8D1CC15DDC8}"/>
              </a:ext>
            </a:extLst>
          </p:cNvPr>
          <p:cNvSpPr txBox="1"/>
          <p:nvPr userDrawn="1"/>
        </p:nvSpPr>
        <p:spPr>
          <a:xfrm>
            <a:off x="4195944" y="4491753"/>
            <a:ext cx="9896112" cy="429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 err="1"/>
              <a:t>Dodatkowe</a:t>
            </a:r>
            <a:r>
              <a:rPr dirty="0"/>
              <a:t> </a:t>
            </a:r>
            <a:r>
              <a:rPr dirty="0" err="1"/>
              <a:t>ikony</a:t>
            </a:r>
            <a:r>
              <a:rPr lang="pl-PL" dirty="0"/>
              <a:t> używane wyłącznie do celów dekoracyjnych</a:t>
            </a:r>
            <a:endParaRPr dirty="0"/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C5D10319-8ADD-926A-E3E5-2CABBD627136}"/>
              </a:ext>
            </a:extLst>
          </p:cNvPr>
          <p:cNvSpPr txBox="1"/>
          <p:nvPr userDrawn="1"/>
        </p:nvSpPr>
        <p:spPr>
          <a:xfrm>
            <a:off x="4195944" y="977899"/>
            <a:ext cx="98961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 err="1"/>
              <a:t>Ikony</a:t>
            </a:r>
            <a:r>
              <a:rPr dirty="0"/>
              <a:t> </a:t>
            </a:r>
            <a:r>
              <a:rPr dirty="0" err="1"/>
              <a:t>obszarów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069311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0049183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529953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b="1" i="0" dirty="0">
              <a:latin typeface="Source Sans Pro Semibold" panose="020B0503030403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9785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 b="1" i="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 b="1" i="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 b="1" i="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 b="1" i="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1" y="9272589"/>
            <a:ext cx="1328738" cy="1014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700"/>
          </a:p>
        </p:txBody>
      </p:sp>
    </p:spTree>
    <p:extLst>
      <p:ext uri="{BB962C8B-B14F-4D97-AF65-F5344CB8AC3E}">
        <p14:creationId xmlns:p14="http://schemas.microsoft.com/office/powerpoint/2010/main" val="39781648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601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9710400"/>
            <a:ext cx="18288001" cy="5842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pPr algn="ctr"/>
            <a:r>
              <a:rPr lang="pl-PL" sz="2000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77584804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070430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20114331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 b="1" i="0"/>
            </a:lvl1pPr>
            <a:lvl2pPr marL="790575" indent="-333375">
              <a:spcBef>
                <a:spcPts val="600"/>
              </a:spcBef>
              <a:defRPr sz="2800" b="1" i="0"/>
            </a:lvl2pPr>
            <a:lvl3pPr marL="1234439" indent="-320039">
              <a:spcBef>
                <a:spcPts val="600"/>
              </a:spcBef>
              <a:defRPr sz="2800" b="1" i="0"/>
            </a:lvl3pPr>
            <a:lvl4pPr marL="1727200" indent="-355600">
              <a:spcBef>
                <a:spcPts val="600"/>
              </a:spcBef>
              <a:defRPr sz="2800" b="1" i="0"/>
            </a:lvl4pPr>
            <a:lvl5pPr marL="2184400" indent="-355600">
              <a:spcBef>
                <a:spcPts val="600"/>
              </a:spcBef>
              <a:defRPr sz="28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6464625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 i="0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 i="0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 i="0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 i="0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>
            <a:lvl1pPr>
              <a:defRPr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3243280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5856067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3883826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4287907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91414004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9935647"/>
            <a:ext cx="18288000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707260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29600176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9091" y="2459777"/>
            <a:ext cx="10934889" cy="782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57767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8016529" y="1783277"/>
            <a:ext cx="10271471" cy="78975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16190712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95987908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6161076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7893904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 b="1" i="0"/>
            </a:lvl1pPr>
            <a:lvl2pPr marL="790575" indent="-333375">
              <a:spcBef>
                <a:spcPts val="600"/>
              </a:spcBef>
              <a:defRPr sz="2800" b="1" i="0"/>
            </a:lvl2pPr>
            <a:lvl3pPr marL="1234439" indent="-320039">
              <a:spcBef>
                <a:spcPts val="600"/>
              </a:spcBef>
              <a:defRPr sz="2800" b="1" i="0"/>
            </a:lvl3pPr>
            <a:lvl4pPr marL="1727200" indent="-355600">
              <a:spcBef>
                <a:spcPts val="600"/>
              </a:spcBef>
              <a:defRPr sz="2800" b="1" i="0"/>
            </a:lvl4pPr>
            <a:lvl5pPr marL="2184400" indent="-355600">
              <a:spcBef>
                <a:spcPts val="600"/>
              </a:spcBef>
              <a:defRPr sz="28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5796293" y="5305606"/>
            <a:ext cx="9803547" cy="35835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714239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98119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4352710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769015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07947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8958768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460843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2287356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 b="1" i="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 b="1" i="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 b="1" i="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 b="1" i="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3549295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1" y="9272589"/>
            <a:ext cx="1328738" cy="1014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700"/>
          </a:p>
        </p:txBody>
      </p:sp>
    </p:spTree>
    <p:extLst>
      <p:ext uri="{BB962C8B-B14F-4D97-AF65-F5344CB8AC3E}">
        <p14:creationId xmlns:p14="http://schemas.microsoft.com/office/powerpoint/2010/main" val="1032759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 i="0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 i="0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 i="0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 i="0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>
            <a:lvl1pPr>
              <a:defRPr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9935647"/>
            <a:ext cx="18288000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581867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81258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47718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26" Type="http://schemas.openxmlformats.org/officeDocument/2006/relationships/slideLayout" Target="../slideLayouts/slideLayout49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slideLayout" Target="../slideLayouts/slideLayout48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BA3BE50-F5F7-1A92-26AB-C8153BAEF528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14400" y="138112"/>
            <a:ext cx="16459200" cy="2262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8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2" r:id="rId8"/>
    <p:sldLayoutId id="2147483658" r:id="rId9"/>
    <p:sldLayoutId id="2147483659" r:id="rId10"/>
    <p:sldLayoutId id="2147483675" r:id="rId11"/>
    <p:sldLayoutId id="2147483672" r:id="rId12"/>
    <p:sldLayoutId id="2147483673" r:id="rId13"/>
    <p:sldLayoutId id="2147483674" r:id="rId14"/>
    <p:sldLayoutId id="2147483679" r:id="rId15"/>
    <p:sldLayoutId id="2147483681" r:id="rId16"/>
    <p:sldLayoutId id="2147483676" r:id="rId17"/>
    <p:sldLayoutId id="2147483677" r:id="rId18"/>
    <p:sldLayoutId id="2147483680" r:id="rId19"/>
    <p:sldLayoutId id="2147483678" r:id="rId20"/>
    <p:sldLayoutId id="2147483656" r:id="rId21"/>
    <p:sldLayoutId id="2147483657" r:id="rId22"/>
    <p:sldLayoutId id="2147483710" r:id="rId23"/>
  </p:sldLayoutIdLst>
  <p:transition spd="med"/>
  <p:hf hdr="0" ft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14400" y="138112"/>
            <a:ext cx="16459200" cy="2262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8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670792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706" r:id="rId8"/>
    <p:sldLayoutId id="2147483707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8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  <p:sldLayoutId id="2147483709" r:id="rId26"/>
  </p:sldLayoutIdLst>
  <p:transition spd="med"/>
  <p:hf hdr="0" ft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trony tytułowej">
            <a:extLst>
              <a:ext uri="{FF2B5EF4-FFF2-40B4-BE49-F238E27FC236}">
                <a16:creationId xmlns:a16="http://schemas.microsoft.com/office/drawing/2014/main" id="{9FEE4670-23A7-AF5C-8BEF-F10224278EE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72250"/>
            <a:ext cx="12115800" cy="3962808"/>
          </a:xfrm>
        </p:spPr>
        <p:txBody>
          <a:bodyPr anchor="t">
            <a:normAutofit/>
          </a:bodyPr>
          <a:lstStyle/>
          <a:p>
            <a:r>
              <a:rPr lang="pl-PL" sz="4000" dirty="0">
                <a:latin typeface="+mn-ea"/>
                <a:ea typeface="+mn-ea"/>
              </a:rPr>
              <a:t>„Oferta programowa i finansowa NFOŚiGW w zakresie ograniczenia zagrożenia zagospodarowania niewłaściwie porzuconych lub magazynowanych odpadów dla JST i ich związków ”</a:t>
            </a:r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D206BAB5-5A40-F447-34CB-712FC9ED6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981C2C84-6E31-F450-DCF5-64CB87EFF26A}"/>
              </a:ext>
            </a:extLst>
          </p:cNvPr>
          <p:cNvSpPr txBox="1"/>
          <p:nvPr/>
        </p:nvSpPr>
        <p:spPr>
          <a:xfrm>
            <a:off x="271621" y="7167048"/>
            <a:ext cx="7803808" cy="2400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lang="pl-PL" sz="3000" b="1" dirty="0"/>
              <a:t>Joanna Kozłowska-Mikołajczyk</a:t>
            </a:r>
          </a:p>
          <a:p>
            <a: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lang="pl-PL" sz="3000" dirty="0"/>
              <a:t>Zastępca Dyrektora</a:t>
            </a:r>
          </a:p>
          <a:p>
            <a: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lang="pl-PL" sz="3000" dirty="0"/>
              <a:t>Departament Gospodarowania Odpadami</a:t>
            </a:r>
          </a:p>
          <a:p>
            <a: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lang="pl-PL" sz="3000" dirty="0"/>
              <a:t>NFOŚiGW</a:t>
            </a:r>
          </a:p>
          <a:p>
            <a: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dirty="0"/>
              <a:t/>
            </a:r>
            <a:br>
              <a:rPr dirty="0"/>
            </a:br>
            <a:r>
              <a:rPr lang="pl-PL" dirty="0"/>
              <a:t>Warszawa</a:t>
            </a:r>
            <a:r>
              <a:rPr dirty="0"/>
              <a:t>, </a:t>
            </a:r>
            <a:r>
              <a:rPr lang="pl-PL" dirty="0"/>
              <a:t>10.09.</a:t>
            </a:r>
            <a:r>
              <a:rPr dirty="0"/>
              <a:t>202</a:t>
            </a:r>
            <a:r>
              <a:rPr lang="pl-PL" dirty="0"/>
              <a:t>4 r.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ymbol zastępczy tekstu 1">
            <a:extLst>
              <a:ext uri="{FF2B5EF4-FFF2-40B4-BE49-F238E27FC236}">
                <a16:creationId xmlns:a16="http://schemas.microsoft.com/office/drawing/2014/main" id="{EB69195D-BB62-1D4A-B5AF-01FCFEACB7BD}"/>
              </a:ext>
            </a:extLst>
          </p:cNvPr>
          <p:cNvSpPr txBox="1">
            <a:spLocks/>
          </p:cNvSpPr>
          <p:nvPr/>
        </p:nvSpPr>
        <p:spPr>
          <a:xfrm>
            <a:off x="174001" y="1265463"/>
            <a:ext cx="4590506" cy="2432576"/>
          </a:xfrm>
          <a:prstGeom prst="rect">
            <a:avLst/>
          </a:prstGeom>
        </p:spPr>
        <p:txBody>
          <a:bodyPr lIns="137160" tIns="68580" rIns="137160" bIns="6858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371600">
              <a:spcBef>
                <a:spcPts val="1500"/>
              </a:spcBef>
              <a:buNone/>
              <a:defRPr/>
            </a:pPr>
            <a:r>
              <a:rPr lang="pl-PL" sz="4800" b="1" dirty="0">
                <a:solidFill>
                  <a:srgbClr val="FFFFFF"/>
                </a:solidFill>
                <a:latin typeface="Trebuchet MS" panose="020B0603020202020204"/>
              </a:rPr>
              <a:t>Dlaczego odpady są porzucane?</a:t>
            </a:r>
          </a:p>
        </p:txBody>
      </p:sp>
      <p:sp>
        <p:nvSpPr>
          <p:cNvPr id="3" name="Prostokąt 2"/>
          <p:cNvSpPr/>
          <p:nvPr/>
        </p:nvSpPr>
        <p:spPr>
          <a:xfrm>
            <a:off x="698418" y="2289961"/>
            <a:ext cx="1693364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  <a:p>
            <a:pPr defTabSz="1371600" hangingPunct="1">
              <a:defRPr/>
            </a:pPr>
            <a:endParaRPr lang="pl-PL" sz="2400" kern="1200" dirty="0"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Symbol zastępczy tekstu 4">
            <a:extLst>
              <a:ext uri="{FF2B5EF4-FFF2-40B4-BE49-F238E27FC236}">
                <a16:creationId xmlns:a16="http://schemas.microsoft.com/office/drawing/2014/main" id="{8896EE36-CE19-8DD2-9B33-612242CE27F6}"/>
              </a:ext>
            </a:extLst>
          </p:cNvPr>
          <p:cNvSpPr txBox="1">
            <a:spLocks/>
          </p:cNvSpPr>
          <p:nvPr/>
        </p:nvSpPr>
        <p:spPr>
          <a:xfrm>
            <a:off x="5288924" y="1144813"/>
            <a:ext cx="12825075" cy="8598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45720" rIns="91440" bIns="45720" numCol="1" spcCol="720000" anchor="t">
            <a:no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21945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26517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1089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5661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0233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14350" indent="-514350" hangingPunct="1">
              <a:spcBef>
                <a:spcPts val="1200"/>
              </a:spcBef>
              <a:buFont typeface="Arial"/>
              <a:buAutoNum type="arabicPeriod"/>
            </a:pPr>
            <a:r>
              <a:rPr lang="pl-PL" sz="2800" dirty="0">
                <a:solidFill>
                  <a:srgbClr val="034835"/>
                </a:solidFill>
              </a:rPr>
              <a:t>Brak możliwości lub wysokie koszty zagospodarowania odpadów niebezpiecznych. </a:t>
            </a:r>
            <a:r>
              <a:rPr lang="pl-PL" sz="2800" u="sng" dirty="0">
                <a:solidFill>
                  <a:srgbClr val="034835"/>
                </a:solidFill>
              </a:rPr>
              <a:t>Brak wystarczającej liczby instalacji o odpowiednich mocach przerobowych do zagospodarowania tego rodzaju odpadów. </a:t>
            </a:r>
          </a:p>
          <a:p>
            <a:pPr marL="514350" indent="-514350" hangingPunct="1">
              <a:spcBef>
                <a:spcPts val="1200"/>
              </a:spcBef>
              <a:buFont typeface="Arial"/>
              <a:buAutoNum type="arabicPeriod"/>
            </a:pPr>
            <a:r>
              <a:rPr lang="pl-PL" sz="2800" u="sng" dirty="0">
                <a:solidFill>
                  <a:srgbClr val="034835"/>
                </a:solidFill>
              </a:rPr>
              <a:t>Brak możliwości zagospodarowania tzw. frakcji energetycznej wytwarzanej z odpadów komunalnych.</a:t>
            </a:r>
            <a:r>
              <a:rPr lang="pl-PL" sz="2800" dirty="0">
                <a:solidFill>
                  <a:srgbClr val="034835"/>
                </a:solidFill>
              </a:rPr>
              <a:t> W skali kraju z odpadów komunalnych powstaje obecnie ok. 4 mln Mg tzw. frakcji </a:t>
            </a:r>
            <a:r>
              <a:rPr lang="pl-PL" sz="2800" dirty="0" err="1">
                <a:solidFill>
                  <a:srgbClr val="034835"/>
                </a:solidFill>
              </a:rPr>
              <a:t>nadsitowej</a:t>
            </a:r>
            <a:r>
              <a:rPr lang="pl-PL" sz="2800" dirty="0">
                <a:solidFill>
                  <a:srgbClr val="034835"/>
                </a:solidFill>
              </a:rPr>
              <a:t> (energetycznej). </a:t>
            </a:r>
          </a:p>
          <a:p>
            <a:pPr marL="514350" indent="-514350" hangingPunct="1">
              <a:spcBef>
                <a:spcPts val="1200"/>
              </a:spcBef>
              <a:buFont typeface="Arial"/>
              <a:buAutoNum type="arabicPeriod"/>
            </a:pPr>
            <a:r>
              <a:rPr lang="pl-PL" sz="2800" dirty="0">
                <a:solidFill>
                  <a:srgbClr val="034835"/>
                </a:solidFill>
              </a:rPr>
              <a:t>Brak zapotrzebowania na wybrane frakcje odpadów o potencjale surowcowym. </a:t>
            </a:r>
          </a:p>
          <a:p>
            <a:pPr marL="514350" indent="-514350" hangingPunct="1">
              <a:spcBef>
                <a:spcPts val="1200"/>
              </a:spcBef>
              <a:buFont typeface="Arial"/>
              <a:buAutoNum type="arabicPeriod"/>
            </a:pPr>
            <a:r>
              <a:rPr lang="pl-PL" sz="2800" dirty="0">
                <a:solidFill>
                  <a:srgbClr val="034835"/>
                </a:solidFill>
              </a:rPr>
              <a:t>Brak odpowiedzialności lub współodpowiedzialności właściciela nieruchomości, na której zgromadzono odpady, za ich usunięcie. </a:t>
            </a:r>
          </a:p>
          <a:p>
            <a:pPr marL="514350" indent="-514350" hangingPunct="1">
              <a:spcBef>
                <a:spcPts val="1200"/>
              </a:spcBef>
              <a:buFont typeface="Arial"/>
              <a:buAutoNum type="arabicPeriod"/>
            </a:pPr>
            <a:r>
              <a:rPr lang="pl-PL" sz="2800" dirty="0">
                <a:solidFill>
                  <a:srgbClr val="034835"/>
                </a:solidFill>
              </a:rPr>
              <a:t>Automatyzm wydawania decyzji, zgodnie z wnioskiem, bez względu na możliwe do zidentyfikowania ryzyka, może prowadzić do nieodwracalnych skutków środowiskowych</a:t>
            </a:r>
          </a:p>
          <a:p>
            <a:pPr marL="514350" indent="-514350" hangingPunct="1">
              <a:spcBef>
                <a:spcPts val="1200"/>
              </a:spcBef>
              <a:buFont typeface="Arial"/>
              <a:buAutoNum type="arabicPeriod"/>
            </a:pPr>
            <a:r>
              <a:rPr lang="pl-PL" sz="2800" dirty="0">
                <a:solidFill>
                  <a:srgbClr val="034835"/>
                </a:solidFill>
              </a:rPr>
              <a:t>Rozszczelnienie systemu i „turystyka odpadowa” spowodowana m.in. </a:t>
            </a:r>
            <a:r>
              <a:rPr lang="pl-PL" sz="2800" dirty="0" err="1">
                <a:solidFill>
                  <a:srgbClr val="034835"/>
                </a:solidFill>
              </a:rPr>
              <a:t>deregionalizacją</a:t>
            </a:r>
            <a:r>
              <a:rPr lang="pl-PL" sz="2800" dirty="0">
                <a:solidFill>
                  <a:srgbClr val="034835"/>
                </a:solidFill>
              </a:rPr>
              <a:t> i wyłączenie tzw. nieruchomości niezamieszkałych z obligatoryjnych gminnych systemów gospodarowania odpadami.</a:t>
            </a:r>
          </a:p>
          <a:p>
            <a:pPr marL="514350" indent="-514350" hangingPunct="1">
              <a:spcBef>
                <a:spcPts val="1200"/>
              </a:spcBef>
              <a:buFont typeface="Arial"/>
              <a:buAutoNum type="arabicPeriod"/>
            </a:pPr>
            <a:r>
              <a:rPr lang="pl-PL" sz="2800" dirty="0">
                <a:solidFill>
                  <a:srgbClr val="034835"/>
                </a:solidFill>
              </a:rPr>
              <a:t>Nieadekwatna skuteczność kontroli i egzekwowania obowiązków od posiadaczy odpadów. 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7CF6070-86D4-6599-C612-D246C8014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02" y="5106116"/>
            <a:ext cx="4590506" cy="3444326"/>
          </a:xfrm>
          <a:prstGeom prst="ellipse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51297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BE3CAF31-F492-17CA-59B4-4AA4C24D40B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3</a:t>
            </a:fld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8D743A3-0B8B-3DB4-1E91-AD5D8A99E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41" y="4409820"/>
            <a:ext cx="4256918" cy="49553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0B372D5-9FC7-5BDD-4F63-C1A79B598E17}"/>
              </a:ext>
            </a:extLst>
          </p:cNvPr>
          <p:cNvSpPr txBox="1"/>
          <p:nvPr/>
        </p:nvSpPr>
        <p:spPr>
          <a:xfrm>
            <a:off x="513347" y="1666056"/>
            <a:ext cx="4095812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pl-PL" sz="4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 możemy zrobić?</a:t>
            </a:r>
            <a:endParaRPr lang="pl-PL" sz="4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ymbol zastępczy tekstu 4">
            <a:extLst>
              <a:ext uri="{FF2B5EF4-FFF2-40B4-BE49-F238E27FC236}">
                <a16:creationId xmlns:a16="http://schemas.microsoft.com/office/drawing/2014/main" id="{AD831D66-6B1B-A26D-493B-AD5AF759E377}"/>
              </a:ext>
            </a:extLst>
          </p:cNvPr>
          <p:cNvSpPr txBox="1">
            <a:spLocks/>
          </p:cNvSpPr>
          <p:nvPr/>
        </p:nvSpPr>
        <p:spPr>
          <a:xfrm>
            <a:off x="6104020" y="1395663"/>
            <a:ext cx="8807116" cy="3302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37160" tIns="68580" rIns="137160" bIns="68580" numCol="1" spcCol="720000" anchor="t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21945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26517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1089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5661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0233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685800" lvl="1" indent="0" hangingPunct="1">
              <a:buFont typeface="Arial"/>
              <a:buNone/>
            </a:pPr>
            <a:r>
              <a:rPr lang="pl-PL" sz="36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Niezbędne są działania kompleksowe:</a:t>
            </a:r>
          </a:p>
          <a:p>
            <a:pPr marL="1200150" lvl="1" indent="-514350" hangingPunct="1">
              <a:buFont typeface="Arial"/>
              <a:buAutoNum type="arabicPeriod"/>
            </a:pPr>
            <a:r>
              <a:rPr lang="pl-PL" sz="3000" b="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Prewencja,</a:t>
            </a:r>
          </a:p>
          <a:p>
            <a:pPr marL="1200150" lvl="1" indent="-514350" hangingPunct="1">
              <a:buFont typeface="Arial"/>
              <a:buAutoNum type="arabicPeriod"/>
            </a:pPr>
            <a:r>
              <a:rPr lang="pl-PL" sz="3000" b="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Zapewnienie odpowiedniej infrastruktury,</a:t>
            </a:r>
          </a:p>
          <a:p>
            <a:pPr marL="1200150" lvl="1" indent="-514350" hangingPunct="1">
              <a:buFont typeface="Arial"/>
              <a:buAutoNum type="arabicPeriod"/>
            </a:pPr>
            <a:r>
              <a:rPr lang="pl-PL" sz="3000" b="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Egzekucja obowiązków,</a:t>
            </a:r>
          </a:p>
          <a:p>
            <a:pPr marL="1200150" lvl="1" indent="-514350" hangingPunct="1">
              <a:buFont typeface="Arial"/>
              <a:buAutoNum type="arabicPeriod"/>
            </a:pPr>
            <a:r>
              <a:rPr lang="pl-PL" sz="3000" b="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Incydentalne działania interwencyjne.</a:t>
            </a:r>
          </a:p>
          <a:p>
            <a:pPr marL="685800" lvl="1" indent="0" hangingPunct="1">
              <a:buFont typeface="Arial"/>
              <a:buNone/>
            </a:pPr>
            <a:endParaRPr lang="pl-PL" sz="3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Symbol zastępczy tekstu 4">
            <a:extLst>
              <a:ext uri="{FF2B5EF4-FFF2-40B4-BE49-F238E27FC236}">
                <a16:creationId xmlns:a16="http://schemas.microsoft.com/office/drawing/2014/main" id="{977B14DD-5FB0-315D-0AAE-2C7CBBCE73C4}"/>
              </a:ext>
            </a:extLst>
          </p:cNvPr>
          <p:cNvSpPr txBox="1">
            <a:spLocks/>
          </p:cNvSpPr>
          <p:nvPr/>
        </p:nvSpPr>
        <p:spPr>
          <a:xfrm>
            <a:off x="5895473" y="5610778"/>
            <a:ext cx="9015663" cy="3302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37160" tIns="68580" rIns="137160" bIns="68580" numCol="1" spcCol="720000" anchor="t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21945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26517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1089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5661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0233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685800" lvl="1" indent="0" algn="ctr" hangingPunct="1">
              <a:buFont typeface="Arial"/>
              <a:buNone/>
            </a:pPr>
            <a:r>
              <a:rPr lang="pl-PL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Interwencyjne finansowanie usuwania porzuconych odpadów jest niezbędnym uzupełnieniem, ale nie powinno być postrzegane jako podstawa rozwiązania problemu.</a:t>
            </a:r>
            <a:endParaRPr lang="pl-PL" sz="3000" b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85800" lvl="1" indent="0" hangingPunct="1">
              <a:buFont typeface="Arial"/>
              <a:buNone/>
            </a:pPr>
            <a:endParaRPr lang="pl-PL" sz="3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42064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775746"/>
            <a:ext cx="3160269" cy="558230"/>
          </a:xfrm>
        </p:spPr>
        <p:txBody>
          <a:bodyPr anchor="t">
            <a:normAutofit fontScale="90000"/>
          </a:bodyPr>
          <a:lstStyle/>
          <a:p>
            <a:r>
              <a:rPr lang="pl-PL" dirty="0">
                <a:solidFill>
                  <a:schemeClr val="bg1"/>
                </a:solidFill>
              </a:rPr>
              <a:t>Program priorytetowy</a:t>
            </a:r>
            <a:r>
              <a:rPr lang="pl-PL" sz="2500" dirty="0">
                <a:solidFill>
                  <a:schemeClr val="bg1"/>
                </a:solidFill>
              </a:rPr>
              <a:t/>
            </a:r>
            <a:br>
              <a:rPr lang="pl-PL" sz="2500" dirty="0">
                <a:solidFill>
                  <a:schemeClr val="bg1"/>
                </a:solidFill>
              </a:rPr>
            </a:br>
            <a:r>
              <a:rPr lang="pl-PL" sz="2500" dirty="0">
                <a:solidFill>
                  <a:schemeClr val="bg1"/>
                </a:solidFill>
              </a:rPr>
              <a:t/>
            </a:r>
            <a:br>
              <a:rPr lang="pl-PL" sz="2500" dirty="0">
                <a:solidFill>
                  <a:schemeClr val="bg1"/>
                </a:solidFill>
              </a:rPr>
            </a:br>
            <a:endParaRPr lang="pl-PL" sz="2500" dirty="0">
              <a:solidFill>
                <a:schemeClr val="bg1"/>
              </a:solidFill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925024" y="4543348"/>
            <a:ext cx="3861634" cy="16596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endParaRPr lang="pl-PL" dirty="0">
              <a:solidFill>
                <a:schemeClr val="bg1"/>
              </a:solidFill>
            </a:endParaRPr>
          </a:p>
          <a:p>
            <a:pPr algn="ctr"/>
            <a:r>
              <a:rPr lang="pl-PL" sz="3000" b="1" dirty="0">
                <a:solidFill>
                  <a:schemeClr val="bg1"/>
                </a:solidFill>
              </a:rPr>
              <a:t>Usuwanie porzuconych odpadów</a:t>
            </a: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698272" y="1149581"/>
            <a:ext cx="11388501" cy="2015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algn="just">
              <a:spcBef>
                <a:spcPts val="1000"/>
              </a:spcBef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b="1" dirty="0"/>
              <a:t>Usunięcie i zagospodarowanie niewłaściwie składowanych lub magazynowanych odpadów, w tym odpadów powstałych w wyniku pożaru odpadów niewłaściwie składowanych lub magazynowanych wraz z przeprowadzeniem </a:t>
            </a:r>
            <a:r>
              <a:rPr lang="pl-PL" b="1" dirty="0" err="1"/>
              <a:t>remediacji</a:t>
            </a:r>
            <a:r>
              <a:rPr lang="pl-PL" b="1" dirty="0"/>
              <a:t> powierzchni ziemi w zakresie skutków spowodowanych oddziaływaniem usuwanych odpadów.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 dirty="0"/>
          </a:p>
        </p:txBody>
      </p:sp>
      <p:sp>
        <p:nvSpPr>
          <p:cNvPr id="8" name="TextBox 21"/>
          <p:cNvSpPr txBox="1"/>
          <p:nvPr/>
        </p:nvSpPr>
        <p:spPr>
          <a:xfrm>
            <a:off x="6631868" y="8379834"/>
            <a:ext cx="10196300" cy="469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sz="2800" dirty="0">
                <a:solidFill>
                  <a:schemeClr val="bg1"/>
                </a:solidFill>
              </a:rPr>
              <a:t>Zakres i szczegółowe warunki wsparcia w trakcie uzgodnień  </a:t>
            </a:r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7E11283A-06A1-3FD7-8847-1F7A592B80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9523820"/>
              </p:ext>
            </p:extLst>
          </p:nvPr>
        </p:nvGraphicFramePr>
        <p:xfrm>
          <a:off x="5675785" y="3113376"/>
          <a:ext cx="12108465" cy="6760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465">
                  <a:extLst>
                    <a:ext uri="{9D8B030D-6E8A-4147-A177-3AD203B41FA5}">
                      <a16:colId xmlns:a16="http://schemas.microsoft.com/office/drawing/2014/main" val="1725255450"/>
                    </a:ext>
                  </a:extLst>
                </a:gridCol>
                <a:gridCol w="9144000">
                  <a:extLst>
                    <a:ext uri="{9D8B030D-6E8A-4147-A177-3AD203B41FA5}">
                      <a16:colId xmlns:a16="http://schemas.microsoft.com/office/drawing/2014/main" val="1200751302"/>
                    </a:ext>
                  </a:extLst>
                </a:gridCol>
              </a:tblGrid>
              <a:tr h="251000">
                <a:tc gridSpan="2">
                  <a:txBody>
                    <a:bodyPr/>
                    <a:lstStyle/>
                    <a:p>
                      <a:pPr lvl="1" algn="ctr">
                        <a:lnSpc>
                          <a:spcPct val="150000"/>
                        </a:lnSpc>
                      </a:pPr>
                      <a:endParaRPr lang="pl-PL" sz="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9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16149220"/>
                  </a:ext>
                </a:extLst>
              </a:tr>
              <a:tr h="3689079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Beneficjenci</a:t>
                      </a:r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400" b="1" u="none" dirty="0"/>
                        <a:t>W przypadku przedsięwzięć realizowanych na podstawie art. 26a ustawy o odpadach:</a:t>
                      </a:r>
                    </a:p>
                    <a:p>
                      <a:pPr marL="342900" indent="-342900" algn="l">
                        <a:buFontTx/>
                        <a:buChar char="-"/>
                      </a:pPr>
                      <a:r>
                        <a:rPr lang="pl-PL" sz="2400" b="1" u="none" dirty="0"/>
                        <a:t>w przypadku terenów zamkniętych oraz nieruchomości, którymi gmina włada jako władający pow. ziemi – regionalny dyrektor ochrony środowiska,</a:t>
                      </a:r>
                    </a:p>
                    <a:p>
                      <a:pPr marL="342900" indent="-342900" algn="l">
                        <a:buFontTx/>
                        <a:buChar char="-"/>
                      </a:pPr>
                      <a:r>
                        <a:rPr lang="pl-PL" sz="2400" b="1" u="none" dirty="0"/>
                        <a:t>w przypadku gdy obowiązek usunięcia odpadów powstał w związku z wydaniem decyzji o cofnięciu decyzji związanej z gospodarką odpadami – organ właściwy do wydania tej decyzji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400" b="1" u="none" dirty="0"/>
                        <a:t> w pozostałych przypadkach: </a:t>
                      </a:r>
                      <a:r>
                        <a:rPr lang="pl-PL" sz="2400" b="1" u="sng" dirty="0"/>
                        <a:t>jednostki samorządu terytorialnego </a:t>
                      </a:r>
                      <a:br>
                        <a:rPr lang="pl-PL" sz="2400" b="1" u="sng" dirty="0"/>
                      </a:br>
                      <a:r>
                        <a:rPr lang="pl-PL" sz="2400" b="1" u="sng" dirty="0"/>
                        <a:t>i ich związki,</a:t>
                      </a:r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3432350"/>
                  </a:ext>
                </a:extLst>
              </a:tr>
              <a:tr h="809798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Maksymalny poziom</a:t>
                      </a:r>
                      <a:r>
                        <a:rPr lang="pl-PL" sz="2400" baseline="0" dirty="0"/>
                        <a:t> dofinansowania</a:t>
                      </a:r>
                      <a:endParaRPr lang="pl-PL" sz="2400" dirty="0"/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do</a:t>
                      </a:r>
                      <a:r>
                        <a:rPr lang="pl-PL" sz="2400" baseline="0" dirty="0"/>
                        <a:t> 100 % kosztów kwalifikowanych</a:t>
                      </a:r>
                      <a:endParaRPr lang="pl-PL" sz="2400" dirty="0"/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534227"/>
                  </a:ext>
                </a:extLst>
              </a:tr>
              <a:tr h="545818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Forma wsparcia</a:t>
                      </a:r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pl-PL" sz="2400" baseline="0" dirty="0"/>
                        <a:t>pożyczka</a:t>
                      </a:r>
                      <a:endParaRPr lang="pl-PL" sz="2400" dirty="0"/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927983"/>
                  </a:ext>
                </a:extLst>
              </a:tr>
              <a:tr h="545431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Termin naboru</a:t>
                      </a:r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pl-PL" sz="2400" dirty="0"/>
                        <a:t>01.03.2023 – </a:t>
                      </a:r>
                      <a:r>
                        <a:rPr lang="pl-PL" sz="2400" dirty="0">
                          <a:solidFill>
                            <a:srgbClr val="FF0000"/>
                          </a:solidFill>
                        </a:rPr>
                        <a:t>31.12.2024</a:t>
                      </a:r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886470"/>
                  </a:ext>
                </a:extLst>
              </a:tr>
              <a:tr h="809798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Budżet programu (środki zwrotne)</a:t>
                      </a:r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pl-PL" sz="2400" dirty="0"/>
                        <a:t>200 mln zł</a:t>
                      </a:r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689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06759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160269" cy="558230"/>
          </a:xfrm>
        </p:spPr>
        <p:txBody>
          <a:bodyPr anchor="t">
            <a:normAutofit fontScale="90000"/>
          </a:bodyPr>
          <a:lstStyle/>
          <a:p>
            <a:r>
              <a:rPr lang="pl-PL" dirty="0" err="1">
                <a:solidFill>
                  <a:schemeClr val="bg1"/>
                </a:solidFill>
              </a:rPr>
              <a:t>FEnIKS</a:t>
            </a:r>
            <a:r>
              <a:rPr lang="pl-PL" dirty="0">
                <a:solidFill>
                  <a:schemeClr val="bg1"/>
                </a:solidFill>
              </a:rPr>
              <a:t> </a:t>
            </a:r>
            <a:br>
              <a:rPr lang="pl-PL" dirty="0">
                <a:solidFill>
                  <a:schemeClr val="bg1"/>
                </a:solidFill>
              </a:rPr>
            </a:br>
            <a:r>
              <a:rPr lang="pl-PL" dirty="0">
                <a:solidFill>
                  <a:schemeClr val="bg1"/>
                </a:solidFill>
              </a:rPr>
              <a:t>2021-2027</a:t>
            </a:r>
            <a:r>
              <a:rPr lang="pl-PL" sz="2500" dirty="0">
                <a:solidFill>
                  <a:schemeClr val="bg1"/>
                </a:solidFill>
              </a:rPr>
              <a:t/>
            </a:r>
            <a:br>
              <a:rPr lang="pl-PL" sz="2500" dirty="0">
                <a:solidFill>
                  <a:schemeClr val="bg1"/>
                </a:solidFill>
              </a:rPr>
            </a:br>
            <a:r>
              <a:rPr lang="pl-PL" sz="2500" dirty="0">
                <a:solidFill>
                  <a:schemeClr val="bg1"/>
                </a:solidFill>
              </a:rPr>
              <a:t/>
            </a:r>
            <a:br>
              <a:rPr lang="pl-PL" sz="2500" dirty="0">
                <a:solidFill>
                  <a:schemeClr val="bg1"/>
                </a:solidFill>
              </a:rPr>
            </a:br>
            <a:endParaRPr lang="pl-PL" sz="2500" dirty="0">
              <a:solidFill>
                <a:schemeClr val="bg1"/>
              </a:solidFill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57237" y="3794943"/>
            <a:ext cx="3861634" cy="4429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endParaRPr lang="pl-PL" dirty="0">
              <a:solidFill>
                <a:schemeClr val="bg1"/>
              </a:solidFill>
            </a:endParaRPr>
          </a:p>
          <a:p>
            <a:r>
              <a:rPr lang="pl-PL" sz="3000" b="1" dirty="0">
                <a:solidFill>
                  <a:schemeClr val="bg1"/>
                </a:solidFill>
              </a:rPr>
              <a:t>Usuwanie niewłaściwie składowanych lub magazynowanych odpadów oraz wywołanego przez nie zagrożenia dla ludzi lub środowiska</a:t>
            </a: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842262" y="1818944"/>
            <a:ext cx="11388501" cy="7070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just">
              <a:lnSpc>
                <a:spcPct val="120000"/>
              </a:lnSpc>
              <a:spcBef>
                <a:spcPts val="1000"/>
              </a:spcBef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800" b="1" dirty="0" smtClean="0"/>
              <a:t>- Wsparcie </a:t>
            </a:r>
            <a:r>
              <a:rPr lang="pl-PL" sz="2800" b="1" dirty="0"/>
              <a:t>zostanie skierowane na projekty dot. usuwania </a:t>
            </a:r>
            <a:br>
              <a:rPr lang="pl-PL" sz="2800" b="1" dirty="0"/>
            </a:br>
            <a:r>
              <a:rPr lang="pl-PL" sz="2800" b="1" dirty="0"/>
              <a:t>i zagospodarowania niewłaściwie składowanych lub magazynowanych odpadów stwarzających zagrożenie dla zdrowia lub życia ludzi lub stanu środowiska. </a:t>
            </a:r>
          </a:p>
          <a:p>
            <a:pPr algn="just">
              <a:lnSpc>
                <a:spcPct val="120000"/>
              </a:lnSpc>
              <a:spcBef>
                <a:spcPts val="1000"/>
              </a:spcBef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800" b="1" dirty="0" smtClean="0"/>
              <a:t>- Wsparcie </a:t>
            </a:r>
            <a:r>
              <a:rPr lang="pl-PL" sz="2800" b="1" dirty="0"/>
              <a:t>obejmuje jedynie tereny, na których występują </a:t>
            </a:r>
            <a:r>
              <a:rPr lang="pl-PL" sz="2800" b="1" u="sng" dirty="0"/>
              <a:t>odpady niebezpieczne lub łącznie odpady niebezpieczne i odpady inne niż niebezpieczne</a:t>
            </a:r>
            <a:r>
              <a:rPr lang="pl-PL" sz="2800" b="1" dirty="0"/>
              <a:t>. </a:t>
            </a:r>
          </a:p>
          <a:p>
            <a:pPr algn="just">
              <a:lnSpc>
                <a:spcPct val="120000"/>
              </a:lnSpc>
              <a:spcBef>
                <a:spcPts val="1000"/>
              </a:spcBef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800" b="1" smtClean="0"/>
              <a:t>- Wsparciu </a:t>
            </a:r>
            <a:r>
              <a:rPr lang="pl-PL" sz="2800" b="1" dirty="0"/>
              <a:t>podlegać może wyłącznie usunięcie i zagospodarowanie odpadów z terenów będących własnością Skarbu Państwa lub jednostek samorządu terytorialnego (w tym również tereny Skarbu Państwa będące w wieczystym użytkowaniu j.s.t.) oraz podejmowane jako zadanie publiczne przez organy publiczne zgodnie z art. 26a ustawy o odpadach. 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986674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160269" cy="558230"/>
          </a:xfrm>
        </p:spPr>
        <p:txBody>
          <a:bodyPr anchor="t">
            <a:normAutofit fontScale="90000"/>
          </a:bodyPr>
          <a:lstStyle/>
          <a:p>
            <a:r>
              <a:rPr lang="pl-PL" dirty="0" err="1">
                <a:solidFill>
                  <a:schemeClr val="bg1"/>
                </a:solidFill>
              </a:rPr>
              <a:t>FEnIKS</a:t>
            </a:r>
            <a:r>
              <a:rPr lang="pl-PL" dirty="0">
                <a:solidFill>
                  <a:schemeClr val="bg1"/>
                </a:solidFill>
              </a:rPr>
              <a:t> </a:t>
            </a:r>
            <a:br>
              <a:rPr lang="pl-PL" dirty="0">
                <a:solidFill>
                  <a:schemeClr val="bg1"/>
                </a:solidFill>
              </a:rPr>
            </a:br>
            <a:r>
              <a:rPr lang="pl-PL" dirty="0">
                <a:solidFill>
                  <a:schemeClr val="bg1"/>
                </a:solidFill>
              </a:rPr>
              <a:t>2021-2027</a:t>
            </a:r>
            <a:r>
              <a:rPr lang="pl-PL" sz="2500" dirty="0">
                <a:solidFill>
                  <a:schemeClr val="bg1"/>
                </a:solidFill>
              </a:rPr>
              <a:t/>
            </a:r>
            <a:br>
              <a:rPr lang="pl-PL" sz="2500" dirty="0">
                <a:solidFill>
                  <a:schemeClr val="bg1"/>
                </a:solidFill>
              </a:rPr>
            </a:br>
            <a:r>
              <a:rPr lang="pl-PL" sz="2500" dirty="0">
                <a:solidFill>
                  <a:schemeClr val="bg1"/>
                </a:solidFill>
              </a:rPr>
              <a:t/>
            </a:r>
            <a:br>
              <a:rPr lang="pl-PL" sz="2500" dirty="0">
                <a:solidFill>
                  <a:schemeClr val="bg1"/>
                </a:solidFill>
              </a:rPr>
            </a:br>
            <a:endParaRPr lang="pl-PL" sz="2500" dirty="0">
              <a:solidFill>
                <a:schemeClr val="bg1"/>
              </a:solidFill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57237" y="3794943"/>
            <a:ext cx="3861634" cy="4429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endParaRPr lang="pl-PL" dirty="0">
              <a:solidFill>
                <a:schemeClr val="bg1"/>
              </a:solidFill>
            </a:endParaRPr>
          </a:p>
          <a:p>
            <a:r>
              <a:rPr lang="pl-PL" sz="3000" b="1" dirty="0">
                <a:solidFill>
                  <a:schemeClr val="bg1"/>
                </a:solidFill>
              </a:rPr>
              <a:t>Usuwanie niewłaściwie składowanych lub magazynowanych odpadów oraz wywołanego przez nie zagrożenia dla ludzi lub środowiska</a:t>
            </a: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6</a:t>
            </a:fld>
            <a:endParaRPr dirty="0"/>
          </a:p>
        </p:txBody>
      </p:sp>
      <p:sp>
        <p:nvSpPr>
          <p:cNvPr id="8" name="TextBox 21"/>
          <p:cNvSpPr txBox="1"/>
          <p:nvPr/>
        </p:nvSpPr>
        <p:spPr>
          <a:xfrm>
            <a:off x="6631868" y="8379834"/>
            <a:ext cx="10196300" cy="469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sz="2800" dirty="0">
                <a:solidFill>
                  <a:schemeClr val="bg1"/>
                </a:solidFill>
              </a:rPr>
              <a:t>Zakres i szczegółowe warunki wsparcia w trakcie uzgodnień  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002DAB09-9039-01AC-C609-201EABA203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4975582"/>
              </p:ext>
            </p:extLst>
          </p:nvPr>
        </p:nvGraphicFramePr>
        <p:xfrm>
          <a:off x="5760246" y="1436723"/>
          <a:ext cx="11512447" cy="7073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2567">
                  <a:extLst>
                    <a:ext uri="{9D8B030D-6E8A-4147-A177-3AD203B41FA5}">
                      <a16:colId xmlns:a16="http://schemas.microsoft.com/office/drawing/2014/main" val="1725255450"/>
                    </a:ext>
                  </a:extLst>
                </a:gridCol>
                <a:gridCol w="6579880">
                  <a:extLst>
                    <a:ext uri="{9D8B030D-6E8A-4147-A177-3AD203B41FA5}">
                      <a16:colId xmlns:a16="http://schemas.microsoft.com/office/drawing/2014/main" val="1200751302"/>
                    </a:ext>
                  </a:extLst>
                </a:gridCol>
              </a:tblGrid>
              <a:tr h="238719">
                <a:tc gridSpan="2">
                  <a:txBody>
                    <a:bodyPr/>
                    <a:lstStyle/>
                    <a:p>
                      <a:pPr lvl="1" algn="ctr">
                        <a:lnSpc>
                          <a:spcPct val="150000"/>
                        </a:lnSpc>
                      </a:pPr>
                      <a:endParaRPr lang="pl-PL" sz="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9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16149220"/>
                  </a:ext>
                </a:extLst>
              </a:tr>
              <a:tr h="3508571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Beneficjenci</a:t>
                      </a:r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400" dirty="0"/>
                        <a:t>regionalne dyrekcje ochrony środowiska,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400" dirty="0"/>
                        <a:t>jednostki administracji rządowej,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400" b="1" u="sng" dirty="0"/>
                        <a:t>jednostki samorządu terytorialnego i ich związki oraz jednostki organizacyjne działające w ich imieniu,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400" dirty="0"/>
                        <a:t>zarządcy nieruchomości będących własnością Skarbu Państwa,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2400" dirty="0"/>
                        <a:t>Podmioty świadczące usługi publiczne w ramach realizacji obowiązków własnych </a:t>
                      </a:r>
                      <a:r>
                        <a:rPr lang="pl-PL" sz="2400" dirty="0" err="1"/>
                        <a:t>jst</a:t>
                      </a:r>
                      <a:endParaRPr lang="pl-PL" sz="2400" dirty="0"/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3432350"/>
                  </a:ext>
                </a:extLst>
              </a:tr>
              <a:tr h="427874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Sposób wyboru projektów</a:t>
                      </a:r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Niekonkurencyjny</a:t>
                      </a:r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083602"/>
                  </a:ext>
                </a:extLst>
              </a:tr>
              <a:tr h="770174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Maksymalny poziom</a:t>
                      </a:r>
                      <a:r>
                        <a:rPr lang="pl-PL" sz="2400" baseline="0" dirty="0"/>
                        <a:t> dofinansowania UE</a:t>
                      </a:r>
                      <a:endParaRPr lang="pl-PL" sz="2400" dirty="0"/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do</a:t>
                      </a:r>
                      <a:r>
                        <a:rPr lang="pl-PL" sz="2400" baseline="0" dirty="0"/>
                        <a:t> 85% kosztów kwalifikowanych</a:t>
                      </a:r>
                      <a:endParaRPr lang="pl-PL" sz="2400" dirty="0"/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534227"/>
                  </a:ext>
                </a:extLst>
              </a:tr>
              <a:tr h="676465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Forma wsparcia</a:t>
                      </a:r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pl-PL" sz="2400" baseline="0" dirty="0"/>
                        <a:t>dotacja</a:t>
                      </a:r>
                      <a:endParaRPr lang="pl-PL" sz="2400" dirty="0"/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927983"/>
                  </a:ext>
                </a:extLst>
              </a:tr>
              <a:tr h="676465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Termin naboru</a:t>
                      </a:r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pl-PL" sz="2400" dirty="0"/>
                        <a:t>30.12.2024 – 28.06.2025</a:t>
                      </a:r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886470"/>
                  </a:ext>
                </a:extLst>
              </a:tr>
              <a:tr h="676465">
                <a:tc>
                  <a:txBody>
                    <a:bodyPr/>
                    <a:lstStyle/>
                    <a:p>
                      <a:pPr algn="l"/>
                      <a:r>
                        <a:rPr lang="pl-PL" sz="2400" dirty="0"/>
                        <a:t>Dostępna alokacja</a:t>
                      </a:r>
                    </a:p>
                  </a:txBody>
                  <a:tcPr>
                    <a:lnL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pl-PL" sz="2400" dirty="0"/>
                        <a:t>20 mln zł</a:t>
                      </a:r>
                    </a:p>
                  </a:txBody>
                  <a:tcPr>
                    <a:lnL w="28575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689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033610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4"/>
            <a:ext cx="3160269" cy="558230"/>
          </a:xfrm>
        </p:spPr>
        <p:txBody>
          <a:bodyPr anchor="t">
            <a:normAutofit fontScale="90000"/>
          </a:bodyPr>
          <a:lstStyle/>
          <a:p>
            <a:r>
              <a:rPr lang="pl-PL" dirty="0" err="1">
                <a:solidFill>
                  <a:schemeClr val="bg1"/>
                </a:solidFill>
              </a:rPr>
              <a:t>FEnIKS</a:t>
            </a:r>
            <a:r>
              <a:rPr lang="pl-PL" dirty="0">
                <a:solidFill>
                  <a:schemeClr val="bg1"/>
                </a:solidFill>
              </a:rPr>
              <a:t> </a:t>
            </a:r>
            <a:br>
              <a:rPr lang="pl-PL" dirty="0">
                <a:solidFill>
                  <a:schemeClr val="bg1"/>
                </a:solidFill>
              </a:rPr>
            </a:br>
            <a:r>
              <a:rPr lang="pl-PL" dirty="0">
                <a:solidFill>
                  <a:schemeClr val="bg1"/>
                </a:solidFill>
              </a:rPr>
              <a:t>2021-2027</a:t>
            </a:r>
            <a:r>
              <a:rPr lang="pl-PL" sz="2500" dirty="0">
                <a:solidFill>
                  <a:schemeClr val="bg1"/>
                </a:solidFill>
              </a:rPr>
              <a:t/>
            </a:r>
            <a:br>
              <a:rPr lang="pl-PL" sz="2500" dirty="0">
                <a:solidFill>
                  <a:schemeClr val="bg1"/>
                </a:solidFill>
              </a:rPr>
            </a:br>
            <a:r>
              <a:rPr lang="pl-PL" sz="2500" dirty="0">
                <a:solidFill>
                  <a:schemeClr val="bg1"/>
                </a:solidFill>
              </a:rPr>
              <a:t/>
            </a:r>
            <a:br>
              <a:rPr lang="pl-PL" sz="2500" dirty="0">
                <a:solidFill>
                  <a:schemeClr val="bg1"/>
                </a:solidFill>
              </a:rPr>
            </a:br>
            <a:endParaRPr lang="pl-PL" sz="2500" dirty="0">
              <a:solidFill>
                <a:schemeClr val="bg1"/>
              </a:solidFill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57237" y="3794943"/>
            <a:ext cx="3861634" cy="4429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endParaRPr lang="pl-PL" dirty="0">
              <a:solidFill>
                <a:schemeClr val="bg1"/>
              </a:solidFill>
            </a:endParaRPr>
          </a:p>
          <a:p>
            <a:r>
              <a:rPr lang="pl-PL" sz="3000" b="1" dirty="0">
                <a:solidFill>
                  <a:schemeClr val="bg1"/>
                </a:solidFill>
              </a:rPr>
              <a:t>Usuwanie niewłaściwie składowanych lub magazynowanych odpadów oraz wywołanego przez nie zagrożenia dla ludzi lub środowiska</a:t>
            </a: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842262" y="1818944"/>
            <a:ext cx="11388501" cy="6318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algn="just">
              <a:lnSpc>
                <a:spcPct val="120000"/>
              </a:lnSpc>
              <a:spcBef>
                <a:spcPts val="1000"/>
              </a:spcBef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500" b="1" dirty="0"/>
              <a:t>Po usunięciu odpadów, z uwzględnieniem założeń miejscowego planu zagospodarowania przestrzennego dla lokalizacji, wskazane jest doprowadzenie powierzchni ziemi, obiektów lub akwenów, poprzez rekultywację lub </a:t>
            </a:r>
            <a:r>
              <a:rPr lang="pl-PL" sz="2500" b="1" dirty="0" err="1"/>
              <a:t>remediację</a:t>
            </a:r>
            <a:r>
              <a:rPr lang="pl-PL" sz="2500" b="1" dirty="0"/>
              <a:t>, do stanu umożliwiającego wykorzystanie tych miejsc na cele przyrodnicze, publiczne, społeczne lub gospodarcze.</a:t>
            </a:r>
          </a:p>
          <a:p>
            <a:pPr algn="just">
              <a:lnSpc>
                <a:spcPct val="120000"/>
              </a:lnSpc>
              <a:spcBef>
                <a:spcPts val="1000"/>
              </a:spcBef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500" b="1" dirty="0"/>
          </a:p>
          <a:p>
            <a:pPr algn="just">
              <a:lnSpc>
                <a:spcPct val="120000"/>
              </a:lnSpc>
              <a:spcBef>
                <a:spcPts val="1000"/>
              </a:spcBef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500" b="1" dirty="0"/>
              <a:t>W przypadku trwających działań mających na celu identyfikację/ pociągnięcie do odpowiedzialności prawnej i finansowej podmiotu odpowiedzialnego za gospodarowanie odpadami lub uzyskanie w przyszłości informacji pozwalających a jego identyfikację beneficjent jest zobowiązany do podjęcia wszelkich działań mających na celu realizację zasady „zanieczyszczający płaci”, a jeśli będą one skuteczne, do rozliczenia uzyskanego wsparcia zgodnie z postanowieniami umowy o dofinansowanie.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1952586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D3BB7B-4598-D794-BC88-75C68F7949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6705600"/>
            <a:ext cx="18288000" cy="731838"/>
          </a:xfrm>
        </p:spPr>
        <p:txBody>
          <a:bodyPr anchor="t">
            <a:normAutofit/>
          </a:bodyPr>
          <a:lstStyle/>
          <a:p>
            <a:r>
              <a:rPr lang="pl-PL" sz="3500" dirty="0">
                <a:latin typeface="+mn-ea"/>
                <a:ea typeface="+mn-ea"/>
              </a:rPr>
              <a:t>Dziękuję za uwagę</a:t>
            </a:r>
          </a:p>
        </p:txBody>
      </p:sp>
      <p:sp>
        <p:nvSpPr>
          <p:cNvPr id="270" name="TextBox 8"/>
          <p:cNvSpPr txBox="1"/>
          <p:nvPr/>
        </p:nvSpPr>
        <p:spPr>
          <a:xfrm>
            <a:off x="4925070" y="7199193"/>
            <a:ext cx="8437860" cy="61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ct val="120000"/>
              </a:lnSpc>
              <a:defRPr sz="3500"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dirty="0">
                <a:solidFill>
                  <a:srgbClr val="007979"/>
                </a:solidFill>
              </a:rPr>
              <a:t>www.nfosigw.gov.pl</a:t>
            </a:r>
            <a:endParaRPr dirty="0">
              <a:solidFill>
                <a:srgbClr val="007979"/>
              </a:solidFill>
            </a:endParaRPr>
          </a:p>
        </p:txBody>
      </p:sp>
      <p:pic>
        <p:nvPicPr>
          <p:cNvPr id="271" name="Image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15" y="2263531"/>
            <a:ext cx="3913570" cy="269500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31809CD-A91C-6160-8533-1F8D3C50802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8</a:t>
            </a:fld>
            <a:endParaRPr lang="pl-PL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Niestandardowy 6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07979"/>
      </a:accent1>
      <a:accent2>
        <a:srgbClr val="009999"/>
      </a:accent2>
      <a:accent3>
        <a:srgbClr val="4D4D4D"/>
      </a:accent3>
      <a:accent4>
        <a:srgbClr val="2C9751"/>
      </a:accent4>
      <a:accent5>
        <a:srgbClr val="076D91"/>
      </a:accent5>
      <a:accent6>
        <a:srgbClr val="079169"/>
      </a:accent6>
      <a:hlink>
        <a:srgbClr val="007979"/>
      </a:hlink>
      <a:folHlink>
        <a:srgbClr val="85DFD0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FA4C79D1F43EF46A502DBBBD2B88035" ma:contentTypeVersion="14" ma:contentTypeDescription="Utwórz nowy dokument." ma:contentTypeScope="" ma:versionID="927ed50302f4d6862f2cb76d716a23a3">
  <xsd:schema xmlns:xsd="http://www.w3.org/2001/XMLSchema" xmlns:xs="http://www.w3.org/2001/XMLSchema" xmlns:p="http://schemas.microsoft.com/office/2006/metadata/properties" xmlns:ns3="aa99f68a-d0b0-4a4d-93a5-4c62ab8fa321" xmlns:ns4="9e645c3c-a3cd-42f2-9140-511d1bf5c1d2" targetNamespace="http://schemas.microsoft.com/office/2006/metadata/properties" ma:root="true" ma:fieldsID="09f9fac0a9810b7e6dc873153dda0889" ns3:_="" ns4:_="">
    <xsd:import namespace="aa99f68a-d0b0-4a4d-93a5-4c62ab8fa321"/>
    <xsd:import namespace="9e645c3c-a3cd-42f2-9140-511d1bf5c1d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99f68a-d0b0-4a4d-93a5-4c62ab8fa3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6" nillable="true" ma:displayName="_activity" ma:hidden="true" ma:internalName="_activity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645c3c-a3cd-42f2-9140-511d1bf5c1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krót wskazówki dotyczącej udostępniani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a99f68a-d0b0-4a4d-93a5-4c62ab8fa321" xsi:nil="true"/>
  </documentManagement>
</p:properties>
</file>

<file path=customXml/itemProps1.xml><?xml version="1.0" encoding="utf-8"?>
<ds:datastoreItem xmlns:ds="http://schemas.openxmlformats.org/officeDocument/2006/customXml" ds:itemID="{06638265-9D6B-428A-B96D-F7630AAECC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99f68a-d0b0-4a4d-93a5-4c62ab8fa321"/>
    <ds:schemaRef ds:uri="9e645c3c-a3cd-42f2-9140-511d1bf5c1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0FFF1C-997E-497C-8B0C-159F339F5AA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4805B0C-C224-46F3-9928-7CB8BCEC1966}">
  <ds:schemaRefs>
    <ds:schemaRef ds:uri="http://schemas.openxmlformats.org/package/2006/metadata/core-properties"/>
    <ds:schemaRef ds:uri="aa99f68a-d0b0-4a4d-93a5-4c62ab8fa321"/>
    <ds:schemaRef ds:uri="http://purl.org/dc/dcmitype/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9e645c3c-a3cd-42f2-9140-511d1bf5c1d2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721</Words>
  <Application>Microsoft Office PowerPoint</Application>
  <PresentationFormat>Niestandardowy</PresentationFormat>
  <Paragraphs>93</Paragraphs>
  <Slides>8</Slides>
  <Notes>7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8</vt:i4>
      </vt:variant>
    </vt:vector>
  </HeadingPairs>
  <TitlesOfParts>
    <vt:vector size="15" baseType="lpstr">
      <vt:lpstr>Arial</vt:lpstr>
      <vt:lpstr>Calibri</vt:lpstr>
      <vt:lpstr>Source Sans Pro</vt:lpstr>
      <vt:lpstr>Source Sans Pro Semibold</vt:lpstr>
      <vt:lpstr>Trebuchet MS</vt:lpstr>
      <vt:lpstr>Office Theme</vt:lpstr>
      <vt:lpstr>1_Office Theme</vt:lpstr>
      <vt:lpstr>„Oferta programowa i finansowa NFOŚiGW w zakresie ograniczenia zagrożenia zagospodarowania niewłaściwie porzuconych lub magazynowanych odpadów dla JST i ich związków ”</vt:lpstr>
      <vt:lpstr>Prezentacja programu PowerPoint</vt:lpstr>
      <vt:lpstr>Prezentacja programu PowerPoint</vt:lpstr>
      <vt:lpstr>Program priorytetowy  </vt:lpstr>
      <vt:lpstr>FEnIKS  2021-2027  </vt:lpstr>
      <vt:lpstr>FEnIKS  2021-2027  </vt:lpstr>
      <vt:lpstr>FEnIKS  2021-2027  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prezentacji NFOŚiGW</dc:title>
  <dc:creator/>
  <cp:lastModifiedBy/>
  <cp:revision>1</cp:revision>
  <dcterms:modified xsi:type="dcterms:W3CDTF">2024-09-09T09:18:28Z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0x0101009FA4C79D1F43EF46A502DBBBD2B88035</vt:lpwstr>
  </property>
</Properties>
</file>