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48" r:id="rId1"/>
    <p:sldMasterId id="2147483683" r:id="rId2"/>
  </p:sldMasterIdLst>
  <p:notesMasterIdLst>
    <p:notesMasterId r:id="rId19"/>
  </p:notesMasterIdLst>
  <p:handoutMasterIdLst>
    <p:handoutMasterId r:id="rId20"/>
  </p:handoutMasterIdLst>
  <p:sldIdLst>
    <p:sldId id="256" r:id="rId3"/>
    <p:sldId id="279" r:id="rId4"/>
    <p:sldId id="258" r:id="rId5"/>
    <p:sldId id="262" r:id="rId6"/>
    <p:sldId id="297" r:id="rId7"/>
    <p:sldId id="299" r:id="rId8"/>
    <p:sldId id="305" r:id="rId9"/>
    <p:sldId id="300" r:id="rId10"/>
    <p:sldId id="313" r:id="rId11"/>
    <p:sldId id="314" r:id="rId12"/>
    <p:sldId id="315" r:id="rId13"/>
    <p:sldId id="339" r:id="rId14"/>
    <p:sldId id="338" r:id="rId15"/>
    <p:sldId id="316" r:id="rId16"/>
    <p:sldId id="340" r:id="rId17"/>
    <p:sldId id="270" r:id="rId18"/>
  </p:sldIdLst>
  <p:sldSz cx="18288000" cy="10287000"/>
  <p:notesSz cx="7010400" cy="92964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66FF33"/>
    <a:srgbClr val="4D4D4D"/>
    <a:srgbClr val="26993F"/>
    <a:srgbClr val="33CC33"/>
    <a:srgbClr val="00797A"/>
    <a:srgbClr val="24903B"/>
    <a:srgbClr val="99FF99"/>
    <a:srgbClr val="00729A"/>
    <a:srgbClr val="1C6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yl z motywem 2 — Ak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Styl jasny 1 — Ak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Styl jasny 2 — Ak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60176" autoAdjust="0"/>
  </p:normalViewPr>
  <p:slideViewPr>
    <p:cSldViewPr snapToGrid="0">
      <p:cViewPr varScale="1">
        <p:scale>
          <a:sx n="46" d="100"/>
          <a:sy n="46" d="100"/>
        </p:scale>
        <p:origin x="1878" y="66"/>
      </p:cViewPr>
      <p:guideLst/>
    </p:cSldViewPr>
  </p:slideViewPr>
  <p:outlineViewPr>
    <p:cViewPr>
      <p:scale>
        <a:sx n="35" d="100"/>
        <a:sy n="35" d="100"/>
      </p:scale>
      <p:origin x="0" y="0"/>
    </p:cViewPr>
  </p:outlineViewPr>
  <p:notesTextViewPr>
    <p:cViewPr>
      <p:scale>
        <a:sx n="70" d="100"/>
        <a:sy n="70" d="100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70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FF4E8F58-4F14-7177-5720-B005AF7AF1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0" tIns="46586" rIns="93170" bIns="46586" rtlCol="0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0032320-2227-B374-B437-826997E405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0" tIns="46586" rIns="93170" bIns="46586" rtlCol="0"/>
          <a:lstStyle>
            <a:lvl1pPr algn="r">
              <a:defRPr sz="1200"/>
            </a:lvl1pPr>
          </a:lstStyle>
          <a:p>
            <a:fld id="{F5AA6D65-724F-334D-A647-492B66138BAA}" type="datetimeFigureOut">
              <a:rPr lang="pl-PL" b="1" smtClean="0">
                <a:latin typeface="Source Sans Pro Semibold" panose="020B0503030403020204" pitchFamily="34" charset="0"/>
              </a:rPr>
              <a:t>2024-09-11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BDF24ADE-1FA5-49D2-0409-54E4282424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3170" tIns="46586" rIns="93170" bIns="46586" rtlCol="0" anchor="b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834F17-3386-A125-8DD4-E2FE243051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3170" tIns="46586" rIns="93170" bIns="46586" rtlCol="0" anchor="b"/>
          <a:lstStyle>
            <a:lvl1pPr algn="r">
              <a:defRPr sz="1200"/>
            </a:lvl1pPr>
          </a:lstStyle>
          <a:p>
            <a:fld id="{5C3AC3BD-F08B-0A4B-BAF1-E7AEA459C965}" type="slidenum">
              <a:rPr lang="pl-PL" b="1" smtClean="0">
                <a:latin typeface="Source Sans Pro Semibold" panose="020B0503030403020204" pitchFamily="34" charset="0"/>
              </a:rPr>
              <a:t>‹#›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694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prstGeom prst="rect">
            <a:avLst/>
          </a:prstGeom>
        </p:spPr>
        <p:txBody>
          <a:bodyPr lIns="93170" tIns="46586" rIns="93170" bIns="46586"/>
          <a:lstStyle/>
          <a:p>
            <a:endParaRPr dirty="0"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</p:spPr>
        <p:txBody>
          <a:bodyPr lIns="93170" tIns="46586" rIns="93170" bIns="46586"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 b="1" i="0">
        <a:latin typeface="Source Sans Pro Semibold" panose="020B0503030403020204" pitchFamily="34" charset="0"/>
        <a:ea typeface="Source Sans Pro Semibold" panose="020B0503030403020204" pitchFamily="34" charset="0"/>
        <a:cs typeface="Calibri"/>
        <a:sym typeface="Calibri"/>
      </a:defRPr>
    </a:lvl1pPr>
    <a:lvl2pPr indent="228600" latinLnBrk="0">
      <a:defRPr sz="1200">
        <a:latin typeface="Calibri"/>
        <a:ea typeface="Calibri"/>
        <a:cs typeface="Calibri"/>
        <a:sym typeface="Calibri"/>
      </a:defRPr>
    </a:lvl2pPr>
    <a:lvl3pPr indent="457200" latinLnBrk="0">
      <a:defRPr sz="1200">
        <a:latin typeface="Calibri"/>
        <a:ea typeface="Calibri"/>
        <a:cs typeface="Calibri"/>
        <a:sym typeface="Calibri"/>
      </a:defRPr>
    </a:lvl3pPr>
    <a:lvl4pPr indent="685800" latinLnBrk="0">
      <a:defRPr sz="1200">
        <a:latin typeface="Calibri"/>
        <a:ea typeface="Calibri"/>
        <a:cs typeface="Calibri"/>
        <a:sym typeface="Calibri"/>
      </a:defRPr>
    </a:lvl4pPr>
    <a:lvl5pPr indent="914400" latinLnBrk="0">
      <a:defRPr sz="1200">
        <a:latin typeface="Calibri"/>
        <a:ea typeface="Calibri"/>
        <a:cs typeface="Calibri"/>
        <a:sym typeface="Calibri"/>
      </a:defRPr>
    </a:lvl5pPr>
    <a:lvl6pPr indent="1143000" latinLnBrk="0">
      <a:defRPr sz="1200">
        <a:latin typeface="Calibri"/>
        <a:ea typeface="Calibri"/>
        <a:cs typeface="Calibri"/>
        <a:sym typeface="Calibri"/>
      </a:defRPr>
    </a:lvl6pPr>
    <a:lvl7pPr indent="1371600" latinLnBrk="0">
      <a:defRPr sz="1200">
        <a:latin typeface="Calibri"/>
        <a:ea typeface="Calibri"/>
        <a:cs typeface="Calibri"/>
        <a:sym typeface="Calibri"/>
      </a:defRPr>
    </a:lvl7pPr>
    <a:lvl8pPr indent="1600200" latinLnBrk="0">
      <a:defRPr sz="1200">
        <a:latin typeface="Calibri"/>
        <a:ea typeface="Calibri"/>
        <a:cs typeface="Calibri"/>
        <a:sym typeface="Calibri"/>
      </a:defRPr>
    </a:lvl8pPr>
    <a:lvl9pPr indent="1828800" latinLnBrk="0">
      <a:defRPr sz="1200">
        <a:latin typeface="Calibri"/>
        <a:ea typeface="Calibri"/>
        <a:cs typeface="Calibri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400" b="0" dirty="0"/>
          </a:p>
        </p:txBody>
      </p:sp>
    </p:spTree>
    <p:extLst>
      <p:ext uri="{BB962C8B-B14F-4D97-AF65-F5344CB8AC3E}">
        <p14:creationId xmlns:p14="http://schemas.microsoft.com/office/powerpoint/2010/main" val="1683391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53260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2761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97947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78393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978332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4001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25479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48162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01990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26445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3240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71965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56800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42132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979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556FB19D-9DDE-8799-38FE-B6BBD9B7FB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935548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4296728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7082665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2576978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1795504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9953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03615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" descr="Image">
            <a:extLst>
              <a:ext uri="{FF2B5EF4-FFF2-40B4-BE49-F238E27FC236}">
                <a16:creationId xmlns:a16="http://schemas.microsoft.com/office/drawing/2014/main" id="{640022D0-F310-620B-F5EE-CC8E657CE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5114" y="1951958"/>
            <a:ext cx="647372" cy="642684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1C7E2E4D-EFE7-EB3F-3C26-83B5BFC05D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65929" y="1962076"/>
            <a:ext cx="389209" cy="6224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4A964EC-60FB-4B86-5922-0B037B0C07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58680" y="1953397"/>
            <a:ext cx="622373" cy="622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C5490058-17B9-C3FD-2603-B33476F4C02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566795" y="1932693"/>
            <a:ext cx="606944" cy="646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157446D7-CDB0-8411-D4A3-BD34D23649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906325" y="2024783"/>
            <a:ext cx="565750" cy="479603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CED22B3E-7396-3696-4427-C60522B204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768598" y="5425751"/>
            <a:ext cx="660404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725EFA4A-683F-F4D6-685C-13398881690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4859000" y="5425867"/>
            <a:ext cx="660401" cy="6601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021F19D-D19F-3F5B-C15E-8689096813D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621824" y="5425750"/>
            <a:ext cx="496886" cy="6604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2DD78B20-4A83-F44B-D459-465A22D0137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39669" y="5425745"/>
            <a:ext cx="660395" cy="6604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Image" descr="Image">
            <a:extLst>
              <a:ext uri="{FF2B5EF4-FFF2-40B4-BE49-F238E27FC236}">
                <a16:creationId xmlns:a16="http://schemas.microsoft.com/office/drawing/2014/main" id="{03E32F81-B014-6673-C67C-A421561938B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573808" y="5439177"/>
            <a:ext cx="633550" cy="6335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>
            <a:extLst>
              <a:ext uri="{FF2B5EF4-FFF2-40B4-BE49-F238E27FC236}">
                <a16:creationId xmlns:a16="http://schemas.microsoft.com/office/drawing/2014/main" id="{C221204F-AF8A-ACFE-37E3-39F64108819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768600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28A8CAAF-0D5C-B169-13CE-05BF968F266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560383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" descr="Image">
            <a:extLst>
              <a:ext uri="{FF2B5EF4-FFF2-40B4-BE49-F238E27FC236}">
                <a16:creationId xmlns:a16="http://schemas.microsoft.com/office/drawing/2014/main" id="{6C76C706-EBC0-4D7E-D789-E00D00CF2D1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35819" y="6756388"/>
            <a:ext cx="468095" cy="783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" descr="Image">
            <a:extLst>
              <a:ext uri="{FF2B5EF4-FFF2-40B4-BE49-F238E27FC236}">
                <a16:creationId xmlns:a16="http://schemas.microsoft.com/office/drawing/2014/main" id="{1CB89038-4F6C-3F92-80AB-81AF7204E2B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1549554" y="6805846"/>
            <a:ext cx="641426" cy="6845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7B8A1EDF-9236-18C9-6CB2-8B4953DE303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4859000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5DEBF23E-EFEA-868C-0E81-C8D1CC15DDC8}"/>
              </a:ext>
            </a:extLst>
          </p:cNvPr>
          <p:cNvSpPr txBox="1"/>
          <p:nvPr userDrawn="1"/>
        </p:nvSpPr>
        <p:spPr>
          <a:xfrm>
            <a:off x="4195944" y="4491753"/>
            <a:ext cx="9896112" cy="429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 err="1"/>
              <a:t>Dodatkowe</a:t>
            </a:r>
            <a:r>
              <a:rPr dirty="0"/>
              <a:t> </a:t>
            </a:r>
            <a:r>
              <a:rPr dirty="0" err="1"/>
              <a:t>ikony</a:t>
            </a:r>
            <a:r>
              <a:rPr lang="pl-PL" dirty="0"/>
              <a:t> używane wyłącznie do celów dekoracyjnych</a:t>
            </a:r>
            <a:endParaRPr dirty="0"/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C5D10319-8ADD-926A-E3E5-2CABBD627136}"/>
              </a:ext>
            </a:extLst>
          </p:cNvPr>
          <p:cNvSpPr txBox="1"/>
          <p:nvPr userDrawn="1"/>
        </p:nvSpPr>
        <p:spPr>
          <a:xfrm>
            <a:off x="4195944" y="977899"/>
            <a:ext cx="98961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 err="1"/>
              <a:t>Ikony</a:t>
            </a:r>
            <a:r>
              <a:rPr dirty="0"/>
              <a:t> </a:t>
            </a:r>
            <a:r>
              <a:rPr dirty="0" err="1"/>
              <a:t>obszarów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069311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0049183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529953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9785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7758480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070430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2011433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646462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32432801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5856067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388382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28790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91414004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7072605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2960017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5776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16190712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9598790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61610761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78939048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1423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98119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435271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769015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079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8958768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6084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2287356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354929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581867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81258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7718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BA3BE50-F5F7-1A92-26AB-C8153BAEF528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2" r:id="rId8"/>
    <p:sldLayoutId id="2147483658" r:id="rId9"/>
    <p:sldLayoutId id="2147483659" r:id="rId10"/>
    <p:sldLayoutId id="2147483675" r:id="rId11"/>
    <p:sldLayoutId id="2147483672" r:id="rId12"/>
    <p:sldLayoutId id="2147483673" r:id="rId13"/>
    <p:sldLayoutId id="2147483674" r:id="rId14"/>
    <p:sldLayoutId id="2147483679" r:id="rId15"/>
    <p:sldLayoutId id="2147483681" r:id="rId16"/>
    <p:sldLayoutId id="2147483676" r:id="rId17"/>
    <p:sldLayoutId id="2147483677" r:id="rId18"/>
    <p:sldLayoutId id="2147483680" r:id="rId19"/>
    <p:sldLayoutId id="2147483678" r:id="rId20"/>
    <p:sldLayoutId id="2147483656" r:id="rId21"/>
    <p:sldLayoutId id="2147483657" r:id="rId22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670792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706" r:id="rId8"/>
    <p:sldLayoutId id="2147483707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8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trony tytułowej">
            <a:extLst>
              <a:ext uri="{FF2B5EF4-FFF2-40B4-BE49-F238E27FC236}">
                <a16:creationId xmlns:a16="http://schemas.microsoft.com/office/drawing/2014/main" id="{9FEE4670-23A7-AF5C-8BEF-F10224278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34" y="2838540"/>
            <a:ext cx="9692334" cy="3127920"/>
          </a:xfrm>
        </p:spPr>
        <p:txBody>
          <a:bodyPr anchor="t">
            <a:noAutofit/>
          </a:bodyPr>
          <a:lstStyle/>
          <a:p>
            <a:pPr algn="ctr"/>
            <a:r>
              <a:rPr lang="pl-PL" sz="36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Oferta  NFOŚiGW w zakresie uniknięcia emisji zanieczyszczeń powietrza poprzez dofinansowanie przedsięwzięć polegających na obniżeniu zużycia paliw emisyjnych w transporcie dla JST i ich związków </a:t>
            </a:r>
            <a:endParaRPr lang="pl-PL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D206BAB5-5A40-F447-34CB-712FC9ED6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7BAF2429-8E18-D70E-E8E2-F8B1DFE3C756}"/>
              </a:ext>
            </a:extLst>
          </p:cNvPr>
          <p:cNvSpPr txBox="1"/>
          <p:nvPr/>
        </p:nvSpPr>
        <p:spPr>
          <a:xfrm>
            <a:off x="206046" y="6360324"/>
            <a:ext cx="6583374" cy="3785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Rafał Kręcisz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l-PL" sz="4000" dirty="0"/>
              <a:t>p.o.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4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Dyrektora </a:t>
            </a:r>
            <a:r>
              <a:rPr kumimoji="0" lang="pl-PL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Departamentu Elektromobilności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pl-PL" sz="40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4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862C6752-27E1-692F-A0B8-B62F1D22825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10</a:t>
            </a:fld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EA01E69-BB4B-49C4-103B-00310F8C5CF3}"/>
              </a:ext>
            </a:extLst>
          </p:cNvPr>
          <p:cNvSpPr txBox="1"/>
          <p:nvPr/>
        </p:nvSpPr>
        <p:spPr>
          <a:xfrm>
            <a:off x="1116718" y="1360711"/>
            <a:ext cx="12119222" cy="7571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4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BUDŻET: 870 mln zł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6DB094B-E3F1-EB88-CC47-B46577B08075}"/>
              </a:ext>
            </a:extLst>
          </p:cNvPr>
          <p:cNvSpPr txBox="1"/>
          <p:nvPr/>
        </p:nvSpPr>
        <p:spPr>
          <a:xfrm>
            <a:off x="1116718" y="2109766"/>
            <a:ext cx="12119222" cy="7694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pl-PL" sz="4400" b="0" dirty="0">
                <a:solidFill>
                  <a:schemeClr val="bg1"/>
                </a:solidFill>
              </a:rPr>
              <a:t>dofinansowanie w formie dotacji (w tym leasing)</a:t>
            </a:r>
          </a:p>
        </p:txBody>
      </p:sp>
      <p:sp>
        <p:nvSpPr>
          <p:cNvPr id="5" name="Symbol zastępczy tekstu 1"/>
          <p:cNvSpPr txBox="1">
            <a:spLocks/>
          </p:cNvSpPr>
          <p:nvPr/>
        </p:nvSpPr>
        <p:spPr>
          <a:xfrm>
            <a:off x="696146" y="561801"/>
            <a:ext cx="10655478" cy="942975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21945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26517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1089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5661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0233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hangingPunct="1">
              <a:buNone/>
            </a:pPr>
            <a:r>
              <a:rPr lang="pl-PL" dirty="0">
                <a:solidFill>
                  <a:schemeClr val="accent2">
                    <a:lumMod val="75000"/>
                  </a:schemeClr>
                </a:solidFill>
              </a:rPr>
              <a:t>Nabór wniosków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C7CA8E8D-E0B9-604F-9A3D-73DAA9B9B60D}"/>
              </a:ext>
            </a:extLst>
          </p:cNvPr>
          <p:cNvSpPr txBox="1"/>
          <p:nvPr/>
        </p:nvSpPr>
        <p:spPr>
          <a:xfrm>
            <a:off x="568432" y="1291587"/>
            <a:ext cx="16602850" cy="769951"/>
          </a:xfrm>
          <a:prstGeom prst="rect">
            <a:avLst/>
          </a:prstGeom>
          <a:solidFill>
            <a:srgbClr val="549E39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60020" tIns="160020" rIns="160020" bIns="160020" numCol="1" spcCol="1270" anchor="ctr" anchorCtr="0">
            <a:noAutofit/>
          </a:bodyPr>
          <a:lstStyle/>
          <a:p>
            <a:pPr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4200" dirty="0"/>
              <a:t>Podsumowanie I </a:t>
            </a:r>
            <a:r>
              <a:rPr lang="pl-PL" sz="4200" dirty="0" err="1"/>
              <a:t>i</a:t>
            </a:r>
            <a:r>
              <a:rPr lang="pl-PL" sz="4200" dirty="0"/>
              <a:t> II naboru wniosków</a:t>
            </a:r>
            <a:endParaRPr lang="pl-PL" sz="2700" kern="1200" dirty="0">
              <a:solidFill>
                <a:schemeClr val="bg1"/>
              </a:solidFill>
            </a:endParaRPr>
          </a:p>
        </p:txBody>
      </p:sp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D4AAC670-4D37-D676-42E7-CF5CCA945F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563894"/>
              </p:ext>
            </p:extLst>
          </p:nvPr>
        </p:nvGraphicFramePr>
        <p:xfrm>
          <a:off x="568432" y="2494486"/>
          <a:ext cx="16879766" cy="4576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3137">
                  <a:extLst>
                    <a:ext uri="{9D8B030D-6E8A-4147-A177-3AD203B41FA5}">
                      <a16:colId xmlns:a16="http://schemas.microsoft.com/office/drawing/2014/main" val="3966642577"/>
                    </a:ext>
                  </a:extLst>
                </a:gridCol>
                <a:gridCol w="3316482">
                  <a:extLst>
                    <a:ext uri="{9D8B030D-6E8A-4147-A177-3AD203B41FA5}">
                      <a16:colId xmlns:a16="http://schemas.microsoft.com/office/drawing/2014/main" val="1368042635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3786449685"/>
                    </a:ext>
                  </a:extLst>
                </a:gridCol>
                <a:gridCol w="3503295">
                  <a:extLst>
                    <a:ext uri="{9D8B030D-6E8A-4147-A177-3AD203B41FA5}">
                      <a16:colId xmlns:a16="http://schemas.microsoft.com/office/drawing/2014/main" val="3830618178"/>
                    </a:ext>
                  </a:extLst>
                </a:gridCol>
                <a:gridCol w="3250692">
                  <a:extLst>
                    <a:ext uri="{9D8B030D-6E8A-4147-A177-3AD203B41FA5}">
                      <a16:colId xmlns:a16="http://schemas.microsoft.com/office/drawing/2014/main" val="1438840009"/>
                    </a:ext>
                  </a:extLst>
                </a:gridCol>
              </a:tblGrid>
              <a:tr h="8615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Infrastruktura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AC ≥22 kW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50 ≥DC &lt;  150 kW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DC≥150 kW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Stacje wodoru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extLst>
                  <a:ext uri="{0D108BD9-81ED-4DB2-BD59-A6C34878D82A}">
                    <a16:rowId xmlns:a16="http://schemas.microsoft.com/office/drawing/2014/main" val="4112099765"/>
                  </a:ext>
                </a:extLst>
              </a:tr>
              <a:tr h="823044">
                <a:tc>
                  <a:txBody>
                    <a:bodyPr/>
                    <a:lstStyle/>
                    <a:p>
                      <a:pPr algn="ctr"/>
                      <a:r>
                        <a:rPr lang="pl-PL" sz="2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Liczba umów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/>
                        <a:t>34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128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0"/>
                        </a:lnSpc>
                        <a:spcAft>
                          <a:spcPts val="0"/>
                        </a:spcAft>
                      </a:pPr>
                      <a:r>
                        <a:rPr lang="pl-PL" sz="2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pl-PL" sz="27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70" marR="102870" marT="0" marB="0" anchor="ctr"/>
                </a:tc>
                <a:extLst>
                  <a:ext uri="{0D108BD9-81ED-4DB2-BD59-A6C34878D82A}">
                    <a16:rowId xmlns:a16="http://schemas.microsoft.com/office/drawing/2014/main" val="3684166309"/>
                  </a:ext>
                </a:extLst>
              </a:tr>
              <a:tr h="1339902">
                <a:tc>
                  <a:txBody>
                    <a:bodyPr/>
                    <a:lstStyle/>
                    <a:p>
                      <a:pPr algn="ctr"/>
                      <a:r>
                        <a:rPr lang="pl-PL" sz="2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Kwota podpisanych umów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700" b="0" dirty="0"/>
                        <a:t>7 531 087 PLN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253 297 078  PLN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419 501 423 PLN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0"/>
                        </a:lnSpc>
                        <a:spcAft>
                          <a:spcPts val="0"/>
                        </a:spcAft>
                      </a:pPr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83 723 480  PLN</a:t>
                      </a:r>
                    </a:p>
                  </a:txBody>
                  <a:tcPr marL="102870" marR="102870" marT="0" marB="0" anchor="ctr"/>
                </a:tc>
                <a:extLst>
                  <a:ext uri="{0D108BD9-81ED-4DB2-BD59-A6C34878D82A}">
                    <a16:rowId xmlns:a16="http://schemas.microsoft.com/office/drawing/2014/main" val="17433138"/>
                  </a:ext>
                </a:extLst>
              </a:tr>
              <a:tr h="1551462">
                <a:tc>
                  <a:txBody>
                    <a:bodyPr/>
                    <a:lstStyle/>
                    <a:p>
                      <a:pPr algn="ctr"/>
                      <a:r>
                        <a:rPr lang="pl-PL" sz="2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Umowy - liczba stacji/ punktów ładowania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700" b="0" dirty="0"/>
                        <a:t>186 stacji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700" b="0" dirty="0"/>
                        <a:t>394 punkty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2 201 stacji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4 785 punktów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1 237 stacji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3 073 punktów</a:t>
                      </a:r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marL="273050" lvl="1" indent="-2730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stacji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pl-PL" sz="27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punktów</a:t>
                      </a:r>
                    </a:p>
                  </a:txBody>
                  <a:tcPr marL="102870" marR="102870" marT="0" marB="0" anchor="ctr"/>
                </a:tc>
                <a:extLst>
                  <a:ext uri="{0D108BD9-81ED-4DB2-BD59-A6C34878D82A}">
                    <a16:rowId xmlns:a16="http://schemas.microsoft.com/office/drawing/2014/main" val="1323449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62920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4867" y="8229600"/>
            <a:ext cx="14551871" cy="1554479"/>
          </a:xfrm>
        </p:spPr>
        <p:txBody>
          <a:bodyPr anchor="t">
            <a:normAutofit/>
          </a:bodyPr>
          <a:lstStyle/>
          <a:p>
            <a:pPr algn="l"/>
            <a:r>
              <a:rPr lang="pl-PL" sz="2800" dirty="0">
                <a:solidFill>
                  <a:schemeClr val="bg1"/>
                </a:solidFill>
                <a:latin typeface="Open Sans" panose="020B0606030504020204" pitchFamily="34" charset="0"/>
              </a:rPr>
              <a:t>Propozycja zmian w Programie „Wsparcie infrastruktury do ładowania pojazdów elektrycznych i infrastruktury do tankowania wodoru”</a:t>
            </a:r>
            <a:br>
              <a:rPr lang="pl-PL" sz="2800" dirty="0">
                <a:solidFill>
                  <a:schemeClr val="bg1"/>
                </a:solidFill>
                <a:latin typeface="Open Sans" panose="020B0606030504020204" pitchFamily="34" charset="0"/>
              </a:rPr>
            </a:br>
            <a:endParaRPr lang="pl-PL" sz="28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11</a:t>
            </a:fld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13" name="Prostokąt zaokrąglony 16">
            <a:extLst>
              <a:ext uri="{FF2B5EF4-FFF2-40B4-BE49-F238E27FC236}">
                <a16:creationId xmlns:a16="http://schemas.microsoft.com/office/drawing/2014/main" id="{1ABAA341-CA9B-7A67-B97E-71F29C2A769B}"/>
              </a:ext>
            </a:extLst>
          </p:cNvPr>
          <p:cNvSpPr/>
          <p:nvPr/>
        </p:nvSpPr>
        <p:spPr>
          <a:xfrm>
            <a:off x="320133" y="2233962"/>
            <a:ext cx="17647733" cy="3915378"/>
          </a:xfrm>
          <a:prstGeom prst="roundRect">
            <a:avLst/>
          </a:prstGeom>
          <a:solidFill>
            <a:srgbClr val="66FF3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marR="0" lvl="0" indent="-457200" algn="just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dostosowania Programu do wymogów wynikających z aktualnych zasad udzielenia pomocy publicznej </a:t>
            </a:r>
          </a:p>
          <a:p>
            <a:pPr marL="457200" marR="0" lvl="0" indent="-457200" algn="just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pl-PL" sz="3200" b="1" kern="1200" dirty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przeprowadzenia konsultacji branżowych</a:t>
            </a:r>
          </a:p>
          <a:p>
            <a:pPr marL="457200" marR="0" lvl="0" indent="-457200" algn="just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pl-PL" sz="3200" b="1" kern="1200" dirty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uzyskanie akceptacji Ministerstwa Klimatu i Środowiska</a:t>
            </a:r>
            <a:endParaRPr lang="pl-PL" sz="2800" b="1" kern="1200" dirty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D746F00-BA43-B160-7BAB-026CDBF48757}"/>
              </a:ext>
            </a:extLst>
          </p:cNvPr>
          <p:cNvSpPr txBox="1"/>
          <p:nvPr/>
        </p:nvSpPr>
        <p:spPr>
          <a:xfrm>
            <a:off x="513267" y="502921"/>
            <a:ext cx="14185714" cy="1178771"/>
          </a:xfrm>
          <a:prstGeom prst="rect">
            <a:avLst/>
          </a:prstGeom>
          <a:solidFill>
            <a:srgbClr val="549E39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60020" tIns="160020" rIns="160020" bIns="160020" numCol="1" spcCol="1270" anchor="ctr" anchorCtr="0">
            <a:noAutofit/>
          </a:bodyPr>
          <a:lstStyle/>
          <a:p>
            <a:pPr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4200" kern="1200" dirty="0"/>
              <a:t>otwarcie  IV naboru* na stacje wodorowe wymaga: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1A7A7A2-26CA-833F-17EB-C9F81A8F9ACF}"/>
              </a:ext>
            </a:extLst>
          </p:cNvPr>
          <p:cNvSpPr txBox="1"/>
          <p:nvPr/>
        </p:nvSpPr>
        <p:spPr>
          <a:xfrm>
            <a:off x="513267" y="7280749"/>
            <a:ext cx="10985313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pl-PL" dirty="0"/>
              <a:t>* </a:t>
            </a:r>
            <a:r>
              <a:rPr lang="pl-PL" sz="2800" b="1" dirty="0"/>
              <a:t>w ramach III naboru nie został złożony żaden wniosek o dofinansowanie</a:t>
            </a:r>
            <a:endParaRPr kumimoji="0" lang="pl-PL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DECD339-E928-C24C-F7C7-A2D9680B7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8853" y="3620587"/>
            <a:ext cx="3149839" cy="418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9734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12</a:t>
            </a:fld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6" name="Image 7" descr="Image">
            <a:extLst>
              <a:ext uri="{FF2B5EF4-FFF2-40B4-BE49-F238E27FC236}">
                <a16:creationId xmlns:a16="http://schemas.microsoft.com/office/drawing/2014/main" id="{A7543103-7E55-B3B2-0B87-8B9BCAA91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17" y="160415"/>
            <a:ext cx="1028646" cy="1028644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E0FD1FA0-6A2A-39D5-8AF8-FDC79CC1B8D8}"/>
              </a:ext>
            </a:extLst>
          </p:cNvPr>
          <p:cNvSpPr txBox="1"/>
          <p:nvPr/>
        </p:nvSpPr>
        <p:spPr>
          <a:xfrm>
            <a:off x="1252880" y="181892"/>
            <a:ext cx="13103200" cy="1221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3600" dirty="0">
                <a:solidFill>
                  <a:srgbClr val="00797A"/>
                </a:solidFill>
              </a:rPr>
              <a:t>ZIELONY TRANSPORT PUBLICZNY</a:t>
            </a:r>
            <a:endParaRPr lang="pl-PL" sz="3600" dirty="0"/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" name="Tytuł slajdu 12">
            <a:extLst>
              <a:ext uri="{FF2B5EF4-FFF2-40B4-BE49-F238E27FC236}">
                <a16:creationId xmlns:a16="http://schemas.microsoft.com/office/drawing/2014/main" id="{7D35029B-EA01-A8ED-4816-E2B6DD17A548}"/>
              </a:ext>
            </a:extLst>
          </p:cNvPr>
          <p:cNvSpPr txBox="1">
            <a:spLocks/>
          </p:cNvSpPr>
          <p:nvPr/>
        </p:nvSpPr>
        <p:spPr>
          <a:xfrm>
            <a:off x="1252880" y="8846820"/>
            <a:ext cx="12668332" cy="603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t">
            <a:norm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/>
            <a:r>
              <a:rPr lang="pl-PL" sz="2800" dirty="0">
                <a:solidFill>
                  <a:schemeClr val="bg1"/>
                </a:solidFill>
                <a:latin typeface="Open Sans" panose="020B0606030504020204" pitchFamily="34" charset="0"/>
              </a:rPr>
              <a:t>Aktualna oferta NFOŚiGW wspierająca ELEKTROMOBILNOŚĆ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FC2AB7A-A36F-6EE9-2D27-668541255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7" y="1424665"/>
            <a:ext cx="4688461" cy="622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0629D6E-1F1F-2AB2-C984-52AC6119C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173" y="1403188"/>
            <a:ext cx="5696099" cy="42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FC083632-2AE1-E43E-132E-B7DA2C8DE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504867" y="2354580"/>
            <a:ext cx="6527412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10454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4868" y="8918575"/>
            <a:ext cx="12668332" cy="603377"/>
          </a:xfrm>
        </p:spPr>
        <p:txBody>
          <a:bodyPr anchor="t">
            <a:normAutofit/>
          </a:bodyPr>
          <a:lstStyle/>
          <a:p>
            <a:pPr algn="l"/>
            <a:r>
              <a:rPr lang="pl-PL" sz="28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Aktualna oferta NFOŚiGW wspierająca </a:t>
            </a:r>
            <a:r>
              <a:rPr lang="pl-PL" sz="2800" dirty="0">
                <a:solidFill>
                  <a:schemeClr val="bg1"/>
                </a:solidFill>
                <a:latin typeface="Open Sans" panose="020B0606030504020204" pitchFamily="34" charset="0"/>
              </a:rPr>
              <a:t>ELEKTROMOBILNOŚĆ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13</a:t>
            </a:fld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6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CD0B1C22-1854-4C7A-B9F4-8FF69E47452F}"/>
              </a:ext>
            </a:extLst>
          </p:cNvPr>
          <p:cNvSpPr txBox="1"/>
          <p:nvPr/>
        </p:nvSpPr>
        <p:spPr>
          <a:xfrm>
            <a:off x="3046366" y="1284649"/>
            <a:ext cx="12679020" cy="1221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3600" dirty="0">
                <a:solidFill>
                  <a:srgbClr val="00797A"/>
                </a:solidFill>
              </a:rPr>
              <a:t>ZIELONY TRANSPORT PUBLICZNY</a:t>
            </a:r>
            <a:endParaRPr lang="pl-PL" sz="3600" dirty="0"/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" name="Image 7" descr="Image">
            <a:extLst>
              <a:ext uri="{FF2B5EF4-FFF2-40B4-BE49-F238E27FC236}">
                <a16:creationId xmlns:a16="http://schemas.microsoft.com/office/drawing/2014/main" id="{4BA5C72D-3039-813F-D284-91D2036A2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230" y="250726"/>
            <a:ext cx="1028646" cy="1028644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BAB4EC6-A428-035E-85CC-44690D72E425}"/>
              </a:ext>
            </a:extLst>
          </p:cNvPr>
          <p:cNvSpPr txBox="1"/>
          <p:nvPr/>
        </p:nvSpPr>
        <p:spPr>
          <a:xfrm>
            <a:off x="685799" y="1895296"/>
            <a:ext cx="17217759" cy="56323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1371600" hangingPunct="1"/>
            <a:r>
              <a:rPr lang="pl-PL" sz="2400" kern="1200" dirty="0">
                <a:solidFill>
                  <a:srgbClr val="00A000"/>
                </a:solidFill>
                <a:latin typeface="Trebuchet MS" panose="020B0603020202020204"/>
              </a:rPr>
              <a:t>Dla kogo?</a:t>
            </a:r>
          </a:p>
          <a:p>
            <a:pPr marL="342900" indent="-342900" defTabSz="1371600" hangingPunct="1">
              <a:buFont typeface="Arial" panose="020B0604020202020204" pitchFamily="34" charset="0"/>
              <a:buChar char="•"/>
            </a:pPr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operatorzy publicznego transportu zbiorowego (najczęściej spółki gminne) – tylko I nabór</a:t>
            </a:r>
            <a:endParaRPr lang="pl-PL" sz="2400" kern="1200" dirty="0">
              <a:latin typeface="Trebuchet MS" panose="020B0603020202020204"/>
            </a:endParaRPr>
          </a:p>
          <a:p>
            <a:pPr marL="342900" indent="-342900" defTabSz="1371600" hangingPunct="1">
              <a:buFont typeface="Arial" panose="020B0604020202020204" pitchFamily="34" charset="0"/>
              <a:buChar char="•"/>
            </a:pPr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organizatorzy publicznego transportu zbiorowego (gminy)</a:t>
            </a:r>
          </a:p>
          <a:p>
            <a:pPr defTabSz="1371600" hangingPunct="1"/>
            <a:endParaRPr lang="pl-PL" sz="2400" kern="1200" dirty="0">
              <a:solidFill>
                <a:srgbClr val="000000"/>
              </a:solidFill>
              <a:latin typeface="Trebuchet MS" panose="020B0603020202020204"/>
            </a:endParaRPr>
          </a:p>
          <a:p>
            <a:pPr defTabSz="1371600" hangingPunct="1"/>
            <a:r>
              <a:rPr lang="pl-PL" sz="2400" kern="1200" dirty="0">
                <a:solidFill>
                  <a:srgbClr val="00A000"/>
                </a:solidFill>
                <a:latin typeface="Trebuchet MS" panose="020B0603020202020204"/>
              </a:rPr>
              <a:t>Na co?</a:t>
            </a:r>
          </a:p>
          <a:p>
            <a:pPr defTabSz="1371600" fontAlgn="base" hangingPunct="1"/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wykorzystania paliw emisyjnych w publicznym transporcie zbiorowym:</a:t>
            </a:r>
          </a:p>
          <a:p>
            <a:pPr defTabSz="1371600" fontAlgn="base" hangingPunct="1"/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1) dotyczące pojazdów polegające na:</a:t>
            </a:r>
          </a:p>
          <a:p>
            <a:pPr marL="428625" indent="-428625" defTabSz="1371600" fontAlgn="base" hangingPunct="1">
              <a:buFont typeface="Arial" panose="020B0604020202020204" pitchFamily="34" charset="0"/>
              <a:buChar char="•"/>
            </a:pPr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nabyciu/leasingu nowych</a:t>
            </a:r>
            <a:r>
              <a:rPr lang="pl-PL" sz="2400" kern="1200" baseline="30000" dirty="0">
                <a:solidFill>
                  <a:srgbClr val="000000"/>
                </a:solidFill>
                <a:latin typeface="Trebuchet MS" panose="020B0603020202020204"/>
              </a:rPr>
              <a:t> </a:t>
            </a:r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autobusów</a:t>
            </a:r>
            <a:r>
              <a:rPr lang="pl-PL" sz="2400" kern="1200" baseline="30000" dirty="0">
                <a:solidFill>
                  <a:srgbClr val="000000"/>
                </a:solidFill>
                <a:latin typeface="Trebuchet MS" panose="020B0603020202020204"/>
              </a:rPr>
              <a:t> </a:t>
            </a:r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elektrycznych (zasilanych energią elektryczną i wodorem)</a:t>
            </a:r>
          </a:p>
          <a:p>
            <a:pPr marL="428625" indent="-428625" defTabSz="1371600" fontAlgn="base" hangingPunct="1">
              <a:buFont typeface="Arial" panose="020B0604020202020204" pitchFamily="34" charset="0"/>
              <a:buChar char="•"/>
            </a:pPr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nabyciu/leasingu nowych trolejbusów </a:t>
            </a:r>
          </a:p>
          <a:p>
            <a:pPr marL="428625" indent="-428625" defTabSz="1371600" fontAlgn="base" hangingPunct="1">
              <a:buFont typeface="Arial" panose="020B0604020202020204" pitchFamily="34" charset="0"/>
              <a:buChar char="•"/>
            </a:pPr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wraz ze szkoleniem kierowców/mechaników z zakresu obsługi bezemisyjnych pojazdów,</a:t>
            </a:r>
          </a:p>
          <a:p>
            <a:pPr defTabSz="1371600" fontAlgn="base" hangingPunct="1"/>
            <a:endParaRPr lang="pl-PL" sz="2400" kern="1200" dirty="0">
              <a:solidFill>
                <a:srgbClr val="000000"/>
              </a:solidFill>
              <a:latin typeface="Trebuchet MS" panose="020B0603020202020204"/>
            </a:endParaRPr>
          </a:p>
          <a:p>
            <a:pPr defTabSz="1371600" fontAlgn="base" hangingPunct="1"/>
            <a:r>
              <a:rPr lang="pl-PL" sz="2400" kern="1200" dirty="0">
                <a:solidFill>
                  <a:srgbClr val="000000"/>
                </a:solidFill>
                <a:latin typeface="Trebuchet MS" panose="020B0603020202020204"/>
              </a:rPr>
              <a:t>2)  modernizacji i/lub budowie infrastruktury pozwalającej na obsługę i prawidłowe użytkowanie nabytych/leasingowanych pojazdów, w tym szczególności punktów ładowania lub tankowania wodoru wraz z  niezbędną dla ich funkcjonowania infrastrukturą towarzyszącą albo sieci trakcyjnej. Infrastruktura wykorzystywana będzie wyłącznie do obsługi transportu publicznego. – max 25% kk</a:t>
            </a:r>
          </a:p>
        </p:txBody>
      </p:sp>
      <p:pic>
        <p:nvPicPr>
          <p:cNvPr id="5" name="Obraz 4" descr="Obraz zawierający niebo, na wolnym powietrzu, autobus, transport publiczny&#10;&#10;Opis wygenerowany automatycznie">
            <a:extLst>
              <a:ext uri="{FF2B5EF4-FFF2-40B4-BE49-F238E27FC236}">
                <a16:creationId xmlns:a16="http://schemas.microsoft.com/office/drawing/2014/main" id="{9C0BA581-DD1A-DD8D-C6ED-93D6B94F6D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703" y="1279370"/>
            <a:ext cx="4757563" cy="317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75668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4868" y="8918575"/>
            <a:ext cx="12668332" cy="603377"/>
          </a:xfrm>
        </p:spPr>
        <p:txBody>
          <a:bodyPr anchor="t">
            <a:normAutofit/>
          </a:bodyPr>
          <a:lstStyle/>
          <a:p>
            <a:pPr algn="l"/>
            <a:r>
              <a:rPr lang="pl-PL" sz="28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Aktualna oferta NFOŚiGW wspierająca </a:t>
            </a:r>
            <a:r>
              <a:rPr lang="pl-PL" sz="2800" dirty="0">
                <a:solidFill>
                  <a:schemeClr val="bg1"/>
                </a:solidFill>
                <a:latin typeface="Open Sans" panose="020B0606030504020204" pitchFamily="34" charset="0"/>
              </a:rPr>
              <a:t>ELEKTROMOBILNOŚĆ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14</a:t>
            </a:fld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6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CD0B1C22-1854-4C7A-B9F4-8FF69E47452F}"/>
              </a:ext>
            </a:extLst>
          </p:cNvPr>
          <p:cNvSpPr txBox="1"/>
          <p:nvPr/>
        </p:nvSpPr>
        <p:spPr>
          <a:xfrm>
            <a:off x="3046366" y="1284649"/>
            <a:ext cx="12679020" cy="1221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3600" dirty="0">
                <a:solidFill>
                  <a:srgbClr val="00797A"/>
                </a:solidFill>
              </a:rPr>
              <a:t>ZIELONY TRANSPORT PUBLICZNY</a:t>
            </a:r>
            <a:endParaRPr lang="pl-PL" sz="3600" dirty="0"/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" name="Image 7" descr="Image">
            <a:extLst>
              <a:ext uri="{FF2B5EF4-FFF2-40B4-BE49-F238E27FC236}">
                <a16:creationId xmlns:a16="http://schemas.microsoft.com/office/drawing/2014/main" id="{4BA5C72D-3039-813F-D284-91D2036A2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230" y="250726"/>
            <a:ext cx="1028646" cy="1028644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BAB4EC6-A428-035E-85CC-44690D72E425}"/>
              </a:ext>
            </a:extLst>
          </p:cNvPr>
          <p:cNvSpPr txBox="1"/>
          <p:nvPr/>
        </p:nvSpPr>
        <p:spPr>
          <a:xfrm>
            <a:off x="251459" y="1895296"/>
            <a:ext cx="17652099" cy="5509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1371600" hangingPunct="1"/>
            <a:r>
              <a:rPr lang="pl-PL" sz="3200" kern="1200" dirty="0">
                <a:solidFill>
                  <a:srgbClr val="00A000"/>
                </a:solidFill>
                <a:latin typeface="Trebuchet MS" panose="020B0603020202020204"/>
              </a:rPr>
              <a:t>Dofinansowanie </a:t>
            </a:r>
          </a:p>
          <a:p>
            <a:pPr defTabSz="1371600" hangingPunct="1"/>
            <a:endParaRPr lang="pl-PL" sz="3200" kern="1200" dirty="0">
              <a:solidFill>
                <a:srgbClr val="00A000"/>
              </a:solidFill>
              <a:latin typeface="Trebuchet MS" panose="020B0603020202020204"/>
            </a:endParaRPr>
          </a:p>
          <a:p>
            <a:pPr defTabSz="1371600" hangingPunct="1"/>
            <a:r>
              <a:rPr lang="pl-PL" sz="3200" kern="1200" dirty="0">
                <a:solidFill>
                  <a:srgbClr val="000000"/>
                </a:solidFill>
                <a:latin typeface="Trebuchet MS" panose="020B0603020202020204"/>
              </a:rPr>
              <a:t>Dotacja do 80%, dla wodoru 90%; pożyczki uzupełniająco do 100% kk</a:t>
            </a:r>
          </a:p>
          <a:p>
            <a:pPr defTabSz="1371600" hangingPunct="1"/>
            <a:endParaRPr lang="pl-PL" sz="3200" kern="1200" dirty="0">
              <a:solidFill>
                <a:srgbClr val="000000"/>
              </a:solidFill>
              <a:latin typeface="Trebuchet MS" panose="020B0603020202020204"/>
            </a:endParaRPr>
          </a:p>
          <a:p>
            <a:pPr defTabSz="1371600" hangingPunct="1"/>
            <a:r>
              <a:rPr lang="pl-PL" sz="3200" kern="1200" dirty="0">
                <a:solidFill>
                  <a:srgbClr val="00A000"/>
                </a:solidFill>
                <a:latin typeface="Trebuchet MS" panose="020B0603020202020204"/>
              </a:rPr>
              <a:t>Budżet </a:t>
            </a:r>
            <a:r>
              <a:rPr lang="pl-PL" sz="3200" kern="1200" dirty="0">
                <a:solidFill>
                  <a:srgbClr val="000000"/>
                </a:solidFill>
                <a:latin typeface="Trebuchet MS" panose="020B0603020202020204"/>
              </a:rPr>
              <a:t>– 5,38 mld zł, w tym: 1,6 mld D i 0,4 mld P oraz 3,38 mld zł w ramach KPO</a:t>
            </a:r>
          </a:p>
          <a:p>
            <a:pPr defTabSz="1371600" hangingPunct="1"/>
            <a:endParaRPr lang="pl-PL" sz="3200" kern="1200" dirty="0">
              <a:solidFill>
                <a:srgbClr val="00A000"/>
              </a:solidFill>
              <a:latin typeface="Trebuchet MS" panose="020B0603020202020204"/>
            </a:endParaRPr>
          </a:p>
          <a:p>
            <a:pPr defTabSz="1371600" hangingPunct="1"/>
            <a:r>
              <a:rPr lang="pl-PL" sz="3200" kern="1200" dirty="0">
                <a:solidFill>
                  <a:srgbClr val="00A000"/>
                </a:solidFill>
                <a:latin typeface="Trebuchet MS" panose="020B0603020202020204"/>
              </a:rPr>
              <a:t>Nabór wniosków:</a:t>
            </a:r>
          </a:p>
          <a:p>
            <a:pPr defTabSz="1371600" hangingPunct="1"/>
            <a:r>
              <a:rPr lang="pl-PL" sz="3200" kern="1200" dirty="0">
                <a:solidFill>
                  <a:srgbClr val="000000"/>
                </a:solidFill>
                <a:latin typeface="Trebuchet MS" panose="020B0603020202020204"/>
              </a:rPr>
              <a:t>I (nabór ciągły) – zawarto 38 umów o dofinansowanie na łączną kwotę 655 925 959,50 zł; </a:t>
            </a:r>
          </a:p>
          <a:p>
            <a:pPr marL="2152650" indent="-2152650" defTabSz="1371600" hangingPunct="1"/>
            <a:r>
              <a:rPr lang="pl-PL" sz="3200" kern="1200" dirty="0">
                <a:solidFill>
                  <a:srgbClr val="000000"/>
                </a:solidFill>
                <a:latin typeface="Trebuchet MS" panose="020B0603020202020204"/>
              </a:rPr>
              <a:t>II (konkurs) – zakończony, zawarto 82 umowy o dofinansowanie na łączną kwotę</a:t>
            </a:r>
            <a:r>
              <a:rPr lang="pl-PL" sz="3200" kern="1200" dirty="0">
                <a:latin typeface="Trebuchet MS" panose="020B0603020202020204"/>
              </a:rPr>
              <a:t> </a:t>
            </a:r>
            <a:r>
              <a:rPr lang="pl-PL" sz="3200" kern="1200" dirty="0">
                <a:solidFill>
                  <a:srgbClr val="000000"/>
                </a:solidFill>
                <a:latin typeface="Trebuchet MS" panose="020B0603020202020204"/>
              </a:rPr>
              <a:t>747 209 188 zł;</a:t>
            </a:r>
            <a:endParaRPr lang="pl-PL" sz="3200" kern="1200" dirty="0">
              <a:latin typeface="Trebuchet MS" panose="020B0603020202020204"/>
            </a:endParaRPr>
          </a:p>
          <a:p>
            <a:pPr marL="2152650" indent="-2152650" defTabSz="1371600" hangingPunct="1"/>
            <a:r>
              <a:rPr lang="pl-PL" sz="3200" kern="1200" dirty="0">
                <a:solidFill>
                  <a:srgbClr val="000000"/>
                </a:solidFill>
                <a:latin typeface="Trebuchet MS" panose="020B0603020202020204"/>
              </a:rPr>
              <a:t>III (planowany z KPO) </a:t>
            </a:r>
            <a:r>
              <a:rPr lang="pl-PL" sz="3200" kern="1200" dirty="0">
                <a:solidFill>
                  <a:schemeClr val="tx1"/>
                </a:solidFill>
                <a:latin typeface="Trebuchet MS" panose="020B0603020202020204"/>
              </a:rPr>
              <a:t>– 103 wnioski na łączną kwotę dofinansowania 2 799 514 872 zł. </a:t>
            </a:r>
          </a:p>
          <a:p>
            <a:pPr marL="2152650" indent="-2152650" defTabSz="1371600" hangingPunct="1"/>
            <a:endParaRPr lang="pl-PL" sz="3200" kern="1200" dirty="0">
              <a:solidFill>
                <a:srgbClr val="FF0000"/>
              </a:solidFill>
              <a:latin typeface="Trebuchet MS" panose="020B0603020202020204"/>
            </a:endParaRPr>
          </a:p>
        </p:txBody>
      </p:sp>
      <p:pic>
        <p:nvPicPr>
          <p:cNvPr id="5" name="Obraz 4" descr="Obraz zawierający na wolnym powietrzu, ziemia, gaz, niebieskie&#10;&#10;Opis wygenerowany automatycznie">
            <a:extLst>
              <a:ext uri="{FF2B5EF4-FFF2-40B4-BE49-F238E27FC236}">
                <a16:creationId xmlns:a16="http://schemas.microsoft.com/office/drawing/2014/main" id="{DD1702BD-097B-C1CB-22A3-E2B589954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279" y="1388146"/>
            <a:ext cx="4572000" cy="222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91229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8639" y="8918575"/>
            <a:ext cx="17354919" cy="276999"/>
          </a:xfrm>
        </p:spPr>
        <p:txBody>
          <a:bodyPr anchor="t">
            <a:noAutofit/>
          </a:bodyPr>
          <a:lstStyle/>
          <a:p>
            <a:pPr algn="l"/>
            <a:r>
              <a:rPr lang="pl-PL" sz="3400" i="0" dirty="0">
                <a:solidFill>
                  <a:srgbClr val="FFFF00"/>
                </a:solidFill>
                <a:effectLst/>
                <a:latin typeface="Open Sans" panose="020B0606030504020204" pitchFamily="34" charset="0"/>
              </a:rPr>
              <a:t>Propozycje oferty </a:t>
            </a:r>
            <a:r>
              <a:rPr lang="pl-PL" sz="3400" dirty="0">
                <a:solidFill>
                  <a:srgbClr val="FFFF00"/>
                </a:solidFill>
                <a:latin typeface="Open Sans" panose="020B0606030504020204" pitchFamily="34" charset="0"/>
              </a:rPr>
              <a:t>wsparcia</a:t>
            </a:r>
            <a:r>
              <a:rPr lang="pl-PL" sz="3400" i="0" dirty="0">
                <a:solidFill>
                  <a:srgbClr val="FFFF00"/>
                </a:solidFill>
                <a:effectLst/>
                <a:latin typeface="Open Sans" panose="020B0606030504020204" pitchFamily="34" charset="0"/>
              </a:rPr>
              <a:t> elektromobilności w latach 2024-2030</a:t>
            </a:r>
            <a:endParaRPr lang="pl-PL" sz="3400" dirty="0">
              <a:solidFill>
                <a:srgbClr val="FFFF00"/>
              </a:solidFill>
              <a:latin typeface="Open Sans" panose="020B060603050402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15</a:t>
            </a:fld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5F909413-24F0-35BE-D86B-855B1D4A4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8720" y="3411262"/>
            <a:ext cx="16457254" cy="1423111"/>
          </a:xfrm>
          <a:prstGeom prst="rect">
            <a:avLst/>
          </a:prstGeom>
        </p:spPr>
      </p:pic>
      <p:sp>
        <p:nvSpPr>
          <p:cNvPr id="25" name="pole tekstowe 24">
            <a:extLst>
              <a:ext uri="{FF2B5EF4-FFF2-40B4-BE49-F238E27FC236}">
                <a16:creationId xmlns:a16="http://schemas.microsoft.com/office/drawing/2014/main" id="{E6532E82-58F6-2B66-5C40-C01076748792}"/>
              </a:ext>
            </a:extLst>
          </p:cNvPr>
          <p:cNvSpPr txBox="1"/>
          <p:nvPr/>
        </p:nvSpPr>
        <p:spPr>
          <a:xfrm>
            <a:off x="2141238" y="3513799"/>
            <a:ext cx="13127296" cy="8679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Wsparcie OSD w celu poprawy jakości sieci energetycznej </a:t>
            </a:r>
            <a:b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</a:b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(Fundusz Modernizacyjny)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0FC7C091-40B8-C5E3-605D-F971DE627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8720" y="48911"/>
            <a:ext cx="16457254" cy="1471175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FDA919A8-47B6-00B7-2AC3-7F8C2DC033D1}"/>
              </a:ext>
            </a:extLst>
          </p:cNvPr>
          <p:cNvSpPr txBox="1"/>
          <p:nvPr/>
        </p:nvSpPr>
        <p:spPr>
          <a:xfrm>
            <a:off x="548640" y="203558"/>
            <a:ext cx="14142720" cy="8679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Wsparcie dla infrastruktury ładowania pojazdów ciężkich </a:t>
            </a:r>
            <a:b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</a:b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(Fundusz Modernizacyjny)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3C66E927-BAD5-6270-ABE3-7C6A16BE63E8}"/>
              </a:ext>
            </a:extLst>
          </p:cNvPr>
          <p:cNvSpPr txBox="1"/>
          <p:nvPr/>
        </p:nvSpPr>
        <p:spPr>
          <a:xfrm>
            <a:off x="1731704" y="2706983"/>
            <a:ext cx="13127296" cy="4801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Wsparcie OSD celem poprawy jakości sieci na potrzeby elektromobilności</a:t>
            </a:r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4D0360D1-B706-8C1C-8535-08094A29D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8720" y="1674733"/>
            <a:ext cx="16457254" cy="1648780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F5FDFD0F-891F-5B65-7317-27E46E5B2773}"/>
              </a:ext>
            </a:extLst>
          </p:cNvPr>
          <p:cNvSpPr txBox="1"/>
          <p:nvPr/>
        </p:nvSpPr>
        <p:spPr>
          <a:xfrm>
            <a:off x="1731704" y="1865019"/>
            <a:ext cx="13127296" cy="8679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     Wsparcie zakupu pojazdów ciężkich kategorii N2 i N3 </a:t>
            </a:r>
            <a:b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</a:b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(Fundusz Modernizacyjny)</a:t>
            </a: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860EF490-91B0-568D-F241-4D62ABF9D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8720" y="4979588"/>
            <a:ext cx="16457254" cy="1279933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3BF57DDA-59BE-7EEB-70AD-5FEA248BCA96}"/>
              </a:ext>
            </a:extLst>
          </p:cNvPr>
          <p:cNvSpPr txBox="1"/>
          <p:nvPr/>
        </p:nvSpPr>
        <p:spPr>
          <a:xfrm>
            <a:off x="1625024" y="5185589"/>
            <a:ext cx="13127296" cy="8679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Wsparcie zakupu rowerów elektrycznych  </a:t>
            </a:r>
            <a:b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</a:b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(Fundusz Modernizacyjny)</a:t>
            </a:r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FE00C05D-8A58-27FD-9995-73460A1A8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8720" y="6465522"/>
            <a:ext cx="16457254" cy="1470381"/>
          </a:xfrm>
          <a:prstGeom prst="rect">
            <a:avLst/>
          </a:prstGeom>
        </p:spPr>
      </p:pic>
      <p:sp>
        <p:nvSpPr>
          <p:cNvPr id="21" name="pole tekstowe 20">
            <a:extLst>
              <a:ext uri="{FF2B5EF4-FFF2-40B4-BE49-F238E27FC236}">
                <a16:creationId xmlns:a16="http://schemas.microsoft.com/office/drawing/2014/main" id="{42E938A8-1B40-DAA3-C2FB-6665030875E1}"/>
              </a:ext>
            </a:extLst>
          </p:cNvPr>
          <p:cNvSpPr txBox="1"/>
          <p:nvPr/>
        </p:nvSpPr>
        <p:spPr>
          <a:xfrm>
            <a:off x="3380452" y="6830454"/>
            <a:ext cx="9829800" cy="8679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Wsparcie do zakupu używanych pojazdów elektrycznych (KPO)</a:t>
            </a:r>
          </a:p>
        </p:txBody>
      </p:sp>
    </p:spTree>
    <p:extLst>
      <p:ext uri="{BB962C8B-B14F-4D97-AF65-F5344CB8AC3E}">
        <p14:creationId xmlns:p14="http://schemas.microsoft.com/office/powerpoint/2010/main" val="261712432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D3BB7B-4598-D794-BC88-75C68F7949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27000" y="5133674"/>
            <a:ext cx="18288000" cy="731838"/>
          </a:xfrm>
        </p:spPr>
        <p:txBody>
          <a:bodyPr anchor="t">
            <a:noAutofit/>
          </a:bodyPr>
          <a:lstStyle/>
          <a:p>
            <a:r>
              <a:rPr lang="pl-PL" sz="5400" dirty="0">
                <a:latin typeface="+mn-ea"/>
                <a:ea typeface="+mn-ea"/>
              </a:rPr>
              <a:t>Dziękuję za uwagę</a:t>
            </a:r>
          </a:p>
        </p:txBody>
      </p:sp>
      <p:pic>
        <p:nvPicPr>
          <p:cNvPr id="271" name="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534" y="1408037"/>
            <a:ext cx="2774932" cy="191090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31809CD-A91C-6160-8533-1F8D3C50802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16</a:t>
            </a:fld>
            <a:endParaRPr lang="pl-PL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4868" y="8918575"/>
            <a:ext cx="12668332" cy="603377"/>
          </a:xfrm>
        </p:spPr>
        <p:txBody>
          <a:bodyPr anchor="t">
            <a:normAutofit/>
          </a:bodyPr>
          <a:lstStyle/>
          <a:p>
            <a:pPr algn="l"/>
            <a:r>
              <a:rPr lang="pl-PL" sz="28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Aktualna oferta NFOŚiGW wspierająca </a:t>
            </a:r>
            <a:r>
              <a:rPr lang="pl-PL" sz="2800" dirty="0">
                <a:solidFill>
                  <a:schemeClr val="bg1"/>
                </a:solidFill>
                <a:latin typeface="Open Sans" panose="020B0606030504020204" pitchFamily="34" charset="0"/>
              </a:rPr>
              <a:t>ELEKTROMOBILNOŚĆ</a:t>
            </a:r>
          </a:p>
        </p:txBody>
      </p:sp>
      <p:sp>
        <p:nvSpPr>
          <p:cNvPr id="7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00C7DCF-21D2-EF52-949A-88AB04FCCD15}"/>
              </a:ext>
            </a:extLst>
          </p:cNvPr>
          <p:cNvSpPr txBox="1"/>
          <p:nvPr/>
        </p:nvSpPr>
        <p:spPr>
          <a:xfrm>
            <a:off x="7265072" y="3213883"/>
            <a:ext cx="4593899" cy="1221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3600" dirty="0">
                <a:solidFill>
                  <a:srgbClr val="00797A"/>
                </a:solidFill>
              </a:rPr>
              <a:t>MÓJ ELEKTRYK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2</a:t>
            </a:fld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5" name="Image 10" descr="Image">
            <a:extLst>
              <a:ext uri="{FF2B5EF4-FFF2-40B4-BE49-F238E27FC236}">
                <a16:creationId xmlns:a16="http://schemas.microsoft.com/office/drawing/2014/main" id="{8609F3A0-0D5F-5A6F-38B5-11AC26FAB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0277" y="4161274"/>
            <a:ext cx="1096138" cy="1095752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 7" descr="Image">
            <a:extLst>
              <a:ext uri="{FF2B5EF4-FFF2-40B4-BE49-F238E27FC236}">
                <a16:creationId xmlns:a16="http://schemas.microsoft.com/office/drawing/2014/main" id="{A7543103-7E55-B3B2-0B87-8B9BCAA91D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8091" y="3406535"/>
            <a:ext cx="1028646" cy="1028644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C775E7F8-7152-A8E9-D128-1502C00C4D57}"/>
              </a:ext>
            </a:extLst>
          </p:cNvPr>
          <p:cNvSpPr txBox="1"/>
          <p:nvPr/>
        </p:nvSpPr>
        <p:spPr>
          <a:xfrm>
            <a:off x="11445173" y="5645040"/>
            <a:ext cx="5040015" cy="188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3600" dirty="0">
                <a:solidFill>
                  <a:srgbClr val="00797A"/>
                </a:solidFill>
              </a:rPr>
              <a:t>INFRASTRUKTURA  ŁADOWANIA 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E0FD1FA0-6A2A-39D5-8AF8-FDC79CC1B8D8}"/>
              </a:ext>
            </a:extLst>
          </p:cNvPr>
          <p:cNvSpPr txBox="1"/>
          <p:nvPr/>
        </p:nvSpPr>
        <p:spPr>
          <a:xfrm>
            <a:off x="932840" y="4897110"/>
            <a:ext cx="6779147" cy="2014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3600" dirty="0">
                <a:solidFill>
                  <a:srgbClr val="00797A"/>
                </a:solidFill>
              </a:rPr>
              <a:t>ZIELONY TRANSPORT </a:t>
            </a:r>
          </a:p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3600" dirty="0">
                <a:solidFill>
                  <a:srgbClr val="00797A"/>
                </a:solidFill>
              </a:rPr>
              <a:t>PUBLICZNY</a:t>
            </a:r>
            <a:endParaRPr lang="pl-PL" sz="3600" dirty="0"/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D2FC95E4-D378-EB12-0621-72F0C5DCB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145" y="1472286"/>
            <a:ext cx="1195754" cy="127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27487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2AB84B9-7F95-0E91-063F-E5F2D9446A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0097" y="481089"/>
            <a:ext cx="8367502" cy="1166812"/>
          </a:xfrm>
        </p:spPr>
        <p:txBody>
          <a:bodyPr anchor="t">
            <a:normAutofit/>
          </a:bodyPr>
          <a:lstStyle/>
          <a:p>
            <a:pPr algn="l"/>
            <a:r>
              <a:rPr lang="pl-P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Cele programu „Mój Elektryk”</a:t>
            </a:r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70C10327-5D72-0525-4BE0-E1318CDE4D12}"/>
              </a:ext>
            </a:extLst>
          </p:cNvPr>
          <p:cNvGrpSpPr/>
          <p:nvPr/>
        </p:nvGrpSpPr>
        <p:grpSpPr>
          <a:xfrm rot="10800000">
            <a:off x="176463" y="1704904"/>
            <a:ext cx="8561136" cy="5931138"/>
            <a:chOff x="1219205" y="1149339"/>
            <a:chExt cx="10000336" cy="5672374"/>
          </a:xfrm>
        </p:grpSpPr>
        <p:sp>
          <p:nvSpPr>
            <p:cNvPr id="4" name="Strzałka: w prawo 3">
              <a:extLst>
                <a:ext uri="{FF2B5EF4-FFF2-40B4-BE49-F238E27FC236}">
                  <a16:creationId xmlns:a16="http://schemas.microsoft.com/office/drawing/2014/main" id="{11500667-E605-E255-E918-ACE3B16D7A38}"/>
                </a:ext>
              </a:extLst>
            </p:cNvPr>
            <p:cNvSpPr/>
            <p:nvPr/>
          </p:nvSpPr>
          <p:spPr>
            <a:xfrm rot="10800000">
              <a:off x="1219205" y="1149339"/>
              <a:ext cx="10000336" cy="5672374"/>
            </a:xfrm>
            <a:prstGeom prst="rightArrow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prstMaterial="plastic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5" name="Dowolny kształt: kształt 4">
              <a:extLst>
                <a:ext uri="{FF2B5EF4-FFF2-40B4-BE49-F238E27FC236}">
                  <a16:creationId xmlns:a16="http://schemas.microsoft.com/office/drawing/2014/main" id="{7B2CEC71-8B55-8168-B6D8-7E6D3F68AAAB}"/>
                </a:ext>
              </a:extLst>
            </p:cNvPr>
            <p:cNvSpPr/>
            <p:nvPr/>
          </p:nvSpPr>
          <p:spPr>
            <a:xfrm rot="10800000">
              <a:off x="2817735" y="3318564"/>
              <a:ext cx="3733888" cy="2496276"/>
            </a:xfrm>
            <a:custGeom>
              <a:avLst/>
              <a:gdLst>
                <a:gd name="connsiteX0" fmla="*/ 0 w 3990171"/>
                <a:gd name="connsiteY0" fmla="*/ 334184 h 2005063"/>
                <a:gd name="connsiteX1" fmla="*/ 334184 w 3990171"/>
                <a:gd name="connsiteY1" fmla="*/ 0 h 2005063"/>
                <a:gd name="connsiteX2" fmla="*/ 3655987 w 3990171"/>
                <a:gd name="connsiteY2" fmla="*/ 0 h 2005063"/>
                <a:gd name="connsiteX3" fmla="*/ 3990171 w 3990171"/>
                <a:gd name="connsiteY3" fmla="*/ 334184 h 2005063"/>
                <a:gd name="connsiteX4" fmla="*/ 3990171 w 3990171"/>
                <a:gd name="connsiteY4" fmla="*/ 1670879 h 2005063"/>
                <a:gd name="connsiteX5" fmla="*/ 3655987 w 3990171"/>
                <a:gd name="connsiteY5" fmla="*/ 2005063 h 2005063"/>
                <a:gd name="connsiteX6" fmla="*/ 334184 w 3990171"/>
                <a:gd name="connsiteY6" fmla="*/ 2005063 h 2005063"/>
                <a:gd name="connsiteX7" fmla="*/ 0 w 3990171"/>
                <a:gd name="connsiteY7" fmla="*/ 1670879 h 2005063"/>
                <a:gd name="connsiteX8" fmla="*/ 0 w 3990171"/>
                <a:gd name="connsiteY8" fmla="*/ 334184 h 20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0171" h="2005063">
                  <a:moveTo>
                    <a:pt x="0" y="334184"/>
                  </a:moveTo>
                  <a:cubicBezTo>
                    <a:pt x="0" y="149619"/>
                    <a:pt x="149619" y="0"/>
                    <a:pt x="334184" y="0"/>
                  </a:cubicBezTo>
                  <a:lnTo>
                    <a:pt x="3655987" y="0"/>
                  </a:lnTo>
                  <a:cubicBezTo>
                    <a:pt x="3840552" y="0"/>
                    <a:pt x="3990171" y="149619"/>
                    <a:pt x="3990171" y="334184"/>
                  </a:cubicBezTo>
                  <a:lnTo>
                    <a:pt x="3990171" y="1670879"/>
                  </a:lnTo>
                  <a:cubicBezTo>
                    <a:pt x="3990171" y="1855444"/>
                    <a:pt x="3840552" y="2005063"/>
                    <a:pt x="3655987" y="2005063"/>
                  </a:cubicBezTo>
                  <a:lnTo>
                    <a:pt x="334184" y="2005063"/>
                  </a:lnTo>
                  <a:cubicBezTo>
                    <a:pt x="149619" y="2005063"/>
                    <a:pt x="0" y="1855444"/>
                    <a:pt x="0" y="1670879"/>
                  </a:cubicBezTo>
                  <a:lnTo>
                    <a:pt x="0" y="334184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4559" tIns="204559" rIns="204559" bIns="204559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b="1" kern="1200" dirty="0"/>
                <a:t>Uniknięcie emisji zanieczyszczeń powietrza</a:t>
              </a:r>
              <a:endParaRPr lang="en-GB" sz="2400" b="1" kern="1200" dirty="0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0D4CBB15-DFC4-050B-92D8-79C9C3511243}"/>
                </a:ext>
              </a:extLst>
            </p:cNvPr>
            <p:cNvSpPr/>
            <p:nvPr/>
          </p:nvSpPr>
          <p:spPr>
            <a:xfrm rot="10800000">
              <a:off x="7111252" y="3318564"/>
              <a:ext cx="3671901" cy="2496276"/>
            </a:xfrm>
            <a:custGeom>
              <a:avLst/>
              <a:gdLst>
                <a:gd name="connsiteX0" fmla="*/ 0 w 5536043"/>
                <a:gd name="connsiteY0" fmla="*/ 334184 h 2005063"/>
                <a:gd name="connsiteX1" fmla="*/ 334184 w 5536043"/>
                <a:gd name="connsiteY1" fmla="*/ 0 h 2005063"/>
                <a:gd name="connsiteX2" fmla="*/ 5201859 w 5536043"/>
                <a:gd name="connsiteY2" fmla="*/ 0 h 2005063"/>
                <a:gd name="connsiteX3" fmla="*/ 5536043 w 5536043"/>
                <a:gd name="connsiteY3" fmla="*/ 334184 h 2005063"/>
                <a:gd name="connsiteX4" fmla="*/ 5536043 w 5536043"/>
                <a:gd name="connsiteY4" fmla="*/ 1670879 h 2005063"/>
                <a:gd name="connsiteX5" fmla="*/ 5201859 w 5536043"/>
                <a:gd name="connsiteY5" fmla="*/ 2005063 h 2005063"/>
                <a:gd name="connsiteX6" fmla="*/ 334184 w 5536043"/>
                <a:gd name="connsiteY6" fmla="*/ 2005063 h 2005063"/>
                <a:gd name="connsiteX7" fmla="*/ 0 w 5536043"/>
                <a:gd name="connsiteY7" fmla="*/ 1670879 h 2005063"/>
                <a:gd name="connsiteX8" fmla="*/ 0 w 5536043"/>
                <a:gd name="connsiteY8" fmla="*/ 334184 h 200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6043" h="2005063">
                  <a:moveTo>
                    <a:pt x="0" y="334184"/>
                  </a:moveTo>
                  <a:cubicBezTo>
                    <a:pt x="0" y="149619"/>
                    <a:pt x="149619" y="0"/>
                    <a:pt x="334184" y="0"/>
                  </a:cubicBezTo>
                  <a:lnTo>
                    <a:pt x="5201859" y="0"/>
                  </a:lnTo>
                  <a:cubicBezTo>
                    <a:pt x="5386424" y="0"/>
                    <a:pt x="5536043" y="149619"/>
                    <a:pt x="5536043" y="334184"/>
                  </a:cubicBezTo>
                  <a:lnTo>
                    <a:pt x="5536043" y="1670879"/>
                  </a:lnTo>
                  <a:cubicBezTo>
                    <a:pt x="5536043" y="1855444"/>
                    <a:pt x="5386424" y="2005063"/>
                    <a:pt x="5201859" y="2005063"/>
                  </a:cubicBezTo>
                  <a:lnTo>
                    <a:pt x="334184" y="2005063"/>
                  </a:lnTo>
                  <a:cubicBezTo>
                    <a:pt x="149619" y="2005063"/>
                    <a:pt x="0" y="1855444"/>
                    <a:pt x="0" y="1670879"/>
                  </a:cubicBezTo>
                  <a:lnTo>
                    <a:pt x="0" y="334184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4559" tIns="204559" rIns="204559" bIns="204559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b="1" kern="1200" dirty="0"/>
                <a:t>Obniżenie wykorzystania paliw emisyjnych w transporcie</a:t>
              </a:r>
              <a:endParaRPr lang="en-GB" sz="2400" b="1" kern="1200" dirty="0"/>
            </a:p>
          </p:txBody>
        </p:sp>
      </p:grpSp>
      <p:sp>
        <p:nvSpPr>
          <p:cNvPr id="8" name="Dowolny kształt: kształt 7">
            <a:extLst>
              <a:ext uri="{FF2B5EF4-FFF2-40B4-BE49-F238E27FC236}">
                <a16:creationId xmlns:a16="http://schemas.microsoft.com/office/drawing/2014/main" id="{B21FF13F-F04F-85DF-0EE8-AE597DB647BB}"/>
              </a:ext>
            </a:extLst>
          </p:cNvPr>
          <p:cNvSpPr/>
          <p:nvPr/>
        </p:nvSpPr>
        <p:spPr>
          <a:xfrm>
            <a:off x="9216689" y="5220819"/>
            <a:ext cx="3578080" cy="2240852"/>
          </a:xfrm>
          <a:custGeom>
            <a:avLst/>
            <a:gdLst>
              <a:gd name="connsiteX0" fmla="*/ 0 w 3990171"/>
              <a:gd name="connsiteY0" fmla="*/ 334184 h 2005063"/>
              <a:gd name="connsiteX1" fmla="*/ 334184 w 3990171"/>
              <a:gd name="connsiteY1" fmla="*/ 0 h 2005063"/>
              <a:gd name="connsiteX2" fmla="*/ 3655987 w 3990171"/>
              <a:gd name="connsiteY2" fmla="*/ 0 h 2005063"/>
              <a:gd name="connsiteX3" fmla="*/ 3990171 w 3990171"/>
              <a:gd name="connsiteY3" fmla="*/ 334184 h 2005063"/>
              <a:gd name="connsiteX4" fmla="*/ 3990171 w 3990171"/>
              <a:gd name="connsiteY4" fmla="*/ 1670879 h 2005063"/>
              <a:gd name="connsiteX5" fmla="*/ 3655987 w 3990171"/>
              <a:gd name="connsiteY5" fmla="*/ 2005063 h 2005063"/>
              <a:gd name="connsiteX6" fmla="*/ 334184 w 3990171"/>
              <a:gd name="connsiteY6" fmla="*/ 2005063 h 2005063"/>
              <a:gd name="connsiteX7" fmla="*/ 0 w 3990171"/>
              <a:gd name="connsiteY7" fmla="*/ 1670879 h 2005063"/>
              <a:gd name="connsiteX8" fmla="*/ 0 w 3990171"/>
              <a:gd name="connsiteY8" fmla="*/ 334184 h 200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90171" h="2005063">
                <a:moveTo>
                  <a:pt x="0" y="334184"/>
                </a:moveTo>
                <a:cubicBezTo>
                  <a:pt x="0" y="149619"/>
                  <a:pt x="149619" y="0"/>
                  <a:pt x="334184" y="0"/>
                </a:cubicBezTo>
                <a:lnTo>
                  <a:pt x="3655987" y="0"/>
                </a:lnTo>
                <a:cubicBezTo>
                  <a:pt x="3840552" y="0"/>
                  <a:pt x="3990171" y="149619"/>
                  <a:pt x="3990171" y="334184"/>
                </a:cubicBezTo>
                <a:lnTo>
                  <a:pt x="3990171" y="1670879"/>
                </a:lnTo>
                <a:cubicBezTo>
                  <a:pt x="3990171" y="1855444"/>
                  <a:pt x="3840552" y="2005063"/>
                  <a:pt x="3655987" y="2005063"/>
                </a:cubicBezTo>
                <a:lnTo>
                  <a:pt x="334184" y="2005063"/>
                </a:lnTo>
                <a:cubicBezTo>
                  <a:pt x="149619" y="2005063"/>
                  <a:pt x="0" y="1855444"/>
                  <a:pt x="0" y="1670879"/>
                </a:cubicBezTo>
                <a:lnTo>
                  <a:pt x="0" y="33418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559" tIns="204559" rIns="204559" bIns="204559" numCol="1" spcCol="1270" anchor="ctr" anchorCtr="0">
            <a:noAutofit/>
          </a:bodyPr>
          <a:lstStyle/>
          <a:p>
            <a:pPr marL="0" lvl="0" indent="0" algn="ctr" defTabSz="12446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2400" b="1" kern="1200" dirty="0"/>
              <a:t>Leasing nowych pojazdów zeroemisyjnych</a:t>
            </a:r>
            <a:endParaRPr lang="en-GB" sz="2400" b="1" kern="1200" dirty="0"/>
          </a:p>
        </p:txBody>
      </p:sp>
      <p:sp>
        <p:nvSpPr>
          <p:cNvPr id="9" name="Dowolny kształt: kształt 8">
            <a:extLst>
              <a:ext uri="{FF2B5EF4-FFF2-40B4-BE49-F238E27FC236}">
                <a16:creationId xmlns:a16="http://schemas.microsoft.com/office/drawing/2014/main" id="{ACF0C3DD-E520-AB33-9392-6311732970D7}"/>
              </a:ext>
            </a:extLst>
          </p:cNvPr>
          <p:cNvSpPr/>
          <p:nvPr/>
        </p:nvSpPr>
        <p:spPr>
          <a:xfrm>
            <a:off x="9216689" y="1704904"/>
            <a:ext cx="3578080" cy="2240852"/>
          </a:xfrm>
          <a:custGeom>
            <a:avLst/>
            <a:gdLst>
              <a:gd name="connsiteX0" fmla="*/ 0 w 3990171"/>
              <a:gd name="connsiteY0" fmla="*/ 334184 h 2005063"/>
              <a:gd name="connsiteX1" fmla="*/ 334184 w 3990171"/>
              <a:gd name="connsiteY1" fmla="*/ 0 h 2005063"/>
              <a:gd name="connsiteX2" fmla="*/ 3655987 w 3990171"/>
              <a:gd name="connsiteY2" fmla="*/ 0 h 2005063"/>
              <a:gd name="connsiteX3" fmla="*/ 3990171 w 3990171"/>
              <a:gd name="connsiteY3" fmla="*/ 334184 h 2005063"/>
              <a:gd name="connsiteX4" fmla="*/ 3990171 w 3990171"/>
              <a:gd name="connsiteY4" fmla="*/ 1670879 h 2005063"/>
              <a:gd name="connsiteX5" fmla="*/ 3655987 w 3990171"/>
              <a:gd name="connsiteY5" fmla="*/ 2005063 h 2005063"/>
              <a:gd name="connsiteX6" fmla="*/ 334184 w 3990171"/>
              <a:gd name="connsiteY6" fmla="*/ 2005063 h 2005063"/>
              <a:gd name="connsiteX7" fmla="*/ 0 w 3990171"/>
              <a:gd name="connsiteY7" fmla="*/ 1670879 h 2005063"/>
              <a:gd name="connsiteX8" fmla="*/ 0 w 3990171"/>
              <a:gd name="connsiteY8" fmla="*/ 334184 h 200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90171" h="2005063">
                <a:moveTo>
                  <a:pt x="0" y="334184"/>
                </a:moveTo>
                <a:cubicBezTo>
                  <a:pt x="0" y="149619"/>
                  <a:pt x="149619" y="0"/>
                  <a:pt x="334184" y="0"/>
                </a:cubicBezTo>
                <a:lnTo>
                  <a:pt x="3655987" y="0"/>
                </a:lnTo>
                <a:cubicBezTo>
                  <a:pt x="3840552" y="0"/>
                  <a:pt x="3990171" y="149619"/>
                  <a:pt x="3990171" y="334184"/>
                </a:cubicBezTo>
                <a:lnTo>
                  <a:pt x="3990171" y="1670879"/>
                </a:lnTo>
                <a:cubicBezTo>
                  <a:pt x="3990171" y="1855444"/>
                  <a:pt x="3840552" y="2005063"/>
                  <a:pt x="3655987" y="2005063"/>
                </a:cubicBezTo>
                <a:lnTo>
                  <a:pt x="334184" y="2005063"/>
                </a:lnTo>
                <a:cubicBezTo>
                  <a:pt x="149619" y="2005063"/>
                  <a:pt x="0" y="1855444"/>
                  <a:pt x="0" y="1670879"/>
                </a:cubicBezTo>
                <a:lnTo>
                  <a:pt x="0" y="33418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559" tIns="204559" rIns="204559" bIns="204559" numCol="1" spcCol="1270" anchor="ctr" anchorCtr="0">
            <a:noAutofit/>
          </a:bodyPr>
          <a:lstStyle/>
          <a:p>
            <a:pPr marL="0" lvl="0" indent="0" algn="ctr" defTabSz="12446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2400" b="1" kern="1200" dirty="0"/>
              <a:t>Zakup nowych pojazdów zeroemisyjnych</a:t>
            </a:r>
            <a:endParaRPr lang="en-GB" sz="2400" b="1" kern="1200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B16B8AD-4A44-EF6A-5276-BD4B8E9A1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85" y="5734428"/>
            <a:ext cx="5262844" cy="38032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zaokrąglony 16">
            <a:extLst>
              <a:ext uri="{FF2B5EF4-FFF2-40B4-BE49-F238E27FC236}">
                <a16:creationId xmlns:a16="http://schemas.microsoft.com/office/drawing/2014/main" id="{869C3693-2949-9B0F-FF54-388A6DDE2B78}"/>
              </a:ext>
            </a:extLst>
          </p:cNvPr>
          <p:cNvSpPr/>
          <p:nvPr/>
        </p:nvSpPr>
        <p:spPr>
          <a:xfrm>
            <a:off x="720297" y="965561"/>
            <a:ext cx="3259486" cy="1154193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Beneficjent</a:t>
            </a:r>
            <a:r>
              <a:rPr lang="pl-PL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  </a:t>
            </a:r>
          </a:p>
        </p:txBody>
      </p:sp>
      <p:sp>
        <p:nvSpPr>
          <p:cNvPr id="5" name="Prostokąt zaokrąglony 19">
            <a:extLst>
              <a:ext uri="{FF2B5EF4-FFF2-40B4-BE49-F238E27FC236}">
                <a16:creationId xmlns:a16="http://schemas.microsoft.com/office/drawing/2014/main" id="{D784B932-EED3-D501-63D6-08FA994DF9CF}"/>
              </a:ext>
            </a:extLst>
          </p:cNvPr>
          <p:cNvSpPr/>
          <p:nvPr/>
        </p:nvSpPr>
        <p:spPr>
          <a:xfrm>
            <a:off x="739448" y="2318597"/>
            <a:ext cx="3259485" cy="112699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Budżet</a:t>
            </a:r>
            <a:r>
              <a:rPr lang="pl-PL" sz="2400" dirty="0"/>
              <a:t> </a:t>
            </a:r>
            <a:r>
              <a:rPr lang="pl-PL" sz="2700" dirty="0"/>
              <a:t>  </a:t>
            </a:r>
          </a:p>
        </p:txBody>
      </p:sp>
      <p:sp>
        <p:nvSpPr>
          <p:cNvPr id="7" name="Prostokąt zaokrąglony 23">
            <a:extLst>
              <a:ext uri="{FF2B5EF4-FFF2-40B4-BE49-F238E27FC236}">
                <a16:creationId xmlns:a16="http://schemas.microsoft.com/office/drawing/2014/main" id="{CDF22A27-4B93-1A08-587F-253787C99F2A}"/>
              </a:ext>
            </a:extLst>
          </p:cNvPr>
          <p:cNvSpPr/>
          <p:nvPr/>
        </p:nvSpPr>
        <p:spPr>
          <a:xfrm>
            <a:off x="720297" y="7662266"/>
            <a:ext cx="3297786" cy="1009235"/>
          </a:xfrm>
          <a:prstGeom prst="roundRect">
            <a:avLst/>
          </a:prstGeom>
          <a:solidFill>
            <a:srgbClr val="56922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Dotacja</a:t>
            </a:r>
            <a:endParaRPr lang="pl-PL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2" name="Prostokąt zaokrąglony 47">
            <a:extLst>
              <a:ext uri="{FF2B5EF4-FFF2-40B4-BE49-F238E27FC236}">
                <a16:creationId xmlns:a16="http://schemas.microsoft.com/office/drawing/2014/main" id="{17653A7E-5DE4-191B-BFCB-C8A936818E39}"/>
              </a:ext>
            </a:extLst>
          </p:cNvPr>
          <p:cNvSpPr/>
          <p:nvPr/>
        </p:nvSpPr>
        <p:spPr>
          <a:xfrm>
            <a:off x="739686" y="8815395"/>
            <a:ext cx="3297785" cy="1009235"/>
          </a:xfrm>
          <a:prstGeom prst="roundRect">
            <a:avLst/>
          </a:prstGeom>
          <a:solidFill>
            <a:srgbClr val="56922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Warunki</a:t>
            </a:r>
            <a:endParaRPr lang="pl-PL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040E5410-1E42-BF04-A32B-9736921BD202}"/>
              </a:ext>
            </a:extLst>
          </p:cNvPr>
          <p:cNvSpPr txBox="1"/>
          <p:nvPr/>
        </p:nvSpPr>
        <p:spPr>
          <a:xfrm>
            <a:off x="8645110" y="7778266"/>
            <a:ext cx="195139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18 750 zł</a:t>
            </a:r>
          </a:p>
        </p:txBody>
      </p:sp>
      <p:sp>
        <p:nvSpPr>
          <p:cNvPr id="38" name="Prostokąt zaokrąglony 32">
            <a:extLst>
              <a:ext uri="{FF2B5EF4-FFF2-40B4-BE49-F238E27FC236}">
                <a16:creationId xmlns:a16="http://schemas.microsoft.com/office/drawing/2014/main" id="{847560C9-5B01-6C4D-5128-97BFD9D041DA}"/>
              </a:ext>
            </a:extLst>
          </p:cNvPr>
          <p:cNvSpPr/>
          <p:nvPr/>
        </p:nvSpPr>
        <p:spPr>
          <a:xfrm>
            <a:off x="720297" y="3877913"/>
            <a:ext cx="3259485" cy="129631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Obszary wsparcia</a:t>
            </a:r>
            <a:r>
              <a:rPr lang="pl-PL" sz="2700" b="1" dirty="0"/>
              <a:t>   </a:t>
            </a:r>
          </a:p>
        </p:txBody>
      </p:sp>
      <p:sp>
        <p:nvSpPr>
          <p:cNvPr id="39" name="Prostokąt zaokrąglony 16">
            <a:extLst>
              <a:ext uri="{FF2B5EF4-FFF2-40B4-BE49-F238E27FC236}">
                <a16:creationId xmlns:a16="http://schemas.microsoft.com/office/drawing/2014/main" id="{D7CFA1FE-CC97-3DF5-8C55-AFC7AD68ED7F}"/>
              </a:ext>
            </a:extLst>
          </p:cNvPr>
          <p:cNvSpPr/>
          <p:nvPr/>
        </p:nvSpPr>
        <p:spPr>
          <a:xfrm>
            <a:off x="4393252" y="972319"/>
            <a:ext cx="13445567" cy="115419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pl-PL" sz="20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                    osoby fizyczne, przedsiębiorcy, JST, stowarzyszenia, fundacje, spółdzielnie, rolnicy indywidualni, </a:t>
            </a:r>
          </a:p>
          <a:p>
            <a:pPr>
              <a:lnSpc>
                <a:spcPct val="150000"/>
              </a:lnSpc>
            </a:pPr>
            <a:r>
              <a:rPr lang="pl-PL" sz="20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                    instytuty badawcze, kościoły i organizacje religijne, instytuty badawcze, jedn. org. PGL Lasy Państwowe</a:t>
            </a:r>
          </a:p>
        </p:txBody>
      </p:sp>
      <p:sp>
        <p:nvSpPr>
          <p:cNvPr id="40" name="Prostokąt zaokrąglony 19">
            <a:extLst>
              <a:ext uri="{FF2B5EF4-FFF2-40B4-BE49-F238E27FC236}">
                <a16:creationId xmlns:a16="http://schemas.microsoft.com/office/drawing/2014/main" id="{C734FBBA-4716-AE2A-D8B8-3099B40A225A}"/>
              </a:ext>
            </a:extLst>
          </p:cNvPr>
          <p:cNvSpPr/>
          <p:nvPr/>
        </p:nvSpPr>
        <p:spPr>
          <a:xfrm>
            <a:off x="4393251" y="2320353"/>
            <a:ext cx="13445566" cy="115419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pl-PL" sz="20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                    do </a:t>
            </a:r>
            <a:r>
              <a:rPr lang="pl-PL" sz="2800" b="1" u="sng" dirty="0">
                <a:solidFill>
                  <a:srgbClr val="FFFF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300</a:t>
            </a:r>
            <a:r>
              <a:rPr lang="pl-PL" sz="2000" b="1" u="sng" dirty="0">
                <a:solidFill>
                  <a:srgbClr val="FFFF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pl-PL" sz="2800" b="1" u="sng" dirty="0">
                <a:solidFill>
                  <a:srgbClr val="FFFF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mln</a:t>
            </a:r>
            <a:r>
              <a:rPr lang="pl-PL" sz="2000" b="1" u="sng" dirty="0">
                <a:solidFill>
                  <a:srgbClr val="FFFF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pl-PL" sz="20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zł na dotacje na kupno pojazdów zeroemisyjnych             do </a:t>
            </a:r>
            <a:r>
              <a:rPr lang="pl-PL" sz="2800" b="1" u="sng" dirty="0">
                <a:solidFill>
                  <a:srgbClr val="FFFF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600 mln </a:t>
            </a:r>
            <a:r>
              <a:rPr lang="pl-PL" sz="20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zł dopłaty do leasingu </a:t>
            </a:r>
          </a:p>
        </p:txBody>
      </p:sp>
      <p:sp>
        <p:nvSpPr>
          <p:cNvPr id="9" name="Prostokąt zaokrąglony 31">
            <a:extLst>
              <a:ext uri="{FF2B5EF4-FFF2-40B4-BE49-F238E27FC236}">
                <a16:creationId xmlns:a16="http://schemas.microsoft.com/office/drawing/2014/main" id="{1E895F00-5589-97D6-2C43-1E641D7AA37B}"/>
              </a:ext>
            </a:extLst>
          </p:cNvPr>
          <p:cNvSpPr/>
          <p:nvPr/>
        </p:nvSpPr>
        <p:spPr>
          <a:xfrm>
            <a:off x="5369895" y="8832250"/>
            <a:ext cx="3274500" cy="1009235"/>
          </a:xfrm>
          <a:prstGeom prst="roundRect">
            <a:avLst/>
          </a:prstGeom>
          <a:solidFill>
            <a:srgbClr val="56922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100" b="1" dirty="0"/>
              <a:t>Max cena 225 000 zł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9FBD81A-5E59-185D-39FA-82C71E871DC5}"/>
              </a:ext>
            </a:extLst>
          </p:cNvPr>
          <p:cNvSpPr txBox="1"/>
          <p:nvPr/>
        </p:nvSpPr>
        <p:spPr>
          <a:xfrm>
            <a:off x="6095703" y="6099186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M1</a:t>
            </a: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D5C260C3-F9D9-9C19-D322-B1B9A9653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615" y="6976184"/>
            <a:ext cx="770061" cy="666501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51440271-24E7-B5A2-574F-6C00FAFAEF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1769" y="6809090"/>
            <a:ext cx="846002" cy="942296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09B7DECB-6617-7042-5F6F-7FD89318A7E7}"/>
              </a:ext>
            </a:extLst>
          </p:cNvPr>
          <p:cNvSpPr txBox="1"/>
          <p:nvPr/>
        </p:nvSpPr>
        <p:spPr>
          <a:xfrm>
            <a:off x="5263563" y="7799195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18 750 zł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BBDE785C-CDF0-79E7-9B64-4BD63E4D9A58}"/>
              </a:ext>
            </a:extLst>
          </p:cNvPr>
          <p:cNvSpPr txBox="1"/>
          <p:nvPr/>
        </p:nvSpPr>
        <p:spPr>
          <a:xfrm>
            <a:off x="6957430" y="7789095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27 000 zł</a:t>
            </a: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154B8357-A7B3-EDAE-840C-EE9B9443D8DE}"/>
              </a:ext>
            </a:extLst>
          </p:cNvPr>
          <p:cNvSpPr txBox="1"/>
          <p:nvPr/>
        </p:nvSpPr>
        <p:spPr>
          <a:xfrm>
            <a:off x="6658003" y="8177897"/>
            <a:ext cx="2136603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z KDR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4E0F3A94-A18A-07F0-E5E8-94E8F99EA3BD}"/>
              </a:ext>
            </a:extLst>
          </p:cNvPr>
          <p:cNvSpPr txBox="1"/>
          <p:nvPr/>
        </p:nvSpPr>
        <p:spPr>
          <a:xfrm>
            <a:off x="12989267" y="6084518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M2/ M3/ N1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62B7F0A1-0FCB-4696-7838-6DA99C3CE6B3}"/>
              </a:ext>
            </a:extLst>
          </p:cNvPr>
          <p:cNvSpPr txBox="1"/>
          <p:nvPr/>
        </p:nvSpPr>
        <p:spPr>
          <a:xfrm>
            <a:off x="15649474" y="6062390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L1-L7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B159B245-6F5E-83F0-9E09-D8E60192B239}"/>
              </a:ext>
            </a:extLst>
          </p:cNvPr>
          <p:cNvSpPr txBox="1"/>
          <p:nvPr/>
        </p:nvSpPr>
        <p:spPr>
          <a:xfrm>
            <a:off x="12207583" y="7761571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 do 50 000 zł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9FEF6CCC-8927-4B7A-7B80-DE9B75EEA706}"/>
              </a:ext>
            </a:extLst>
          </p:cNvPr>
          <p:cNvSpPr txBox="1"/>
          <p:nvPr/>
        </p:nvSpPr>
        <p:spPr>
          <a:xfrm>
            <a:off x="13907880" y="7751386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do 70 000 zł</a:t>
            </a:r>
          </a:p>
        </p:txBody>
      </p:sp>
      <p:pic>
        <p:nvPicPr>
          <p:cNvPr id="30" name="Obraz 29">
            <a:extLst>
              <a:ext uri="{FF2B5EF4-FFF2-40B4-BE49-F238E27FC236}">
                <a16:creationId xmlns:a16="http://schemas.microsoft.com/office/drawing/2014/main" id="{CC8F6BFD-459E-6B11-38DA-9478C768404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3158" y="6719269"/>
            <a:ext cx="1035113" cy="1073861"/>
          </a:xfrm>
          <a:prstGeom prst="rect">
            <a:avLst/>
          </a:prstGeom>
        </p:spPr>
      </p:pic>
      <p:sp>
        <p:nvSpPr>
          <p:cNvPr id="31" name="pole tekstowe 30">
            <a:extLst>
              <a:ext uri="{FF2B5EF4-FFF2-40B4-BE49-F238E27FC236}">
                <a16:creationId xmlns:a16="http://schemas.microsoft.com/office/drawing/2014/main" id="{AC1587A3-E3B4-C848-451F-25221C4789A7}"/>
              </a:ext>
            </a:extLst>
          </p:cNvPr>
          <p:cNvSpPr txBox="1"/>
          <p:nvPr/>
        </p:nvSpPr>
        <p:spPr>
          <a:xfrm>
            <a:off x="13633290" y="8131227"/>
            <a:ext cx="2136603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&gt; 20 000 km/r</a:t>
            </a:r>
          </a:p>
        </p:txBody>
      </p:sp>
      <p:sp>
        <p:nvSpPr>
          <p:cNvPr id="32" name="Prostokąt zaokrąglony 57">
            <a:extLst>
              <a:ext uri="{FF2B5EF4-FFF2-40B4-BE49-F238E27FC236}">
                <a16:creationId xmlns:a16="http://schemas.microsoft.com/office/drawing/2014/main" id="{6E4D20E4-5E6D-2ABF-A468-D31DCD663E33}"/>
              </a:ext>
            </a:extLst>
          </p:cNvPr>
          <p:cNvSpPr/>
          <p:nvPr/>
        </p:nvSpPr>
        <p:spPr>
          <a:xfrm>
            <a:off x="12350645" y="8832250"/>
            <a:ext cx="1529830" cy="1025421"/>
          </a:xfrm>
          <a:prstGeom prst="roundRect">
            <a:avLst/>
          </a:prstGeom>
          <a:solidFill>
            <a:srgbClr val="56922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100" b="1" dirty="0"/>
              <a:t>do 20% kk</a:t>
            </a:r>
          </a:p>
        </p:txBody>
      </p:sp>
      <p:sp>
        <p:nvSpPr>
          <p:cNvPr id="33" name="Prostokąt zaokrąglony 58">
            <a:extLst>
              <a:ext uri="{FF2B5EF4-FFF2-40B4-BE49-F238E27FC236}">
                <a16:creationId xmlns:a16="http://schemas.microsoft.com/office/drawing/2014/main" id="{4DC272F7-3209-72C5-A968-E2856C92862B}"/>
              </a:ext>
            </a:extLst>
          </p:cNvPr>
          <p:cNvSpPr/>
          <p:nvPr/>
        </p:nvSpPr>
        <p:spPr>
          <a:xfrm>
            <a:off x="14006766" y="8848436"/>
            <a:ext cx="1529830" cy="1025421"/>
          </a:xfrm>
          <a:prstGeom prst="roundRect">
            <a:avLst/>
          </a:prstGeom>
          <a:solidFill>
            <a:srgbClr val="56922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100" b="1" dirty="0"/>
              <a:t>do 30% kk</a:t>
            </a: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E581F014-E21B-38D3-C8E4-E5E1F823F4EE}"/>
              </a:ext>
            </a:extLst>
          </p:cNvPr>
          <p:cNvSpPr txBox="1"/>
          <p:nvPr/>
        </p:nvSpPr>
        <p:spPr>
          <a:xfrm>
            <a:off x="15633737" y="7761486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do 4 000 zł</a:t>
            </a:r>
          </a:p>
        </p:txBody>
      </p:sp>
      <p:sp>
        <p:nvSpPr>
          <p:cNvPr id="35" name="Prostokąt zaokrąglony 60">
            <a:extLst>
              <a:ext uri="{FF2B5EF4-FFF2-40B4-BE49-F238E27FC236}">
                <a16:creationId xmlns:a16="http://schemas.microsoft.com/office/drawing/2014/main" id="{CBE9359C-9F32-811A-C7C1-FF03434AB1DB}"/>
              </a:ext>
            </a:extLst>
          </p:cNvPr>
          <p:cNvSpPr/>
          <p:nvPr/>
        </p:nvSpPr>
        <p:spPr>
          <a:xfrm>
            <a:off x="15904927" y="8848437"/>
            <a:ext cx="1363011" cy="1009235"/>
          </a:xfrm>
          <a:prstGeom prst="roundRect">
            <a:avLst/>
          </a:prstGeom>
          <a:solidFill>
            <a:srgbClr val="56922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100" b="1" dirty="0"/>
              <a:t>do 30% kk</a:t>
            </a:r>
          </a:p>
        </p:txBody>
      </p:sp>
      <p:pic>
        <p:nvPicPr>
          <p:cNvPr id="36" name="Obraz 35">
            <a:extLst>
              <a:ext uri="{FF2B5EF4-FFF2-40B4-BE49-F238E27FC236}">
                <a16:creationId xmlns:a16="http://schemas.microsoft.com/office/drawing/2014/main" id="{5DE64214-E42B-0EBF-BE15-AC0E5E18D8A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3124" y="6612410"/>
            <a:ext cx="1035113" cy="1073861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CDB9E5D0-F390-6944-3F1C-82BFA8892FCB}"/>
              </a:ext>
            </a:extLst>
          </p:cNvPr>
          <p:cNvSpPr txBox="1"/>
          <p:nvPr/>
        </p:nvSpPr>
        <p:spPr>
          <a:xfrm>
            <a:off x="9496508" y="6075590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M1</a:t>
            </a:r>
          </a:p>
        </p:txBody>
      </p:sp>
      <p:pic>
        <p:nvPicPr>
          <p:cNvPr id="23" name="Obraz 22">
            <a:extLst>
              <a:ext uri="{FF2B5EF4-FFF2-40B4-BE49-F238E27FC236}">
                <a16:creationId xmlns:a16="http://schemas.microsoft.com/office/drawing/2014/main" id="{2716EC98-7DB4-1441-C802-547101E3E46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064" y="6762999"/>
            <a:ext cx="1035113" cy="1073861"/>
          </a:xfrm>
          <a:prstGeom prst="rect">
            <a:avLst/>
          </a:prstGeom>
        </p:spPr>
      </p:pic>
      <p:sp>
        <p:nvSpPr>
          <p:cNvPr id="25" name="pole tekstowe 24">
            <a:extLst>
              <a:ext uri="{FF2B5EF4-FFF2-40B4-BE49-F238E27FC236}">
                <a16:creationId xmlns:a16="http://schemas.microsoft.com/office/drawing/2014/main" id="{3D939E68-DA55-4371-C3E8-E192777E7D84}"/>
              </a:ext>
            </a:extLst>
          </p:cNvPr>
          <p:cNvSpPr txBox="1"/>
          <p:nvPr/>
        </p:nvSpPr>
        <p:spPr>
          <a:xfrm>
            <a:off x="10174276" y="7775599"/>
            <a:ext cx="178241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27 000 zł</a:t>
            </a:r>
          </a:p>
        </p:txBody>
      </p:sp>
      <p:sp>
        <p:nvSpPr>
          <p:cNvPr id="26" name="Prostokąt zaokrąglony 51">
            <a:extLst>
              <a:ext uri="{FF2B5EF4-FFF2-40B4-BE49-F238E27FC236}">
                <a16:creationId xmlns:a16="http://schemas.microsoft.com/office/drawing/2014/main" id="{91882188-2991-D528-E6D0-CEF955360212}"/>
              </a:ext>
            </a:extLst>
          </p:cNvPr>
          <p:cNvSpPr/>
          <p:nvPr/>
        </p:nvSpPr>
        <p:spPr>
          <a:xfrm>
            <a:off x="9045863" y="8824841"/>
            <a:ext cx="2991602" cy="1009235"/>
          </a:xfrm>
          <a:prstGeom prst="roundRect">
            <a:avLst/>
          </a:prstGeom>
          <a:solidFill>
            <a:srgbClr val="56922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100" b="1" dirty="0"/>
              <a:t>Max cena 225 000 zł 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F27D69F1-DAC0-4602-F89F-6408492897BC}"/>
              </a:ext>
            </a:extLst>
          </p:cNvPr>
          <p:cNvSpPr txBox="1"/>
          <p:nvPr/>
        </p:nvSpPr>
        <p:spPr>
          <a:xfrm>
            <a:off x="9913901" y="8191097"/>
            <a:ext cx="2136603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/>
              <a:t>&gt; 15 000 km/r</a:t>
            </a:r>
          </a:p>
        </p:txBody>
      </p:sp>
      <p:sp>
        <p:nvSpPr>
          <p:cNvPr id="41" name="Prostokąt zaokrąglony 32">
            <a:extLst>
              <a:ext uri="{FF2B5EF4-FFF2-40B4-BE49-F238E27FC236}">
                <a16:creationId xmlns:a16="http://schemas.microsoft.com/office/drawing/2014/main" id="{A7776638-F222-DB85-25E7-2962D6EBDE29}"/>
              </a:ext>
            </a:extLst>
          </p:cNvPr>
          <p:cNvSpPr/>
          <p:nvPr/>
        </p:nvSpPr>
        <p:spPr>
          <a:xfrm>
            <a:off x="5201082" y="3876746"/>
            <a:ext cx="3259485" cy="69379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OSOBY FIZYCZNE</a:t>
            </a:r>
            <a:endParaRPr lang="pl-PL" sz="2700" b="1" dirty="0"/>
          </a:p>
        </p:txBody>
      </p:sp>
      <p:sp>
        <p:nvSpPr>
          <p:cNvPr id="42" name="Prostokąt zaokrąglony 32">
            <a:extLst>
              <a:ext uri="{FF2B5EF4-FFF2-40B4-BE49-F238E27FC236}">
                <a16:creationId xmlns:a16="http://schemas.microsoft.com/office/drawing/2014/main" id="{1BEAA292-0964-3A13-B1F2-8765B78BEB9C}"/>
              </a:ext>
            </a:extLst>
          </p:cNvPr>
          <p:cNvSpPr/>
          <p:nvPr/>
        </p:nvSpPr>
        <p:spPr>
          <a:xfrm>
            <a:off x="9045863" y="3890045"/>
            <a:ext cx="8386025" cy="647579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PRZEDSIĘBIORCY I PODMIOTY INNE NIŻ OSOBY FIZYCZNE</a:t>
            </a:r>
            <a:endParaRPr lang="pl-PL" sz="2700" b="1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4F81EF53-3B5A-38EF-260A-D1296D4A08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174221" y="4887791"/>
            <a:ext cx="1628676" cy="1253130"/>
          </a:xfrm>
          <a:prstGeom prst="rect">
            <a:avLst/>
          </a:prstGeom>
        </p:spPr>
      </p:pic>
      <p:pic>
        <p:nvPicPr>
          <p:cNvPr id="44" name="Obraz 43">
            <a:extLst>
              <a:ext uri="{FF2B5EF4-FFF2-40B4-BE49-F238E27FC236}">
                <a16:creationId xmlns:a16="http://schemas.microsoft.com/office/drawing/2014/main" id="{453C771F-986E-9B42-013C-A6C35E17DD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70960" y="4976176"/>
            <a:ext cx="1645191" cy="1120313"/>
          </a:xfrm>
          <a:prstGeom prst="rect">
            <a:avLst/>
          </a:prstGeom>
        </p:spPr>
      </p:pic>
      <p:pic>
        <p:nvPicPr>
          <p:cNvPr id="45" name="Obraz 44">
            <a:extLst>
              <a:ext uri="{FF2B5EF4-FFF2-40B4-BE49-F238E27FC236}">
                <a16:creationId xmlns:a16="http://schemas.microsoft.com/office/drawing/2014/main" id="{47A3E79B-ECEC-4A26-D3F9-EF0BAA9BE4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436807" y="4887791"/>
            <a:ext cx="1628676" cy="1253130"/>
          </a:xfrm>
          <a:prstGeom prst="rect">
            <a:avLst/>
          </a:prstGeom>
        </p:spPr>
      </p:pic>
      <p:pic>
        <p:nvPicPr>
          <p:cNvPr id="46" name="Obraz 45">
            <a:extLst>
              <a:ext uri="{FF2B5EF4-FFF2-40B4-BE49-F238E27FC236}">
                <a16:creationId xmlns:a16="http://schemas.microsoft.com/office/drawing/2014/main" id="{9B3F1999-69A7-EFAC-20A7-5E25B339C4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3086377" y="4851317"/>
            <a:ext cx="1628676" cy="125313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4868" y="8918575"/>
            <a:ext cx="12668332" cy="603377"/>
          </a:xfrm>
        </p:spPr>
        <p:txBody>
          <a:bodyPr anchor="t">
            <a:normAutofit/>
          </a:bodyPr>
          <a:lstStyle/>
          <a:p>
            <a:pPr algn="l"/>
            <a:r>
              <a:rPr lang="pl-PL" sz="28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Propozycja zmian w Programie „Mój elektryk”</a:t>
            </a:r>
            <a:endParaRPr lang="pl-PL" sz="28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7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00C7DCF-21D2-EF52-949A-88AB04FCCD15}"/>
              </a:ext>
            </a:extLst>
          </p:cNvPr>
          <p:cNvSpPr txBox="1"/>
          <p:nvPr/>
        </p:nvSpPr>
        <p:spPr>
          <a:xfrm>
            <a:off x="2539787" y="599145"/>
            <a:ext cx="4593899" cy="1221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3600" dirty="0">
                <a:solidFill>
                  <a:srgbClr val="00797A"/>
                </a:solidFill>
              </a:rPr>
              <a:t>MÓJ ELEKTRYK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5</a:t>
            </a:fld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D2FC95E4-D378-EB12-0621-72F0C5DCB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68" y="445255"/>
            <a:ext cx="1195754" cy="127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rostokąt zaokrąglony 16">
            <a:extLst>
              <a:ext uri="{FF2B5EF4-FFF2-40B4-BE49-F238E27FC236}">
                <a16:creationId xmlns:a16="http://schemas.microsoft.com/office/drawing/2014/main" id="{A349B893-780E-4E41-C269-96D03960CEA9}"/>
              </a:ext>
            </a:extLst>
          </p:cNvPr>
          <p:cNvSpPr/>
          <p:nvPr/>
        </p:nvSpPr>
        <p:spPr>
          <a:xfrm>
            <a:off x="328123" y="2736649"/>
            <a:ext cx="16031553" cy="2180865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R="0" lvl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wdrożenie Programu wynika z uzgodnień z Komisją Europejską,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 sam Program uzyskał tzw. „comfort letter” tzn. KE uznała, iż na przyjętych zasadach nie stanowi on nieuzasadnionej pomocy publicznej</a:t>
            </a:r>
          </a:p>
        </p:txBody>
      </p:sp>
      <p:sp>
        <p:nvSpPr>
          <p:cNvPr id="10" name="Tytuł slajdu 10">
            <a:extLst>
              <a:ext uri="{FF2B5EF4-FFF2-40B4-BE49-F238E27FC236}">
                <a16:creationId xmlns:a16="http://schemas.microsoft.com/office/drawing/2014/main" id="{379BFAD3-DAEA-C79D-B2D8-21717AF2FA6E}"/>
              </a:ext>
            </a:extLst>
          </p:cNvPr>
          <p:cNvSpPr txBox="1">
            <a:spLocks/>
          </p:cNvSpPr>
          <p:nvPr/>
        </p:nvSpPr>
        <p:spPr>
          <a:xfrm>
            <a:off x="860368" y="1781623"/>
            <a:ext cx="5047673" cy="1016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t">
            <a:no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pl-PL" sz="2800" dirty="0">
                <a:solidFill>
                  <a:schemeClr val="tx1"/>
                </a:solidFill>
              </a:rPr>
              <a:t>Mój Elektryk – otoczenie prawne</a:t>
            </a:r>
          </a:p>
        </p:txBody>
      </p:sp>
      <p:sp>
        <p:nvSpPr>
          <p:cNvPr id="11" name="Tytuł slajdu 10">
            <a:extLst>
              <a:ext uri="{FF2B5EF4-FFF2-40B4-BE49-F238E27FC236}">
                <a16:creationId xmlns:a16="http://schemas.microsoft.com/office/drawing/2014/main" id="{0047D096-D525-FD25-F1D1-E3F1C3C5B940}"/>
              </a:ext>
            </a:extLst>
          </p:cNvPr>
          <p:cNvSpPr txBox="1">
            <a:spLocks/>
          </p:cNvSpPr>
          <p:nvPr/>
        </p:nvSpPr>
        <p:spPr>
          <a:xfrm>
            <a:off x="513330" y="4983374"/>
            <a:ext cx="5047673" cy="1016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t">
            <a:no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pl-PL" sz="2800" dirty="0">
                <a:solidFill>
                  <a:schemeClr val="tx1"/>
                </a:solidFill>
              </a:rPr>
              <a:t>Mój Elektryk – propozycja zmian</a:t>
            </a:r>
          </a:p>
        </p:txBody>
      </p:sp>
      <p:sp>
        <p:nvSpPr>
          <p:cNvPr id="13" name="Prostokąt zaokrąglony 16">
            <a:extLst>
              <a:ext uri="{FF2B5EF4-FFF2-40B4-BE49-F238E27FC236}">
                <a16:creationId xmlns:a16="http://schemas.microsoft.com/office/drawing/2014/main" id="{1ABAA341-CA9B-7A67-B97E-71F29C2A769B}"/>
              </a:ext>
            </a:extLst>
          </p:cNvPr>
          <p:cNvSpPr/>
          <p:nvPr/>
        </p:nvSpPr>
        <p:spPr>
          <a:xfrm>
            <a:off x="328123" y="5991038"/>
            <a:ext cx="16031553" cy="1732021"/>
          </a:xfrm>
          <a:prstGeom prst="roundRect">
            <a:avLst/>
          </a:prstGeom>
          <a:solidFill>
            <a:srgbClr val="66FF3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marR="0" lvl="0" indent="-45720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zwiększenie budżetu do 2 mld złotych – zgodnie z decyzją KE</a:t>
            </a:r>
          </a:p>
          <a:p>
            <a:pPr marL="457200" marR="0" lvl="0" indent="-45720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kern="1200" dirty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inne zmiany wymagają dialogu/zgody KE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467900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4868" y="8918575"/>
            <a:ext cx="12668332" cy="603377"/>
          </a:xfrm>
        </p:spPr>
        <p:txBody>
          <a:bodyPr anchor="t">
            <a:normAutofit/>
          </a:bodyPr>
          <a:lstStyle/>
          <a:p>
            <a:pPr algn="l"/>
            <a:r>
              <a:rPr lang="pl-PL" sz="28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Aktualna oferta NFOŚiGW wspierająca </a:t>
            </a:r>
            <a:r>
              <a:rPr lang="pl-PL" sz="2800" dirty="0">
                <a:solidFill>
                  <a:schemeClr val="bg1"/>
                </a:solidFill>
                <a:latin typeface="Open Sans" panose="020B0606030504020204" pitchFamily="34" charset="0"/>
              </a:rPr>
              <a:t>ELEKTROMOBILNOŚĆ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6</a:t>
            </a:fld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3A6B350-B158-F01C-77D1-F8E4F2C4E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3697" y="483060"/>
            <a:ext cx="1673793" cy="1664495"/>
          </a:xfrm>
          <a:prstGeom prst="rect">
            <a:avLst/>
          </a:prstGeom>
        </p:spPr>
      </p:pic>
      <p:sp>
        <p:nvSpPr>
          <p:cNvPr id="5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6E94AF9-1688-EE7C-2916-49BB9277FD3D}"/>
              </a:ext>
            </a:extLst>
          </p:cNvPr>
          <p:cNvSpPr txBox="1"/>
          <p:nvPr/>
        </p:nvSpPr>
        <p:spPr>
          <a:xfrm>
            <a:off x="293288" y="101488"/>
            <a:ext cx="7067632" cy="8312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6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Wsparcie infrastruktury </a:t>
            </a:r>
            <a:br>
              <a:rPr lang="pl-PL" sz="6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</a:br>
            <a:r>
              <a:rPr lang="pl-PL" sz="6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do ładowania pojazdów elektrycznych </a:t>
            </a:r>
            <a:br>
              <a:rPr lang="pl-PL" sz="6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</a:br>
            <a:r>
              <a:rPr lang="pl-PL" sz="6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i infrastruktury do tankowania wodoru 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1A20E6C6-7D97-887B-8B7F-BB133F4FB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0267" y="1315307"/>
            <a:ext cx="4954352" cy="658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6510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4868" y="8918575"/>
            <a:ext cx="12668332" cy="603377"/>
          </a:xfrm>
        </p:spPr>
        <p:txBody>
          <a:bodyPr anchor="t">
            <a:normAutofit/>
          </a:bodyPr>
          <a:lstStyle/>
          <a:p>
            <a:pPr algn="l"/>
            <a:r>
              <a:rPr lang="pl-PL" sz="28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Aktualna oferta NFOŚiGW wspierająca </a:t>
            </a:r>
            <a:r>
              <a:rPr lang="pl-PL" sz="2800" dirty="0">
                <a:solidFill>
                  <a:schemeClr val="bg1"/>
                </a:solidFill>
                <a:latin typeface="Open Sans" panose="020B0606030504020204" pitchFamily="34" charset="0"/>
              </a:rPr>
              <a:t>ELEKTROMOBILNOŚĆ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>
                <a:solidFill>
                  <a:schemeClr val="bg1"/>
                </a:solidFill>
              </a:rPr>
              <a:pPr/>
              <a:t>7</a:t>
            </a:fld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3A6B350-B158-F01C-77D1-F8E4F2C4E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41" y="275058"/>
            <a:ext cx="985454" cy="979980"/>
          </a:xfrm>
          <a:prstGeom prst="rect">
            <a:avLst/>
          </a:prstGeom>
        </p:spPr>
      </p:pic>
      <p:sp>
        <p:nvSpPr>
          <p:cNvPr id="5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6E94AF9-1688-EE7C-2916-49BB9277FD3D}"/>
              </a:ext>
            </a:extLst>
          </p:cNvPr>
          <p:cNvSpPr txBox="1"/>
          <p:nvPr/>
        </p:nvSpPr>
        <p:spPr>
          <a:xfrm>
            <a:off x="1903968" y="275058"/>
            <a:ext cx="11870131" cy="16644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6000" dirty="0">
                <a:solidFill>
                  <a:srgbClr val="00797A"/>
                </a:solidFill>
              </a:rPr>
              <a:t>INFRASTRUKTURA  ŁADOWANIA 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1BE782A-8A56-DBEA-DDE4-15417E13B2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5500" y="2290570"/>
            <a:ext cx="12668332" cy="559247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97728DF5-0E30-2ABA-7796-025994C518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7352" y="1255038"/>
            <a:ext cx="5331695" cy="655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77815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862C6752-27E1-692F-A0B8-B62F1D22825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8</a:t>
            </a:fld>
            <a:endParaRPr lang="pl-PL" dirty="0"/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274B7618-3889-7046-B187-F2EB04C1C716}"/>
              </a:ext>
            </a:extLst>
          </p:cNvPr>
          <p:cNvSpPr/>
          <p:nvPr/>
        </p:nvSpPr>
        <p:spPr>
          <a:xfrm>
            <a:off x="457685" y="1103815"/>
            <a:ext cx="14447035" cy="1835124"/>
          </a:xfrm>
          <a:prstGeom prst="roundRect">
            <a:avLst/>
          </a:prstGeom>
          <a:gradFill>
            <a:gsLst>
              <a:gs pos="51000">
                <a:schemeClr val="accent1">
                  <a:lumMod val="79000"/>
                </a:schemeClr>
              </a:gs>
              <a:gs pos="35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350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sp>
        <p:nvSpPr>
          <p:cNvPr id="13" name="Tytuł slajdu 10">
            <a:extLst>
              <a:ext uri="{FF2B5EF4-FFF2-40B4-BE49-F238E27FC236}">
                <a16:creationId xmlns:a16="http://schemas.microsoft.com/office/drawing/2014/main" id="{1FD9B377-D8DD-19C2-F5CD-FF6E31903AB4}"/>
              </a:ext>
            </a:extLst>
          </p:cNvPr>
          <p:cNvSpPr txBox="1">
            <a:spLocks/>
          </p:cNvSpPr>
          <p:nvPr/>
        </p:nvSpPr>
        <p:spPr>
          <a:xfrm>
            <a:off x="578071" y="103929"/>
            <a:ext cx="5047673" cy="1016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t">
            <a:no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pl-PL" sz="2800" dirty="0">
                <a:solidFill>
                  <a:schemeClr val="tx1"/>
                </a:solidFill>
              </a:rPr>
              <a:t>Obszary wspierane Programem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EA01E69-BB4B-49C4-103B-00310F8C5CF3}"/>
              </a:ext>
            </a:extLst>
          </p:cNvPr>
          <p:cNvSpPr txBox="1"/>
          <p:nvPr/>
        </p:nvSpPr>
        <p:spPr>
          <a:xfrm>
            <a:off x="1116718" y="1360711"/>
            <a:ext cx="12119222" cy="7571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4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BUDŻET: 870 mln zł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6DB094B-E3F1-EB88-CC47-B46577B08075}"/>
              </a:ext>
            </a:extLst>
          </p:cNvPr>
          <p:cNvSpPr txBox="1"/>
          <p:nvPr/>
        </p:nvSpPr>
        <p:spPr>
          <a:xfrm>
            <a:off x="1116718" y="2109766"/>
            <a:ext cx="12119222" cy="7694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pl-PL" sz="4400" b="0" dirty="0">
                <a:solidFill>
                  <a:schemeClr val="bg1"/>
                </a:solidFill>
              </a:rPr>
              <a:t>dofinansowanie w formie dotacji (w tym leasing)</a:t>
            </a:r>
          </a:p>
        </p:txBody>
      </p:sp>
      <p:sp>
        <p:nvSpPr>
          <p:cNvPr id="9" name="Tytuł slajdu 10">
            <a:extLst>
              <a:ext uri="{FF2B5EF4-FFF2-40B4-BE49-F238E27FC236}">
                <a16:creationId xmlns:a16="http://schemas.microsoft.com/office/drawing/2014/main" id="{E7AD274F-22C7-2E7F-7017-CA1B5FBD90B7}"/>
              </a:ext>
            </a:extLst>
          </p:cNvPr>
          <p:cNvSpPr txBox="1">
            <a:spLocks/>
          </p:cNvSpPr>
          <p:nvPr/>
        </p:nvSpPr>
        <p:spPr>
          <a:xfrm>
            <a:off x="578071" y="3134789"/>
            <a:ext cx="5047673" cy="1016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t">
            <a:no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pl-PL" sz="2800" dirty="0">
                <a:solidFill>
                  <a:schemeClr val="tx1"/>
                </a:solidFill>
              </a:rPr>
              <a:t>Okres wdrażania Programu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D9722E4-268B-0979-6800-C1FCA14D4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87074"/>
            <a:ext cx="14904720" cy="2969271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CD8F749-AEBF-8D9B-440C-A1CF4AAF9F9A}"/>
              </a:ext>
            </a:extLst>
          </p:cNvPr>
          <p:cNvSpPr txBox="1"/>
          <p:nvPr/>
        </p:nvSpPr>
        <p:spPr>
          <a:xfrm>
            <a:off x="962549" y="4322157"/>
            <a:ext cx="13437306" cy="2259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571500" lvl="0" indent="-571500"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pl-PL" sz="4400" b="0" dirty="0">
                <a:solidFill>
                  <a:schemeClr val="bg1"/>
                </a:solidFill>
              </a:rPr>
              <a:t>podpisywanie umów do 31.12.2025 r. </a:t>
            </a:r>
            <a:br>
              <a:rPr lang="pl-PL" sz="4400" b="0" dirty="0"/>
            </a:br>
            <a:r>
              <a:rPr lang="pl-PL" sz="4400" b="0" dirty="0">
                <a:solidFill>
                  <a:srgbClr val="FFFF00"/>
                </a:solidFill>
              </a:rPr>
              <a:t>(do 31.12.2023 r. – pomoc publiczna); </a:t>
            </a:r>
          </a:p>
          <a:p>
            <a:pPr marL="571500" lvl="0" indent="-571500"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pl-PL" sz="4400" b="0" dirty="0">
                <a:solidFill>
                  <a:schemeClr val="bg1"/>
                </a:solidFill>
              </a:rPr>
              <a:t>środki wydatkowane będą do 15.12.2028 r.</a:t>
            </a:r>
          </a:p>
        </p:txBody>
      </p:sp>
      <p:sp>
        <p:nvSpPr>
          <p:cNvPr id="16" name="Tytuł slajdu 10">
            <a:extLst>
              <a:ext uri="{FF2B5EF4-FFF2-40B4-BE49-F238E27FC236}">
                <a16:creationId xmlns:a16="http://schemas.microsoft.com/office/drawing/2014/main" id="{D2EA0BAA-D077-6DC0-0B8B-CE67DFA5C48D}"/>
              </a:ext>
            </a:extLst>
          </p:cNvPr>
          <p:cNvSpPr txBox="1">
            <a:spLocks/>
          </p:cNvSpPr>
          <p:nvPr/>
        </p:nvSpPr>
        <p:spPr>
          <a:xfrm>
            <a:off x="578070" y="6819710"/>
            <a:ext cx="5047673" cy="1016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t">
            <a:no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>
              <a:lnSpc>
                <a:spcPct val="150000"/>
              </a:lnSpc>
            </a:pPr>
            <a:r>
              <a:rPr lang="pl-PL" sz="2800" dirty="0">
                <a:solidFill>
                  <a:schemeClr val="tx1"/>
                </a:solidFill>
              </a:rPr>
              <a:t>Beneficjenci</a:t>
            </a:r>
          </a:p>
        </p:txBody>
      </p:sp>
      <p:sp>
        <p:nvSpPr>
          <p:cNvPr id="20" name="Prostokąt: zaokrąglone rogi 19">
            <a:extLst>
              <a:ext uri="{FF2B5EF4-FFF2-40B4-BE49-F238E27FC236}">
                <a16:creationId xmlns:a16="http://schemas.microsoft.com/office/drawing/2014/main" id="{E621878B-B78C-3800-16C6-DD0D1128C507}"/>
              </a:ext>
            </a:extLst>
          </p:cNvPr>
          <p:cNvSpPr/>
          <p:nvPr/>
        </p:nvSpPr>
        <p:spPr>
          <a:xfrm>
            <a:off x="578070" y="7789320"/>
            <a:ext cx="14326650" cy="1835124"/>
          </a:xfrm>
          <a:prstGeom prst="roundRect">
            <a:avLst/>
          </a:prstGeom>
          <a:gradFill>
            <a:gsLst>
              <a:gs pos="51000">
                <a:schemeClr val="accent1">
                  <a:lumMod val="79000"/>
                </a:schemeClr>
              </a:gs>
              <a:gs pos="35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350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pl-PL" sz="4300" dirty="0">
                <a:solidFill>
                  <a:schemeClr val="bg1"/>
                </a:solidFill>
                <a:latin typeface="Calibri"/>
                <a:cs typeface="Calibri"/>
              </a:rPr>
              <a:t>jednostki samorządu terytorialnego, przedsiębiorcy, spółdzielnie, wspólnoty mieszkaniowe, rolnicy indywidualni</a:t>
            </a:r>
          </a:p>
        </p:txBody>
      </p:sp>
    </p:spTree>
    <p:extLst>
      <p:ext uri="{BB962C8B-B14F-4D97-AF65-F5344CB8AC3E}">
        <p14:creationId xmlns:p14="http://schemas.microsoft.com/office/powerpoint/2010/main" val="30819279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862C6752-27E1-692F-A0B8-B62F1D22825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9</a:t>
            </a:fld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EA01E69-BB4B-49C4-103B-00310F8C5CF3}"/>
              </a:ext>
            </a:extLst>
          </p:cNvPr>
          <p:cNvSpPr txBox="1"/>
          <p:nvPr/>
        </p:nvSpPr>
        <p:spPr>
          <a:xfrm>
            <a:off x="1116718" y="1360711"/>
            <a:ext cx="12119222" cy="7571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8890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pl-PL" sz="4800" b="1" kern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BUDŻET: 870 mln zł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6DB094B-E3F1-EB88-CC47-B46577B08075}"/>
              </a:ext>
            </a:extLst>
          </p:cNvPr>
          <p:cNvSpPr txBox="1"/>
          <p:nvPr/>
        </p:nvSpPr>
        <p:spPr>
          <a:xfrm>
            <a:off x="1116718" y="2109766"/>
            <a:ext cx="12119222" cy="7694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pl-PL" sz="4400" b="0" dirty="0">
                <a:solidFill>
                  <a:schemeClr val="bg1"/>
                </a:solidFill>
              </a:rPr>
              <a:t>dofinansowanie w formie dotacji (w tym leasing)</a:t>
            </a:r>
          </a:p>
        </p:txBody>
      </p:sp>
      <p:sp>
        <p:nvSpPr>
          <p:cNvPr id="3" name="Symbol zastępczy tekstu 1"/>
          <p:cNvSpPr txBox="1">
            <a:spLocks/>
          </p:cNvSpPr>
          <p:nvPr/>
        </p:nvSpPr>
        <p:spPr>
          <a:xfrm>
            <a:off x="696146" y="561801"/>
            <a:ext cx="9379743" cy="942975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21945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26517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1089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5661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0233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hangingPunct="1">
              <a:buNone/>
            </a:pPr>
            <a:r>
              <a:rPr lang="pl-PL" dirty="0">
                <a:solidFill>
                  <a:schemeClr val="accent2">
                    <a:lumMod val="75000"/>
                  </a:schemeClr>
                </a:solidFill>
              </a:rPr>
              <a:t>Intensywność dofinansowania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C120E7F-EB82-B275-D576-B156812E9A6D}"/>
              </a:ext>
            </a:extLst>
          </p:cNvPr>
          <p:cNvSpPr txBox="1"/>
          <p:nvPr/>
        </p:nvSpPr>
        <p:spPr>
          <a:xfrm>
            <a:off x="696146" y="1427269"/>
            <a:ext cx="16289343" cy="769953"/>
          </a:xfrm>
          <a:prstGeom prst="rect">
            <a:avLst/>
          </a:prstGeom>
          <a:solidFill>
            <a:srgbClr val="549E39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60020" tIns="160020" rIns="160020" bIns="160020" numCol="1" spcCol="1270" anchor="ctr" anchorCtr="0">
            <a:noAutofit/>
          </a:bodyPr>
          <a:lstStyle/>
          <a:p>
            <a:pPr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4200" kern="1200" dirty="0"/>
              <a:t>Dotacja - </a:t>
            </a:r>
            <a:r>
              <a:rPr lang="pl-PL" sz="2700" dirty="0">
                <a:solidFill>
                  <a:schemeClr val="bg1"/>
                </a:solidFill>
              </a:rPr>
              <a:t>różne wysokości i intensywności dofinansowania w zależności od rodzaju infrastruktury</a:t>
            </a:r>
            <a:endParaRPr lang="pl-PL" sz="2700" kern="1200" dirty="0">
              <a:solidFill>
                <a:schemeClr val="bg1"/>
              </a:solidFill>
            </a:endParaRP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12F7457A-96FB-C3FE-986C-FAC172E91F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438533"/>
              </p:ext>
            </p:extLst>
          </p:nvPr>
        </p:nvGraphicFramePr>
        <p:xfrm>
          <a:off x="696146" y="2800339"/>
          <a:ext cx="16289342" cy="53768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56252">
                  <a:extLst>
                    <a:ext uri="{9D8B030D-6E8A-4147-A177-3AD203B41FA5}">
                      <a16:colId xmlns:a16="http://schemas.microsoft.com/office/drawing/2014/main" val="3966642577"/>
                    </a:ext>
                  </a:extLst>
                </a:gridCol>
                <a:gridCol w="2598172">
                  <a:extLst>
                    <a:ext uri="{9D8B030D-6E8A-4147-A177-3AD203B41FA5}">
                      <a16:colId xmlns:a16="http://schemas.microsoft.com/office/drawing/2014/main" val="1368042635"/>
                    </a:ext>
                  </a:extLst>
                </a:gridCol>
                <a:gridCol w="3877947">
                  <a:extLst>
                    <a:ext uri="{9D8B030D-6E8A-4147-A177-3AD203B41FA5}">
                      <a16:colId xmlns:a16="http://schemas.microsoft.com/office/drawing/2014/main" val="3786449685"/>
                    </a:ext>
                  </a:extLst>
                </a:gridCol>
                <a:gridCol w="3029153">
                  <a:extLst>
                    <a:ext uri="{9D8B030D-6E8A-4147-A177-3AD203B41FA5}">
                      <a16:colId xmlns:a16="http://schemas.microsoft.com/office/drawing/2014/main" val="3830618178"/>
                    </a:ext>
                  </a:extLst>
                </a:gridCol>
                <a:gridCol w="3227818">
                  <a:extLst>
                    <a:ext uri="{9D8B030D-6E8A-4147-A177-3AD203B41FA5}">
                      <a16:colId xmlns:a16="http://schemas.microsoft.com/office/drawing/2014/main" val="1438840009"/>
                    </a:ext>
                  </a:extLst>
                </a:gridCol>
              </a:tblGrid>
              <a:tr h="9976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Infrastruktura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AC ≥22 kW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50 ≥DC &lt;  150 kW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>
                          <a:effectLst/>
                        </a:rPr>
                        <a:t>DC≥150 kW</a:t>
                      </a:r>
                      <a:endParaRPr lang="pl-PL" sz="3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Stacje wodoru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extLst>
                  <a:ext uri="{0D108BD9-81ED-4DB2-BD59-A6C34878D82A}">
                    <a16:rowId xmlns:a16="http://schemas.microsoft.com/office/drawing/2014/main" val="4112099765"/>
                  </a:ext>
                </a:extLst>
              </a:tr>
              <a:tr h="112820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pl-PL" sz="300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O</a:t>
                      </a:r>
                      <a:r>
                        <a:rPr lang="en-GB" sz="3000" dirty="0">
                          <a:effectLst/>
                        </a:rPr>
                        <a:t>gólnodostępna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3000" dirty="0">
                          <a:effectLst/>
                        </a:rPr>
                        <a:t>-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3000">
                          <a:effectLst/>
                        </a:rPr>
                        <a:t>30 %</a:t>
                      </a:r>
                      <a:endParaRPr lang="pl-PL" sz="3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3000" dirty="0">
                          <a:effectLst/>
                        </a:rPr>
                        <a:t>50%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3000" dirty="0">
                          <a:effectLst/>
                        </a:rPr>
                        <a:t>50%</a:t>
                      </a:r>
                      <a:endParaRPr lang="pl-PL" sz="3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3000" dirty="0">
                          <a:effectLst/>
                        </a:rPr>
                        <a:t> 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 anchor="ctr"/>
                </a:tc>
                <a:extLst>
                  <a:ext uri="{0D108BD9-81ED-4DB2-BD59-A6C34878D82A}">
                    <a16:rowId xmlns:a16="http://schemas.microsoft.com/office/drawing/2014/main" val="3759698623"/>
                  </a:ext>
                </a:extLst>
              </a:tr>
              <a:tr h="1116251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3000">
                          <a:effectLst/>
                        </a:rPr>
                        <a:t>45%*</a:t>
                      </a:r>
                      <a:endParaRPr lang="pl-PL" sz="3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987865"/>
                  </a:ext>
                </a:extLst>
              </a:tr>
              <a:tr h="21348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l-PL" sz="3000" dirty="0">
                          <a:effectLst/>
                        </a:rPr>
                        <a:t>I</a:t>
                      </a:r>
                      <a:r>
                        <a:rPr lang="fr-BE" sz="3000" dirty="0">
                          <a:effectLst/>
                        </a:rPr>
                        <a:t>nna niż ogólnodostępna</a:t>
                      </a: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dirty="0">
                          <a:effectLst/>
                        </a:rPr>
                        <a:t>25%</a:t>
                      </a:r>
                      <a:endParaRPr lang="pl-PL" sz="3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pl-PL" sz="3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6875476"/>
                  </a:ext>
                </a:extLst>
              </a:tr>
            </a:tbl>
          </a:graphicData>
        </a:graphic>
      </p:graphicFrame>
      <p:pic>
        <p:nvPicPr>
          <p:cNvPr id="7" name="Obraz 6" descr="Obraz zawierający na wolnym powietrzu, niebo, dystrybutor paliwa, śnieg&#10;&#10;Opis wygenerowany automatycznie">
            <a:extLst>
              <a:ext uri="{FF2B5EF4-FFF2-40B4-BE49-F238E27FC236}">
                <a16:creationId xmlns:a16="http://schemas.microsoft.com/office/drawing/2014/main" id="{3AB864A6-3725-D63B-FFB1-E904F921E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992" y="5660379"/>
            <a:ext cx="3048615" cy="406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27203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Niestandardowy 6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7979"/>
      </a:accent1>
      <a:accent2>
        <a:srgbClr val="009999"/>
      </a:accent2>
      <a:accent3>
        <a:srgbClr val="4D4D4D"/>
      </a:accent3>
      <a:accent4>
        <a:srgbClr val="2C9751"/>
      </a:accent4>
      <a:accent5>
        <a:srgbClr val="076D91"/>
      </a:accent5>
      <a:accent6>
        <a:srgbClr val="079169"/>
      </a:accent6>
      <a:hlink>
        <a:srgbClr val="007979"/>
      </a:hlink>
      <a:folHlink>
        <a:srgbClr val="85DFD0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Microsoft Office PowerPoint</Application>
  <PresentationFormat>Niestandardowy</PresentationFormat>
  <Paragraphs>165</Paragraphs>
  <Slides>16</Slides>
  <Notes>16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16</vt:i4>
      </vt:variant>
    </vt:vector>
  </HeadingPairs>
  <TitlesOfParts>
    <vt:vector size="25" baseType="lpstr">
      <vt:lpstr>Arial</vt:lpstr>
      <vt:lpstr>Calibri</vt:lpstr>
      <vt:lpstr>Open Sans</vt:lpstr>
      <vt:lpstr>Source Sans Pro</vt:lpstr>
      <vt:lpstr>Source Sans Pro Semibold</vt:lpstr>
      <vt:lpstr>Times New Roman</vt:lpstr>
      <vt:lpstr>Trebuchet MS</vt:lpstr>
      <vt:lpstr>Office Theme</vt:lpstr>
      <vt:lpstr>1_Office Theme</vt:lpstr>
      <vt:lpstr>Oferta  NFOŚiGW w zakresie uniknięcia emisji zanieczyszczeń powietrza poprzez dofinansowanie przedsięwzięć polegających na obniżeniu zużycia paliw emisyjnych w transporcie dla JST i ich związków </vt:lpstr>
      <vt:lpstr>Aktualna oferta NFOŚiGW wspierająca ELEKTROMOBILNOŚĆ</vt:lpstr>
      <vt:lpstr>Cele programu „Mój Elektryk”</vt:lpstr>
      <vt:lpstr>Prezentacja programu PowerPoint</vt:lpstr>
      <vt:lpstr>Propozycja zmian w Programie „Mój elektryk”</vt:lpstr>
      <vt:lpstr>Aktualna oferta NFOŚiGW wspierająca ELEKTROMOBILNOŚĆ</vt:lpstr>
      <vt:lpstr>Aktualna oferta NFOŚiGW wspierająca ELEKTROMOBILNOŚĆ</vt:lpstr>
      <vt:lpstr>Prezentacja programu PowerPoint</vt:lpstr>
      <vt:lpstr>Prezentacja programu PowerPoint</vt:lpstr>
      <vt:lpstr>Prezentacja programu PowerPoint</vt:lpstr>
      <vt:lpstr>Propozycja zmian w Programie „Wsparcie infrastruktury do ładowania pojazdów elektrycznych i infrastruktury do tankowania wodoru” </vt:lpstr>
      <vt:lpstr>Prezentacja programu PowerPoint</vt:lpstr>
      <vt:lpstr>Aktualna oferta NFOŚiGW wspierająca ELEKTROMOBILNOŚĆ</vt:lpstr>
      <vt:lpstr>Aktualna oferta NFOŚiGW wspierająca ELEKTROMOBILNOŚĆ</vt:lpstr>
      <vt:lpstr>Propozycje oferty wsparcia elektromobilności w latach 2024-2030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NFOŚiGW</dc:title>
  <dc:creator/>
  <cp:lastModifiedBy/>
  <cp:revision>1</cp:revision>
  <dcterms:modified xsi:type="dcterms:W3CDTF">2024-09-11T08:10:05Z</dcterms:modified>
  <cp:contentStatus/>
</cp:coreProperties>
</file>