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8" r:id="rId1"/>
  </p:sldMasterIdLst>
  <p:notesMasterIdLst>
    <p:notesMasterId r:id="rId14"/>
  </p:notesMasterIdLst>
  <p:sldIdLst>
    <p:sldId id="335" r:id="rId2"/>
    <p:sldId id="308" r:id="rId3"/>
    <p:sldId id="405" r:id="rId4"/>
    <p:sldId id="260" r:id="rId5"/>
    <p:sldId id="407" r:id="rId6"/>
    <p:sldId id="408" r:id="rId7"/>
    <p:sldId id="409" r:id="rId8"/>
    <p:sldId id="410" r:id="rId9"/>
    <p:sldId id="411" r:id="rId10"/>
    <p:sldId id="413" r:id="rId11"/>
    <p:sldId id="412" r:id="rId12"/>
    <p:sldId id="332" r:id="rId13"/>
  </p:sldIdLst>
  <p:sldSz cx="10691813" cy="7559675"/>
  <p:notesSz cx="6797675" cy="9926638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242"/>
    <a:srgbClr val="007033"/>
    <a:srgbClr val="93C67B"/>
    <a:srgbClr val="8B12B6"/>
    <a:srgbClr val="554B97"/>
    <a:srgbClr val="FFFFFF"/>
    <a:srgbClr val="002073"/>
    <a:srgbClr val="FA8606"/>
    <a:srgbClr val="FDABFF"/>
    <a:srgbClr val="3C3C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C89EF96-8CEA-46FF-86C4-4CE0E7609802}" styleName="Styl jasny 3 — Ak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28" autoAdjust="0"/>
    <p:restoredTop sz="86405" autoAdjust="0"/>
  </p:normalViewPr>
  <p:slideViewPr>
    <p:cSldViewPr>
      <p:cViewPr varScale="1">
        <p:scale>
          <a:sx n="89" d="100"/>
          <a:sy n="89" d="100"/>
        </p:scale>
        <p:origin x="1230" y="96"/>
      </p:cViewPr>
      <p:guideLst>
        <p:guide orient="horz" pos="238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7CF614-3F35-4022-BA0C-EFBA506E203E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9371D0F6-8D00-4B64-91E1-BC61F7DCBF56}">
      <dgm:prSet phldrT="[Tekst]"/>
      <dgm:spPr>
        <a:solidFill>
          <a:schemeClr val="accent1">
            <a:alpha val="90000"/>
          </a:schemeClr>
        </a:solidFill>
      </dgm:spPr>
      <dgm:t>
        <a:bodyPr/>
        <a:lstStyle/>
        <a:p>
          <a:r>
            <a:rPr lang="pl-PL" dirty="0">
              <a:solidFill>
                <a:schemeClr val="bg2"/>
              </a:solidFill>
            </a:rPr>
            <a:t>Do 31 grudnia 2027 r.</a:t>
          </a:r>
        </a:p>
      </dgm:t>
    </dgm:pt>
    <dgm:pt modelId="{77094FA9-A0B7-43B7-A074-A3E4DA0CC472}" type="parTrans" cxnId="{600C1EC6-239B-44CC-A517-929572D2D4C7}">
      <dgm:prSet/>
      <dgm:spPr/>
      <dgm:t>
        <a:bodyPr/>
        <a:lstStyle/>
        <a:p>
          <a:endParaRPr lang="pl-PL"/>
        </a:p>
      </dgm:t>
    </dgm:pt>
    <dgm:pt modelId="{618CFC33-6B03-40CE-AC6E-5C42F8894BE0}" type="sibTrans" cxnId="{600C1EC6-239B-44CC-A517-929572D2D4C7}">
      <dgm:prSet/>
      <dgm:spPr/>
      <dgm:t>
        <a:bodyPr/>
        <a:lstStyle/>
        <a:p>
          <a:endParaRPr lang="pl-PL"/>
        </a:p>
      </dgm:t>
    </dgm:pt>
    <dgm:pt modelId="{FF06B9C4-A12B-4F8B-8161-F49EF352F363}">
      <dgm:prSet phldrT="[Tekst]"/>
      <dgm:spPr>
        <a:solidFill>
          <a:schemeClr val="accent1">
            <a:alpha val="90000"/>
          </a:schemeClr>
        </a:solidFill>
      </dgm:spPr>
      <dgm:t>
        <a:bodyPr/>
        <a:lstStyle/>
        <a:p>
          <a:r>
            <a:rPr lang="pl-PL" dirty="0">
              <a:solidFill>
                <a:schemeClr val="bg2"/>
              </a:solidFill>
            </a:rPr>
            <a:t>Od 1 stycznia 2028 r.</a:t>
          </a:r>
        </a:p>
      </dgm:t>
    </dgm:pt>
    <dgm:pt modelId="{3F38B2B2-DA9F-4AD2-995F-55A5ADA9C056}" type="parTrans" cxnId="{DCB30DAF-CF76-4CEC-9DBE-D22947FAFFC1}">
      <dgm:prSet/>
      <dgm:spPr/>
      <dgm:t>
        <a:bodyPr/>
        <a:lstStyle/>
        <a:p>
          <a:endParaRPr lang="pl-PL"/>
        </a:p>
      </dgm:t>
    </dgm:pt>
    <dgm:pt modelId="{5E8E845A-5508-46D4-BDD8-431458690D3A}" type="sibTrans" cxnId="{DCB30DAF-CF76-4CEC-9DBE-D22947FAFFC1}">
      <dgm:prSet/>
      <dgm:spPr/>
      <dgm:t>
        <a:bodyPr/>
        <a:lstStyle/>
        <a:p>
          <a:endParaRPr lang="pl-PL"/>
        </a:p>
      </dgm:t>
    </dgm:pt>
    <dgm:pt modelId="{14C3A17F-0D6A-44D2-9E87-7C01A18FA7F5}">
      <dgm:prSet phldrT="[Tekst]"/>
      <dgm:spPr>
        <a:solidFill>
          <a:schemeClr val="accent1">
            <a:alpha val="90000"/>
          </a:schemeClr>
        </a:solidFill>
      </dgm:spPr>
      <dgm:t>
        <a:bodyPr/>
        <a:lstStyle/>
        <a:p>
          <a:r>
            <a:rPr lang="pl-PL" dirty="0">
              <a:solidFill>
                <a:schemeClr val="bg2"/>
              </a:solidFill>
            </a:rPr>
            <a:t>Od 1 stycznia 2050 r. </a:t>
          </a:r>
        </a:p>
      </dgm:t>
    </dgm:pt>
    <dgm:pt modelId="{2FD0902A-3E53-4608-A510-2A098C3EF291}" type="parTrans" cxnId="{554C9E67-E041-4AAD-9225-F5D39C4310E4}">
      <dgm:prSet/>
      <dgm:spPr/>
      <dgm:t>
        <a:bodyPr/>
        <a:lstStyle/>
        <a:p>
          <a:endParaRPr lang="pl-PL"/>
        </a:p>
      </dgm:t>
    </dgm:pt>
    <dgm:pt modelId="{21783B8A-DE80-45DE-AD40-9179672A28BE}" type="sibTrans" cxnId="{554C9E67-E041-4AAD-9225-F5D39C4310E4}">
      <dgm:prSet/>
      <dgm:spPr/>
      <dgm:t>
        <a:bodyPr/>
        <a:lstStyle/>
        <a:p>
          <a:endParaRPr lang="pl-PL"/>
        </a:p>
      </dgm:t>
    </dgm:pt>
    <dgm:pt modelId="{205F9366-646B-445B-A5D0-8C7F5ADBCA98}">
      <dgm:prSet phldrT="[Tekst]"/>
      <dgm:spPr>
        <a:solidFill>
          <a:schemeClr val="accent1">
            <a:alpha val="90000"/>
          </a:schemeClr>
        </a:solidFill>
      </dgm:spPr>
      <dgm:t>
        <a:bodyPr/>
        <a:lstStyle/>
        <a:p>
          <a:r>
            <a:rPr lang="pl-PL" dirty="0">
              <a:solidFill>
                <a:schemeClr val="bg2"/>
              </a:solidFill>
            </a:rPr>
            <a:t>Od 1 stycznia 2035 r.</a:t>
          </a:r>
        </a:p>
      </dgm:t>
    </dgm:pt>
    <dgm:pt modelId="{A4AF3B98-A5AD-4144-94A0-1E70E026831B}" type="parTrans" cxnId="{B07411BF-45D4-48CC-BE4F-F6FAC796126B}">
      <dgm:prSet/>
      <dgm:spPr/>
      <dgm:t>
        <a:bodyPr/>
        <a:lstStyle/>
        <a:p>
          <a:endParaRPr lang="pl-PL"/>
        </a:p>
      </dgm:t>
    </dgm:pt>
    <dgm:pt modelId="{EEF0FD91-C4CA-4339-A007-0A39377A57FC}" type="sibTrans" cxnId="{B07411BF-45D4-48CC-BE4F-F6FAC796126B}">
      <dgm:prSet/>
      <dgm:spPr/>
      <dgm:t>
        <a:bodyPr/>
        <a:lstStyle/>
        <a:p>
          <a:endParaRPr lang="pl-PL"/>
        </a:p>
      </dgm:t>
    </dgm:pt>
    <dgm:pt modelId="{C7CDCE44-F9D7-4DC2-BF9D-31B3843156B1}">
      <dgm:prSet phldrT="[Tekst]"/>
      <dgm:spPr>
        <a:solidFill>
          <a:schemeClr val="accent1">
            <a:alpha val="90000"/>
          </a:schemeClr>
        </a:solidFill>
      </dgm:spPr>
      <dgm:t>
        <a:bodyPr/>
        <a:lstStyle/>
        <a:p>
          <a:r>
            <a:rPr lang="pl-PL" dirty="0">
              <a:solidFill>
                <a:schemeClr val="bg2"/>
              </a:solidFill>
            </a:rPr>
            <a:t>Od 1 stycznia 2040 r. </a:t>
          </a:r>
        </a:p>
      </dgm:t>
    </dgm:pt>
    <dgm:pt modelId="{FAEA9DFC-E318-4526-9AA6-6A549C302266}" type="parTrans" cxnId="{665298E8-3495-4EA1-827D-3ED0B27E9EE5}">
      <dgm:prSet/>
      <dgm:spPr/>
      <dgm:t>
        <a:bodyPr/>
        <a:lstStyle/>
        <a:p>
          <a:endParaRPr lang="pl-PL"/>
        </a:p>
      </dgm:t>
    </dgm:pt>
    <dgm:pt modelId="{1017E298-7C00-4575-8FB9-FFF657F13C0F}" type="sibTrans" cxnId="{665298E8-3495-4EA1-827D-3ED0B27E9EE5}">
      <dgm:prSet/>
      <dgm:spPr/>
      <dgm:t>
        <a:bodyPr/>
        <a:lstStyle/>
        <a:p>
          <a:endParaRPr lang="pl-PL"/>
        </a:p>
      </dgm:t>
    </dgm:pt>
    <dgm:pt modelId="{620FBDBC-1C3F-4C43-9307-3F045074800E}">
      <dgm:prSet phldrT="[Tekst]"/>
      <dgm:spPr>
        <a:solidFill>
          <a:schemeClr val="accent1">
            <a:alpha val="90000"/>
          </a:schemeClr>
        </a:solidFill>
      </dgm:spPr>
      <dgm:t>
        <a:bodyPr/>
        <a:lstStyle/>
        <a:p>
          <a:r>
            <a:rPr lang="pl-PL" dirty="0">
              <a:solidFill>
                <a:schemeClr val="bg2"/>
              </a:solidFill>
            </a:rPr>
            <a:t>Od 1 stycznia 2045 r.</a:t>
          </a:r>
        </a:p>
      </dgm:t>
    </dgm:pt>
    <dgm:pt modelId="{34E6508F-8487-4B03-92E9-5589A569ACE3}" type="parTrans" cxnId="{0845A784-1298-401E-A679-43C1EEF4DC74}">
      <dgm:prSet/>
      <dgm:spPr/>
      <dgm:t>
        <a:bodyPr/>
        <a:lstStyle/>
        <a:p>
          <a:endParaRPr lang="pl-PL"/>
        </a:p>
      </dgm:t>
    </dgm:pt>
    <dgm:pt modelId="{52ECFBDB-9C3D-420B-82D6-8A9AA9C2683C}" type="sibTrans" cxnId="{0845A784-1298-401E-A679-43C1EEF4DC74}">
      <dgm:prSet/>
      <dgm:spPr/>
      <dgm:t>
        <a:bodyPr/>
        <a:lstStyle/>
        <a:p>
          <a:endParaRPr lang="pl-PL"/>
        </a:p>
      </dgm:t>
    </dgm:pt>
    <dgm:pt modelId="{CC786F73-92DD-4BA3-9A28-74B6F0022F70}" type="pres">
      <dgm:prSet presAssocID="{617CF614-3F35-4022-BA0C-EFBA506E203E}" presName="Name0" presStyleCnt="0">
        <dgm:presLayoutVars>
          <dgm:dir/>
          <dgm:animLvl val="lvl"/>
          <dgm:resizeHandles val="exact"/>
        </dgm:presLayoutVars>
      </dgm:prSet>
      <dgm:spPr/>
    </dgm:pt>
    <dgm:pt modelId="{6C9502CA-CCD1-41FF-8CAF-1FC8329BB825}" type="pres">
      <dgm:prSet presAssocID="{9371D0F6-8D00-4B64-91E1-BC61F7DCBF56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FC42BAB9-4318-41BD-976C-3CBB33C71597}" type="pres">
      <dgm:prSet presAssocID="{618CFC33-6B03-40CE-AC6E-5C42F8894BE0}" presName="parTxOnlySpace" presStyleCnt="0"/>
      <dgm:spPr/>
    </dgm:pt>
    <dgm:pt modelId="{9C74401C-7985-42BA-81B8-ED1BEE27C22D}" type="pres">
      <dgm:prSet presAssocID="{FF06B9C4-A12B-4F8B-8161-F49EF352F363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1B57C383-DA21-4742-94B3-9A28176F5EC9}" type="pres">
      <dgm:prSet presAssocID="{5E8E845A-5508-46D4-BDD8-431458690D3A}" presName="parTxOnlySpace" presStyleCnt="0"/>
      <dgm:spPr/>
    </dgm:pt>
    <dgm:pt modelId="{5EE06F3F-3B5F-4357-9F3A-77C2B94FA411}" type="pres">
      <dgm:prSet presAssocID="{205F9366-646B-445B-A5D0-8C7F5ADBCA98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68DF6E5D-E9EF-4047-8833-7E4931371F94}" type="pres">
      <dgm:prSet presAssocID="{EEF0FD91-C4CA-4339-A007-0A39377A57FC}" presName="parTxOnlySpace" presStyleCnt="0"/>
      <dgm:spPr/>
    </dgm:pt>
    <dgm:pt modelId="{701512A6-7A2F-4C13-A747-5932F2CBE63C}" type="pres">
      <dgm:prSet presAssocID="{C7CDCE44-F9D7-4DC2-BF9D-31B3843156B1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FEB0B3FE-DFAD-4B84-B55B-369C6C1D2FEC}" type="pres">
      <dgm:prSet presAssocID="{1017E298-7C00-4575-8FB9-FFF657F13C0F}" presName="parTxOnlySpace" presStyleCnt="0"/>
      <dgm:spPr/>
    </dgm:pt>
    <dgm:pt modelId="{21A001BB-62E8-4489-B80E-B5D2F6186C20}" type="pres">
      <dgm:prSet presAssocID="{620FBDBC-1C3F-4C43-9307-3F045074800E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1BCAD225-170B-458E-B459-93467DFAF070}" type="pres">
      <dgm:prSet presAssocID="{52ECFBDB-9C3D-420B-82D6-8A9AA9C2683C}" presName="parTxOnlySpace" presStyleCnt="0"/>
      <dgm:spPr/>
    </dgm:pt>
    <dgm:pt modelId="{594C5300-2169-4026-8AA7-8696935D0B01}" type="pres">
      <dgm:prSet presAssocID="{14C3A17F-0D6A-44D2-9E87-7C01A18FA7F5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95F6FB04-33EA-4AE5-8A90-98E0D4EF0939}" type="presOf" srcId="{14C3A17F-0D6A-44D2-9E87-7C01A18FA7F5}" destId="{594C5300-2169-4026-8AA7-8696935D0B01}" srcOrd="0" destOrd="0" presId="urn:microsoft.com/office/officeart/2005/8/layout/chevron1"/>
    <dgm:cxn modelId="{AE51881E-AA7D-49FA-AAA9-3C0981A1B907}" type="presOf" srcId="{205F9366-646B-445B-A5D0-8C7F5ADBCA98}" destId="{5EE06F3F-3B5F-4357-9F3A-77C2B94FA411}" srcOrd="0" destOrd="0" presId="urn:microsoft.com/office/officeart/2005/8/layout/chevron1"/>
    <dgm:cxn modelId="{BCFD6E40-8696-49ED-A5C9-D819FF9A5C64}" type="presOf" srcId="{620FBDBC-1C3F-4C43-9307-3F045074800E}" destId="{21A001BB-62E8-4489-B80E-B5D2F6186C20}" srcOrd="0" destOrd="0" presId="urn:microsoft.com/office/officeart/2005/8/layout/chevron1"/>
    <dgm:cxn modelId="{554C9E67-E041-4AAD-9225-F5D39C4310E4}" srcId="{617CF614-3F35-4022-BA0C-EFBA506E203E}" destId="{14C3A17F-0D6A-44D2-9E87-7C01A18FA7F5}" srcOrd="5" destOrd="0" parTransId="{2FD0902A-3E53-4608-A510-2A098C3EF291}" sibTransId="{21783B8A-DE80-45DE-AD40-9179672A28BE}"/>
    <dgm:cxn modelId="{1841D16B-CCBD-4B8F-866F-051A2EDC8CD6}" type="presOf" srcId="{617CF614-3F35-4022-BA0C-EFBA506E203E}" destId="{CC786F73-92DD-4BA3-9A28-74B6F0022F70}" srcOrd="0" destOrd="0" presId="urn:microsoft.com/office/officeart/2005/8/layout/chevron1"/>
    <dgm:cxn modelId="{5DEA9D72-6107-425D-B4BD-7923D6DC7E4E}" type="presOf" srcId="{C7CDCE44-F9D7-4DC2-BF9D-31B3843156B1}" destId="{701512A6-7A2F-4C13-A747-5932F2CBE63C}" srcOrd="0" destOrd="0" presId="urn:microsoft.com/office/officeart/2005/8/layout/chevron1"/>
    <dgm:cxn modelId="{0845A784-1298-401E-A679-43C1EEF4DC74}" srcId="{617CF614-3F35-4022-BA0C-EFBA506E203E}" destId="{620FBDBC-1C3F-4C43-9307-3F045074800E}" srcOrd="4" destOrd="0" parTransId="{34E6508F-8487-4B03-92E9-5589A569ACE3}" sibTransId="{52ECFBDB-9C3D-420B-82D6-8A9AA9C2683C}"/>
    <dgm:cxn modelId="{DCB30DAF-CF76-4CEC-9DBE-D22947FAFFC1}" srcId="{617CF614-3F35-4022-BA0C-EFBA506E203E}" destId="{FF06B9C4-A12B-4F8B-8161-F49EF352F363}" srcOrd="1" destOrd="0" parTransId="{3F38B2B2-DA9F-4AD2-995F-55A5ADA9C056}" sibTransId="{5E8E845A-5508-46D4-BDD8-431458690D3A}"/>
    <dgm:cxn modelId="{B07411BF-45D4-48CC-BE4F-F6FAC796126B}" srcId="{617CF614-3F35-4022-BA0C-EFBA506E203E}" destId="{205F9366-646B-445B-A5D0-8C7F5ADBCA98}" srcOrd="2" destOrd="0" parTransId="{A4AF3B98-A5AD-4144-94A0-1E70E026831B}" sibTransId="{EEF0FD91-C4CA-4339-A007-0A39377A57FC}"/>
    <dgm:cxn modelId="{600C1EC6-239B-44CC-A517-929572D2D4C7}" srcId="{617CF614-3F35-4022-BA0C-EFBA506E203E}" destId="{9371D0F6-8D00-4B64-91E1-BC61F7DCBF56}" srcOrd="0" destOrd="0" parTransId="{77094FA9-A0B7-43B7-A074-A3E4DA0CC472}" sibTransId="{618CFC33-6B03-40CE-AC6E-5C42F8894BE0}"/>
    <dgm:cxn modelId="{169A8ED4-EA7A-4B7C-8BB7-1FB2F98B1E16}" type="presOf" srcId="{9371D0F6-8D00-4B64-91E1-BC61F7DCBF56}" destId="{6C9502CA-CCD1-41FF-8CAF-1FC8329BB825}" srcOrd="0" destOrd="0" presId="urn:microsoft.com/office/officeart/2005/8/layout/chevron1"/>
    <dgm:cxn modelId="{59741EE1-899B-4A3E-A0DF-055A43E4B21F}" type="presOf" srcId="{FF06B9C4-A12B-4F8B-8161-F49EF352F363}" destId="{9C74401C-7985-42BA-81B8-ED1BEE27C22D}" srcOrd="0" destOrd="0" presId="urn:microsoft.com/office/officeart/2005/8/layout/chevron1"/>
    <dgm:cxn modelId="{665298E8-3495-4EA1-827D-3ED0B27E9EE5}" srcId="{617CF614-3F35-4022-BA0C-EFBA506E203E}" destId="{C7CDCE44-F9D7-4DC2-BF9D-31B3843156B1}" srcOrd="3" destOrd="0" parTransId="{FAEA9DFC-E318-4526-9AA6-6A549C302266}" sibTransId="{1017E298-7C00-4575-8FB9-FFF657F13C0F}"/>
    <dgm:cxn modelId="{2D56D5A5-18E6-4307-A4B4-584FAE05F5A3}" type="presParOf" srcId="{CC786F73-92DD-4BA3-9A28-74B6F0022F70}" destId="{6C9502CA-CCD1-41FF-8CAF-1FC8329BB825}" srcOrd="0" destOrd="0" presId="urn:microsoft.com/office/officeart/2005/8/layout/chevron1"/>
    <dgm:cxn modelId="{ED53B5A0-C8F0-4DCD-ADA4-DE46BC5C7C5C}" type="presParOf" srcId="{CC786F73-92DD-4BA3-9A28-74B6F0022F70}" destId="{FC42BAB9-4318-41BD-976C-3CBB33C71597}" srcOrd="1" destOrd="0" presId="urn:microsoft.com/office/officeart/2005/8/layout/chevron1"/>
    <dgm:cxn modelId="{0E4B8DAA-221E-4EB1-B003-8E8BB6F03FC6}" type="presParOf" srcId="{CC786F73-92DD-4BA3-9A28-74B6F0022F70}" destId="{9C74401C-7985-42BA-81B8-ED1BEE27C22D}" srcOrd="2" destOrd="0" presId="urn:microsoft.com/office/officeart/2005/8/layout/chevron1"/>
    <dgm:cxn modelId="{B2781161-468B-4AF0-8229-CC4ACEB702DB}" type="presParOf" srcId="{CC786F73-92DD-4BA3-9A28-74B6F0022F70}" destId="{1B57C383-DA21-4742-94B3-9A28176F5EC9}" srcOrd="3" destOrd="0" presId="urn:microsoft.com/office/officeart/2005/8/layout/chevron1"/>
    <dgm:cxn modelId="{2E8A78EB-9FBF-4A43-9598-EC905242ADAF}" type="presParOf" srcId="{CC786F73-92DD-4BA3-9A28-74B6F0022F70}" destId="{5EE06F3F-3B5F-4357-9F3A-77C2B94FA411}" srcOrd="4" destOrd="0" presId="urn:microsoft.com/office/officeart/2005/8/layout/chevron1"/>
    <dgm:cxn modelId="{8A219455-2FF4-4EF4-837D-96D276DD3442}" type="presParOf" srcId="{CC786F73-92DD-4BA3-9A28-74B6F0022F70}" destId="{68DF6E5D-E9EF-4047-8833-7E4931371F94}" srcOrd="5" destOrd="0" presId="urn:microsoft.com/office/officeart/2005/8/layout/chevron1"/>
    <dgm:cxn modelId="{548C540C-7937-4983-A1FB-36F3A2BFE820}" type="presParOf" srcId="{CC786F73-92DD-4BA3-9A28-74B6F0022F70}" destId="{701512A6-7A2F-4C13-A747-5932F2CBE63C}" srcOrd="6" destOrd="0" presId="urn:microsoft.com/office/officeart/2005/8/layout/chevron1"/>
    <dgm:cxn modelId="{30D9B6BA-E4E6-4503-98EA-CE101210C769}" type="presParOf" srcId="{CC786F73-92DD-4BA3-9A28-74B6F0022F70}" destId="{FEB0B3FE-DFAD-4B84-B55B-369C6C1D2FEC}" srcOrd="7" destOrd="0" presId="urn:microsoft.com/office/officeart/2005/8/layout/chevron1"/>
    <dgm:cxn modelId="{CEEE342F-ACE9-46E7-B305-D12C69E6B033}" type="presParOf" srcId="{CC786F73-92DD-4BA3-9A28-74B6F0022F70}" destId="{21A001BB-62E8-4489-B80E-B5D2F6186C20}" srcOrd="8" destOrd="0" presId="urn:microsoft.com/office/officeart/2005/8/layout/chevron1"/>
    <dgm:cxn modelId="{C60C1A5C-E51B-4DD8-BCF4-A4F02981E7BC}" type="presParOf" srcId="{CC786F73-92DD-4BA3-9A28-74B6F0022F70}" destId="{1BCAD225-170B-458E-B459-93467DFAF070}" srcOrd="9" destOrd="0" presId="urn:microsoft.com/office/officeart/2005/8/layout/chevron1"/>
    <dgm:cxn modelId="{2FE70FEB-3CF8-488E-AE2B-5BED2C2C1EA7}" type="presParOf" srcId="{CC786F73-92DD-4BA3-9A28-74B6F0022F70}" destId="{594C5300-2169-4026-8AA7-8696935D0B0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9502CA-CCD1-41FF-8CAF-1FC8329BB825}">
      <dsp:nvSpPr>
        <dsp:cNvPr id="0" name=""/>
        <dsp:cNvSpPr/>
      </dsp:nvSpPr>
      <dsp:spPr>
        <a:xfrm>
          <a:off x="4689" y="410099"/>
          <a:ext cx="1744336" cy="697734"/>
        </a:xfrm>
        <a:prstGeom prst="chevron">
          <a:avLst/>
        </a:prstGeom>
        <a:solidFill>
          <a:schemeClr val="accent1"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 dirty="0">
              <a:solidFill>
                <a:schemeClr val="bg2"/>
              </a:solidFill>
            </a:rPr>
            <a:t>Do 31 grudnia 2027 r.</a:t>
          </a:r>
        </a:p>
      </dsp:txBody>
      <dsp:txXfrm>
        <a:off x="353556" y="410099"/>
        <a:ext cx="1046602" cy="697734"/>
      </dsp:txXfrm>
    </dsp:sp>
    <dsp:sp modelId="{9C74401C-7985-42BA-81B8-ED1BEE27C22D}">
      <dsp:nvSpPr>
        <dsp:cNvPr id="0" name=""/>
        <dsp:cNvSpPr/>
      </dsp:nvSpPr>
      <dsp:spPr>
        <a:xfrm>
          <a:off x="1574592" y="410099"/>
          <a:ext cx="1744336" cy="697734"/>
        </a:xfrm>
        <a:prstGeom prst="chevron">
          <a:avLst/>
        </a:prstGeom>
        <a:solidFill>
          <a:schemeClr val="accent1"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 dirty="0">
              <a:solidFill>
                <a:schemeClr val="bg2"/>
              </a:solidFill>
            </a:rPr>
            <a:t>Od 1 stycznia 2028 r.</a:t>
          </a:r>
        </a:p>
      </dsp:txBody>
      <dsp:txXfrm>
        <a:off x="1923459" y="410099"/>
        <a:ext cx="1046602" cy="697734"/>
      </dsp:txXfrm>
    </dsp:sp>
    <dsp:sp modelId="{5EE06F3F-3B5F-4357-9F3A-77C2B94FA411}">
      <dsp:nvSpPr>
        <dsp:cNvPr id="0" name=""/>
        <dsp:cNvSpPr/>
      </dsp:nvSpPr>
      <dsp:spPr>
        <a:xfrm>
          <a:off x="3144495" y="410099"/>
          <a:ext cx="1744336" cy="697734"/>
        </a:xfrm>
        <a:prstGeom prst="chevron">
          <a:avLst/>
        </a:prstGeom>
        <a:solidFill>
          <a:schemeClr val="accent1"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 dirty="0">
              <a:solidFill>
                <a:schemeClr val="bg2"/>
              </a:solidFill>
            </a:rPr>
            <a:t>Od 1 stycznia 2035 r.</a:t>
          </a:r>
        </a:p>
      </dsp:txBody>
      <dsp:txXfrm>
        <a:off x="3493362" y="410099"/>
        <a:ext cx="1046602" cy="697734"/>
      </dsp:txXfrm>
    </dsp:sp>
    <dsp:sp modelId="{701512A6-7A2F-4C13-A747-5932F2CBE63C}">
      <dsp:nvSpPr>
        <dsp:cNvPr id="0" name=""/>
        <dsp:cNvSpPr/>
      </dsp:nvSpPr>
      <dsp:spPr>
        <a:xfrm>
          <a:off x="4714398" y="410099"/>
          <a:ext cx="1744336" cy="697734"/>
        </a:xfrm>
        <a:prstGeom prst="chevron">
          <a:avLst/>
        </a:prstGeom>
        <a:solidFill>
          <a:schemeClr val="accent1"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 dirty="0">
              <a:solidFill>
                <a:schemeClr val="bg2"/>
              </a:solidFill>
            </a:rPr>
            <a:t>Od 1 stycznia 2040 r. </a:t>
          </a:r>
        </a:p>
      </dsp:txBody>
      <dsp:txXfrm>
        <a:off x="5063265" y="410099"/>
        <a:ext cx="1046602" cy="697734"/>
      </dsp:txXfrm>
    </dsp:sp>
    <dsp:sp modelId="{21A001BB-62E8-4489-B80E-B5D2F6186C20}">
      <dsp:nvSpPr>
        <dsp:cNvPr id="0" name=""/>
        <dsp:cNvSpPr/>
      </dsp:nvSpPr>
      <dsp:spPr>
        <a:xfrm>
          <a:off x="6284301" y="410099"/>
          <a:ext cx="1744336" cy="697734"/>
        </a:xfrm>
        <a:prstGeom prst="chevron">
          <a:avLst/>
        </a:prstGeom>
        <a:solidFill>
          <a:schemeClr val="accent1"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 dirty="0">
              <a:solidFill>
                <a:schemeClr val="bg2"/>
              </a:solidFill>
            </a:rPr>
            <a:t>Od 1 stycznia 2045 r.</a:t>
          </a:r>
        </a:p>
      </dsp:txBody>
      <dsp:txXfrm>
        <a:off x="6633168" y="410099"/>
        <a:ext cx="1046602" cy="697734"/>
      </dsp:txXfrm>
    </dsp:sp>
    <dsp:sp modelId="{594C5300-2169-4026-8AA7-8696935D0B01}">
      <dsp:nvSpPr>
        <dsp:cNvPr id="0" name=""/>
        <dsp:cNvSpPr/>
      </dsp:nvSpPr>
      <dsp:spPr>
        <a:xfrm>
          <a:off x="7854204" y="410099"/>
          <a:ext cx="1744336" cy="697734"/>
        </a:xfrm>
        <a:prstGeom prst="chevron">
          <a:avLst/>
        </a:prstGeom>
        <a:solidFill>
          <a:schemeClr val="accent1"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 dirty="0">
              <a:solidFill>
                <a:schemeClr val="bg2"/>
              </a:solidFill>
            </a:rPr>
            <a:t>Od 1 stycznia 2050 r. </a:t>
          </a:r>
        </a:p>
      </dsp:txBody>
      <dsp:txXfrm>
        <a:off x="8203071" y="410099"/>
        <a:ext cx="1046602" cy="6977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2BD582C5-ACA9-CC8D-C41D-073980717C3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2D93768C-B02D-7F18-9C81-BB43B658072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72EB538-6020-4ED0-A450-9F2F49113206}" type="datetimeFigureOut">
              <a:rPr lang="pl-PL"/>
              <a:pPr>
                <a:defRPr/>
              </a:pPr>
              <a:t>2024-09-09</a:t>
            </a:fld>
            <a:endParaRPr lang="pl-PL"/>
          </a:p>
        </p:txBody>
      </p:sp>
      <p:sp>
        <p:nvSpPr>
          <p:cNvPr id="4" name="Symbol zastępczy obrazu slajdu 3">
            <a:extLst>
              <a:ext uri="{FF2B5EF4-FFF2-40B4-BE49-F238E27FC236}">
                <a16:creationId xmlns:a16="http://schemas.microsoft.com/office/drawing/2014/main" id="{4FFC6629-C316-4010-5541-56707C89A5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030288" y="1241425"/>
            <a:ext cx="47371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/>
          </a:p>
        </p:txBody>
      </p:sp>
      <p:sp>
        <p:nvSpPr>
          <p:cNvPr id="5" name="Symbol zastępczy notatek 4">
            <a:extLst>
              <a:ext uri="{FF2B5EF4-FFF2-40B4-BE49-F238E27FC236}">
                <a16:creationId xmlns:a16="http://schemas.microsoft.com/office/drawing/2014/main" id="{D0ACA120-1CF5-761A-4E21-402E84E044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noProof="0"/>
              <a:t>Kliknij, aby edytować style wzorca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C0CF1FA-2B93-9410-D13E-2E54130A4D0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E5D39FE-5CE1-5B3A-B556-F64301F077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B0F54BB-6727-475F-9FD5-ED33A44F2811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ymbol zastępczy obrazu slajdu 1">
            <a:extLst>
              <a:ext uri="{FF2B5EF4-FFF2-40B4-BE49-F238E27FC236}">
                <a16:creationId xmlns:a16="http://schemas.microsoft.com/office/drawing/2014/main" id="{BAEE2547-540A-1C34-FE42-74B7256CA3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Symbol zastępczy notatek 2">
            <a:extLst>
              <a:ext uri="{FF2B5EF4-FFF2-40B4-BE49-F238E27FC236}">
                <a16:creationId xmlns:a16="http://schemas.microsoft.com/office/drawing/2014/main" id="{DDF80B94-0AD1-674B-9CD7-B6303076AB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sz="1100"/>
          </a:p>
        </p:txBody>
      </p:sp>
      <p:sp>
        <p:nvSpPr>
          <p:cNvPr id="18436" name="Symbol zastępczy numeru slajdu 3">
            <a:extLst>
              <a:ext uri="{FF2B5EF4-FFF2-40B4-BE49-F238E27FC236}">
                <a16:creationId xmlns:a16="http://schemas.microsoft.com/office/drawing/2014/main" id="{B1643D38-FEB1-BF10-7F1F-D0C9BA7904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B3A1AAAA-A27A-45D8-A6BC-60C8906F3B44}" type="slidenum">
              <a:rPr lang="pl-PL" altLang="pl-PL" smtClean="0"/>
              <a:pPr/>
              <a:t>1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2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dirty="0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3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184264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dirty="0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5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114013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dirty="0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8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155824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dirty="0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9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652190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ymbol zastępczy obrazu slajdu 1">
            <a:extLst>
              <a:ext uri="{FF2B5EF4-FFF2-40B4-BE49-F238E27FC236}">
                <a16:creationId xmlns:a16="http://schemas.microsoft.com/office/drawing/2014/main" id="{466BD8E8-B3B3-7AB7-A7D9-28512CC473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Symbol zastępczy notatek 2">
            <a:extLst>
              <a:ext uri="{FF2B5EF4-FFF2-40B4-BE49-F238E27FC236}">
                <a16:creationId xmlns:a16="http://schemas.microsoft.com/office/drawing/2014/main" id="{4ECC5434-4ECC-331F-C4CA-9B68E47CD8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75780" name="Symbol zastępczy numeru slajdu 3">
            <a:extLst>
              <a:ext uri="{FF2B5EF4-FFF2-40B4-BE49-F238E27FC236}">
                <a16:creationId xmlns:a16="http://schemas.microsoft.com/office/drawing/2014/main" id="{092FFC74-E949-55C8-0CF9-F6786888A3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96D3F3AB-27F5-4E4A-B72A-414B2435B818}" type="slidenum">
              <a:rPr lang="pl-PL" altLang="pl-PL" smtClean="0"/>
              <a:pPr/>
              <a:t>12</a:t>
            </a:fld>
            <a:endParaRPr lang="pl-PL" alt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B2730D38-E5A9-7471-3D54-D6038BF6D7C7}"/>
              </a:ext>
            </a:extLst>
          </p:cNvPr>
          <p:cNvSpPr/>
          <p:nvPr userDrawn="1"/>
        </p:nvSpPr>
        <p:spPr>
          <a:xfrm>
            <a:off x="1027113" y="1973263"/>
            <a:ext cx="8639175" cy="43275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7D55CA3-7F74-5CB7-CE0D-4EE6B5B4DDBB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 descr="Obraz zawierający tekst&#10;&#10;Opis wygenerowany automatycznie">
            <a:extLst>
              <a:ext uri="{FF2B5EF4-FFF2-40B4-BE49-F238E27FC236}">
                <a16:creationId xmlns:a16="http://schemas.microsoft.com/office/drawing/2014/main" id="{006C04D2-107A-BCE9-C207-DB50E5B4CC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13" y="1973263"/>
            <a:ext cx="3959225" cy="720725"/>
          </a:xfrm>
          <a:prstGeom prst="rect">
            <a:avLst/>
          </a:prstGeom>
          <a:solidFill>
            <a:srgbClr val="3E3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970A86B6-99C4-5470-920D-CE74DB0595D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977419B7-7FF6-E590-F5D9-3364AF12E5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AB949CE0-C342-20F2-6EE5-F75136DEBB9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8" y="539750"/>
            <a:ext cx="1079500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C00CCD4E-465C-9EC5-39E6-478597F131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B460CF82-7A62-361F-0E2F-3A88B69147E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7">
            <a:extLst>
              <a:ext uri="{FF2B5EF4-FFF2-40B4-BE49-F238E27FC236}">
                <a16:creationId xmlns:a16="http://schemas.microsoft.com/office/drawing/2014/main" id="{E59F1ED2-80D3-A4AB-30CC-717E9020540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6E19FAB3-F003-8736-E7CD-E490AA03D7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8A6B2964-CF72-417C-92A5-962D14C2EA66}" type="datetime1">
              <a:rPr lang="pl-PL"/>
              <a:pPr>
                <a:defRPr/>
              </a:pPr>
              <a:t>2024-09-09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7594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6E2C80A2-9629-695F-723F-E8BE4BCD0B54}"/>
              </a:ext>
            </a:extLst>
          </p:cNvPr>
          <p:cNvSpPr/>
          <p:nvPr userDrawn="1"/>
        </p:nvSpPr>
        <p:spPr>
          <a:xfrm>
            <a:off x="1025525" y="0"/>
            <a:ext cx="1079500" cy="179388"/>
          </a:xfrm>
          <a:prstGeom prst="rect">
            <a:avLst/>
          </a:prstGeom>
          <a:solidFill>
            <a:srgbClr val="3E3EBC"/>
          </a:solidFill>
          <a:ln>
            <a:solidFill>
              <a:srgbClr val="3E3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FA8C071A-B719-ECA3-A9BC-3D1C1DFCAD4B}"/>
              </a:ext>
            </a:extLst>
          </p:cNvPr>
          <p:cNvSpPr/>
          <p:nvPr userDrawn="1"/>
        </p:nvSpPr>
        <p:spPr>
          <a:xfrm>
            <a:off x="2105025" y="0"/>
            <a:ext cx="7559675" cy="179388"/>
          </a:xfrm>
          <a:prstGeom prst="rect">
            <a:avLst/>
          </a:prstGeom>
          <a:solidFill>
            <a:srgbClr val="554B97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5BE31E0A-2CB3-78E2-8774-31A64E5F053E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BDBDE9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8" name="Symbol zastępczy numeru slajdu 4">
            <a:extLst>
              <a:ext uri="{FF2B5EF4-FFF2-40B4-BE49-F238E27FC236}">
                <a16:creationId xmlns:a16="http://schemas.microsoft.com/office/drawing/2014/main" id="{4FC1BAB0-3474-D04B-02ED-E2A0408D42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AACD4-1935-4594-B09B-D604099FBDC6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497904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B2EE699A-F706-7E17-10A2-58E398FBC02C}"/>
              </a:ext>
            </a:extLst>
          </p:cNvPr>
          <p:cNvSpPr/>
          <p:nvPr userDrawn="1"/>
        </p:nvSpPr>
        <p:spPr>
          <a:xfrm>
            <a:off x="1025525" y="0"/>
            <a:ext cx="1079500" cy="179388"/>
          </a:xfrm>
          <a:prstGeom prst="rect">
            <a:avLst/>
          </a:prstGeom>
          <a:solidFill>
            <a:srgbClr val="3E3EBC"/>
          </a:solidFill>
          <a:ln>
            <a:solidFill>
              <a:srgbClr val="3E3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8DD9EDF-CB7F-FF5C-25AA-FC99C843CABB}"/>
              </a:ext>
            </a:extLst>
          </p:cNvPr>
          <p:cNvSpPr/>
          <p:nvPr userDrawn="1"/>
        </p:nvSpPr>
        <p:spPr>
          <a:xfrm>
            <a:off x="2105025" y="0"/>
            <a:ext cx="7559675" cy="179388"/>
          </a:xfrm>
          <a:prstGeom prst="rect">
            <a:avLst/>
          </a:prstGeom>
          <a:solidFill>
            <a:srgbClr val="554B97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4AB7ECF7-5F2A-8E43-E254-7C13376942FB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BDBDE9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7" name="Symbol zastępczy obrazu 6"/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4986338" cy="5759726"/>
          </a:xfr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8" name="Symbol zastępczy numeru slajdu 4">
            <a:extLst>
              <a:ext uri="{FF2B5EF4-FFF2-40B4-BE49-F238E27FC236}">
                <a16:creationId xmlns:a16="http://schemas.microsoft.com/office/drawing/2014/main" id="{4C2649F0-26E5-6853-C3EE-9A371F7CA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DC56F-5EC6-4779-B8AE-9F497CE56919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406987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E3E37C2E-F500-C5C4-5C95-EF85C157471A}"/>
              </a:ext>
            </a:extLst>
          </p:cNvPr>
          <p:cNvSpPr/>
          <p:nvPr userDrawn="1"/>
        </p:nvSpPr>
        <p:spPr>
          <a:xfrm>
            <a:off x="8585200" y="7380288"/>
            <a:ext cx="1081088" cy="1793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1F0E33A-13B1-E7B3-25B6-AB01A5D4489E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BDBDE9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6" name="Symbol zastępczy numeru slajdu 4">
            <a:extLst>
              <a:ext uri="{FF2B5EF4-FFF2-40B4-BE49-F238E27FC236}">
                <a16:creationId xmlns:a16="http://schemas.microsoft.com/office/drawing/2014/main" id="{0BE43D26-630A-3E41-1D96-9E719EE2F2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42D27-7C08-42B2-A660-8D480D28AFF8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1005526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F226233A-7F78-0743-7F6B-B3BF691AC1C8}"/>
              </a:ext>
            </a:extLst>
          </p:cNvPr>
          <p:cNvSpPr/>
          <p:nvPr userDrawn="1"/>
        </p:nvSpPr>
        <p:spPr>
          <a:xfrm>
            <a:off x="8585200" y="7380288"/>
            <a:ext cx="1081088" cy="1793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6" name="Symbol zastępczy numeru slajdu 4">
            <a:extLst>
              <a:ext uri="{FF2B5EF4-FFF2-40B4-BE49-F238E27FC236}">
                <a16:creationId xmlns:a16="http://schemas.microsoft.com/office/drawing/2014/main" id="{9B2FFA07-704C-E982-2705-4DF055D156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E51C2-DA85-4B3F-89E1-1C82D2A3FFF3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866600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A82A406C-573A-C610-465C-38169DCFDD13}"/>
              </a:ext>
            </a:extLst>
          </p:cNvPr>
          <p:cNvSpPr/>
          <p:nvPr userDrawn="1"/>
        </p:nvSpPr>
        <p:spPr>
          <a:xfrm>
            <a:off x="2465388" y="4500563"/>
            <a:ext cx="8226425" cy="18002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4" name="Obraz 8" descr="Obraz zawierający tekst&#10;&#10;Opis wygenerowany automatycznie">
            <a:extLst>
              <a:ext uri="{FF2B5EF4-FFF2-40B4-BE49-F238E27FC236}">
                <a16:creationId xmlns:a16="http://schemas.microsoft.com/office/drawing/2014/main" id="{315CB2AE-2B66-AE8F-4815-9EC616DE0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75" y="4500563"/>
            <a:ext cx="3959225" cy="720725"/>
          </a:xfrm>
          <a:prstGeom prst="rect">
            <a:avLst/>
          </a:prstGeom>
          <a:solidFill>
            <a:srgbClr val="3E3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10">
            <a:extLst>
              <a:ext uri="{FF2B5EF4-FFF2-40B4-BE49-F238E27FC236}">
                <a16:creationId xmlns:a16="http://schemas.microsoft.com/office/drawing/2014/main" id="{E477DB40-0FEF-3C81-9CEF-5187356751F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12">
            <a:extLst>
              <a:ext uri="{FF2B5EF4-FFF2-40B4-BE49-F238E27FC236}">
                <a16:creationId xmlns:a16="http://schemas.microsoft.com/office/drawing/2014/main" id="{1B726731-63E0-A81F-D896-1E09C1C413A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3">
            <a:extLst>
              <a:ext uri="{FF2B5EF4-FFF2-40B4-BE49-F238E27FC236}">
                <a16:creationId xmlns:a16="http://schemas.microsoft.com/office/drawing/2014/main" id="{8FA6312E-1CC0-9BB3-1E4F-677250C76D3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ymbol zastępczy obrazu 10"/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816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8739F1ED-ECE2-D191-9258-C6FE98463726}"/>
              </a:ext>
            </a:extLst>
          </p:cNvPr>
          <p:cNvSpPr/>
          <p:nvPr userDrawn="1"/>
        </p:nvSpPr>
        <p:spPr>
          <a:xfrm>
            <a:off x="1027113" y="1973263"/>
            <a:ext cx="8639175" cy="43275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065CE1F-0983-5DCC-E24D-77F25B68CC5A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>
            <a:extLst>
              <a:ext uri="{FF2B5EF4-FFF2-40B4-BE49-F238E27FC236}">
                <a16:creationId xmlns:a16="http://schemas.microsoft.com/office/drawing/2014/main" id="{C4BDA65C-130D-0D60-CF03-1DADB1F0BA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4C85B052-953A-9BCB-8B58-F809AA5DB1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3FAD5608-FF65-DC91-879D-4866ECDF026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8" y="539750"/>
            <a:ext cx="1079500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3CDD25EB-514E-A9AE-C292-DE1F55ED1DF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E6F0C523-F2B3-52D1-F411-90D4B466AF4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CF400E4D-E34F-EE58-FAED-971EECF222B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F5419653-40A8-3651-FE69-AC65DB32BB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0A5C0BFC-F57E-4854-AD2F-52CCD1599EE5}" type="datetime1">
              <a:rPr lang="pl-PL"/>
              <a:pPr>
                <a:defRPr/>
              </a:pPr>
              <a:t>2024-09-09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23699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ADEB7DBC-94F2-0B41-A20A-11275D7FD93D}"/>
              </a:ext>
            </a:extLst>
          </p:cNvPr>
          <p:cNvSpPr/>
          <p:nvPr userDrawn="1"/>
        </p:nvSpPr>
        <p:spPr>
          <a:xfrm>
            <a:off x="1025525" y="1982788"/>
            <a:ext cx="8640763" cy="4318000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EB7AEFB-0090-A071-EA2C-6B65F0A7E1FF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 descr="Obraz zawierający tekst&#10;&#10;Opis wygenerowany automatycznie">
            <a:extLst>
              <a:ext uri="{FF2B5EF4-FFF2-40B4-BE49-F238E27FC236}">
                <a16:creationId xmlns:a16="http://schemas.microsoft.com/office/drawing/2014/main" id="{3666C197-55EB-9ABC-30A1-81A835AC5E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13" y="1979613"/>
            <a:ext cx="3959225" cy="720725"/>
          </a:xfrm>
          <a:prstGeom prst="rect">
            <a:avLst/>
          </a:prstGeom>
          <a:solidFill>
            <a:srgbClr val="3E3EBC">
              <a:alpha val="9215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73A4532A-5772-D0F1-6DD1-06F2078E50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81CAF41E-C15B-4EDF-03E1-31DFB856AB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1FEFF701-4926-852F-FB23-8B77605F636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5C330585-DA52-62F3-83DA-70646840519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0EA20B0F-6411-9B54-FCC1-98C13C4F5CC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0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7">
            <a:extLst>
              <a:ext uri="{FF2B5EF4-FFF2-40B4-BE49-F238E27FC236}">
                <a16:creationId xmlns:a16="http://schemas.microsoft.com/office/drawing/2014/main" id="{69F8F5F6-916A-CA74-60C9-68A751F538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az 18">
            <a:extLst>
              <a:ext uri="{FF2B5EF4-FFF2-40B4-BE49-F238E27FC236}">
                <a16:creationId xmlns:a16="http://schemas.microsoft.com/office/drawing/2014/main" id="{C8C6158B-5D62-A78C-494D-A14A365A766E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53816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az 19">
            <a:extLst>
              <a:ext uri="{FF2B5EF4-FFF2-40B4-BE49-F238E27FC236}">
                <a16:creationId xmlns:a16="http://schemas.microsoft.com/office/drawing/2014/main" id="{97682056-F133-D32D-D76E-BD0C221E84B4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az 20">
            <a:extLst>
              <a:ext uri="{FF2B5EF4-FFF2-40B4-BE49-F238E27FC236}">
                <a16:creationId xmlns:a16="http://schemas.microsoft.com/office/drawing/2014/main" id="{5EEE5BB7-EB35-B5F6-63F3-451BEC71E23A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12541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Obraz 21">
            <a:extLst>
              <a:ext uri="{FF2B5EF4-FFF2-40B4-BE49-F238E27FC236}">
                <a16:creationId xmlns:a16="http://schemas.microsoft.com/office/drawing/2014/main" id="{CBD4D9A4-4773-AE82-C0E5-D2E8AA804A0D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5429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Obraz 22">
            <a:extLst>
              <a:ext uri="{FF2B5EF4-FFF2-40B4-BE49-F238E27FC236}">
                <a16:creationId xmlns:a16="http://schemas.microsoft.com/office/drawing/2014/main" id="{05566B2F-329C-CECA-0F9E-06A9CF7D3FE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50" y="53498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Obraz 23">
            <a:extLst>
              <a:ext uri="{FF2B5EF4-FFF2-40B4-BE49-F238E27FC236}">
                <a16:creationId xmlns:a16="http://schemas.microsoft.com/office/drawing/2014/main" id="{B94E0A31-970C-D0B2-2865-59DD3EA035E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325" y="53181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Obraz 24">
            <a:extLst>
              <a:ext uri="{FF2B5EF4-FFF2-40B4-BE49-F238E27FC236}">
                <a16:creationId xmlns:a16="http://schemas.microsoft.com/office/drawing/2014/main" id="{0B1D8062-2078-F5AF-4E1A-E6807AEC95AB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63" y="125253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Obraz 25">
            <a:extLst>
              <a:ext uri="{FF2B5EF4-FFF2-40B4-BE49-F238E27FC236}">
                <a16:creationId xmlns:a16="http://schemas.microsoft.com/office/drawing/2014/main" id="{BC55E75C-C8D9-E700-7CE7-4BA5FC84FDEA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Obraz 26">
            <a:extLst>
              <a:ext uri="{FF2B5EF4-FFF2-40B4-BE49-F238E27FC236}">
                <a16:creationId xmlns:a16="http://schemas.microsoft.com/office/drawing/2014/main" id="{1D4F2F74-8710-11CB-383A-EBE0EF7FCB93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B0923844-C53D-0DEE-3A07-AE42B97403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C30955AA-06E6-4C04-A951-CDEFB0C61620}" type="datetime1">
              <a:rPr lang="pl-PL"/>
              <a:pPr>
                <a:defRPr/>
              </a:pPr>
              <a:t>2024-09-09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16081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7711244B-4F40-0B97-CE65-6790B8B5D82E}"/>
              </a:ext>
            </a:extLst>
          </p:cNvPr>
          <p:cNvSpPr/>
          <p:nvPr userDrawn="1"/>
        </p:nvSpPr>
        <p:spPr>
          <a:xfrm>
            <a:off x="1025525" y="1982788"/>
            <a:ext cx="8640763" cy="4318000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3BE7D14-95B9-BF15-DB72-D2BA92C040B2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>
            <a:extLst>
              <a:ext uri="{FF2B5EF4-FFF2-40B4-BE49-F238E27FC236}">
                <a16:creationId xmlns:a16="http://schemas.microsoft.com/office/drawing/2014/main" id="{E7D8ACD8-BAF2-5C2D-E943-269919EC7F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6377412B-EB3E-069B-D451-02D9406485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8129BDBD-3525-175E-0E51-F677A1CAC99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C1808DC0-571A-1069-664E-C9683FEBD96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8442D7DB-1DC0-791B-2CB9-5021F525147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0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366017A6-4D80-DF11-23AC-7FA4C3561E8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7">
            <a:extLst>
              <a:ext uri="{FF2B5EF4-FFF2-40B4-BE49-F238E27FC236}">
                <a16:creationId xmlns:a16="http://schemas.microsoft.com/office/drawing/2014/main" id="{1AEDEC54-1976-47B1-00C7-7F3FD3F2836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53816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az 18">
            <a:extLst>
              <a:ext uri="{FF2B5EF4-FFF2-40B4-BE49-F238E27FC236}">
                <a16:creationId xmlns:a16="http://schemas.microsoft.com/office/drawing/2014/main" id="{50A51F08-0EEB-0B47-E6BD-854E76E48AD8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az 19">
            <a:extLst>
              <a:ext uri="{FF2B5EF4-FFF2-40B4-BE49-F238E27FC236}">
                <a16:creationId xmlns:a16="http://schemas.microsoft.com/office/drawing/2014/main" id="{9F1A7A94-0449-EAFA-A83B-A007548AB81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12541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az 20">
            <a:extLst>
              <a:ext uri="{FF2B5EF4-FFF2-40B4-BE49-F238E27FC236}">
                <a16:creationId xmlns:a16="http://schemas.microsoft.com/office/drawing/2014/main" id="{F348E6CD-5191-DC34-655B-5074431ABABD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5429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Obraz 21">
            <a:extLst>
              <a:ext uri="{FF2B5EF4-FFF2-40B4-BE49-F238E27FC236}">
                <a16:creationId xmlns:a16="http://schemas.microsoft.com/office/drawing/2014/main" id="{360C72B7-5169-5E45-0100-440E68B795A5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50" y="53498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Obraz 22">
            <a:extLst>
              <a:ext uri="{FF2B5EF4-FFF2-40B4-BE49-F238E27FC236}">
                <a16:creationId xmlns:a16="http://schemas.microsoft.com/office/drawing/2014/main" id="{1C4A0A19-673D-145F-6DFC-40B600258BF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325" y="53181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Obraz 23">
            <a:extLst>
              <a:ext uri="{FF2B5EF4-FFF2-40B4-BE49-F238E27FC236}">
                <a16:creationId xmlns:a16="http://schemas.microsoft.com/office/drawing/2014/main" id="{A877BC93-4E60-144A-78AD-D6F9D9D4B5E6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63" y="125253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Obraz 24">
            <a:extLst>
              <a:ext uri="{FF2B5EF4-FFF2-40B4-BE49-F238E27FC236}">
                <a16:creationId xmlns:a16="http://schemas.microsoft.com/office/drawing/2014/main" id="{4F4873E9-C79E-B261-04BE-CA28065C46E4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Obraz 25">
            <a:extLst>
              <a:ext uri="{FF2B5EF4-FFF2-40B4-BE49-F238E27FC236}">
                <a16:creationId xmlns:a16="http://schemas.microsoft.com/office/drawing/2014/main" id="{FE70FD2E-EA85-554B-1232-3BC065FB7D6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EF9AE2F3-97CD-D842-8A32-447D365CB1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FCADBE59-3A8D-4B60-B132-C38BCB58B296}" type="datetime1">
              <a:rPr lang="pl-PL"/>
              <a:pPr>
                <a:defRPr/>
              </a:pPr>
              <a:t>2024-09-09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240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38F80E62-F779-E75A-3EDA-9B9408D9FE1E}"/>
              </a:ext>
            </a:extLst>
          </p:cNvPr>
          <p:cNvSpPr/>
          <p:nvPr userDrawn="1"/>
        </p:nvSpPr>
        <p:spPr>
          <a:xfrm>
            <a:off x="2825750" y="4500563"/>
            <a:ext cx="6840538" cy="18002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4" name="Obraz 8">
            <a:extLst>
              <a:ext uri="{FF2B5EF4-FFF2-40B4-BE49-F238E27FC236}">
                <a16:creationId xmlns:a16="http://schemas.microsoft.com/office/drawing/2014/main" id="{2DC8FB52-1049-0B90-AC4A-4E1E63F930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10">
            <a:extLst>
              <a:ext uri="{FF2B5EF4-FFF2-40B4-BE49-F238E27FC236}">
                <a16:creationId xmlns:a16="http://schemas.microsoft.com/office/drawing/2014/main" id="{9F58DD2E-7804-923E-46BD-CF879383850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12">
            <a:extLst>
              <a:ext uri="{FF2B5EF4-FFF2-40B4-BE49-F238E27FC236}">
                <a16:creationId xmlns:a16="http://schemas.microsoft.com/office/drawing/2014/main" id="{49A5FB3C-3E55-982C-261C-5D59E85CD2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3" descr="Obraz zawierający tekst&#10;&#10;Opis wygenerowany automatycznie">
            <a:extLst>
              <a:ext uri="{FF2B5EF4-FFF2-40B4-BE49-F238E27FC236}">
                <a16:creationId xmlns:a16="http://schemas.microsoft.com/office/drawing/2014/main" id="{5EFDB916-5D59-5F95-71B4-A6775E636F0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0" y="4500563"/>
            <a:ext cx="3959225" cy="720725"/>
          </a:xfrm>
          <a:prstGeom prst="rect">
            <a:avLst/>
          </a:prstGeom>
          <a:solidFill>
            <a:srgbClr val="3E3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Symbol zastępczy obrazu 16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EA56248-3DCF-5D60-E274-18657B84ED3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866063" y="539750"/>
            <a:ext cx="1800225" cy="366713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B22F03D3-40A2-4AD9-B377-A57BF4766CB0}" type="datetime1">
              <a:rPr lang="pl-PL"/>
              <a:pPr>
                <a:defRPr/>
              </a:pPr>
              <a:t>2024-09-09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92253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422F9659-3B01-4348-6479-4947BD64F93C}"/>
              </a:ext>
            </a:extLst>
          </p:cNvPr>
          <p:cNvSpPr/>
          <p:nvPr userDrawn="1"/>
        </p:nvSpPr>
        <p:spPr>
          <a:xfrm>
            <a:off x="2825750" y="4500563"/>
            <a:ext cx="6840538" cy="18002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4" name="Obraz 8">
            <a:extLst>
              <a:ext uri="{FF2B5EF4-FFF2-40B4-BE49-F238E27FC236}">
                <a16:creationId xmlns:a16="http://schemas.microsoft.com/office/drawing/2014/main" id="{7983F097-BEE9-5A41-A0DB-7F02C85990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10">
            <a:extLst>
              <a:ext uri="{FF2B5EF4-FFF2-40B4-BE49-F238E27FC236}">
                <a16:creationId xmlns:a16="http://schemas.microsoft.com/office/drawing/2014/main" id="{49DC1EF5-CF40-A829-92AF-216354CA4B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12">
            <a:extLst>
              <a:ext uri="{FF2B5EF4-FFF2-40B4-BE49-F238E27FC236}">
                <a16:creationId xmlns:a16="http://schemas.microsoft.com/office/drawing/2014/main" id="{CA88542B-6973-162C-5C1D-2D1AC1145A7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Symbol zastępczy obrazu 16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FA50DA2-8251-5626-1298-E9495E7D081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866063" y="539750"/>
            <a:ext cx="1800225" cy="366713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CF55F772-CAF8-4F5B-A4F7-962CF19BD0E5}" type="datetime1">
              <a:rPr lang="pl-PL"/>
              <a:pPr>
                <a:defRPr/>
              </a:pPr>
              <a:t>2024-09-09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56708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7C8AB4D1-D460-526B-486B-2EBD71191A67}"/>
              </a:ext>
            </a:extLst>
          </p:cNvPr>
          <p:cNvSpPr/>
          <p:nvPr userDrawn="1"/>
        </p:nvSpPr>
        <p:spPr>
          <a:xfrm>
            <a:off x="2825750" y="4500563"/>
            <a:ext cx="7196138" cy="2159000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6101D7CB-EEA7-3455-0F03-6165F8CD9F28}"/>
              </a:ext>
            </a:extLst>
          </p:cNvPr>
          <p:cNvSpPr/>
          <p:nvPr userDrawn="1"/>
        </p:nvSpPr>
        <p:spPr>
          <a:xfrm>
            <a:off x="3905250" y="4500563"/>
            <a:ext cx="3600450" cy="35877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DA6FE23-B704-FEAB-5BE1-8CC21435C722}"/>
              </a:ext>
            </a:extLst>
          </p:cNvPr>
          <p:cNvSpPr/>
          <p:nvPr userDrawn="1"/>
        </p:nvSpPr>
        <p:spPr>
          <a:xfrm>
            <a:off x="2825750" y="4500563"/>
            <a:ext cx="1079500" cy="35877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9" name="Symbol zastępczy obrazu 8"/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051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B13A8E0C-031B-8985-8EF3-DB846745240A}"/>
              </a:ext>
            </a:extLst>
          </p:cNvPr>
          <p:cNvSpPr/>
          <p:nvPr userDrawn="1"/>
        </p:nvSpPr>
        <p:spPr>
          <a:xfrm>
            <a:off x="2825750" y="4500563"/>
            <a:ext cx="7196138" cy="215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3A6A260E-A839-124D-B089-35E13250A7DA}"/>
              </a:ext>
            </a:extLst>
          </p:cNvPr>
          <p:cNvSpPr/>
          <p:nvPr userDrawn="1"/>
        </p:nvSpPr>
        <p:spPr>
          <a:xfrm>
            <a:off x="3905250" y="4500563"/>
            <a:ext cx="3600450" cy="358775"/>
          </a:xfrm>
          <a:prstGeom prst="rect">
            <a:avLst/>
          </a:prstGeom>
          <a:solidFill>
            <a:srgbClr val="554B97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52803FC-5BFA-9B59-D454-AB3015658CD9}"/>
              </a:ext>
            </a:extLst>
          </p:cNvPr>
          <p:cNvSpPr/>
          <p:nvPr userDrawn="1"/>
        </p:nvSpPr>
        <p:spPr>
          <a:xfrm>
            <a:off x="2825750" y="4500563"/>
            <a:ext cx="1079500" cy="35877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9" name="Symbol zastępczy obrazu 8"/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 dirty="0"/>
              <a:t>Kliknij ikonę, aby dodać obraz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633243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B256C58C-0B91-7112-00B5-45BA5613D379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7" name="Symbol zastępczy numeru slajdu 4">
            <a:extLst>
              <a:ext uri="{FF2B5EF4-FFF2-40B4-BE49-F238E27FC236}">
                <a16:creationId xmlns:a16="http://schemas.microsoft.com/office/drawing/2014/main" id="{ED18D69B-C12C-D036-BE07-68C1F325B2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6BE7B-80CB-4926-B646-E23E8BCBFE23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040040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F838251-A90A-E97D-BC8F-B58CBB8A8B9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025525" y="900113"/>
            <a:ext cx="86407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</a:t>
            </a:r>
            <a:endParaRPr lang="en-US" altLang="pl-PL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689E6D8-A678-E7D5-D127-C805F2C575E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025525" y="1979613"/>
            <a:ext cx="8640763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style wzorca tekstu</a:t>
            </a:r>
          </a:p>
          <a:p>
            <a:pPr lvl="1"/>
            <a:r>
              <a:rPr lang="pl-PL" altLang="pl-PL"/>
              <a:t>Drugi poziom</a:t>
            </a:r>
          </a:p>
          <a:p>
            <a:pPr lvl="2"/>
            <a:r>
              <a:rPr lang="pl-PL" altLang="pl-PL"/>
              <a:t>Trzeci poziom</a:t>
            </a:r>
            <a:endParaRPr lang="en-US" altLang="pl-PL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216D459C-06A4-70A3-97CA-25CE224F0982}"/>
              </a:ext>
            </a:extLst>
          </p:cNvPr>
          <p:cNvSpPr/>
          <p:nvPr userDrawn="1"/>
        </p:nvSpPr>
        <p:spPr>
          <a:xfrm>
            <a:off x="1025525" y="0"/>
            <a:ext cx="1081088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8427F517-131B-CB47-FB7B-08410CF6CFF6}"/>
              </a:ext>
            </a:extLst>
          </p:cNvPr>
          <p:cNvSpPr/>
          <p:nvPr userDrawn="1"/>
        </p:nvSpPr>
        <p:spPr>
          <a:xfrm>
            <a:off x="2106613" y="0"/>
            <a:ext cx="7559675" cy="179388"/>
          </a:xfrm>
          <a:prstGeom prst="rect">
            <a:avLst/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BAE3DA0-9E47-9E1A-3A63-2F550208A6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5200" y="7019925"/>
            <a:ext cx="1079500" cy="179388"/>
          </a:xfrm>
          <a:prstGeom prst="rect">
            <a:avLst/>
          </a:prstGeom>
          <a:noFill/>
        </p:spPr>
        <p:txBody>
          <a:bodyPr vert="horz" wrap="square" lIns="0" tIns="72000" rIns="0" bIns="720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chemeClr val="tx2"/>
                </a:solidFill>
                <a:latin typeface="Open Sans" panose="020B0606030504020204" pitchFamily="34" charset="0"/>
              </a:defRPr>
            </a:lvl1pPr>
          </a:lstStyle>
          <a:p>
            <a:pPr>
              <a:defRPr/>
            </a:pPr>
            <a:fld id="{B6149208-B9E7-43D3-8F68-4BAE28D468FA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61DCC141-D514-6954-7992-D59F5F8620D3}"/>
              </a:ext>
            </a:extLst>
          </p:cNvPr>
          <p:cNvSpPr/>
          <p:nvPr userDrawn="1"/>
        </p:nvSpPr>
        <p:spPr>
          <a:xfrm>
            <a:off x="8585200" y="7380288"/>
            <a:ext cx="1081088" cy="179387"/>
          </a:xfrm>
          <a:prstGeom prst="rect">
            <a:avLst/>
          </a:prstGeom>
          <a:solidFill>
            <a:srgbClr val="93C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751" r:id="rId1"/>
    <p:sldLayoutId id="2147486752" r:id="rId2"/>
    <p:sldLayoutId id="2147486753" r:id="rId3"/>
    <p:sldLayoutId id="2147486754" r:id="rId4"/>
    <p:sldLayoutId id="2147486755" r:id="rId5"/>
    <p:sldLayoutId id="2147486756" r:id="rId6"/>
    <p:sldLayoutId id="2147486757" r:id="rId7"/>
    <p:sldLayoutId id="2147486758" r:id="rId8"/>
    <p:sldLayoutId id="2147486759" r:id="rId9"/>
    <p:sldLayoutId id="2147486760" r:id="rId10"/>
    <p:sldLayoutId id="2147486761" r:id="rId11"/>
    <p:sldLayoutId id="2147486762" r:id="rId12"/>
    <p:sldLayoutId id="2147486763" r:id="rId13"/>
    <p:sldLayoutId id="2147486764" r:id="rId14"/>
  </p:sldLayoutIdLst>
  <p:hf hdr="0" ftr="0"/>
  <p:txStyles>
    <p:titleStyle>
      <a:lvl1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4572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6pPr>
      <a:lvl7pPr marL="9144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7pPr>
      <a:lvl8pPr marL="13716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8pPr>
      <a:lvl9pPr marL="18288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9pPr>
    </p:titleStyle>
    <p:bodyStyle>
      <a:lvl1pPr marL="250825" indent="-250825" algn="l" defTabSz="1006475" rtl="0" eaLnBrk="0" fontAlgn="base" hangingPunct="0">
        <a:lnSpc>
          <a:spcPts val="2400"/>
        </a:lnSpc>
        <a:spcBef>
          <a:spcPts val="1100"/>
        </a:spcBef>
        <a:spcAft>
          <a:spcPct val="0"/>
        </a:spcAft>
        <a:buClr>
          <a:schemeClr val="accent1"/>
        </a:buClr>
        <a:buBlip>
          <a:blip r:embed="rId16"/>
        </a:buBlip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650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Blip>
          <a:blip r:embed="rId17"/>
        </a:buBlip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8888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Blip>
          <a:blip r:embed="rId18"/>
        </a:buBlip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713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6950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">
            <a:extLst>
              <a:ext uri="{FF2B5EF4-FFF2-40B4-BE49-F238E27FC236}">
                <a16:creationId xmlns:a16="http://schemas.microsoft.com/office/drawing/2014/main" id="{25C1F810-5A2C-73E7-E2EA-32E6C2F66B7E}"/>
              </a:ext>
            </a:extLst>
          </p:cNvPr>
          <p:cNvSpPr txBox="1">
            <a:spLocks/>
          </p:cNvSpPr>
          <p:nvPr/>
        </p:nvSpPr>
        <p:spPr bwMode="auto">
          <a:xfrm>
            <a:off x="781782" y="4859957"/>
            <a:ext cx="9280648" cy="921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/>
            <a:r>
              <a:rPr lang="pl-PL" sz="18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Oferta programowa i finansowa NFOŚiGW </a:t>
            </a:r>
          </a:p>
          <a:p>
            <a:pPr algn="ctr" eaLnBrk="1" hangingPunct="1"/>
            <a:r>
              <a:rPr lang="pl-PL" sz="18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Program </a:t>
            </a:r>
            <a:r>
              <a:rPr lang="pl-PL" sz="1800" kern="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FEnIKS</a:t>
            </a:r>
            <a:r>
              <a:rPr lang="pl-PL" sz="18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- Systemy ciepłownicze, rozwój OZE</a:t>
            </a:r>
            <a:endParaRPr lang="pl-PL" altLang="pl-PL" sz="1800" b="0" dirty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sp>
        <p:nvSpPr>
          <p:cNvPr id="16" name="Tytuł 15">
            <a:extLst>
              <a:ext uri="{FF2B5EF4-FFF2-40B4-BE49-F238E27FC236}">
                <a16:creationId xmlns:a16="http://schemas.microsoft.com/office/drawing/2014/main" id="{787170AE-D786-C4B8-1BF9-CCE382B9595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410" y="179437"/>
            <a:ext cx="2736205" cy="287436"/>
          </a:xfrm>
        </p:spPr>
        <p:txBody>
          <a:bodyPr/>
          <a:lstStyle/>
          <a:p>
            <a:r>
              <a:rPr lang="pl-PL" sz="1800" dirty="0">
                <a:solidFill>
                  <a:srgbClr val="FFFFFF"/>
                </a:solidFill>
              </a:rPr>
              <a:t>Slajd tytułowy</a:t>
            </a:r>
          </a:p>
        </p:txBody>
      </p:sp>
      <p:sp>
        <p:nvSpPr>
          <p:cNvPr id="17411" name="Symbol zastępczy numeru slajdu 3" hidden="1">
            <a:extLst>
              <a:ext uri="{FF2B5EF4-FFF2-40B4-BE49-F238E27FC236}">
                <a16:creationId xmlns:a16="http://schemas.microsoft.com/office/drawing/2014/main" id="{8DAD59DD-94E0-2873-3ED3-462EDA8BB8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37652ED6-1A5F-41C8-8CF9-EFF1C693D102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1</a:t>
            </a:fld>
            <a:endParaRPr lang="pl-PL" altLang="pl-PL" dirty="0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sp>
        <p:nvSpPr>
          <p:cNvPr id="14" name="Tytuł 1">
            <a:extLst>
              <a:ext uri="{FF2B5EF4-FFF2-40B4-BE49-F238E27FC236}">
                <a16:creationId xmlns:a16="http://schemas.microsoft.com/office/drawing/2014/main" id="{13CA0706-8249-3742-85AE-F68EDE7037D0}"/>
              </a:ext>
            </a:extLst>
          </p:cNvPr>
          <p:cNvSpPr txBox="1">
            <a:spLocks/>
          </p:cNvSpPr>
          <p:nvPr/>
        </p:nvSpPr>
        <p:spPr bwMode="auto">
          <a:xfrm>
            <a:off x="781782" y="5781891"/>
            <a:ext cx="9433048" cy="103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r" eaLnBrk="1" hangingPunct="1">
              <a:lnSpc>
                <a:spcPts val="3000"/>
              </a:lnSpc>
            </a:pPr>
            <a:r>
              <a:rPr lang="pl-PL" altLang="pl-PL" sz="1400" b="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Anna Pekar, Departament Energetyki i Przemysłu</a:t>
            </a:r>
          </a:p>
          <a:p>
            <a:pPr algn="r" eaLnBrk="1" hangingPunct="1">
              <a:lnSpc>
                <a:spcPts val="3000"/>
              </a:lnSpc>
            </a:pPr>
            <a:r>
              <a:rPr lang="pl-PL" altLang="pl-PL" sz="1400" b="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10 września 2024 r.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00B03E41-BEFE-8873-57E5-B9E5EB0E7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7308229"/>
            <a:ext cx="10691813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553" y="899517"/>
            <a:ext cx="8421809" cy="1079500"/>
          </a:xfrm>
        </p:spPr>
        <p:txBody>
          <a:bodyPr/>
          <a:lstStyle/>
          <a:p>
            <a:r>
              <a:rPr lang="pl-PL" sz="2400" dirty="0"/>
              <a:t>Instrument Finansowy – biogazownie, </a:t>
            </a:r>
            <a:r>
              <a:rPr lang="pl-PL" sz="2400" dirty="0" err="1"/>
              <a:t>biometanownie</a:t>
            </a:r>
            <a:r>
              <a:rPr lang="pl-PL" sz="2400" dirty="0"/>
              <a:t>, elektrownie wodne, energia geotermalna)</a:t>
            </a:r>
          </a:p>
        </p:txBody>
      </p:sp>
      <p:pic>
        <p:nvPicPr>
          <p:cNvPr id="6" name="Obraz 5" descr="Ciąg znaków: FEnIKS, Rzeczpospolita Polska, UE i NFOŚiGW">
            <a:extLst>
              <a:ext uri="{FF2B5EF4-FFF2-40B4-BE49-F238E27FC236}">
                <a16:creationId xmlns:a16="http://schemas.microsoft.com/office/drawing/2014/main" id="{45846810-B0F1-C8C0-BBF3-910242C68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10</a:t>
            </a:fld>
            <a:endParaRPr lang="pl-PL" altLang="pl-PL"/>
          </a:p>
        </p:txBody>
      </p:sp>
      <p:pic>
        <p:nvPicPr>
          <p:cNvPr id="8" name="Symbol zastępczy zawartości 7">
            <a:extLst>
              <a:ext uri="{FF2B5EF4-FFF2-40B4-BE49-F238E27FC236}">
                <a16:creationId xmlns:a16="http://schemas.microsoft.com/office/drawing/2014/main" id="{E2196C70-AD43-99DC-BF38-275805C7E0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65200" y="1979017"/>
            <a:ext cx="8401237" cy="4177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581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553" y="899517"/>
            <a:ext cx="8349801" cy="1079500"/>
          </a:xfrm>
        </p:spPr>
        <p:txBody>
          <a:bodyPr/>
          <a:lstStyle/>
          <a:p>
            <a:r>
              <a:rPr lang="pl-PL" sz="2400" dirty="0"/>
              <a:t>Instrument Finansowy – energia wiatrowa i słoneczna</a:t>
            </a:r>
          </a:p>
        </p:txBody>
      </p:sp>
      <p:pic>
        <p:nvPicPr>
          <p:cNvPr id="6" name="Obraz 5" descr="Ciąg znaków: FEnIKS, Rzeczpospolita Polska, UE i NFOŚiGW">
            <a:extLst>
              <a:ext uri="{FF2B5EF4-FFF2-40B4-BE49-F238E27FC236}">
                <a16:creationId xmlns:a16="http://schemas.microsoft.com/office/drawing/2014/main" id="{45846810-B0F1-C8C0-BBF3-910242C68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11</a:t>
            </a:fld>
            <a:endParaRPr lang="pl-PL" alt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11C6BF7-0DBA-68D2-5BF6-F22E616423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2BFD331E-4A7C-7B55-946E-170CFC98C7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4" y="1984096"/>
            <a:ext cx="8666256" cy="4095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636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F41CC9D9-3570-F1F5-ECF3-011D406141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7308229"/>
            <a:ext cx="10691813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Tytuł 1">
            <a:extLst>
              <a:ext uri="{FF2B5EF4-FFF2-40B4-BE49-F238E27FC236}">
                <a16:creationId xmlns:a16="http://schemas.microsoft.com/office/drawing/2014/main" id="{5C606A43-3DCD-DBFD-BEF8-A1F6A0EBB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382" y="5075981"/>
            <a:ext cx="9433048" cy="553510"/>
          </a:xfrm>
        </p:spPr>
        <p:txBody>
          <a:bodyPr/>
          <a:lstStyle/>
          <a:p>
            <a:pPr algn="ctr" eaLnBrk="1" hangingPunct="1"/>
            <a:r>
              <a:rPr lang="pl-PL" altLang="pl-PL" sz="32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Dziękujemy za uwagę.</a:t>
            </a:r>
            <a:endParaRPr lang="pl-PL" altLang="pl-PL" sz="1800" b="0" dirty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418E5255-1E55-91C6-5533-1D99C144A2B4}"/>
              </a:ext>
            </a:extLst>
          </p:cNvPr>
          <p:cNvSpPr txBox="1">
            <a:spLocks/>
          </p:cNvSpPr>
          <p:nvPr/>
        </p:nvSpPr>
        <p:spPr bwMode="auto">
          <a:xfrm>
            <a:off x="629382" y="5629491"/>
            <a:ext cx="9433048" cy="103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pl-PL" altLang="pl-PL" sz="1400" b="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Zapraszamy na stronę:</a:t>
            </a:r>
          </a:p>
          <a:p>
            <a:pPr algn="ctr" eaLnBrk="1" hangingPunct="1">
              <a:lnSpc>
                <a:spcPts val="3000"/>
              </a:lnSpc>
            </a:pPr>
            <a:r>
              <a:rPr lang="pl-PL" altLang="pl-PL" sz="1400" b="0" u="sng" dirty="0">
                <a:solidFill>
                  <a:srgbClr val="00703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www.gov.pl/web/nfosigw/fundusze-europejskie-na-infrastrukture-klimat-i-srodowisko</a:t>
            </a:r>
          </a:p>
        </p:txBody>
      </p:sp>
      <p:sp>
        <p:nvSpPr>
          <p:cNvPr id="74755" name="Symbol zastępczy numeru slajdu 2" hidden="1">
            <a:extLst>
              <a:ext uri="{FF2B5EF4-FFF2-40B4-BE49-F238E27FC236}">
                <a16:creationId xmlns:a16="http://schemas.microsoft.com/office/drawing/2014/main" id="{21EEAE4B-6A9B-9FAD-8F55-1930A5D587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C625B326-A187-4C68-A9E3-C464BC509609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12</a:t>
            </a:fld>
            <a:endParaRPr lang="pl-PL" altLang="pl-PL" dirty="0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ytuł 14">
            <a:extLst>
              <a:ext uri="{FF2B5EF4-FFF2-40B4-BE49-F238E27FC236}">
                <a16:creationId xmlns:a16="http://schemas.microsoft.com/office/drawing/2014/main" id="{3461AAC7-DAEA-2482-E670-67E5A8B9CA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1025525" y="360362"/>
            <a:ext cx="8640763" cy="1619251"/>
          </a:xfrm>
        </p:spPr>
        <p:txBody>
          <a:bodyPr/>
          <a:lstStyle/>
          <a:p>
            <a:r>
              <a:rPr lang="pl-PL" dirty="0">
                <a:solidFill>
                  <a:schemeClr val="bg1"/>
                </a:solidFill>
              </a:rPr>
              <a:t>Najważniejsze informacje</a:t>
            </a: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CDA37B94-D69E-4778-362F-9CA42162589C}"/>
              </a:ext>
            </a:extLst>
          </p:cNvPr>
          <p:cNvSpPr txBox="1">
            <a:spLocks/>
          </p:cNvSpPr>
          <p:nvPr/>
        </p:nvSpPr>
        <p:spPr bwMode="auto">
          <a:xfrm>
            <a:off x="5525906" y="900113"/>
            <a:ext cx="4860560" cy="583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r>
              <a:rPr lang="pl-PL" dirty="0"/>
              <a:t>Priorytet FENX.02 Wsparcie sektorów energetyka i środowisko z EFRR</a:t>
            </a:r>
            <a:br>
              <a:rPr lang="pl-PL" dirty="0"/>
            </a:br>
            <a:br>
              <a:rPr lang="pl-PL" dirty="0"/>
            </a:br>
            <a:r>
              <a:rPr lang="pl-PL" dirty="0"/>
              <a:t>FENX.02.01 Infrastruktura ciepłownicza</a:t>
            </a:r>
          </a:p>
          <a:p>
            <a:r>
              <a:rPr lang="pl-PL" sz="2000" dirty="0"/>
              <a:t>Nieefektywne systemy ciepłownicze </a:t>
            </a:r>
          </a:p>
          <a:p>
            <a:r>
              <a:rPr lang="pl-PL" sz="2000" dirty="0"/>
              <a:t>Efektywne systemy ciepłownicze</a:t>
            </a:r>
          </a:p>
          <a:p>
            <a:r>
              <a:rPr lang="pl-PL" sz="2000" dirty="0"/>
              <a:t>Źródła wysokosprawnej kogeneracji</a:t>
            </a:r>
          </a:p>
          <a:p>
            <a:br>
              <a:rPr lang="pl-PL" dirty="0"/>
            </a:br>
            <a:r>
              <a:rPr lang="pl-PL" dirty="0"/>
              <a:t>FENX.02.02 Rozwój </a:t>
            </a:r>
            <a:r>
              <a:rPr lang="pl-PL" dirty="0" err="1"/>
              <a:t>oze</a:t>
            </a:r>
            <a:endParaRPr lang="pl-PL" dirty="0"/>
          </a:p>
        </p:txBody>
      </p:sp>
      <p:pic>
        <p:nvPicPr>
          <p:cNvPr id="6" name="Symbol zastępczy zawartości 6" descr="Zdjęcia pokazujące polską przyrodę.">
            <a:extLst>
              <a:ext uri="{FF2B5EF4-FFF2-40B4-BE49-F238E27FC236}">
                <a16:creationId xmlns:a16="http://schemas.microsoft.com/office/drawing/2014/main" id="{152573FF-AFD6-67F2-92B5-01ECA4A7127C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22105"/>
            <a:ext cx="5165907" cy="5759449"/>
          </a:xfrm>
        </p:spPr>
      </p:pic>
      <p:pic>
        <p:nvPicPr>
          <p:cNvPr id="3" name="Obraz 2" descr="Pięć ilustracji pokazujących polskie krajobrazy.">
            <a:extLst>
              <a:ext uri="{FF2B5EF4-FFF2-40B4-BE49-F238E27FC236}">
                <a16:creationId xmlns:a16="http://schemas.microsoft.com/office/drawing/2014/main" id="{FB583A0D-7E8D-591B-CDE4-2F127EAD3C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2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EEC0-B947-8327-BA9B-D5D927AF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370" y="395461"/>
            <a:ext cx="8949654" cy="6522441"/>
          </a:xfrm>
        </p:spPr>
        <p:txBody>
          <a:bodyPr/>
          <a:lstStyle/>
          <a:p>
            <a:pPr algn="ctr"/>
            <a:r>
              <a:rPr lang="pl-PL" dirty="0"/>
              <a:t>FENX.02.01 Systemy ciepłownicze (nieefektywne)</a:t>
            </a:r>
            <a:br>
              <a:rPr lang="pl-PL" dirty="0"/>
            </a:br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1F9FA591-B3C8-9F03-4386-316F2D675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737394" y="1052513"/>
            <a:ext cx="6207919" cy="2311495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C66FC0FD-462A-7489-B76C-F4E509959D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06916" y="3538615"/>
            <a:ext cx="2357438" cy="3240754"/>
          </a:xfrm>
          <a:prstGeom prst="rect">
            <a:avLst/>
          </a:prstGeom>
          <a:solidFill>
            <a:schemeClr val="accent1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D230D20-00FD-94C4-D8E0-67D4EA06D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4542" y="1048071"/>
            <a:ext cx="2357438" cy="2347569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>
              <a:solidFill>
                <a:srgbClr val="93C67B"/>
              </a:solidFill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5AEA4966-6EE5-DB3E-D872-EEE684940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37394" y="3538615"/>
            <a:ext cx="6207919" cy="3240754"/>
          </a:xfrm>
          <a:prstGeom prst="rect">
            <a:avLst/>
          </a:prstGeom>
          <a:solidFill>
            <a:schemeClr val="accent2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606F4301-C5CB-E4BE-9A0F-EBBB3B518F33}"/>
              </a:ext>
            </a:extLst>
          </p:cNvPr>
          <p:cNvSpPr/>
          <p:nvPr/>
        </p:nvSpPr>
        <p:spPr>
          <a:xfrm>
            <a:off x="953419" y="1052513"/>
            <a:ext cx="5929982" cy="2311495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pl-PL" altLang="pl-PL" sz="1400" b="1" u="sng" dirty="0">
                <a:solidFill>
                  <a:schemeClr val="bg1"/>
                </a:solidFill>
                <a:latin typeface="Open Sans" pitchFamily="34" charset="0"/>
              </a:rPr>
              <a:t>Beneficjenci:</a:t>
            </a:r>
          </a:p>
          <a:p>
            <a:pPr marL="0" indent="0" algn="just" eaLnBrk="1" hangingPunct="1">
              <a:defRPr/>
            </a:pPr>
            <a:r>
              <a:rPr lang="pl-PL" altLang="pl-PL" sz="1400" b="1" dirty="0">
                <a:solidFill>
                  <a:schemeClr val="bg1"/>
                </a:solidFill>
                <a:latin typeface="Open Sans" pitchFamily="34" charset="0"/>
              </a:rPr>
              <a:t>przedsiębiorcy, jednostki samorządu terytorialnego oraz działające w ich imieniu jednostki organizacyjne, podmioty świadczące usługi publiczne w ramach realizacji obowiązków własnych jednostek samorządu terytorialnego nie będące przedsiębiorcami, spółdzielnie mieszkaniowe, podmioty będące dostawcami usług energetycznych w rozumieniu dyrektywy 2012/27/UE działające na rzecz jednostek samorządu terytorialnego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57D1BF64-85E4-DC6D-320A-B22F0826883C}"/>
              </a:ext>
            </a:extLst>
          </p:cNvPr>
          <p:cNvSpPr/>
          <p:nvPr/>
        </p:nvSpPr>
        <p:spPr>
          <a:xfrm>
            <a:off x="7161338" y="3714749"/>
            <a:ext cx="2217017" cy="30646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Nabory wniosków: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Nabór nr 1 – trwa ocena wniosków (planowana data zakończenia oceny 25.10.2024 r.)</a:t>
            </a:r>
          </a:p>
          <a:p>
            <a:pPr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Nabór nr 2 – planowany pod koniec roku</a:t>
            </a:r>
          </a:p>
          <a:p>
            <a:pPr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Ocena na podstawie kryteriów: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Horyzontalnych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Specyficznych</a:t>
            </a:r>
          </a:p>
          <a:p>
            <a:pPr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0090B517-4D08-B80B-606C-4E64302FCDB9}"/>
              </a:ext>
            </a:extLst>
          </p:cNvPr>
          <p:cNvSpPr/>
          <p:nvPr/>
        </p:nvSpPr>
        <p:spPr>
          <a:xfrm>
            <a:off x="735805" y="4021060"/>
            <a:ext cx="6147595" cy="170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171450" indent="-1714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eaLnBrk="1" hangingPunct="1">
              <a:buFont typeface="Arial" pitchFamily="34" charset="0"/>
              <a:buChar char="•"/>
              <a:defRPr/>
            </a:pPr>
            <a:endParaRPr lang="pl-PL" altLang="pl-PL" sz="1400" b="1" dirty="0">
              <a:solidFill>
                <a:schemeClr val="tx2"/>
              </a:solidFill>
              <a:latin typeface="Open Sans" pitchFamily="34" charset="0"/>
            </a:endParaRPr>
          </a:p>
          <a:p>
            <a:pPr algn="just" eaLnBrk="1" hangingPunct="1">
              <a:buFont typeface="Arial" pitchFamily="34" charset="0"/>
              <a:buChar char="•"/>
              <a:defRPr/>
            </a:pPr>
            <a:endParaRPr lang="pl-PL" altLang="pl-PL" sz="1400" b="1" dirty="0">
              <a:solidFill>
                <a:schemeClr val="tx2"/>
              </a:solidFill>
              <a:latin typeface="Open Sans" pitchFamily="34" charset="0"/>
            </a:endParaRPr>
          </a:p>
          <a:p>
            <a:pPr algn="just" eaLnBrk="1" hangingPunct="1">
              <a:buFont typeface="Arial" pitchFamily="34" charset="0"/>
              <a:buChar char="•"/>
              <a:defRPr/>
            </a:pPr>
            <a:r>
              <a:rPr lang="pl-PL" altLang="pl-PL" sz="1400" b="1" u="sng" dirty="0">
                <a:solidFill>
                  <a:schemeClr val="tx2"/>
                </a:solidFill>
                <a:latin typeface="Open Sans" pitchFamily="34" charset="0"/>
              </a:rPr>
              <a:t>Przedmiot dofinansowania</a:t>
            </a: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: infrastruktura sieciowej, w tym: budowa sieci ciepłowniczej celem przyłączenia nowych odbiorców, modernizacja/przebudowa sieci ciepłowniczej/ chłodniczej, budowa i przebudowa komór ciepłowniczych, przepompowni wody sieciowej oraz węzłów cieplnych, likwidacja grupowych węzłów cieplnych, magazyny energii.</a:t>
            </a:r>
          </a:p>
          <a:p>
            <a:pPr algn="just" eaLnBrk="1" hangingPunct="1">
              <a:buFont typeface="Arial" pitchFamily="34" charset="0"/>
              <a:buChar char="•"/>
              <a:defRPr/>
            </a:pP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Wsparcie dedykowane jest dla przedsiębiorców realizujących inwestycje w systemach ciepłowniczych o mocy zamówionej powyżej </a:t>
            </a:r>
            <a:r>
              <a:rPr lang="pl-PL" altLang="pl-PL" sz="1400" b="1" u="sng" dirty="0">
                <a:solidFill>
                  <a:schemeClr val="tx2"/>
                </a:solidFill>
                <a:latin typeface="Open Sans" pitchFamily="34" charset="0"/>
              </a:rPr>
              <a:t>5 MW</a:t>
            </a: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.</a:t>
            </a:r>
          </a:p>
          <a:p>
            <a:pPr algn="just" eaLnBrk="1" hangingPunct="1">
              <a:buFont typeface="Arial" pitchFamily="34" charset="0"/>
              <a:buChar char="•"/>
              <a:defRPr/>
            </a:pP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O dofinansowanie mogą ubiegać się projekty, które na dzień składania wniosku o dofinansowanie, </a:t>
            </a:r>
            <a:r>
              <a:rPr lang="pl-PL" altLang="pl-PL" sz="1400" b="1" u="sng" dirty="0">
                <a:solidFill>
                  <a:schemeClr val="tx2"/>
                </a:solidFill>
                <a:latin typeface="Open Sans" pitchFamily="34" charset="0"/>
              </a:rPr>
              <a:t>nie posiadają </a:t>
            </a: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statusu efektywnego systemu ciepłowniczego (Dyrektywa 2012/27/UE o efektywności energetycznej).</a:t>
            </a: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3727DE53-4FC3-20FC-9498-1AAF6A6378FD}"/>
              </a:ext>
            </a:extLst>
          </p:cNvPr>
          <p:cNvSpPr/>
          <p:nvPr/>
        </p:nvSpPr>
        <p:spPr>
          <a:xfrm>
            <a:off x="7206454" y="1115541"/>
            <a:ext cx="2295526" cy="22484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Alokacja UE: </a:t>
            </a: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700 mln EUR (3 mld PLN)</a:t>
            </a:r>
          </a:p>
          <a:p>
            <a:pPr eaLnBrk="1" hangingPunct="1">
              <a:defRPr/>
            </a:pPr>
            <a:endParaRPr lang="pl-PL" altLang="pl-PL" sz="1200" b="1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Dotacja do 79,71% KK</a:t>
            </a: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nie więcej niż maks. poziom dofinansowania wynikający z przepisów pomocy publicznej (</a:t>
            </a:r>
            <a:r>
              <a:rPr lang="pl-PL" altLang="pl-PL" sz="1200" b="1" dirty="0" err="1">
                <a:solidFill>
                  <a:schemeClr val="tx2"/>
                </a:solidFill>
                <a:latin typeface="Open Sans" pitchFamily="34" charset="0"/>
              </a:rPr>
              <a:t>Rozp</a:t>
            </a: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. </a:t>
            </a:r>
            <a:r>
              <a:rPr lang="pl-PL" altLang="pl-PL" sz="1200" b="1" dirty="0" err="1">
                <a:solidFill>
                  <a:schemeClr val="tx2"/>
                </a:solidFill>
                <a:latin typeface="Open Sans" pitchFamily="34" charset="0"/>
              </a:rPr>
              <a:t>MKiŚ</a:t>
            </a: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 z 22.11.2023 r. Dz. U. poz. 2558, Metodyka)</a:t>
            </a:r>
          </a:p>
          <a:p>
            <a:pPr eaLnBrk="1" hangingPunct="1">
              <a:defRPr/>
            </a:pPr>
            <a:endParaRPr lang="pl-PL" altLang="pl-PL" sz="1200" b="1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Okres wdrażania do 31.12.2029</a:t>
            </a:r>
            <a:endParaRPr lang="pl-PL" altLang="pl-PL" sz="1000" b="1" dirty="0">
              <a:solidFill>
                <a:schemeClr val="tx2"/>
              </a:solidFill>
              <a:latin typeface="Open Sans" pitchFamily="34" charset="0"/>
            </a:endParaRPr>
          </a:p>
        </p:txBody>
      </p:sp>
      <p:pic>
        <p:nvPicPr>
          <p:cNvPr id="5" name="Obraz 4" descr="Ciąg znaków: FEnIKS, Rzeczpospolita Polska, UE i NFOŚiGW">
            <a:extLst>
              <a:ext uri="{FF2B5EF4-FFF2-40B4-BE49-F238E27FC236}">
                <a16:creationId xmlns:a16="http://schemas.microsoft.com/office/drawing/2014/main" id="{F842BDCB-DF3B-52B5-00C6-65A78CFB7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3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739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854B504-58A5-C9FD-6FE5-0B8B06C96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317" y="900113"/>
            <a:ext cx="9603231" cy="1079500"/>
          </a:xfrm>
        </p:spPr>
        <p:txBody>
          <a:bodyPr>
            <a:normAutofit/>
          </a:bodyPr>
          <a:lstStyle/>
          <a:p>
            <a:r>
              <a:rPr lang="pl-PL" sz="2631" dirty="0">
                <a:solidFill>
                  <a:schemeClr val="tx1"/>
                </a:solidFill>
              </a:rPr>
              <a:t>Ewolucja definicji efektywnego systemu ciepłowniczego</a:t>
            </a:r>
          </a:p>
        </p:txBody>
      </p:sp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id="{70754110-412B-3705-D064-D7E4E0399D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6534204"/>
              </p:ext>
            </p:extLst>
          </p:nvPr>
        </p:nvGraphicFramePr>
        <p:xfrm>
          <a:off x="544291" y="5031228"/>
          <a:ext cx="9603230" cy="1517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1" name="Grupa 20">
            <a:extLst>
              <a:ext uri="{FF2B5EF4-FFF2-40B4-BE49-F238E27FC236}">
                <a16:creationId xmlns:a16="http://schemas.microsoft.com/office/drawing/2014/main" id="{81C680E0-43F7-6046-1060-CD19FD884E14}"/>
              </a:ext>
            </a:extLst>
          </p:cNvPr>
          <p:cNvGrpSpPr/>
          <p:nvPr/>
        </p:nvGrpSpPr>
        <p:grpSpPr>
          <a:xfrm>
            <a:off x="2121117" y="2120526"/>
            <a:ext cx="6285752" cy="3296987"/>
            <a:chOff x="2418735" y="1536867"/>
            <a:chExt cx="7167717" cy="3192449"/>
          </a:xfrm>
        </p:grpSpPr>
        <p:cxnSp>
          <p:nvCxnSpPr>
            <p:cNvPr id="8" name="Łącznik prosty 7">
              <a:extLst>
                <a:ext uri="{FF2B5EF4-FFF2-40B4-BE49-F238E27FC236}">
                  <a16:creationId xmlns:a16="http://schemas.microsoft.com/office/drawing/2014/main" id="{1D3BA3EA-98DD-1604-FB9E-6E61DE3D7D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18735" y="1536867"/>
              <a:ext cx="0" cy="31924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Łącznik prosty 8">
              <a:extLst>
                <a:ext uri="{FF2B5EF4-FFF2-40B4-BE49-F238E27FC236}">
                  <a16:creationId xmlns:a16="http://schemas.microsoft.com/office/drawing/2014/main" id="{2E2FB83E-D0DC-85F6-A36B-149934767A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22955" y="1536867"/>
              <a:ext cx="0" cy="31924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Łącznik prosty 9">
              <a:extLst>
                <a:ext uri="{FF2B5EF4-FFF2-40B4-BE49-F238E27FC236}">
                  <a16:creationId xmlns:a16="http://schemas.microsoft.com/office/drawing/2014/main" id="{08EE5DCA-956D-6930-4616-EC9624FE1BC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87845" y="1536867"/>
              <a:ext cx="0" cy="31924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Łącznik prosty 10">
              <a:extLst>
                <a:ext uri="{FF2B5EF4-FFF2-40B4-BE49-F238E27FC236}">
                  <a16:creationId xmlns:a16="http://schemas.microsoft.com/office/drawing/2014/main" id="{2FF1A694-91AA-B756-539B-05FCBAEF279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01897" y="1536867"/>
              <a:ext cx="0" cy="31924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Łącznik prosty 11">
              <a:extLst>
                <a:ext uri="{FF2B5EF4-FFF2-40B4-BE49-F238E27FC236}">
                  <a16:creationId xmlns:a16="http://schemas.microsoft.com/office/drawing/2014/main" id="{6C2233A4-1282-D6AA-4687-AF4E5872792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586452" y="1536867"/>
              <a:ext cx="0" cy="31924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Symbol zastępczy zawartości 2">
            <a:extLst>
              <a:ext uri="{FF2B5EF4-FFF2-40B4-BE49-F238E27FC236}">
                <a16:creationId xmlns:a16="http://schemas.microsoft.com/office/drawing/2014/main" id="{721F33AE-6674-AFB4-AD8A-695D8E512D4A}"/>
              </a:ext>
            </a:extLst>
          </p:cNvPr>
          <p:cNvSpPr txBox="1">
            <a:spLocks/>
          </p:cNvSpPr>
          <p:nvPr/>
        </p:nvSpPr>
        <p:spPr>
          <a:xfrm>
            <a:off x="544291" y="2058434"/>
            <a:ext cx="9603231" cy="29223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vert="horz" lIns="80189" tIns="40094" rIns="80189" bIns="40094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754" dirty="0">
                <a:solidFill>
                  <a:schemeClr val="accent3"/>
                </a:solidFill>
              </a:rPr>
              <a:t>Warunek dla wysokosprawnej kogeneracji</a:t>
            </a:r>
          </a:p>
        </p:txBody>
      </p:sp>
      <p:sp>
        <p:nvSpPr>
          <p:cNvPr id="13" name="Symbol zastępczy zawartości 2">
            <a:extLst>
              <a:ext uri="{FF2B5EF4-FFF2-40B4-BE49-F238E27FC236}">
                <a16:creationId xmlns:a16="http://schemas.microsoft.com/office/drawing/2014/main" id="{6F68E3C0-B24D-994D-A437-DE7D2ECC6991}"/>
              </a:ext>
            </a:extLst>
          </p:cNvPr>
          <p:cNvSpPr txBox="1">
            <a:spLocks/>
          </p:cNvSpPr>
          <p:nvPr/>
        </p:nvSpPr>
        <p:spPr>
          <a:xfrm>
            <a:off x="544290" y="3206805"/>
            <a:ext cx="9603231" cy="2922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vert="horz" lIns="80189" tIns="40094" rIns="80189" bIns="40094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754" dirty="0">
                <a:solidFill>
                  <a:schemeClr val="accent3"/>
                </a:solidFill>
              </a:rPr>
              <a:t>Warunek z OZE lub ciepła odpadowego</a:t>
            </a:r>
          </a:p>
        </p:txBody>
      </p:sp>
      <p:sp>
        <p:nvSpPr>
          <p:cNvPr id="15" name="Symbol zastępczy zawartości 2">
            <a:extLst>
              <a:ext uri="{FF2B5EF4-FFF2-40B4-BE49-F238E27FC236}">
                <a16:creationId xmlns:a16="http://schemas.microsoft.com/office/drawing/2014/main" id="{30088EAA-9C1E-5DB3-B2E8-CF43EF0A2C78}"/>
              </a:ext>
            </a:extLst>
          </p:cNvPr>
          <p:cNvSpPr txBox="1">
            <a:spLocks/>
          </p:cNvSpPr>
          <p:nvPr/>
        </p:nvSpPr>
        <p:spPr>
          <a:xfrm>
            <a:off x="544290" y="4352869"/>
            <a:ext cx="9603231" cy="2922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vert="horz" lIns="80189" tIns="40094" rIns="80189" bIns="40094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754" dirty="0">
                <a:solidFill>
                  <a:schemeClr val="accent3"/>
                </a:solidFill>
              </a:rPr>
              <a:t>Warunek mieszany z wysokosprawną kogeneracją</a:t>
            </a:r>
          </a:p>
        </p:txBody>
      </p:sp>
      <p:sp>
        <p:nvSpPr>
          <p:cNvPr id="22" name="Symbol zastępczy zawartości 2">
            <a:extLst>
              <a:ext uri="{FF2B5EF4-FFF2-40B4-BE49-F238E27FC236}">
                <a16:creationId xmlns:a16="http://schemas.microsoft.com/office/drawing/2014/main" id="{E5ABB2BE-3D8F-C6D2-4FEA-00897AEFE9FE}"/>
              </a:ext>
            </a:extLst>
          </p:cNvPr>
          <p:cNvSpPr txBox="1">
            <a:spLocks/>
          </p:cNvSpPr>
          <p:nvPr/>
        </p:nvSpPr>
        <p:spPr>
          <a:xfrm>
            <a:off x="534591" y="2371046"/>
            <a:ext cx="1577904" cy="833452"/>
          </a:xfrm>
          <a:prstGeom prst="rect">
            <a:avLst/>
          </a:prstGeom>
          <a:noFill/>
        </p:spPr>
        <p:txBody>
          <a:bodyPr vert="horz" lIns="80189" tIns="40094" rIns="80189" bIns="40094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754" dirty="0">
                <a:solidFill>
                  <a:schemeClr val="tx1"/>
                </a:solidFill>
              </a:rPr>
              <a:t>75%, kogeneracja nie musi być wysokosprawna</a:t>
            </a:r>
          </a:p>
        </p:txBody>
      </p:sp>
      <p:sp>
        <p:nvSpPr>
          <p:cNvPr id="23" name="Symbol zastępczy zawartości 2">
            <a:extLst>
              <a:ext uri="{FF2B5EF4-FFF2-40B4-BE49-F238E27FC236}">
                <a16:creationId xmlns:a16="http://schemas.microsoft.com/office/drawing/2014/main" id="{8EAFA8A0-D143-8288-317B-38A91EE6138E}"/>
              </a:ext>
            </a:extLst>
          </p:cNvPr>
          <p:cNvSpPr txBox="1">
            <a:spLocks/>
          </p:cNvSpPr>
          <p:nvPr/>
        </p:nvSpPr>
        <p:spPr>
          <a:xfrm>
            <a:off x="2550084" y="2631290"/>
            <a:ext cx="758774" cy="292236"/>
          </a:xfrm>
          <a:prstGeom prst="rect">
            <a:avLst/>
          </a:prstGeom>
          <a:noFill/>
        </p:spPr>
        <p:txBody>
          <a:bodyPr vert="horz" lIns="80189" tIns="40094" rIns="80189" bIns="40094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754" dirty="0">
                <a:solidFill>
                  <a:schemeClr val="tx1"/>
                </a:solidFill>
              </a:rPr>
              <a:t>80%</a:t>
            </a:r>
          </a:p>
        </p:txBody>
      </p:sp>
      <p:sp>
        <p:nvSpPr>
          <p:cNvPr id="25" name="Symbol zastępczy zawartości 2">
            <a:extLst>
              <a:ext uri="{FF2B5EF4-FFF2-40B4-BE49-F238E27FC236}">
                <a16:creationId xmlns:a16="http://schemas.microsoft.com/office/drawing/2014/main" id="{4D920F0F-08A6-9399-A583-5D0A34E9B11D}"/>
              </a:ext>
            </a:extLst>
          </p:cNvPr>
          <p:cNvSpPr txBox="1">
            <a:spLocks/>
          </p:cNvSpPr>
          <p:nvPr/>
        </p:nvSpPr>
        <p:spPr>
          <a:xfrm>
            <a:off x="3711956" y="2350670"/>
            <a:ext cx="1539099" cy="853827"/>
          </a:xfrm>
          <a:prstGeom prst="rect">
            <a:avLst/>
          </a:prstGeom>
          <a:noFill/>
        </p:spPr>
        <p:txBody>
          <a:bodyPr vert="horz" lIns="80189" tIns="40094" rIns="80189" bIns="40094" rtlCol="0" anchor="ctr" anchorCtr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754" dirty="0">
                <a:solidFill>
                  <a:schemeClr val="tx1"/>
                </a:solidFill>
              </a:rPr>
              <a:t>-</a:t>
            </a:r>
          </a:p>
        </p:txBody>
      </p:sp>
      <p:sp>
        <p:nvSpPr>
          <p:cNvPr id="26" name="Symbol zastępczy zawartości 2">
            <a:extLst>
              <a:ext uri="{FF2B5EF4-FFF2-40B4-BE49-F238E27FC236}">
                <a16:creationId xmlns:a16="http://schemas.microsoft.com/office/drawing/2014/main" id="{39C3B663-903D-A09E-2848-32EB262A2342}"/>
              </a:ext>
            </a:extLst>
          </p:cNvPr>
          <p:cNvSpPr txBox="1">
            <a:spLocks/>
          </p:cNvSpPr>
          <p:nvPr/>
        </p:nvSpPr>
        <p:spPr>
          <a:xfrm>
            <a:off x="5302799" y="2371046"/>
            <a:ext cx="1539099" cy="853827"/>
          </a:xfrm>
          <a:prstGeom prst="rect">
            <a:avLst/>
          </a:prstGeom>
          <a:noFill/>
        </p:spPr>
        <p:txBody>
          <a:bodyPr vert="horz" lIns="80189" tIns="40094" rIns="80189" bIns="40094" rtlCol="0" anchor="ctr" anchorCtr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754" dirty="0">
                <a:solidFill>
                  <a:schemeClr val="tx1"/>
                </a:solidFill>
              </a:rPr>
              <a:t>-</a:t>
            </a:r>
          </a:p>
        </p:txBody>
      </p:sp>
      <p:sp>
        <p:nvSpPr>
          <p:cNvPr id="27" name="Symbol zastępczy zawartości 2">
            <a:extLst>
              <a:ext uri="{FF2B5EF4-FFF2-40B4-BE49-F238E27FC236}">
                <a16:creationId xmlns:a16="http://schemas.microsoft.com/office/drawing/2014/main" id="{1BD8B92B-D1F9-4176-C2F6-5682D9C144B2}"/>
              </a:ext>
            </a:extLst>
          </p:cNvPr>
          <p:cNvSpPr txBox="1">
            <a:spLocks/>
          </p:cNvSpPr>
          <p:nvPr/>
        </p:nvSpPr>
        <p:spPr>
          <a:xfrm>
            <a:off x="6867764" y="2360857"/>
            <a:ext cx="1539099" cy="853827"/>
          </a:xfrm>
          <a:prstGeom prst="rect">
            <a:avLst/>
          </a:prstGeom>
          <a:noFill/>
        </p:spPr>
        <p:txBody>
          <a:bodyPr vert="horz" lIns="80189" tIns="40094" rIns="80189" bIns="40094" rtlCol="0" anchor="ctr" anchorCtr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754" dirty="0">
                <a:solidFill>
                  <a:schemeClr val="tx1"/>
                </a:solidFill>
              </a:rPr>
              <a:t>-</a:t>
            </a:r>
          </a:p>
        </p:txBody>
      </p:sp>
      <p:sp>
        <p:nvSpPr>
          <p:cNvPr id="28" name="Symbol zastępczy zawartości 2">
            <a:extLst>
              <a:ext uri="{FF2B5EF4-FFF2-40B4-BE49-F238E27FC236}">
                <a16:creationId xmlns:a16="http://schemas.microsoft.com/office/drawing/2014/main" id="{C6EC6B78-0D8E-4184-A9D0-D787B34C5253}"/>
              </a:ext>
            </a:extLst>
          </p:cNvPr>
          <p:cNvSpPr txBox="1">
            <a:spLocks/>
          </p:cNvSpPr>
          <p:nvPr/>
        </p:nvSpPr>
        <p:spPr>
          <a:xfrm>
            <a:off x="8406863" y="2360856"/>
            <a:ext cx="1539099" cy="853827"/>
          </a:xfrm>
          <a:prstGeom prst="rect">
            <a:avLst/>
          </a:prstGeom>
          <a:noFill/>
        </p:spPr>
        <p:txBody>
          <a:bodyPr vert="horz" lIns="80189" tIns="40094" rIns="80189" bIns="40094" rtlCol="0" anchor="ctr" anchorCtr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754" dirty="0">
                <a:solidFill>
                  <a:schemeClr val="tx1"/>
                </a:solidFill>
              </a:rPr>
              <a:t>-</a:t>
            </a:r>
          </a:p>
        </p:txBody>
      </p:sp>
      <p:sp>
        <p:nvSpPr>
          <p:cNvPr id="29" name="Symbol zastępczy zawartości 2">
            <a:extLst>
              <a:ext uri="{FF2B5EF4-FFF2-40B4-BE49-F238E27FC236}">
                <a16:creationId xmlns:a16="http://schemas.microsoft.com/office/drawing/2014/main" id="{A3E5F87E-9F3F-922A-F1C7-58F2ED4574BD}"/>
              </a:ext>
            </a:extLst>
          </p:cNvPr>
          <p:cNvSpPr txBox="1">
            <a:spLocks/>
          </p:cNvSpPr>
          <p:nvPr/>
        </p:nvSpPr>
        <p:spPr>
          <a:xfrm>
            <a:off x="553993" y="3499042"/>
            <a:ext cx="1539099" cy="853827"/>
          </a:xfrm>
          <a:prstGeom prst="rect">
            <a:avLst/>
          </a:prstGeom>
          <a:noFill/>
        </p:spPr>
        <p:txBody>
          <a:bodyPr vert="horz" lIns="80189" tIns="40094" rIns="80189" bIns="40094" rtlCol="0" anchor="ctr" anchorCtr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754" dirty="0">
                <a:solidFill>
                  <a:schemeClr val="tx1"/>
                </a:solidFill>
              </a:rPr>
              <a:t>50%</a:t>
            </a:r>
          </a:p>
        </p:txBody>
      </p:sp>
      <p:sp>
        <p:nvSpPr>
          <p:cNvPr id="30" name="Symbol zastępczy zawartości 2">
            <a:extLst>
              <a:ext uri="{FF2B5EF4-FFF2-40B4-BE49-F238E27FC236}">
                <a16:creationId xmlns:a16="http://schemas.microsoft.com/office/drawing/2014/main" id="{F5B7AE34-E466-758B-702B-95DD62750B6D}"/>
              </a:ext>
            </a:extLst>
          </p:cNvPr>
          <p:cNvSpPr txBox="1">
            <a:spLocks/>
          </p:cNvSpPr>
          <p:nvPr/>
        </p:nvSpPr>
        <p:spPr>
          <a:xfrm>
            <a:off x="2149144" y="3478852"/>
            <a:ext cx="1539099" cy="853827"/>
          </a:xfrm>
          <a:prstGeom prst="rect">
            <a:avLst/>
          </a:prstGeom>
          <a:noFill/>
        </p:spPr>
        <p:txBody>
          <a:bodyPr vert="horz" lIns="80189" tIns="40094" rIns="80189" bIns="40094" rtlCol="0" anchor="ctr" anchorCtr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754" dirty="0">
                <a:solidFill>
                  <a:schemeClr val="tx1"/>
                </a:solidFill>
              </a:rPr>
              <a:t>50%</a:t>
            </a:r>
          </a:p>
        </p:txBody>
      </p:sp>
      <p:sp>
        <p:nvSpPr>
          <p:cNvPr id="31" name="Symbol zastępczy zawartości 2">
            <a:extLst>
              <a:ext uri="{FF2B5EF4-FFF2-40B4-BE49-F238E27FC236}">
                <a16:creationId xmlns:a16="http://schemas.microsoft.com/office/drawing/2014/main" id="{A278CA48-F703-DC01-27D6-6344FB18F275}"/>
              </a:ext>
            </a:extLst>
          </p:cNvPr>
          <p:cNvSpPr txBox="1">
            <a:spLocks/>
          </p:cNvSpPr>
          <p:nvPr/>
        </p:nvSpPr>
        <p:spPr>
          <a:xfrm>
            <a:off x="3711956" y="3495760"/>
            <a:ext cx="1539099" cy="853827"/>
          </a:xfrm>
          <a:prstGeom prst="rect">
            <a:avLst/>
          </a:prstGeom>
          <a:noFill/>
        </p:spPr>
        <p:txBody>
          <a:bodyPr vert="horz" lIns="80189" tIns="40094" rIns="80189" bIns="40094" rtlCol="0" anchor="ctr" anchorCtr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754" dirty="0">
                <a:solidFill>
                  <a:schemeClr val="tx1"/>
                </a:solidFill>
              </a:rPr>
              <a:t>50%</a:t>
            </a:r>
          </a:p>
        </p:txBody>
      </p:sp>
      <p:sp>
        <p:nvSpPr>
          <p:cNvPr id="32" name="Symbol zastępczy zawartości 2">
            <a:extLst>
              <a:ext uri="{FF2B5EF4-FFF2-40B4-BE49-F238E27FC236}">
                <a16:creationId xmlns:a16="http://schemas.microsoft.com/office/drawing/2014/main" id="{F717762A-CA7D-589D-CC6B-5CAF406846D8}"/>
              </a:ext>
            </a:extLst>
          </p:cNvPr>
          <p:cNvSpPr txBox="1">
            <a:spLocks/>
          </p:cNvSpPr>
          <p:nvPr/>
        </p:nvSpPr>
        <p:spPr>
          <a:xfrm>
            <a:off x="5284472" y="3495761"/>
            <a:ext cx="1539099" cy="853827"/>
          </a:xfrm>
          <a:prstGeom prst="rect">
            <a:avLst/>
          </a:prstGeom>
          <a:noFill/>
        </p:spPr>
        <p:txBody>
          <a:bodyPr vert="horz" lIns="80189" tIns="40094" rIns="80189" bIns="40094" rtlCol="0" anchor="ctr" anchorCtr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754" dirty="0">
                <a:solidFill>
                  <a:schemeClr val="tx1"/>
                </a:solidFill>
              </a:rPr>
              <a:t>75%</a:t>
            </a:r>
          </a:p>
        </p:txBody>
      </p:sp>
      <p:sp>
        <p:nvSpPr>
          <p:cNvPr id="33" name="Symbol zastępczy zawartości 2">
            <a:extLst>
              <a:ext uri="{FF2B5EF4-FFF2-40B4-BE49-F238E27FC236}">
                <a16:creationId xmlns:a16="http://schemas.microsoft.com/office/drawing/2014/main" id="{11636202-A820-0D35-7E71-A74097A30283}"/>
              </a:ext>
            </a:extLst>
          </p:cNvPr>
          <p:cNvSpPr txBox="1">
            <a:spLocks/>
          </p:cNvSpPr>
          <p:nvPr/>
        </p:nvSpPr>
        <p:spPr>
          <a:xfrm>
            <a:off x="6851598" y="3478851"/>
            <a:ext cx="1539099" cy="853827"/>
          </a:xfrm>
          <a:prstGeom prst="rect">
            <a:avLst/>
          </a:prstGeom>
          <a:noFill/>
        </p:spPr>
        <p:txBody>
          <a:bodyPr vert="horz" lIns="80189" tIns="40094" rIns="80189" bIns="40094" rtlCol="0" anchor="ctr" anchorCtr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754" b="1" dirty="0">
                <a:solidFill>
                  <a:schemeClr val="accent1"/>
                </a:solidFill>
              </a:rPr>
              <a:t>75%</a:t>
            </a:r>
          </a:p>
        </p:txBody>
      </p:sp>
      <p:sp>
        <p:nvSpPr>
          <p:cNvPr id="34" name="Symbol zastępczy zawartości 2">
            <a:extLst>
              <a:ext uri="{FF2B5EF4-FFF2-40B4-BE49-F238E27FC236}">
                <a16:creationId xmlns:a16="http://schemas.microsoft.com/office/drawing/2014/main" id="{F445BA56-2204-B6C2-7883-681E7F084C17}"/>
              </a:ext>
            </a:extLst>
          </p:cNvPr>
          <p:cNvSpPr txBox="1">
            <a:spLocks/>
          </p:cNvSpPr>
          <p:nvPr/>
        </p:nvSpPr>
        <p:spPr>
          <a:xfrm>
            <a:off x="8538630" y="3495760"/>
            <a:ext cx="1539099" cy="853827"/>
          </a:xfrm>
          <a:prstGeom prst="rect">
            <a:avLst/>
          </a:prstGeom>
          <a:noFill/>
        </p:spPr>
        <p:txBody>
          <a:bodyPr vert="horz" lIns="80189" tIns="40094" rIns="80189" bIns="40094" rtlCol="0" anchor="ctr" anchorCtr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754" b="1" dirty="0">
                <a:solidFill>
                  <a:schemeClr val="accent1"/>
                </a:solidFill>
              </a:rPr>
              <a:t>100%</a:t>
            </a:r>
          </a:p>
        </p:txBody>
      </p:sp>
      <p:sp>
        <p:nvSpPr>
          <p:cNvPr id="35" name="Symbol zastępczy zawartości 2">
            <a:extLst>
              <a:ext uri="{FF2B5EF4-FFF2-40B4-BE49-F238E27FC236}">
                <a16:creationId xmlns:a16="http://schemas.microsoft.com/office/drawing/2014/main" id="{A40BA8CD-FA3A-6EE3-FBD6-6066541EA53C}"/>
              </a:ext>
            </a:extLst>
          </p:cNvPr>
          <p:cNvSpPr txBox="1">
            <a:spLocks/>
          </p:cNvSpPr>
          <p:nvPr/>
        </p:nvSpPr>
        <p:spPr>
          <a:xfrm>
            <a:off x="563317" y="4625779"/>
            <a:ext cx="1539099" cy="853827"/>
          </a:xfrm>
          <a:prstGeom prst="rect">
            <a:avLst/>
          </a:prstGeom>
          <a:noFill/>
        </p:spPr>
        <p:txBody>
          <a:bodyPr vert="horz" lIns="80189" tIns="40094" rIns="80189" bIns="40094" rtlCol="0" anchor="ctr" anchorCtr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754" dirty="0">
                <a:solidFill>
                  <a:schemeClr val="tx1"/>
                </a:solidFill>
              </a:rPr>
              <a:t>50%</a:t>
            </a:r>
          </a:p>
        </p:txBody>
      </p:sp>
      <p:sp>
        <p:nvSpPr>
          <p:cNvPr id="36" name="Symbol zastępczy zawartości 2">
            <a:extLst>
              <a:ext uri="{FF2B5EF4-FFF2-40B4-BE49-F238E27FC236}">
                <a16:creationId xmlns:a16="http://schemas.microsoft.com/office/drawing/2014/main" id="{2720BF09-FEC5-92C3-9DE2-08CAC8C55B7D}"/>
              </a:ext>
            </a:extLst>
          </p:cNvPr>
          <p:cNvSpPr txBox="1">
            <a:spLocks/>
          </p:cNvSpPr>
          <p:nvPr/>
        </p:nvSpPr>
        <p:spPr>
          <a:xfrm>
            <a:off x="2155610" y="4628421"/>
            <a:ext cx="1539099" cy="853827"/>
          </a:xfrm>
          <a:prstGeom prst="rect">
            <a:avLst/>
          </a:prstGeom>
          <a:noFill/>
        </p:spPr>
        <p:txBody>
          <a:bodyPr vert="horz" lIns="80189" tIns="40094" rIns="80189" bIns="40094" rtlCol="0" anchor="ctr" anchorCtr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754" dirty="0">
                <a:solidFill>
                  <a:schemeClr val="tx1"/>
                </a:solidFill>
              </a:rPr>
              <a:t>50%, min. 5% OZE</a:t>
            </a:r>
          </a:p>
        </p:txBody>
      </p:sp>
      <p:sp>
        <p:nvSpPr>
          <p:cNvPr id="37" name="Symbol zastępczy zawartości 2">
            <a:extLst>
              <a:ext uri="{FF2B5EF4-FFF2-40B4-BE49-F238E27FC236}">
                <a16:creationId xmlns:a16="http://schemas.microsoft.com/office/drawing/2014/main" id="{0489D5A1-6F81-D71D-0FAE-2FA95709A2E7}"/>
              </a:ext>
            </a:extLst>
          </p:cNvPr>
          <p:cNvSpPr txBox="1">
            <a:spLocks/>
          </p:cNvSpPr>
          <p:nvPr/>
        </p:nvSpPr>
        <p:spPr>
          <a:xfrm>
            <a:off x="3693634" y="4625778"/>
            <a:ext cx="1539099" cy="853827"/>
          </a:xfrm>
          <a:prstGeom prst="rect">
            <a:avLst/>
          </a:prstGeom>
          <a:noFill/>
        </p:spPr>
        <p:txBody>
          <a:bodyPr vert="horz" lIns="80189" tIns="40094" rIns="80189" bIns="40094" rtlCol="0" anchor="ctr" anchorCtr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403" dirty="0">
                <a:solidFill>
                  <a:schemeClr val="tx1"/>
                </a:solidFill>
              </a:rPr>
              <a:t>85%, min. 35% OZE lub ciepła odpadowego</a:t>
            </a:r>
          </a:p>
        </p:txBody>
      </p:sp>
      <p:sp>
        <p:nvSpPr>
          <p:cNvPr id="38" name="Symbol zastępczy zawartości 2">
            <a:extLst>
              <a:ext uri="{FF2B5EF4-FFF2-40B4-BE49-F238E27FC236}">
                <a16:creationId xmlns:a16="http://schemas.microsoft.com/office/drawing/2014/main" id="{C350523A-69D6-8027-586C-0621BB3EE1F5}"/>
              </a:ext>
            </a:extLst>
          </p:cNvPr>
          <p:cNvSpPr txBox="1">
            <a:spLocks/>
          </p:cNvSpPr>
          <p:nvPr/>
        </p:nvSpPr>
        <p:spPr>
          <a:xfrm>
            <a:off x="5276925" y="4625778"/>
            <a:ext cx="1539099" cy="853827"/>
          </a:xfrm>
          <a:prstGeom prst="rect">
            <a:avLst/>
          </a:prstGeom>
          <a:noFill/>
        </p:spPr>
        <p:txBody>
          <a:bodyPr vert="horz" lIns="80189" tIns="40094" rIns="80189" bIns="40094" rtlCol="0" anchor="ctr" anchorCtr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403" dirty="0">
                <a:solidFill>
                  <a:schemeClr val="tx1"/>
                </a:solidFill>
              </a:rPr>
              <a:t>95%, min. 35% OZE lub ciepła odpadowego</a:t>
            </a:r>
          </a:p>
        </p:txBody>
      </p:sp>
      <p:sp>
        <p:nvSpPr>
          <p:cNvPr id="39" name="Symbol zastępczy zawartości 2">
            <a:extLst>
              <a:ext uri="{FF2B5EF4-FFF2-40B4-BE49-F238E27FC236}">
                <a16:creationId xmlns:a16="http://schemas.microsoft.com/office/drawing/2014/main" id="{6AF667B9-9C86-7841-70DE-8336DFAFA28D}"/>
              </a:ext>
            </a:extLst>
          </p:cNvPr>
          <p:cNvSpPr txBox="1">
            <a:spLocks/>
          </p:cNvSpPr>
          <p:nvPr/>
        </p:nvSpPr>
        <p:spPr>
          <a:xfrm>
            <a:off x="6859684" y="4643522"/>
            <a:ext cx="1539099" cy="853827"/>
          </a:xfrm>
          <a:prstGeom prst="rect">
            <a:avLst/>
          </a:prstGeom>
          <a:noFill/>
        </p:spPr>
        <p:txBody>
          <a:bodyPr vert="horz" lIns="80189" tIns="40094" rIns="80189" bIns="40094" rtlCol="0" anchor="ctr" anchorCtr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754" dirty="0">
                <a:solidFill>
                  <a:schemeClr val="tx1"/>
                </a:solidFill>
              </a:rPr>
              <a:t>-</a:t>
            </a:r>
          </a:p>
        </p:txBody>
      </p:sp>
      <p:sp>
        <p:nvSpPr>
          <p:cNvPr id="40" name="Symbol zastępczy zawartości 2">
            <a:extLst>
              <a:ext uri="{FF2B5EF4-FFF2-40B4-BE49-F238E27FC236}">
                <a16:creationId xmlns:a16="http://schemas.microsoft.com/office/drawing/2014/main" id="{6602727A-85CD-56C5-7AB1-2A73934A3FF8}"/>
              </a:ext>
            </a:extLst>
          </p:cNvPr>
          <p:cNvSpPr txBox="1">
            <a:spLocks/>
          </p:cNvSpPr>
          <p:nvPr/>
        </p:nvSpPr>
        <p:spPr>
          <a:xfrm>
            <a:off x="8416035" y="4665296"/>
            <a:ext cx="1539099" cy="853827"/>
          </a:xfrm>
          <a:prstGeom prst="rect">
            <a:avLst/>
          </a:prstGeom>
          <a:noFill/>
        </p:spPr>
        <p:txBody>
          <a:bodyPr vert="horz" lIns="80189" tIns="40094" rIns="80189" bIns="40094" rtlCol="0" anchor="ctr" anchorCtr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Lato" panose="020F0502020204030203" pitchFamily="34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754" dirty="0">
                <a:solidFill>
                  <a:schemeClr val="tx1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509157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EEC0-B947-8327-BA9B-D5D927AF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395461"/>
            <a:ext cx="9471025" cy="6522441"/>
          </a:xfrm>
        </p:spPr>
        <p:txBody>
          <a:bodyPr/>
          <a:lstStyle/>
          <a:p>
            <a:pPr algn="ctr"/>
            <a:r>
              <a:rPr lang="pl-PL" dirty="0"/>
              <a:t>FENX.02.01 Systemy ciepłownicze (efektywne)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1F9FA591-B3C8-9F03-4386-316F2D675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737394" y="1052513"/>
            <a:ext cx="6207919" cy="2311495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C66FC0FD-462A-7489-B76C-F4E509959D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06916" y="3538615"/>
            <a:ext cx="2357438" cy="3240754"/>
          </a:xfrm>
          <a:prstGeom prst="rect">
            <a:avLst/>
          </a:prstGeom>
          <a:solidFill>
            <a:schemeClr val="accent1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D230D20-00FD-94C4-D8E0-67D4EA06D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99426" y="1052513"/>
            <a:ext cx="2357438" cy="2305940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>
              <a:solidFill>
                <a:srgbClr val="93C67B"/>
              </a:solidFill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5AEA4966-6EE5-DB3E-D872-EEE684940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37394" y="3538615"/>
            <a:ext cx="6207919" cy="3240754"/>
          </a:xfrm>
          <a:prstGeom prst="rect">
            <a:avLst/>
          </a:prstGeom>
          <a:solidFill>
            <a:schemeClr val="accent2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606F4301-C5CB-E4BE-9A0F-EBBB3B518F33}"/>
              </a:ext>
            </a:extLst>
          </p:cNvPr>
          <p:cNvSpPr/>
          <p:nvPr/>
        </p:nvSpPr>
        <p:spPr>
          <a:xfrm>
            <a:off x="953419" y="1052513"/>
            <a:ext cx="5929982" cy="2311495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pl-PL" altLang="pl-PL" sz="1400" b="1" u="sng" dirty="0">
                <a:solidFill>
                  <a:schemeClr val="bg1"/>
                </a:solidFill>
                <a:latin typeface="Open Sans" pitchFamily="34" charset="0"/>
              </a:rPr>
              <a:t>Beneficjenci:</a:t>
            </a:r>
          </a:p>
          <a:p>
            <a:pPr marL="0" indent="0" algn="just" eaLnBrk="1" hangingPunct="1">
              <a:defRPr/>
            </a:pPr>
            <a:r>
              <a:rPr lang="pl-PL" altLang="pl-PL" sz="1400" b="1" dirty="0">
                <a:solidFill>
                  <a:schemeClr val="bg1"/>
                </a:solidFill>
                <a:latin typeface="Open Sans" pitchFamily="34" charset="0"/>
              </a:rPr>
              <a:t>przedsiębiorcy, jednostki samorządu terytorialnego oraz działające w ich imieniu jednostki organizacyjne, podmioty świadczące usługi publiczne w ramach realizacji obowiązków własnych jednostek samorządu terytorialnego nie będące przedsiębiorcami, spółdzielnie mieszkaniowe, podmioty będące dostawcami usług energetycznych w rozumieniu dyrektywy 2012/27/UE działające na rzecz jednostek samorządu terytorialnego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57D1BF64-85E4-DC6D-320A-B22F0826883C}"/>
              </a:ext>
            </a:extLst>
          </p:cNvPr>
          <p:cNvSpPr/>
          <p:nvPr/>
        </p:nvSpPr>
        <p:spPr>
          <a:xfrm>
            <a:off x="7161338" y="3714749"/>
            <a:ext cx="2217017" cy="30646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Instrument Finansowy</a:t>
            </a: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Program Priorytetowy NFOŚiGW </a:t>
            </a: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Forma dofinansowania (łącznie):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Pożyczka preferencyjna UE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Dotacja UE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Pożyczka rynkowa NFOŚiGW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0090B517-4D08-B80B-606C-4E64302FCDB9}"/>
              </a:ext>
            </a:extLst>
          </p:cNvPr>
          <p:cNvSpPr/>
          <p:nvPr/>
        </p:nvSpPr>
        <p:spPr>
          <a:xfrm>
            <a:off x="735805" y="4021060"/>
            <a:ext cx="6147595" cy="170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171450" indent="-1714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eaLnBrk="1" hangingPunct="1">
              <a:buFont typeface="Arial" pitchFamily="34" charset="0"/>
              <a:buChar char="•"/>
              <a:defRPr/>
            </a:pPr>
            <a:endParaRPr lang="pl-PL" altLang="pl-PL" sz="1400" b="1" dirty="0">
              <a:solidFill>
                <a:schemeClr val="tx2"/>
              </a:solidFill>
              <a:latin typeface="Open Sans" pitchFamily="34" charset="0"/>
            </a:endParaRPr>
          </a:p>
          <a:p>
            <a:pPr algn="just" eaLnBrk="1" hangingPunct="1">
              <a:buFont typeface="Arial" pitchFamily="34" charset="0"/>
              <a:buChar char="•"/>
              <a:defRPr/>
            </a:pPr>
            <a:endParaRPr lang="pl-PL" altLang="pl-PL" sz="1400" b="1" dirty="0">
              <a:solidFill>
                <a:schemeClr val="tx2"/>
              </a:solidFill>
              <a:latin typeface="Open Sans" pitchFamily="34" charset="0"/>
            </a:endParaRPr>
          </a:p>
          <a:p>
            <a:pPr algn="just" eaLnBrk="1" hangingPunct="1">
              <a:buFont typeface="Arial" pitchFamily="34" charset="0"/>
              <a:buChar char="•"/>
              <a:defRPr/>
            </a:pPr>
            <a:r>
              <a:rPr lang="pl-PL" altLang="pl-PL" sz="1400" b="1" u="sng" dirty="0">
                <a:solidFill>
                  <a:schemeClr val="tx2"/>
                </a:solidFill>
                <a:latin typeface="Open Sans" pitchFamily="34" charset="0"/>
              </a:rPr>
              <a:t>Przedmiot dofinansowania</a:t>
            </a: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: infrastruktura sieciowej, w tym: budowa sieci ciepłowniczej celem przyłączenia nowych odbiorców, modernizacja /przebudowa sieci ciepłowniczej/ chłodniczej, budowa i przebudowa komór ciepłowniczych, przepompowni wody sieciowej oraz węzłów cieplnych, likwidacja grupowych węzłów cieplnych, magazyny energii.</a:t>
            </a:r>
          </a:p>
          <a:p>
            <a:pPr algn="just" eaLnBrk="1" hangingPunct="1">
              <a:buFont typeface="Arial" pitchFamily="34" charset="0"/>
              <a:buChar char="•"/>
              <a:defRPr/>
            </a:pP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Wsparcie dedykowane jest dla przedsiębiorców realizujących inwestycje w systemach ciepłowniczych o mocy zamówionej powyżej </a:t>
            </a:r>
            <a:r>
              <a:rPr lang="pl-PL" altLang="pl-PL" sz="1400" b="1" u="sng" dirty="0">
                <a:solidFill>
                  <a:schemeClr val="tx2"/>
                </a:solidFill>
                <a:latin typeface="Open Sans" pitchFamily="34" charset="0"/>
              </a:rPr>
              <a:t>5 MW</a:t>
            </a: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.</a:t>
            </a:r>
          </a:p>
          <a:p>
            <a:pPr algn="just" eaLnBrk="1" hangingPunct="1">
              <a:buFont typeface="Arial" pitchFamily="34" charset="0"/>
              <a:buChar char="•"/>
              <a:defRPr/>
            </a:pP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O dofinansowanie mogą ubiegać się projekty, które na dzień składania wniosku o dofinansowanie, </a:t>
            </a:r>
            <a:r>
              <a:rPr lang="pl-PL" altLang="pl-PL" sz="1400" b="1" u="sng" dirty="0">
                <a:solidFill>
                  <a:schemeClr val="tx2"/>
                </a:solidFill>
                <a:latin typeface="Open Sans" pitchFamily="34" charset="0"/>
              </a:rPr>
              <a:t>posiadają</a:t>
            </a: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 status efektywnego systemu ciepłowniczego (Dyrektywa 2012/27/UE o efektywności energetycznej).</a:t>
            </a: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3727DE53-4FC3-20FC-9498-1AAF6A6378FD}"/>
              </a:ext>
            </a:extLst>
          </p:cNvPr>
          <p:cNvSpPr/>
          <p:nvPr/>
        </p:nvSpPr>
        <p:spPr>
          <a:xfrm>
            <a:off x="7113587" y="1259557"/>
            <a:ext cx="2350767" cy="21770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Alokacja UE: 819 mln PLN</a:t>
            </a: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Środki NFOŚiGW: </a:t>
            </a: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208,5 mln PLN</a:t>
            </a:r>
          </a:p>
          <a:p>
            <a:pPr eaLnBrk="1" hangingPunct="1">
              <a:defRPr/>
            </a:pPr>
            <a:endParaRPr lang="pl-PL" altLang="pl-PL" sz="1200" b="1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Nabór planowany IV kw. 2024r. </a:t>
            </a: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Ocena na podstawie kryteriów: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Horyzontalnych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Specyficznych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endParaRPr lang="pl-PL" altLang="pl-PL" sz="1200" b="1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Wdrażanie do 31.12.2029 r.</a:t>
            </a:r>
          </a:p>
          <a:p>
            <a:pPr eaLnBrk="1" hangingPunct="1">
              <a:defRPr/>
            </a:pPr>
            <a:endParaRPr lang="pl-PL" altLang="pl-PL" sz="1200" b="1" dirty="0">
              <a:solidFill>
                <a:schemeClr val="tx2"/>
              </a:solidFill>
              <a:latin typeface="Open Sans" pitchFamily="34" charset="0"/>
            </a:endParaRPr>
          </a:p>
        </p:txBody>
      </p:sp>
      <p:pic>
        <p:nvPicPr>
          <p:cNvPr id="5" name="Obraz 4" descr="Ciąg znaków: FEnIKS, Rzeczpospolita Polska, UE i NFOŚiGW">
            <a:extLst>
              <a:ext uri="{FF2B5EF4-FFF2-40B4-BE49-F238E27FC236}">
                <a16:creationId xmlns:a16="http://schemas.microsoft.com/office/drawing/2014/main" id="{F842BDCB-DF3B-52B5-00C6-65A78CFB7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5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100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553" y="899517"/>
            <a:ext cx="8636147" cy="1079500"/>
          </a:xfrm>
        </p:spPr>
        <p:txBody>
          <a:bodyPr/>
          <a:lstStyle/>
          <a:p>
            <a:r>
              <a:rPr lang="pl-PL" sz="2400" dirty="0"/>
              <a:t>Instrument Finansowy – warunki dofinansowania </a:t>
            </a:r>
            <a:br>
              <a:rPr lang="pl-PL" sz="2400" dirty="0"/>
            </a:br>
            <a:r>
              <a:rPr lang="pl-PL" sz="2400" dirty="0"/>
              <a:t>(z wyłączeniem podmiotów ESCO)</a:t>
            </a:r>
          </a:p>
        </p:txBody>
      </p:sp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8B371AF2-3C07-4F4B-AEFE-8E427D1BD3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1923" y="1979017"/>
            <a:ext cx="8601337" cy="4321100"/>
          </a:xfrm>
          <a:prstGeom prst="rect">
            <a:avLst/>
          </a:prstGeom>
        </p:spPr>
      </p:pic>
      <p:pic>
        <p:nvPicPr>
          <p:cNvPr id="6" name="Obraz 5" descr="Ciąg znaków: FEnIKS, Rzeczpospolita Polska, UE i NFOŚiGW">
            <a:extLst>
              <a:ext uri="{FF2B5EF4-FFF2-40B4-BE49-F238E27FC236}">
                <a16:creationId xmlns:a16="http://schemas.microsoft.com/office/drawing/2014/main" id="{45846810-B0F1-C8C0-BBF3-910242C685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6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04036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525" y="900113"/>
            <a:ext cx="8639175" cy="1079500"/>
          </a:xfrm>
        </p:spPr>
        <p:txBody>
          <a:bodyPr/>
          <a:lstStyle/>
          <a:p>
            <a:r>
              <a:rPr lang="pl-PL" sz="2400" dirty="0"/>
              <a:t>Instrument Finansowy – warunki dofinansowania (podmioty ESCO)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pl-PL" sz="1050" i="1" dirty="0"/>
              <a:t>Pożyczka (IF i NFOŚiGW) spłacana w sposób uprzywilejowany</a:t>
            </a:r>
          </a:p>
          <a:p>
            <a:endParaRPr lang="pl-PL" dirty="0"/>
          </a:p>
        </p:txBody>
      </p:sp>
      <p:pic>
        <p:nvPicPr>
          <p:cNvPr id="6" name="Obraz 5" descr="Ciąg znaków: FEnIKS, Rzeczpospolita Polska, UE i NFOŚiGW">
            <a:extLst>
              <a:ext uri="{FF2B5EF4-FFF2-40B4-BE49-F238E27FC236}">
                <a16:creationId xmlns:a16="http://schemas.microsoft.com/office/drawing/2014/main" id="{45846810-B0F1-C8C0-BBF3-910242C68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7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032F3DED-F8C2-3B77-960D-99D6B683AF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908" y="1979613"/>
            <a:ext cx="8777493" cy="3932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609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EEC0-B947-8327-BA9B-D5D927AF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395461"/>
            <a:ext cx="10530483" cy="6522441"/>
          </a:xfrm>
        </p:spPr>
        <p:txBody>
          <a:bodyPr/>
          <a:lstStyle/>
          <a:p>
            <a:pPr algn="ctr"/>
            <a:r>
              <a:rPr lang="pl-PL" sz="2000" dirty="0"/>
              <a:t>FENX.02.01 Systemy ciepłownicze (Źródła wysokosprawnej kogeneracji)</a:t>
            </a:r>
            <a:br>
              <a:rPr lang="pl-PL" sz="2800" dirty="0"/>
            </a:br>
            <a:r>
              <a:rPr lang="pl-PL" dirty="0"/>
              <a:t>)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1F9FA591-B3C8-9F03-4386-316F2D675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737394" y="1052513"/>
            <a:ext cx="6207919" cy="2311495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C66FC0FD-462A-7489-B76C-F4E509959D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06916" y="3538615"/>
            <a:ext cx="2357438" cy="3240754"/>
          </a:xfrm>
          <a:prstGeom prst="rect">
            <a:avLst/>
          </a:prstGeom>
          <a:solidFill>
            <a:schemeClr val="accent1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D230D20-00FD-94C4-D8E0-67D4EA06D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13587" y="1094142"/>
            <a:ext cx="2357438" cy="2305940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>
              <a:solidFill>
                <a:srgbClr val="93C67B"/>
              </a:solidFill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5AEA4966-6EE5-DB3E-D872-EEE684940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37394" y="3538615"/>
            <a:ext cx="6207919" cy="3240754"/>
          </a:xfrm>
          <a:prstGeom prst="rect">
            <a:avLst/>
          </a:prstGeom>
          <a:solidFill>
            <a:schemeClr val="accent2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606F4301-C5CB-E4BE-9A0F-EBBB3B518F33}"/>
              </a:ext>
            </a:extLst>
          </p:cNvPr>
          <p:cNvSpPr/>
          <p:nvPr/>
        </p:nvSpPr>
        <p:spPr>
          <a:xfrm>
            <a:off x="953419" y="1052513"/>
            <a:ext cx="5929982" cy="2311495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pl-PL" altLang="pl-PL" sz="1400" b="1" u="sng" dirty="0">
                <a:solidFill>
                  <a:schemeClr val="bg1"/>
                </a:solidFill>
                <a:latin typeface="Open Sans" pitchFamily="34" charset="0"/>
              </a:rPr>
              <a:t>Beneficjenci:</a:t>
            </a:r>
          </a:p>
          <a:p>
            <a:pPr marL="0" indent="0" algn="just" eaLnBrk="1" hangingPunct="1">
              <a:defRPr/>
            </a:pPr>
            <a:r>
              <a:rPr lang="pl-PL" altLang="pl-PL" sz="1400" b="1" dirty="0">
                <a:solidFill>
                  <a:schemeClr val="bg1"/>
                </a:solidFill>
                <a:latin typeface="Open Sans" pitchFamily="34" charset="0"/>
              </a:rPr>
              <a:t>Przedsiębiorcy, jednostki samorządu terytorialnego oraz działające w ich imieniu jednostki organizacyjne, podmioty świadczące usługi publiczne w ramach realizacji obowiązków własnych jednostek samorządu terytorialnego nie będące przedsiębiorcami, spółdzielnie mieszkaniowe,  podmioty będące dostawcami usług energetycznych w rozumieniu dyrektywy 2012/27/UE działające na rzecz jednostek samorządu terytorialnego.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57D1BF64-85E4-DC6D-320A-B22F0826883C}"/>
              </a:ext>
            </a:extLst>
          </p:cNvPr>
          <p:cNvSpPr/>
          <p:nvPr/>
        </p:nvSpPr>
        <p:spPr>
          <a:xfrm>
            <a:off x="7161338" y="3714749"/>
            <a:ext cx="2217017" cy="30646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Instrument Finansowy</a:t>
            </a: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Program Priorytetowy NFOŚiGW </a:t>
            </a: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Forma dofinansowania (łącznie):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Pożyczka preferencyjna UE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Dotacja UE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Pożyczka rynkowa NFOŚiGW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0090B517-4D08-B80B-606C-4E64302FCDB9}"/>
              </a:ext>
            </a:extLst>
          </p:cNvPr>
          <p:cNvSpPr/>
          <p:nvPr/>
        </p:nvSpPr>
        <p:spPr>
          <a:xfrm>
            <a:off x="735805" y="4021060"/>
            <a:ext cx="6147595" cy="170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171450" indent="-1714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eaLnBrk="1" hangingPunct="1">
              <a:buFont typeface="Arial" pitchFamily="34" charset="0"/>
              <a:buChar char="•"/>
              <a:defRPr/>
            </a:pPr>
            <a:endParaRPr lang="pl-PL" altLang="pl-PL" sz="1400" b="1" dirty="0">
              <a:solidFill>
                <a:schemeClr val="tx2"/>
              </a:solidFill>
              <a:latin typeface="Open Sans" pitchFamily="34" charset="0"/>
            </a:endParaRPr>
          </a:p>
          <a:p>
            <a:pPr algn="just" eaLnBrk="1" hangingPunct="1">
              <a:buFont typeface="Arial" pitchFamily="34" charset="0"/>
              <a:buChar char="•"/>
              <a:defRPr/>
            </a:pPr>
            <a:endParaRPr lang="pl-PL" altLang="pl-PL" sz="1400" b="1" dirty="0">
              <a:solidFill>
                <a:schemeClr val="tx2"/>
              </a:solidFill>
              <a:latin typeface="Open Sans" pitchFamily="34" charset="0"/>
            </a:endParaRPr>
          </a:p>
          <a:p>
            <a:pPr algn="just" eaLnBrk="1" hangingPunct="1">
              <a:buFont typeface="Arial" pitchFamily="34" charset="0"/>
              <a:buChar char="•"/>
              <a:defRPr/>
            </a:pPr>
            <a:r>
              <a:rPr lang="pl-PL" altLang="pl-PL" sz="1400" b="1" u="sng" dirty="0">
                <a:solidFill>
                  <a:schemeClr val="tx2"/>
                </a:solidFill>
                <a:latin typeface="Open Sans" pitchFamily="34" charset="0"/>
              </a:rPr>
              <a:t>Przedmiot dofinansowania</a:t>
            </a: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: będą jednostki wysokosprawnej kogeneracji z OZE (np. wykorzystujące biomasę, biogaz lub </a:t>
            </a:r>
            <a:r>
              <a:rPr lang="pl-PL" altLang="pl-PL" sz="1400" b="1" dirty="0" err="1">
                <a:solidFill>
                  <a:schemeClr val="tx2"/>
                </a:solidFill>
                <a:latin typeface="Open Sans" pitchFamily="34" charset="0"/>
              </a:rPr>
              <a:t>biometan</a:t>
            </a: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 oraz ciepło odpadowe). </a:t>
            </a:r>
          </a:p>
          <a:p>
            <a:pPr algn="just" eaLnBrk="1" hangingPunct="1">
              <a:buFont typeface="Arial" pitchFamily="34" charset="0"/>
              <a:buChar char="•"/>
              <a:defRPr/>
            </a:pP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Jeżeli będzie to możliwe, wspierane będzie wykorzystanie rozwiązań mających na celu wdrożenie technologii wodorowych w energetyce i ciepłownictwie.</a:t>
            </a:r>
          </a:p>
          <a:p>
            <a:pPr algn="just" eaLnBrk="1" hangingPunct="1">
              <a:buFont typeface="Arial" pitchFamily="34" charset="0"/>
              <a:buChar char="•"/>
              <a:defRPr/>
            </a:pP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Nie będą wspierane jednostki wytwórcze wykorzystujące paliwa kopalne. </a:t>
            </a:r>
          </a:p>
          <a:p>
            <a:pPr marL="0" indent="0" algn="just" eaLnBrk="1" hangingPunct="1">
              <a:defRPr/>
            </a:pP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 </a:t>
            </a: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3727DE53-4FC3-20FC-9498-1AAF6A6378FD}"/>
              </a:ext>
            </a:extLst>
          </p:cNvPr>
          <p:cNvSpPr/>
          <p:nvPr/>
        </p:nvSpPr>
        <p:spPr>
          <a:xfrm>
            <a:off x="7161338" y="1094142"/>
            <a:ext cx="2303016" cy="22698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Alokacja UE: 1 100 mln PLN</a:t>
            </a: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280 mln PLN</a:t>
            </a:r>
          </a:p>
          <a:p>
            <a:pPr eaLnBrk="1" hangingPunct="1">
              <a:defRPr/>
            </a:pPr>
            <a:endParaRPr lang="pl-PL" altLang="pl-PL" sz="1200" b="1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Nabór planowany III kw. 2025r. </a:t>
            </a: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Ocena na podstawie kryteriów: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Horyzontalnych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Specyficznych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endParaRPr lang="pl-PL" altLang="pl-PL" sz="1200" b="1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Wdrażanie do 31.12.2029 r.</a:t>
            </a:r>
          </a:p>
        </p:txBody>
      </p:sp>
      <p:pic>
        <p:nvPicPr>
          <p:cNvPr id="5" name="Obraz 4" descr="Ciąg znaków: FEnIKS, Rzeczpospolita Polska, UE i NFOŚiGW">
            <a:extLst>
              <a:ext uri="{FF2B5EF4-FFF2-40B4-BE49-F238E27FC236}">
                <a16:creationId xmlns:a16="http://schemas.microsoft.com/office/drawing/2014/main" id="{F842BDCB-DF3B-52B5-00C6-65A78CFB7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8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561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EEC0-B947-8327-BA9B-D5D927AF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395461"/>
            <a:ext cx="10530483" cy="6522441"/>
          </a:xfrm>
        </p:spPr>
        <p:txBody>
          <a:bodyPr/>
          <a:lstStyle/>
          <a:p>
            <a:pPr algn="ctr"/>
            <a:r>
              <a:rPr lang="pl-PL" sz="2000" dirty="0"/>
              <a:t>FENX.02.02 Rozwój </a:t>
            </a:r>
            <a:r>
              <a:rPr lang="pl-PL" sz="2000" dirty="0" err="1"/>
              <a:t>oze</a:t>
            </a:r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1F9FA591-B3C8-9F03-4386-316F2D675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737394" y="1052513"/>
            <a:ext cx="6207919" cy="2311495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C66FC0FD-462A-7489-B76C-F4E509959D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06916" y="3538615"/>
            <a:ext cx="2357438" cy="3240754"/>
          </a:xfrm>
          <a:prstGeom prst="rect">
            <a:avLst/>
          </a:prstGeom>
          <a:solidFill>
            <a:schemeClr val="accent1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D230D20-00FD-94C4-D8E0-67D4EA06D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06916" y="950490"/>
            <a:ext cx="2357438" cy="2392483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>
              <a:solidFill>
                <a:srgbClr val="93C67B"/>
              </a:solidFill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5AEA4966-6EE5-DB3E-D872-EEE684940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37394" y="3538615"/>
            <a:ext cx="6207919" cy="3240754"/>
          </a:xfrm>
          <a:prstGeom prst="rect">
            <a:avLst/>
          </a:prstGeom>
          <a:solidFill>
            <a:schemeClr val="accent2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606F4301-C5CB-E4BE-9A0F-EBBB3B518F33}"/>
              </a:ext>
            </a:extLst>
          </p:cNvPr>
          <p:cNvSpPr/>
          <p:nvPr/>
        </p:nvSpPr>
        <p:spPr>
          <a:xfrm>
            <a:off x="737394" y="950490"/>
            <a:ext cx="6255670" cy="2392483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algn="just" eaLnBrk="1" hangingPunct="1">
              <a:defRPr/>
            </a:pPr>
            <a:r>
              <a:rPr lang="pl-PL" altLang="pl-PL" sz="1400" b="1" dirty="0">
                <a:solidFill>
                  <a:schemeClr val="bg1"/>
                </a:solidFill>
                <a:latin typeface="Open Sans" pitchFamily="34" charset="0"/>
              </a:rPr>
              <a:t>Beneficjenci definiowanymi jako ostateczni odbiorcy wsparcia:</a:t>
            </a:r>
          </a:p>
          <a:p>
            <a:pPr marL="0" indent="0" algn="just" eaLnBrk="1" hangingPunct="1">
              <a:defRPr/>
            </a:pPr>
            <a:r>
              <a:rPr lang="pl-PL" altLang="pl-PL" sz="1400" b="1" u="sng" dirty="0">
                <a:solidFill>
                  <a:schemeClr val="bg1"/>
                </a:solidFill>
                <a:latin typeface="Open Sans" pitchFamily="34" charset="0"/>
              </a:rPr>
              <a:t>przedsiębiorcy,</a:t>
            </a:r>
            <a:r>
              <a:rPr lang="pl-PL" altLang="pl-PL" sz="1400" b="1" dirty="0">
                <a:solidFill>
                  <a:schemeClr val="bg1"/>
                </a:solidFill>
                <a:latin typeface="Open Sans" pitchFamily="34" charset="0"/>
              </a:rPr>
              <a:t> administracja publiczna oraz jednostki samorządów terytorialnych.</a:t>
            </a:r>
          </a:p>
          <a:p>
            <a:pPr marL="0" indent="0" algn="just" eaLnBrk="1" hangingPunct="1">
              <a:defRPr/>
            </a:pPr>
            <a:r>
              <a:rPr lang="pl-PL" altLang="pl-PL" sz="1400" b="1" dirty="0">
                <a:solidFill>
                  <a:schemeClr val="bg1"/>
                </a:solidFill>
                <a:latin typeface="Open Sans" pitchFamily="34" charset="0"/>
              </a:rPr>
              <a:t>(Zakres podmiotowy wsparcia może zostać ograniczony w dokumentacji </a:t>
            </a:r>
            <a:r>
              <a:rPr lang="pl-PL" altLang="pl-PL" sz="1400" b="1" dirty="0" err="1">
                <a:solidFill>
                  <a:schemeClr val="bg1"/>
                </a:solidFill>
                <a:latin typeface="Open Sans" pitchFamily="34" charset="0"/>
              </a:rPr>
              <a:t>naborowej</a:t>
            </a:r>
            <a:r>
              <a:rPr lang="pl-PL" altLang="pl-PL" sz="1400" b="1" dirty="0">
                <a:solidFill>
                  <a:schemeClr val="bg1"/>
                </a:solidFill>
                <a:latin typeface="Open Sans" pitchFamily="34" charset="0"/>
              </a:rPr>
              <a:t> na projekty inwestycyjne realizowane przez ostatecznych odbiorców wsparcia.)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57D1BF64-85E4-DC6D-320A-B22F0826883C}"/>
              </a:ext>
            </a:extLst>
          </p:cNvPr>
          <p:cNvSpPr/>
          <p:nvPr/>
        </p:nvSpPr>
        <p:spPr>
          <a:xfrm>
            <a:off x="7161338" y="3714749"/>
            <a:ext cx="2217017" cy="30646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Instrument Finansowy</a:t>
            </a: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Program Priorytetowy NFOŚiGW </a:t>
            </a: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Forma dofinansowania (łącznie):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Pożyczka preferencyjna UE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Dotacja UE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Pożyczka rynkowa NFOŚiGW</a:t>
            </a: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Pomoc publiczna: </a:t>
            </a:r>
            <a:r>
              <a:rPr lang="pl-PL" altLang="pl-PL" sz="1200" b="1" dirty="0" err="1">
                <a:solidFill>
                  <a:schemeClr val="bg1"/>
                </a:solidFill>
                <a:latin typeface="Open Sans" pitchFamily="34" charset="0"/>
              </a:rPr>
              <a:t>Rozp</a:t>
            </a: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. </a:t>
            </a:r>
            <a:r>
              <a:rPr lang="pl-PL" altLang="pl-PL" sz="1200" b="1" dirty="0" err="1">
                <a:solidFill>
                  <a:schemeClr val="bg1"/>
                </a:solidFill>
                <a:latin typeface="Open Sans" pitchFamily="34" charset="0"/>
              </a:rPr>
              <a:t>MKiŚ</a:t>
            </a: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 z 22.11.2023 (Dz.U.2557)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0090B517-4D08-B80B-606C-4E64302FCDB9}"/>
              </a:ext>
            </a:extLst>
          </p:cNvPr>
          <p:cNvSpPr/>
          <p:nvPr/>
        </p:nvSpPr>
        <p:spPr>
          <a:xfrm>
            <a:off x="735805" y="4021060"/>
            <a:ext cx="6147595" cy="170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171450" indent="-1714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eaLnBrk="1" hangingPunct="1">
              <a:buFont typeface="Arial" pitchFamily="34" charset="0"/>
              <a:buChar char="•"/>
              <a:defRPr/>
            </a:pPr>
            <a:endParaRPr lang="pl-PL" altLang="pl-PL" sz="1400" b="1" dirty="0">
              <a:solidFill>
                <a:schemeClr val="tx2"/>
              </a:solidFill>
              <a:latin typeface="Open Sans" pitchFamily="34" charset="0"/>
            </a:endParaRPr>
          </a:p>
          <a:p>
            <a:pPr algn="just" eaLnBrk="1" hangingPunct="1">
              <a:buFont typeface="Arial" pitchFamily="34" charset="0"/>
              <a:buChar char="•"/>
              <a:defRPr/>
            </a:pPr>
            <a:endParaRPr lang="pl-PL" altLang="pl-PL" sz="1400" b="1" dirty="0">
              <a:solidFill>
                <a:schemeClr val="tx2"/>
              </a:solidFill>
              <a:latin typeface="Open Sans" pitchFamily="34" charset="0"/>
            </a:endParaRPr>
          </a:p>
          <a:p>
            <a:pPr algn="just" eaLnBrk="1" hangingPunct="1">
              <a:buFont typeface="Arial" pitchFamily="34" charset="0"/>
              <a:buChar char="•"/>
              <a:defRPr/>
            </a:pPr>
            <a:r>
              <a:rPr lang="pl-PL" altLang="pl-PL" sz="1400" b="1" u="sng" dirty="0">
                <a:solidFill>
                  <a:schemeClr val="tx2"/>
                </a:solidFill>
                <a:latin typeface="Open Sans" pitchFamily="34" charset="0"/>
              </a:rPr>
              <a:t>Przedmiot dofinansowania instalacje </a:t>
            </a:r>
            <a:r>
              <a:rPr lang="pl-PL" altLang="pl-PL" sz="1400" b="1" u="sng" dirty="0" err="1">
                <a:solidFill>
                  <a:schemeClr val="tx2"/>
                </a:solidFill>
                <a:latin typeface="Open Sans" pitchFamily="34" charset="0"/>
              </a:rPr>
              <a:t>oze</a:t>
            </a:r>
            <a:r>
              <a:rPr lang="pl-PL" altLang="pl-PL" sz="1400" b="1" u="sng" dirty="0">
                <a:solidFill>
                  <a:schemeClr val="tx2"/>
                </a:solidFill>
                <a:latin typeface="Open Sans" pitchFamily="34" charset="0"/>
              </a:rPr>
              <a:t>, w tym</a:t>
            </a: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: </a:t>
            </a:r>
          </a:p>
          <a:p>
            <a:pPr algn="just" eaLnBrk="1" hangingPunct="1">
              <a:buFont typeface="Arial" pitchFamily="34" charset="0"/>
              <a:buChar char="•"/>
              <a:defRPr/>
            </a:pP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energia wiatrowa powyżej 5 </a:t>
            </a:r>
            <a:r>
              <a:rPr lang="pl-PL" altLang="pl-PL" sz="1400" b="1" dirty="0" err="1">
                <a:solidFill>
                  <a:schemeClr val="tx2"/>
                </a:solidFill>
                <a:latin typeface="Open Sans" pitchFamily="34" charset="0"/>
              </a:rPr>
              <a:t>MWe</a:t>
            </a: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, </a:t>
            </a:r>
          </a:p>
          <a:p>
            <a:pPr algn="just" eaLnBrk="1" hangingPunct="1">
              <a:buFont typeface="Arial" pitchFamily="34" charset="0"/>
              <a:buChar char="•"/>
              <a:defRPr/>
            </a:pP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energia z biomasy powyżej 5MWe, </a:t>
            </a:r>
          </a:p>
          <a:p>
            <a:pPr algn="just" eaLnBrk="1" hangingPunct="1">
              <a:buFont typeface="Arial" pitchFamily="34" charset="0"/>
              <a:buChar char="•"/>
              <a:defRPr/>
            </a:pP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energia z </a:t>
            </a:r>
            <a:r>
              <a:rPr lang="pl-PL" altLang="pl-PL" sz="1400" b="1" u="sng" dirty="0">
                <a:solidFill>
                  <a:schemeClr val="tx2"/>
                </a:solidFill>
                <a:latin typeface="Open Sans" pitchFamily="34" charset="0"/>
              </a:rPr>
              <a:t>biogazu</a:t>
            </a: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 - powyżej 0,5 </a:t>
            </a:r>
            <a:r>
              <a:rPr lang="pl-PL" altLang="pl-PL" sz="1400" b="1" dirty="0" err="1">
                <a:solidFill>
                  <a:schemeClr val="tx2"/>
                </a:solidFill>
                <a:latin typeface="Open Sans" pitchFamily="34" charset="0"/>
              </a:rPr>
              <a:t>Mwe</a:t>
            </a: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/0,5 </a:t>
            </a:r>
            <a:r>
              <a:rPr lang="pl-PL" altLang="pl-PL" sz="1400" b="1" dirty="0" err="1">
                <a:solidFill>
                  <a:schemeClr val="tx2"/>
                </a:solidFill>
                <a:latin typeface="Open Sans" pitchFamily="34" charset="0"/>
              </a:rPr>
              <a:t>MWth</a:t>
            </a:r>
            <a:endParaRPr lang="pl-PL" altLang="pl-PL" sz="1400" b="1" dirty="0">
              <a:solidFill>
                <a:schemeClr val="tx2"/>
              </a:solidFill>
              <a:latin typeface="Open Sans" pitchFamily="34" charset="0"/>
            </a:endParaRPr>
          </a:p>
          <a:p>
            <a:pPr algn="just" eaLnBrk="1" hangingPunct="1">
              <a:buFont typeface="Arial" pitchFamily="34" charset="0"/>
              <a:buChar char="•"/>
              <a:defRPr/>
            </a:pP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energia z  wody - powyżej 5 </a:t>
            </a:r>
            <a:r>
              <a:rPr lang="pl-PL" altLang="pl-PL" sz="1400" b="1" dirty="0" err="1">
                <a:solidFill>
                  <a:schemeClr val="tx2"/>
                </a:solidFill>
                <a:latin typeface="Open Sans" pitchFamily="34" charset="0"/>
              </a:rPr>
              <a:t>MWe</a:t>
            </a:r>
            <a:endParaRPr lang="pl-PL" altLang="pl-PL" sz="1400" b="1" dirty="0">
              <a:solidFill>
                <a:schemeClr val="tx2"/>
              </a:solidFill>
              <a:latin typeface="Open Sans" pitchFamily="34" charset="0"/>
            </a:endParaRPr>
          </a:p>
          <a:p>
            <a:pPr algn="just" eaLnBrk="1" hangingPunct="1">
              <a:buFont typeface="Arial" pitchFamily="34" charset="0"/>
              <a:buChar char="•"/>
              <a:defRPr/>
            </a:pP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energia z promieniowania słonecznego - powyżej 0,5 </a:t>
            </a:r>
            <a:r>
              <a:rPr lang="pl-PL" altLang="pl-PL" sz="1400" b="1" dirty="0" err="1">
                <a:solidFill>
                  <a:schemeClr val="tx2"/>
                </a:solidFill>
                <a:latin typeface="Open Sans" pitchFamily="34" charset="0"/>
              </a:rPr>
              <a:t>Mwe</a:t>
            </a:r>
            <a:endParaRPr lang="pl-PL" altLang="pl-PL" sz="1400" b="1" dirty="0">
              <a:solidFill>
                <a:schemeClr val="tx2"/>
              </a:solidFill>
              <a:latin typeface="Open Sans" pitchFamily="34" charset="0"/>
            </a:endParaRPr>
          </a:p>
          <a:p>
            <a:pPr algn="just" eaLnBrk="1" hangingPunct="1">
              <a:buFont typeface="Arial" pitchFamily="34" charset="0"/>
              <a:buChar char="•"/>
              <a:defRPr/>
            </a:pP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energia z geotermii (w tym pompy ciepła) - powyżej 0,5 </a:t>
            </a:r>
            <a:r>
              <a:rPr lang="pl-PL" altLang="pl-PL" sz="1400" b="1" dirty="0" err="1">
                <a:solidFill>
                  <a:schemeClr val="tx2"/>
                </a:solidFill>
                <a:latin typeface="Open Sans" pitchFamily="34" charset="0"/>
              </a:rPr>
              <a:t>MWth</a:t>
            </a:r>
            <a:endParaRPr lang="pl-PL" altLang="pl-PL" sz="1400" b="1" dirty="0">
              <a:solidFill>
                <a:schemeClr val="tx2"/>
              </a:solidFill>
              <a:latin typeface="Open Sans" pitchFamily="34" charset="0"/>
            </a:endParaRPr>
          </a:p>
          <a:p>
            <a:pPr algn="just" eaLnBrk="1" hangingPunct="1">
              <a:buFont typeface="Arial" pitchFamily="34" charset="0"/>
              <a:buChar char="•"/>
              <a:defRPr/>
            </a:pPr>
            <a:endParaRPr lang="pl-PL" altLang="pl-PL" sz="1400" b="1" dirty="0">
              <a:solidFill>
                <a:schemeClr val="tx2"/>
              </a:solidFill>
              <a:latin typeface="Open Sans" pitchFamily="34" charset="0"/>
            </a:endParaRPr>
          </a:p>
          <a:p>
            <a:pPr algn="just" eaLnBrk="1" hangingPunct="1">
              <a:buFont typeface="Arial" pitchFamily="34" charset="0"/>
              <a:buChar char="•"/>
              <a:defRPr/>
            </a:pP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Instalacje do produkcji </a:t>
            </a:r>
            <a:r>
              <a:rPr lang="pl-PL" altLang="pl-PL" sz="1400" b="1" u="sng" dirty="0" err="1">
                <a:solidFill>
                  <a:schemeClr val="tx2"/>
                </a:solidFill>
                <a:latin typeface="Open Sans" pitchFamily="34" charset="0"/>
              </a:rPr>
              <a:t>biometanu</a:t>
            </a: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 i zielonego wodoru</a:t>
            </a:r>
          </a:p>
          <a:p>
            <a:pPr algn="just" eaLnBrk="1" hangingPunct="1">
              <a:buFont typeface="Arial" pitchFamily="34" charset="0"/>
              <a:buChar char="•"/>
              <a:defRPr/>
            </a:pP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Magazyny energii jako dodatkowy element projektu</a:t>
            </a:r>
          </a:p>
          <a:p>
            <a:pPr algn="just" eaLnBrk="1" hangingPunct="1">
              <a:buFont typeface="Arial" pitchFamily="34" charset="0"/>
              <a:buChar char="•"/>
              <a:defRPr/>
            </a:pPr>
            <a:endParaRPr lang="pl-PL" altLang="pl-PL" sz="1400" b="1" dirty="0">
              <a:solidFill>
                <a:schemeClr val="tx2"/>
              </a:solidFill>
              <a:latin typeface="Open Sans" pitchFamily="34" charset="0"/>
            </a:endParaRPr>
          </a:p>
          <a:p>
            <a:pPr algn="just" eaLnBrk="1" hangingPunct="1">
              <a:buFont typeface="Arial" pitchFamily="34" charset="0"/>
              <a:buChar char="•"/>
              <a:defRPr/>
            </a:pPr>
            <a:endParaRPr lang="pl-PL" altLang="pl-PL" sz="1400" b="1" dirty="0">
              <a:solidFill>
                <a:schemeClr val="tx2"/>
              </a:solidFill>
              <a:latin typeface="Open Sans" pitchFamily="34" charset="0"/>
            </a:endParaRPr>
          </a:p>
          <a:p>
            <a:pPr marL="0" indent="0" algn="just" eaLnBrk="1" hangingPunct="1">
              <a:defRPr/>
            </a:pPr>
            <a:r>
              <a:rPr lang="pl-PL" altLang="pl-PL" sz="1400" b="1" dirty="0">
                <a:solidFill>
                  <a:schemeClr val="tx2"/>
                </a:solidFill>
                <a:latin typeface="Open Sans" pitchFamily="34" charset="0"/>
              </a:rPr>
              <a:t> </a:t>
            </a: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3727DE53-4FC3-20FC-9498-1AAF6A6378FD}"/>
              </a:ext>
            </a:extLst>
          </p:cNvPr>
          <p:cNvSpPr/>
          <p:nvPr/>
        </p:nvSpPr>
        <p:spPr>
          <a:xfrm>
            <a:off x="7161338" y="950490"/>
            <a:ext cx="2303016" cy="23924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Alokacja UE: 1 400 mln PLN</a:t>
            </a: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Środki NFOŚiGW: </a:t>
            </a: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356,4 mln PLN</a:t>
            </a: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Nabór od 23.08.2024 r. do 12.12.2024 r. (biogaz i  </a:t>
            </a:r>
            <a:r>
              <a:rPr lang="pl-PL" altLang="pl-PL" sz="1200" b="1" dirty="0" err="1">
                <a:solidFill>
                  <a:schemeClr val="tx2"/>
                </a:solidFill>
                <a:latin typeface="Open Sans" pitchFamily="34" charset="0"/>
              </a:rPr>
              <a:t>biometan</a:t>
            </a: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 - przedsiębiorcy) </a:t>
            </a: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Ocena na podstawie kryteriów: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Horyzontalnych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Specyficznych</a:t>
            </a:r>
          </a:p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Wdrażanie do 31.12.2029 r.</a:t>
            </a:r>
          </a:p>
        </p:txBody>
      </p:sp>
      <p:pic>
        <p:nvPicPr>
          <p:cNvPr id="5" name="Obraz 4" descr="Ciąg znaków: FEnIKS, Rzeczpospolita Polska, UE i NFOŚiGW">
            <a:extLst>
              <a:ext uri="{FF2B5EF4-FFF2-40B4-BE49-F238E27FC236}">
                <a16:creationId xmlns:a16="http://schemas.microsoft.com/office/drawing/2014/main" id="{F842BDCB-DF3B-52B5-00C6-65A78CFB7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9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748578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0</TotalTime>
  <Words>1047</Words>
  <Application>Microsoft Office PowerPoint</Application>
  <PresentationFormat>Niestandardowy</PresentationFormat>
  <Paragraphs>190</Paragraphs>
  <Slides>12</Slides>
  <Notes>7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6" baseType="lpstr">
      <vt:lpstr>Arial</vt:lpstr>
      <vt:lpstr>Calibri</vt:lpstr>
      <vt:lpstr>Open Sans</vt:lpstr>
      <vt:lpstr>Motyw pakietu Office</vt:lpstr>
      <vt:lpstr>Slajd tytułowy</vt:lpstr>
      <vt:lpstr>Najważniejsze informacje</vt:lpstr>
      <vt:lpstr>FENX.02.01 Systemy ciepłownicze (nieefektywne) </vt:lpstr>
      <vt:lpstr>Ewolucja definicji efektywnego systemu ciepłowniczego</vt:lpstr>
      <vt:lpstr>FENX.02.01 Systemy ciepłownicze (efektywne)</vt:lpstr>
      <vt:lpstr>Instrument Finansowy – warunki dofinansowania  (z wyłączeniem podmiotów ESCO)</vt:lpstr>
      <vt:lpstr>Instrument Finansowy – warunki dofinansowania (podmioty ESCO)</vt:lpstr>
      <vt:lpstr>FENX.02.01 Systemy ciepłownicze (Źródła wysokosprawnej kogeneracji) )</vt:lpstr>
      <vt:lpstr>FENX.02.02 Rozwój oze</vt:lpstr>
      <vt:lpstr>Instrument Finansowy – biogazownie, biometanownie, elektrownie wodne, energia geotermalna)</vt:lpstr>
      <vt:lpstr>Instrument Finansowy – energia wiatrowa i słoneczna</vt:lpstr>
      <vt:lpstr>Dziękujemy za uwagę.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Wzór prezentacji FEnIKS</dc:title>
  <dc:creator/>
  <cp:lastModifiedBy/>
  <cp:revision>1</cp:revision>
  <dcterms:created xsi:type="dcterms:W3CDTF">2023-09-15T11:09:44Z</dcterms:created>
  <dcterms:modified xsi:type="dcterms:W3CDTF">2024-09-09T09:10:54Z</dcterms:modified>
</cp:coreProperties>
</file>