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>
  <p:sldMasterIdLst>
    <p:sldMasterId id="2147483683" r:id="rId4"/>
  </p:sldMasterIdLst>
  <p:notesMasterIdLst>
    <p:notesMasterId r:id="rId14"/>
  </p:notesMasterIdLst>
  <p:handoutMasterIdLst>
    <p:handoutMasterId r:id="rId15"/>
  </p:handoutMasterIdLst>
  <p:sldIdLst>
    <p:sldId id="257" r:id="rId5"/>
    <p:sldId id="286" r:id="rId6"/>
    <p:sldId id="287" r:id="rId7"/>
    <p:sldId id="338" r:id="rId8"/>
    <p:sldId id="339" r:id="rId9"/>
    <p:sldId id="340" r:id="rId10"/>
    <p:sldId id="341" r:id="rId11"/>
    <p:sldId id="342" r:id="rId12"/>
    <p:sldId id="270" r:id="rId13"/>
  </p:sldIdLst>
  <p:sldSz cx="18288000" cy="10287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9pPr>
  </p:defaultTextStyle>
  <p:extLst>
    <p:ext uri="{521415D9-36F7-43E2-AB2F-B90AF26B5E84}">
      <p14:sectionLst xmlns:p14="http://schemas.microsoft.com/office/powerpoint/2010/main">
        <p14:section name="Sekcja domyślna" id="{52A133F1-2E8B-4430-A07A-14ED37DDF782}">
          <p14:sldIdLst>
            <p14:sldId id="257"/>
            <p14:sldId id="286"/>
            <p14:sldId id="287"/>
            <p14:sldId id="338"/>
            <p14:sldId id="339"/>
            <p14:sldId id="340"/>
            <p14:sldId id="341"/>
            <p14:sldId id="342"/>
            <p14:sldId id="270"/>
          </p14:sldIdLst>
        </p14:section>
        <p14:section name="Sekcja bez tytułu" id="{44A8CFD3-A010-4F61-87A0-B342EB387E4A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97A"/>
    <a:srgbClr val="24903B"/>
    <a:srgbClr val="26993F"/>
    <a:srgbClr val="FFFFFF"/>
    <a:srgbClr val="2DB34A"/>
    <a:srgbClr val="009999"/>
    <a:srgbClr val="0099CC"/>
    <a:srgbClr val="00729A"/>
    <a:srgbClr val="1C6E2E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A8C9EEA-ED25-4BE5-B23A-E5DCEED6E77F}" v="21" dt="2023-09-19T08:05:22.771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Bez stylu, siatka tabeli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06799F8-075E-4A3A-A7F6-7FBC6576F1A4}" styleName="Styl z motywem 2 — Ak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DCAF9ED-07DC-4A11-8D7F-57B35C25682E}" styleName="Styl pośredni 1 — Ak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E3FDE45-AF77-4B5C-9715-49D594BDF05E}" styleName="Styl jasny 1 — Ak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E9639D4-E3E2-4D34-9284-5A2195B3D0D7}" styleName="Styl jasny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2DE63D5-997A-4646-A377-4702673A728D}" styleName="Styl jasny 2 — Ak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C7853C-536D-4A76-A0AE-DD22124D55A5}" styleName="Styl z motywem 1 — Ak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Styl z motywem 1 — Ak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73A0DAA-6AF3-43AB-8588-CEC1D06C72B9}" styleName="Styl pośredni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Styl pośredni 2 — Ak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983"/>
    <p:restoredTop sz="86407"/>
  </p:normalViewPr>
  <p:slideViewPr>
    <p:cSldViewPr snapToGrid="0">
      <p:cViewPr varScale="1">
        <p:scale>
          <a:sx n="45" d="100"/>
          <a:sy n="45" d="100"/>
        </p:scale>
        <p:origin x="869" y="77"/>
      </p:cViewPr>
      <p:guideLst/>
    </p:cSldViewPr>
  </p:slideViewPr>
  <p:outlineViewPr>
    <p:cViewPr>
      <p:scale>
        <a:sx n="35" d="100"/>
        <a:sy n="35" d="100"/>
      </p:scale>
      <p:origin x="0" y="0"/>
    </p:cViewPr>
  </p:outlineViewPr>
  <p:notesTextViewPr>
    <p:cViewPr>
      <p:scale>
        <a:sx n="70" d="100"/>
        <a:sy n="7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>
            <a:extLst>
              <a:ext uri="{FF2B5EF4-FFF2-40B4-BE49-F238E27FC236}">
                <a16:creationId xmlns:a16="http://schemas.microsoft.com/office/drawing/2014/main" id="{FF4E8F58-4F14-7177-5720-B005AF7AF1B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 b="1" dirty="0">
              <a:latin typeface="Source Sans Pro Semibold" panose="020B0503030403020204" pitchFamily="34" charset="0"/>
            </a:endParaRP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10032320-2227-B374-B437-826997E4056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AA6D65-724F-334D-A647-492B66138BAA}" type="datetimeFigureOut">
              <a:rPr lang="pl-PL" b="1" smtClean="0">
                <a:latin typeface="Source Sans Pro Semibold" panose="020B0503030403020204" pitchFamily="34" charset="0"/>
              </a:rPr>
              <a:t>2024-09-09</a:t>
            </a:fld>
            <a:endParaRPr lang="pl-PL" b="1" dirty="0">
              <a:latin typeface="Source Sans Pro Semibold" panose="020B0503030403020204" pitchFamily="34" charset="0"/>
            </a:endParaRPr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BDF24ADE-1FA5-49D2-0409-54E4282424C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 b="1" dirty="0">
              <a:latin typeface="Source Sans Pro Semibold" panose="020B0503030403020204" pitchFamily="34" charset="0"/>
            </a:endParaRP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A8834F17-3386-A125-8DD4-E2FE2430519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3AC3BD-F08B-0A4B-BAF1-E7AEA459C965}" type="slidenum">
              <a:rPr lang="pl-PL" b="1" smtClean="0">
                <a:latin typeface="Source Sans Pro Semibold" panose="020B0503030403020204" pitchFamily="34" charset="0"/>
              </a:rPr>
              <a:t>‹#›</a:t>
            </a:fld>
            <a:endParaRPr lang="pl-PL" b="1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46945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 b="1" i="0">
        <a:latin typeface="Source Sans Pro Semibold" panose="020B0503030403020204" pitchFamily="34" charset="0"/>
        <a:ea typeface="Source Sans Pro Semibold" panose="020B0503030403020204" pitchFamily="34" charset="0"/>
        <a:cs typeface="Calibri"/>
        <a:sym typeface="Calibri"/>
      </a:defRPr>
    </a:lvl1pPr>
    <a:lvl2pPr indent="228600" latinLnBrk="0">
      <a:defRPr sz="1200">
        <a:latin typeface="Calibri"/>
        <a:ea typeface="Calibri"/>
        <a:cs typeface="Calibri"/>
        <a:sym typeface="Calibri"/>
      </a:defRPr>
    </a:lvl2pPr>
    <a:lvl3pPr indent="457200" latinLnBrk="0">
      <a:defRPr sz="1200">
        <a:latin typeface="Calibri"/>
        <a:ea typeface="Calibri"/>
        <a:cs typeface="Calibri"/>
        <a:sym typeface="Calibri"/>
      </a:defRPr>
    </a:lvl3pPr>
    <a:lvl4pPr indent="685800" latinLnBrk="0">
      <a:defRPr sz="1200">
        <a:latin typeface="Calibri"/>
        <a:ea typeface="Calibri"/>
        <a:cs typeface="Calibri"/>
        <a:sym typeface="Calibri"/>
      </a:defRPr>
    </a:lvl4pPr>
    <a:lvl5pPr indent="914400" latinLnBrk="0">
      <a:defRPr sz="1200">
        <a:latin typeface="Calibri"/>
        <a:ea typeface="Calibri"/>
        <a:cs typeface="Calibri"/>
        <a:sym typeface="Calibri"/>
      </a:defRPr>
    </a:lvl5pPr>
    <a:lvl6pPr indent="1143000" latinLnBrk="0">
      <a:defRPr sz="1200">
        <a:latin typeface="Calibri"/>
        <a:ea typeface="Calibri"/>
        <a:cs typeface="Calibri"/>
        <a:sym typeface="Calibri"/>
      </a:defRPr>
    </a:lvl6pPr>
    <a:lvl7pPr indent="1371600" latinLnBrk="0">
      <a:defRPr sz="1200">
        <a:latin typeface="Calibri"/>
        <a:ea typeface="Calibri"/>
        <a:cs typeface="Calibri"/>
        <a:sym typeface="Calibri"/>
      </a:defRPr>
    </a:lvl7pPr>
    <a:lvl8pPr indent="1600200" latinLnBrk="0">
      <a:defRPr sz="1200">
        <a:latin typeface="Calibri"/>
        <a:ea typeface="Calibri"/>
        <a:cs typeface="Calibri"/>
        <a:sym typeface="Calibri"/>
      </a:defRPr>
    </a:lvl8pPr>
    <a:lvl9pPr indent="1828800" latinLnBrk="0">
      <a:defRPr sz="1200">
        <a:latin typeface="Calibri"/>
        <a:ea typeface="Calibri"/>
        <a:cs typeface="Calibri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5494564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8794980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1774433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2571897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9299249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366467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139855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308368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4254797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fosigw.gov.pl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1pPr>
            <a:lvl2pPr marL="0" indent="45720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2pPr>
            <a:lvl3pPr marL="0" indent="91440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3pPr>
            <a:lvl4pPr marL="0" indent="137160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4pPr>
            <a:lvl5pPr marL="0" indent="182880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5" name="NFOSiGW_presentation_BG_cover_03_v1.png" descr="NFOSiGW_presentation_BG_cover_03_v1.png">
            <a:extLst>
              <a:ext uri="{FF2B5EF4-FFF2-40B4-BE49-F238E27FC236}">
                <a16:creationId xmlns:a16="http://schemas.microsoft.com/office/drawing/2014/main" id="{179FA951-AD40-7C93-AE81-702DBE850F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7601"/>
            <a:ext cx="18288000" cy="10287000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Freeform 7">
            <a:extLst>
              <a:ext uri="{FF2B5EF4-FFF2-40B4-BE49-F238E27FC236}">
                <a16:creationId xmlns:a16="http://schemas.microsoft.com/office/drawing/2014/main" id="{01E68364-DB61-27FA-22B9-8A98C2802E97}"/>
              </a:ext>
            </a:extLst>
          </p:cNvPr>
          <p:cNvSpPr/>
          <p:nvPr userDrawn="1"/>
        </p:nvSpPr>
        <p:spPr>
          <a:xfrm>
            <a:off x="0" y="9710400"/>
            <a:ext cx="18288001" cy="5842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pPr algn="ctr"/>
            <a:r>
              <a:rPr lang="pl-PL" sz="2000" b="1" i="0" dirty="0">
                <a:solidFill>
                  <a:schemeClr val="bg1"/>
                </a:solidFill>
                <a:latin typeface="Source Sans Pro Semibold" panose="020B0503030403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www.nfosigw.gov.pl</a:t>
            </a:r>
          </a:p>
        </p:txBody>
      </p:sp>
      <p:pic>
        <p:nvPicPr>
          <p:cNvPr id="8" name="Image" descr="Image">
            <a:extLst>
              <a:ext uri="{FF2B5EF4-FFF2-40B4-BE49-F238E27FC236}">
                <a16:creationId xmlns:a16="http://schemas.microsoft.com/office/drawing/2014/main" id="{845FBD96-5168-6042-86D9-C223CD68091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228215" y="1153657"/>
            <a:ext cx="5357039" cy="1291019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277584804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1E7520A8-C0B0-377A-E3BA-294CD6BDA1A0}"/>
              </a:ext>
            </a:extLst>
          </p:cNvPr>
          <p:cNvSpPr/>
          <p:nvPr userDrawn="1"/>
        </p:nvSpPr>
        <p:spPr>
          <a:xfrm>
            <a:off x="0" y="9935647"/>
            <a:ext cx="18288000" cy="369330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07072605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3" name="Image" descr="Image">
            <a:extLst>
              <a:ext uri="{FF2B5EF4-FFF2-40B4-BE49-F238E27FC236}">
                <a16:creationId xmlns:a16="http://schemas.microsoft.com/office/drawing/2014/main" id="{6E5F4761-15AB-020B-6009-B6025DB91B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77101" y="3161947"/>
            <a:ext cx="10606742" cy="656625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229600176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2A5090D-FB3D-8DBF-B518-674CC65A68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89091" y="2459777"/>
            <a:ext cx="10934889" cy="7827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557767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pic>
        <p:nvPicPr>
          <p:cNvPr id="5" name="Image" descr="Image">
            <a:extLst>
              <a:ext uri="{FF2B5EF4-FFF2-40B4-BE49-F238E27FC236}">
                <a16:creationId xmlns:a16="http://schemas.microsoft.com/office/drawing/2014/main" id="{B3ED5C3C-D41C-2EE2-41C1-A069722533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645"/>
          <a:stretch/>
        </p:blipFill>
        <p:spPr>
          <a:xfrm>
            <a:off x="8016529" y="1783277"/>
            <a:ext cx="10271471" cy="7897519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116190712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FF05411C-75C9-926E-FE36-2DD0E7AB2AE4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7" name="Image">
            <a:extLst>
              <a:ext uri="{FF2B5EF4-FFF2-40B4-BE49-F238E27FC236}">
                <a16:creationId xmlns:a16="http://schemas.microsoft.com/office/drawing/2014/main" id="{9E7E83FF-3B3E-0D45-8AF7-4C3BC3B5A3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7185" y="5080185"/>
            <a:ext cx="4441067" cy="315357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295987908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FF05411C-75C9-926E-FE36-2DD0E7AB2AE4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5" name="Image">
            <a:extLst>
              <a:ext uri="{FF2B5EF4-FFF2-40B4-BE49-F238E27FC236}">
                <a16:creationId xmlns:a16="http://schemas.microsoft.com/office/drawing/2014/main" id="{85BE1D7A-6477-4EB4-D994-E42BE93B51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5352" y="5228606"/>
            <a:ext cx="3909296" cy="365686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661610761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FF05411C-75C9-926E-FE36-2DD0E7AB2AE4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6" name="Image">
            <a:extLst>
              <a:ext uri="{FF2B5EF4-FFF2-40B4-BE49-F238E27FC236}">
                <a16:creationId xmlns:a16="http://schemas.microsoft.com/office/drawing/2014/main" id="{D4ACEB27-0386-FB09-2D67-CA3A04B52C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8535" y="4312530"/>
            <a:ext cx="3024530" cy="490726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178939048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EC03D1E2-B8BC-D503-BA8A-05BBED927DCD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5" name="Rectangle">
            <a:extLst>
              <a:ext uri="{FF2B5EF4-FFF2-40B4-BE49-F238E27FC236}">
                <a16:creationId xmlns:a16="http://schemas.microsoft.com/office/drawing/2014/main" id="{118EB869-BAA0-F108-69CB-535B53CD6F3E}"/>
              </a:ext>
            </a:extLst>
          </p:cNvPr>
          <p:cNvSpPr/>
          <p:nvPr userDrawn="1"/>
        </p:nvSpPr>
        <p:spPr>
          <a:xfrm>
            <a:off x="5796293" y="5305606"/>
            <a:ext cx="9803547" cy="3583534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7714239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EC03D1E2-B8BC-D503-BA8A-05BBED927DCD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0498119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44352710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NFOSiGW_presentation_BG_02_v1.png" descr="NFOSiGW_presentation_BG_02_v1.png">
            <a:extLst>
              <a:ext uri="{FF2B5EF4-FFF2-40B4-BE49-F238E27FC236}">
                <a16:creationId xmlns:a16="http://schemas.microsoft.com/office/drawing/2014/main" id="{F184BC89-388C-1083-AAB5-EC65432D16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  <a:lvl2pPr>
              <a:defRPr b="1" i="0"/>
            </a:lvl2pPr>
            <a:lvl3pPr>
              <a:defRPr b="1" i="0"/>
            </a:lvl3pPr>
            <a:lvl4pPr>
              <a:defRPr b="1" i="0"/>
            </a:lvl4pPr>
            <a:lvl5pPr>
              <a:defRPr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65E613D4-FF94-9F82-EC42-BE7A8E26F0C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77101" y="3161947"/>
            <a:ext cx="10606742" cy="6566253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Freeform 7">
            <a:extLst>
              <a:ext uri="{FF2B5EF4-FFF2-40B4-BE49-F238E27FC236}">
                <a16:creationId xmlns:a16="http://schemas.microsoft.com/office/drawing/2014/main" id="{85EA7001-95B6-4CCC-8A7A-492C5296A2F2}"/>
              </a:ext>
            </a:extLst>
          </p:cNvPr>
          <p:cNvSpPr/>
          <p:nvPr userDrawn="1"/>
        </p:nvSpPr>
        <p:spPr>
          <a:xfrm>
            <a:off x="0" y="9998267"/>
            <a:ext cx="17833645" cy="288734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grpSp>
        <p:nvGrpSpPr>
          <p:cNvPr id="9" name="Group">
            <a:extLst>
              <a:ext uri="{FF2B5EF4-FFF2-40B4-BE49-F238E27FC236}">
                <a16:creationId xmlns:a16="http://schemas.microsoft.com/office/drawing/2014/main" id="{6ED4D93C-D52A-89A8-7136-FC8E44A8A0C1}"/>
              </a:ext>
            </a:extLst>
          </p:cNvPr>
          <p:cNvGrpSpPr/>
          <p:nvPr userDrawn="1"/>
        </p:nvGrpSpPr>
        <p:grpSpPr>
          <a:xfrm>
            <a:off x="15255862" y="9325"/>
            <a:ext cx="2577784" cy="1107417"/>
            <a:chOff x="0" y="0"/>
            <a:chExt cx="2577782" cy="1107415"/>
          </a:xfrm>
        </p:grpSpPr>
        <p:pic>
          <p:nvPicPr>
            <p:cNvPr id="10" name="Image" descr="Image">
              <a:extLst>
                <a:ext uri="{FF2B5EF4-FFF2-40B4-BE49-F238E27FC236}">
                  <a16:creationId xmlns:a16="http://schemas.microsoft.com/office/drawing/2014/main" id="{309EA9E4-559A-4F17-310B-3B4EF00B86C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577783" cy="1107416"/>
            </a:xfrm>
            <a:prstGeom prst="rect">
              <a:avLst/>
            </a:prstGeom>
            <a:ln w="12700" cap="flat">
              <a:noFill/>
              <a:miter lim="400000"/>
            </a:ln>
            <a:effectLst>
              <a:outerShdw blurRad="254000" dist="58058" dir="5400000" rotWithShape="0">
                <a:srgbClr val="4D4D4D">
                  <a:alpha val="19617"/>
                </a:srgbClr>
              </a:outerShdw>
            </a:effectLst>
          </p:spPr>
        </p:pic>
        <p:pic>
          <p:nvPicPr>
            <p:cNvPr id="11" name="Image" descr="Image">
              <a:extLst>
                <a:ext uri="{FF2B5EF4-FFF2-40B4-BE49-F238E27FC236}">
                  <a16:creationId xmlns:a16="http://schemas.microsoft.com/office/drawing/2014/main" id="{1C1BEBF8-50CB-0AB1-81BE-B7DA4BE706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21405" y="320548"/>
              <a:ext cx="1934973" cy="4663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2" name="Slide Number">
            <a:extLst>
              <a:ext uri="{FF2B5EF4-FFF2-40B4-BE49-F238E27FC236}">
                <a16:creationId xmlns:a16="http://schemas.microsoft.com/office/drawing/2014/main" id="{6AFD20E8-B64D-E4D1-15ED-4F8B797FB3DC}"/>
              </a:ext>
            </a:extLst>
          </p:cNvPr>
          <p:cNvSpPr txBox="1">
            <a:spLocks/>
          </p:cNvSpPr>
          <p:nvPr userDrawn="1"/>
        </p:nvSpPr>
        <p:spPr>
          <a:xfrm>
            <a:off x="17903559" y="9981813"/>
            <a:ext cx="257441" cy="276999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888888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86CB4B4D-7CA3-9044-876B-883B54F8677D}" type="slidenum">
              <a:rPr lang="pl-PL" b="1" i="0" smtClean="0">
                <a:latin typeface="Source Sans Pro Semibold" panose="020B0503030403020204" pitchFamily="34" charset="0"/>
              </a:rPr>
              <a:pPr/>
              <a:t>‹#›</a:t>
            </a:fld>
            <a:endParaRPr lang="pl-PL"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2070430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9" name="Freeform 3">
            <a:extLst>
              <a:ext uri="{FF2B5EF4-FFF2-40B4-BE49-F238E27FC236}">
                <a16:creationId xmlns:a16="http://schemas.microsoft.com/office/drawing/2014/main" id="{D05146DC-2A6D-B9C3-CF62-3A33E9EBA90F}"/>
              </a:ext>
            </a:extLst>
          </p:cNvPr>
          <p:cNvSpPr/>
          <p:nvPr userDrawn="1"/>
        </p:nvSpPr>
        <p:spPr>
          <a:xfrm>
            <a:off x="0" y="8005606"/>
            <a:ext cx="18287995" cy="2282643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769015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EDFBFFC8-5F96-DCD0-DB3C-5AEC082C0FF7}"/>
              </a:ext>
            </a:extLst>
          </p:cNvPr>
          <p:cNvSpPr/>
          <p:nvPr userDrawn="1"/>
        </p:nvSpPr>
        <p:spPr>
          <a:xfrm>
            <a:off x="0" y="8005606"/>
            <a:ext cx="18287995" cy="2282643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707947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EDFBFFC8-5F96-DCD0-DB3C-5AEC082C0FF7}"/>
              </a:ext>
            </a:extLst>
          </p:cNvPr>
          <p:cNvSpPr/>
          <p:nvPr userDrawn="1"/>
        </p:nvSpPr>
        <p:spPr>
          <a:xfrm>
            <a:off x="0" y="8005606"/>
            <a:ext cx="18287995" cy="2282643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5" name="RGB 0/121/122…">
            <a:extLst>
              <a:ext uri="{FF2B5EF4-FFF2-40B4-BE49-F238E27FC236}">
                <a16:creationId xmlns:a16="http://schemas.microsoft.com/office/drawing/2014/main" id="{02BF06DB-78E5-C4EC-2599-58F43AEE9BD3}"/>
              </a:ext>
            </a:extLst>
          </p:cNvPr>
          <p:cNvSpPr txBox="1"/>
          <p:nvPr userDrawn="1"/>
        </p:nvSpPr>
        <p:spPr>
          <a:xfrm>
            <a:off x="9956459" y="2621279"/>
            <a:ext cx="2728132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RGB	0/121/122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HTML	00797A</a:t>
            </a:r>
          </a:p>
        </p:txBody>
      </p:sp>
      <p:sp>
        <p:nvSpPr>
          <p:cNvPr id="6" name="Circle">
            <a:extLst>
              <a:ext uri="{FF2B5EF4-FFF2-40B4-BE49-F238E27FC236}">
                <a16:creationId xmlns:a16="http://schemas.microsoft.com/office/drawing/2014/main" id="{43B5389A-3BC3-263A-19A0-48078DA3D135}"/>
              </a:ext>
            </a:extLst>
          </p:cNvPr>
          <p:cNvSpPr/>
          <p:nvPr userDrawn="1"/>
        </p:nvSpPr>
        <p:spPr>
          <a:xfrm>
            <a:off x="8509000" y="2349499"/>
            <a:ext cx="1270001" cy="1270001"/>
          </a:xfrm>
          <a:prstGeom prst="ellipse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7" name="RGB 0/153/153…">
            <a:extLst>
              <a:ext uri="{FF2B5EF4-FFF2-40B4-BE49-F238E27FC236}">
                <a16:creationId xmlns:a16="http://schemas.microsoft.com/office/drawing/2014/main" id="{1F7E0F93-CD1F-DCEF-113C-7D58FBAE542A}"/>
              </a:ext>
            </a:extLst>
          </p:cNvPr>
          <p:cNvSpPr txBox="1"/>
          <p:nvPr userDrawn="1"/>
        </p:nvSpPr>
        <p:spPr>
          <a:xfrm>
            <a:off x="7306969" y="6533065"/>
            <a:ext cx="2728133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RGB	0/153/153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HTML	009999</a:t>
            </a:r>
          </a:p>
        </p:txBody>
      </p:sp>
      <p:sp>
        <p:nvSpPr>
          <p:cNvPr id="8" name="Circle">
            <a:extLst>
              <a:ext uri="{FF2B5EF4-FFF2-40B4-BE49-F238E27FC236}">
                <a16:creationId xmlns:a16="http://schemas.microsoft.com/office/drawing/2014/main" id="{F32E2465-ABA6-2117-4543-76E6F5865F65}"/>
              </a:ext>
            </a:extLst>
          </p:cNvPr>
          <p:cNvSpPr/>
          <p:nvPr userDrawn="1"/>
        </p:nvSpPr>
        <p:spPr>
          <a:xfrm>
            <a:off x="5859510" y="6261285"/>
            <a:ext cx="1270001" cy="1270001"/>
          </a:xfrm>
          <a:prstGeom prst="ellipse">
            <a:avLst/>
          </a:prstGeom>
          <a:solidFill>
            <a:srgbClr val="009999"/>
          </a:solidFill>
          <a:ln w="12700">
            <a:miter lim="400000"/>
          </a:ln>
        </p:spPr>
        <p:txBody>
          <a:bodyPr lIns="45719" rIns="4571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9" name="RGB 7540…">
            <a:extLst>
              <a:ext uri="{FF2B5EF4-FFF2-40B4-BE49-F238E27FC236}">
                <a16:creationId xmlns:a16="http://schemas.microsoft.com/office/drawing/2014/main" id="{AF27156D-3708-4413-FCDD-16D12C4A94B3}"/>
              </a:ext>
            </a:extLst>
          </p:cNvPr>
          <p:cNvSpPr txBox="1"/>
          <p:nvPr userDrawn="1"/>
        </p:nvSpPr>
        <p:spPr>
          <a:xfrm>
            <a:off x="11596519" y="6533065"/>
            <a:ext cx="2728133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RGB	7540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HTML	4d4d4d</a:t>
            </a:r>
          </a:p>
        </p:txBody>
      </p:sp>
      <p:sp>
        <p:nvSpPr>
          <p:cNvPr id="10" name="Circle">
            <a:extLst>
              <a:ext uri="{FF2B5EF4-FFF2-40B4-BE49-F238E27FC236}">
                <a16:creationId xmlns:a16="http://schemas.microsoft.com/office/drawing/2014/main" id="{E2710117-C790-D13F-3FF6-2DF551584BAB}"/>
              </a:ext>
            </a:extLst>
          </p:cNvPr>
          <p:cNvSpPr/>
          <p:nvPr userDrawn="1"/>
        </p:nvSpPr>
        <p:spPr>
          <a:xfrm>
            <a:off x="10149060" y="6261285"/>
            <a:ext cx="1270001" cy="1270001"/>
          </a:xfrm>
          <a:prstGeom prst="ellipse">
            <a:avLst/>
          </a:prstGeom>
          <a:solidFill>
            <a:srgbClr val="4D4D4D"/>
          </a:solidFill>
          <a:ln w="12700">
            <a:miter lim="400000"/>
          </a:ln>
        </p:spPr>
        <p:txBody>
          <a:bodyPr lIns="45719" rIns="4571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11" name="TextBox 21">
            <a:extLst>
              <a:ext uri="{FF2B5EF4-FFF2-40B4-BE49-F238E27FC236}">
                <a16:creationId xmlns:a16="http://schemas.microsoft.com/office/drawing/2014/main" id="{445703A3-6218-6279-14F1-8CE9A416078A}"/>
              </a:ext>
            </a:extLst>
          </p:cNvPr>
          <p:cNvSpPr txBox="1"/>
          <p:nvPr userDrawn="1"/>
        </p:nvSpPr>
        <p:spPr>
          <a:xfrm>
            <a:off x="6494511" y="4407086"/>
            <a:ext cx="5298978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250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t>Kolory dodatkowe</a:t>
            </a:r>
          </a:p>
        </p:txBody>
      </p:sp>
      <p:sp>
        <p:nvSpPr>
          <p:cNvPr id="12" name="TextBox 21">
            <a:extLst>
              <a:ext uri="{FF2B5EF4-FFF2-40B4-BE49-F238E27FC236}">
                <a16:creationId xmlns:a16="http://schemas.microsoft.com/office/drawing/2014/main" id="{5E66EA0C-495C-3999-F26B-47D0232703CE}"/>
              </a:ext>
            </a:extLst>
          </p:cNvPr>
          <p:cNvSpPr txBox="1"/>
          <p:nvPr userDrawn="1"/>
        </p:nvSpPr>
        <p:spPr>
          <a:xfrm>
            <a:off x="6688716" y="673100"/>
            <a:ext cx="4910568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250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rPr dirty="0"/>
              <a:t>Kolor </a:t>
            </a:r>
            <a:r>
              <a:rPr dirty="0" err="1"/>
              <a:t>główny</a:t>
            </a:r>
            <a:endParaRPr dirty="0"/>
          </a:p>
        </p:txBody>
      </p:sp>
      <p:sp>
        <p:nvSpPr>
          <p:cNvPr id="13" name="Wersja koloru turkusowego używana w prezentacji">
            <a:extLst>
              <a:ext uri="{FF2B5EF4-FFF2-40B4-BE49-F238E27FC236}">
                <a16:creationId xmlns:a16="http://schemas.microsoft.com/office/drawing/2014/main" id="{F1136965-E96B-0B3A-5FFE-DACC63B1507D}"/>
              </a:ext>
            </a:extLst>
          </p:cNvPr>
          <p:cNvSpPr txBox="1"/>
          <p:nvPr userDrawn="1"/>
        </p:nvSpPr>
        <p:spPr>
          <a:xfrm>
            <a:off x="7779934" y="1215813"/>
            <a:ext cx="2728132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rPr dirty="0" err="1"/>
              <a:t>Wersja</a:t>
            </a:r>
            <a:r>
              <a:rPr dirty="0"/>
              <a:t> </a:t>
            </a:r>
            <a:r>
              <a:rPr dirty="0" err="1"/>
              <a:t>koloru</a:t>
            </a:r>
            <a:r>
              <a:rPr dirty="0"/>
              <a:t> </a:t>
            </a:r>
            <a:r>
              <a:rPr dirty="0" err="1"/>
              <a:t>turkusowego</a:t>
            </a:r>
            <a:r>
              <a:rPr dirty="0"/>
              <a:t> </a:t>
            </a:r>
            <a:r>
              <a:rPr dirty="0" err="1"/>
              <a:t>używana</a:t>
            </a:r>
            <a:r>
              <a:rPr dirty="0"/>
              <a:t> w </a:t>
            </a:r>
            <a:r>
              <a:rPr dirty="0" err="1"/>
              <a:t>prezentacji</a:t>
            </a:r>
            <a:endParaRPr dirty="0"/>
          </a:p>
        </p:txBody>
      </p:sp>
      <p:sp>
        <p:nvSpPr>
          <p:cNvPr id="14" name="W wykresach, tabelach dopuszcza się stosowanie poniższych kolorów">
            <a:extLst>
              <a:ext uri="{FF2B5EF4-FFF2-40B4-BE49-F238E27FC236}">
                <a16:creationId xmlns:a16="http://schemas.microsoft.com/office/drawing/2014/main" id="{B481820A-D770-4B4E-4228-F616CE51FB63}"/>
              </a:ext>
            </a:extLst>
          </p:cNvPr>
          <p:cNvSpPr txBox="1"/>
          <p:nvPr userDrawn="1"/>
        </p:nvSpPr>
        <p:spPr>
          <a:xfrm>
            <a:off x="6860639" y="5067070"/>
            <a:ext cx="4566722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rPr dirty="0"/>
              <a:t>W </a:t>
            </a:r>
            <a:r>
              <a:rPr dirty="0" err="1"/>
              <a:t>wykresach</a:t>
            </a:r>
            <a:r>
              <a:rPr dirty="0"/>
              <a:t>, </a:t>
            </a:r>
            <a:r>
              <a:rPr dirty="0" err="1"/>
              <a:t>tabelach</a:t>
            </a:r>
            <a:r>
              <a:rPr dirty="0"/>
              <a:t> </a:t>
            </a:r>
            <a:r>
              <a:rPr dirty="0" err="1"/>
              <a:t>dopuszcza</a:t>
            </a:r>
            <a:r>
              <a:rPr dirty="0"/>
              <a:t> </a:t>
            </a:r>
            <a:r>
              <a:rPr dirty="0" err="1"/>
              <a:t>się</a:t>
            </a:r>
            <a:r>
              <a:rPr dirty="0"/>
              <a:t> </a:t>
            </a:r>
            <a:r>
              <a:rPr dirty="0" err="1"/>
              <a:t>stosowanie</a:t>
            </a:r>
            <a:r>
              <a:rPr dirty="0"/>
              <a:t> </a:t>
            </a:r>
            <a:r>
              <a:rPr dirty="0" err="1"/>
              <a:t>poniższych</a:t>
            </a:r>
            <a:r>
              <a:rPr dirty="0"/>
              <a:t> </a:t>
            </a:r>
            <a:r>
              <a:rPr dirty="0" err="1"/>
              <a:t>kolorów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68958768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23" name="Freeform 3">
            <a:extLst>
              <a:ext uri="{FF2B5EF4-FFF2-40B4-BE49-F238E27FC236}">
                <a16:creationId xmlns:a16="http://schemas.microsoft.com/office/drawing/2014/main" id="{738C501E-F992-57B5-C211-CBF205497E66}"/>
              </a:ext>
            </a:extLst>
          </p:cNvPr>
          <p:cNvSpPr/>
          <p:nvPr userDrawn="1"/>
        </p:nvSpPr>
        <p:spPr>
          <a:xfrm>
            <a:off x="0" y="8005606"/>
            <a:ext cx="18287995" cy="2282643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1460843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7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  <a:lvl2pPr>
              <a:defRPr b="1" i="0"/>
            </a:lvl2pPr>
            <a:lvl3pPr>
              <a:defRPr b="1" i="0"/>
            </a:lvl3pPr>
            <a:lvl4pPr>
              <a:defRPr b="1" i="0"/>
            </a:lvl4pPr>
            <a:lvl5pPr>
              <a:defRPr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74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457199" y="1435100"/>
            <a:ext cx="3008315" cy="4691063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pPr marL="0" indent="0">
              <a:spcBef>
                <a:spcPts val="300"/>
              </a:spcBef>
              <a:buSzTx/>
              <a:buFontTx/>
              <a:buNone/>
              <a:defRPr sz="1400"/>
            </a:pPr>
            <a:endParaRPr dirty="0"/>
          </a:p>
        </p:txBody>
      </p:sp>
      <p:sp>
        <p:nvSpPr>
          <p:cNvPr id="7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32287356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1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83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1792288" y="612775"/>
            <a:ext cx="5486401" cy="4114800"/>
          </a:xfrm>
          <a:prstGeom prst="rect">
            <a:avLst/>
          </a:prstGeom>
        </p:spPr>
        <p:txBody>
          <a:bodyPr lIns="91439" rIns="91439">
            <a:noAutofit/>
          </a:bodyPr>
          <a:lstStyle>
            <a:lvl1pPr>
              <a:defRPr b="1" i="0"/>
            </a:lvl1pPr>
          </a:lstStyle>
          <a:p>
            <a:endParaRPr dirty="0"/>
          </a:p>
        </p:txBody>
      </p:sp>
      <p:sp>
        <p:nvSpPr>
          <p:cNvPr id="8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92288" y="5367337"/>
            <a:ext cx="5486401" cy="80486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Tx/>
              <a:buNone/>
              <a:defRPr sz="1400" b="1" i="0"/>
            </a:lvl1pPr>
            <a:lvl2pPr marL="0" indent="457200">
              <a:spcBef>
                <a:spcPts val="300"/>
              </a:spcBef>
              <a:buSzTx/>
              <a:buFontTx/>
              <a:buNone/>
              <a:defRPr sz="1400" b="1" i="0"/>
            </a:lvl2pPr>
            <a:lvl3pPr marL="0" indent="914400">
              <a:spcBef>
                <a:spcPts val="300"/>
              </a:spcBef>
              <a:buSzTx/>
              <a:buFontTx/>
              <a:buNone/>
              <a:defRPr sz="1400" b="1" i="0"/>
            </a:lvl3pPr>
            <a:lvl4pPr marL="0" indent="1371600">
              <a:spcBef>
                <a:spcPts val="300"/>
              </a:spcBef>
              <a:buSzTx/>
              <a:buFontTx/>
              <a:buNone/>
              <a:defRPr sz="1400" b="1" i="0"/>
            </a:lvl4pPr>
            <a:lvl5pPr marL="0" indent="1828800">
              <a:spcBef>
                <a:spcPts val="300"/>
              </a:spcBef>
              <a:buSzTx/>
              <a:buFontTx/>
              <a:buNone/>
              <a:defRPr sz="1400"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73549295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1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i="0" cap="all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722312" y="2906713"/>
            <a:ext cx="7772401" cy="150018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Tx/>
              <a:buNone/>
              <a:defRPr sz="2000" b="1" i="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SzTx/>
              <a:buFontTx/>
              <a:buNone/>
              <a:defRPr sz="2000" b="1" i="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SzTx/>
              <a:buFontTx/>
              <a:buNone/>
              <a:defRPr sz="2000" b="1" i="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SzTx/>
              <a:buFontTx/>
              <a:buNone/>
              <a:defRPr sz="2000" b="1" i="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SzTx/>
              <a:buFontTx/>
              <a:buNone/>
              <a:defRPr sz="2000" b="1" i="0">
                <a:solidFill>
                  <a:srgbClr val="888888"/>
                </a:solidFill>
              </a:defRPr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220114331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3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 b="1" i="0"/>
            </a:lvl1pPr>
            <a:lvl2pPr marL="790575" indent="-333375">
              <a:spcBef>
                <a:spcPts val="600"/>
              </a:spcBef>
              <a:defRPr sz="2800" b="1" i="0"/>
            </a:lvl2pPr>
            <a:lvl3pPr marL="1234439" indent="-320039">
              <a:spcBef>
                <a:spcPts val="600"/>
              </a:spcBef>
              <a:defRPr sz="2800" b="1" i="0"/>
            </a:lvl3pPr>
            <a:lvl4pPr marL="1727200" indent="-355600">
              <a:spcBef>
                <a:spcPts val="600"/>
              </a:spcBef>
              <a:defRPr sz="2800" b="1" i="0"/>
            </a:lvl4pPr>
            <a:lvl5pPr marL="2184400" indent="-355600">
              <a:spcBef>
                <a:spcPts val="600"/>
              </a:spcBef>
              <a:defRPr sz="2800"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56464625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4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7200" y="1535112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Tx/>
              <a:buNone/>
              <a:defRPr sz="2400" b="1" i="0"/>
            </a:lvl1pPr>
            <a:lvl2pPr marL="0" indent="457200">
              <a:spcBef>
                <a:spcPts val="500"/>
              </a:spcBef>
              <a:buSzTx/>
              <a:buFontTx/>
              <a:buNone/>
              <a:defRPr sz="2400" b="1" i="0"/>
            </a:lvl2pPr>
            <a:lvl3pPr marL="0" indent="914400">
              <a:spcBef>
                <a:spcPts val="500"/>
              </a:spcBef>
              <a:buSzTx/>
              <a:buFontTx/>
              <a:buNone/>
              <a:defRPr sz="2400" b="1" i="0"/>
            </a:lvl3pPr>
            <a:lvl4pPr marL="0" indent="1371600">
              <a:spcBef>
                <a:spcPts val="500"/>
              </a:spcBef>
              <a:buSzTx/>
              <a:buFontTx/>
              <a:buNone/>
              <a:defRPr sz="2400" b="1" i="0"/>
            </a:lvl4pPr>
            <a:lvl5pPr marL="0" indent="1828800">
              <a:spcBef>
                <a:spcPts val="500"/>
              </a:spcBef>
              <a:buSzTx/>
              <a:buFontTx/>
              <a:buNone/>
              <a:defRPr sz="2400"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4645025" y="1535112"/>
            <a:ext cx="4041775" cy="639763"/>
          </a:xfrm>
          <a:prstGeom prst="rect">
            <a:avLst/>
          </a:prstGeom>
        </p:spPr>
        <p:txBody>
          <a:bodyPr anchor="b"/>
          <a:lstStyle>
            <a:lvl1pPr>
              <a:defRPr b="1" i="0"/>
            </a:lvl1pPr>
          </a:lstStyle>
          <a:p>
            <a:pPr marL="0" indent="0">
              <a:spcBef>
                <a:spcPts val="500"/>
              </a:spcBef>
              <a:buSzTx/>
              <a:buFontTx/>
              <a:buNone/>
              <a:defRPr sz="2400" b="1"/>
            </a:pPr>
            <a:endParaRPr dirty="0"/>
          </a:p>
        </p:txBody>
      </p:sp>
      <p:sp>
        <p:nvSpPr>
          <p:cNvPr id="5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32432801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58560670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60EBF8F4-111E-75A8-6C45-2DDAD639E590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5" name="Image">
            <a:extLst>
              <a:ext uri="{FF2B5EF4-FFF2-40B4-BE49-F238E27FC236}">
                <a16:creationId xmlns:a16="http://schemas.microsoft.com/office/drawing/2014/main" id="{7B97DDA0-7639-3CF7-B006-BF62082ED7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7185" y="5080185"/>
            <a:ext cx="4441067" cy="315357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073883826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60EBF8F4-111E-75A8-6C45-2DDAD639E590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6" name="Image">
            <a:extLst>
              <a:ext uri="{FF2B5EF4-FFF2-40B4-BE49-F238E27FC236}">
                <a16:creationId xmlns:a16="http://schemas.microsoft.com/office/drawing/2014/main" id="{EEEC6F59-22DD-63B7-2154-8A93D997BE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5352" y="5228606"/>
            <a:ext cx="3909296" cy="365686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934287907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60EBF8F4-111E-75A8-6C45-2DDAD639E590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7" name="Image">
            <a:extLst>
              <a:ext uri="{FF2B5EF4-FFF2-40B4-BE49-F238E27FC236}">
                <a16:creationId xmlns:a16="http://schemas.microsoft.com/office/drawing/2014/main" id="{3C8A25B7-0E7A-8B17-31D3-C640A08E61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8535" y="4312530"/>
            <a:ext cx="3024530" cy="490726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191414004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03559" y="9981813"/>
            <a:ext cx="257441" cy="276999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 b="1" i="0">
                <a:solidFill>
                  <a:srgbClr val="888888"/>
                </a:solidFill>
                <a:latin typeface="Source Sans Pro Semibold" panose="020B0503030403020204" pitchFamily="34" charset="0"/>
              </a:defRPr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914400" y="138112"/>
            <a:ext cx="16459200" cy="22621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rPr dirty="0"/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914400" y="2400300"/>
            <a:ext cx="16459200" cy="7886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EA2558A1-84CC-21F4-6799-F07B70BF5D7B}"/>
              </a:ext>
            </a:extLst>
          </p:cNvPr>
          <p:cNvSpPr/>
          <p:nvPr userDrawn="1"/>
        </p:nvSpPr>
        <p:spPr>
          <a:xfrm>
            <a:off x="0" y="9998267"/>
            <a:ext cx="17833645" cy="288734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grpSp>
        <p:nvGrpSpPr>
          <p:cNvPr id="9" name="Group">
            <a:extLst>
              <a:ext uri="{FF2B5EF4-FFF2-40B4-BE49-F238E27FC236}">
                <a16:creationId xmlns:a16="http://schemas.microsoft.com/office/drawing/2014/main" id="{0483F14C-4F50-1B1F-AE71-BE2E06D4E979}"/>
              </a:ext>
            </a:extLst>
          </p:cNvPr>
          <p:cNvGrpSpPr/>
          <p:nvPr userDrawn="1"/>
        </p:nvGrpSpPr>
        <p:grpSpPr>
          <a:xfrm>
            <a:off x="15255862" y="9325"/>
            <a:ext cx="2577784" cy="1107417"/>
            <a:chOff x="0" y="0"/>
            <a:chExt cx="2577782" cy="1107415"/>
          </a:xfrm>
        </p:grpSpPr>
        <p:pic>
          <p:nvPicPr>
            <p:cNvPr id="10" name="Image" descr="Image">
              <a:extLst>
                <a:ext uri="{FF2B5EF4-FFF2-40B4-BE49-F238E27FC236}">
                  <a16:creationId xmlns:a16="http://schemas.microsoft.com/office/drawing/2014/main" id="{46C691EE-AC98-50C6-B6AE-A5A238DD68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/>
            <a:stretch>
              <a:fillRect/>
            </a:stretch>
          </p:blipFill>
          <p:spPr>
            <a:xfrm>
              <a:off x="0" y="0"/>
              <a:ext cx="2577783" cy="1107416"/>
            </a:xfrm>
            <a:prstGeom prst="rect">
              <a:avLst/>
            </a:prstGeom>
            <a:ln w="12700" cap="flat">
              <a:noFill/>
              <a:miter lim="400000"/>
            </a:ln>
            <a:effectLst>
              <a:outerShdw blurRad="254000" dist="58058" dir="5400000" rotWithShape="0">
                <a:srgbClr val="4D4D4D">
                  <a:alpha val="19617"/>
                </a:srgbClr>
              </a:outerShdw>
            </a:effectLst>
          </p:spPr>
        </p:pic>
        <p:pic>
          <p:nvPicPr>
            <p:cNvPr id="11" name="Image" descr="Image">
              <a:extLst>
                <a:ext uri="{FF2B5EF4-FFF2-40B4-BE49-F238E27FC236}">
                  <a16:creationId xmlns:a16="http://schemas.microsoft.com/office/drawing/2014/main" id="{43FEB1A7-C93A-F05D-3CA9-26913D5C5AAA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/>
            <a:stretch>
              <a:fillRect/>
            </a:stretch>
          </p:blipFill>
          <p:spPr>
            <a:xfrm>
              <a:off x="321405" y="320548"/>
              <a:ext cx="1934973" cy="4663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3670792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706" r:id="rId8"/>
    <p:sldLayoutId id="2147483707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697" r:id="rId16"/>
    <p:sldLayoutId id="2147483698" r:id="rId17"/>
    <p:sldLayoutId id="2147483699" r:id="rId18"/>
    <p:sldLayoutId id="2147483708" r:id="rId19"/>
    <p:sldLayoutId id="2147483700" r:id="rId20"/>
    <p:sldLayoutId id="2147483701" r:id="rId21"/>
    <p:sldLayoutId id="2147483702" r:id="rId22"/>
    <p:sldLayoutId id="2147483703" r:id="rId23"/>
    <p:sldLayoutId id="2147483704" r:id="rId24"/>
    <p:sldLayoutId id="2147483705" r:id="rId25"/>
  </p:sldLayoutIdLst>
  <p:transition spd="med"/>
  <p:hf hdr="0" ftr="0" dt="0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4pPr>
      <a:lvl5pPr marL="21945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5pPr>
      <a:lvl6pPr marL="26517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31089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35661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40233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ytuł prezentacji">
            <a:extLst>
              <a:ext uri="{FF2B5EF4-FFF2-40B4-BE49-F238E27FC236}">
                <a16:creationId xmlns:a16="http://schemas.microsoft.com/office/drawing/2014/main" id="{E3E54217-D9BA-9717-074A-300E96551D9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76841" y="2043041"/>
            <a:ext cx="15313025" cy="1389062"/>
          </a:xfrm>
        </p:spPr>
        <p:txBody>
          <a:bodyPr>
            <a:normAutofit fontScale="90000"/>
          </a:bodyPr>
          <a:lstStyle/>
          <a:p>
            <a:pPr algn="l"/>
            <a:r>
              <a:rPr lang="pl-PL" sz="4800" kern="0" dirty="0">
                <a:effectLst/>
              </a:rPr>
              <a:t>Oferta</a:t>
            </a:r>
            <a:r>
              <a:rPr lang="pl-PL" sz="1800" kern="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pl-PL" sz="4800" dirty="0"/>
              <a:t>programowa i finansowa NFOŚiGW w zakresie rekultywacji gruntów na terenach zdegradowanych działalnością wydobywczą oraz poszukiwania wód termalnych dla JST i ich związków, oferta w zakresie wsparcia dla ciepłownictwa </a:t>
            </a:r>
          </a:p>
        </p:txBody>
      </p:sp>
      <p:sp>
        <p:nvSpPr>
          <p:cNvPr id="102" name="TextBox 5"/>
          <p:cNvSpPr txBox="1"/>
          <p:nvPr/>
        </p:nvSpPr>
        <p:spPr>
          <a:xfrm>
            <a:off x="2974975" y="6854897"/>
            <a:ext cx="6139900" cy="10642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rPr lang="pl-PL" sz="3000" dirty="0"/>
              <a:t>Monika Żółkowska</a:t>
            </a:r>
            <a:br>
              <a:rPr dirty="0"/>
            </a:br>
            <a:r>
              <a:rPr dirty="0"/>
              <a:t>Warszawa, </a:t>
            </a:r>
            <a:r>
              <a:rPr lang="pl-PL" dirty="0"/>
              <a:t> wrzesień </a:t>
            </a:r>
            <a:r>
              <a:rPr dirty="0"/>
              <a:t>202</a:t>
            </a:r>
            <a:r>
              <a:rPr lang="pl-PL" dirty="0"/>
              <a:t>4 r.</a:t>
            </a:r>
            <a:endParaRPr dirty="0"/>
          </a:p>
        </p:txBody>
      </p:sp>
      <p:sp>
        <p:nvSpPr>
          <p:cNvPr id="10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90122" y="9981813"/>
            <a:ext cx="170878" cy="2769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1</a:t>
            </a:fld>
            <a:endParaRPr dirty="0"/>
          </a:p>
        </p:txBody>
      </p:sp>
      <p:grpSp>
        <p:nvGrpSpPr>
          <p:cNvPr id="107" name="Group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5255862" y="9325"/>
            <a:ext cx="2577784" cy="1107417"/>
            <a:chOff x="0" y="0"/>
            <a:chExt cx="2577782" cy="1107415"/>
          </a:xfrm>
        </p:grpSpPr>
        <p:pic>
          <p:nvPicPr>
            <p:cNvPr id="105" name="Image" descr="Image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577783" cy="1107416"/>
            </a:xfrm>
            <a:prstGeom prst="rect">
              <a:avLst/>
            </a:prstGeom>
            <a:ln w="12700" cap="flat">
              <a:noFill/>
              <a:miter lim="400000"/>
            </a:ln>
            <a:effectLst>
              <a:outerShdw blurRad="254000" dist="58058" dir="5400000" rotWithShape="0">
                <a:srgbClr val="4D4D4D">
                  <a:alpha val="19617"/>
                </a:srgbClr>
              </a:outerShdw>
            </a:effectLst>
          </p:spPr>
        </p:pic>
        <p:pic>
          <p:nvPicPr>
            <p:cNvPr id="106" name="Image">
              <a:extLs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1405" y="320548"/>
              <a:ext cx="1934973" cy="4663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slajdu 7">
            <a:extLst>
              <a:ext uri="{FF2B5EF4-FFF2-40B4-BE49-F238E27FC236}">
                <a16:creationId xmlns:a16="http://schemas.microsoft.com/office/drawing/2014/main" id="{AB4F2A2F-6F35-91D8-F3DE-7D163BD2429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79930" y="1839914"/>
            <a:ext cx="3577556" cy="558230"/>
          </a:xfrm>
        </p:spPr>
        <p:txBody>
          <a:bodyPr anchor="t">
            <a:normAutofit fontScale="90000"/>
          </a:bodyPr>
          <a:lstStyle/>
          <a:p>
            <a:pPr algn="l"/>
            <a:r>
              <a:rPr lang="pl-PL" sz="2800" b="1" dirty="0">
                <a:solidFill>
                  <a:schemeClr val="bg1"/>
                </a:solidFill>
              </a:rPr>
              <a:t>Racjonalne gospodarowanie odpadami i ochrona ziemi</a:t>
            </a:r>
            <a:br>
              <a:rPr lang="pl-PL" sz="2800" b="1" dirty="0">
                <a:solidFill>
                  <a:schemeClr val="bg1"/>
                </a:solidFill>
                <a:effectLst/>
              </a:rPr>
            </a:br>
            <a:endParaRPr lang="pl-PL" sz="25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56" name="TextBox 21"/>
          <p:cNvSpPr txBox="1"/>
          <p:nvPr/>
        </p:nvSpPr>
        <p:spPr>
          <a:xfrm>
            <a:off x="1092310" y="4513753"/>
            <a:ext cx="3415284" cy="17902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pPr>
              <a:lnSpc>
                <a:spcPct val="150000"/>
              </a:lnSpc>
            </a:pPr>
            <a:r>
              <a:rPr lang="pl-PL" sz="1800" i="1" dirty="0">
                <a:solidFill>
                  <a:schemeClr val="bg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Zmniejszenie uciążliwości wynikających z wydobywania kopalin</a:t>
            </a:r>
          </a:p>
          <a:p>
            <a:pPr>
              <a:lnSpc>
                <a:spcPct val="150000"/>
              </a:lnSpc>
            </a:pPr>
            <a:endParaRPr lang="pl-PL" sz="1800" i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7" name="Freeform 2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-1102462" y="6062839"/>
            <a:ext cx="3483513" cy="28038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/>
          <a:lstStyle/>
          <a:p>
            <a:endParaRPr b="1" dirty="0">
              <a:latin typeface="Source Sans Pro Semibold" panose="020B0503030403020204" pitchFamily="34" charset="0"/>
            </a:endParaRPr>
          </a:p>
        </p:txBody>
      </p:sp>
      <p:sp>
        <p:nvSpPr>
          <p:cNvPr id="155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/>
          <p:cNvSpPr txBox="1"/>
          <p:nvPr/>
        </p:nvSpPr>
        <p:spPr>
          <a:xfrm>
            <a:off x="5366066" y="1113446"/>
            <a:ext cx="11663148" cy="28315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CEL</a:t>
            </a:r>
          </a:p>
          <a:p>
            <a:r>
              <a:rPr lang="pl-PL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Ograniczenie negatywnego oddziaływania na środowisko wynikającego z wydobywania kopalin, likwidacji zakładów górniczych</a:t>
            </a:r>
            <a:endParaRPr lang="pl-PL" sz="2000" dirty="0"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poprzez m.in.: rekultywację gruntów na terenach zdegradowanych/zdewastowanych działalnością wydobywczą</a:t>
            </a:r>
            <a:endParaRPr lang="pl-PL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pl-PL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BENEFICJENT</a:t>
            </a:r>
            <a:endParaRPr lang="pl-PL" sz="2000" b="1" dirty="0">
              <a:solidFill>
                <a:srgbClr val="00797A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buClrTx/>
              <a:buSzTx/>
              <a:tabLst/>
            </a:pPr>
            <a:r>
              <a:rPr kumimoji="0" lang="pl-PL" altLang="pl-PL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JST i ich związki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buClrTx/>
              <a:buSzTx/>
              <a:tabLst/>
            </a:pPr>
            <a:endParaRPr lang="pl-PL" sz="20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pl-PL" sz="2000" dirty="0"/>
          </a:p>
        </p:txBody>
      </p:sp>
      <p:sp>
        <p:nvSpPr>
          <p:cNvPr id="1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90122" y="9981813"/>
            <a:ext cx="170878" cy="27699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2</a:t>
            </a:fld>
            <a:endParaRPr dirty="0"/>
          </a:p>
        </p:txBody>
      </p:sp>
      <p:sp>
        <p:nvSpPr>
          <p:cNvPr id="21" name="Freeform 23">
            <a:extLst>
              <a:ext uri="{FF2B5EF4-FFF2-40B4-BE49-F238E27FC236}">
                <a16:creationId xmlns:a16="http://schemas.microsoft.com/office/drawing/2014/main" id="{C4948EAC-3AA4-8B8C-0DE9-30DBB5E146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4933400" y="9035605"/>
            <a:ext cx="1154067" cy="288734"/>
          </a:xfrm>
          <a:prstGeom prst="rect">
            <a:avLst/>
          </a:prstGeom>
          <a:solidFill>
            <a:srgbClr val="009999"/>
          </a:solidFill>
          <a:ln w="12700">
            <a:solidFill>
              <a:srgbClr val="009999"/>
            </a:solidFill>
            <a:miter lim="400000"/>
          </a:ln>
        </p:spPr>
        <p:txBody>
          <a:bodyPr lIns="45719" rIns="45719"/>
          <a:lstStyle/>
          <a:p>
            <a:endParaRPr b="1" dirty="0">
              <a:latin typeface="Source Sans Pro Semibold" panose="020B0503030403020204" pitchFamily="34" charset="0"/>
            </a:endParaRPr>
          </a:p>
        </p:txBody>
      </p:sp>
      <p:sp>
        <p:nvSpPr>
          <p:cNvPr id="6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>
            <a:extLst>
              <a:ext uri="{FF2B5EF4-FFF2-40B4-BE49-F238E27FC236}">
                <a16:creationId xmlns:a16="http://schemas.microsoft.com/office/drawing/2014/main" id="{5FE51515-E14D-291E-0A7A-C58C473B29F9}"/>
              </a:ext>
            </a:extLst>
          </p:cNvPr>
          <p:cNvSpPr txBox="1"/>
          <p:nvPr/>
        </p:nvSpPr>
        <p:spPr>
          <a:xfrm>
            <a:off x="5316174" y="5400891"/>
            <a:ext cx="11663148" cy="25930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lvl="1" indent="0" algn="just">
              <a:spcBef>
                <a:spcPts val="300"/>
              </a:spcBef>
              <a:spcAft>
                <a:spcPts val="300"/>
              </a:spcAft>
              <a:tabLst>
                <a:tab pos="540385" algn="l"/>
              </a:tabLst>
            </a:pPr>
            <a:r>
              <a:rPr lang="pl-PL" sz="2000" b="1" spc="-1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OKRES WDRAŻANIA</a:t>
            </a:r>
          </a:p>
          <a:p>
            <a:pPr algn="just"/>
            <a:r>
              <a:rPr lang="pl-PL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Program realizowany będzie w latach 2015 - 2030, przy czym:</a:t>
            </a:r>
          </a:p>
          <a:p>
            <a:pPr marL="342900" lvl="0" indent="-342900" algn="just">
              <a:buFont typeface="+mj-lt"/>
              <a:buAutoNum type="arabicParenR"/>
            </a:pPr>
            <a:r>
              <a:rPr lang="pl-PL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zobowiązania (rozumiane jako podpisywanie umów) podejmowane będą do 2027 r.,</a:t>
            </a:r>
          </a:p>
          <a:p>
            <a:pPr marL="342900" lvl="0" indent="-342900" algn="just">
              <a:buFont typeface="+mj-lt"/>
              <a:buAutoNum type="arabicParenR"/>
            </a:pPr>
            <a:r>
              <a:rPr lang="pl-PL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środki wydatkowane będą do 2030 r.</a:t>
            </a:r>
            <a:endParaRPr lang="pl-PL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 algn="just"/>
            <a:endParaRPr lang="pl-PL" sz="2000" b="1" spc="-1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 algn="just"/>
            <a:r>
              <a:rPr lang="pl-PL" sz="2000" b="1" spc="-1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TERMINY I SPOSÓB SKŁADANIA WNIOSKÓW</a:t>
            </a:r>
          </a:p>
          <a:p>
            <a:pPr algn="just"/>
            <a:r>
              <a:rPr lang="pl-PL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Nabór wniosków odbywa się w trybie ciągłym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do 30.12.2026 roku.</a:t>
            </a:r>
            <a:endParaRPr lang="pl-PL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Aft>
                <a:spcPts val="800"/>
              </a:spcAft>
            </a:pPr>
            <a:endParaRPr lang="pl-PL" sz="2000" dirty="0"/>
          </a:p>
        </p:txBody>
      </p:sp>
      <p:sp>
        <p:nvSpPr>
          <p:cNvPr id="7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>
            <a:extLst>
              <a:ext uri="{FF2B5EF4-FFF2-40B4-BE49-F238E27FC236}">
                <a16:creationId xmlns:a16="http://schemas.microsoft.com/office/drawing/2014/main" id="{F508959D-0537-4160-DAEA-EED9A30C579F}"/>
              </a:ext>
            </a:extLst>
          </p:cNvPr>
          <p:cNvSpPr txBox="1"/>
          <p:nvPr/>
        </p:nvSpPr>
        <p:spPr>
          <a:xfrm>
            <a:off x="5316174" y="3472545"/>
            <a:ext cx="11663148" cy="19774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lvl="1" indent="0" algn="just">
              <a:spcBef>
                <a:spcPts val="300"/>
              </a:spcBef>
              <a:spcAft>
                <a:spcPts val="300"/>
              </a:spcAft>
              <a:tabLst>
                <a:tab pos="540385" algn="l"/>
              </a:tabLst>
            </a:pPr>
            <a:r>
              <a:rPr lang="pl-PL" sz="2000" b="1" spc="-1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FORMY DOFINANSOWANIA</a:t>
            </a:r>
          </a:p>
          <a:p>
            <a:pPr algn="just"/>
            <a:r>
              <a:rPr lang="pl-PL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dotacja</a:t>
            </a:r>
            <a:endParaRPr lang="pl-PL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 algn="just"/>
            <a:endParaRPr lang="pl-PL" sz="2000" b="1" spc="-1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 algn="just"/>
            <a:r>
              <a:rPr lang="pl-PL" sz="2000" b="1" spc="-1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INTENSYWNOŚC DOFINANSOWANIA</a:t>
            </a:r>
          </a:p>
          <a:p>
            <a:pPr algn="just"/>
            <a:r>
              <a:rPr lang="pl-PL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 100 % kosztów kwalifikowanych, pod warunkiem dopuszczalności pomocy publicznej</a:t>
            </a:r>
          </a:p>
          <a:p>
            <a:pPr>
              <a:spcAft>
                <a:spcPts val="800"/>
              </a:spcAft>
            </a:pPr>
            <a:endParaRPr lang="pl-PL" sz="2000" dirty="0"/>
          </a:p>
        </p:txBody>
      </p:sp>
      <p:sp>
        <p:nvSpPr>
          <p:cNvPr id="2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>
            <a:extLst>
              <a:ext uri="{FF2B5EF4-FFF2-40B4-BE49-F238E27FC236}">
                <a16:creationId xmlns:a16="http://schemas.microsoft.com/office/drawing/2014/main" id="{65B4D24B-3699-B184-7073-7BCA69AF3B20}"/>
              </a:ext>
            </a:extLst>
          </p:cNvPr>
          <p:cNvSpPr txBox="1"/>
          <p:nvPr/>
        </p:nvSpPr>
        <p:spPr>
          <a:xfrm>
            <a:off x="9870333" y="2926507"/>
            <a:ext cx="5386601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buClrTx/>
              <a:buSzTx/>
              <a:tabLst/>
            </a:pPr>
            <a:endParaRPr lang="pl-PL" sz="20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pl-PL" sz="2000" dirty="0"/>
          </a:p>
        </p:txBody>
      </p:sp>
      <p:sp>
        <p:nvSpPr>
          <p:cNvPr id="3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>
            <a:extLst>
              <a:ext uri="{FF2B5EF4-FFF2-40B4-BE49-F238E27FC236}">
                <a16:creationId xmlns:a16="http://schemas.microsoft.com/office/drawing/2014/main" id="{446EE145-47C0-72E7-C859-E59EEF873983}"/>
              </a:ext>
            </a:extLst>
          </p:cNvPr>
          <p:cNvSpPr txBox="1"/>
          <p:nvPr/>
        </p:nvSpPr>
        <p:spPr>
          <a:xfrm>
            <a:off x="12563633" y="2856991"/>
            <a:ext cx="3946367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>
              <a:spcAft>
                <a:spcPts val="800"/>
              </a:spcAft>
            </a:pPr>
            <a:endParaRPr lang="pl-PL" sz="2000" dirty="0"/>
          </a:p>
        </p:txBody>
      </p:sp>
      <p:sp>
        <p:nvSpPr>
          <p:cNvPr id="8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>
            <a:extLst>
              <a:ext uri="{FF2B5EF4-FFF2-40B4-BE49-F238E27FC236}">
                <a16:creationId xmlns:a16="http://schemas.microsoft.com/office/drawing/2014/main" id="{C64BFA4A-F005-E383-AABB-463A935CB90E}"/>
              </a:ext>
            </a:extLst>
          </p:cNvPr>
          <p:cNvSpPr txBox="1"/>
          <p:nvPr/>
        </p:nvSpPr>
        <p:spPr>
          <a:xfrm>
            <a:off x="13342454" y="2539313"/>
            <a:ext cx="4115813" cy="23467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lvl="1" indent="0" algn="just">
              <a:spcBef>
                <a:spcPts val="300"/>
              </a:spcBef>
              <a:spcAft>
                <a:spcPts val="300"/>
              </a:spcAft>
              <a:tabLst>
                <a:tab pos="540385" algn="l"/>
              </a:tabLst>
            </a:pPr>
            <a:r>
              <a:rPr lang="pl-PL" sz="2800" b="1" spc="-10" dirty="0">
                <a:solidFill>
                  <a:srgbClr val="00797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BUDŻET: 1 260 mln zł</a:t>
            </a:r>
          </a:p>
          <a:p>
            <a:pPr algn="just"/>
            <a:r>
              <a:rPr lang="pl-PL" sz="2800" dirty="0">
                <a:solidFill>
                  <a:srgbClr val="00797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pl-PL" sz="2800" dirty="0">
                <a:solidFill>
                  <a:srgbClr val="00797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otacja: 860 mln zł</a:t>
            </a:r>
          </a:p>
          <a:p>
            <a:pPr algn="just"/>
            <a:r>
              <a:rPr lang="pl-PL" sz="2800" dirty="0">
                <a:solidFill>
                  <a:srgbClr val="00797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pożyczka: 400 mln zł</a:t>
            </a:r>
          </a:p>
          <a:p>
            <a:pPr algn="just"/>
            <a:r>
              <a:rPr lang="pl-PL" sz="2000" i="1" dirty="0">
                <a:solidFill>
                  <a:srgbClr val="00797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(na wszystkie rodzaje przedsięwzięć objęte programem, m.in. rekultywację)</a:t>
            </a:r>
          </a:p>
          <a:p>
            <a:pPr>
              <a:spcAft>
                <a:spcPts val="800"/>
              </a:spcAft>
            </a:pPr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val="3717107934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slajdu 7">
            <a:extLst>
              <a:ext uri="{FF2B5EF4-FFF2-40B4-BE49-F238E27FC236}">
                <a16:creationId xmlns:a16="http://schemas.microsoft.com/office/drawing/2014/main" id="{AB4F2A2F-6F35-91D8-F3DE-7D163BD2429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79930" y="1839914"/>
            <a:ext cx="3577556" cy="558230"/>
          </a:xfrm>
        </p:spPr>
        <p:txBody>
          <a:bodyPr anchor="t">
            <a:normAutofit fontScale="90000"/>
          </a:bodyPr>
          <a:lstStyle/>
          <a:p>
            <a:pPr algn="l"/>
            <a:r>
              <a:rPr lang="pl-PL" sz="2800" b="1" dirty="0">
                <a:solidFill>
                  <a:schemeClr val="bg1"/>
                </a:solidFill>
              </a:rPr>
              <a:t>Racjonalne gospodarowanie odpadami i ochrona ziemi</a:t>
            </a:r>
            <a:br>
              <a:rPr lang="pl-PL" sz="2800" b="1" dirty="0">
                <a:solidFill>
                  <a:schemeClr val="bg1"/>
                </a:solidFill>
                <a:effectLst/>
              </a:rPr>
            </a:br>
            <a:endParaRPr lang="pl-PL" sz="25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56" name="TextBox 21"/>
          <p:cNvSpPr txBox="1"/>
          <p:nvPr/>
        </p:nvSpPr>
        <p:spPr>
          <a:xfrm>
            <a:off x="1092310" y="4513753"/>
            <a:ext cx="3415284" cy="13310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pPr>
              <a:lnSpc>
                <a:spcPct val="150000"/>
              </a:lnSpc>
            </a:pPr>
            <a:r>
              <a:rPr lang="pl-PL" sz="1800" i="1" dirty="0">
                <a:solidFill>
                  <a:schemeClr val="bg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Udost</a:t>
            </a:r>
            <a:r>
              <a:rPr lang="pl-PL" sz="1800" i="1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ę</a:t>
            </a:r>
            <a:r>
              <a:rPr lang="pl-PL" sz="1800" i="1" dirty="0">
                <a:solidFill>
                  <a:schemeClr val="bg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pnianie wód termalnych w Polsce</a:t>
            </a:r>
          </a:p>
          <a:p>
            <a:pPr>
              <a:lnSpc>
                <a:spcPct val="150000"/>
              </a:lnSpc>
            </a:pPr>
            <a:endParaRPr lang="pl-PL" sz="1800" i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7" name="Freeform 2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-1102462" y="6062839"/>
            <a:ext cx="3483513" cy="28038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/>
          <a:lstStyle/>
          <a:p>
            <a:endParaRPr b="1" dirty="0">
              <a:latin typeface="Source Sans Pro Semibold" panose="020B0503030403020204" pitchFamily="34" charset="0"/>
            </a:endParaRPr>
          </a:p>
        </p:txBody>
      </p:sp>
      <p:sp>
        <p:nvSpPr>
          <p:cNvPr id="155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/>
          <p:cNvSpPr txBox="1"/>
          <p:nvPr/>
        </p:nvSpPr>
        <p:spPr>
          <a:xfrm>
            <a:off x="5366066" y="888205"/>
            <a:ext cx="11663148" cy="25545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CEL</a:t>
            </a:r>
          </a:p>
          <a:p>
            <a:r>
              <a:rPr lang="pl-PL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Wykonywanie prac i robót geologicznych związanych z poszukiwaniem i rozpoznawaniem złóż wód termalnych w celu ich udostępnienia (wykonywanie badawczych odwiertów geotermalnych)</a:t>
            </a:r>
          </a:p>
          <a:p>
            <a:endParaRPr lang="pl-PL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BENEFICJENT</a:t>
            </a:r>
            <a:endParaRPr lang="pl-PL" sz="2000" b="1" dirty="0">
              <a:solidFill>
                <a:srgbClr val="00797A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buClrTx/>
              <a:buSzTx/>
              <a:tabLst/>
            </a:pPr>
            <a:r>
              <a:rPr kumimoji="0" lang="pl-PL" altLang="pl-PL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JST i ich związki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buClrTx/>
              <a:buSzTx/>
              <a:tabLst/>
            </a:pPr>
            <a:endParaRPr lang="pl-PL" sz="20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pl-PL" sz="2000" dirty="0"/>
          </a:p>
        </p:txBody>
      </p:sp>
      <p:sp>
        <p:nvSpPr>
          <p:cNvPr id="1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90122" y="9981813"/>
            <a:ext cx="170878" cy="27699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3</a:t>
            </a:fld>
            <a:endParaRPr dirty="0"/>
          </a:p>
        </p:txBody>
      </p:sp>
      <p:sp>
        <p:nvSpPr>
          <p:cNvPr id="21" name="Freeform 23">
            <a:extLst>
              <a:ext uri="{FF2B5EF4-FFF2-40B4-BE49-F238E27FC236}">
                <a16:creationId xmlns:a16="http://schemas.microsoft.com/office/drawing/2014/main" id="{C4948EAC-3AA4-8B8C-0DE9-30DBB5E146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4933400" y="9035605"/>
            <a:ext cx="1154067" cy="288734"/>
          </a:xfrm>
          <a:prstGeom prst="rect">
            <a:avLst/>
          </a:prstGeom>
          <a:solidFill>
            <a:srgbClr val="009999"/>
          </a:solidFill>
          <a:ln w="12700">
            <a:solidFill>
              <a:srgbClr val="009999"/>
            </a:solidFill>
            <a:miter lim="400000"/>
          </a:ln>
        </p:spPr>
        <p:txBody>
          <a:bodyPr lIns="45719" rIns="45719"/>
          <a:lstStyle/>
          <a:p>
            <a:endParaRPr b="1" dirty="0">
              <a:latin typeface="Source Sans Pro Semibold" panose="020B0503030403020204" pitchFamily="34" charset="0"/>
            </a:endParaRPr>
          </a:p>
        </p:txBody>
      </p:sp>
      <p:sp>
        <p:nvSpPr>
          <p:cNvPr id="5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>
            <a:extLst>
              <a:ext uri="{FF2B5EF4-FFF2-40B4-BE49-F238E27FC236}">
                <a16:creationId xmlns:a16="http://schemas.microsoft.com/office/drawing/2014/main" id="{06F44B6B-E33F-6BAF-E360-D0581BA6239D}"/>
              </a:ext>
            </a:extLst>
          </p:cNvPr>
          <p:cNvSpPr txBox="1"/>
          <p:nvPr/>
        </p:nvSpPr>
        <p:spPr>
          <a:xfrm>
            <a:off x="5383907" y="7944790"/>
            <a:ext cx="11663148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>
              <a:spcAft>
                <a:spcPts val="800"/>
              </a:spcAft>
            </a:pPr>
            <a:endParaRPr lang="pl-PL" sz="2000" dirty="0"/>
          </a:p>
        </p:txBody>
      </p:sp>
      <p:sp>
        <p:nvSpPr>
          <p:cNvPr id="6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>
            <a:extLst>
              <a:ext uri="{FF2B5EF4-FFF2-40B4-BE49-F238E27FC236}">
                <a16:creationId xmlns:a16="http://schemas.microsoft.com/office/drawing/2014/main" id="{5FE51515-E14D-291E-0A7A-C58C473B29F9}"/>
              </a:ext>
            </a:extLst>
          </p:cNvPr>
          <p:cNvSpPr txBox="1"/>
          <p:nvPr/>
        </p:nvSpPr>
        <p:spPr>
          <a:xfrm>
            <a:off x="5341120" y="5889339"/>
            <a:ext cx="11663148" cy="29007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lvl="1" indent="0" algn="just">
              <a:spcBef>
                <a:spcPts val="300"/>
              </a:spcBef>
              <a:spcAft>
                <a:spcPts val="300"/>
              </a:spcAft>
              <a:tabLst>
                <a:tab pos="540385" algn="l"/>
              </a:tabLst>
            </a:pPr>
            <a:r>
              <a:rPr lang="pl-PL" sz="2000" b="1" spc="-1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OKRES WDRAŻANIA</a:t>
            </a:r>
          </a:p>
          <a:p>
            <a:r>
              <a:rPr lang="pl-PL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Program realizowany będzie w latach 2020 – 2028, przy czym: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arenR"/>
            </a:pPr>
            <a:r>
              <a:rPr lang="pl-PL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zobowiązania (rozumiane jako zawieranie umów) podejmowane będą do 2026 r.,</a:t>
            </a:r>
          </a:p>
          <a:p>
            <a:pPr marL="342900" lvl="0" indent="-342900">
              <a:buFont typeface="+mj-lt"/>
              <a:buAutoNum type="arabicParenR"/>
            </a:pPr>
            <a:r>
              <a:rPr lang="pl-PL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środki wydatkowane będą do 2028 r.</a:t>
            </a:r>
          </a:p>
          <a:p>
            <a:pPr lvl="0" algn="just"/>
            <a:endParaRPr lang="pl-PL" sz="2000" b="1" spc="-1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 algn="just"/>
            <a:r>
              <a:rPr lang="pl-PL" sz="2000" b="1" spc="-1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TERMINY I SPOSÓB SKŁADANIA WNIOSKÓW</a:t>
            </a:r>
          </a:p>
          <a:p>
            <a:pPr marL="342900" lvl="0" indent="-342900" algn="just">
              <a:buFont typeface="+mj-lt"/>
              <a:buAutoNum type="arabicParenR"/>
            </a:pPr>
            <a:r>
              <a:rPr lang="pl-PL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Nabór wniosków o dofinansowanie w formie dotacji odbywa się w trybie konkursowym - zakończono.</a:t>
            </a:r>
          </a:p>
          <a:p>
            <a:pPr marL="342900" lvl="0" indent="-342900" algn="just">
              <a:buFont typeface="+mj-lt"/>
              <a:buAutoNum type="arabicParenR"/>
            </a:pPr>
            <a:r>
              <a:rPr lang="pl-PL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Nabór wniosków o dofinansowanie w formie pożyczki odbywa się w trybie ciągłym 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pl-PL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 30.11.2025 r.</a:t>
            </a:r>
          </a:p>
          <a:p>
            <a:pPr>
              <a:spcAft>
                <a:spcPts val="800"/>
              </a:spcAft>
            </a:pPr>
            <a:endParaRPr lang="pl-PL" sz="2000" dirty="0"/>
          </a:p>
        </p:txBody>
      </p:sp>
      <p:sp>
        <p:nvSpPr>
          <p:cNvPr id="7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>
            <a:extLst>
              <a:ext uri="{FF2B5EF4-FFF2-40B4-BE49-F238E27FC236}">
                <a16:creationId xmlns:a16="http://schemas.microsoft.com/office/drawing/2014/main" id="{F508959D-0537-4160-DAEA-EED9A30C579F}"/>
              </a:ext>
            </a:extLst>
          </p:cNvPr>
          <p:cNvSpPr txBox="1"/>
          <p:nvPr/>
        </p:nvSpPr>
        <p:spPr>
          <a:xfrm>
            <a:off x="5316174" y="2890963"/>
            <a:ext cx="11663148" cy="32085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lvl="1" indent="0" algn="just">
              <a:spcBef>
                <a:spcPts val="300"/>
              </a:spcBef>
              <a:spcAft>
                <a:spcPts val="300"/>
              </a:spcAft>
              <a:tabLst>
                <a:tab pos="540385" algn="l"/>
              </a:tabLst>
            </a:pPr>
            <a:r>
              <a:rPr lang="pl-PL" sz="2000" b="1" spc="-1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FORMY DOFINANSOWANIA</a:t>
            </a:r>
          </a:p>
          <a:p>
            <a:pPr algn="just"/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1) d</a:t>
            </a:r>
            <a:r>
              <a:rPr lang="pl-PL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otacja</a:t>
            </a:r>
          </a:p>
          <a:p>
            <a:pPr algn="just"/>
            <a:r>
              <a:rPr lang="pl-PL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2) pożyczka (</a:t>
            </a:r>
            <a:r>
              <a:rPr lang="pl-PL" sz="2000" b="0" i="0" dirty="0">
                <a:solidFill>
                  <a:srgbClr val="1B1B1B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 pokrycie kosztów przekraczających koszty jednostkowe określone dla dotacji, wskazane w załączniku nr 2 do programu priorytetowego Udostępnianie wód termalnych w Polsce” pn. „Katalog kosztów jednostkowych dla programu priorytetowego Udostępnianie wód termalnych w Polsce”, jako uzupełnienie do finansowania dotacyjnego)</a:t>
            </a:r>
            <a:r>
              <a:rPr lang="pl-PL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pl-PL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 algn="just"/>
            <a:endParaRPr lang="pl-PL" sz="2000" b="1" spc="-1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 algn="just"/>
            <a:r>
              <a:rPr lang="pl-PL" sz="2000" b="1" spc="-1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INTENSYWNOŚC DOFINANSOWANIA</a:t>
            </a:r>
          </a:p>
          <a:p>
            <a:pPr algn="just"/>
            <a:r>
              <a:rPr lang="pl-PL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 100 % kosztów kwalifikowanych</a:t>
            </a:r>
          </a:p>
          <a:p>
            <a:pPr>
              <a:spcAft>
                <a:spcPts val="800"/>
              </a:spcAft>
            </a:pPr>
            <a:endParaRPr lang="pl-PL" sz="2000" dirty="0"/>
          </a:p>
        </p:txBody>
      </p:sp>
      <p:sp>
        <p:nvSpPr>
          <p:cNvPr id="2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>
            <a:extLst>
              <a:ext uri="{FF2B5EF4-FFF2-40B4-BE49-F238E27FC236}">
                <a16:creationId xmlns:a16="http://schemas.microsoft.com/office/drawing/2014/main" id="{4F747B76-67B1-A4E4-A96C-CA1E0DC823B2}"/>
              </a:ext>
            </a:extLst>
          </p:cNvPr>
          <p:cNvSpPr txBox="1"/>
          <p:nvPr/>
        </p:nvSpPr>
        <p:spPr>
          <a:xfrm>
            <a:off x="13841535" y="1840526"/>
            <a:ext cx="3946367" cy="17312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lvl="1" indent="0" algn="just">
              <a:spcBef>
                <a:spcPts val="300"/>
              </a:spcBef>
              <a:spcAft>
                <a:spcPts val="300"/>
              </a:spcAft>
              <a:tabLst>
                <a:tab pos="540385" algn="l"/>
              </a:tabLst>
            </a:pPr>
            <a:r>
              <a:rPr lang="pl-PL" sz="2800" b="1" spc="-10" dirty="0">
                <a:solidFill>
                  <a:srgbClr val="00797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BUDŻET: 708 mln zł</a:t>
            </a:r>
          </a:p>
          <a:p>
            <a:pPr algn="just"/>
            <a:r>
              <a:rPr lang="pl-PL" sz="2800" dirty="0">
                <a:solidFill>
                  <a:srgbClr val="00797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pl-PL" sz="2800" dirty="0">
                <a:solidFill>
                  <a:srgbClr val="00797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otacja: 658 mln zł</a:t>
            </a:r>
          </a:p>
          <a:p>
            <a:pPr algn="just"/>
            <a:r>
              <a:rPr lang="pl-PL" sz="2800" dirty="0">
                <a:solidFill>
                  <a:srgbClr val="00797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pożyczka: 50 mln zł</a:t>
            </a:r>
          </a:p>
          <a:p>
            <a:pPr>
              <a:spcAft>
                <a:spcPts val="800"/>
              </a:spcAft>
            </a:pPr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val="2668961384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slajdu 7">
            <a:extLst>
              <a:ext uri="{FF2B5EF4-FFF2-40B4-BE49-F238E27FC236}">
                <a16:creationId xmlns:a16="http://schemas.microsoft.com/office/drawing/2014/main" id="{AB4F2A2F-6F35-91D8-F3DE-7D163BD2429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79930" y="1839914"/>
            <a:ext cx="3577556" cy="558230"/>
          </a:xfrm>
        </p:spPr>
        <p:txBody>
          <a:bodyPr anchor="t">
            <a:normAutofit fontScale="90000"/>
          </a:bodyPr>
          <a:lstStyle/>
          <a:p>
            <a:pPr algn="l"/>
            <a:r>
              <a:rPr lang="pl-PL" sz="2800" b="1" dirty="0">
                <a:solidFill>
                  <a:schemeClr val="bg1"/>
                </a:solidFill>
              </a:rPr>
              <a:t>Kogeneracja dla Ciepłownictwa</a:t>
            </a:r>
            <a:r>
              <a:rPr lang="pl-PL" sz="2800" dirty="0">
                <a:solidFill>
                  <a:schemeClr val="bg1"/>
                </a:solidFill>
              </a:rPr>
              <a:t>. Cz. 1</a:t>
            </a:r>
            <a:r>
              <a:rPr lang="pl-PL" sz="2800" b="1" dirty="0">
                <a:solidFill>
                  <a:schemeClr val="bg1"/>
                </a:solidFill>
              </a:rPr>
              <a:t> </a:t>
            </a:r>
            <a:br>
              <a:rPr lang="pl-PL" sz="2800" b="1" dirty="0">
                <a:solidFill>
                  <a:schemeClr val="bg1"/>
                </a:solidFill>
                <a:effectLst/>
              </a:rPr>
            </a:br>
            <a:endParaRPr lang="pl-PL" sz="25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56" name="TextBox 21"/>
          <p:cNvSpPr txBox="1"/>
          <p:nvPr/>
        </p:nvSpPr>
        <p:spPr>
          <a:xfrm>
            <a:off x="1092310" y="4513753"/>
            <a:ext cx="3415284" cy="3717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pPr>
              <a:lnSpc>
                <a:spcPct val="150000"/>
              </a:lnSpc>
            </a:pPr>
            <a:endParaRPr lang="pl-PL" sz="1800" i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7" name="Freeform 2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-1102462" y="6062839"/>
            <a:ext cx="3483513" cy="28038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/>
          <a:lstStyle/>
          <a:p>
            <a:endParaRPr b="1" dirty="0">
              <a:latin typeface="Source Sans Pro Semibold" panose="020B0503030403020204" pitchFamily="34" charset="0"/>
            </a:endParaRPr>
          </a:p>
        </p:txBody>
      </p:sp>
      <p:sp>
        <p:nvSpPr>
          <p:cNvPr id="155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/>
          <p:cNvSpPr txBox="1"/>
          <p:nvPr/>
        </p:nvSpPr>
        <p:spPr>
          <a:xfrm>
            <a:off x="5366066" y="888205"/>
            <a:ext cx="11663148" cy="28623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CEL</a:t>
            </a:r>
          </a:p>
          <a:p>
            <a:r>
              <a:rPr lang="pl-PL" sz="2000" b="0" i="0" dirty="0">
                <a:solidFill>
                  <a:srgbClr val="1B1B1B"/>
                </a:solidFill>
                <a:effectLst/>
                <a:highlight>
                  <a:srgbClr val="FFFFFF"/>
                </a:highlight>
                <a:latin typeface="Open Sans" panose="020B0606030504020204" pitchFamily="34" charset="0"/>
              </a:rPr>
              <a:t>Promowanie wykorzystywania wysokosprawnej kogeneracji w sektorze ciepłowniczym.</a:t>
            </a:r>
          </a:p>
          <a:p>
            <a:endParaRPr lang="pl-PL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Warunki dotyczące Wnioskodawcy:</a:t>
            </a:r>
          </a:p>
          <a:p>
            <a:pPr marL="182563" lvl="1" indent="-182563" fontAlgn="base">
              <a:buFont typeface="Arial" panose="020B0604020202020204" pitchFamily="34" charset="0"/>
              <a:buChar char="•"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zainstalowana moc cieplna i/lub elektryczna min. 50 MW</a:t>
            </a:r>
          </a:p>
          <a:p>
            <a:pPr marL="182563" lvl="1" indent="-182563" fontAlgn="base">
              <a:buFont typeface="Arial" panose="020B0604020202020204" pitchFamily="34" charset="0"/>
              <a:buChar char="•"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projekt w ramach systemu ciepłowniczego o zamówionej mocy cieplnej min. 50 MW</a:t>
            </a:r>
          </a:p>
          <a:p>
            <a:pPr marL="182563" lvl="1" indent="-182563" fontAlgn="base">
              <a:buFont typeface="Arial" panose="020B0604020202020204" pitchFamily="34" charset="0"/>
              <a:buChar char="•"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min. 70% ciepła wytworzonego na potrzeby publicznej sieci ciepłowniczej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buClrTx/>
              <a:buSzTx/>
              <a:tabLst/>
            </a:pPr>
            <a:endParaRPr lang="pl-PL" sz="20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pl-PL" sz="2000" dirty="0"/>
          </a:p>
        </p:txBody>
      </p:sp>
      <p:sp>
        <p:nvSpPr>
          <p:cNvPr id="1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90122" y="9981813"/>
            <a:ext cx="170878" cy="27699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4</a:t>
            </a:fld>
            <a:endParaRPr dirty="0"/>
          </a:p>
        </p:txBody>
      </p:sp>
      <p:sp>
        <p:nvSpPr>
          <p:cNvPr id="21" name="Freeform 23">
            <a:extLst>
              <a:ext uri="{FF2B5EF4-FFF2-40B4-BE49-F238E27FC236}">
                <a16:creationId xmlns:a16="http://schemas.microsoft.com/office/drawing/2014/main" id="{C4948EAC-3AA4-8B8C-0DE9-30DBB5E146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4933400" y="9035605"/>
            <a:ext cx="1154067" cy="288734"/>
          </a:xfrm>
          <a:prstGeom prst="rect">
            <a:avLst/>
          </a:prstGeom>
          <a:solidFill>
            <a:srgbClr val="009999"/>
          </a:solidFill>
          <a:ln w="12700">
            <a:solidFill>
              <a:srgbClr val="009999"/>
            </a:solidFill>
            <a:miter lim="400000"/>
          </a:ln>
        </p:spPr>
        <p:txBody>
          <a:bodyPr lIns="45719" rIns="45719"/>
          <a:lstStyle/>
          <a:p>
            <a:endParaRPr b="1" dirty="0">
              <a:latin typeface="Source Sans Pro Semibold" panose="020B0503030403020204" pitchFamily="34" charset="0"/>
            </a:endParaRPr>
          </a:p>
        </p:txBody>
      </p:sp>
      <p:sp>
        <p:nvSpPr>
          <p:cNvPr id="5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>
            <a:extLst>
              <a:ext uri="{FF2B5EF4-FFF2-40B4-BE49-F238E27FC236}">
                <a16:creationId xmlns:a16="http://schemas.microsoft.com/office/drawing/2014/main" id="{06F44B6B-E33F-6BAF-E360-D0581BA6239D}"/>
              </a:ext>
            </a:extLst>
          </p:cNvPr>
          <p:cNvSpPr txBox="1"/>
          <p:nvPr/>
        </p:nvSpPr>
        <p:spPr>
          <a:xfrm>
            <a:off x="5383907" y="7944790"/>
            <a:ext cx="11663148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>
              <a:spcAft>
                <a:spcPts val="800"/>
              </a:spcAft>
            </a:pPr>
            <a:endParaRPr lang="pl-PL" sz="2000" dirty="0"/>
          </a:p>
        </p:txBody>
      </p:sp>
      <p:sp>
        <p:nvSpPr>
          <p:cNvPr id="6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>
            <a:extLst>
              <a:ext uri="{FF2B5EF4-FFF2-40B4-BE49-F238E27FC236}">
                <a16:creationId xmlns:a16="http://schemas.microsoft.com/office/drawing/2014/main" id="{5FE51515-E14D-291E-0A7A-C58C473B29F9}"/>
              </a:ext>
            </a:extLst>
          </p:cNvPr>
          <p:cNvSpPr txBox="1"/>
          <p:nvPr/>
        </p:nvSpPr>
        <p:spPr>
          <a:xfrm>
            <a:off x="5654801" y="7851788"/>
            <a:ext cx="11663148" cy="16696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lvl="1" indent="0" algn="just">
              <a:spcBef>
                <a:spcPts val="300"/>
              </a:spcBef>
              <a:spcAft>
                <a:spcPts val="300"/>
              </a:spcAft>
              <a:tabLst>
                <a:tab pos="540385" algn="l"/>
              </a:tabLst>
            </a:pPr>
            <a:r>
              <a:rPr lang="pl-PL" sz="2000" b="1" spc="-1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OKRES WDRAŻANIA</a:t>
            </a:r>
          </a:p>
          <a:p>
            <a:r>
              <a:rPr lang="pl-PL" sz="2000" b="1" dirty="0">
                <a:solidFill>
                  <a:schemeClr val="tx1"/>
                </a:solidFill>
                <a:latin typeface="+mn-lt"/>
              </a:rPr>
              <a:t>Program realizowany do 31.12.2030 r., podpisywanie umów do 31.12.2025 r.</a:t>
            </a:r>
          </a:p>
          <a:p>
            <a:endParaRPr lang="pl-PL" sz="2000" b="1" spc="-1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 algn="just"/>
            <a:r>
              <a:rPr lang="pl-PL" sz="2000" b="1" spc="-1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TERMINY I SPOSÓB SKŁADANIA WNIOSKÓW</a:t>
            </a:r>
          </a:p>
          <a:p>
            <a:pPr fontAlgn="base"/>
            <a:r>
              <a:rPr lang="pl-PL" sz="2000" b="1" dirty="0">
                <a:solidFill>
                  <a:schemeClr val="tx1"/>
                </a:solidFill>
                <a:latin typeface="+mn-lt"/>
              </a:rPr>
              <a:t>II nabór wniosków o dofinansowanie – IV kw. 2024 r.</a:t>
            </a:r>
          </a:p>
        </p:txBody>
      </p:sp>
      <p:sp>
        <p:nvSpPr>
          <p:cNvPr id="7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>
            <a:extLst>
              <a:ext uri="{FF2B5EF4-FFF2-40B4-BE49-F238E27FC236}">
                <a16:creationId xmlns:a16="http://schemas.microsoft.com/office/drawing/2014/main" id="{F508959D-0537-4160-DAEA-EED9A30C579F}"/>
              </a:ext>
            </a:extLst>
          </p:cNvPr>
          <p:cNvSpPr txBox="1"/>
          <p:nvPr/>
        </p:nvSpPr>
        <p:spPr>
          <a:xfrm>
            <a:off x="5510433" y="3473038"/>
            <a:ext cx="11663148" cy="10541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lvl="1" indent="0" algn="just">
              <a:spcBef>
                <a:spcPts val="300"/>
              </a:spcBef>
              <a:spcAft>
                <a:spcPts val="300"/>
              </a:spcAft>
              <a:tabLst>
                <a:tab pos="540385" algn="l"/>
              </a:tabLst>
            </a:pPr>
            <a:r>
              <a:rPr lang="pl-PL" sz="2000" b="1" spc="-1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FORMY DOFINANSOWANIA</a:t>
            </a:r>
          </a:p>
          <a:p>
            <a:pPr algn="just"/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1) d</a:t>
            </a:r>
            <a:r>
              <a:rPr lang="pl-PL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otacja do 50% kosztów kwalifikowanych</a:t>
            </a:r>
          </a:p>
          <a:p>
            <a:pPr algn="just"/>
            <a:r>
              <a:rPr lang="pl-PL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2) Pożyczka uzupełniająco do 100% kosztów kwalifikowanych</a:t>
            </a:r>
            <a:endParaRPr lang="pl-PL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>
            <a:extLst>
              <a:ext uri="{FF2B5EF4-FFF2-40B4-BE49-F238E27FC236}">
                <a16:creationId xmlns:a16="http://schemas.microsoft.com/office/drawing/2014/main" id="{4F747B76-67B1-A4E4-A96C-CA1E0DC823B2}"/>
              </a:ext>
            </a:extLst>
          </p:cNvPr>
          <p:cNvSpPr txBox="1"/>
          <p:nvPr/>
        </p:nvSpPr>
        <p:spPr>
          <a:xfrm>
            <a:off x="15128214" y="1834746"/>
            <a:ext cx="3946367" cy="17312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lvl="1" indent="0" algn="just">
              <a:spcBef>
                <a:spcPts val="300"/>
              </a:spcBef>
              <a:spcAft>
                <a:spcPts val="300"/>
              </a:spcAft>
              <a:tabLst>
                <a:tab pos="540385" algn="l"/>
              </a:tabLst>
            </a:pPr>
            <a:r>
              <a:rPr lang="pl-PL" sz="2800" b="1" spc="-10" dirty="0">
                <a:solidFill>
                  <a:srgbClr val="00797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BUDŻET: 3</a:t>
            </a:r>
            <a:r>
              <a:rPr lang="pl-PL" sz="2800" b="1" spc="-10" dirty="0">
                <a:solidFill>
                  <a:srgbClr val="00797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mld </a:t>
            </a:r>
            <a:r>
              <a:rPr lang="pl-PL" sz="2800" b="1" spc="-10" dirty="0">
                <a:solidFill>
                  <a:srgbClr val="00797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zł</a:t>
            </a:r>
          </a:p>
          <a:p>
            <a:pPr algn="just"/>
            <a:r>
              <a:rPr lang="pl-PL" sz="2800" dirty="0">
                <a:solidFill>
                  <a:srgbClr val="00797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pl-PL" sz="2800" dirty="0">
                <a:solidFill>
                  <a:srgbClr val="00797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otacja: </a:t>
            </a:r>
            <a:r>
              <a:rPr lang="pl-PL" sz="2800" dirty="0">
                <a:solidFill>
                  <a:srgbClr val="00797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1,5 mld</a:t>
            </a:r>
            <a:r>
              <a:rPr lang="pl-PL" sz="2800" dirty="0">
                <a:solidFill>
                  <a:srgbClr val="00797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zł</a:t>
            </a:r>
          </a:p>
          <a:p>
            <a:pPr algn="just"/>
            <a:r>
              <a:rPr lang="pl-PL" sz="2800" dirty="0">
                <a:solidFill>
                  <a:srgbClr val="00797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pożyczka: 1,5 mld zł</a:t>
            </a:r>
          </a:p>
          <a:p>
            <a:pPr>
              <a:spcAft>
                <a:spcPts val="800"/>
              </a:spcAft>
            </a:pPr>
            <a:endParaRPr lang="pl-PL" sz="2000" dirty="0"/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6043E17C-88C0-1E32-9AD1-BAF9466EC59A}"/>
              </a:ext>
            </a:extLst>
          </p:cNvPr>
          <p:cNvSpPr txBox="1"/>
          <p:nvPr/>
        </p:nvSpPr>
        <p:spPr>
          <a:xfrm>
            <a:off x="5510432" y="4609143"/>
            <a:ext cx="11685257" cy="290079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lvl="1" indent="0" algn="just">
              <a:spcBef>
                <a:spcPts val="300"/>
              </a:spcBef>
              <a:spcAft>
                <a:spcPts val="300"/>
              </a:spcAft>
              <a:tabLst>
                <a:tab pos="540385" algn="l"/>
              </a:tabLst>
            </a:pPr>
            <a:r>
              <a:rPr lang="pl-PL" sz="2000" b="1" spc="-1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RODZAJE INWESTYCJI:</a:t>
            </a:r>
          </a:p>
          <a:p>
            <a:pPr marL="0" indent="0" algn="l" fontAlgn="base">
              <a:buNone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Inwestycje dotyczące budowy lub/i przebudowy jednostek kogeneracyjnych o łącznej mocy zainstalowanej nie mniejszej niż 10 MW, w których do produkcji energii wykorzystuje się:</a:t>
            </a:r>
          </a:p>
          <a:p>
            <a:pPr marL="182563" lvl="1" indent="-182563" fontAlgn="base">
              <a:buFont typeface="Arial" panose="020B0604020202020204" pitchFamily="34" charset="0"/>
              <a:buChar char="•"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ciepło odpadowe,</a:t>
            </a:r>
          </a:p>
          <a:p>
            <a:pPr marL="182563" lvl="1" indent="-182563" fontAlgn="base">
              <a:buFont typeface="Arial" panose="020B0604020202020204" pitchFamily="34" charset="0"/>
              <a:buChar char="•"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energię ze źródeł odnawialnych,</a:t>
            </a:r>
          </a:p>
          <a:p>
            <a:pPr marL="182563" lvl="1" indent="-182563" fontAlgn="base">
              <a:buFont typeface="Arial" panose="020B0604020202020204" pitchFamily="34" charset="0"/>
              <a:buChar char="•"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paliwa gazowe, mieszanki gazów, gaz syntetyczny lub wodór.</a:t>
            </a:r>
          </a:p>
          <a:p>
            <a:pPr marL="0" indent="0" algn="l" fontAlgn="base">
              <a:buNone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Elementem inwestycji może być:</a:t>
            </a:r>
          </a:p>
          <a:p>
            <a:pPr marL="182563" lvl="1" indent="-182563" fontAlgn="base">
              <a:buFont typeface="Arial" panose="020B0604020202020204" pitchFamily="34" charset="0"/>
              <a:buChar char="•"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przyłącze do publicznej sieci ciepłowniczej należące do beneficjenta projektu (wytwórcy energii),</a:t>
            </a:r>
          </a:p>
          <a:p>
            <a:pPr marL="182563" lvl="1" indent="-182563" fontAlgn="base">
              <a:buFont typeface="Arial" panose="020B0604020202020204" pitchFamily="34" charset="0"/>
              <a:buChar char="•"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magazyn ciepła.</a:t>
            </a:r>
          </a:p>
        </p:txBody>
      </p:sp>
    </p:spTree>
    <p:extLst>
      <p:ext uri="{BB962C8B-B14F-4D97-AF65-F5344CB8AC3E}">
        <p14:creationId xmlns:p14="http://schemas.microsoft.com/office/powerpoint/2010/main" val="3029256161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slajdu 7">
            <a:extLst>
              <a:ext uri="{FF2B5EF4-FFF2-40B4-BE49-F238E27FC236}">
                <a16:creationId xmlns:a16="http://schemas.microsoft.com/office/drawing/2014/main" id="{AB4F2A2F-6F35-91D8-F3DE-7D163BD2429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79930" y="1839914"/>
            <a:ext cx="3577556" cy="558230"/>
          </a:xfrm>
        </p:spPr>
        <p:txBody>
          <a:bodyPr anchor="t">
            <a:normAutofit fontScale="90000"/>
          </a:bodyPr>
          <a:lstStyle/>
          <a:p>
            <a:pPr algn="l"/>
            <a:r>
              <a:rPr lang="pl-PL" sz="2800" b="1" dirty="0">
                <a:solidFill>
                  <a:schemeClr val="bg1"/>
                </a:solidFill>
              </a:rPr>
              <a:t>Kogeneracja Powiatowa</a:t>
            </a:r>
            <a:endParaRPr lang="pl-PL" sz="25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56" name="TextBox 21"/>
          <p:cNvSpPr txBox="1"/>
          <p:nvPr/>
        </p:nvSpPr>
        <p:spPr>
          <a:xfrm>
            <a:off x="1092310" y="4513753"/>
            <a:ext cx="3415284" cy="3717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pPr>
              <a:lnSpc>
                <a:spcPct val="150000"/>
              </a:lnSpc>
            </a:pPr>
            <a:endParaRPr lang="pl-PL" sz="1800" i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7" name="Freeform 2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-1102462" y="6062839"/>
            <a:ext cx="3483513" cy="28038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/>
          <a:lstStyle/>
          <a:p>
            <a:endParaRPr b="1" dirty="0">
              <a:latin typeface="Source Sans Pro Semibold" panose="020B0503030403020204" pitchFamily="34" charset="0"/>
            </a:endParaRPr>
          </a:p>
        </p:txBody>
      </p:sp>
      <p:sp>
        <p:nvSpPr>
          <p:cNvPr id="155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/>
          <p:cNvSpPr txBox="1"/>
          <p:nvPr/>
        </p:nvSpPr>
        <p:spPr>
          <a:xfrm>
            <a:off x="5532541" y="890457"/>
            <a:ext cx="11663148" cy="1983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CEL</a:t>
            </a:r>
          </a:p>
          <a:p>
            <a:r>
              <a:rPr lang="pl-PL" sz="2000" b="0" i="0" dirty="0">
                <a:solidFill>
                  <a:srgbClr val="1B1B1B"/>
                </a:solidFill>
                <a:effectLst/>
                <a:highlight>
                  <a:srgbClr val="FFFFFF"/>
                </a:highlight>
                <a:latin typeface="Open Sans" panose="020B0606030504020204" pitchFamily="34" charset="0"/>
              </a:rPr>
              <a:t>Promowanie wykorzystywania wysokosprawnej kogeneracji w sektorze ciepłowniczym.</a:t>
            </a:r>
          </a:p>
          <a:p>
            <a:endParaRPr lang="pl-PL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Warunki dotyczące Wnioskodawcy:</a:t>
            </a:r>
          </a:p>
          <a:p>
            <a:pPr marL="182563" lvl="1" indent="-182563" fontAlgn="base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projekt w ramach systemu ciepłowniczego o zamówionej mocy cieplnej poniżej 50 MW</a:t>
            </a:r>
          </a:p>
          <a:p>
            <a:pPr marL="182563" lvl="1" indent="-182563" fontAlgn="base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min. 70% ciepła wytworzonego na potrzeby publicznej sieci ciepłowniczej</a:t>
            </a:r>
            <a:endParaRPr lang="pl-PL" sz="20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90122" y="9981813"/>
            <a:ext cx="170878" cy="27699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5</a:t>
            </a:fld>
            <a:endParaRPr dirty="0"/>
          </a:p>
        </p:txBody>
      </p:sp>
      <p:sp>
        <p:nvSpPr>
          <p:cNvPr id="21" name="Freeform 23">
            <a:extLst>
              <a:ext uri="{FF2B5EF4-FFF2-40B4-BE49-F238E27FC236}">
                <a16:creationId xmlns:a16="http://schemas.microsoft.com/office/drawing/2014/main" id="{C4948EAC-3AA4-8B8C-0DE9-30DBB5E146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4933400" y="9035605"/>
            <a:ext cx="1154067" cy="288734"/>
          </a:xfrm>
          <a:prstGeom prst="rect">
            <a:avLst/>
          </a:prstGeom>
          <a:solidFill>
            <a:srgbClr val="009999"/>
          </a:solidFill>
          <a:ln w="12700">
            <a:solidFill>
              <a:srgbClr val="009999"/>
            </a:solidFill>
            <a:miter lim="400000"/>
          </a:ln>
        </p:spPr>
        <p:txBody>
          <a:bodyPr lIns="45719" rIns="45719"/>
          <a:lstStyle/>
          <a:p>
            <a:endParaRPr b="1" dirty="0">
              <a:latin typeface="Source Sans Pro Semibold" panose="020B0503030403020204" pitchFamily="34" charset="0"/>
            </a:endParaRPr>
          </a:p>
        </p:txBody>
      </p:sp>
      <p:sp>
        <p:nvSpPr>
          <p:cNvPr id="5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>
            <a:extLst>
              <a:ext uri="{FF2B5EF4-FFF2-40B4-BE49-F238E27FC236}">
                <a16:creationId xmlns:a16="http://schemas.microsoft.com/office/drawing/2014/main" id="{06F44B6B-E33F-6BAF-E360-D0581BA6239D}"/>
              </a:ext>
            </a:extLst>
          </p:cNvPr>
          <p:cNvSpPr txBox="1"/>
          <p:nvPr/>
        </p:nvSpPr>
        <p:spPr>
          <a:xfrm>
            <a:off x="5383907" y="7944790"/>
            <a:ext cx="11663148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>
              <a:spcAft>
                <a:spcPts val="800"/>
              </a:spcAft>
            </a:pPr>
            <a:endParaRPr lang="pl-PL" sz="2000" dirty="0"/>
          </a:p>
        </p:txBody>
      </p:sp>
      <p:sp>
        <p:nvSpPr>
          <p:cNvPr id="6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>
            <a:extLst>
              <a:ext uri="{FF2B5EF4-FFF2-40B4-BE49-F238E27FC236}">
                <a16:creationId xmlns:a16="http://schemas.microsoft.com/office/drawing/2014/main" id="{5FE51515-E14D-291E-0A7A-C58C473B29F9}"/>
              </a:ext>
            </a:extLst>
          </p:cNvPr>
          <p:cNvSpPr txBox="1"/>
          <p:nvPr/>
        </p:nvSpPr>
        <p:spPr>
          <a:xfrm>
            <a:off x="5654801" y="7851788"/>
            <a:ext cx="11663148" cy="16696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lvl="1" indent="0" algn="just">
              <a:spcBef>
                <a:spcPts val="300"/>
              </a:spcBef>
              <a:spcAft>
                <a:spcPts val="300"/>
              </a:spcAft>
              <a:tabLst>
                <a:tab pos="540385" algn="l"/>
              </a:tabLst>
            </a:pPr>
            <a:r>
              <a:rPr lang="pl-PL" sz="2000" b="1" spc="-1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OKRES WDRAŻANIA</a:t>
            </a:r>
          </a:p>
          <a:p>
            <a:r>
              <a:rPr lang="pl-PL" sz="2000" b="1" dirty="0">
                <a:solidFill>
                  <a:schemeClr val="tx1"/>
                </a:solidFill>
                <a:latin typeface="+mn-lt"/>
              </a:rPr>
              <a:t>Program realizowany do 31.12.2030 r., podpisywanie umów do 31.12.2028 r.</a:t>
            </a:r>
          </a:p>
          <a:p>
            <a:endParaRPr lang="pl-PL" sz="2000" b="1" spc="-1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 algn="just"/>
            <a:r>
              <a:rPr lang="pl-PL" sz="2000" b="1" spc="-1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TERMINY I SPOSÓB SKŁADANIA WNIOSKÓW</a:t>
            </a:r>
          </a:p>
          <a:p>
            <a:pPr fontAlgn="base"/>
            <a:r>
              <a:rPr lang="pl-PL" sz="2000" b="1" dirty="0">
                <a:solidFill>
                  <a:schemeClr val="tx1"/>
                </a:solidFill>
                <a:latin typeface="+mn-lt"/>
              </a:rPr>
              <a:t>II nabór wniosków o dofinansowanie – IV kw. 2024 r.</a:t>
            </a:r>
          </a:p>
        </p:txBody>
      </p:sp>
      <p:sp>
        <p:nvSpPr>
          <p:cNvPr id="7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>
            <a:extLst>
              <a:ext uri="{FF2B5EF4-FFF2-40B4-BE49-F238E27FC236}">
                <a16:creationId xmlns:a16="http://schemas.microsoft.com/office/drawing/2014/main" id="{F508959D-0537-4160-DAEA-EED9A30C579F}"/>
              </a:ext>
            </a:extLst>
          </p:cNvPr>
          <p:cNvSpPr txBox="1"/>
          <p:nvPr/>
        </p:nvSpPr>
        <p:spPr>
          <a:xfrm>
            <a:off x="5532541" y="3131923"/>
            <a:ext cx="11663148" cy="10541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lvl="1" indent="0" algn="just">
              <a:spcBef>
                <a:spcPts val="300"/>
              </a:spcBef>
              <a:spcAft>
                <a:spcPts val="300"/>
              </a:spcAft>
              <a:tabLst>
                <a:tab pos="540385" algn="l"/>
              </a:tabLst>
            </a:pPr>
            <a:r>
              <a:rPr lang="pl-PL" sz="2000" b="1" spc="-1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FORMY DOFINANSOWANIA</a:t>
            </a:r>
          </a:p>
          <a:p>
            <a:pPr algn="just"/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1) d</a:t>
            </a:r>
            <a:r>
              <a:rPr lang="pl-PL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otacja do 50% kosztów kwalifikowanych</a:t>
            </a:r>
          </a:p>
          <a:p>
            <a:pPr algn="just"/>
            <a:r>
              <a:rPr lang="pl-PL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2) Pożyczka uzupełniająco do 100% kosztów kwalifikowanych</a:t>
            </a:r>
            <a:endParaRPr lang="pl-PL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>
            <a:extLst>
              <a:ext uri="{FF2B5EF4-FFF2-40B4-BE49-F238E27FC236}">
                <a16:creationId xmlns:a16="http://schemas.microsoft.com/office/drawing/2014/main" id="{4F747B76-67B1-A4E4-A96C-CA1E0DC823B2}"/>
              </a:ext>
            </a:extLst>
          </p:cNvPr>
          <p:cNvSpPr txBox="1"/>
          <p:nvPr/>
        </p:nvSpPr>
        <p:spPr>
          <a:xfrm>
            <a:off x="15128214" y="1834746"/>
            <a:ext cx="3946367" cy="17312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lvl="1" indent="0" algn="just">
              <a:spcBef>
                <a:spcPts val="300"/>
              </a:spcBef>
              <a:spcAft>
                <a:spcPts val="300"/>
              </a:spcAft>
              <a:tabLst>
                <a:tab pos="540385" algn="l"/>
              </a:tabLst>
            </a:pPr>
            <a:r>
              <a:rPr lang="pl-PL" sz="2800" b="1" spc="-10" dirty="0">
                <a:solidFill>
                  <a:srgbClr val="00797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BUDŻET: 1</a:t>
            </a:r>
            <a:r>
              <a:rPr lang="pl-PL" sz="2800" b="1" spc="-10" dirty="0">
                <a:solidFill>
                  <a:srgbClr val="00797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mld </a:t>
            </a:r>
            <a:r>
              <a:rPr lang="pl-PL" sz="2800" b="1" spc="-10" dirty="0">
                <a:solidFill>
                  <a:srgbClr val="00797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zł</a:t>
            </a:r>
          </a:p>
          <a:p>
            <a:pPr algn="just"/>
            <a:r>
              <a:rPr lang="pl-PL" sz="2800" dirty="0">
                <a:solidFill>
                  <a:srgbClr val="00797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pl-PL" sz="2800" dirty="0">
                <a:solidFill>
                  <a:srgbClr val="00797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otacja: 0</a:t>
            </a:r>
            <a:r>
              <a:rPr lang="pl-PL" sz="2800" dirty="0">
                <a:solidFill>
                  <a:srgbClr val="00797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,5 mld</a:t>
            </a:r>
            <a:r>
              <a:rPr lang="pl-PL" sz="2800" dirty="0">
                <a:solidFill>
                  <a:srgbClr val="00797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zł</a:t>
            </a:r>
          </a:p>
          <a:p>
            <a:pPr algn="just"/>
            <a:r>
              <a:rPr lang="pl-PL" sz="2800" dirty="0">
                <a:solidFill>
                  <a:srgbClr val="00797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pożyczka: 0,5 mld zł</a:t>
            </a:r>
          </a:p>
          <a:p>
            <a:pPr>
              <a:spcAft>
                <a:spcPts val="800"/>
              </a:spcAft>
            </a:pPr>
            <a:endParaRPr lang="pl-PL" sz="2000" dirty="0"/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6043E17C-88C0-1E32-9AD1-BAF9466EC59A}"/>
              </a:ext>
            </a:extLst>
          </p:cNvPr>
          <p:cNvSpPr txBox="1"/>
          <p:nvPr/>
        </p:nvSpPr>
        <p:spPr>
          <a:xfrm>
            <a:off x="5510432" y="4609143"/>
            <a:ext cx="11685257" cy="32085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lvl="1" indent="0" algn="just">
              <a:spcBef>
                <a:spcPts val="300"/>
              </a:spcBef>
              <a:spcAft>
                <a:spcPts val="300"/>
              </a:spcAft>
              <a:tabLst>
                <a:tab pos="540385" algn="l"/>
              </a:tabLst>
            </a:pPr>
            <a:r>
              <a:rPr lang="pl-PL" sz="2000" b="1" spc="-1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RODZAJE INWESTYCJI:</a:t>
            </a:r>
          </a:p>
          <a:p>
            <a:pPr marL="0" indent="0" algn="l" fontAlgn="base">
              <a:buNone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Inwestycje dotyczące budowy lub/i przebudowy jednostek kogeneracyjnych o łącznej mocy zainstalowanej nie mniejszej niż 1 MW, w których do produkcji energii wykorzystuje się:</a:t>
            </a:r>
          </a:p>
          <a:p>
            <a:pPr marL="182563" lvl="1" indent="-182563" fontAlgn="base">
              <a:buFont typeface="Arial" panose="020B0604020202020204" pitchFamily="34" charset="0"/>
              <a:buChar char="•"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ciepło odpadowe,</a:t>
            </a:r>
          </a:p>
          <a:p>
            <a:pPr marL="182563" lvl="1" indent="-182563" fontAlgn="base">
              <a:buFont typeface="Arial" panose="020B0604020202020204" pitchFamily="34" charset="0"/>
              <a:buChar char="•"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energię ze źródeł odnawialnych,</a:t>
            </a:r>
          </a:p>
          <a:p>
            <a:pPr marL="182563" lvl="1" indent="-182563" fontAlgn="base">
              <a:buFont typeface="Arial" panose="020B0604020202020204" pitchFamily="34" charset="0"/>
              <a:buChar char="•"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paliwa gazowe, mieszanki gazów, gaz syntetyczny lub wodór.</a:t>
            </a:r>
          </a:p>
          <a:p>
            <a:pPr marL="182563" lvl="1" indent="-182563" fontAlgn="base">
              <a:buFont typeface="Arial" panose="020B0604020202020204" pitchFamily="34" charset="0"/>
              <a:buChar char="•"/>
            </a:pPr>
            <a:endParaRPr lang="pl-PL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fontAlgn="base">
              <a:buNone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Elementem inwestycji może być:</a:t>
            </a:r>
          </a:p>
          <a:p>
            <a:pPr marL="182563" lvl="1" indent="-182563" fontAlgn="base">
              <a:buFont typeface="Arial" panose="020B0604020202020204" pitchFamily="34" charset="0"/>
              <a:buChar char="•"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przyłącza: do sieci ciepłowniczej, gazowe, do KSE,</a:t>
            </a:r>
          </a:p>
          <a:p>
            <a:pPr marL="182563" lvl="1" indent="-182563" fontAlgn="base">
              <a:buFont typeface="Arial" panose="020B0604020202020204" pitchFamily="34" charset="0"/>
              <a:buChar char="•"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magazyn energii.</a:t>
            </a:r>
          </a:p>
        </p:txBody>
      </p:sp>
    </p:spTree>
    <p:extLst>
      <p:ext uri="{BB962C8B-B14F-4D97-AF65-F5344CB8AC3E}">
        <p14:creationId xmlns:p14="http://schemas.microsoft.com/office/powerpoint/2010/main" val="2230177707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slajdu 7">
            <a:extLst>
              <a:ext uri="{FF2B5EF4-FFF2-40B4-BE49-F238E27FC236}">
                <a16:creationId xmlns:a16="http://schemas.microsoft.com/office/drawing/2014/main" id="{AB4F2A2F-6F35-91D8-F3DE-7D163BD2429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79930" y="1839914"/>
            <a:ext cx="3577556" cy="558230"/>
          </a:xfrm>
        </p:spPr>
        <p:txBody>
          <a:bodyPr anchor="t">
            <a:normAutofit fontScale="90000"/>
          </a:bodyPr>
          <a:lstStyle/>
          <a:p>
            <a:pPr algn="l"/>
            <a:r>
              <a:rPr lang="pl-PL" sz="2800" b="1" dirty="0">
                <a:solidFill>
                  <a:schemeClr val="bg1"/>
                </a:solidFill>
              </a:rPr>
              <a:t>OZE – źródło ciepła </a:t>
            </a:r>
            <a:br>
              <a:rPr lang="pl-PL" sz="2800" b="1" dirty="0">
                <a:solidFill>
                  <a:schemeClr val="bg1"/>
                </a:solidFill>
              </a:rPr>
            </a:br>
            <a:r>
              <a:rPr lang="pl-PL" sz="2800" b="1" dirty="0">
                <a:solidFill>
                  <a:schemeClr val="bg1"/>
                </a:solidFill>
              </a:rPr>
              <a:t>dla ciepłownictwa</a:t>
            </a:r>
            <a:endParaRPr lang="pl-PL" sz="25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56" name="TextBox 21"/>
          <p:cNvSpPr txBox="1"/>
          <p:nvPr/>
        </p:nvSpPr>
        <p:spPr>
          <a:xfrm>
            <a:off x="1092310" y="4513753"/>
            <a:ext cx="3415284" cy="3717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pPr>
              <a:lnSpc>
                <a:spcPct val="150000"/>
              </a:lnSpc>
            </a:pPr>
            <a:endParaRPr lang="pl-PL" sz="1800" i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7" name="Freeform 2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-1102462" y="6062839"/>
            <a:ext cx="3483513" cy="28038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/>
          <a:lstStyle/>
          <a:p>
            <a:endParaRPr b="1" dirty="0">
              <a:latin typeface="Source Sans Pro Semibold" panose="020B0503030403020204" pitchFamily="34" charset="0"/>
            </a:endParaRPr>
          </a:p>
        </p:txBody>
      </p:sp>
      <p:sp>
        <p:nvSpPr>
          <p:cNvPr id="155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/>
          <p:cNvSpPr txBox="1"/>
          <p:nvPr/>
        </p:nvSpPr>
        <p:spPr>
          <a:xfrm>
            <a:off x="5532541" y="890457"/>
            <a:ext cx="11663148" cy="16450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CEL</a:t>
            </a:r>
          </a:p>
          <a:p>
            <a:r>
              <a:rPr lang="pl-PL" sz="2000" b="0" i="0" dirty="0">
                <a:solidFill>
                  <a:srgbClr val="1B1B1B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Wspieranie inwestycji dotyczących wytwarzania energii cieplnej z odnawialnych źródeł.</a:t>
            </a:r>
          </a:p>
          <a:p>
            <a:endParaRPr lang="pl-PL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Warunki dotyczące Wnioskodawcy:</a:t>
            </a:r>
          </a:p>
          <a:p>
            <a:pPr marL="182563" lvl="1" indent="-182563" fontAlgn="base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min. 70% ciepła wytworzonego na potrzeby publicznej sieci ciepłowniczej</a:t>
            </a:r>
            <a:endParaRPr lang="pl-PL" sz="20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90122" y="9981813"/>
            <a:ext cx="170878" cy="27699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6</a:t>
            </a:fld>
            <a:endParaRPr dirty="0"/>
          </a:p>
        </p:txBody>
      </p:sp>
      <p:sp>
        <p:nvSpPr>
          <p:cNvPr id="21" name="Freeform 23">
            <a:extLst>
              <a:ext uri="{FF2B5EF4-FFF2-40B4-BE49-F238E27FC236}">
                <a16:creationId xmlns:a16="http://schemas.microsoft.com/office/drawing/2014/main" id="{C4948EAC-3AA4-8B8C-0DE9-30DBB5E146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4933400" y="9035605"/>
            <a:ext cx="1154067" cy="288734"/>
          </a:xfrm>
          <a:prstGeom prst="rect">
            <a:avLst/>
          </a:prstGeom>
          <a:solidFill>
            <a:srgbClr val="009999"/>
          </a:solidFill>
          <a:ln w="12700">
            <a:solidFill>
              <a:srgbClr val="009999"/>
            </a:solidFill>
            <a:miter lim="400000"/>
          </a:ln>
        </p:spPr>
        <p:txBody>
          <a:bodyPr lIns="45719" rIns="45719"/>
          <a:lstStyle/>
          <a:p>
            <a:endParaRPr b="1" dirty="0">
              <a:latin typeface="Source Sans Pro Semibold" panose="020B0503030403020204" pitchFamily="34" charset="0"/>
            </a:endParaRPr>
          </a:p>
        </p:txBody>
      </p:sp>
      <p:sp>
        <p:nvSpPr>
          <p:cNvPr id="5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>
            <a:extLst>
              <a:ext uri="{FF2B5EF4-FFF2-40B4-BE49-F238E27FC236}">
                <a16:creationId xmlns:a16="http://schemas.microsoft.com/office/drawing/2014/main" id="{06F44B6B-E33F-6BAF-E360-D0581BA6239D}"/>
              </a:ext>
            </a:extLst>
          </p:cNvPr>
          <p:cNvSpPr txBox="1"/>
          <p:nvPr/>
        </p:nvSpPr>
        <p:spPr>
          <a:xfrm>
            <a:off x="5383907" y="7944790"/>
            <a:ext cx="11663148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>
              <a:spcAft>
                <a:spcPts val="800"/>
              </a:spcAft>
            </a:pPr>
            <a:endParaRPr lang="pl-PL" sz="2000" dirty="0"/>
          </a:p>
        </p:txBody>
      </p:sp>
      <p:sp>
        <p:nvSpPr>
          <p:cNvPr id="6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>
            <a:extLst>
              <a:ext uri="{FF2B5EF4-FFF2-40B4-BE49-F238E27FC236}">
                <a16:creationId xmlns:a16="http://schemas.microsoft.com/office/drawing/2014/main" id="{5FE51515-E14D-291E-0A7A-C58C473B29F9}"/>
              </a:ext>
            </a:extLst>
          </p:cNvPr>
          <p:cNvSpPr txBox="1"/>
          <p:nvPr/>
        </p:nvSpPr>
        <p:spPr>
          <a:xfrm>
            <a:off x="5654801" y="7510284"/>
            <a:ext cx="11663148" cy="16696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lvl="1" indent="0" algn="just">
              <a:spcBef>
                <a:spcPts val="300"/>
              </a:spcBef>
              <a:spcAft>
                <a:spcPts val="300"/>
              </a:spcAft>
              <a:tabLst>
                <a:tab pos="540385" algn="l"/>
              </a:tabLst>
            </a:pPr>
            <a:r>
              <a:rPr lang="pl-PL" sz="2000" b="1" spc="-1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OKRES WDRAŻANIA</a:t>
            </a:r>
          </a:p>
          <a:p>
            <a:r>
              <a:rPr lang="pl-PL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Program realizowany do 31.12.2030 r., podpisywanie umów do 31.12.2027 r</a:t>
            </a:r>
            <a:r>
              <a:rPr lang="pl-PL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endParaRPr lang="pl-PL" sz="2000" b="1" spc="-1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 algn="just"/>
            <a:r>
              <a:rPr lang="pl-PL" sz="2000" b="1" spc="-1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TERMINY I SPOSÓB SKŁADANIA WNIOSKÓW</a:t>
            </a:r>
          </a:p>
          <a:p>
            <a:pPr fontAlgn="base"/>
            <a:r>
              <a:rPr lang="pl-PL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II nabór wniosków o dofinansowanie – do 17.12.2024 r.</a:t>
            </a:r>
          </a:p>
        </p:txBody>
      </p:sp>
      <p:sp>
        <p:nvSpPr>
          <p:cNvPr id="7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>
            <a:extLst>
              <a:ext uri="{FF2B5EF4-FFF2-40B4-BE49-F238E27FC236}">
                <a16:creationId xmlns:a16="http://schemas.microsoft.com/office/drawing/2014/main" id="{F508959D-0537-4160-DAEA-EED9A30C579F}"/>
              </a:ext>
            </a:extLst>
          </p:cNvPr>
          <p:cNvSpPr txBox="1"/>
          <p:nvPr/>
        </p:nvSpPr>
        <p:spPr>
          <a:xfrm>
            <a:off x="5510433" y="2774809"/>
            <a:ext cx="11663148" cy="10541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lvl="1" indent="0" algn="just">
              <a:spcBef>
                <a:spcPts val="300"/>
              </a:spcBef>
              <a:spcAft>
                <a:spcPts val="300"/>
              </a:spcAft>
              <a:tabLst>
                <a:tab pos="540385" algn="l"/>
              </a:tabLst>
            </a:pPr>
            <a:r>
              <a:rPr lang="pl-PL" sz="2000" b="1" spc="-1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FORMY DOFINANSOWANIA</a:t>
            </a:r>
          </a:p>
          <a:p>
            <a:pPr algn="just"/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1) d</a:t>
            </a:r>
            <a:r>
              <a:rPr lang="pl-PL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otacja do 50% kosztów kwalifikowanych</a:t>
            </a:r>
          </a:p>
          <a:p>
            <a:pPr algn="just"/>
            <a:r>
              <a:rPr lang="pl-PL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2) Pożyczka uzupełniająco do 70% kosztów kwalifikowanych</a:t>
            </a:r>
            <a:endParaRPr lang="pl-PL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>
            <a:extLst>
              <a:ext uri="{FF2B5EF4-FFF2-40B4-BE49-F238E27FC236}">
                <a16:creationId xmlns:a16="http://schemas.microsoft.com/office/drawing/2014/main" id="{4F747B76-67B1-A4E4-A96C-CA1E0DC823B2}"/>
              </a:ext>
            </a:extLst>
          </p:cNvPr>
          <p:cNvSpPr txBox="1"/>
          <p:nvPr/>
        </p:nvSpPr>
        <p:spPr>
          <a:xfrm>
            <a:off x="15128214" y="1834746"/>
            <a:ext cx="3946367" cy="17312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lvl="1" indent="0" algn="just">
              <a:spcBef>
                <a:spcPts val="300"/>
              </a:spcBef>
              <a:spcAft>
                <a:spcPts val="300"/>
              </a:spcAft>
              <a:tabLst>
                <a:tab pos="540385" algn="l"/>
              </a:tabLst>
            </a:pPr>
            <a:r>
              <a:rPr lang="pl-PL" sz="2800" b="1" spc="-10" dirty="0">
                <a:solidFill>
                  <a:srgbClr val="00797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BUDŻET: </a:t>
            </a:r>
            <a:r>
              <a:rPr lang="pl-PL" sz="2800" b="1" spc="-10" dirty="0">
                <a:solidFill>
                  <a:srgbClr val="00797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 mld </a:t>
            </a:r>
            <a:r>
              <a:rPr lang="pl-PL" sz="2800" b="1" spc="-10" dirty="0">
                <a:solidFill>
                  <a:srgbClr val="00797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zł</a:t>
            </a:r>
          </a:p>
          <a:p>
            <a:pPr algn="just"/>
            <a:r>
              <a:rPr lang="pl-PL" sz="2800" dirty="0">
                <a:solidFill>
                  <a:srgbClr val="00797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pl-PL" sz="2800" dirty="0">
                <a:solidFill>
                  <a:srgbClr val="00797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otacja: </a:t>
            </a:r>
            <a:r>
              <a:rPr lang="pl-PL" sz="2800" dirty="0">
                <a:solidFill>
                  <a:srgbClr val="00797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1,43 mld</a:t>
            </a:r>
            <a:r>
              <a:rPr lang="pl-PL" sz="2800" dirty="0">
                <a:solidFill>
                  <a:srgbClr val="00797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zł</a:t>
            </a:r>
          </a:p>
          <a:p>
            <a:pPr algn="just"/>
            <a:r>
              <a:rPr lang="pl-PL" sz="2800" dirty="0">
                <a:solidFill>
                  <a:srgbClr val="00797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pożyczka: 0,57 mld zł</a:t>
            </a:r>
          </a:p>
          <a:p>
            <a:pPr>
              <a:spcAft>
                <a:spcPts val="800"/>
              </a:spcAft>
            </a:pPr>
            <a:endParaRPr lang="pl-PL" sz="2000" dirty="0"/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6043E17C-88C0-1E32-9AD1-BAF9466EC59A}"/>
              </a:ext>
            </a:extLst>
          </p:cNvPr>
          <p:cNvSpPr txBox="1"/>
          <p:nvPr/>
        </p:nvSpPr>
        <p:spPr>
          <a:xfrm>
            <a:off x="5532541" y="4221130"/>
            <a:ext cx="11685257" cy="31291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lvl="1" indent="0" algn="just">
              <a:spcBef>
                <a:spcPts val="300"/>
              </a:spcBef>
              <a:spcAft>
                <a:spcPts val="300"/>
              </a:spcAft>
              <a:tabLst>
                <a:tab pos="540385" algn="l"/>
              </a:tabLst>
            </a:pPr>
            <a:r>
              <a:rPr lang="pl-PL" sz="2000" b="1" spc="-1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RODZAJE INWESTYCJI:</a:t>
            </a:r>
          </a:p>
          <a:p>
            <a:pPr marL="0" indent="0" fontAlgn="base">
              <a:lnSpc>
                <a:spcPct val="110000"/>
              </a:lnSpc>
              <a:buNone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Inwestycje dotyczące budowy lub/i przebudowy źródeł o łącznej mocy zainstalowanej co najmniej 2 </a:t>
            </a:r>
            <a:r>
              <a:rPr lang="pl-PL" sz="2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MWt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b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 których do produkcji energii cieplnej wykorzystuje się energię z OZE ograniczonych do:</a:t>
            </a:r>
          </a:p>
          <a:p>
            <a:pPr fontAlgn="base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pomp ciepła,</a:t>
            </a:r>
          </a:p>
          <a:p>
            <a:pPr fontAlgn="base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kolektorów słonecznych,</a:t>
            </a:r>
          </a:p>
          <a:p>
            <a:pPr fontAlgn="base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geotermii.</a:t>
            </a:r>
          </a:p>
          <a:p>
            <a:pPr marL="0" indent="0" fontAlgn="base">
              <a:lnSpc>
                <a:spcPct val="110000"/>
              </a:lnSpc>
              <a:buNone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Elementem inwestycji może być:</a:t>
            </a:r>
          </a:p>
          <a:p>
            <a:pPr fontAlgn="base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przyłącze do sieci ciepłowniczej należącej do beneficjenta  (wytwórcy energii);</a:t>
            </a:r>
          </a:p>
          <a:p>
            <a:pPr fontAlgn="base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magazyn energii.</a:t>
            </a:r>
          </a:p>
        </p:txBody>
      </p:sp>
    </p:spTree>
    <p:extLst>
      <p:ext uri="{BB962C8B-B14F-4D97-AF65-F5344CB8AC3E}">
        <p14:creationId xmlns:p14="http://schemas.microsoft.com/office/powerpoint/2010/main" val="2843252092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slajdu 7">
            <a:extLst>
              <a:ext uri="{FF2B5EF4-FFF2-40B4-BE49-F238E27FC236}">
                <a16:creationId xmlns:a16="http://schemas.microsoft.com/office/drawing/2014/main" id="{AB4F2A2F-6F35-91D8-F3DE-7D163BD2429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79930" y="1839914"/>
            <a:ext cx="3577556" cy="558230"/>
          </a:xfrm>
        </p:spPr>
        <p:txBody>
          <a:bodyPr anchor="t">
            <a:normAutofit fontScale="90000"/>
          </a:bodyPr>
          <a:lstStyle/>
          <a:p>
            <a:pPr algn="l"/>
            <a:r>
              <a:rPr lang="pl-PL" sz="2800" b="1" dirty="0">
                <a:solidFill>
                  <a:schemeClr val="bg1"/>
                </a:solidFill>
              </a:rPr>
              <a:t>Digitalizacja Sieci Ciepłowniczych</a:t>
            </a:r>
            <a:endParaRPr lang="pl-PL" sz="25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56" name="TextBox 21"/>
          <p:cNvSpPr txBox="1"/>
          <p:nvPr/>
        </p:nvSpPr>
        <p:spPr>
          <a:xfrm>
            <a:off x="1092310" y="4513753"/>
            <a:ext cx="3415284" cy="3717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pPr>
              <a:lnSpc>
                <a:spcPct val="150000"/>
              </a:lnSpc>
            </a:pPr>
            <a:endParaRPr lang="pl-PL" sz="1800" i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7" name="Freeform 2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-1102462" y="6062839"/>
            <a:ext cx="3483513" cy="28038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/>
          <a:lstStyle/>
          <a:p>
            <a:endParaRPr b="1" dirty="0">
              <a:latin typeface="Source Sans Pro Semibold" panose="020B0503030403020204" pitchFamily="34" charset="0"/>
            </a:endParaRPr>
          </a:p>
        </p:txBody>
      </p:sp>
      <p:sp>
        <p:nvSpPr>
          <p:cNvPr id="155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/>
          <p:cNvSpPr txBox="1"/>
          <p:nvPr/>
        </p:nvSpPr>
        <p:spPr>
          <a:xfrm>
            <a:off x="5532541" y="890457"/>
            <a:ext cx="11663148" cy="16450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CEL</a:t>
            </a:r>
          </a:p>
          <a:p>
            <a:r>
              <a:rPr lang="pl-PL" sz="2000" b="0" i="0" dirty="0">
                <a:solidFill>
                  <a:srgbClr val="1B1B1B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Digitalizacja sieci ciepłowniczej w celu jej optymalizacji.</a:t>
            </a:r>
          </a:p>
          <a:p>
            <a:endParaRPr lang="pl-PL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Warunki dotyczące Wnioskodawcy:</a:t>
            </a:r>
          </a:p>
          <a:p>
            <a:pPr lvl="1" indent="0" fontAlgn="base">
              <a:lnSpc>
                <a:spcPct val="110000"/>
              </a:lnSpc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przedsiębiorstwo energetyczne</a:t>
            </a:r>
            <a:endParaRPr lang="pl-PL" sz="20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90122" y="9981813"/>
            <a:ext cx="170878" cy="27699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7</a:t>
            </a:fld>
            <a:endParaRPr dirty="0"/>
          </a:p>
        </p:txBody>
      </p:sp>
      <p:sp>
        <p:nvSpPr>
          <p:cNvPr id="21" name="Freeform 23">
            <a:extLst>
              <a:ext uri="{FF2B5EF4-FFF2-40B4-BE49-F238E27FC236}">
                <a16:creationId xmlns:a16="http://schemas.microsoft.com/office/drawing/2014/main" id="{C4948EAC-3AA4-8B8C-0DE9-30DBB5E146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4933400" y="9035605"/>
            <a:ext cx="1154067" cy="288734"/>
          </a:xfrm>
          <a:prstGeom prst="rect">
            <a:avLst/>
          </a:prstGeom>
          <a:solidFill>
            <a:srgbClr val="009999"/>
          </a:solidFill>
          <a:ln w="12700">
            <a:solidFill>
              <a:srgbClr val="009999"/>
            </a:solidFill>
            <a:miter lim="400000"/>
          </a:ln>
        </p:spPr>
        <p:txBody>
          <a:bodyPr lIns="45719" rIns="45719"/>
          <a:lstStyle/>
          <a:p>
            <a:endParaRPr b="1" dirty="0">
              <a:latin typeface="Source Sans Pro Semibold" panose="020B0503030403020204" pitchFamily="34" charset="0"/>
            </a:endParaRPr>
          </a:p>
        </p:txBody>
      </p:sp>
      <p:sp>
        <p:nvSpPr>
          <p:cNvPr id="5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>
            <a:extLst>
              <a:ext uri="{FF2B5EF4-FFF2-40B4-BE49-F238E27FC236}">
                <a16:creationId xmlns:a16="http://schemas.microsoft.com/office/drawing/2014/main" id="{06F44B6B-E33F-6BAF-E360-D0581BA6239D}"/>
              </a:ext>
            </a:extLst>
          </p:cNvPr>
          <p:cNvSpPr txBox="1"/>
          <p:nvPr/>
        </p:nvSpPr>
        <p:spPr>
          <a:xfrm>
            <a:off x="5383907" y="7944790"/>
            <a:ext cx="11663148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>
              <a:spcAft>
                <a:spcPts val="800"/>
              </a:spcAft>
            </a:pPr>
            <a:endParaRPr lang="pl-PL" sz="2000" dirty="0"/>
          </a:p>
        </p:txBody>
      </p:sp>
      <p:sp>
        <p:nvSpPr>
          <p:cNvPr id="6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>
            <a:extLst>
              <a:ext uri="{FF2B5EF4-FFF2-40B4-BE49-F238E27FC236}">
                <a16:creationId xmlns:a16="http://schemas.microsoft.com/office/drawing/2014/main" id="{5FE51515-E14D-291E-0A7A-C58C473B29F9}"/>
              </a:ext>
            </a:extLst>
          </p:cNvPr>
          <p:cNvSpPr txBox="1"/>
          <p:nvPr/>
        </p:nvSpPr>
        <p:spPr>
          <a:xfrm>
            <a:off x="5654801" y="7079500"/>
            <a:ext cx="11663148" cy="16696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lvl="1" indent="0" algn="just">
              <a:spcBef>
                <a:spcPts val="300"/>
              </a:spcBef>
              <a:spcAft>
                <a:spcPts val="300"/>
              </a:spcAft>
              <a:tabLst>
                <a:tab pos="540385" algn="l"/>
              </a:tabLst>
            </a:pPr>
            <a:r>
              <a:rPr lang="pl-PL" sz="2000" b="1" spc="-1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OKRES WDRAŻANIA</a:t>
            </a:r>
          </a:p>
          <a:p>
            <a:r>
              <a:rPr lang="pl-PL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Program realizowany do 31.12.2030 r., podpisywanie umów do 31.12.2026 r</a:t>
            </a:r>
            <a:r>
              <a:rPr lang="pl-PL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endParaRPr lang="pl-PL" sz="2000" b="1" spc="-1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 algn="just"/>
            <a:r>
              <a:rPr lang="pl-PL" sz="2000" b="1" spc="-1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TERMINY I SPOSÓB SKŁADANIA WNIOSKÓW</a:t>
            </a:r>
          </a:p>
          <a:p>
            <a:pPr fontAlgn="base"/>
            <a:r>
              <a:rPr lang="pl-PL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II nabór wniosków o dofinansowanie – do 30.09.2024 r.</a:t>
            </a:r>
          </a:p>
        </p:txBody>
      </p:sp>
      <p:sp>
        <p:nvSpPr>
          <p:cNvPr id="7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>
            <a:extLst>
              <a:ext uri="{FF2B5EF4-FFF2-40B4-BE49-F238E27FC236}">
                <a16:creationId xmlns:a16="http://schemas.microsoft.com/office/drawing/2014/main" id="{F508959D-0537-4160-DAEA-EED9A30C579F}"/>
              </a:ext>
            </a:extLst>
          </p:cNvPr>
          <p:cNvSpPr txBox="1"/>
          <p:nvPr/>
        </p:nvSpPr>
        <p:spPr>
          <a:xfrm>
            <a:off x="5510433" y="2774809"/>
            <a:ext cx="11663148" cy="10541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lvl="1" indent="0" algn="just">
              <a:spcBef>
                <a:spcPts val="300"/>
              </a:spcBef>
              <a:spcAft>
                <a:spcPts val="300"/>
              </a:spcAft>
              <a:tabLst>
                <a:tab pos="540385" algn="l"/>
              </a:tabLst>
            </a:pPr>
            <a:r>
              <a:rPr lang="pl-PL" sz="2000" b="1" spc="-1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FORMY DOFINANSOWANIA</a:t>
            </a:r>
          </a:p>
          <a:p>
            <a:pPr algn="just"/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1) d</a:t>
            </a:r>
            <a:r>
              <a:rPr lang="pl-PL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otacja do 50% kosztów kwalifikowanych</a:t>
            </a:r>
          </a:p>
          <a:p>
            <a:pPr algn="just"/>
            <a:r>
              <a:rPr lang="pl-PL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2) Pożyczka uzupełniająco do 70% kosztów kwalifikowanych</a:t>
            </a:r>
            <a:endParaRPr lang="pl-PL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>
            <a:extLst>
              <a:ext uri="{FF2B5EF4-FFF2-40B4-BE49-F238E27FC236}">
                <a16:creationId xmlns:a16="http://schemas.microsoft.com/office/drawing/2014/main" id="{4F747B76-67B1-A4E4-A96C-CA1E0DC823B2}"/>
              </a:ext>
            </a:extLst>
          </p:cNvPr>
          <p:cNvSpPr txBox="1"/>
          <p:nvPr/>
        </p:nvSpPr>
        <p:spPr>
          <a:xfrm>
            <a:off x="15128214" y="1834746"/>
            <a:ext cx="3946367" cy="14234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lvl="1" indent="0" algn="just">
              <a:spcBef>
                <a:spcPts val="300"/>
              </a:spcBef>
              <a:spcAft>
                <a:spcPts val="300"/>
              </a:spcAft>
              <a:tabLst>
                <a:tab pos="540385" algn="l"/>
              </a:tabLst>
            </a:pPr>
            <a:r>
              <a:rPr lang="pl-PL" sz="2800" b="1" spc="-10" dirty="0">
                <a:solidFill>
                  <a:srgbClr val="00797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BUDŻET: </a:t>
            </a:r>
            <a:r>
              <a:rPr lang="pl-PL" sz="2800" b="1" spc="-10" dirty="0">
                <a:solidFill>
                  <a:srgbClr val="00797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500 mln </a:t>
            </a:r>
            <a:r>
              <a:rPr lang="pl-PL" sz="2800" b="1" spc="-10" dirty="0">
                <a:solidFill>
                  <a:srgbClr val="00797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zł</a:t>
            </a:r>
          </a:p>
          <a:p>
            <a:pPr algn="just"/>
            <a:r>
              <a:rPr lang="pl-PL" sz="2800" dirty="0">
                <a:solidFill>
                  <a:srgbClr val="00797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pl-PL" sz="2800" dirty="0">
                <a:solidFill>
                  <a:srgbClr val="00797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otacja: </a:t>
            </a:r>
            <a:r>
              <a:rPr lang="pl-PL" sz="2800" dirty="0">
                <a:solidFill>
                  <a:srgbClr val="00797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250 mln</a:t>
            </a:r>
            <a:r>
              <a:rPr lang="pl-PL" sz="2800" dirty="0">
                <a:solidFill>
                  <a:srgbClr val="00797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zł</a:t>
            </a:r>
          </a:p>
          <a:p>
            <a:pPr algn="just"/>
            <a:r>
              <a:rPr lang="pl-PL" sz="2800" dirty="0">
                <a:solidFill>
                  <a:srgbClr val="00797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pożyczka: 250 mln</a:t>
            </a:r>
            <a:r>
              <a:rPr lang="pl-PL" sz="2800" dirty="0">
                <a:solidFill>
                  <a:srgbClr val="00797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zł</a:t>
            </a:r>
            <a:endParaRPr lang="pl-PL" sz="2000" dirty="0"/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6043E17C-88C0-1E32-9AD1-BAF9466EC59A}"/>
              </a:ext>
            </a:extLst>
          </p:cNvPr>
          <p:cNvSpPr txBox="1"/>
          <p:nvPr/>
        </p:nvSpPr>
        <p:spPr>
          <a:xfrm>
            <a:off x="5532541" y="4012945"/>
            <a:ext cx="11685257" cy="2669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lvl="1" indent="0" algn="just">
              <a:spcBef>
                <a:spcPts val="300"/>
              </a:spcBef>
              <a:spcAft>
                <a:spcPts val="300"/>
              </a:spcAft>
              <a:tabLst>
                <a:tab pos="540385" algn="l"/>
              </a:tabLst>
            </a:pPr>
            <a:r>
              <a:rPr lang="pl-PL" sz="2000" b="1" spc="-1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RODZAJE INWESTYCJI:</a:t>
            </a:r>
            <a:endParaRPr lang="pl-PL" sz="2000" spc="-10" dirty="0">
              <a:solidFill>
                <a:srgbClr val="1B1B1B"/>
              </a:solidFill>
              <a:highlight>
                <a:srgbClr val="FFFFFF"/>
              </a:highlight>
              <a:latin typeface="Open Sans" panose="020B0606030504020204" pitchFamily="34" charset="0"/>
            </a:endParaRPr>
          </a:p>
          <a:p>
            <a:pPr lvl="1" indent="0" algn="just">
              <a:spcBef>
                <a:spcPts val="300"/>
              </a:spcBef>
              <a:spcAft>
                <a:spcPts val="300"/>
              </a:spcAft>
              <a:tabLst>
                <a:tab pos="540385" algn="l"/>
              </a:tabLst>
            </a:pPr>
            <a:r>
              <a:rPr lang="pl-PL" sz="2000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Budowa i/lub przebudowa systemów automatyki, telemetrii i telemechaniki polegająca na wdrożeniu nowoczesnych narzędzi i rozwiązań IT/OT służących m.in. do nadzoru, sterowania, monitorowania oraz analizy parametrów jakościowych i ilościowych pracy systemu ciepłowniczego oraz przesyłu ciepła/chłodu, a także lokalizacji awarii. </a:t>
            </a:r>
            <a:r>
              <a:rPr lang="pl-PL" sz="2000" b="0" i="0" dirty="0">
                <a:solidFill>
                  <a:srgbClr val="1B1B1B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</a:p>
          <a:p>
            <a:pPr algn="l" fontAlgn="base"/>
            <a:endParaRPr lang="pl-PL" sz="2000" b="0" i="0" dirty="0">
              <a:solidFill>
                <a:srgbClr val="000000"/>
              </a:solidFill>
              <a:effectLst/>
              <a:highlight>
                <a:srgbClr val="FFFFFF"/>
              </a:highligh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 fontAlgn="base"/>
            <a:r>
              <a:rPr lang="pl-PL" sz="2000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Inwestycja objęta dofinasowaniem musi wynikać z rekomendacji audytu ex-</a:t>
            </a:r>
            <a:r>
              <a:rPr lang="pl-PL" sz="2000" b="0" i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ante</a:t>
            </a:r>
            <a:r>
              <a:rPr lang="pl-PL" sz="2000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Zakres audytu ex-</a:t>
            </a:r>
            <a:r>
              <a:rPr lang="pl-PL" sz="2000" b="0" i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ante</a:t>
            </a:r>
            <a:r>
              <a:rPr lang="pl-PL" sz="2000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zostanie określony w Regulaminie konkursu.</a:t>
            </a:r>
            <a:endParaRPr lang="pl-PL" sz="2000" b="0" i="0" dirty="0">
              <a:solidFill>
                <a:srgbClr val="1B1B1B"/>
              </a:solidFill>
              <a:effectLst/>
              <a:highlight>
                <a:srgbClr val="FFFFFF"/>
              </a:highligh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7832379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slajdu 7">
            <a:extLst>
              <a:ext uri="{FF2B5EF4-FFF2-40B4-BE49-F238E27FC236}">
                <a16:creationId xmlns:a16="http://schemas.microsoft.com/office/drawing/2014/main" id="{AB4F2A2F-6F35-91D8-F3DE-7D163BD2429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79930" y="1839914"/>
            <a:ext cx="3577556" cy="558230"/>
          </a:xfrm>
        </p:spPr>
        <p:txBody>
          <a:bodyPr anchor="t">
            <a:normAutofit fontScale="90000"/>
          </a:bodyPr>
          <a:lstStyle/>
          <a:p>
            <a:pPr algn="l"/>
            <a:r>
              <a:rPr lang="pl-PL" sz="2500" dirty="0">
                <a:solidFill>
                  <a:schemeClr val="bg1"/>
                </a:solidFill>
              </a:rPr>
              <a:t>Program dotyczący finansowania magazynów ciepła - w trakcie tworzenia założeń </a:t>
            </a:r>
          </a:p>
        </p:txBody>
      </p:sp>
      <p:sp>
        <p:nvSpPr>
          <p:cNvPr id="156" name="TextBox 21"/>
          <p:cNvSpPr txBox="1"/>
          <p:nvPr/>
        </p:nvSpPr>
        <p:spPr>
          <a:xfrm>
            <a:off x="1092310" y="4513753"/>
            <a:ext cx="3415284" cy="3717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pPr>
              <a:lnSpc>
                <a:spcPct val="150000"/>
              </a:lnSpc>
            </a:pPr>
            <a:endParaRPr lang="pl-PL" sz="1800" i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7" name="Freeform 2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-1102462" y="6062839"/>
            <a:ext cx="3483513" cy="28038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/>
          <a:lstStyle/>
          <a:p>
            <a:endParaRPr b="1" dirty="0">
              <a:latin typeface="Source Sans Pro Semibold" panose="020B0503030403020204" pitchFamily="34" charset="0"/>
            </a:endParaRPr>
          </a:p>
        </p:txBody>
      </p:sp>
      <p:sp>
        <p:nvSpPr>
          <p:cNvPr id="1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90122" y="9981813"/>
            <a:ext cx="170878" cy="27699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8</a:t>
            </a:fld>
            <a:endParaRPr dirty="0"/>
          </a:p>
        </p:txBody>
      </p:sp>
      <p:sp>
        <p:nvSpPr>
          <p:cNvPr id="21" name="Freeform 23">
            <a:extLst>
              <a:ext uri="{FF2B5EF4-FFF2-40B4-BE49-F238E27FC236}">
                <a16:creationId xmlns:a16="http://schemas.microsoft.com/office/drawing/2014/main" id="{C4948EAC-3AA4-8B8C-0DE9-30DBB5E146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4933400" y="9035605"/>
            <a:ext cx="1154067" cy="288734"/>
          </a:xfrm>
          <a:prstGeom prst="rect">
            <a:avLst/>
          </a:prstGeom>
          <a:solidFill>
            <a:srgbClr val="009999"/>
          </a:solidFill>
          <a:ln w="12700">
            <a:solidFill>
              <a:srgbClr val="009999"/>
            </a:solidFill>
            <a:miter lim="400000"/>
          </a:ln>
        </p:spPr>
        <p:txBody>
          <a:bodyPr lIns="45719" rIns="45719"/>
          <a:lstStyle/>
          <a:p>
            <a:endParaRPr b="1" dirty="0">
              <a:latin typeface="Source Sans Pro Semibold" panose="020B0503030403020204" pitchFamily="34" charset="0"/>
            </a:endParaRPr>
          </a:p>
        </p:txBody>
      </p:sp>
      <p:sp>
        <p:nvSpPr>
          <p:cNvPr id="5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>
            <a:extLst>
              <a:ext uri="{FF2B5EF4-FFF2-40B4-BE49-F238E27FC236}">
                <a16:creationId xmlns:a16="http://schemas.microsoft.com/office/drawing/2014/main" id="{06F44B6B-E33F-6BAF-E360-D0581BA6239D}"/>
              </a:ext>
            </a:extLst>
          </p:cNvPr>
          <p:cNvSpPr txBox="1"/>
          <p:nvPr/>
        </p:nvSpPr>
        <p:spPr>
          <a:xfrm>
            <a:off x="5383907" y="7944790"/>
            <a:ext cx="11663148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>
              <a:spcAft>
                <a:spcPts val="800"/>
              </a:spcAft>
            </a:pPr>
            <a:endParaRPr lang="pl-PL" sz="2000" dirty="0"/>
          </a:p>
        </p:txBody>
      </p:sp>
      <p:sp>
        <p:nvSpPr>
          <p:cNvPr id="6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>
            <a:extLst>
              <a:ext uri="{FF2B5EF4-FFF2-40B4-BE49-F238E27FC236}">
                <a16:creationId xmlns:a16="http://schemas.microsoft.com/office/drawing/2014/main" id="{5FE51515-E14D-291E-0A7A-C58C473B29F9}"/>
              </a:ext>
            </a:extLst>
          </p:cNvPr>
          <p:cNvSpPr txBox="1"/>
          <p:nvPr/>
        </p:nvSpPr>
        <p:spPr>
          <a:xfrm>
            <a:off x="5654801" y="4565840"/>
            <a:ext cx="11663148" cy="2285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lvl="1" indent="0" algn="just">
              <a:spcBef>
                <a:spcPts val="300"/>
              </a:spcBef>
              <a:spcAft>
                <a:spcPts val="300"/>
              </a:spcAft>
              <a:tabLst>
                <a:tab pos="540385" algn="l"/>
              </a:tabLst>
            </a:pPr>
            <a:r>
              <a:rPr lang="pl-PL" sz="2000" b="1" spc="-1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OKRES WDRAŻANIA</a:t>
            </a:r>
          </a:p>
          <a:p>
            <a:r>
              <a:rPr lang="pl-PL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Program może być realizowany maksymalnie do 31.12.2030 r.</a:t>
            </a:r>
          </a:p>
          <a:p>
            <a:endParaRPr lang="pl-PL" sz="20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pl-PL" sz="20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pl-PL" sz="20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pl-PL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Planowany termin ogłoszenia programu do konsultacji – IV kw. 2024 r.</a:t>
            </a:r>
          </a:p>
          <a:p>
            <a:endParaRPr lang="pl-PL" sz="20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6043E17C-88C0-1E32-9AD1-BAF9466EC59A}"/>
              </a:ext>
            </a:extLst>
          </p:cNvPr>
          <p:cNvSpPr txBox="1"/>
          <p:nvPr/>
        </p:nvSpPr>
        <p:spPr>
          <a:xfrm>
            <a:off x="5632692" y="844441"/>
            <a:ext cx="11685257" cy="32070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indent="0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Warunki wsparcia wynikające z przepisów dot. pomocy publicznej:</a:t>
            </a:r>
          </a:p>
          <a:p>
            <a:pPr marL="342900" indent="-342900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Wsparcie na podstawie art. 46 GBER (systemy ciepłownicze) - pomoc wyłącznie na magazyny w ramach systemów ciepłowniczych lub chłodniczych, które są lub staną się efektywne energetycznie zgodnie z definicją podaną w art. 2 pkt 41 dyrektywy 2012/27/UE</a:t>
            </a:r>
          </a:p>
          <a:p>
            <a:pPr marL="342900" indent="-342900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 koszty kwalifikowalne uznaje się całkowite koszty magazynu. </a:t>
            </a:r>
          </a:p>
          <a:p>
            <a:pPr marL="342900" indent="-342900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Intensywność wsparcia zgodnie z art. 46 GBER - 30 % kosztów kwalifikowalnych</a:t>
            </a:r>
          </a:p>
        </p:txBody>
      </p:sp>
    </p:spTree>
    <p:extLst>
      <p:ext uri="{BB962C8B-B14F-4D97-AF65-F5344CB8AC3E}">
        <p14:creationId xmlns:p14="http://schemas.microsoft.com/office/powerpoint/2010/main" val="3423506879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BD3BB7B-4598-D794-BC88-75C68F7949D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6705600"/>
            <a:ext cx="18288000" cy="731838"/>
          </a:xfrm>
        </p:spPr>
        <p:txBody>
          <a:bodyPr anchor="t">
            <a:normAutofit/>
          </a:bodyPr>
          <a:lstStyle/>
          <a:p>
            <a:r>
              <a:rPr lang="pl-PL" sz="3500" dirty="0">
                <a:latin typeface="+mn-ea"/>
                <a:ea typeface="+mn-ea"/>
              </a:rPr>
              <a:t>Dziękujemy za uwagę</a:t>
            </a:r>
          </a:p>
        </p:txBody>
      </p:sp>
      <p:sp>
        <p:nvSpPr>
          <p:cNvPr id="270" name="TextBox 8"/>
          <p:cNvSpPr txBox="1"/>
          <p:nvPr/>
        </p:nvSpPr>
        <p:spPr>
          <a:xfrm>
            <a:off x="4925070" y="7199193"/>
            <a:ext cx="8437860" cy="619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ctr">
              <a:lnSpc>
                <a:spcPct val="120000"/>
              </a:lnSpc>
              <a:defRPr sz="3500"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rPr lang="pl-PL" dirty="0">
                <a:solidFill>
                  <a:srgbClr val="007979"/>
                </a:solidFill>
              </a:rPr>
              <a:t>www.nfosigw.gov.pl</a:t>
            </a:r>
            <a:endParaRPr dirty="0">
              <a:solidFill>
                <a:srgbClr val="007979"/>
              </a:solidFill>
            </a:endParaRPr>
          </a:p>
        </p:txBody>
      </p:sp>
      <p:pic>
        <p:nvPicPr>
          <p:cNvPr id="271" name="Image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7215" y="2263531"/>
            <a:ext cx="3913570" cy="2695005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C31809CD-A91C-6160-8533-1F8D3C508024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pl-PL" smtClean="0"/>
              <a:pPr/>
              <a:t>9</a:t>
            </a:fld>
            <a:endParaRPr lang="pl-PL" dirty="0"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1_Office Theme">
  <a:themeElements>
    <a:clrScheme name="Niestandardowy 5">
      <a:dk1>
        <a:srgbClr val="000000"/>
      </a:dk1>
      <a:lt1>
        <a:srgbClr val="FFFFFF"/>
      </a:lt1>
      <a:dk2>
        <a:srgbClr val="455F51"/>
      </a:dk2>
      <a:lt2>
        <a:srgbClr val="E3DED1"/>
      </a:lt2>
      <a:accent1>
        <a:srgbClr val="04B2D9"/>
      </a:accent1>
      <a:accent2>
        <a:srgbClr val="03A688"/>
      </a:accent2>
      <a:accent3>
        <a:srgbClr val="007979"/>
      </a:accent3>
      <a:accent4>
        <a:srgbClr val="595656"/>
      </a:accent4>
      <a:accent5>
        <a:srgbClr val="CCDD8A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Source Sans Pro Semibold"/>
        <a:ea typeface="Source Sans Pro Semibold"/>
        <a:cs typeface="Source Sans Pro Semibold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Source Sans Pro Semibold"/>
        <a:ea typeface="Source Sans Pro Semibold"/>
        <a:cs typeface="Source Sans Pro Semibold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8d7d6cc-e219-48df-b738-2ee6414d9f8a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BC2FC40E2B89E34EA4C55435DC62452F" ma:contentTypeVersion="5" ma:contentTypeDescription="Utwórz nowy dokument." ma:contentTypeScope="" ma:versionID="50ab95bce2ddff94ab794a2ac0de32bc">
  <xsd:schema xmlns:xsd="http://www.w3.org/2001/XMLSchema" xmlns:xs="http://www.w3.org/2001/XMLSchema" xmlns:p="http://schemas.microsoft.com/office/2006/metadata/properties" xmlns:ns3="18d7d6cc-e219-48df-b738-2ee6414d9f8a" targetNamespace="http://schemas.microsoft.com/office/2006/metadata/properties" ma:root="true" ma:fieldsID="9a9c552ec4e91acac0ec052477534d1d" ns3:_="">
    <xsd:import namespace="18d7d6cc-e219-48df-b738-2ee6414d9f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d7d6cc-e219-48df-b738-2ee6414d9f8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2" nillable="true" ma:displayName="_activity" ma:hidden="true" ma:internalName="_activity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C72CCA2-156C-4252-9157-7446EE25CFB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07CB8B8-4805-4B3D-8456-79EB3F3BA82E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18d7d6cc-e219-48df-b738-2ee6414d9f8a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24EA2ED0-A449-4F87-9547-9F758845DCC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8d7d6cc-e219-48df-b738-2ee6414d9f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1175</Words>
  <Application>Microsoft Office PowerPoint</Application>
  <PresentationFormat>Niestandardowy</PresentationFormat>
  <Paragraphs>172</Paragraphs>
  <Slides>9</Slides>
  <Notes>9</Notes>
  <HiddenSlides>0</HiddenSlides>
  <MMClips>0</MMClips>
  <ScaleCrop>false</ScaleCrop>
  <HeadingPairs>
    <vt:vector size="6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9</vt:i4>
      </vt:variant>
    </vt:vector>
  </HeadingPairs>
  <TitlesOfParts>
    <vt:vector size="16" baseType="lpstr">
      <vt:lpstr>Arial</vt:lpstr>
      <vt:lpstr>Calibri</vt:lpstr>
      <vt:lpstr>Open Sans</vt:lpstr>
      <vt:lpstr>Source Sans Pro</vt:lpstr>
      <vt:lpstr>Source Sans Pro Semibold</vt:lpstr>
      <vt:lpstr>Times New Roman</vt:lpstr>
      <vt:lpstr>1_Office Theme</vt:lpstr>
      <vt:lpstr>Oferta programowa i finansowa NFOŚiGW w zakresie rekultywacji gruntów na terenach zdegradowanych działalnością wydobywczą oraz poszukiwania wód termalnych dla JST i ich związków, oferta w zakresie wsparcia dla ciepłownictwa </vt:lpstr>
      <vt:lpstr>Racjonalne gospodarowanie odpadami i ochrona ziemi </vt:lpstr>
      <vt:lpstr>Racjonalne gospodarowanie odpadami i ochrona ziemi </vt:lpstr>
      <vt:lpstr>Kogeneracja dla Ciepłownictwa. Cz. 1  </vt:lpstr>
      <vt:lpstr>Kogeneracja Powiatowa</vt:lpstr>
      <vt:lpstr>OZE – źródło ciepła  dla ciepłownictwa</vt:lpstr>
      <vt:lpstr>Digitalizacja Sieci Ciepłowniczych</vt:lpstr>
      <vt:lpstr>Program dotyczący finansowania magazynów ciepła - w trakcie tworzenia założeń </vt:lpstr>
      <vt:lpstr>Dziękujemy za uwagę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Wzór prezentacji NFOŚiGW</dc:title>
  <dc:creator/>
  <cp:lastModifiedBy/>
  <cp:revision>1</cp:revision>
  <dcterms:modified xsi:type="dcterms:W3CDTF">2024-09-09T13:02:59Z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0x010100BC2FC40E2B89E34EA4C55435DC62452F</vt:lpwstr>
  </property>
</Properties>
</file>