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5.xml" ContentType="application/vnd.openxmlformats-officedocument.theme+xml"/>
  <Override PartName="/ppt/slideLayouts/slideLayout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52" r:id="rId2"/>
    <p:sldMasterId id="2147483655" r:id="rId3"/>
    <p:sldMasterId id="2147483663" r:id="rId4"/>
    <p:sldMasterId id="2147483657" r:id="rId5"/>
    <p:sldMasterId id="2147483659" r:id="rId6"/>
  </p:sldMasterIdLst>
  <p:notesMasterIdLst>
    <p:notesMasterId r:id="rId27"/>
  </p:notesMasterIdLst>
  <p:handoutMasterIdLst>
    <p:handoutMasterId r:id="rId28"/>
  </p:handoutMasterIdLst>
  <p:sldIdLst>
    <p:sldId id="259" r:id="rId7"/>
    <p:sldId id="260" r:id="rId8"/>
    <p:sldId id="261" r:id="rId9"/>
    <p:sldId id="262" r:id="rId10"/>
    <p:sldId id="263" r:id="rId11"/>
    <p:sldId id="1020" r:id="rId12"/>
    <p:sldId id="264" r:id="rId13"/>
    <p:sldId id="277" r:id="rId14"/>
    <p:sldId id="276" r:id="rId15"/>
    <p:sldId id="275" r:id="rId16"/>
    <p:sldId id="265" r:id="rId17"/>
    <p:sldId id="1021" r:id="rId18"/>
    <p:sldId id="270" r:id="rId19"/>
    <p:sldId id="266" r:id="rId20"/>
    <p:sldId id="271" r:id="rId21"/>
    <p:sldId id="273" r:id="rId22"/>
    <p:sldId id="272" r:id="rId23"/>
    <p:sldId id="274" r:id="rId24"/>
    <p:sldId id="267" r:id="rId25"/>
    <p:sldId id="268" r:id="rId26"/>
  </p:sldIdLst>
  <p:sldSz cx="9144000" cy="5143500" type="screen16x9"/>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1">
          <p15:clr>
            <a:srgbClr val="A4A3A4"/>
          </p15:clr>
        </p15:guide>
        <p15:guide id="2" orient="horz" pos="3051">
          <p15:clr>
            <a:srgbClr val="A4A3A4"/>
          </p15:clr>
        </p15:guide>
        <p15:guide id="3" orient="horz" pos="845">
          <p15:clr>
            <a:srgbClr val="A4A3A4"/>
          </p15:clr>
        </p15:guide>
        <p15:guide id="4" orient="horz" pos="913">
          <p15:clr>
            <a:srgbClr val="A4A3A4"/>
          </p15:clr>
        </p15:guide>
        <p15:guide id="5" orient="horz" pos="1576">
          <p15:clr>
            <a:srgbClr val="A4A3A4"/>
          </p15:clr>
        </p15:guide>
        <p15:guide id="6" orient="horz" pos="1644">
          <p15:clr>
            <a:srgbClr val="A4A3A4"/>
          </p15:clr>
        </p15:guide>
        <p15:guide id="7" pos="239">
          <p15:clr>
            <a:srgbClr val="A4A3A4"/>
          </p15:clr>
        </p15:guide>
        <p15:guide id="8" pos="1963">
          <p15:clr>
            <a:srgbClr val="A4A3A4"/>
          </p15:clr>
        </p15:guide>
        <p15:guide id="9" pos="2027">
          <p15:clr>
            <a:srgbClr val="A4A3A4"/>
          </p15:clr>
        </p15:guide>
        <p15:guide id="10" pos="1137">
          <p15:clr>
            <a:srgbClr val="A4A3A4"/>
          </p15:clr>
        </p15:guide>
        <p15:guide id="11" pos="1055">
          <p15:clr>
            <a:srgbClr val="A4A3A4"/>
          </p15:clr>
        </p15:guide>
        <p15:guide id="12" pos="5499">
          <p15:clr>
            <a:srgbClr val="A4A3A4"/>
          </p15:clr>
        </p15:guide>
        <p15:guide id="13" pos="2833">
          <p15:clr>
            <a:srgbClr val="A4A3A4"/>
          </p15:clr>
        </p15:guide>
        <p15:guide id="14" pos="290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387F"/>
    <a:srgbClr val="2DBCD3"/>
    <a:srgbClr val="FF9E15"/>
    <a:srgbClr val="77BC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995D0C-12DE-49AF-A3A9-EB25D8EDB343}" v="24" dt="2023-02-20T20:31:03.060"/>
  </p1510:revLst>
</p1510:revInfo>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1292" autoAdjust="0"/>
    <p:restoredTop sz="94755" autoAdjust="0"/>
  </p:normalViewPr>
  <p:slideViewPr>
    <p:cSldViewPr snapToGrid="0" snapToObjects="1">
      <p:cViewPr varScale="1">
        <p:scale>
          <a:sx n="83" d="100"/>
          <a:sy n="83" d="100"/>
        </p:scale>
        <p:origin x="40" y="52"/>
      </p:cViewPr>
      <p:guideLst>
        <p:guide orient="horz" pos="171"/>
        <p:guide orient="horz" pos="3051"/>
        <p:guide orient="horz" pos="845"/>
        <p:guide orient="horz" pos="913"/>
        <p:guide orient="horz" pos="1576"/>
        <p:guide orient="horz" pos="1644"/>
        <p:guide pos="239"/>
        <p:guide pos="1963"/>
        <p:guide pos="2027"/>
        <p:guide pos="1137"/>
        <p:guide pos="1055"/>
        <p:guide pos="5499"/>
        <p:guide pos="2833"/>
        <p:guide pos="2901"/>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69" d="100"/>
          <a:sy n="69" d="100"/>
        </p:scale>
        <p:origin x="-3318"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E3A6D61-BA17-4843-8124-7532809BA5D6}" type="datetimeFigureOut">
              <a:rPr lang="pl-PL" smtClean="0"/>
              <a:t>21.02.2023</a:t>
            </a:fld>
            <a:endParaRPr lang="pl-PL"/>
          </a:p>
        </p:txBody>
      </p:sp>
      <p:sp>
        <p:nvSpPr>
          <p:cNvPr id="4" name="Symbol zastępczy stop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BE25324-EBE5-4D7F-81F7-A08658C6FD80}" type="slidenum">
              <a:rPr lang="pl-PL" smtClean="0"/>
              <a:t>‹#›</a:t>
            </a:fld>
            <a:endParaRPr lang="pl-PL"/>
          </a:p>
        </p:txBody>
      </p:sp>
    </p:spTree>
    <p:extLst>
      <p:ext uri="{BB962C8B-B14F-4D97-AF65-F5344CB8AC3E}">
        <p14:creationId xmlns:p14="http://schemas.microsoft.com/office/powerpoint/2010/main" val="30869842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45D437-BF50-48AE-AEAF-A885A5240F23}" type="datetimeFigureOut">
              <a:rPr lang="pl-PL" smtClean="0"/>
              <a:t>21.02.2023</a:t>
            </a:fld>
            <a:endParaRPr lang="pl-PL"/>
          </a:p>
        </p:txBody>
      </p:sp>
      <p:sp>
        <p:nvSpPr>
          <p:cNvPr id="4" name="Symbol zastępczy obrazu slajd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804332-058A-402B-ACF4-2C24826BE43B}" type="slidenum">
              <a:rPr lang="pl-PL" smtClean="0"/>
              <a:t>‹#›</a:t>
            </a:fld>
            <a:endParaRPr lang="pl-PL"/>
          </a:p>
        </p:txBody>
      </p:sp>
    </p:spTree>
    <p:extLst>
      <p:ext uri="{BB962C8B-B14F-4D97-AF65-F5344CB8AC3E}">
        <p14:creationId xmlns:p14="http://schemas.microsoft.com/office/powerpoint/2010/main" val="661215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a:p>
        </p:txBody>
      </p:sp>
      <p:sp>
        <p:nvSpPr>
          <p:cNvPr id="4" name="Slide Number Placeholder 3"/>
          <p:cNvSpPr>
            <a:spLocks noGrp="1"/>
          </p:cNvSpPr>
          <p:nvPr>
            <p:ph type="sldNum" sz="quarter" idx="5"/>
          </p:nvPr>
        </p:nvSpPr>
        <p:spPr/>
        <p:txBody>
          <a:bodyPr/>
          <a:lstStyle/>
          <a:p>
            <a:fld id="{AB78A1A1-080C-8749-A5A0-4BEB497B25F2}" type="slidenum">
              <a:rPr lang="x-none" smtClean="0"/>
              <a:pPr/>
              <a:t>6</a:t>
            </a:fld>
            <a:endParaRPr lang="x-none"/>
          </a:p>
        </p:txBody>
      </p:sp>
    </p:spTree>
    <p:extLst>
      <p:ext uri="{BB962C8B-B14F-4D97-AF65-F5344CB8AC3E}">
        <p14:creationId xmlns:p14="http://schemas.microsoft.com/office/powerpoint/2010/main" val="2305257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ajd tytułowy">
    <p:spTree>
      <p:nvGrpSpPr>
        <p:cNvPr id="1" name=""/>
        <p:cNvGrpSpPr/>
        <p:nvPr/>
      </p:nvGrpSpPr>
      <p:grpSpPr>
        <a:xfrm>
          <a:off x="0" y="0"/>
          <a:ext cx="0" cy="0"/>
          <a:chOff x="0" y="0"/>
          <a:chExt cx="0" cy="0"/>
        </a:xfrm>
      </p:grpSpPr>
      <p:sp>
        <p:nvSpPr>
          <p:cNvPr id="7" name="Tytuł 1"/>
          <p:cNvSpPr>
            <a:spLocks noGrp="1"/>
          </p:cNvSpPr>
          <p:nvPr>
            <p:ph type="ctrTitle"/>
          </p:nvPr>
        </p:nvSpPr>
        <p:spPr>
          <a:xfrm>
            <a:off x="2800858" y="2639652"/>
            <a:ext cx="3731559" cy="1101725"/>
          </a:xfrm>
          <a:prstGeom prst="rect">
            <a:avLst/>
          </a:prstGeom>
        </p:spPr>
        <p:txBody>
          <a:bodyPr/>
          <a:lstStyle>
            <a:lvl1pPr algn="ctr">
              <a:defRPr sz="2400" b="1">
                <a:solidFill>
                  <a:srgbClr val="35387F"/>
                </a:solidFill>
              </a:defRPr>
            </a:lvl1pPr>
          </a:lstStyle>
          <a:p>
            <a:r>
              <a:rPr lang="pl-PL" dirty="0"/>
              <a:t>Kliknij, aby edytować styl</a:t>
            </a:r>
          </a:p>
        </p:txBody>
      </p:sp>
      <p:sp>
        <p:nvSpPr>
          <p:cNvPr id="8" name="Podtytuł 2"/>
          <p:cNvSpPr>
            <a:spLocks noGrp="1"/>
          </p:cNvSpPr>
          <p:nvPr>
            <p:ph type="subTitle" idx="1"/>
          </p:nvPr>
        </p:nvSpPr>
        <p:spPr>
          <a:xfrm>
            <a:off x="2800857" y="3870758"/>
            <a:ext cx="3731559" cy="441894"/>
          </a:xfrm>
          <a:prstGeom prst="rect">
            <a:avLst/>
          </a:prstGeom>
        </p:spPr>
        <p:txBody>
          <a:bodyPr/>
          <a:lstStyle>
            <a:lvl1pPr marL="0" indent="0" algn="ctr">
              <a:buNone/>
              <a:defRPr sz="1400" b="0">
                <a:solidFill>
                  <a:srgbClr val="35387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dirty="0"/>
              <a:t>Kliknij, aby edytować styl wzorca podtytułu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19903" y="1891145"/>
            <a:ext cx="8239481" cy="2876118"/>
          </a:xfrm>
          <a:prstGeom prst="rect">
            <a:avLst/>
          </a:prstGeom>
        </p:spPr>
        <p:txBody>
          <a:bodyPr/>
          <a:lstStyle>
            <a:lvl1pPr marL="342900" indent="-342900" algn="l">
              <a:buFont typeface="Arial" panose="020B0604020202020204" pitchFamily="34" charset="0"/>
              <a:buChar char="•"/>
              <a:defRPr sz="2000" b="0">
                <a:solidFill>
                  <a:srgbClr val="35387F"/>
                </a:solidFill>
              </a:defRPr>
            </a:lvl1pPr>
            <a:lvl2pPr marL="457200" indent="0" algn="l">
              <a:buNone/>
              <a:defRPr sz="2000" b="0"/>
            </a:lvl2pPr>
            <a:lvl3pPr marL="914400" indent="0" algn="l">
              <a:buNone/>
              <a:defRPr sz="2000" b="0"/>
            </a:lvl3pPr>
            <a:lvl4pPr marL="1371600" indent="0" algn="l">
              <a:buNone/>
              <a:defRPr sz="2000" b="0"/>
            </a:lvl4pPr>
            <a:lvl5pPr marL="1828800" indent="0" algn="l">
              <a:buNone/>
              <a:defRPr sz="2000" b="0"/>
            </a:lvl5pPr>
          </a:lstStyle>
          <a:p>
            <a:pPr lvl="0"/>
            <a:r>
              <a:rPr lang="pl-PL" dirty="0"/>
              <a:t>Kliknij, aby edytować style wzorca tekstu</a:t>
            </a:r>
          </a:p>
          <a:p>
            <a:pPr lvl="0"/>
            <a:r>
              <a:rPr lang="pl-PL" dirty="0"/>
              <a:t>Drugi poziom</a:t>
            </a:r>
          </a:p>
          <a:p>
            <a:pPr lvl="0"/>
            <a:r>
              <a:rPr lang="pl-PL" dirty="0"/>
              <a:t>Trzeci poziom</a:t>
            </a:r>
          </a:p>
          <a:p>
            <a:pPr lvl="0"/>
            <a:r>
              <a:rPr lang="pl-PL" dirty="0"/>
              <a:t>Czwarty poziom</a:t>
            </a:r>
          </a:p>
          <a:p>
            <a:pPr lvl="0"/>
            <a:r>
              <a:rPr lang="pl-PL" dirty="0"/>
              <a:t>Piąty poziom</a:t>
            </a:r>
          </a:p>
        </p:txBody>
      </p:sp>
      <p:sp>
        <p:nvSpPr>
          <p:cNvPr id="5" name="Tytuł 1">
            <a:extLst>
              <a:ext uri="{FF2B5EF4-FFF2-40B4-BE49-F238E27FC236}">
                <a16:creationId xmlns:a16="http://schemas.microsoft.com/office/drawing/2014/main" id="{B00A8A2F-A2B0-4ABD-9C5C-8285E1650682}"/>
              </a:ext>
            </a:extLst>
          </p:cNvPr>
          <p:cNvSpPr>
            <a:spLocks noGrp="1"/>
          </p:cNvSpPr>
          <p:nvPr>
            <p:ph type="title"/>
          </p:nvPr>
        </p:nvSpPr>
        <p:spPr>
          <a:xfrm>
            <a:off x="2243137" y="298196"/>
            <a:ext cx="6506007" cy="507077"/>
          </a:xfrm>
          <a:prstGeom prst="rect">
            <a:avLst/>
          </a:prstGeom>
        </p:spPr>
        <p:txBody>
          <a:bodyPr/>
          <a:lstStyle>
            <a:lvl1pPr algn="ctr">
              <a:defRPr sz="2400" b="1">
                <a:solidFill>
                  <a:srgbClr val="35387F"/>
                </a:solidFill>
              </a:defRPr>
            </a:lvl1pPr>
          </a:lstStyle>
          <a:p>
            <a:r>
              <a:rPr lang="pl-PL" dirty="0"/>
              <a:t>Kliknij, aby edytować styl</a:t>
            </a:r>
          </a:p>
        </p:txBody>
      </p:sp>
    </p:spTree>
    <p:extLst>
      <p:ext uri="{BB962C8B-B14F-4D97-AF65-F5344CB8AC3E}">
        <p14:creationId xmlns:p14="http://schemas.microsoft.com/office/powerpoint/2010/main" val="653551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ajd tytułowy">
    <p:spTree>
      <p:nvGrpSpPr>
        <p:cNvPr id="1" name=""/>
        <p:cNvGrpSpPr/>
        <p:nvPr/>
      </p:nvGrpSpPr>
      <p:grpSpPr>
        <a:xfrm>
          <a:off x="0" y="0"/>
          <a:ext cx="0" cy="0"/>
          <a:chOff x="0" y="0"/>
          <a:chExt cx="0" cy="0"/>
        </a:xfrm>
      </p:grpSpPr>
      <p:sp>
        <p:nvSpPr>
          <p:cNvPr id="9" name="Symbol zastępczy zawartości 2"/>
          <p:cNvSpPr>
            <a:spLocks noGrp="1"/>
          </p:cNvSpPr>
          <p:nvPr>
            <p:ph idx="13"/>
          </p:nvPr>
        </p:nvSpPr>
        <p:spPr>
          <a:xfrm>
            <a:off x="3290341" y="1514944"/>
            <a:ext cx="5269043" cy="3252319"/>
          </a:xfrm>
          <a:prstGeom prst="rect">
            <a:avLst/>
          </a:prstGeom>
        </p:spPr>
        <p:txBody>
          <a:bodyPr/>
          <a:lstStyle>
            <a:lvl1pPr marL="0" indent="0" algn="l">
              <a:buNone/>
              <a:defRPr sz="2000" b="0">
                <a:solidFill>
                  <a:srgbClr val="35387F"/>
                </a:solidFill>
              </a:defRPr>
            </a:lvl1pPr>
            <a:lvl2pPr marL="457200" indent="0" algn="l">
              <a:buNone/>
              <a:defRPr sz="2000" b="0"/>
            </a:lvl2pPr>
            <a:lvl3pPr marL="914400" indent="0" algn="l">
              <a:buNone/>
              <a:defRPr sz="2000" b="0"/>
            </a:lvl3pPr>
            <a:lvl4pPr marL="1371600" indent="0" algn="l">
              <a:buNone/>
              <a:defRPr sz="2000" b="0"/>
            </a:lvl4pPr>
            <a:lvl5pPr marL="1828800" indent="0" algn="l">
              <a:buNone/>
              <a:defRPr sz="2000" b="0"/>
            </a:lvl5pPr>
          </a:lstStyle>
          <a:p>
            <a:pPr lvl="0"/>
            <a:r>
              <a:rPr lang="pl-PL" dirty="0"/>
              <a:t>Kliknij, aby edytować style wzorca tekstu</a:t>
            </a:r>
          </a:p>
          <a:p>
            <a:pPr lvl="0"/>
            <a:r>
              <a:rPr lang="pl-PL" dirty="0"/>
              <a:t>Drugi poziom</a:t>
            </a:r>
          </a:p>
          <a:p>
            <a:pPr lvl="0"/>
            <a:r>
              <a:rPr lang="pl-PL" dirty="0"/>
              <a:t>Trzeci poziom</a:t>
            </a:r>
          </a:p>
          <a:p>
            <a:pPr lvl="0"/>
            <a:r>
              <a:rPr lang="pl-PL" dirty="0"/>
              <a:t>Czwarty poziom</a:t>
            </a:r>
          </a:p>
          <a:p>
            <a:pPr lvl="0"/>
            <a:r>
              <a:rPr lang="pl-PL" dirty="0"/>
              <a:t>Piąty poziom</a:t>
            </a:r>
          </a:p>
        </p:txBody>
      </p:sp>
      <p:sp>
        <p:nvSpPr>
          <p:cNvPr id="11" name="Symbol zastępczy numeru slajdu 5"/>
          <p:cNvSpPr>
            <a:spLocks noGrp="1"/>
          </p:cNvSpPr>
          <p:nvPr>
            <p:ph type="sldNum" sz="quarter" idx="12"/>
          </p:nvPr>
        </p:nvSpPr>
        <p:spPr>
          <a:xfrm>
            <a:off x="8305800" y="4904581"/>
            <a:ext cx="571500" cy="274637"/>
          </a:xfrm>
          <a:prstGeom prst="rect">
            <a:avLst/>
          </a:prstGeom>
        </p:spPr>
        <p:txBody>
          <a:bodyPr/>
          <a:lstStyle>
            <a:lvl1pPr algn="ctr">
              <a:defRPr sz="1400">
                <a:solidFill>
                  <a:schemeClr val="bg1"/>
                </a:solidFill>
              </a:defRPr>
            </a:lvl1pPr>
          </a:lstStyle>
          <a:p>
            <a:fld id="{D9BB9B20-3669-4E1C-831B-A75501958C0E}" type="slidenum">
              <a:rPr lang="pl-PL" smtClean="0"/>
              <a:pPr/>
              <a:t>‹#›</a:t>
            </a:fld>
            <a:r>
              <a:rPr lang="pl-PL"/>
              <a:t> </a:t>
            </a:r>
            <a:endParaRPr lang="pl-PL" dirty="0"/>
          </a:p>
        </p:txBody>
      </p:sp>
      <p:sp>
        <p:nvSpPr>
          <p:cNvPr id="5" name="Tytuł 1">
            <a:extLst>
              <a:ext uri="{FF2B5EF4-FFF2-40B4-BE49-F238E27FC236}">
                <a16:creationId xmlns:a16="http://schemas.microsoft.com/office/drawing/2014/main" id="{733B5C40-9B59-4B4C-B60B-464A5FD7D80F}"/>
              </a:ext>
            </a:extLst>
          </p:cNvPr>
          <p:cNvSpPr>
            <a:spLocks noGrp="1"/>
          </p:cNvSpPr>
          <p:nvPr>
            <p:ph type="title"/>
          </p:nvPr>
        </p:nvSpPr>
        <p:spPr>
          <a:xfrm>
            <a:off x="2243137" y="298196"/>
            <a:ext cx="6506007" cy="507077"/>
          </a:xfrm>
          <a:prstGeom prst="rect">
            <a:avLst/>
          </a:prstGeom>
        </p:spPr>
        <p:txBody>
          <a:bodyPr/>
          <a:lstStyle>
            <a:lvl1pPr algn="ctr">
              <a:defRPr sz="2400" b="1">
                <a:solidFill>
                  <a:srgbClr val="35387F"/>
                </a:solidFill>
              </a:defRPr>
            </a:lvl1pPr>
          </a:lstStyle>
          <a:p>
            <a:r>
              <a:rPr lang="pl-PL" dirty="0"/>
              <a:t>Kliknij, aby edytować styl</a:t>
            </a:r>
          </a:p>
        </p:txBody>
      </p:sp>
    </p:spTree>
    <p:extLst>
      <p:ext uri="{BB962C8B-B14F-4D97-AF65-F5344CB8AC3E}">
        <p14:creationId xmlns:p14="http://schemas.microsoft.com/office/powerpoint/2010/main" val="2039932371"/>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ajd tytułowy">
    <p:spTree>
      <p:nvGrpSpPr>
        <p:cNvPr id="1" name=""/>
        <p:cNvGrpSpPr/>
        <p:nvPr/>
      </p:nvGrpSpPr>
      <p:grpSpPr>
        <a:xfrm>
          <a:off x="0" y="0"/>
          <a:ext cx="0" cy="0"/>
          <a:chOff x="0" y="0"/>
          <a:chExt cx="0" cy="0"/>
        </a:xfrm>
      </p:grpSpPr>
      <p:sp>
        <p:nvSpPr>
          <p:cNvPr id="9" name="Symbol zastępczy zawartości 2"/>
          <p:cNvSpPr>
            <a:spLocks noGrp="1"/>
          </p:cNvSpPr>
          <p:nvPr>
            <p:ph idx="13"/>
          </p:nvPr>
        </p:nvSpPr>
        <p:spPr>
          <a:xfrm>
            <a:off x="464344" y="2270017"/>
            <a:ext cx="8172449" cy="2495947"/>
          </a:xfrm>
          <a:prstGeom prst="rect">
            <a:avLst/>
          </a:prstGeom>
        </p:spPr>
        <p:txBody>
          <a:bodyPr/>
          <a:lstStyle>
            <a:lvl1pPr marL="0" indent="0" algn="l">
              <a:buNone/>
              <a:defRPr sz="2000" b="0">
                <a:solidFill>
                  <a:srgbClr val="35387F"/>
                </a:solidFill>
              </a:defRPr>
            </a:lvl1pPr>
            <a:lvl2pPr marL="457200" indent="0" algn="l">
              <a:buNone/>
              <a:defRPr sz="2000" b="0"/>
            </a:lvl2pPr>
            <a:lvl3pPr marL="914400" indent="0" algn="l">
              <a:buNone/>
              <a:defRPr sz="2000" b="0"/>
            </a:lvl3pPr>
            <a:lvl4pPr marL="1371600" indent="0" algn="l">
              <a:buNone/>
              <a:defRPr sz="2000" b="0"/>
            </a:lvl4pPr>
            <a:lvl5pPr marL="1828800" indent="0" algn="l">
              <a:buNone/>
              <a:defRPr sz="2000" b="0"/>
            </a:lvl5pPr>
          </a:lstStyle>
          <a:p>
            <a:pPr lvl="0"/>
            <a:r>
              <a:rPr lang="pl-PL" dirty="0"/>
              <a:t>Kliknij, aby edytować style wzorca tekstu</a:t>
            </a:r>
          </a:p>
          <a:p>
            <a:pPr lvl="0"/>
            <a:r>
              <a:rPr lang="pl-PL" dirty="0"/>
              <a:t>Drugi poziom</a:t>
            </a:r>
          </a:p>
          <a:p>
            <a:pPr lvl="0"/>
            <a:r>
              <a:rPr lang="pl-PL" dirty="0"/>
              <a:t>Trzeci poziom</a:t>
            </a:r>
          </a:p>
          <a:p>
            <a:pPr lvl="0"/>
            <a:r>
              <a:rPr lang="pl-PL" dirty="0"/>
              <a:t>Czwarty poziom</a:t>
            </a:r>
          </a:p>
          <a:p>
            <a:pPr lvl="0"/>
            <a:r>
              <a:rPr lang="pl-PL" dirty="0"/>
              <a:t>Piąty poziom</a:t>
            </a:r>
          </a:p>
        </p:txBody>
      </p:sp>
      <p:sp>
        <p:nvSpPr>
          <p:cNvPr id="11" name="Symbol zastępczy numeru slajdu 5"/>
          <p:cNvSpPr>
            <a:spLocks noGrp="1"/>
          </p:cNvSpPr>
          <p:nvPr>
            <p:ph type="sldNum" sz="quarter" idx="12"/>
          </p:nvPr>
        </p:nvSpPr>
        <p:spPr>
          <a:xfrm>
            <a:off x="8305800" y="4904581"/>
            <a:ext cx="571500" cy="274637"/>
          </a:xfrm>
          <a:prstGeom prst="rect">
            <a:avLst/>
          </a:prstGeom>
        </p:spPr>
        <p:txBody>
          <a:bodyPr/>
          <a:lstStyle>
            <a:lvl1pPr algn="ctr">
              <a:defRPr sz="1400">
                <a:solidFill>
                  <a:schemeClr val="bg1"/>
                </a:solidFill>
              </a:defRPr>
            </a:lvl1pPr>
          </a:lstStyle>
          <a:p>
            <a:fld id="{D9BB9B20-3669-4E1C-831B-A75501958C0E}" type="slidenum">
              <a:rPr lang="pl-PL" smtClean="0"/>
              <a:pPr/>
              <a:t>‹#›</a:t>
            </a:fld>
            <a:r>
              <a:rPr lang="pl-PL"/>
              <a:t> </a:t>
            </a:r>
            <a:endParaRPr lang="pl-PL" dirty="0"/>
          </a:p>
        </p:txBody>
      </p:sp>
      <p:sp>
        <p:nvSpPr>
          <p:cNvPr id="5" name="Tytuł 1">
            <a:extLst>
              <a:ext uri="{FF2B5EF4-FFF2-40B4-BE49-F238E27FC236}">
                <a16:creationId xmlns:a16="http://schemas.microsoft.com/office/drawing/2014/main" id="{898A30D2-A731-4845-A819-933AC4D6D0B7}"/>
              </a:ext>
            </a:extLst>
          </p:cNvPr>
          <p:cNvSpPr>
            <a:spLocks noGrp="1"/>
          </p:cNvSpPr>
          <p:nvPr>
            <p:ph type="title"/>
          </p:nvPr>
        </p:nvSpPr>
        <p:spPr>
          <a:xfrm>
            <a:off x="2243137" y="298196"/>
            <a:ext cx="6506007" cy="507077"/>
          </a:xfrm>
          <a:prstGeom prst="rect">
            <a:avLst/>
          </a:prstGeom>
        </p:spPr>
        <p:txBody>
          <a:bodyPr/>
          <a:lstStyle>
            <a:lvl1pPr algn="ctr">
              <a:defRPr sz="2400" b="1">
                <a:solidFill>
                  <a:srgbClr val="35387F"/>
                </a:solidFill>
              </a:defRPr>
            </a:lvl1pPr>
          </a:lstStyle>
          <a:p>
            <a:r>
              <a:rPr lang="pl-PL" dirty="0"/>
              <a:t>Kliknij, aby edytować styl</a:t>
            </a:r>
          </a:p>
        </p:txBody>
      </p:sp>
    </p:spTree>
    <p:extLst>
      <p:ext uri="{BB962C8B-B14F-4D97-AF65-F5344CB8AC3E}">
        <p14:creationId xmlns:p14="http://schemas.microsoft.com/office/powerpoint/2010/main" val="3884412443"/>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ajd tytułowy">
    <p:spTree>
      <p:nvGrpSpPr>
        <p:cNvPr id="1" name=""/>
        <p:cNvGrpSpPr/>
        <p:nvPr/>
      </p:nvGrpSpPr>
      <p:grpSpPr>
        <a:xfrm>
          <a:off x="0" y="0"/>
          <a:ext cx="0" cy="0"/>
          <a:chOff x="0" y="0"/>
          <a:chExt cx="0" cy="0"/>
        </a:xfrm>
      </p:grpSpPr>
      <p:sp>
        <p:nvSpPr>
          <p:cNvPr id="9" name="Symbol zastępczy zawartości 2"/>
          <p:cNvSpPr>
            <a:spLocks noGrp="1"/>
          </p:cNvSpPr>
          <p:nvPr>
            <p:ph idx="13"/>
          </p:nvPr>
        </p:nvSpPr>
        <p:spPr>
          <a:xfrm>
            <a:off x="523875" y="1514944"/>
            <a:ext cx="8035509" cy="3252319"/>
          </a:xfrm>
          <a:prstGeom prst="rect">
            <a:avLst/>
          </a:prstGeom>
        </p:spPr>
        <p:txBody>
          <a:bodyPr/>
          <a:lstStyle>
            <a:lvl1pPr marL="342900" indent="-342900" algn="l">
              <a:buFont typeface="Arial" panose="020B0604020202020204" pitchFamily="34" charset="0"/>
              <a:buChar char="•"/>
              <a:defRPr sz="2000" b="0">
                <a:solidFill>
                  <a:srgbClr val="35387F"/>
                </a:solidFill>
              </a:defRPr>
            </a:lvl1pPr>
            <a:lvl2pPr marL="457200" indent="0" algn="l">
              <a:buNone/>
              <a:defRPr sz="2000" b="0"/>
            </a:lvl2pPr>
            <a:lvl3pPr marL="914400" indent="0" algn="l">
              <a:buNone/>
              <a:defRPr sz="2000" b="0"/>
            </a:lvl3pPr>
            <a:lvl4pPr marL="1371600" indent="0" algn="l">
              <a:buNone/>
              <a:defRPr sz="2000" b="0"/>
            </a:lvl4pPr>
            <a:lvl5pPr marL="1828800" indent="0" algn="l">
              <a:buNone/>
              <a:defRPr sz="2000" b="0"/>
            </a:lvl5pPr>
          </a:lstStyle>
          <a:p>
            <a:pPr lvl="0"/>
            <a:r>
              <a:rPr lang="pl-PL" dirty="0"/>
              <a:t>Kliknij, aby edytować style wzorca tekstu</a:t>
            </a:r>
          </a:p>
          <a:p>
            <a:pPr lvl="0"/>
            <a:r>
              <a:rPr lang="pl-PL" dirty="0"/>
              <a:t>Drugi poziom</a:t>
            </a:r>
          </a:p>
          <a:p>
            <a:pPr lvl="0"/>
            <a:r>
              <a:rPr lang="pl-PL" dirty="0"/>
              <a:t>Trzeci poziom</a:t>
            </a:r>
          </a:p>
          <a:p>
            <a:pPr lvl="0"/>
            <a:r>
              <a:rPr lang="pl-PL" dirty="0"/>
              <a:t>Czwarty poziom</a:t>
            </a:r>
          </a:p>
          <a:p>
            <a:pPr lvl="0"/>
            <a:r>
              <a:rPr lang="pl-PL" dirty="0"/>
              <a:t>Piąty poziom</a:t>
            </a:r>
          </a:p>
        </p:txBody>
      </p:sp>
      <p:sp>
        <p:nvSpPr>
          <p:cNvPr id="5" name="Symbol zastępczy numeru slajdu 5"/>
          <p:cNvSpPr>
            <a:spLocks noGrp="1"/>
          </p:cNvSpPr>
          <p:nvPr>
            <p:ph type="sldNum" sz="quarter" idx="12"/>
          </p:nvPr>
        </p:nvSpPr>
        <p:spPr>
          <a:xfrm>
            <a:off x="8305800" y="4904581"/>
            <a:ext cx="571500" cy="274637"/>
          </a:xfrm>
          <a:prstGeom prst="rect">
            <a:avLst/>
          </a:prstGeom>
        </p:spPr>
        <p:txBody>
          <a:bodyPr/>
          <a:lstStyle>
            <a:lvl1pPr algn="ctr">
              <a:defRPr sz="1400">
                <a:solidFill>
                  <a:schemeClr val="bg1"/>
                </a:solidFill>
              </a:defRPr>
            </a:lvl1pPr>
          </a:lstStyle>
          <a:p>
            <a:fld id="{D9BB9B20-3669-4E1C-831B-A75501958C0E}" type="slidenum">
              <a:rPr lang="pl-PL" smtClean="0"/>
              <a:pPr/>
              <a:t>‹#›</a:t>
            </a:fld>
            <a:r>
              <a:rPr lang="pl-PL"/>
              <a:t> </a:t>
            </a:r>
            <a:endParaRPr lang="pl-PL" dirty="0"/>
          </a:p>
        </p:txBody>
      </p:sp>
      <p:sp>
        <p:nvSpPr>
          <p:cNvPr id="6" name="Tytuł 1">
            <a:extLst>
              <a:ext uri="{FF2B5EF4-FFF2-40B4-BE49-F238E27FC236}">
                <a16:creationId xmlns:a16="http://schemas.microsoft.com/office/drawing/2014/main" id="{95F1F9F5-47EA-4437-80CC-A5686E95B6E1}"/>
              </a:ext>
            </a:extLst>
          </p:cNvPr>
          <p:cNvSpPr>
            <a:spLocks noGrp="1"/>
          </p:cNvSpPr>
          <p:nvPr>
            <p:ph type="title"/>
          </p:nvPr>
        </p:nvSpPr>
        <p:spPr>
          <a:xfrm>
            <a:off x="2243137" y="298196"/>
            <a:ext cx="6506007" cy="507077"/>
          </a:xfrm>
          <a:prstGeom prst="rect">
            <a:avLst/>
          </a:prstGeom>
        </p:spPr>
        <p:txBody>
          <a:bodyPr/>
          <a:lstStyle>
            <a:lvl1pPr algn="ctr">
              <a:defRPr sz="2400" b="1">
                <a:solidFill>
                  <a:srgbClr val="35387F"/>
                </a:solidFill>
              </a:defRPr>
            </a:lvl1pPr>
          </a:lstStyle>
          <a:p>
            <a:r>
              <a:rPr lang="pl-PL" dirty="0"/>
              <a:t>Kliknij, aby edytować styl</a:t>
            </a:r>
          </a:p>
        </p:txBody>
      </p:sp>
    </p:spTree>
    <p:extLst>
      <p:ext uri="{BB962C8B-B14F-4D97-AF65-F5344CB8AC3E}">
        <p14:creationId xmlns:p14="http://schemas.microsoft.com/office/powerpoint/2010/main" val="1626190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T1 - Text default single">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1DCD25CD-E8D3-DE47-B46A-6DF75447D54D}"/>
              </a:ext>
            </a:extLst>
          </p:cNvPr>
          <p:cNvSpPr>
            <a:spLocks noGrp="1"/>
          </p:cNvSpPr>
          <p:nvPr>
            <p:ph type="title"/>
          </p:nvPr>
        </p:nvSpPr>
        <p:spPr/>
        <p:txBody>
          <a:bodyPr lIns="0">
            <a:normAutofit/>
          </a:bodyPr>
          <a:lstStyle>
            <a:lvl1pPr>
              <a:lnSpc>
                <a:spcPct val="100000"/>
              </a:lnSpc>
              <a:spcBef>
                <a:spcPts val="150"/>
              </a:spcBef>
              <a:defRPr sz="2400"/>
            </a:lvl1pPr>
          </a:lstStyle>
          <a:p>
            <a:r>
              <a:rPr lang="nl-NL"/>
              <a:t>Klik om stijl te bewerken</a:t>
            </a:r>
            <a:endParaRPr lang="en-US"/>
          </a:p>
        </p:txBody>
      </p:sp>
      <p:sp>
        <p:nvSpPr>
          <p:cNvPr id="4" name="Text Placeholder 3">
            <a:extLst>
              <a:ext uri="{FF2B5EF4-FFF2-40B4-BE49-F238E27FC236}">
                <a16:creationId xmlns:a16="http://schemas.microsoft.com/office/drawing/2014/main" id="{7FACC39A-3C8E-7543-B12D-6FE8F71AD189}"/>
              </a:ext>
            </a:extLst>
          </p:cNvPr>
          <p:cNvSpPr>
            <a:spLocks noGrp="1"/>
          </p:cNvSpPr>
          <p:nvPr>
            <p:ph type="body" sz="quarter" idx="14"/>
          </p:nvPr>
        </p:nvSpPr>
        <p:spPr>
          <a:xfrm>
            <a:off x="441326" y="1235437"/>
            <a:ext cx="8258175" cy="3174206"/>
          </a:xfrm>
        </p:spPr>
        <p:txBody>
          <a:bodyPr lIns="0">
            <a:normAutofit/>
          </a:bodyPr>
          <a:lstStyle>
            <a:lvl1pPr>
              <a:lnSpc>
                <a:spcPct val="100000"/>
              </a:lnSpc>
              <a:spcAft>
                <a:spcPts val="600"/>
              </a:spcAft>
              <a:defRPr sz="1500">
                <a:solidFill>
                  <a:schemeClr val="accent2"/>
                </a:solidFill>
              </a:defRPr>
            </a:lvl1pPr>
            <a:lvl2pPr>
              <a:lnSpc>
                <a:spcPct val="100000"/>
              </a:lnSpc>
              <a:spcAft>
                <a:spcPts val="600"/>
              </a:spcAft>
              <a:defRPr sz="1500">
                <a:solidFill>
                  <a:schemeClr val="accent2"/>
                </a:solidFill>
              </a:defRPr>
            </a:lvl2pPr>
            <a:lvl3pPr>
              <a:lnSpc>
                <a:spcPct val="100000"/>
              </a:lnSpc>
              <a:spcAft>
                <a:spcPts val="600"/>
              </a:spcAft>
              <a:defRPr sz="1500">
                <a:solidFill>
                  <a:schemeClr val="accent2"/>
                </a:solidFill>
              </a:defRPr>
            </a:lvl3pPr>
            <a:lvl4pPr>
              <a:lnSpc>
                <a:spcPct val="100000"/>
              </a:lnSpc>
              <a:spcAft>
                <a:spcPts val="600"/>
              </a:spcAft>
              <a:defRPr sz="1500">
                <a:solidFill>
                  <a:schemeClr val="accent2"/>
                </a:solidFill>
              </a:defRPr>
            </a:lvl4pPr>
            <a:lvl5pPr>
              <a:lnSpc>
                <a:spcPct val="100000"/>
              </a:lnSpc>
              <a:spcAft>
                <a:spcPts val="600"/>
              </a:spcAft>
              <a:defRPr sz="1500">
                <a:solidFill>
                  <a:schemeClr val="accent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2" name="TextBox 1">
            <a:extLst>
              <a:ext uri="{FF2B5EF4-FFF2-40B4-BE49-F238E27FC236}">
                <a16:creationId xmlns:a16="http://schemas.microsoft.com/office/drawing/2014/main" id="{E934DB01-4576-9048-AE66-61A60A06F48F}"/>
              </a:ext>
            </a:extLst>
          </p:cNvPr>
          <p:cNvSpPr txBox="1"/>
          <p:nvPr userDrawn="1"/>
        </p:nvSpPr>
        <p:spPr>
          <a:xfrm>
            <a:off x="7332617" y="320040"/>
            <a:ext cx="0" cy="0"/>
          </a:xfrm>
          <a:prstGeom prst="rect">
            <a:avLst/>
          </a:prstGeom>
          <a:noFill/>
        </p:spPr>
        <p:txBody>
          <a:bodyPr vert="horz" wrap="none" lIns="51435" tIns="25718" rIns="51435" bIns="25718" rtlCol="0" anchor="t">
            <a:noAutofit/>
          </a:bodyPr>
          <a:lstStyle/>
          <a:p>
            <a:pPr marL="0" indent="0" algn="l">
              <a:spcBef>
                <a:spcPts val="150"/>
              </a:spcBef>
              <a:buNone/>
            </a:pPr>
            <a:endParaRPr lang="en-US" sz="825">
              <a:solidFill>
                <a:schemeClr val="accent3"/>
              </a:solidFill>
              <a:latin typeface="Barlow" pitchFamily="2" charset="77"/>
              <a:ea typeface="Lato" charset="0"/>
              <a:cs typeface="Futura Medium" panose="020B0602020204020303" pitchFamily="34" charset="-79"/>
            </a:endParaRPr>
          </a:p>
        </p:txBody>
      </p:sp>
      <p:sp>
        <p:nvSpPr>
          <p:cNvPr id="14" name="Footer Placeholder 4">
            <a:extLst>
              <a:ext uri="{FF2B5EF4-FFF2-40B4-BE49-F238E27FC236}">
                <a16:creationId xmlns:a16="http://schemas.microsoft.com/office/drawing/2014/main" id="{55971A32-61AC-F144-AEB0-943DCB5056B0}"/>
              </a:ext>
            </a:extLst>
          </p:cNvPr>
          <p:cNvSpPr>
            <a:spLocks noGrp="1"/>
          </p:cNvSpPr>
          <p:nvPr>
            <p:ph type="ftr" sz="quarter" idx="3"/>
          </p:nvPr>
        </p:nvSpPr>
        <p:spPr>
          <a:xfrm>
            <a:off x="441962" y="4753119"/>
            <a:ext cx="3086100" cy="125734"/>
          </a:xfrm>
          <a:prstGeom prst="rect">
            <a:avLst/>
          </a:prstGeom>
        </p:spPr>
        <p:txBody>
          <a:bodyPr vert="horz" lIns="0" tIns="45720" rIns="91440" bIns="45720" rtlCol="0" anchor="ctr"/>
          <a:lstStyle>
            <a:lvl1pPr algn="l">
              <a:defRPr sz="675" b="0" i="0">
                <a:solidFill>
                  <a:schemeClr val="tx1">
                    <a:tint val="75000"/>
                  </a:schemeClr>
                </a:solidFill>
                <a:latin typeface="Barlow" pitchFamily="2" charset="77"/>
              </a:defRPr>
            </a:lvl1pPr>
          </a:lstStyle>
          <a:p>
            <a:r>
              <a:rPr lang="en-US" err="1">
                <a:ea typeface="Lato" charset="0"/>
                <a:cs typeface="Futura Medium" panose="020B0602020204020303" pitchFamily="34" charset="-79"/>
              </a:rPr>
              <a:t>www.ttopstart.com</a:t>
            </a:r>
            <a:endParaRPr lang="en-US">
              <a:ea typeface="Lato" charset="0"/>
              <a:cs typeface="Futura Medium" panose="020B0602020204020303" pitchFamily="34" charset="-79"/>
            </a:endParaRPr>
          </a:p>
        </p:txBody>
      </p:sp>
      <p:sp>
        <p:nvSpPr>
          <p:cNvPr id="15" name="Slide Number Placeholder 5">
            <a:extLst>
              <a:ext uri="{FF2B5EF4-FFF2-40B4-BE49-F238E27FC236}">
                <a16:creationId xmlns:a16="http://schemas.microsoft.com/office/drawing/2014/main" id="{996443FA-B882-1846-9595-21110332248E}"/>
              </a:ext>
            </a:extLst>
          </p:cNvPr>
          <p:cNvSpPr>
            <a:spLocks noGrp="1"/>
          </p:cNvSpPr>
          <p:nvPr>
            <p:ph type="sldNum" sz="quarter" idx="4"/>
          </p:nvPr>
        </p:nvSpPr>
        <p:spPr>
          <a:xfrm>
            <a:off x="6642716" y="4706460"/>
            <a:ext cx="2057400" cy="125734"/>
          </a:xfrm>
          <a:prstGeom prst="rect">
            <a:avLst/>
          </a:prstGeom>
        </p:spPr>
        <p:txBody>
          <a:bodyPr vert="horz" lIns="91440" tIns="45720" rIns="91440" bIns="45720" rtlCol="0" anchor="ctr"/>
          <a:lstStyle>
            <a:lvl1pPr algn="r">
              <a:defRPr sz="675" b="0" i="0">
                <a:solidFill>
                  <a:schemeClr val="tx1">
                    <a:tint val="75000"/>
                  </a:schemeClr>
                </a:solidFill>
                <a:latin typeface="Barlow" pitchFamily="2" charset="77"/>
              </a:defRPr>
            </a:lvl1pPr>
          </a:lstStyle>
          <a:p>
            <a:r>
              <a:rPr lang="en-US"/>
              <a:t> page </a:t>
            </a:r>
            <a:fld id="{48F63A3B-78C7-47BE-AE5E-E10140E04643}" type="slidenum">
              <a:rPr lang="en-US" smtClean="0"/>
              <a:pPr/>
              <a:t>‹#›</a:t>
            </a:fld>
            <a:endParaRPr lang="en-US"/>
          </a:p>
        </p:txBody>
      </p:sp>
    </p:spTree>
    <p:extLst>
      <p:ext uri="{BB962C8B-B14F-4D97-AF65-F5344CB8AC3E}">
        <p14:creationId xmlns:p14="http://schemas.microsoft.com/office/powerpoint/2010/main" val="1407613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2133600" y="2384714"/>
            <a:ext cx="4572000" cy="515937"/>
          </a:xfrm>
          <a:prstGeom prst="rect">
            <a:avLst/>
          </a:prstGeom>
        </p:spPr>
        <p:txBody>
          <a:bodyPr/>
          <a:lstStyle>
            <a:lvl1pPr algn="ctr">
              <a:defRPr sz="2400" b="1">
                <a:solidFill>
                  <a:srgbClr val="35387F"/>
                </a:solidFill>
              </a:defRPr>
            </a:lvl1pPr>
          </a:lstStyle>
          <a:p>
            <a:r>
              <a:rPr lang="pl-PL" dirty="0"/>
              <a:t>Kliknij, aby edytować</a:t>
            </a:r>
          </a:p>
        </p:txBody>
      </p:sp>
      <p:sp>
        <p:nvSpPr>
          <p:cNvPr id="3" name="Prostokąt 2">
            <a:extLst>
              <a:ext uri="{FF2B5EF4-FFF2-40B4-BE49-F238E27FC236}">
                <a16:creationId xmlns:a16="http://schemas.microsoft.com/office/drawing/2014/main" id="{4A4E50A0-3027-4F28-BD94-9F889E15F933}"/>
              </a:ext>
            </a:extLst>
          </p:cNvPr>
          <p:cNvSpPr/>
          <p:nvPr userDrawn="1"/>
        </p:nvSpPr>
        <p:spPr>
          <a:xfrm>
            <a:off x="0" y="4622006"/>
            <a:ext cx="9144000" cy="521494"/>
          </a:xfrm>
          <a:prstGeom prst="rect">
            <a:avLst/>
          </a:prstGeom>
          <a:solidFill>
            <a:srgbClr val="2DBC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4" name="pole tekstowe 3">
            <a:extLst>
              <a:ext uri="{FF2B5EF4-FFF2-40B4-BE49-F238E27FC236}">
                <a16:creationId xmlns:a16="http://schemas.microsoft.com/office/drawing/2014/main" id="{4C9F0ADF-E741-4DD1-8F61-B65549CF0407}"/>
              </a:ext>
            </a:extLst>
          </p:cNvPr>
          <p:cNvSpPr txBox="1"/>
          <p:nvPr userDrawn="1"/>
        </p:nvSpPr>
        <p:spPr>
          <a:xfrm>
            <a:off x="216099" y="4679152"/>
            <a:ext cx="2793206" cy="400110"/>
          </a:xfrm>
          <a:prstGeom prst="rect">
            <a:avLst/>
          </a:prstGeom>
          <a:noFill/>
        </p:spPr>
        <p:txBody>
          <a:bodyPr wrap="square" rtlCol="0">
            <a:spAutoFit/>
          </a:bodyPr>
          <a:lstStyle/>
          <a:p>
            <a:pPr algn="ctr"/>
            <a:r>
              <a:rPr lang="pl-PL" sz="1000" b="0" kern="400" spc="50" baseline="0" dirty="0">
                <a:solidFill>
                  <a:schemeClr val="bg1"/>
                </a:solidFill>
              </a:rPr>
              <a:t>Narodowy Instytut Zdrowia Publicznego PZH</a:t>
            </a:r>
          </a:p>
          <a:p>
            <a:pPr algn="ctr"/>
            <a:r>
              <a:rPr lang="pl-PL" sz="1000" b="0" kern="400" spc="50" baseline="0" dirty="0">
                <a:solidFill>
                  <a:schemeClr val="bg1"/>
                </a:solidFill>
              </a:rPr>
              <a:t>- Państwowy Instytut Badawczy</a:t>
            </a:r>
          </a:p>
        </p:txBody>
      </p:sp>
      <p:sp>
        <p:nvSpPr>
          <p:cNvPr id="5" name="pole tekstowe 4">
            <a:extLst>
              <a:ext uri="{FF2B5EF4-FFF2-40B4-BE49-F238E27FC236}">
                <a16:creationId xmlns:a16="http://schemas.microsoft.com/office/drawing/2014/main" id="{0D58BA2F-4A6C-45C9-8D40-250CC60C8B79}"/>
              </a:ext>
            </a:extLst>
          </p:cNvPr>
          <p:cNvSpPr txBox="1"/>
          <p:nvPr userDrawn="1"/>
        </p:nvSpPr>
        <p:spPr>
          <a:xfrm>
            <a:off x="3575447" y="4662469"/>
            <a:ext cx="2793206" cy="400110"/>
          </a:xfrm>
          <a:prstGeom prst="rect">
            <a:avLst/>
          </a:prstGeom>
          <a:noFill/>
        </p:spPr>
        <p:txBody>
          <a:bodyPr wrap="square" rtlCol="0">
            <a:spAutoFit/>
          </a:bodyPr>
          <a:lstStyle/>
          <a:p>
            <a:pPr algn="ctr"/>
            <a:r>
              <a:rPr lang="pl-PL" sz="1000" b="0" kern="400" spc="50" baseline="0" dirty="0">
                <a:solidFill>
                  <a:schemeClr val="bg1"/>
                </a:solidFill>
              </a:rPr>
              <a:t>ul. Chocimska 24</a:t>
            </a:r>
          </a:p>
          <a:p>
            <a:pPr algn="ctr"/>
            <a:r>
              <a:rPr lang="pl-PL" sz="1000" b="0" kern="400" spc="50" baseline="0" dirty="0">
                <a:solidFill>
                  <a:schemeClr val="bg1"/>
                </a:solidFill>
              </a:rPr>
              <a:t>00-791 Warszawa</a:t>
            </a:r>
          </a:p>
        </p:txBody>
      </p:sp>
      <p:sp>
        <p:nvSpPr>
          <p:cNvPr id="6" name="pole tekstowe 5">
            <a:extLst>
              <a:ext uri="{FF2B5EF4-FFF2-40B4-BE49-F238E27FC236}">
                <a16:creationId xmlns:a16="http://schemas.microsoft.com/office/drawing/2014/main" id="{59A5A386-5BD1-4A83-8EAA-F9A2FF76C815}"/>
              </a:ext>
            </a:extLst>
          </p:cNvPr>
          <p:cNvSpPr txBox="1"/>
          <p:nvPr userDrawn="1"/>
        </p:nvSpPr>
        <p:spPr>
          <a:xfrm>
            <a:off x="6829425" y="4679152"/>
            <a:ext cx="2214562" cy="400110"/>
          </a:xfrm>
          <a:prstGeom prst="rect">
            <a:avLst/>
          </a:prstGeom>
          <a:noFill/>
        </p:spPr>
        <p:txBody>
          <a:bodyPr wrap="square" rtlCol="0">
            <a:spAutoFit/>
          </a:bodyPr>
          <a:lstStyle/>
          <a:p>
            <a:pPr algn="ctr"/>
            <a:r>
              <a:rPr lang="pl-PL" sz="1000" b="0" kern="400" spc="50" baseline="0" dirty="0">
                <a:solidFill>
                  <a:schemeClr val="bg1"/>
                </a:solidFill>
              </a:rPr>
              <a:t>e-mail: pzh@pzh.gov.pl</a:t>
            </a:r>
          </a:p>
          <a:p>
            <a:pPr algn="ctr"/>
            <a:r>
              <a:rPr lang="pl-PL" sz="1000" b="0" kern="400" spc="50" baseline="0" dirty="0">
                <a:solidFill>
                  <a:schemeClr val="bg1"/>
                </a:solidFill>
              </a:rPr>
              <a:t>www.pzh.gov.pl</a:t>
            </a:r>
          </a:p>
        </p:txBody>
      </p:sp>
    </p:spTree>
    <p:extLst>
      <p:ext uri="{BB962C8B-B14F-4D97-AF65-F5344CB8AC3E}">
        <p14:creationId xmlns:p14="http://schemas.microsoft.com/office/powerpoint/2010/main" val="168819048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6.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 name="CustomShape 4">
            <a:extLst>
              <a:ext uri="{FF2B5EF4-FFF2-40B4-BE49-F238E27FC236}">
                <a16:creationId xmlns:a16="http://schemas.microsoft.com/office/drawing/2014/main" id="{CF66A869-5E57-4153-A25F-77B56D05FD96}"/>
              </a:ext>
            </a:extLst>
          </p:cNvPr>
          <p:cNvSpPr/>
          <p:nvPr userDrawn="1"/>
        </p:nvSpPr>
        <p:spPr>
          <a:xfrm>
            <a:off x="0" y="5018220"/>
            <a:ext cx="9144000" cy="125280"/>
          </a:xfrm>
          <a:prstGeom prst="rect">
            <a:avLst/>
          </a:prstGeom>
          <a:solidFill>
            <a:srgbClr val="2DBCD3"/>
          </a:solidFill>
          <a:ln w="9360">
            <a:solidFill>
              <a:srgbClr val="2DBCD3"/>
            </a:solidFill>
            <a:round/>
          </a:ln>
        </p:spPr>
        <p:style>
          <a:lnRef idx="0">
            <a:scrgbClr r="0" g="0" b="0"/>
          </a:lnRef>
          <a:fillRef idx="0">
            <a:scrgbClr r="0" g="0" b="0"/>
          </a:fillRef>
          <a:effectRef idx="0">
            <a:scrgbClr r="0" g="0" b="0"/>
          </a:effectRef>
          <a:fontRef idx="minor"/>
        </p:style>
      </p:sp>
    </p:spTree>
  </p:cSld>
  <p:clrMap bg1="lt1" tx1="dk1" bg2="lt2" tx2="dk2" accent1="accent1" accent2="accent2" accent3="accent3" accent4="accent4" accent5="accent5" accent6="accent6" hlink="hlink" folHlink="folHlink"/>
  <p:sldLayoutIdLst>
    <p:sldLayoutId id="2147483662"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CustomShape 4">
            <a:extLst>
              <a:ext uri="{FF2B5EF4-FFF2-40B4-BE49-F238E27FC236}">
                <a16:creationId xmlns:a16="http://schemas.microsoft.com/office/drawing/2014/main" id="{E9B4340E-B6DF-4B78-9C34-5B3B0617C938}"/>
              </a:ext>
            </a:extLst>
          </p:cNvPr>
          <p:cNvSpPr/>
          <p:nvPr userDrawn="1"/>
        </p:nvSpPr>
        <p:spPr>
          <a:xfrm>
            <a:off x="0" y="5018220"/>
            <a:ext cx="9144000" cy="125280"/>
          </a:xfrm>
          <a:prstGeom prst="rect">
            <a:avLst/>
          </a:prstGeom>
          <a:solidFill>
            <a:srgbClr val="2DBCD3"/>
          </a:solidFill>
          <a:ln w="9360">
            <a:solidFill>
              <a:srgbClr val="2DBCD3"/>
            </a:solidFill>
            <a:round/>
          </a:ln>
        </p:spPr>
        <p:style>
          <a:lnRef idx="0">
            <a:scrgbClr r="0" g="0" b="0"/>
          </a:lnRef>
          <a:fillRef idx="0">
            <a:scrgbClr r="0" g="0" b="0"/>
          </a:fillRef>
          <a:effectRef idx="0">
            <a:scrgbClr r="0" g="0" b="0"/>
          </a:effectRef>
          <a:fontRef idx="minor"/>
        </p:style>
      </p:sp>
      <p:pic>
        <p:nvPicPr>
          <p:cNvPr id="4" name="Obraz 3" descr="Obraz zawierający tekst, znak&#10;&#10;Opis wygenerowany automatycznie">
            <a:extLst>
              <a:ext uri="{FF2B5EF4-FFF2-40B4-BE49-F238E27FC236}">
                <a16:creationId xmlns:a16="http://schemas.microsoft.com/office/drawing/2014/main" id="{8145A93C-A74A-41FD-8673-DCABC926BF0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6861" y="274221"/>
            <a:ext cx="940618" cy="446011"/>
          </a:xfrm>
          <a:prstGeom prst="rect">
            <a:avLst/>
          </a:prstGeom>
        </p:spPr>
      </p:pic>
    </p:spTree>
    <p:extLst>
      <p:ext uri="{BB962C8B-B14F-4D97-AF65-F5344CB8AC3E}">
        <p14:creationId xmlns:p14="http://schemas.microsoft.com/office/powerpoint/2010/main" val="1891575346"/>
      </p:ext>
    </p:extLst>
  </p:cSld>
  <p:clrMap bg1="lt1" tx1="dk1" bg2="lt2" tx2="dk2" accent1="accent1" accent2="accent2" accent3="accent3" accent4="accent4" accent5="accent5" accent6="accent6" hlink="hlink" folHlink="folHlink"/>
  <p:sldLayoutIdLst>
    <p:sldLayoutId id="2147483654"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CustomShape 4">
            <a:extLst>
              <a:ext uri="{FF2B5EF4-FFF2-40B4-BE49-F238E27FC236}">
                <a16:creationId xmlns:a16="http://schemas.microsoft.com/office/drawing/2014/main" id="{2771995C-74EF-4557-9DA7-8BCF913A4D3E}"/>
              </a:ext>
            </a:extLst>
          </p:cNvPr>
          <p:cNvSpPr/>
          <p:nvPr userDrawn="1"/>
        </p:nvSpPr>
        <p:spPr>
          <a:xfrm>
            <a:off x="0" y="5018220"/>
            <a:ext cx="9144000" cy="125280"/>
          </a:xfrm>
          <a:prstGeom prst="rect">
            <a:avLst/>
          </a:prstGeom>
          <a:solidFill>
            <a:srgbClr val="2DBCD3"/>
          </a:solidFill>
          <a:ln w="9360">
            <a:solidFill>
              <a:srgbClr val="2DBCD3"/>
            </a:solidFill>
            <a:round/>
          </a:ln>
        </p:spPr>
        <p:style>
          <a:lnRef idx="0">
            <a:scrgbClr r="0" g="0" b="0"/>
          </a:lnRef>
          <a:fillRef idx="0">
            <a:scrgbClr r="0" g="0" b="0"/>
          </a:fillRef>
          <a:effectRef idx="0">
            <a:scrgbClr r="0" g="0" b="0"/>
          </a:effectRef>
          <a:fontRef idx="minor"/>
        </p:style>
      </p:sp>
      <p:pic>
        <p:nvPicPr>
          <p:cNvPr id="4" name="Obraz 3" descr="Obraz zawierający tekst, znak&#10;&#10;Opis wygenerowany automatycznie">
            <a:extLst>
              <a:ext uri="{FF2B5EF4-FFF2-40B4-BE49-F238E27FC236}">
                <a16:creationId xmlns:a16="http://schemas.microsoft.com/office/drawing/2014/main" id="{61AA5D34-7352-4B8A-9EA8-E7001FB272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6861" y="274221"/>
            <a:ext cx="940618" cy="446011"/>
          </a:xfrm>
          <a:prstGeom prst="rect">
            <a:avLst/>
          </a:prstGeom>
        </p:spPr>
      </p:pic>
    </p:spTree>
    <p:extLst>
      <p:ext uri="{BB962C8B-B14F-4D97-AF65-F5344CB8AC3E}">
        <p14:creationId xmlns:p14="http://schemas.microsoft.com/office/powerpoint/2010/main" val="526384288"/>
      </p:ext>
    </p:extLst>
  </p:cSld>
  <p:clrMap bg1="lt1" tx1="dk1" bg2="lt2" tx2="dk2" accent1="accent1" accent2="accent2" accent3="accent3" accent4="accent4" accent5="accent5" accent6="accent6" hlink="hlink" folHlink="folHlink"/>
  <p:sldLayoutIdLst>
    <p:sldLayoutId id="2147483656"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CustomShape 4">
            <a:extLst>
              <a:ext uri="{FF2B5EF4-FFF2-40B4-BE49-F238E27FC236}">
                <a16:creationId xmlns:a16="http://schemas.microsoft.com/office/drawing/2014/main" id="{2771995C-74EF-4557-9DA7-8BCF913A4D3E}"/>
              </a:ext>
            </a:extLst>
          </p:cNvPr>
          <p:cNvSpPr/>
          <p:nvPr userDrawn="1"/>
        </p:nvSpPr>
        <p:spPr>
          <a:xfrm>
            <a:off x="0" y="5018220"/>
            <a:ext cx="9144000" cy="125280"/>
          </a:xfrm>
          <a:prstGeom prst="rect">
            <a:avLst/>
          </a:prstGeom>
          <a:solidFill>
            <a:srgbClr val="2DBCD3"/>
          </a:solidFill>
          <a:ln w="9360">
            <a:solidFill>
              <a:srgbClr val="2DBCD3"/>
            </a:solidFill>
            <a:round/>
          </a:ln>
        </p:spPr>
        <p:style>
          <a:lnRef idx="0">
            <a:scrgbClr r="0" g="0" b="0"/>
          </a:lnRef>
          <a:fillRef idx="0">
            <a:scrgbClr r="0" g="0" b="0"/>
          </a:fillRef>
          <a:effectRef idx="0">
            <a:scrgbClr r="0" g="0" b="0"/>
          </a:effectRef>
          <a:fontRef idx="minor"/>
        </p:style>
      </p:sp>
      <p:pic>
        <p:nvPicPr>
          <p:cNvPr id="4" name="Obraz 3" descr="Obraz zawierający tekst, znak&#10;&#10;Opis wygenerowany automatycznie">
            <a:extLst>
              <a:ext uri="{FF2B5EF4-FFF2-40B4-BE49-F238E27FC236}">
                <a16:creationId xmlns:a16="http://schemas.microsoft.com/office/drawing/2014/main" id="{BAD86BC1-367D-460F-9A9F-CE784551459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6861" y="274221"/>
            <a:ext cx="940618" cy="446011"/>
          </a:xfrm>
          <a:prstGeom prst="rect">
            <a:avLst/>
          </a:prstGeom>
        </p:spPr>
      </p:pic>
    </p:spTree>
    <p:extLst>
      <p:ext uri="{BB962C8B-B14F-4D97-AF65-F5344CB8AC3E}">
        <p14:creationId xmlns:p14="http://schemas.microsoft.com/office/powerpoint/2010/main" val="3818251702"/>
      </p:ext>
    </p:extLst>
  </p:cSld>
  <p:clrMap bg1="lt1" tx1="dk1" bg2="lt2" tx2="dk2" accent1="accent1" accent2="accent2" accent3="accent3" accent4="accent4" accent5="accent5" accent6="accent6" hlink="hlink" folHlink="folHlink"/>
  <p:sldLayoutIdLst>
    <p:sldLayoutId id="2147483664"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CustomShape 4">
            <a:extLst>
              <a:ext uri="{FF2B5EF4-FFF2-40B4-BE49-F238E27FC236}">
                <a16:creationId xmlns:a16="http://schemas.microsoft.com/office/drawing/2014/main" id="{12DE8810-65A9-45D0-99E7-946AA958CA81}"/>
              </a:ext>
            </a:extLst>
          </p:cNvPr>
          <p:cNvSpPr/>
          <p:nvPr userDrawn="1"/>
        </p:nvSpPr>
        <p:spPr>
          <a:xfrm>
            <a:off x="0" y="5018220"/>
            <a:ext cx="9144000" cy="125280"/>
          </a:xfrm>
          <a:prstGeom prst="rect">
            <a:avLst/>
          </a:prstGeom>
          <a:solidFill>
            <a:srgbClr val="2DBCD3"/>
          </a:solidFill>
          <a:ln w="9360">
            <a:solidFill>
              <a:srgbClr val="2DBCD3"/>
            </a:solidFill>
            <a:round/>
          </a:ln>
        </p:spPr>
        <p:style>
          <a:lnRef idx="0">
            <a:scrgbClr r="0" g="0" b="0"/>
          </a:lnRef>
          <a:fillRef idx="0">
            <a:scrgbClr r="0" g="0" b="0"/>
          </a:fillRef>
          <a:effectRef idx="0">
            <a:scrgbClr r="0" g="0" b="0"/>
          </a:effectRef>
          <a:fontRef idx="minor"/>
        </p:style>
      </p:sp>
      <p:pic>
        <p:nvPicPr>
          <p:cNvPr id="4" name="Obraz 3" descr="Obraz zawierający tekst, znak&#10;&#10;Opis wygenerowany automatycznie">
            <a:extLst>
              <a:ext uri="{FF2B5EF4-FFF2-40B4-BE49-F238E27FC236}">
                <a16:creationId xmlns:a16="http://schemas.microsoft.com/office/drawing/2014/main" id="{141949E3-7860-49BB-BE4F-427A3F14A2A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6861" y="274221"/>
            <a:ext cx="940618" cy="446011"/>
          </a:xfrm>
          <a:prstGeom prst="rect">
            <a:avLst/>
          </a:prstGeom>
        </p:spPr>
      </p:pic>
    </p:spTree>
    <p:extLst>
      <p:ext uri="{BB962C8B-B14F-4D97-AF65-F5344CB8AC3E}">
        <p14:creationId xmlns:p14="http://schemas.microsoft.com/office/powerpoint/2010/main" val="3532726324"/>
      </p:ext>
    </p:extLst>
  </p:cSld>
  <p:clrMap bg1="lt1" tx1="dk1" bg2="lt2" tx2="dk2" accent1="accent1" accent2="accent2" accent3="accent3" accent4="accent4" accent5="accent5" accent6="accent6" hlink="hlink" folHlink="folHlink"/>
  <p:sldLayoutIdLst>
    <p:sldLayoutId id="2147483658" r:id="rId1"/>
    <p:sldLayoutId id="2147483665"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Obraz 2" descr="Obraz zawierający tekst, znak&#10;&#10;Opis wygenerowany automatycznie">
            <a:extLst>
              <a:ext uri="{FF2B5EF4-FFF2-40B4-BE49-F238E27FC236}">
                <a16:creationId xmlns:a16="http://schemas.microsoft.com/office/drawing/2014/main" id="{7928333D-F277-47C9-8FC5-D90583409EF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6861" y="274221"/>
            <a:ext cx="940618" cy="446011"/>
          </a:xfrm>
          <a:prstGeom prst="rect">
            <a:avLst/>
          </a:prstGeom>
        </p:spPr>
      </p:pic>
    </p:spTree>
    <p:extLst>
      <p:ext uri="{BB962C8B-B14F-4D97-AF65-F5344CB8AC3E}">
        <p14:creationId xmlns:p14="http://schemas.microsoft.com/office/powerpoint/2010/main" val="94970214"/>
      </p:ext>
    </p:extLst>
  </p:cSld>
  <p:clrMap bg1="lt1" tx1="dk1" bg2="lt2" tx2="dk2" accent1="accent1" accent2="accent2" accent3="accent3" accent4="accent4" accent5="accent5" accent6="accent6" hlink="hlink" folHlink="folHlink"/>
  <p:sldLayoutIdLst>
    <p:sldLayoutId id="2147483660"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eu-jamrai.eu/" TargetMode="External"/><Relationship Id="rId1" Type="http://schemas.openxmlformats.org/officeDocument/2006/relationships/slideLayout" Target="../slideLayouts/slideLayout5.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8.jfif"/><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ytuł 9">
            <a:extLst>
              <a:ext uri="{FF2B5EF4-FFF2-40B4-BE49-F238E27FC236}">
                <a16:creationId xmlns:a16="http://schemas.microsoft.com/office/drawing/2014/main" id="{74CBE608-D5DB-4C9C-ACF2-FE7938FBDE88}"/>
              </a:ext>
            </a:extLst>
          </p:cNvPr>
          <p:cNvSpPr>
            <a:spLocks noGrp="1"/>
          </p:cNvSpPr>
          <p:nvPr>
            <p:ph type="ctrTitle"/>
          </p:nvPr>
        </p:nvSpPr>
        <p:spPr>
          <a:xfrm>
            <a:off x="1115492" y="1643833"/>
            <a:ext cx="6662599" cy="1101725"/>
          </a:xfrm>
        </p:spPr>
        <p:txBody>
          <a:bodyPr/>
          <a:lstStyle/>
          <a:p>
            <a:r>
              <a:rPr lang="pl-PL" dirty="0"/>
              <a:t>Krajowy Dzień Informacyjny Programu UE dla Zdrowia (EU4Health </a:t>
            </a:r>
            <a:r>
              <a:rPr lang="pl-PL" dirty="0" err="1"/>
              <a:t>Programme</a:t>
            </a:r>
            <a:r>
              <a:rPr lang="pl-PL" dirty="0"/>
              <a:t>) </a:t>
            </a:r>
            <a:br>
              <a:rPr lang="pl-PL" dirty="0"/>
            </a:br>
            <a:endParaRPr lang="pl-PL" dirty="0"/>
          </a:p>
        </p:txBody>
      </p:sp>
      <p:sp>
        <p:nvSpPr>
          <p:cNvPr id="11" name="Podtytuł 10">
            <a:extLst>
              <a:ext uri="{FF2B5EF4-FFF2-40B4-BE49-F238E27FC236}">
                <a16:creationId xmlns:a16="http://schemas.microsoft.com/office/drawing/2014/main" id="{88404735-E369-4D4F-953A-BBCCDB5D8493}"/>
              </a:ext>
            </a:extLst>
          </p:cNvPr>
          <p:cNvSpPr>
            <a:spLocks noGrp="1"/>
          </p:cNvSpPr>
          <p:nvPr>
            <p:ph type="subTitle" idx="1"/>
          </p:nvPr>
        </p:nvSpPr>
        <p:spPr>
          <a:xfrm>
            <a:off x="559449" y="2712184"/>
            <a:ext cx="8025101" cy="441894"/>
          </a:xfrm>
        </p:spPr>
        <p:txBody>
          <a:bodyPr/>
          <a:lstStyle/>
          <a:p>
            <a:r>
              <a:rPr lang="pl-PL" sz="1600" b="1" dirty="0">
                <a:effectLst/>
                <a:latin typeface="Calibri" panose="020F0502020204030204" pitchFamily="34" charset="0"/>
                <a:ea typeface="Calibri" panose="020F0502020204030204" pitchFamily="34" charset="0"/>
              </a:rPr>
              <a:t>Doświadczenia polskich podmiotów przy realizacji wspólnych działań:</a:t>
            </a:r>
          </a:p>
          <a:p>
            <a:r>
              <a:rPr lang="pl-PL" sz="1600" b="1" dirty="0">
                <a:effectLst/>
                <a:latin typeface="Calibri" panose="020F0502020204030204" pitchFamily="34" charset="0"/>
                <a:ea typeface="Calibri" panose="020F0502020204030204" pitchFamily="34" charset="0"/>
              </a:rPr>
              <a:t>Formowanie konsorcjów i przygotowywanie wniosków w ramach wspólnych działań </a:t>
            </a:r>
            <a:br>
              <a:rPr lang="pl-PL" sz="1600" b="1" dirty="0">
                <a:effectLst/>
                <a:latin typeface="Calibri" panose="020F0502020204030204" pitchFamily="34" charset="0"/>
                <a:ea typeface="Calibri" panose="020F0502020204030204" pitchFamily="34" charset="0"/>
              </a:rPr>
            </a:br>
            <a:r>
              <a:rPr lang="pl-PL" sz="1600" b="1" dirty="0">
                <a:effectLst/>
                <a:latin typeface="Calibri" panose="020F0502020204030204" pitchFamily="34" charset="0"/>
                <a:ea typeface="Calibri" panose="020F0502020204030204" pitchFamily="34" charset="0"/>
              </a:rPr>
              <a:t>(Joint </a:t>
            </a:r>
            <a:r>
              <a:rPr lang="pl-PL" sz="1600" b="1" dirty="0" err="1">
                <a:effectLst/>
                <a:latin typeface="Calibri" panose="020F0502020204030204" pitchFamily="34" charset="0"/>
                <a:ea typeface="Calibri" panose="020F0502020204030204" pitchFamily="34" charset="0"/>
              </a:rPr>
              <a:t>Actions</a:t>
            </a:r>
            <a:r>
              <a:rPr lang="pl-PL" sz="1600" b="1" dirty="0">
                <a:effectLst/>
                <a:latin typeface="Calibri" panose="020F0502020204030204" pitchFamily="34" charset="0"/>
                <a:ea typeface="Calibri" panose="020F0502020204030204" pitchFamily="34" charset="0"/>
              </a:rPr>
              <a:t>), na przykładzie projektów UNITED4Surveillance i EU-JAMRAI 2</a:t>
            </a:r>
          </a:p>
          <a:p>
            <a:r>
              <a:rPr lang="pl-PL" sz="1600" b="1" dirty="0">
                <a:effectLst/>
                <a:latin typeface="Calibri" panose="020F0502020204030204" pitchFamily="34" charset="0"/>
                <a:ea typeface="Calibri" panose="020F0502020204030204" pitchFamily="34" charset="0"/>
              </a:rPr>
              <a:t>Adam Zieliński, NIZP PZH – PIB</a:t>
            </a:r>
          </a:p>
          <a:p>
            <a:endParaRPr lang="pl-PL" sz="1200" dirty="0"/>
          </a:p>
        </p:txBody>
      </p:sp>
      <p:pic>
        <p:nvPicPr>
          <p:cNvPr id="4" name="Obraz 3" descr="Obraz zawierający tekst, znak&#10;&#10;Opis wygenerowany automatycznie">
            <a:extLst>
              <a:ext uri="{FF2B5EF4-FFF2-40B4-BE49-F238E27FC236}">
                <a16:creationId xmlns:a16="http://schemas.microsoft.com/office/drawing/2014/main" id="{71F3B44F-11CA-4B4C-BAB1-94EAC592EDC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0811" y="302509"/>
            <a:ext cx="1855018" cy="879590"/>
          </a:xfrm>
          <a:prstGeom prst="rect">
            <a:avLst/>
          </a:prstGeom>
        </p:spPr>
      </p:pic>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3"/>
          <a:stretch>
            <a:fillRect/>
          </a:stretch>
        </p:blipFill>
        <p:spPr>
          <a:xfrm>
            <a:off x="6288523" y="208858"/>
            <a:ext cx="2493480" cy="106689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odtytuł 10">
            <a:extLst>
              <a:ext uri="{FF2B5EF4-FFF2-40B4-BE49-F238E27FC236}">
                <a16:creationId xmlns:a16="http://schemas.microsoft.com/office/drawing/2014/main" id="{88404735-E369-4D4F-953A-BBCCDB5D8493}"/>
              </a:ext>
            </a:extLst>
          </p:cNvPr>
          <p:cNvSpPr>
            <a:spLocks noGrp="1"/>
          </p:cNvSpPr>
          <p:nvPr>
            <p:ph idx="13"/>
          </p:nvPr>
        </p:nvSpPr>
        <p:spPr>
          <a:xfrm>
            <a:off x="523875" y="1469036"/>
            <a:ext cx="8035509" cy="2868879"/>
          </a:xfrm>
        </p:spPr>
        <p:txBody>
          <a:bodyPr/>
          <a:lstStyle/>
          <a:p>
            <a:r>
              <a:rPr lang="pl-PL" sz="1800" dirty="0">
                <a:effectLst/>
                <a:latin typeface="Calibri" panose="020F0502020204030204" pitchFamily="34" charset="0"/>
                <a:ea typeface="Calibri" panose="020F0502020204030204" pitchFamily="34" charset="0"/>
              </a:rPr>
              <a:t>rola PZH </a:t>
            </a:r>
            <a:r>
              <a:rPr lang="pl-PL" sz="1800" dirty="0">
                <a:effectLst/>
                <a:latin typeface="Calibri" panose="020F0502020204030204" pitchFamily="34" charset="0"/>
                <a:ea typeface="Calibri" panose="020F0502020204030204" pitchFamily="34" charset="0"/>
                <a:sym typeface="Wingdings" panose="05000000000000000000" pitchFamily="2" charset="2"/>
              </a:rPr>
              <a:t> aktywny konsorcjant; </a:t>
            </a:r>
          </a:p>
          <a:p>
            <a:r>
              <a:rPr lang="pl-PL" sz="1800" dirty="0">
                <a:effectLst/>
                <a:latin typeface="Calibri" panose="020F0502020204030204" pitchFamily="34" charset="0"/>
                <a:ea typeface="Calibri" panose="020F0502020204030204" pitchFamily="34" charset="0"/>
                <a:sym typeface="Wingdings" panose="05000000000000000000" pitchFamily="2" charset="2"/>
              </a:rPr>
              <a:t>nie kierujemy żadnym WP ale będziemy zaangażowani w dwa kluczowe </a:t>
            </a:r>
            <a:r>
              <a:rPr lang="pl-PL" sz="1800" dirty="0" err="1">
                <a:effectLst/>
                <a:latin typeface="Calibri" panose="020F0502020204030204" pitchFamily="34" charset="0"/>
                <a:ea typeface="Calibri" panose="020F0502020204030204" pitchFamily="34" charset="0"/>
                <a:sym typeface="Wingdings" panose="05000000000000000000" pitchFamily="2" charset="2"/>
              </a:rPr>
              <a:t>WPs</a:t>
            </a:r>
            <a:endParaRPr lang="pl-PL" sz="1800" dirty="0">
              <a:effectLst/>
              <a:latin typeface="Calibri" panose="020F0502020204030204" pitchFamily="34" charset="0"/>
              <a:ea typeface="Calibri" panose="020F0502020204030204" pitchFamily="34" charset="0"/>
              <a:sym typeface="Wingdings" panose="05000000000000000000" pitchFamily="2" charset="2"/>
            </a:endParaRPr>
          </a:p>
          <a:p>
            <a:pPr marL="742950" lvl="1" indent="-285750">
              <a:buFont typeface="Wingdings" panose="05000000000000000000" pitchFamily="2" charset="2"/>
              <a:buChar char="Ø"/>
            </a:pPr>
            <a:r>
              <a:rPr lang="pl-PL" sz="1800" dirty="0">
                <a:solidFill>
                  <a:srgbClr val="35387F"/>
                </a:solidFill>
                <a:latin typeface="Calibri" panose="020F0502020204030204" pitchFamily="34" charset="0"/>
                <a:ea typeface="Calibri" panose="020F0502020204030204" pitchFamily="34" charset="0"/>
              </a:rPr>
              <a:t>wykrywanie ognisk (testowanie algorytmów)</a:t>
            </a:r>
          </a:p>
          <a:p>
            <a:pPr marL="742950" lvl="1" indent="-285750">
              <a:buFont typeface="Wingdings" panose="05000000000000000000" pitchFamily="2" charset="2"/>
              <a:buChar char="Ø"/>
            </a:pPr>
            <a:r>
              <a:rPr lang="pl-PL" sz="1800" dirty="0">
                <a:solidFill>
                  <a:srgbClr val="35387F"/>
                </a:solidFill>
                <a:latin typeface="Calibri" panose="020F0502020204030204" pitchFamily="34" charset="0"/>
                <a:ea typeface="Calibri" panose="020F0502020204030204" pitchFamily="34" charset="0"/>
              </a:rPr>
              <a:t>wykorzystywanie/łączenie dostępnych danych z różnych źródeł (pilotaż)</a:t>
            </a:r>
            <a:endParaRPr lang="pl-PL" sz="1800" dirty="0">
              <a:solidFill>
                <a:srgbClr val="35387F"/>
              </a:solidFill>
              <a:effectLst/>
              <a:latin typeface="Calibri" panose="020F0502020204030204" pitchFamily="34" charset="0"/>
              <a:ea typeface="Calibri" panose="020F0502020204030204" pitchFamily="34" charset="0"/>
              <a:sym typeface="Wingdings" panose="05000000000000000000" pitchFamily="2" charset="2"/>
            </a:endParaRPr>
          </a:p>
          <a:p>
            <a:r>
              <a:rPr lang="pl-PL" sz="1800" dirty="0">
                <a:effectLst/>
                <a:latin typeface="Calibri" panose="020F0502020204030204" pitchFamily="34" charset="0"/>
                <a:ea typeface="Calibri" panose="020F0502020204030204" pitchFamily="34" charset="0"/>
              </a:rPr>
              <a:t>korzyści z udziału – rozwój narzędzi</a:t>
            </a:r>
            <a:r>
              <a:rPr lang="pl-PL" sz="1800" dirty="0">
                <a:latin typeface="Calibri" panose="020F0502020204030204" pitchFamily="34" charset="0"/>
                <a:ea typeface="Calibri" panose="020F0502020204030204" pitchFamily="34" charset="0"/>
              </a:rPr>
              <a:t> i</a:t>
            </a:r>
            <a:r>
              <a:rPr lang="pl-PL" sz="1800" dirty="0">
                <a:effectLst/>
                <a:latin typeface="Calibri" panose="020F0502020204030204" pitchFamily="34" charset="0"/>
                <a:ea typeface="Calibri" panose="020F0502020204030204" pitchFamily="34" charset="0"/>
              </a:rPr>
              <a:t> umiejętności, możliwość testowania nowych rozwiązań w zakresie nadzoru epidemiologicznego, poznanie doświadczeń innych krajów i instytucji itd. itp. </a:t>
            </a:r>
          </a:p>
          <a:p>
            <a:r>
              <a:rPr lang="pl-PL" sz="1800" dirty="0">
                <a:latin typeface="Calibri" panose="020F0502020204030204" pitchFamily="34" charset="0"/>
                <a:ea typeface="Calibri" panose="020F0502020204030204" pitchFamily="34" charset="0"/>
              </a:rPr>
              <a:t>lepsze przygotowanie do kolejnych wyzwań/epidemii</a:t>
            </a:r>
            <a:endParaRPr lang="pl-PL" sz="1800" dirty="0">
              <a:effectLst/>
              <a:latin typeface="Calibri" panose="020F0502020204030204" pitchFamily="34" charset="0"/>
              <a:ea typeface="Calibri" panose="020F0502020204030204" pitchFamily="34" charset="0"/>
            </a:endParaRPr>
          </a:p>
          <a:p>
            <a:endParaRPr lang="pl-PL" sz="1800" dirty="0">
              <a:effectLst/>
              <a:latin typeface="Calibri" panose="020F0502020204030204" pitchFamily="34" charset="0"/>
              <a:ea typeface="Calibri" panose="020F0502020204030204" pitchFamily="34" charset="0"/>
            </a:endParaRPr>
          </a:p>
        </p:txBody>
      </p:sp>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1708880" y="562904"/>
            <a:ext cx="5325254" cy="507077"/>
          </a:xfrm>
        </p:spPr>
        <p:txBody>
          <a:bodyPr/>
          <a:lstStyle/>
          <a:p>
            <a:r>
              <a:rPr lang="pl-PL" dirty="0"/>
              <a:t>Przykład 1 – United4Surveillance (JA) cd.</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2"/>
          <a:stretch>
            <a:fillRect/>
          </a:stretch>
        </p:blipFill>
        <p:spPr>
          <a:xfrm>
            <a:off x="7158695" y="208858"/>
            <a:ext cx="1623308" cy="694569"/>
          </a:xfrm>
          <a:prstGeom prst="rect">
            <a:avLst/>
          </a:prstGeom>
        </p:spPr>
      </p:pic>
    </p:spTree>
    <p:extLst>
      <p:ext uri="{BB962C8B-B14F-4D97-AF65-F5344CB8AC3E}">
        <p14:creationId xmlns:p14="http://schemas.microsoft.com/office/powerpoint/2010/main" val="1791885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odtytuł 10">
            <a:extLst>
              <a:ext uri="{FF2B5EF4-FFF2-40B4-BE49-F238E27FC236}">
                <a16:creationId xmlns:a16="http://schemas.microsoft.com/office/drawing/2014/main" id="{88404735-E369-4D4F-953A-BBCCDB5D8493}"/>
              </a:ext>
            </a:extLst>
          </p:cNvPr>
          <p:cNvSpPr>
            <a:spLocks noGrp="1"/>
          </p:cNvSpPr>
          <p:nvPr>
            <p:ph idx="13"/>
          </p:nvPr>
        </p:nvSpPr>
        <p:spPr>
          <a:xfrm>
            <a:off x="523875" y="1469036"/>
            <a:ext cx="8035509" cy="2868879"/>
          </a:xfrm>
        </p:spPr>
        <p:txBody>
          <a:bodyPr/>
          <a:lstStyle/>
          <a:p>
            <a:r>
              <a:rPr lang="pl-PL" sz="1600" dirty="0">
                <a:effectLst/>
                <a:latin typeface="Calibri" panose="020F0502020204030204" pitchFamily="34" charset="0"/>
                <a:ea typeface="Calibri" panose="020F0502020204030204" pitchFamily="34" charset="0"/>
              </a:rPr>
              <a:t>projekt: </a:t>
            </a:r>
            <a:r>
              <a:rPr lang="en-US" sz="1600" dirty="0">
                <a:effectLst/>
                <a:latin typeface="Calibri" panose="020F0502020204030204" pitchFamily="34" charset="0"/>
                <a:ea typeface="Calibri" panose="020F0502020204030204" pitchFamily="34" charset="0"/>
              </a:rPr>
              <a:t>Joint Action Antimicrobial Resistance and Healthcare-Associated Infections 2</a:t>
            </a:r>
            <a:endParaRPr lang="pl-PL" sz="1600" dirty="0">
              <a:effectLst/>
              <a:latin typeface="Calibri" panose="020F0502020204030204" pitchFamily="34" charset="0"/>
              <a:ea typeface="Calibri" panose="020F0502020204030204" pitchFamily="34" charset="0"/>
            </a:endParaRPr>
          </a:p>
          <a:p>
            <a:r>
              <a:rPr lang="pl-PL" sz="1600" dirty="0">
                <a:effectLst/>
                <a:latin typeface="Calibri" panose="020F0502020204030204" pitchFamily="34" charset="0"/>
                <a:ea typeface="Calibri" panose="020F0502020204030204" pitchFamily="34" charset="0"/>
              </a:rPr>
              <a:t>konsorcjum liczy łącznie 129 instytucji (w tym konsorcjanci oraz instytucje partnerskie i stowarzyszone</a:t>
            </a:r>
          </a:p>
          <a:p>
            <a:r>
              <a:rPr lang="pl-PL" sz="1600" dirty="0">
                <a:latin typeface="Calibri" panose="020F0502020204030204" pitchFamily="34" charset="0"/>
                <a:ea typeface="Calibri" panose="020F0502020204030204" pitchFamily="34" charset="0"/>
              </a:rPr>
              <a:t>po stronie polskiej: NIL + NIZP PZH PIB/Uniwersytet Medyczny w Lublinie/SGWW</a:t>
            </a:r>
            <a:endParaRPr lang="pl-PL" sz="1600" dirty="0">
              <a:effectLst/>
              <a:latin typeface="Calibri" panose="020F0502020204030204" pitchFamily="34" charset="0"/>
              <a:ea typeface="Calibri" panose="020F0502020204030204" pitchFamily="34" charset="0"/>
            </a:endParaRPr>
          </a:p>
          <a:p>
            <a:r>
              <a:rPr lang="pl-PL" sz="1600" dirty="0">
                <a:effectLst/>
                <a:latin typeface="Calibri" panose="020F0502020204030204" pitchFamily="34" charset="0"/>
                <a:ea typeface="Calibri" panose="020F0502020204030204" pitchFamily="34" charset="0"/>
              </a:rPr>
              <a:t>kontynuacja wcześniejszego projektu EU JAMRAI </a:t>
            </a:r>
            <a:r>
              <a:rPr lang="pl-PL" sz="1600" dirty="0">
                <a:effectLst/>
                <a:latin typeface="Calibri" panose="020F0502020204030204" pitchFamily="34" charset="0"/>
                <a:ea typeface="Calibri" panose="020F0502020204030204" pitchFamily="34" charset="0"/>
                <a:hlinkClick r:id="rId2"/>
              </a:rPr>
              <a:t>https://eu-jamrai.eu</a:t>
            </a:r>
            <a:r>
              <a:rPr lang="pl-PL" sz="1600" dirty="0">
                <a:effectLst/>
                <a:latin typeface="Calibri" panose="020F0502020204030204" pitchFamily="34" charset="0"/>
                <a:ea typeface="Calibri" panose="020F0502020204030204" pitchFamily="34" charset="0"/>
              </a:rPr>
              <a:t> (bez udziału PZH)</a:t>
            </a:r>
          </a:p>
          <a:p>
            <a:pPr marL="0" indent="0">
              <a:buNone/>
            </a:pPr>
            <a:r>
              <a:rPr lang="pl-PL" sz="1600" dirty="0">
                <a:effectLst/>
                <a:latin typeface="Calibri" panose="020F0502020204030204" pitchFamily="34" charset="0"/>
                <a:ea typeface="Calibri" panose="020F0502020204030204" pitchFamily="34" charset="0"/>
              </a:rPr>
              <a:t>	(2017-2021/budżet 4 M €/44 konsorcjantów i 45 interesariuszy)</a:t>
            </a:r>
          </a:p>
          <a:p>
            <a:r>
              <a:rPr lang="pl-PL" sz="1600" dirty="0" err="1">
                <a:effectLst/>
                <a:latin typeface="Calibri" panose="020F0502020204030204" pitchFamily="34" charset="0"/>
                <a:ea typeface="Calibri" panose="020F0502020204030204" pitchFamily="34" charset="0"/>
              </a:rPr>
              <a:t>call</a:t>
            </a:r>
            <a:r>
              <a:rPr lang="pl-PL" sz="1600" dirty="0">
                <a:effectLst/>
                <a:latin typeface="Calibri" panose="020F0502020204030204" pitchFamily="34" charset="0"/>
                <a:ea typeface="Calibri" panose="020F0502020204030204" pitchFamily="34" charset="0"/>
              </a:rPr>
              <a:t>: EU4H-2022-JA-IBA (Joint </a:t>
            </a:r>
            <a:r>
              <a:rPr lang="pl-PL" sz="1600" dirty="0" err="1">
                <a:effectLst/>
                <a:latin typeface="Calibri" panose="020F0502020204030204" pitchFamily="34" charset="0"/>
                <a:ea typeface="Calibri" panose="020F0502020204030204" pitchFamily="34" charset="0"/>
              </a:rPr>
              <a:t>Actions</a:t>
            </a:r>
            <a:r>
              <a:rPr lang="pl-PL" sz="1600" dirty="0">
                <a:effectLst/>
                <a:latin typeface="Calibri" panose="020F0502020204030204" pitchFamily="34" charset="0"/>
                <a:ea typeface="Calibri" panose="020F0502020204030204" pitchFamily="34" charset="0"/>
              </a:rPr>
              <a:t> 2022)/ </a:t>
            </a:r>
            <a:r>
              <a:rPr lang="pl-PL" sz="1600" dirty="0" err="1">
                <a:effectLst/>
                <a:latin typeface="Calibri" panose="020F0502020204030204" pitchFamily="34" charset="0"/>
                <a:ea typeface="Calibri" panose="020F0502020204030204" pitchFamily="34" charset="0"/>
              </a:rPr>
              <a:t>topic</a:t>
            </a:r>
            <a:r>
              <a:rPr lang="pl-PL" sz="1600" dirty="0">
                <a:effectLst/>
                <a:latin typeface="Calibri" panose="020F0502020204030204" pitchFamily="34" charset="0"/>
                <a:ea typeface="Calibri" panose="020F0502020204030204" pitchFamily="34" charset="0"/>
              </a:rPr>
              <a:t>: EU4H-2022-JA-01; budżet 50 M €</a:t>
            </a:r>
          </a:p>
          <a:p>
            <a:r>
              <a:rPr lang="pl-PL" sz="1600" dirty="0">
                <a:effectLst/>
                <a:latin typeface="Calibri" panose="020F0502020204030204" pitchFamily="34" charset="0"/>
                <a:ea typeface="Calibri" panose="020F0502020204030204" pitchFamily="34" charset="0"/>
              </a:rPr>
              <a:t>wniosek złożony 14.02.2023 / ocena do połowy br. / start projektu w połowie 2024 r.</a:t>
            </a:r>
          </a:p>
          <a:p>
            <a:pPr marL="0" indent="0">
              <a:buNone/>
            </a:pPr>
            <a:r>
              <a:rPr lang="pl-PL" sz="1600" dirty="0">
                <a:latin typeface="Calibri" panose="020F0502020204030204" pitchFamily="34" charset="0"/>
                <a:ea typeface="Calibri" panose="020F0502020204030204" pitchFamily="34" charset="0"/>
              </a:rPr>
              <a:t>	(wniosek liczy 500 stron!)</a:t>
            </a:r>
            <a:endParaRPr lang="pl-PL" sz="1600" dirty="0">
              <a:effectLst/>
              <a:latin typeface="Calibri" panose="020F0502020204030204" pitchFamily="34" charset="0"/>
              <a:ea typeface="Calibri" panose="020F0502020204030204" pitchFamily="34" charset="0"/>
            </a:endParaRPr>
          </a:p>
          <a:p>
            <a:r>
              <a:rPr lang="pl-PL" sz="1600" dirty="0">
                <a:effectLst/>
                <a:latin typeface="Calibri" panose="020F0502020204030204" pitchFamily="34" charset="0"/>
                <a:ea typeface="Calibri" panose="020F0502020204030204" pitchFamily="34" charset="0"/>
              </a:rPr>
              <a:t>czas realizacji projektu: 48 m-</a:t>
            </a:r>
            <a:r>
              <a:rPr lang="pl-PL" sz="1600" dirty="0" err="1">
                <a:effectLst/>
                <a:latin typeface="Calibri" panose="020F0502020204030204" pitchFamily="34" charset="0"/>
                <a:ea typeface="Calibri" panose="020F0502020204030204" pitchFamily="34" charset="0"/>
              </a:rPr>
              <a:t>cy</a:t>
            </a:r>
            <a:r>
              <a:rPr lang="pl-PL" sz="1600" dirty="0">
                <a:effectLst/>
                <a:latin typeface="Calibri" panose="020F0502020204030204" pitchFamily="34" charset="0"/>
                <a:ea typeface="Calibri" panose="020F0502020204030204" pitchFamily="34" charset="0"/>
              </a:rPr>
              <a:t> / budżet 50 M € (w tym udział PZH ok. 170 k €)</a:t>
            </a:r>
          </a:p>
          <a:p>
            <a:pPr marL="0" indent="0">
              <a:buNone/>
            </a:pPr>
            <a:endParaRPr lang="pl-PL" sz="1600" dirty="0">
              <a:effectLst/>
              <a:latin typeface="Calibri" panose="020F0502020204030204" pitchFamily="34" charset="0"/>
              <a:ea typeface="Calibri" panose="020F0502020204030204" pitchFamily="34" charset="0"/>
            </a:endParaRPr>
          </a:p>
          <a:p>
            <a:endParaRPr lang="pl-PL" sz="1600" b="1" dirty="0">
              <a:effectLst/>
              <a:latin typeface="Calibri" panose="020F0502020204030204" pitchFamily="34" charset="0"/>
              <a:ea typeface="Calibri" panose="020F0502020204030204" pitchFamily="34" charset="0"/>
            </a:endParaRPr>
          </a:p>
        </p:txBody>
      </p:sp>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1937479" y="562904"/>
            <a:ext cx="4860560" cy="507077"/>
          </a:xfrm>
        </p:spPr>
        <p:txBody>
          <a:bodyPr/>
          <a:lstStyle/>
          <a:p>
            <a:r>
              <a:rPr lang="pl-PL" dirty="0"/>
              <a:t>Przykład 2 – EU </a:t>
            </a:r>
            <a:r>
              <a:rPr lang="pl-PL" dirty="0" err="1"/>
              <a:t>Jamrai</a:t>
            </a:r>
            <a:r>
              <a:rPr lang="pl-PL" dirty="0"/>
              <a:t> 2 (JA)</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3"/>
          <a:stretch>
            <a:fillRect/>
          </a:stretch>
        </p:blipFill>
        <p:spPr>
          <a:xfrm>
            <a:off x="7158695" y="208858"/>
            <a:ext cx="1623308" cy="694569"/>
          </a:xfrm>
          <a:prstGeom prst="rect">
            <a:avLst/>
          </a:prstGeom>
        </p:spPr>
      </p:pic>
      <p:pic>
        <p:nvPicPr>
          <p:cNvPr id="4" name="Obraz 3">
            <a:extLst>
              <a:ext uri="{FF2B5EF4-FFF2-40B4-BE49-F238E27FC236}">
                <a16:creationId xmlns:a16="http://schemas.microsoft.com/office/drawing/2014/main" id="{301D9295-3F02-31EF-5E9A-9414F72A0B4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43977" y="3523945"/>
            <a:ext cx="842145" cy="1193592"/>
          </a:xfrm>
          <a:prstGeom prst="rect">
            <a:avLst/>
          </a:prstGeom>
        </p:spPr>
      </p:pic>
    </p:spTree>
    <p:extLst>
      <p:ext uri="{BB962C8B-B14F-4D97-AF65-F5344CB8AC3E}">
        <p14:creationId xmlns:p14="http://schemas.microsoft.com/office/powerpoint/2010/main" val="1950623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odtytuł 10">
            <a:extLst>
              <a:ext uri="{FF2B5EF4-FFF2-40B4-BE49-F238E27FC236}">
                <a16:creationId xmlns:a16="http://schemas.microsoft.com/office/drawing/2014/main" id="{88404735-E369-4D4F-953A-BBCCDB5D8493}"/>
              </a:ext>
            </a:extLst>
          </p:cNvPr>
          <p:cNvSpPr>
            <a:spLocks noGrp="1"/>
          </p:cNvSpPr>
          <p:nvPr>
            <p:ph idx="13"/>
          </p:nvPr>
        </p:nvSpPr>
        <p:spPr>
          <a:xfrm>
            <a:off x="523875" y="1311640"/>
            <a:ext cx="8035509" cy="3268956"/>
          </a:xfrm>
        </p:spPr>
        <p:txBody>
          <a:bodyPr/>
          <a:lstStyle/>
          <a:p>
            <a:pPr marL="0" indent="0">
              <a:buNone/>
            </a:pPr>
            <a:r>
              <a:rPr lang="pl-PL" sz="1500" u="sng" dirty="0">
                <a:effectLst/>
                <a:latin typeface="Calibri" panose="020F0502020204030204" pitchFamily="34" charset="0"/>
                <a:ea typeface="Calibri" panose="020F0502020204030204" pitchFamily="34" charset="0"/>
              </a:rPr>
              <a:t>Hasła</a:t>
            </a:r>
          </a:p>
          <a:p>
            <a:r>
              <a:rPr lang="pl-PL" sz="1500" dirty="0">
                <a:effectLst/>
                <a:latin typeface="Calibri" panose="020F0502020204030204" pitchFamily="34" charset="0"/>
                <a:ea typeface="Calibri" panose="020F0502020204030204" pitchFamily="34" charset="0"/>
              </a:rPr>
              <a:t>koordynacja działań państw członkowskich w celu przeciwdziałania antybiotykoodporności (jednemu z najważniejszych wyzwań dla zdrowia)</a:t>
            </a:r>
          </a:p>
          <a:p>
            <a:r>
              <a:rPr lang="pl-PL" sz="1500" dirty="0">
                <a:effectLst/>
                <a:latin typeface="Calibri" panose="020F0502020204030204" pitchFamily="34" charset="0"/>
                <a:ea typeface="Calibri" panose="020F0502020204030204" pitchFamily="34" charset="0"/>
              </a:rPr>
              <a:t>wzmocnienie zdolności reagowania systemów opieki zdrowotnej na (rosnącą) oporność na środki przeciwdrobnoustrojowe</a:t>
            </a:r>
          </a:p>
          <a:p>
            <a:r>
              <a:rPr lang="pl-PL" sz="1500" dirty="0">
                <a:effectLst/>
                <a:latin typeface="Calibri" panose="020F0502020204030204" pitchFamily="34" charset="0"/>
                <a:ea typeface="Calibri" panose="020F0502020204030204" pitchFamily="34" charset="0"/>
              </a:rPr>
              <a:t>zapewnienie dostępu do produktów leczniczych i wyrobów medycznych służących zwalczaniu oporności na środki przeciwdrobnoustrojowe (i ochronie ludzi)</a:t>
            </a:r>
          </a:p>
          <a:p>
            <a:pPr marL="0" indent="0">
              <a:buNone/>
            </a:pPr>
            <a:endParaRPr lang="pl-PL" sz="1500" dirty="0">
              <a:effectLst/>
              <a:latin typeface="Calibri" panose="020F0502020204030204" pitchFamily="34" charset="0"/>
              <a:ea typeface="Calibri" panose="020F0502020204030204" pitchFamily="34" charset="0"/>
            </a:endParaRPr>
          </a:p>
          <a:p>
            <a:pPr marL="0" indent="0">
              <a:buNone/>
            </a:pPr>
            <a:r>
              <a:rPr lang="pl-PL" sz="1500" u="sng" dirty="0">
                <a:effectLst/>
                <a:latin typeface="Calibri" panose="020F0502020204030204" pitchFamily="34" charset="0"/>
                <a:ea typeface="Calibri" panose="020F0502020204030204" pitchFamily="34" charset="0"/>
              </a:rPr>
              <a:t>Praktyka</a:t>
            </a:r>
          </a:p>
          <a:p>
            <a:r>
              <a:rPr lang="pl-PL" sz="1500" dirty="0">
                <a:effectLst/>
                <a:latin typeface="Calibri" panose="020F0502020204030204" pitchFamily="34" charset="0"/>
                <a:ea typeface="Calibri" panose="020F0502020204030204" pitchFamily="34" charset="0"/>
              </a:rPr>
              <a:t>JAMRAI 2 to jednak przede wszystkim opracowanie wytycznych i zaleceń, definiowanie celów i wskaźników monitorowania Krajowych Planów Działania (NAP), promocja współpracy i wymiany najlepszych praktyk w zakresie przeciwdziałania AMR pomiędzy państwami członkowskimi UE</a:t>
            </a:r>
            <a:r>
              <a:rPr lang="pl-PL" sz="1600" dirty="0">
                <a:effectLst/>
                <a:latin typeface="Calibri" panose="020F0502020204030204" pitchFamily="34" charset="0"/>
                <a:ea typeface="Calibri" panose="020F0502020204030204" pitchFamily="34" charset="0"/>
              </a:rPr>
              <a:t> </a:t>
            </a:r>
          </a:p>
          <a:p>
            <a:pPr marL="0" indent="0">
              <a:buNone/>
            </a:pPr>
            <a:endParaRPr lang="pl-PL" sz="1600" dirty="0">
              <a:effectLst/>
              <a:latin typeface="Calibri" panose="020F0502020204030204" pitchFamily="34" charset="0"/>
              <a:ea typeface="Calibri" panose="020F0502020204030204" pitchFamily="34" charset="0"/>
            </a:endParaRPr>
          </a:p>
          <a:p>
            <a:endParaRPr lang="pl-PL" sz="1600" b="1" dirty="0">
              <a:effectLst/>
              <a:latin typeface="Calibri" panose="020F0502020204030204" pitchFamily="34" charset="0"/>
              <a:ea typeface="Calibri" panose="020F0502020204030204" pitchFamily="34" charset="0"/>
            </a:endParaRPr>
          </a:p>
        </p:txBody>
      </p:sp>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1937479" y="562904"/>
            <a:ext cx="4860560" cy="507077"/>
          </a:xfrm>
        </p:spPr>
        <p:txBody>
          <a:bodyPr/>
          <a:lstStyle/>
          <a:p>
            <a:r>
              <a:rPr lang="pl-PL" dirty="0"/>
              <a:t>Przykład 2 – EU </a:t>
            </a:r>
            <a:r>
              <a:rPr lang="pl-PL" dirty="0" err="1"/>
              <a:t>Jamrai</a:t>
            </a:r>
            <a:r>
              <a:rPr lang="pl-PL" dirty="0"/>
              <a:t> 2 (JA)</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2"/>
          <a:stretch>
            <a:fillRect/>
          </a:stretch>
        </p:blipFill>
        <p:spPr>
          <a:xfrm>
            <a:off x="7158695" y="208858"/>
            <a:ext cx="1623308" cy="694569"/>
          </a:xfrm>
          <a:prstGeom prst="rect">
            <a:avLst/>
          </a:prstGeom>
        </p:spPr>
      </p:pic>
    </p:spTree>
    <p:extLst>
      <p:ext uri="{BB962C8B-B14F-4D97-AF65-F5344CB8AC3E}">
        <p14:creationId xmlns:p14="http://schemas.microsoft.com/office/powerpoint/2010/main" val="4065562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odtytuł 10">
            <a:extLst>
              <a:ext uri="{FF2B5EF4-FFF2-40B4-BE49-F238E27FC236}">
                <a16:creationId xmlns:a16="http://schemas.microsoft.com/office/drawing/2014/main" id="{88404735-E369-4D4F-953A-BBCCDB5D8493}"/>
              </a:ext>
            </a:extLst>
          </p:cNvPr>
          <p:cNvSpPr>
            <a:spLocks noGrp="1"/>
          </p:cNvSpPr>
          <p:nvPr>
            <p:ph idx="13"/>
          </p:nvPr>
        </p:nvSpPr>
        <p:spPr>
          <a:xfrm>
            <a:off x="523875" y="1469036"/>
            <a:ext cx="8035509" cy="2868879"/>
          </a:xfrm>
        </p:spPr>
        <p:txBody>
          <a:bodyPr/>
          <a:lstStyle/>
          <a:p>
            <a:pPr marL="0" indent="0">
              <a:buNone/>
            </a:pPr>
            <a:r>
              <a:rPr lang="pl-PL" sz="1800" u="sng" dirty="0">
                <a:effectLst/>
                <a:latin typeface="Calibri" panose="020F0502020204030204" pitchFamily="34" charset="0"/>
                <a:ea typeface="Calibri" panose="020F0502020204030204" pitchFamily="34" charset="0"/>
              </a:rPr>
              <a:t>korzyści dla PZH:</a:t>
            </a:r>
          </a:p>
          <a:p>
            <a:pPr marL="0" indent="0">
              <a:buNone/>
            </a:pPr>
            <a:endParaRPr lang="pl-PL" sz="1800" u="sng" dirty="0">
              <a:effectLst/>
              <a:latin typeface="Calibri" panose="020F0502020204030204" pitchFamily="34" charset="0"/>
              <a:ea typeface="Calibri" panose="020F0502020204030204" pitchFamily="34" charset="0"/>
            </a:endParaRPr>
          </a:p>
          <a:p>
            <a:r>
              <a:rPr lang="pl-PL" sz="1800" dirty="0">
                <a:latin typeface="Calibri" panose="020F0502020204030204" pitchFamily="34" charset="0"/>
                <a:ea typeface="Calibri" panose="020F0502020204030204" pitchFamily="34" charset="0"/>
              </a:rPr>
              <a:t>włączenie się we współpracę trwającą od wielu lat</a:t>
            </a:r>
          </a:p>
          <a:p>
            <a:r>
              <a:rPr lang="pl-PL" sz="1800" dirty="0">
                <a:latin typeface="Calibri" panose="020F0502020204030204" pitchFamily="34" charset="0"/>
                <a:ea typeface="Calibri" panose="020F0502020204030204" pitchFamily="34" charset="0"/>
              </a:rPr>
              <a:t>rozszerzenie zaangażowania w bardzo ważnym obszarze (</a:t>
            </a:r>
            <a:r>
              <a:rPr lang="pl-PL" sz="1800" dirty="0" err="1">
                <a:latin typeface="Calibri" panose="020F0502020204030204" pitchFamily="34" charset="0"/>
                <a:ea typeface="Calibri" panose="020F0502020204030204" pitchFamily="34" charset="0"/>
              </a:rPr>
              <a:t>antybiotykodporności</a:t>
            </a:r>
            <a:r>
              <a:rPr lang="pl-PL" sz="1800" dirty="0">
                <a:latin typeface="Calibri" panose="020F0502020204030204" pitchFamily="34" charset="0"/>
                <a:ea typeface="Calibri" panose="020F0502020204030204" pitchFamily="34" charset="0"/>
              </a:rPr>
              <a:t>) </a:t>
            </a:r>
          </a:p>
          <a:p>
            <a:r>
              <a:rPr lang="pl-PL" sz="1800" dirty="0">
                <a:effectLst/>
                <a:latin typeface="Calibri" panose="020F0502020204030204" pitchFamily="34" charset="0"/>
                <a:ea typeface="Calibri" panose="020F0502020204030204" pitchFamily="34" charset="0"/>
              </a:rPr>
              <a:t>zacieśnienie współpracy z partnerami w Polsce (NIL oraz uczelnie)</a:t>
            </a:r>
          </a:p>
          <a:p>
            <a:r>
              <a:rPr lang="pl-PL" sz="1800" dirty="0">
                <a:latin typeface="Calibri" panose="020F0502020204030204" pitchFamily="34" charset="0"/>
                <a:ea typeface="Calibri" panose="020F0502020204030204" pitchFamily="34" charset="0"/>
              </a:rPr>
              <a:t>dostęp do know-how, najlepszych praktyk oraz materiałów informacyjno-promocyjnych</a:t>
            </a:r>
          </a:p>
          <a:p>
            <a:r>
              <a:rPr lang="pl-PL" sz="1800" dirty="0">
                <a:latin typeface="Calibri" panose="020F0502020204030204" pitchFamily="34" charset="0"/>
                <a:ea typeface="Calibri" panose="020F0502020204030204" pitchFamily="34" charset="0"/>
              </a:rPr>
              <a:t>k</a:t>
            </a:r>
            <a:r>
              <a:rPr lang="pl-PL" sz="1800" dirty="0">
                <a:effectLst/>
                <a:latin typeface="Calibri" panose="020F0502020204030204" pitchFamily="34" charset="0"/>
                <a:ea typeface="Calibri" panose="020F0502020204030204" pitchFamily="34" charset="0"/>
              </a:rPr>
              <a:t>ontakty ale także promocja własnych ekspertów</a:t>
            </a:r>
          </a:p>
          <a:p>
            <a:endParaRPr lang="pl-PL" sz="1600" b="1" dirty="0">
              <a:effectLst/>
              <a:latin typeface="Calibri" panose="020F0502020204030204" pitchFamily="34" charset="0"/>
              <a:ea typeface="Calibri" panose="020F0502020204030204" pitchFamily="34" charset="0"/>
            </a:endParaRPr>
          </a:p>
        </p:txBody>
      </p:sp>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1937479" y="562904"/>
            <a:ext cx="4860560" cy="507077"/>
          </a:xfrm>
        </p:spPr>
        <p:txBody>
          <a:bodyPr/>
          <a:lstStyle/>
          <a:p>
            <a:r>
              <a:rPr lang="pl-PL" dirty="0"/>
              <a:t>Przykład 2 – EU </a:t>
            </a:r>
            <a:r>
              <a:rPr lang="pl-PL" dirty="0" err="1"/>
              <a:t>Jamrai</a:t>
            </a:r>
            <a:r>
              <a:rPr lang="pl-PL" dirty="0"/>
              <a:t> 2 (JA) cd.</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2"/>
          <a:stretch>
            <a:fillRect/>
          </a:stretch>
        </p:blipFill>
        <p:spPr>
          <a:xfrm>
            <a:off x="7158695" y="208858"/>
            <a:ext cx="1623308" cy="694569"/>
          </a:xfrm>
          <a:prstGeom prst="rect">
            <a:avLst/>
          </a:prstGeom>
        </p:spPr>
      </p:pic>
      <p:pic>
        <p:nvPicPr>
          <p:cNvPr id="9" name="Obraz 8">
            <a:extLst>
              <a:ext uri="{FF2B5EF4-FFF2-40B4-BE49-F238E27FC236}">
                <a16:creationId xmlns:a16="http://schemas.microsoft.com/office/drawing/2014/main" id="{0100BDC9-DA32-86A6-7ADE-C30DEA3EE59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10294" y="3682637"/>
            <a:ext cx="1606772" cy="1057852"/>
          </a:xfrm>
          <a:prstGeom prst="rect">
            <a:avLst/>
          </a:prstGeom>
        </p:spPr>
      </p:pic>
    </p:spTree>
    <p:extLst>
      <p:ext uri="{BB962C8B-B14F-4D97-AF65-F5344CB8AC3E}">
        <p14:creationId xmlns:p14="http://schemas.microsoft.com/office/powerpoint/2010/main" val="189767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odtytuł 10">
            <a:extLst>
              <a:ext uri="{FF2B5EF4-FFF2-40B4-BE49-F238E27FC236}">
                <a16:creationId xmlns:a16="http://schemas.microsoft.com/office/drawing/2014/main" id="{88404735-E369-4D4F-953A-BBCCDB5D8493}"/>
              </a:ext>
            </a:extLst>
          </p:cNvPr>
          <p:cNvSpPr>
            <a:spLocks noGrp="1"/>
          </p:cNvSpPr>
          <p:nvPr>
            <p:ph idx="13"/>
          </p:nvPr>
        </p:nvSpPr>
        <p:spPr>
          <a:xfrm>
            <a:off x="523876" y="1469036"/>
            <a:ext cx="7563318" cy="2868879"/>
          </a:xfrm>
        </p:spPr>
        <p:txBody>
          <a:bodyPr/>
          <a:lstStyle/>
          <a:p>
            <a:r>
              <a:rPr lang="pl-PL" sz="1600" dirty="0" err="1">
                <a:effectLst/>
                <a:latin typeface="Calibri" panose="020F0502020204030204" pitchFamily="34" charset="0"/>
                <a:ea typeface="Calibri" panose="020F0502020204030204" pitchFamily="34" charset="0"/>
              </a:rPr>
              <a:t>PLEpiSEW</a:t>
            </a:r>
            <a:r>
              <a:rPr lang="pl-PL" sz="1600" dirty="0">
                <a:effectLst/>
                <a:latin typeface="Calibri" panose="020F0502020204030204" pitchFamily="34" charset="0"/>
                <a:ea typeface="Calibri" panose="020F0502020204030204" pitchFamily="34" charset="0"/>
              </a:rPr>
              <a:t> to kontynuacja wcześniejszego projektu pt. </a:t>
            </a:r>
            <a:br>
              <a:rPr lang="pl-PL" sz="1600" dirty="0">
                <a:effectLst/>
                <a:latin typeface="Calibri" panose="020F0502020204030204" pitchFamily="34" charset="0"/>
                <a:ea typeface="Calibri" panose="020F0502020204030204" pitchFamily="34" charset="0"/>
              </a:rPr>
            </a:br>
            <a:r>
              <a:rPr lang="pl-PL" sz="1600" dirty="0">
                <a:effectLst/>
                <a:latin typeface="Calibri" panose="020F0502020204030204" pitchFamily="34" charset="0"/>
                <a:ea typeface="Calibri" panose="020F0502020204030204" pitchFamily="34" charset="0"/>
              </a:rPr>
              <a:t>„</a:t>
            </a:r>
            <a:r>
              <a:rPr lang="en-US" sz="1600" i="1" dirty="0">
                <a:effectLst/>
                <a:latin typeface="Calibri" panose="020F0502020204030204" pitchFamily="34" charset="0"/>
                <a:ea typeface="Calibri" panose="020F0502020204030204" pitchFamily="34" charset="0"/>
              </a:rPr>
              <a:t>Enhancing Whole Genome Sequencing (WGS) and/or Reverse Transcription Polymerase Chain Reaction (RT-PCR) National Infrastructures and Capacities to respond to the COVID-19 pandemic in the European Union and European Economic Area</a:t>
            </a:r>
            <a:r>
              <a:rPr lang="pl-PL" sz="1600" dirty="0">
                <a:effectLst/>
                <a:latin typeface="Calibri" panose="020F0502020204030204" pitchFamily="34" charset="0"/>
                <a:ea typeface="Calibri" panose="020F0502020204030204" pitchFamily="34" charset="0"/>
              </a:rPr>
              <a:t>” (</a:t>
            </a:r>
            <a:r>
              <a:rPr lang="pl-PL" sz="1600" b="1" dirty="0">
                <a:effectLst/>
                <a:latin typeface="Calibri" panose="020F0502020204030204" pitchFamily="34" charset="0"/>
                <a:ea typeface="Calibri" panose="020F0502020204030204" pitchFamily="34" charset="0"/>
              </a:rPr>
              <a:t>HERA</a:t>
            </a:r>
            <a:r>
              <a:rPr lang="pl-PL" sz="1600" dirty="0">
                <a:effectLst/>
                <a:latin typeface="Calibri" panose="020F0502020204030204" pitchFamily="34" charset="0"/>
                <a:ea typeface="Calibri" panose="020F0502020204030204" pitchFamily="34" charset="0"/>
              </a:rPr>
              <a:t>) </a:t>
            </a:r>
          </a:p>
          <a:p>
            <a:r>
              <a:rPr lang="pl-PL" sz="1600" dirty="0">
                <a:effectLst/>
                <a:latin typeface="Calibri" panose="020F0502020204030204" pitchFamily="34" charset="0"/>
                <a:ea typeface="Calibri" panose="020F0502020204030204" pitchFamily="34" charset="0"/>
                <a:sym typeface="Wingdings" panose="05000000000000000000" pitchFamily="2" charset="2"/>
              </a:rPr>
              <a:t>tzw. pierwszy konkurs WGS</a:t>
            </a:r>
          </a:p>
          <a:p>
            <a:r>
              <a:rPr lang="pl-PL" sz="1600" dirty="0">
                <a:latin typeface="Calibri" panose="020F0502020204030204" pitchFamily="34" charset="0"/>
                <a:ea typeface="Calibri" panose="020F0502020204030204" pitchFamily="34" charset="0"/>
                <a:sym typeface="Wingdings" panose="05000000000000000000" pitchFamily="2" charset="2"/>
              </a:rPr>
              <a:t>nominacja Ministerstwa Zdrowia dla NIZP PZH - PIB</a:t>
            </a:r>
          </a:p>
          <a:p>
            <a:r>
              <a:rPr lang="pl-PL" sz="1600" dirty="0">
                <a:latin typeface="Calibri" panose="020F0502020204030204" pitchFamily="34" charset="0"/>
                <a:ea typeface="Calibri" panose="020F0502020204030204" pitchFamily="34" charset="0"/>
                <a:sym typeface="Wingdings" panose="05000000000000000000" pitchFamily="2" charset="2"/>
              </a:rPr>
              <a:t>finansowanie na 12 m-</a:t>
            </a:r>
            <a:r>
              <a:rPr lang="pl-PL" sz="1600" dirty="0" err="1">
                <a:latin typeface="Calibri" panose="020F0502020204030204" pitchFamily="34" charset="0"/>
                <a:ea typeface="Calibri" panose="020F0502020204030204" pitchFamily="34" charset="0"/>
                <a:sym typeface="Wingdings" panose="05000000000000000000" pitchFamily="2" charset="2"/>
              </a:rPr>
              <a:t>cy</a:t>
            </a:r>
            <a:r>
              <a:rPr lang="pl-PL" sz="1600" dirty="0">
                <a:latin typeface="Calibri" panose="020F0502020204030204" pitchFamily="34" charset="0"/>
                <a:ea typeface="Calibri" panose="020F0502020204030204" pitchFamily="34" charset="0"/>
                <a:sym typeface="Wingdings" panose="05000000000000000000" pitchFamily="2" charset="2"/>
              </a:rPr>
              <a:t> / grant 4 818 638 €: 4 336 774 € (ECDC) i  481 864 € (MZ)</a:t>
            </a:r>
          </a:p>
          <a:p>
            <a:r>
              <a:rPr lang="pl-PL" sz="1600" dirty="0">
                <a:latin typeface="Calibri" panose="020F0502020204030204" pitchFamily="34" charset="0"/>
                <a:ea typeface="Calibri" panose="020F0502020204030204" pitchFamily="34" charset="0"/>
              </a:rPr>
              <a:t>grant aparaturowy, interwencyjny</a:t>
            </a:r>
            <a:endParaRPr lang="pl-PL" sz="1600" dirty="0">
              <a:effectLst/>
              <a:latin typeface="Calibri" panose="020F0502020204030204" pitchFamily="34" charset="0"/>
              <a:ea typeface="Calibri" panose="020F0502020204030204" pitchFamily="34" charset="0"/>
            </a:endParaRPr>
          </a:p>
          <a:p>
            <a:endParaRPr lang="pl-PL" sz="1600" b="1" dirty="0">
              <a:effectLst/>
              <a:latin typeface="Calibri" panose="020F0502020204030204" pitchFamily="34" charset="0"/>
              <a:ea typeface="Calibri" panose="020F0502020204030204" pitchFamily="34" charset="0"/>
            </a:endParaRPr>
          </a:p>
        </p:txBody>
      </p:sp>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1937479" y="562904"/>
            <a:ext cx="4860560" cy="507077"/>
          </a:xfrm>
        </p:spPr>
        <p:txBody>
          <a:bodyPr/>
          <a:lstStyle/>
          <a:p>
            <a:r>
              <a:rPr lang="pl-PL" dirty="0"/>
              <a:t>Przykład 3 – </a:t>
            </a:r>
            <a:r>
              <a:rPr lang="pl-PL" dirty="0" err="1"/>
              <a:t>PLEpiSeq</a:t>
            </a:r>
            <a:r>
              <a:rPr lang="pl-PL" dirty="0"/>
              <a:t> (</a:t>
            </a:r>
            <a:r>
              <a:rPr lang="pl-PL" dirty="0" err="1"/>
              <a:t>direct</a:t>
            </a:r>
            <a:r>
              <a:rPr lang="pl-PL" dirty="0"/>
              <a:t> grant)</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2"/>
          <a:stretch>
            <a:fillRect/>
          </a:stretch>
        </p:blipFill>
        <p:spPr>
          <a:xfrm>
            <a:off x="7158695" y="208858"/>
            <a:ext cx="1623308" cy="694569"/>
          </a:xfrm>
          <a:prstGeom prst="rect">
            <a:avLst/>
          </a:prstGeom>
        </p:spPr>
      </p:pic>
      <p:pic>
        <p:nvPicPr>
          <p:cNvPr id="3" name="Obraz 2">
            <a:extLst>
              <a:ext uri="{FF2B5EF4-FFF2-40B4-BE49-F238E27FC236}">
                <a16:creationId xmlns:a16="http://schemas.microsoft.com/office/drawing/2014/main" id="{6443A275-AC50-0B30-D4F5-544374CB7B55}"/>
              </a:ext>
            </a:extLst>
          </p:cNvPr>
          <p:cNvPicPr>
            <a:picLocks noChangeAspect="1"/>
          </p:cNvPicPr>
          <p:nvPr/>
        </p:nvPicPr>
        <p:blipFill>
          <a:blip r:embed="rId3"/>
          <a:stretch>
            <a:fillRect/>
          </a:stretch>
        </p:blipFill>
        <p:spPr>
          <a:xfrm>
            <a:off x="7909548" y="1469036"/>
            <a:ext cx="1071075" cy="908567"/>
          </a:xfrm>
          <a:prstGeom prst="rect">
            <a:avLst/>
          </a:prstGeom>
        </p:spPr>
      </p:pic>
    </p:spTree>
    <p:extLst>
      <p:ext uri="{BB962C8B-B14F-4D97-AF65-F5344CB8AC3E}">
        <p14:creationId xmlns:p14="http://schemas.microsoft.com/office/powerpoint/2010/main" val="11080246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odtytuł 10">
            <a:extLst>
              <a:ext uri="{FF2B5EF4-FFF2-40B4-BE49-F238E27FC236}">
                <a16:creationId xmlns:a16="http://schemas.microsoft.com/office/drawing/2014/main" id="{88404735-E369-4D4F-953A-BBCCDB5D8493}"/>
              </a:ext>
            </a:extLst>
          </p:cNvPr>
          <p:cNvSpPr>
            <a:spLocks noGrp="1"/>
          </p:cNvSpPr>
          <p:nvPr>
            <p:ph idx="13"/>
          </p:nvPr>
        </p:nvSpPr>
        <p:spPr>
          <a:xfrm>
            <a:off x="523875" y="1469036"/>
            <a:ext cx="8035509" cy="2868879"/>
          </a:xfrm>
        </p:spPr>
        <p:txBody>
          <a:bodyPr/>
          <a:lstStyle/>
          <a:p>
            <a:r>
              <a:rPr lang="pl-PL" sz="1600" dirty="0">
                <a:effectLst/>
                <a:latin typeface="Calibri" panose="020F0502020204030204" pitchFamily="34" charset="0"/>
                <a:ea typeface="Calibri" panose="020F0502020204030204" pitchFamily="34" charset="0"/>
              </a:rPr>
              <a:t>realizacja projektu HERA wynikała z przyjętej przez ECDC strategii wdrażania nadzoru genomowego</a:t>
            </a:r>
          </a:p>
          <a:p>
            <a:r>
              <a:rPr lang="pl-PL" sz="1600" dirty="0">
                <a:effectLst/>
                <a:latin typeface="Calibri" panose="020F0502020204030204" pitchFamily="34" charset="0"/>
                <a:ea typeface="Calibri" panose="020F0502020204030204" pitchFamily="34" charset="0"/>
              </a:rPr>
              <a:t>HERA była kolejnym krokiem w kierunku dalszej integracji danych epidemiologicznych o przypadkach COVID-19, zbieranych w ramach rutynowego nadzoru, z wynikami sekwencjonowania WGS (określaniem wariantu SARS-CoV-2) wykonywanego przez różne podmioty w kraju</a:t>
            </a:r>
          </a:p>
          <a:p>
            <a:r>
              <a:rPr lang="pl-PL" sz="1600" dirty="0">
                <a:effectLst/>
                <a:latin typeface="Calibri" panose="020F0502020204030204" pitchFamily="34" charset="0"/>
                <a:ea typeface="Calibri" panose="020F0502020204030204" pitchFamily="34" charset="0"/>
              </a:rPr>
              <a:t>celem projektu było zbudowanie centralnej infrastruktury informatycznej umożliwiającej zbieranie i zharmonizowaną analizę </a:t>
            </a:r>
            <a:r>
              <a:rPr lang="pl-PL" sz="1600" dirty="0" err="1">
                <a:effectLst/>
                <a:latin typeface="Calibri" panose="020F0502020204030204" pitchFamily="34" charset="0"/>
                <a:ea typeface="Calibri" panose="020F0502020204030204" pitchFamily="34" charset="0"/>
              </a:rPr>
              <a:t>bioinformatyczną</a:t>
            </a:r>
            <a:r>
              <a:rPr lang="pl-PL" sz="1600" dirty="0">
                <a:effectLst/>
                <a:latin typeface="Calibri" panose="020F0502020204030204" pitchFamily="34" charset="0"/>
                <a:ea typeface="Calibri" panose="020F0502020204030204" pitchFamily="34" charset="0"/>
              </a:rPr>
              <a:t> sekwencji </a:t>
            </a:r>
            <a:r>
              <a:rPr lang="pl-PL" sz="1600" dirty="0" err="1">
                <a:effectLst/>
                <a:latin typeface="Calibri" panose="020F0502020204030204" pitchFamily="34" charset="0"/>
                <a:ea typeface="Calibri" panose="020F0502020204030204" pitchFamily="34" charset="0"/>
              </a:rPr>
              <a:t>pełnogenomowych</a:t>
            </a:r>
            <a:r>
              <a:rPr lang="pl-PL" sz="1600" dirty="0">
                <a:effectLst/>
                <a:latin typeface="Calibri" panose="020F0502020204030204" pitchFamily="34" charset="0"/>
                <a:ea typeface="Calibri" panose="020F0502020204030204" pitchFamily="34" charset="0"/>
              </a:rPr>
              <a:t> wirusa SARS-CoV-2 oraz zintegrowanie jej z istniejącymi systemami nadzoru epidemiologicznego</a:t>
            </a:r>
            <a:endParaRPr lang="pl-PL" sz="1600" b="0" dirty="0">
              <a:solidFill>
                <a:srgbClr val="002060"/>
              </a:solidFill>
            </a:endParaRPr>
          </a:p>
          <a:p>
            <a:endParaRPr lang="pl-PL" sz="1600" b="1" dirty="0">
              <a:effectLst/>
              <a:latin typeface="Calibri" panose="020F0502020204030204" pitchFamily="34" charset="0"/>
              <a:ea typeface="Calibri" panose="020F0502020204030204" pitchFamily="34" charset="0"/>
            </a:endParaRPr>
          </a:p>
          <a:p>
            <a:endParaRPr lang="pl-PL" sz="1600" b="1" dirty="0">
              <a:effectLst/>
              <a:latin typeface="Calibri" panose="020F0502020204030204" pitchFamily="34" charset="0"/>
              <a:ea typeface="Calibri" panose="020F0502020204030204" pitchFamily="34" charset="0"/>
            </a:endParaRPr>
          </a:p>
        </p:txBody>
      </p:sp>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1690141" y="562904"/>
            <a:ext cx="5107898" cy="507077"/>
          </a:xfrm>
        </p:spPr>
        <p:txBody>
          <a:bodyPr/>
          <a:lstStyle/>
          <a:p>
            <a:r>
              <a:rPr lang="pl-PL" dirty="0"/>
              <a:t>Przykład 3 – </a:t>
            </a:r>
            <a:r>
              <a:rPr lang="pl-PL" dirty="0" err="1"/>
              <a:t>PLEpiSeq</a:t>
            </a:r>
            <a:r>
              <a:rPr lang="pl-PL" dirty="0"/>
              <a:t> (</a:t>
            </a:r>
            <a:r>
              <a:rPr lang="pl-PL" dirty="0" err="1"/>
              <a:t>direct</a:t>
            </a:r>
            <a:r>
              <a:rPr lang="pl-PL" dirty="0"/>
              <a:t> grant) cd.</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2"/>
          <a:stretch>
            <a:fillRect/>
          </a:stretch>
        </p:blipFill>
        <p:spPr>
          <a:xfrm>
            <a:off x="7158695" y="208858"/>
            <a:ext cx="1623308" cy="694569"/>
          </a:xfrm>
          <a:prstGeom prst="rect">
            <a:avLst/>
          </a:prstGeom>
        </p:spPr>
      </p:pic>
    </p:spTree>
    <p:extLst>
      <p:ext uri="{BB962C8B-B14F-4D97-AF65-F5344CB8AC3E}">
        <p14:creationId xmlns:p14="http://schemas.microsoft.com/office/powerpoint/2010/main" val="470060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odtytuł 10">
            <a:extLst>
              <a:ext uri="{FF2B5EF4-FFF2-40B4-BE49-F238E27FC236}">
                <a16:creationId xmlns:a16="http://schemas.microsoft.com/office/drawing/2014/main" id="{88404735-E369-4D4F-953A-BBCCDB5D8493}"/>
              </a:ext>
            </a:extLst>
          </p:cNvPr>
          <p:cNvSpPr>
            <a:spLocks noGrp="1"/>
          </p:cNvSpPr>
          <p:nvPr>
            <p:ph idx="13"/>
          </p:nvPr>
        </p:nvSpPr>
        <p:spPr>
          <a:xfrm>
            <a:off x="523875" y="1469036"/>
            <a:ext cx="8035509" cy="2868879"/>
          </a:xfrm>
        </p:spPr>
        <p:txBody>
          <a:bodyPr/>
          <a:lstStyle/>
          <a:p>
            <a:pPr marL="0" indent="0">
              <a:buNone/>
            </a:pPr>
            <a:r>
              <a:rPr lang="pl-PL" sz="1600" dirty="0">
                <a:solidFill>
                  <a:srgbClr val="002060"/>
                </a:solidFill>
                <a:latin typeface="Calibri" panose="020F0502020204030204" pitchFamily="34" charset="0"/>
              </a:rPr>
              <a:t>Efekty projektu HERA:</a:t>
            </a:r>
          </a:p>
          <a:p>
            <a:pPr marL="0" indent="0">
              <a:buNone/>
            </a:pPr>
            <a:endParaRPr lang="pl-PL" sz="1600" dirty="0">
              <a:solidFill>
                <a:srgbClr val="002060"/>
              </a:solidFill>
              <a:latin typeface="Calibri" panose="020F0502020204030204" pitchFamily="34" charset="0"/>
            </a:endParaRPr>
          </a:p>
          <a:p>
            <a:pPr marL="342900" indent="-342900">
              <a:buFont typeface="Wingdings" panose="05000000000000000000" pitchFamily="2" charset="2"/>
              <a:buChar char="ü"/>
            </a:pPr>
            <a:r>
              <a:rPr lang="pl-PL" sz="1600" b="0" dirty="0">
                <a:solidFill>
                  <a:srgbClr val="002060"/>
                </a:solidFill>
              </a:rPr>
              <a:t>zakupiono niezbędny sprzęt informatyczny (elementy składowe budowanej infrastruktury)</a:t>
            </a:r>
          </a:p>
          <a:p>
            <a:pPr marL="342900" indent="-342900">
              <a:buFont typeface="Wingdings" panose="05000000000000000000" pitchFamily="2" charset="2"/>
              <a:buChar char="ü"/>
            </a:pPr>
            <a:r>
              <a:rPr lang="pl-PL" sz="1600" b="0" dirty="0">
                <a:solidFill>
                  <a:srgbClr val="002060"/>
                </a:solidFill>
              </a:rPr>
              <a:t>zrealizowano zakładaną we wniosku część prac analitycznych</a:t>
            </a:r>
          </a:p>
          <a:p>
            <a:pPr marL="342900" indent="-342900">
              <a:buFont typeface="Wingdings" panose="05000000000000000000" pitchFamily="2" charset="2"/>
              <a:buChar char="ü"/>
            </a:pPr>
            <a:r>
              <a:rPr lang="pl-PL" sz="1600" b="0" dirty="0">
                <a:solidFill>
                  <a:srgbClr val="002060"/>
                </a:solidFill>
              </a:rPr>
              <a:t>zrealizowano zakładaną we wniosku część prac programistycznych</a:t>
            </a:r>
          </a:p>
          <a:p>
            <a:pPr marL="342900" indent="-342900">
              <a:buFont typeface="Wingdings" panose="05000000000000000000" pitchFamily="2" charset="2"/>
              <a:buChar char="ü"/>
            </a:pPr>
            <a:r>
              <a:rPr lang="pl-PL" sz="1600" b="0" dirty="0">
                <a:solidFill>
                  <a:srgbClr val="002060"/>
                </a:solidFill>
              </a:rPr>
              <a:t>stworzono infrastrukturę niezbędną do przechowywania, przetwarzania i zarządzania danymi z sekwencjonowania</a:t>
            </a:r>
          </a:p>
          <a:p>
            <a:pPr marL="342900" indent="-342900">
              <a:buFont typeface="Wingdings" panose="05000000000000000000" pitchFamily="2" charset="2"/>
              <a:buChar char="ü"/>
            </a:pPr>
            <a:r>
              <a:rPr lang="pl-PL" sz="1600" b="0" dirty="0">
                <a:solidFill>
                  <a:srgbClr val="002060"/>
                </a:solidFill>
              </a:rPr>
              <a:t>stworzono i wstępnie przetestowano narzędzia </a:t>
            </a:r>
            <a:r>
              <a:rPr lang="pl-PL" sz="1600" b="0" dirty="0" err="1">
                <a:solidFill>
                  <a:srgbClr val="002060"/>
                </a:solidFill>
              </a:rPr>
              <a:t>bioinformatyczne</a:t>
            </a:r>
            <a:r>
              <a:rPr lang="pl-PL" sz="1600" b="0" dirty="0">
                <a:solidFill>
                  <a:srgbClr val="002060"/>
                </a:solidFill>
              </a:rPr>
              <a:t> do analizy danych z WGS</a:t>
            </a:r>
            <a:endParaRPr lang="pl-PL" sz="1600" b="1" dirty="0">
              <a:effectLst/>
              <a:latin typeface="Calibri" panose="020F0502020204030204" pitchFamily="34" charset="0"/>
              <a:ea typeface="Calibri" panose="020F0502020204030204" pitchFamily="34" charset="0"/>
            </a:endParaRPr>
          </a:p>
          <a:p>
            <a:endParaRPr lang="pl-PL" sz="1600" b="1" dirty="0">
              <a:effectLst/>
              <a:latin typeface="Calibri" panose="020F0502020204030204" pitchFamily="34" charset="0"/>
              <a:ea typeface="Calibri" panose="020F0502020204030204" pitchFamily="34" charset="0"/>
            </a:endParaRPr>
          </a:p>
        </p:txBody>
      </p:sp>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1690141" y="562904"/>
            <a:ext cx="5107898" cy="507077"/>
          </a:xfrm>
        </p:spPr>
        <p:txBody>
          <a:bodyPr/>
          <a:lstStyle/>
          <a:p>
            <a:r>
              <a:rPr lang="pl-PL" dirty="0"/>
              <a:t>Przykład 3 – </a:t>
            </a:r>
            <a:r>
              <a:rPr lang="pl-PL" dirty="0" err="1"/>
              <a:t>PLEpiSeq</a:t>
            </a:r>
            <a:r>
              <a:rPr lang="pl-PL" dirty="0"/>
              <a:t> (</a:t>
            </a:r>
            <a:r>
              <a:rPr lang="pl-PL" dirty="0" err="1"/>
              <a:t>direct</a:t>
            </a:r>
            <a:r>
              <a:rPr lang="pl-PL" dirty="0"/>
              <a:t> grant) cd.</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2"/>
          <a:stretch>
            <a:fillRect/>
          </a:stretch>
        </p:blipFill>
        <p:spPr>
          <a:xfrm>
            <a:off x="7158695" y="208858"/>
            <a:ext cx="1623308" cy="694569"/>
          </a:xfrm>
          <a:prstGeom prst="rect">
            <a:avLst/>
          </a:prstGeom>
        </p:spPr>
      </p:pic>
    </p:spTree>
    <p:extLst>
      <p:ext uri="{BB962C8B-B14F-4D97-AF65-F5344CB8AC3E}">
        <p14:creationId xmlns:p14="http://schemas.microsoft.com/office/powerpoint/2010/main" val="31983008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odtytuł 10">
            <a:extLst>
              <a:ext uri="{FF2B5EF4-FFF2-40B4-BE49-F238E27FC236}">
                <a16:creationId xmlns:a16="http://schemas.microsoft.com/office/drawing/2014/main" id="{88404735-E369-4D4F-953A-BBCCDB5D8493}"/>
              </a:ext>
            </a:extLst>
          </p:cNvPr>
          <p:cNvSpPr>
            <a:spLocks noGrp="1"/>
          </p:cNvSpPr>
          <p:nvPr>
            <p:ph idx="13"/>
          </p:nvPr>
        </p:nvSpPr>
        <p:spPr>
          <a:xfrm>
            <a:off x="378502" y="1236689"/>
            <a:ext cx="8403501" cy="3314293"/>
          </a:xfrm>
        </p:spPr>
        <p:txBody>
          <a:bodyPr/>
          <a:lstStyle/>
          <a:p>
            <a:pPr marL="285750" indent="-285750"/>
            <a:r>
              <a:rPr lang="pl-PL" sz="1400" b="0" dirty="0">
                <a:solidFill>
                  <a:srgbClr val="002060"/>
                </a:solidFill>
              </a:rPr>
              <a:t>II konkurs WGS (</a:t>
            </a:r>
            <a:r>
              <a:rPr lang="en-US" sz="1400" i="1" dirty="0">
                <a:solidFill>
                  <a:srgbClr val="002060"/>
                </a:solidFill>
              </a:rPr>
              <a:t>Enhancing whole genome sequencing (WGS) and/or reverse transcription polymerase chain reaction (RT-PCR) national infrastructures and capacities to respond to the COVID-19 pandemic and future health threats </a:t>
            </a:r>
            <a:r>
              <a:rPr lang="en-US" sz="1400" dirty="0">
                <a:solidFill>
                  <a:srgbClr val="002060"/>
                </a:solidFill>
              </a:rPr>
              <a:t>(EU4H-2022-DGA-MS-IBA-1)</a:t>
            </a:r>
            <a:endParaRPr lang="pl-PL" sz="1400" b="0" dirty="0">
              <a:solidFill>
                <a:srgbClr val="002060"/>
              </a:solidFill>
            </a:endParaRPr>
          </a:p>
          <a:p>
            <a:pPr marL="285750" indent="-285750">
              <a:buFont typeface="Arial" panose="020B0604020202020204" pitchFamily="34" charset="0"/>
              <a:buChar char="•"/>
            </a:pPr>
            <a:r>
              <a:rPr lang="pl-PL" sz="1400" b="0" dirty="0">
                <a:solidFill>
                  <a:srgbClr val="002060"/>
                </a:solidFill>
              </a:rPr>
              <a:t>IV 2022 - odnowiona/powtórna nominacja Ministra Zdrowia dla NIZP PZH – PIB</a:t>
            </a:r>
          </a:p>
          <a:p>
            <a:pPr marL="285750" indent="-285750">
              <a:buFont typeface="Arial" panose="020B0604020202020204" pitchFamily="34" charset="0"/>
              <a:buChar char="•"/>
            </a:pPr>
            <a:r>
              <a:rPr lang="pl-PL" sz="1400" b="0" dirty="0">
                <a:solidFill>
                  <a:srgbClr val="002060"/>
                </a:solidFill>
              </a:rPr>
              <a:t>V 2022 - zaproszenie do konkursu przez </a:t>
            </a:r>
            <a:r>
              <a:rPr lang="en-US" sz="1400" b="0" dirty="0">
                <a:solidFill>
                  <a:srgbClr val="002060"/>
                </a:solidFill>
              </a:rPr>
              <a:t>European Health and Digital Executive Agency</a:t>
            </a:r>
            <a:r>
              <a:rPr lang="pl-PL" sz="1400" b="0" dirty="0">
                <a:solidFill>
                  <a:srgbClr val="002060"/>
                </a:solidFill>
              </a:rPr>
              <a:t> (</a:t>
            </a:r>
            <a:r>
              <a:rPr lang="pl-PL" sz="1400" b="0" dirty="0" err="1">
                <a:solidFill>
                  <a:srgbClr val="002060"/>
                </a:solidFill>
              </a:rPr>
              <a:t>HaDEA</a:t>
            </a:r>
            <a:r>
              <a:rPr lang="pl-PL" sz="1400" dirty="0">
                <a:solidFill>
                  <a:srgbClr val="002060"/>
                </a:solidFill>
              </a:rPr>
              <a:t>)</a:t>
            </a:r>
            <a:endParaRPr lang="pl-PL" sz="1400" b="0" dirty="0">
              <a:solidFill>
                <a:srgbClr val="002060"/>
              </a:solidFill>
            </a:endParaRPr>
          </a:p>
          <a:p>
            <a:r>
              <a:rPr lang="pl-PL" sz="1400" b="0" dirty="0">
                <a:solidFill>
                  <a:srgbClr val="002060"/>
                </a:solidFill>
              </a:rPr>
              <a:t>29 IX - złożenie wniosku </a:t>
            </a:r>
            <a:r>
              <a:rPr lang="pl-PL" sz="1400" b="0" dirty="0">
                <a:solidFill>
                  <a:srgbClr val="002060"/>
                </a:solidFill>
                <a:sym typeface="Wingdings" panose="05000000000000000000" pitchFamily="2" charset="2"/>
              </a:rPr>
              <a:t> </a:t>
            </a:r>
            <a:r>
              <a:rPr lang="en-US" sz="1400" b="1" dirty="0">
                <a:latin typeface="Calibri" panose="020F0502020204030204" pitchFamily="34" charset="0"/>
                <a:ea typeface="Calibri" panose="020F0502020204030204" pitchFamily="34" charset="0"/>
                <a:cs typeface="Times New Roman" panose="02020603050405020304" pitchFamily="18" charset="0"/>
              </a:rPr>
              <a:t>Towards the National Platform for Genomic Surveillance</a:t>
            </a:r>
            <a:r>
              <a:rPr lang="pl-PL" sz="1400" b="1" dirty="0">
                <a:latin typeface="Calibri" panose="020F0502020204030204" pitchFamily="34" charset="0"/>
                <a:ea typeface="Calibri" panose="020F0502020204030204" pitchFamily="34" charset="0"/>
                <a:cs typeface="Times New Roman" panose="02020603050405020304" pitchFamily="18" charset="0"/>
              </a:rPr>
              <a:t> (</a:t>
            </a:r>
            <a:r>
              <a:rPr lang="pl-PL" sz="1400" b="1" dirty="0" err="1">
                <a:latin typeface="Calibri" panose="020F0502020204030204" pitchFamily="34" charset="0"/>
                <a:ea typeface="Calibri" panose="020F0502020204030204" pitchFamily="34" charset="0"/>
                <a:cs typeface="Times New Roman" panose="02020603050405020304" pitchFamily="18" charset="0"/>
              </a:rPr>
              <a:t>PLEpiSeq</a:t>
            </a:r>
            <a:r>
              <a:rPr lang="pl-PL" sz="1400" b="1" dirty="0">
                <a:latin typeface="Calibri" panose="020F0502020204030204" pitchFamily="34" charset="0"/>
                <a:ea typeface="Calibri" panose="020F0502020204030204" pitchFamily="34" charset="0"/>
                <a:cs typeface="Times New Roman" panose="02020603050405020304" pitchFamily="18" charset="0"/>
              </a:rPr>
              <a:t>)</a:t>
            </a:r>
            <a:endParaRPr lang="pl-PL" sz="1400" b="0" dirty="0">
              <a:solidFill>
                <a:srgbClr val="002060"/>
              </a:solidFill>
              <a:sym typeface="Wingdings" panose="05000000000000000000" pitchFamily="2" charset="2"/>
            </a:endParaRPr>
          </a:p>
          <a:p>
            <a:pPr marL="342900" indent="-342900">
              <a:buFont typeface="Arial" panose="020B0604020202020204" pitchFamily="34" charset="0"/>
              <a:buChar char="•"/>
            </a:pPr>
            <a:r>
              <a:rPr lang="pl-PL" sz="1400" b="0" dirty="0">
                <a:solidFill>
                  <a:srgbClr val="002060"/>
                </a:solidFill>
              </a:rPr>
              <a:t>30 IX – złożenie przez NIZP PZH – PIB wniosku do </a:t>
            </a:r>
            <a:r>
              <a:rPr lang="pl-PL" sz="1400" b="0" dirty="0" err="1">
                <a:solidFill>
                  <a:srgbClr val="002060"/>
                </a:solidFill>
              </a:rPr>
              <a:t>HaDEA</a:t>
            </a:r>
            <a:r>
              <a:rPr lang="pl-PL" sz="1400" b="0" dirty="0">
                <a:solidFill>
                  <a:srgbClr val="002060"/>
                </a:solidFill>
              </a:rPr>
              <a:t> o zgodę na rozpoczęcie realizacji projektu </a:t>
            </a:r>
            <a:r>
              <a:rPr lang="pl-PL" sz="1400" b="0" dirty="0" err="1">
                <a:solidFill>
                  <a:srgbClr val="002060"/>
                </a:solidFill>
              </a:rPr>
              <a:t>PLEpiSeq</a:t>
            </a:r>
            <a:r>
              <a:rPr lang="pl-PL" sz="1400" b="0" dirty="0">
                <a:solidFill>
                  <a:srgbClr val="002060"/>
                </a:solidFill>
              </a:rPr>
              <a:t> 1 X 2022 (odpowiedź pozytywna nadeszła w XI 2022)</a:t>
            </a:r>
          </a:p>
          <a:p>
            <a:pPr marL="342900" indent="-342900">
              <a:buFont typeface="Arial" panose="020B0604020202020204" pitchFamily="34" charset="0"/>
              <a:buChar char="•"/>
            </a:pPr>
            <a:r>
              <a:rPr lang="pl-PL" sz="1400" dirty="0">
                <a:solidFill>
                  <a:srgbClr val="002060"/>
                </a:solidFill>
                <a:sym typeface="Wingdings" panose="05000000000000000000" pitchFamily="2" charset="2"/>
              </a:rPr>
              <a:t>XII 2022 - </a:t>
            </a:r>
            <a:r>
              <a:rPr lang="pl-PL" sz="1400" b="0" dirty="0">
                <a:solidFill>
                  <a:srgbClr val="002060"/>
                </a:solidFill>
                <a:sym typeface="Wingdings" panose="05000000000000000000" pitchFamily="2" charset="2"/>
              </a:rPr>
              <a:t>pozytywna decyzja </a:t>
            </a:r>
            <a:r>
              <a:rPr lang="pl-PL" sz="1400" dirty="0" err="1">
                <a:solidFill>
                  <a:srgbClr val="002060"/>
                </a:solidFill>
                <a:sym typeface="Wingdings" panose="05000000000000000000" pitchFamily="2" charset="2"/>
              </a:rPr>
              <a:t>HaDEA</a:t>
            </a:r>
            <a:endParaRPr lang="pl-PL" sz="1400" b="0" dirty="0">
              <a:solidFill>
                <a:srgbClr val="002060"/>
              </a:solidFill>
            </a:endParaRPr>
          </a:p>
          <a:p>
            <a:pPr marL="0" indent="0">
              <a:lnSpc>
                <a:spcPct val="107000"/>
              </a:lnSpc>
              <a:spcAft>
                <a:spcPts val="800"/>
              </a:spcAft>
              <a:buNone/>
            </a:pPr>
            <a:endParaRPr lang="pl-PL" sz="1400" b="0" dirty="0">
              <a:solidFill>
                <a:srgbClr val="35387F"/>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pl-PL" sz="1400" b="1" dirty="0">
                <a:solidFill>
                  <a:srgbClr val="35387F"/>
                </a:solidFill>
                <a:latin typeface="Calibri" panose="020F0502020204030204" pitchFamily="34" charset="0"/>
                <a:ea typeface="Calibri" panose="020F0502020204030204" pitchFamily="34" charset="0"/>
                <a:cs typeface="Times New Roman" panose="02020603050405020304" pitchFamily="18" charset="0"/>
              </a:rPr>
              <a:t>Budżet projektu*: 1,5 mln € (80% UE i 20% wkładu własnego)/ czas realizacji: 26 m-</a:t>
            </a:r>
            <a:r>
              <a:rPr lang="pl-PL" sz="1400" b="1" dirty="0" err="1">
                <a:solidFill>
                  <a:srgbClr val="35387F"/>
                </a:solidFill>
                <a:latin typeface="Calibri" panose="020F0502020204030204" pitchFamily="34" charset="0"/>
                <a:ea typeface="Calibri" panose="020F0502020204030204" pitchFamily="34" charset="0"/>
                <a:cs typeface="Times New Roman" panose="02020603050405020304" pitchFamily="18" charset="0"/>
              </a:rPr>
              <a:t>cy</a:t>
            </a:r>
            <a:r>
              <a:rPr lang="pl-PL" sz="1400" b="1" dirty="0">
                <a:solidFill>
                  <a:srgbClr val="35387F"/>
                </a:solidFill>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Aft>
                <a:spcPts val="800"/>
              </a:spcAft>
              <a:buNone/>
            </a:pPr>
            <a:r>
              <a:rPr lang="pl-PL" sz="1400" dirty="0">
                <a:latin typeface="Calibri" panose="020F0502020204030204" pitchFamily="34" charset="0"/>
                <a:ea typeface="Calibri" panose="020F0502020204030204" pitchFamily="34" charset="0"/>
                <a:cs typeface="Times New Roman" panose="02020603050405020304" pitchFamily="18" charset="0"/>
              </a:rPr>
              <a:t>* Budżet i czas trwania projektu w trakcie negocjacji</a:t>
            </a:r>
            <a:endParaRPr lang="pl-PL" sz="1400" dirty="0">
              <a:solidFill>
                <a:srgbClr val="35387F"/>
              </a:solidFill>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endParaRPr lang="pl-PL" sz="1600" b="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1690141" y="562904"/>
            <a:ext cx="5107898" cy="507077"/>
          </a:xfrm>
        </p:spPr>
        <p:txBody>
          <a:bodyPr/>
          <a:lstStyle/>
          <a:p>
            <a:r>
              <a:rPr lang="pl-PL" dirty="0"/>
              <a:t>Przykład 3 – </a:t>
            </a:r>
            <a:r>
              <a:rPr lang="pl-PL" dirty="0" err="1"/>
              <a:t>PLEpiSeq</a:t>
            </a:r>
            <a:r>
              <a:rPr lang="pl-PL" dirty="0"/>
              <a:t> (</a:t>
            </a:r>
            <a:r>
              <a:rPr lang="pl-PL" dirty="0" err="1"/>
              <a:t>direct</a:t>
            </a:r>
            <a:r>
              <a:rPr lang="pl-PL" dirty="0"/>
              <a:t> grant) cd.</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2"/>
          <a:stretch>
            <a:fillRect/>
          </a:stretch>
        </p:blipFill>
        <p:spPr>
          <a:xfrm>
            <a:off x="7158695" y="208858"/>
            <a:ext cx="1623308" cy="694569"/>
          </a:xfrm>
          <a:prstGeom prst="rect">
            <a:avLst/>
          </a:prstGeom>
        </p:spPr>
      </p:pic>
    </p:spTree>
    <p:extLst>
      <p:ext uri="{BB962C8B-B14F-4D97-AF65-F5344CB8AC3E}">
        <p14:creationId xmlns:p14="http://schemas.microsoft.com/office/powerpoint/2010/main" val="483611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odtytuł 10">
            <a:extLst>
              <a:ext uri="{FF2B5EF4-FFF2-40B4-BE49-F238E27FC236}">
                <a16:creationId xmlns:a16="http://schemas.microsoft.com/office/drawing/2014/main" id="{88404735-E369-4D4F-953A-BBCCDB5D8493}"/>
              </a:ext>
            </a:extLst>
          </p:cNvPr>
          <p:cNvSpPr>
            <a:spLocks noGrp="1"/>
          </p:cNvSpPr>
          <p:nvPr>
            <p:ph idx="13"/>
          </p:nvPr>
        </p:nvSpPr>
        <p:spPr>
          <a:xfrm>
            <a:off x="523875" y="1101778"/>
            <a:ext cx="8035509" cy="3236138"/>
          </a:xfrm>
        </p:spPr>
        <p:txBody>
          <a:bodyPr/>
          <a:lstStyle/>
          <a:p>
            <a:pPr marL="0" indent="0">
              <a:lnSpc>
                <a:spcPct val="107000"/>
              </a:lnSpc>
              <a:spcAft>
                <a:spcPts val="800"/>
              </a:spcAft>
              <a:buNone/>
            </a:pPr>
            <a:r>
              <a:rPr lang="pl-PL" sz="1400" b="0" u="sng" dirty="0">
                <a:solidFill>
                  <a:srgbClr val="35387F"/>
                </a:solidFill>
                <a:latin typeface="Calibri" panose="020F0502020204030204" pitchFamily="34" charset="0"/>
                <a:ea typeface="Calibri" panose="020F0502020204030204" pitchFamily="34" charset="0"/>
                <a:cs typeface="Times New Roman" panose="02020603050405020304" pitchFamily="18" charset="0"/>
              </a:rPr>
              <a:t>Cele projektu:</a:t>
            </a:r>
          </a:p>
          <a:p>
            <a:pPr marL="285750" indent="-285750">
              <a:lnSpc>
                <a:spcPct val="107000"/>
              </a:lnSpc>
              <a:spcAft>
                <a:spcPts val="800"/>
              </a:spcAft>
              <a:buFont typeface="Arial" panose="020B0604020202020204" pitchFamily="34" charset="0"/>
              <a:buChar char="•"/>
            </a:pPr>
            <a:r>
              <a:rPr lang="pl-PL" sz="1400" b="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wdrożenie nadzoru genomowego jako rutynowego narzędzia w odniesieniu do innych patogenów niż tylko SARS-CoV-2</a:t>
            </a:r>
          </a:p>
          <a:p>
            <a:pPr marL="285750" indent="-285750">
              <a:lnSpc>
                <a:spcPct val="107000"/>
              </a:lnSpc>
              <a:spcAft>
                <a:spcPts val="800"/>
              </a:spcAft>
              <a:buFont typeface="Arial" panose="020B0604020202020204" pitchFamily="34" charset="0"/>
              <a:buChar char="•"/>
            </a:pPr>
            <a:r>
              <a:rPr lang="pl-PL" sz="1400" b="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rozbudowa oprogramowania HERA, w celu włączenia kolejnych patogenów (w pierwszej kolejności bakterii Salmonella i wirusa grypy) do rutynowego nadzoru epidemiologiczno-genomowego</a:t>
            </a:r>
          </a:p>
          <a:p>
            <a:pPr marL="285750" indent="-285750">
              <a:lnSpc>
                <a:spcPct val="107000"/>
              </a:lnSpc>
              <a:spcAft>
                <a:spcPts val="800"/>
              </a:spcAft>
              <a:buFont typeface="Arial" panose="020B0604020202020204" pitchFamily="34" charset="0"/>
              <a:buChar char="•"/>
            </a:pPr>
            <a:r>
              <a:rPr lang="pl-PL" sz="1400" b="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dalszy rozwój narzędzi </a:t>
            </a:r>
            <a:r>
              <a:rPr lang="pl-PL" sz="1400" b="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bioinformatycznych</a:t>
            </a:r>
            <a:r>
              <a:rPr lang="pl-PL" sz="1400" b="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w celu wykorzystania ich do analizy danych uzyskiwanych z sekwencjonowania genomów kolejnych patogenów (zgodnie z zaleceniami ECDC);</a:t>
            </a:r>
          </a:p>
          <a:p>
            <a:pPr marL="285750" indent="-285750">
              <a:lnSpc>
                <a:spcPct val="107000"/>
              </a:lnSpc>
              <a:spcAft>
                <a:spcPts val="800"/>
              </a:spcAft>
              <a:buFont typeface="Arial" panose="020B0604020202020204" pitchFamily="34" charset="0"/>
              <a:buChar char="•"/>
            </a:pPr>
            <a:r>
              <a:rPr lang="pl-PL" sz="1400" b="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zwiększenie zdolności w zakresie wizualizacji danych uzyskanych z sekwencjonowania oraz będących wynikiem analizy z wykorzystaniem ww. narzędzi </a:t>
            </a:r>
            <a:r>
              <a:rPr lang="pl-PL" sz="1400" b="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bioinformatycznych</a:t>
            </a:r>
            <a:r>
              <a:rPr lang="pl-PL" sz="1400" b="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a:t>
            </a:r>
          </a:p>
          <a:p>
            <a:pPr marL="285750" indent="-285750">
              <a:lnSpc>
                <a:spcPct val="107000"/>
              </a:lnSpc>
              <a:spcAft>
                <a:spcPts val="800"/>
              </a:spcAft>
              <a:buFont typeface="Arial" panose="020B0604020202020204" pitchFamily="34" charset="0"/>
              <a:buChar char="•"/>
            </a:pPr>
            <a:r>
              <a:rPr lang="pl-PL" sz="1400" b="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szkolenia i pomoc techniczną dla podmiotów zewnętrznych zaangażowanych w nadzór genomowy, które docelowo korzystać będą z budowanej przez NIZP PZH - PIB platformy</a:t>
            </a:r>
            <a:endParaRPr lang="pl-PL" sz="1400" b="0" dirty="0">
              <a:solidFill>
                <a:srgbClr val="35387F"/>
              </a:solidFill>
            </a:endParaRPr>
          </a:p>
          <a:p>
            <a:endParaRPr lang="pl-PL" sz="1600" b="1" dirty="0">
              <a:effectLst/>
              <a:latin typeface="Calibri" panose="020F0502020204030204" pitchFamily="34" charset="0"/>
              <a:ea typeface="Calibri" panose="020F0502020204030204" pitchFamily="34" charset="0"/>
            </a:endParaRPr>
          </a:p>
        </p:txBody>
      </p:sp>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1690141" y="562904"/>
            <a:ext cx="5107898" cy="507077"/>
          </a:xfrm>
        </p:spPr>
        <p:txBody>
          <a:bodyPr/>
          <a:lstStyle/>
          <a:p>
            <a:r>
              <a:rPr lang="pl-PL" dirty="0"/>
              <a:t>Przykład 3 – </a:t>
            </a:r>
            <a:r>
              <a:rPr lang="pl-PL" dirty="0" err="1"/>
              <a:t>PLEpiSeq</a:t>
            </a:r>
            <a:r>
              <a:rPr lang="pl-PL" dirty="0"/>
              <a:t> (</a:t>
            </a:r>
            <a:r>
              <a:rPr lang="pl-PL" dirty="0" err="1"/>
              <a:t>direct</a:t>
            </a:r>
            <a:r>
              <a:rPr lang="pl-PL" dirty="0"/>
              <a:t> grant) cd.</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2"/>
          <a:stretch>
            <a:fillRect/>
          </a:stretch>
        </p:blipFill>
        <p:spPr>
          <a:xfrm>
            <a:off x="7158695" y="208858"/>
            <a:ext cx="1623308" cy="694569"/>
          </a:xfrm>
          <a:prstGeom prst="rect">
            <a:avLst/>
          </a:prstGeom>
        </p:spPr>
      </p:pic>
    </p:spTree>
    <p:extLst>
      <p:ext uri="{BB962C8B-B14F-4D97-AF65-F5344CB8AC3E}">
        <p14:creationId xmlns:p14="http://schemas.microsoft.com/office/powerpoint/2010/main" val="8109666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odtytuł 10">
            <a:extLst>
              <a:ext uri="{FF2B5EF4-FFF2-40B4-BE49-F238E27FC236}">
                <a16:creationId xmlns:a16="http://schemas.microsoft.com/office/drawing/2014/main" id="{88404735-E369-4D4F-953A-BBCCDB5D8493}"/>
              </a:ext>
            </a:extLst>
          </p:cNvPr>
          <p:cNvSpPr>
            <a:spLocks noGrp="1"/>
          </p:cNvSpPr>
          <p:nvPr>
            <p:ph idx="13"/>
          </p:nvPr>
        </p:nvSpPr>
        <p:spPr>
          <a:xfrm>
            <a:off x="523875" y="1469036"/>
            <a:ext cx="8035509" cy="2868879"/>
          </a:xfrm>
        </p:spPr>
        <p:txBody>
          <a:bodyPr/>
          <a:lstStyle/>
          <a:p>
            <a:r>
              <a:rPr lang="pl-PL" sz="1600" dirty="0">
                <a:effectLst/>
                <a:latin typeface="Calibri" panose="020F0502020204030204" pitchFamily="34" charset="0"/>
                <a:ea typeface="Calibri" panose="020F0502020204030204" pitchFamily="34" charset="0"/>
              </a:rPr>
              <a:t>proces przygotowania aplikacji jest długi</a:t>
            </a:r>
          </a:p>
          <a:p>
            <a:r>
              <a:rPr lang="pl-PL" sz="1600" dirty="0">
                <a:effectLst/>
                <a:latin typeface="Calibri" panose="020F0502020204030204" pitchFamily="34" charset="0"/>
                <a:ea typeface="Calibri" panose="020F0502020204030204" pitchFamily="34" charset="0"/>
              </a:rPr>
              <a:t>im więcej partnerów tym więcej pracy administracyjnej</a:t>
            </a:r>
          </a:p>
          <a:p>
            <a:r>
              <a:rPr lang="pl-PL" sz="1600" dirty="0">
                <a:effectLst/>
                <a:latin typeface="Calibri" panose="020F0502020204030204" pitchFamily="34" charset="0"/>
                <a:ea typeface="Calibri" panose="020F0502020204030204" pitchFamily="34" charset="0"/>
              </a:rPr>
              <a:t>instytucje z Polski są atrakcyjnymi partnerami </a:t>
            </a:r>
          </a:p>
          <a:p>
            <a:r>
              <a:rPr lang="pl-PL" sz="1600" dirty="0">
                <a:effectLst/>
                <a:latin typeface="Calibri" panose="020F0502020204030204" pitchFamily="34" charset="0"/>
                <a:ea typeface="Calibri" panose="020F0502020204030204" pitchFamily="34" charset="0"/>
              </a:rPr>
              <a:t>warto rozważać szerszą ścieżkę udziału w konkursach  EU4Health bo</a:t>
            </a:r>
          </a:p>
          <a:p>
            <a:pPr marL="742950" lvl="1" indent="-285750">
              <a:buFont typeface="Wingdings" panose="05000000000000000000" pitchFamily="2" charset="2"/>
              <a:buChar char="ü"/>
            </a:pPr>
            <a:r>
              <a:rPr lang="pl-PL" sz="1600" dirty="0">
                <a:solidFill>
                  <a:srgbClr val="35387F"/>
                </a:solidFill>
                <a:effectLst/>
                <a:latin typeface="Calibri" panose="020F0502020204030204" pitchFamily="34" charset="0"/>
                <a:ea typeface="Calibri" panose="020F0502020204030204" pitchFamily="34" charset="0"/>
              </a:rPr>
              <a:t>tematy konkursów się </a:t>
            </a:r>
            <a:r>
              <a:rPr lang="pl-PL" sz="1600" dirty="0">
                <a:solidFill>
                  <a:srgbClr val="35387F"/>
                </a:solidFill>
                <a:latin typeface="Calibri" panose="020F0502020204030204" pitchFamily="34" charset="0"/>
                <a:ea typeface="Calibri" panose="020F0502020204030204" pitchFamily="34" charset="0"/>
              </a:rPr>
              <a:t>nakładają</a:t>
            </a:r>
            <a:r>
              <a:rPr lang="pl-PL" sz="1600">
                <a:solidFill>
                  <a:srgbClr val="35387F"/>
                </a:solidFill>
                <a:latin typeface="Calibri" panose="020F0502020204030204" pitchFamily="34" charset="0"/>
                <a:ea typeface="Calibri" panose="020F0502020204030204" pitchFamily="34" charset="0"/>
              </a:rPr>
              <a:t>/pokrywają</a:t>
            </a:r>
            <a:endParaRPr lang="pl-PL" sz="1600" dirty="0">
              <a:solidFill>
                <a:srgbClr val="35387F"/>
              </a:solidFill>
              <a:effectLst/>
              <a:latin typeface="Calibri" panose="020F0502020204030204" pitchFamily="34" charset="0"/>
              <a:ea typeface="Calibri" panose="020F0502020204030204" pitchFamily="34" charset="0"/>
            </a:endParaRPr>
          </a:p>
          <a:p>
            <a:pPr marL="742950" lvl="1" indent="-285750">
              <a:buFont typeface="Wingdings" panose="05000000000000000000" pitchFamily="2" charset="2"/>
              <a:buChar char="ü"/>
            </a:pPr>
            <a:r>
              <a:rPr lang="pl-PL" sz="1600" dirty="0">
                <a:solidFill>
                  <a:srgbClr val="35387F"/>
                </a:solidFill>
                <a:effectLst/>
                <a:latin typeface="Calibri" panose="020F0502020204030204" pitchFamily="34" charset="0"/>
                <a:ea typeface="Calibri" panose="020F0502020204030204" pitchFamily="34" charset="0"/>
              </a:rPr>
              <a:t>różne typy konkursów dają różne korzyści i mogą się uzupełniać</a:t>
            </a:r>
          </a:p>
          <a:p>
            <a:r>
              <a:rPr lang="pl-PL" sz="1600" dirty="0">
                <a:latin typeface="Calibri" panose="020F0502020204030204" pitchFamily="34" charset="0"/>
                <a:ea typeface="Calibri" panose="020F0502020204030204" pitchFamily="34" charset="0"/>
              </a:rPr>
              <a:t>w ramach JA możliwy jest różny poziom zaangażowania</a:t>
            </a:r>
          </a:p>
          <a:p>
            <a:r>
              <a:rPr lang="pl-PL" sz="1600" dirty="0">
                <a:effectLst/>
                <a:latin typeface="Calibri" panose="020F0502020204030204" pitchFamily="34" charset="0"/>
                <a:ea typeface="Calibri" panose="020F0502020204030204" pitchFamily="34" charset="0"/>
              </a:rPr>
              <a:t>warto brać udział w JA aby uczyć się od innych</a:t>
            </a:r>
          </a:p>
          <a:p>
            <a:r>
              <a:rPr lang="pl-PL" sz="1600" dirty="0">
                <a:effectLst/>
                <a:latin typeface="Calibri" panose="020F0502020204030204" pitchFamily="34" charset="0"/>
                <a:ea typeface="Calibri" panose="020F0502020204030204" pitchFamily="34" charset="0"/>
              </a:rPr>
              <a:t>finansowanie (od początku myśleć o wkładzie własnym) </a:t>
            </a:r>
          </a:p>
        </p:txBody>
      </p:sp>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1937479" y="562904"/>
            <a:ext cx="4860560" cy="507077"/>
          </a:xfrm>
        </p:spPr>
        <p:txBody>
          <a:bodyPr/>
          <a:lstStyle/>
          <a:p>
            <a:r>
              <a:rPr lang="pl-PL" dirty="0"/>
              <a:t>Wnioski i rekomendacje</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2"/>
          <a:stretch>
            <a:fillRect/>
          </a:stretch>
        </p:blipFill>
        <p:spPr>
          <a:xfrm>
            <a:off x="7158695" y="208858"/>
            <a:ext cx="1623308" cy="694569"/>
          </a:xfrm>
          <a:prstGeom prst="rect">
            <a:avLst/>
          </a:prstGeom>
        </p:spPr>
      </p:pic>
    </p:spTree>
    <p:extLst>
      <p:ext uri="{BB962C8B-B14F-4D97-AF65-F5344CB8AC3E}">
        <p14:creationId xmlns:p14="http://schemas.microsoft.com/office/powerpoint/2010/main" val="894058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odtytuł 10">
            <a:extLst>
              <a:ext uri="{FF2B5EF4-FFF2-40B4-BE49-F238E27FC236}">
                <a16:creationId xmlns:a16="http://schemas.microsoft.com/office/drawing/2014/main" id="{88404735-E369-4D4F-953A-BBCCDB5D8493}"/>
              </a:ext>
            </a:extLst>
          </p:cNvPr>
          <p:cNvSpPr>
            <a:spLocks noGrp="1"/>
          </p:cNvSpPr>
          <p:nvPr>
            <p:ph idx="13"/>
          </p:nvPr>
        </p:nvSpPr>
        <p:spPr>
          <a:xfrm>
            <a:off x="523875" y="1960475"/>
            <a:ext cx="8035509" cy="2377440"/>
          </a:xfrm>
        </p:spPr>
        <p:txBody>
          <a:bodyPr/>
          <a:lstStyle/>
          <a:p>
            <a:r>
              <a:rPr lang="pl-PL" sz="1600" dirty="0">
                <a:effectLst/>
                <a:latin typeface="Calibri" panose="020F0502020204030204" pitchFamily="34" charset="0"/>
                <a:ea typeface="Calibri" panose="020F0502020204030204" pitchFamily="34" charset="0"/>
              </a:rPr>
              <a:t>moja rola to rola </a:t>
            </a:r>
            <a:r>
              <a:rPr lang="pl-PL" sz="1600" dirty="0" err="1">
                <a:effectLst/>
                <a:latin typeface="Calibri" panose="020F0502020204030204" pitchFamily="34" charset="0"/>
                <a:ea typeface="Calibri" panose="020F0502020204030204" pitchFamily="34" charset="0"/>
              </a:rPr>
              <a:t>project</a:t>
            </a:r>
            <a:r>
              <a:rPr lang="pl-PL" sz="1600" dirty="0">
                <a:effectLst/>
                <a:latin typeface="Calibri" panose="020F0502020204030204" pitchFamily="34" charset="0"/>
                <a:ea typeface="Calibri" panose="020F0502020204030204" pitchFamily="34" charset="0"/>
              </a:rPr>
              <a:t> managera (nie jestem badaczem/pracownikiem naukowym)</a:t>
            </a:r>
          </a:p>
          <a:p>
            <a:r>
              <a:rPr lang="pl-PL" sz="1600" dirty="0">
                <a:effectLst/>
                <a:latin typeface="Calibri" panose="020F0502020204030204" pitchFamily="34" charset="0"/>
                <a:ea typeface="Calibri" panose="020F0502020204030204" pitchFamily="34" charset="0"/>
              </a:rPr>
              <a:t>będę mówił o konkretnych projektach, w której jestem osobiście zaangażowany</a:t>
            </a:r>
          </a:p>
          <a:p>
            <a:r>
              <a:rPr lang="pl-PL" sz="1600" dirty="0">
                <a:latin typeface="Calibri" panose="020F0502020204030204" pitchFamily="34" charset="0"/>
                <a:ea typeface="Calibri" panose="020F0502020204030204" pitchFamily="34" charset="0"/>
              </a:rPr>
              <a:t>mój staż pracy w NIZP PZH PIB jest stosunkowo krótki (&lt;2 lata)</a:t>
            </a:r>
            <a:endParaRPr lang="pl-PL" sz="1600" dirty="0">
              <a:effectLst/>
              <a:latin typeface="Calibri" panose="020F0502020204030204" pitchFamily="34" charset="0"/>
              <a:ea typeface="Calibri" panose="020F0502020204030204" pitchFamily="34" charset="0"/>
            </a:endParaRPr>
          </a:p>
          <a:p>
            <a:r>
              <a:rPr lang="pl-PL" sz="1600" dirty="0">
                <a:latin typeface="Calibri" panose="020F0502020204030204" pitchFamily="34" charset="0"/>
                <a:ea typeface="Calibri" panose="020F0502020204030204" pitchFamily="34" charset="0"/>
              </a:rPr>
              <a:t>p</a:t>
            </a:r>
            <a:r>
              <a:rPr lang="pl-PL" sz="1600" dirty="0">
                <a:effectLst/>
                <a:latin typeface="Calibri" panose="020F0502020204030204" pitchFamily="34" charset="0"/>
                <a:ea typeface="Calibri" panose="020F0502020204030204" pitchFamily="34" charset="0"/>
              </a:rPr>
              <a:t>atrzę na udział w EU4Health przez pryzmat doświadczenia w pracy w instytucji </a:t>
            </a:r>
            <a:r>
              <a:rPr lang="pl-PL" sz="1600" dirty="0" err="1">
                <a:effectLst/>
                <a:latin typeface="Calibri" panose="020F0502020204030204" pitchFamily="34" charset="0"/>
                <a:ea typeface="Calibri" panose="020F0502020204030204" pitchFamily="34" charset="0"/>
              </a:rPr>
              <a:t>grantodawczej</a:t>
            </a:r>
            <a:r>
              <a:rPr lang="pl-PL" sz="1600" dirty="0">
                <a:effectLst/>
                <a:latin typeface="Calibri" panose="020F0502020204030204" pitchFamily="34" charset="0"/>
                <a:ea typeface="Calibri" panose="020F0502020204030204" pitchFamily="34" charset="0"/>
              </a:rPr>
              <a:t> (proces oceny wniosków, wymogi </a:t>
            </a:r>
            <a:r>
              <a:rPr lang="pl-PL" sz="1600" dirty="0" err="1">
                <a:effectLst/>
                <a:latin typeface="Calibri" panose="020F0502020204030204" pitchFamily="34" charset="0"/>
                <a:ea typeface="Calibri" panose="020F0502020204030204" pitchFamily="34" charset="0"/>
              </a:rPr>
              <a:t>grantodawcy</a:t>
            </a:r>
            <a:r>
              <a:rPr lang="pl-PL" sz="1600" dirty="0">
                <a:effectLst/>
                <a:latin typeface="Calibri" panose="020F0502020204030204" pitchFamily="34" charset="0"/>
                <a:ea typeface="Calibri" panose="020F0502020204030204" pitchFamily="34" charset="0"/>
              </a:rPr>
              <a:t> itd.)</a:t>
            </a:r>
          </a:p>
          <a:p>
            <a:r>
              <a:rPr lang="pl-PL" sz="1600" dirty="0">
                <a:latin typeface="Calibri" panose="020F0502020204030204" pitchFamily="34" charset="0"/>
                <a:ea typeface="Calibri" panose="020F0502020204030204" pitchFamily="34" charset="0"/>
              </a:rPr>
              <a:t>jestem entuzjastą współpracy międzynarodowej i programów UE</a:t>
            </a:r>
            <a:endParaRPr lang="pl-PL" sz="1600" dirty="0">
              <a:effectLst/>
              <a:latin typeface="Calibri" panose="020F0502020204030204" pitchFamily="34" charset="0"/>
              <a:ea typeface="Calibri" panose="020F0502020204030204" pitchFamily="34" charset="0"/>
            </a:endParaRPr>
          </a:p>
          <a:p>
            <a:endParaRPr lang="pl-PL" sz="1600" dirty="0">
              <a:effectLst/>
              <a:latin typeface="Calibri" panose="020F0502020204030204" pitchFamily="34" charset="0"/>
              <a:ea typeface="Calibri" panose="020F0502020204030204" pitchFamily="34" charset="0"/>
            </a:endParaRPr>
          </a:p>
          <a:p>
            <a:endParaRPr lang="pl-PL" sz="1200" dirty="0"/>
          </a:p>
        </p:txBody>
      </p:sp>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2785984" y="562904"/>
            <a:ext cx="3325866" cy="507077"/>
          </a:xfrm>
        </p:spPr>
        <p:txBody>
          <a:bodyPr/>
          <a:lstStyle/>
          <a:p>
            <a:r>
              <a:rPr lang="pl-PL" dirty="0"/>
              <a:t>Moja perspektywa</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2"/>
          <a:stretch>
            <a:fillRect/>
          </a:stretch>
        </p:blipFill>
        <p:spPr>
          <a:xfrm>
            <a:off x="7158695" y="208858"/>
            <a:ext cx="1623308" cy="694569"/>
          </a:xfrm>
          <a:prstGeom prst="rect">
            <a:avLst/>
          </a:prstGeom>
        </p:spPr>
      </p:pic>
    </p:spTree>
    <p:extLst>
      <p:ext uri="{BB962C8B-B14F-4D97-AF65-F5344CB8AC3E}">
        <p14:creationId xmlns:p14="http://schemas.microsoft.com/office/powerpoint/2010/main" val="2758895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ytuł 9">
            <a:extLst>
              <a:ext uri="{FF2B5EF4-FFF2-40B4-BE49-F238E27FC236}">
                <a16:creationId xmlns:a16="http://schemas.microsoft.com/office/drawing/2014/main" id="{74CBE608-D5DB-4C9C-ACF2-FE7938FBDE88}"/>
              </a:ext>
            </a:extLst>
          </p:cNvPr>
          <p:cNvSpPr>
            <a:spLocks noGrp="1"/>
          </p:cNvSpPr>
          <p:nvPr>
            <p:ph type="ctrTitle"/>
          </p:nvPr>
        </p:nvSpPr>
        <p:spPr/>
        <p:txBody>
          <a:bodyPr/>
          <a:lstStyle/>
          <a:p>
            <a:r>
              <a:rPr lang="pl-PL" dirty="0"/>
              <a:t>Dziękuję za uwagę</a:t>
            </a: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2"/>
          <a:stretch>
            <a:fillRect/>
          </a:stretch>
        </p:blipFill>
        <p:spPr>
          <a:xfrm>
            <a:off x="7158695" y="208858"/>
            <a:ext cx="1623308" cy="694569"/>
          </a:xfrm>
          <a:prstGeom prst="rect">
            <a:avLst/>
          </a:prstGeom>
        </p:spPr>
      </p:pic>
    </p:spTree>
    <p:extLst>
      <p:ext uri="{BB962C8B-B14F-4D97-AF65-F5344CB8AC3E}">
        <p14:creationId xmlns:p14="http://schemas.microsoft.com/office/powerpoint/2010/main" val="530643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odtytuł 10">
            <a:extLst>
              <a:ext uri="{FF2B5EF4-FFF2-40B4-BE49-F238E27FC236}">
                <a16:creationId xmlns:a16="http://schemas.microsoft.com/office/drawing/2014/main" id="{88404735-E369-4D4F-953A-BBCCDB5D8493}"/>
              </a:ext>
            </a:extLst>
          </p:cNvPr>
          <p:cNvSpPr>
            <a:spLocks noGrp="1"/>
          </p:cNvSpPr>
          <p:nvPr>
            <p:ph idx="13"/>
          </p:nvPr>
        </p:nvSpPr>
        <p:spPr>
          <a:xfrm>
            <a:off x="523875" y="1960475"/>
            <a:ext cx="8035509" cy="2377440"/>
          </a:xfrm>
        </p:spPr>
        <p:txBody>
          <a:bodyPr/>
          <a:lstStyle/>
          <a:p>
            <a:r>
              <a:rPr lang="pl-PL" sz="1800" dirty="0">
                <a:effectLst/>
                <a:latin typeface="Calibri" panose="020F0502020204030204" pitchFamily="34" charset="0"/>
                <a:ea typeface="Calibri" panose="020F0502020204030204" pitchFamily="34" charset="0"/>
              </a:rPr>
              <a:t>środki finansowe</a:t>
            </a:r>
          </a:p>
          <a:p>
            <a:r>
              <a:rPr lang="pl-PL" sz="1800" dirty="0" err="1">
                <a:effectLst/>
                <a:latin typeface="Calibri" panose="020F0502020204030204" pitchFamily="34" charset="0"/>
                <a:ea typeface="Calibri" panose="020F0502020204030204" pitchFamily="34" charset="0"/>
              </a:rPr>
              <a:t>networking</a:t>
            </a:r>
            <a:r>
              <a:rPr lang="pl-PL" sz="1800" dirty="0">
                <a:effectLst/>
                <a:latin typeface="Calibri" panose="020F0502020204030204" pitchFamily="34" charset="0"/>
                <a:ea typeface="Calibri" panose="020F0502020204030204" pitchFamily="34" charset="0"/>
              </a:rPr>
              <a:t> i budowanie przyszłej współpracy</a:t>
            </a:r>
          </a:p>
          <a:p>
            <a:r>
              <a:rPr lang="pl-PL" sz="1800" dirty="0">
                <a:effectLst/>
                <a:latin typeface="Calibri" panose="020F0502020204030204" pitchFamily="34" charset="0"/>
                <a:ea typeface="Calibri" panose="020F0502020204030204" pitchFamily="34" charset="0"/>
              </a:rPr>
              <a:t>wymiana doświadczeń i najlepszych praktyk</a:t>
            </a:r>
          </a:p>
          <a:p>
            <a:r>
              <a:rPr lang="pl-PL" sz="1800" dirty="0">
                <a:effectLst/>
                <a:latin typeface="Calibri" panose="020F0502020204030204" pitchFamily="34" charset="0"/>
                <a:ea typeface="Calibri" panose="020F0502020204030204" pitchFamily="34" charset="0"/>
              </a:rPr>
              <a:t>prestiż</a:t>
            </a:r>
          </a:p>
          <a:p>
            <a:pPr marL="0" indent="0">
              <a:buNone/>
            </a:pPr>
            <a:endParaRPr lang="pl-PL" sz="1800" dirty="0">
              <a:effectLst/>
              <a:latin typeface="Calibri" panose="020F0502020204030204" pitchFamily="34" charset="0"/>
              <a:ea typeface="Calibri" panose="020F0502020204030204" pitchFamily="34" charset="0"/>
            </a:endParaRPr>
          </a:p>
          <a:p>
            <a:r>
              <a:rPr lang="pl-PL" sz="1800" dirty="0">
                <a:latin typeface="Calibri" panose="020F0502020204030204" pitchFamily="34" charset="0"/>
                <a:ea typeface="Calibri" panose="020F0502020204030204" pitchFamily="34" charset="0"/>
              </a:rPr>
              <a:t>w przypadku Joint </a:t>
            </a:r>
            <a:r>
              <a:rPr lang="pl-PL" sz="1800" dirty="0" err="1">
                <a:latin typeface="Calibri" panose="020F0502020204030204" pitchFamily="34" charset="0"/>
                <a:ea typeface="Calibri" panose="020F0502020204030204" pitchFamily="34" charset="0"/>
              </a:rPr>
              <a:t>Actions</a:t>
            </a:r>
            <a:r>
              <a:rPr lang="pl-PL" sz="1800" dirty="0">
                <a:latin typeface="Calibri" panose="020F0502020204030204" pitchFamily="34" charset="0"/>
                <a:ea typeface="Calibri" panose="020F0502020204030204" pitchFamily="34" charset="0"/>
              </a:rPr>
              <a:t> dodatkowo niski próg wejścia, możliwość wyboru pasującej nam roli i uczenia się współpracy w przyjaznym środowisku</a:t>
            </a:r>
            <a:endParaRPr lang="pl-PL" sz="1800" dirty="0">
              <a:effectLst/>
              <a:latin typeface="Calibri" panose="020F0502020204030204" pitchFamily="34" charset="0"/>
              <a:ea typeface="Calibri" panose="020F0502020204030204" pitchFamily="34" charset="0"/>
            </a:endParaRPr>
          </a:p>
          <a:p>
            <a:endParaRPr lang="pl-PL" sz="1800" dirty="0">
              <a:effectLst/>
              <a:latin typeface="Calibri" panose="020F0502020204030204" pitchFamily="34" charset="0"/>
              <a:ea typeface="Calibri" panose="020F0502020204030204" pitchFamily="34" charset="0"/>
            </a:endParaRPr>
          </a:p>
          <a:p>
            <a:endParaRPr lang="pl-PL" sz="1200" dirty="0"/>
          </a:p>
        </p:txBody>
      </p:sp>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2785984" y="562904"/>
            <a:ext cx="3325866" cy="507077"/>
          </a:xfrm>
        </p:spPr>
        <p:txBody>
          <a:bodyPr/>
          <a:lstStyle/>
          <a:p>
            <a:r>
              <a:rPr lang="pl-PL" dirty="0"/>
              <a:t>Dlaczego EU4Health?</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2"/>
          <a:stretch>
            <a:fillRect/>
          </a:stretch>
        </p:blipFill>
        <p:spPr>
          <a:xfrm>
            <a:off x="7158695" y="208858"/>
            <a:ext cx="1623308" cy="694569"/>
          </a:xfrm>
          <a:prstGeom prst="rect">
            <a:avLst/>
          </a:prstGeom>
        </p:spPr>
      </p:pic>
    </p:spTree>
    <p:extLst>
      <p:ext uri="{BB962C8B-B14F-4D97-AF65-F5344CB8AC3E}">
        <p14:creationId xmlns:p14="http://schemas.microsoft.com/office/powerpoint/2010/main" val="3886106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odtytuł 10">
            <a:extLst>
              <a:ext uri="{FF2B5EF4-FFF2-40B4-BE49-F238E27FC236}">
                <a16:creationId xmlns:a16="http://schemas.microsoft.com/office/drawing/2014/main" id="{88404735-E369-4D4F-953A-BBCCDB5D8493}"/>
              </a:ext>
            </a:extLst>
          </p:cNvPr>
          <p:cNvSpPr>
            <a:spLocks noGrp="1"/>
          </p:cNvSpPr>
          <p:nvPr>
            <p:ph idx="13"/>
          </p:nvPr>
        </p:nvSpPr>
        <p:spPr>
          <a:xfrm>
            <a:off x="523875" y="1304144"/>
            <a:ext cx="8035509" cy="3166672"/>
          </a:xfrm>
        </p:spPr>
        <p:txBody>
          <a:bodyPr/>
          <a:lstStyle/>
          <a:p>
            <a:pPr marL="0" indent="0">
              <a:buNone/>
            </a:pPr>
            <a:r>
              <a:rPr lang="pl-PL" sz="1600" b="1" dirty="0">
                <a:effectLst/>
                <a:latin typeface="Calibri" panose="020F0502020204030204" pitchFamily="34" charset="0"/>
                <a:ea typeface="Calibri" panose="020F0502020204030204" pitchFamily="34" charset="0"/>
              </a:rPr>
              <a:t>Różne formy wsparcia w ramach EU4Health: czym jest Joint Action?</a:t>
            </a:r>
          </a:p>
          <a:p>
            <a:pPr marL="0" indent="0">
              <a:buNone/>
            </a:pPr>
            <a:endParaRPr lang="pl-PL" sz="1600" dirty="0">
              <a:effectLst/>
              <a:latin typeface="Calibri" panose="020F0502020204030204" pitchFamily="34" charset="0"/>
              <a:ea typeface="Calibri" panose="020F0502020204030204" pitchFamily="34" charset="0"/>
            </a:endParaRPr>
          </a:p>
          <a:p>
            <a:pPr marL="0" indent="0">
              <a:buNone/>
            </a:pPr>
            <a:r>
              <a:rPr lang="pl-PL" sz="1600" i="1" dirty="0">
                <a:effectLst/>
                <a:latin typeface="Calibri" panose="020F0502020204030204" pitchFamily="34" charset="0"/>
                <a:ea typeface="Calibri" panose="020F0502020204030204" pitchFamily="34" charset="0"/>
              </a:rPr>
              <a:t>„Joint </a:t>
            </a:r>
            <a:r>
              <a:rPr lang="pl-PL" sz="1600" i="1" dirty="0" err="1">
                <a:effectLst/>
                <a:latin typeface="Calibri" panose="020F0502020204030204" pitchFamily="34" charset="0"/>
                <a:ea typeface="Calibri" panose="020F0502020204030204" pitchFamily="34" charset="0"/>
              </a:rPr>
              <a:t>Actions</a:t>
            </a:r>
            <a:r>
              <a:rPr lang="pl-PL" sz="1600" i="1" dirty="0">
                <a:effectLst/>
                <a:latin typeface="Calibri" panose="020F0502020204030204" pitchFamily="34" charset="0"/>
                <a:ea typeface="Calibri" panose="020F0502020204030204" pitchFamily="34" charset="0"/>
              </a:rPr>
              <a:t>” to rodzaj wsparcia zakładający współpracę międzynarodową i partnerstwo. Warunkiem uzyskania dofinansowania jest znalezienie </a:t>
            </a:r>
            <a:r>
              <a:rPr lang="pl-PL" sz="1600" b="1" i="1" dirty="0">
                <a:effectLst/>
                <a:latin typeface="Calibri" panose="020F0502020204030204" pitchFamily="34" charset="0"/>
                <a:ea typeface="Calibri" panose="020F0502020204030204" pitchFamily="34" charset="0"/>
              </a:rPr>
              <a:t>co najmniej dwóch partnerów </a:t>
            </a:r>
            <a:r>
              <a:rPr lang="pl-PL" sz="1600" i="1" dirty="0">
                <a:effectLst/>
                <a:latin typeface="Calibri" panose="020F0502020204030204" pitchFamily="34" charset="0"/>
                <a:ea typeface="Calibri" panose="020F0502020204030204" pitchFamily="34" charset="0"/>
              </a:rPr>
              <a:t>z krajów UE oraz stowarzyszonych z Programem i złożenie wspólnego wniosku… </a:t>
            </a:r>
          </a:p>
          <a:p>
            <a:pPr marL="0" indent="0">
              <a:buNone/>
            </a:pPr>
            <a:endParaRPr lang="pl-PL" sz="1600" b="1" dirty="0">
              <a:effectLst/>
              <a:latin typeface="Calibri" panose="020F0502020204030204" pitchFamily="34" charset="0"/>
              <a:ea typeface="Calibri" panose="020F0502020204030204" pitchFamily="34" charset="0"/>
            </a:endParaRPr>
          </a:p>
          <a:p>
            <a:pPr marL="0" indent="0">
              <a:buNone/>
            </a:pPr>
            <a:r>
              <a:rPr lang="pl-PL" sz="1600" dirty="0">
                <a:effectLst/>
                <a:latin typeface="Calibri" panose="020F0502020204030204" pitchFamily="34" charset="0"/>
                <a:ea typeface="Calibri" panose="020F0502020204030204" pitchFamily="34" charset="0"/>
              </a:rPr>
              <a:t>ale to minimalny/formalny wymóg bo </a:t>
            </a:r>
            <a:r>
              <a:rPr lang="pl-PL" sz="1600" b="1" dirty="0">
                <a:effectLst/>
                <a:latin typeface="Calibri" panose="020F0502020204030204" pitchFamily="34" charset="0"/>
                <a:ea typeface="Calibri" panose="020F0502020204030204" pitchFamily="34" charset="0"/>
              </a:rPr>
              <a:t>intencją KE jest jak najszersza współpraca krajów członkowskich UE </a:t>
            </a:r>
            <a:r>
              <a:rPr lang="pl-PL" sz="1600" dirty="0">
                <a:effectLst/>
                <a:latin typeface="Calibri" panose="020F0502020204030204" pitchFamily="34" charset="0"/>
                <a:ea typeface="Calibri" panose="020F0502020204030204" pitchFamily="34" charset="0"/>
              </a:rPr>
              <a:t>wokół danego tematu!</a:t>
            </a:r>
          </a:p>
          <a:p>
            <a:pPr marL="0" indent="0">
              <a:buNone/>
            </a:pPr>
            <a:endParaRPr lang="pl-PL" sz="1600" b="1" dirty="0">
              <a:effectLst/>
              <a:latin typeface="Calibri" panose="020F0502020204030204" pitchFamily="34" charset="0"/>
              <a:ea typeface="Calibri" panose="020F0502020204030204" pitchFamily="34" charset="0"/>
            </a:endParaRPr>
          </a:p>
          <a:p>
            <a:pPr marL="0" indent="0">
              <a:buNone/>
            </a:pPr>
            <a:r>
              <a:rPr lang="pl-PL" sz="1600" dirty="0">
                <a:effectLst/>
                <a:latin typeface="Calibri" panose="020F0502020204030204" pitchFamily="34" charset="0"/>
                <a:ea typeface="Calibri" panose="020F0502020204030204" pitchFamily="34" charset="0"/>
              </a:rPr>
              <a:t>Wniosek składamy na jeden z podanych przez KE tematów… ale tematy są sformułowane ogólnie i dają swobodę działania!</a:t>
            </a:r>
            <a:r>
              <a:rPr lang="pl-PL" sz="1600" b="1" dirty="0">
                <a:effectLst/>
                <a:latin typeface="Calibri" panose="020F0502020204030204" pitchFamily="34" charset="0"/>
                <a:ea typeface="Calibri" panose="020F0502020204030204" pitchFamily="34" charset="0"/>
              </a:rPr>
              <a:t> </a:t>
            </a:r>
          </a:p>
          <a:p>
            <a:endParaRPr lang="pl-PL" sz="1600" b="1" dirty="0">
              <a:effectLst/>
              <a:latin typeface="Calibri" panose="020F0502020204030204" pitchFamily="34" charset="0"/>
              <a:ea typeface="Calibri" panose="020F0502020204030204" pitchFamily="34" charset="0"/>
            </a:endParaRPr>
          </a:p>
          <a:p>
            <a:endParaRPr lang="pl-PL" sz="1200" dirty="0"/>
          </a:p>
        </p:txBody>
      </p:sp>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2785983" y="562904"/>
            <a:ext cx="3528623" cy="507077"/>
          </a:xfrm>
        </p:spPr>
        <p:txBody>
          <a:bodyPr/>
          <a:lstStyle/>
          <a:p>
            <a:r>
              <a:rPr lang="pl-PL" dirty="0"/>
              <a:t>O czym warto pamiętać?</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2"/>
          <a:stretch>
            <a:fillRect/>
          </a:stretch>
        </p:blipFill>
        <p:spPr>
          <a:xfrm>
            <a:off x="7158695" y="208858"/>
            <a:ext cx="1623308" cy="694569"/>
          </a:xfrm>
          <a:prstGeom prst="rect">
            <a:avLst/>
          </a:prstGeom>
        </p:spPr>
      </p:pic>
    </p:spTree>
    <p:extLst>
      <p:ext uri="{BB962C8B-B14F-4D97-AF65-F5344CB8AC3E}">
        <p14:creationId xmlns:p14="http://schemas.microsoft.com/office/powerpoint/2010/main" val="2855467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odtytuł 10">
            <a:extLst>
              <a:ext uri="{FF2B5EF4-FFF2-40B4-BE49-F238E27FC236}">
                <a16:creationId xmlns:a16="http://schemas.microsoft.com/office/drawing/2014/main" id="{88404735-E369-4D4F-953A-BBCCDB5D8493}"/>
              </a:ext>
            </a:extLst>
          </p:cNvPr>
          <p:cNvSpPr>
            <a:spLocks noGrp="1"/>
          </p:cNvSpPr>
          <p:nvPr>
            <p:ph idx="13"/>
          </p:nvPr>
        </p:nvSpPr>
        <p:spPr>
          <a:xfrm>
            <a:off x="523875" y="1469036"/>
            <a:ext cx="8035509" cy="2868879"/>
          </a:xfrm>
        </p:spPr>
        <p:txBody>
          <a:bodyPr/>
          <a:lstStyle/>
          <a:p>
            <a:r>
              <a:rPr lang="pl-PL" sz="1800" dirty="0">
                <a:latin typeface="Calibri" panose="020F0502020204030204" pitchFamily="34" charset="0"/>
                <a:ea typeface="Calibri" panose="020F0502020204030204" pitchFamily="34" charset="0"/>
              </a:rPr>
              <a:t>f</a:t>
            </a:r>
            <a:r>
              <a:rPr lang="pl-PL" sz="1800" dirty="0">
                <a:effectLst/>
                <a:latin typeface="Calibri" panose="020F0502020204030204" pitchFamily="34" charset="0"/>
                <a:ea typeface="Calibri" panose="020F0502020204030204" pitchFamily="34" charset="0"/>
              </a:rPr>
              <a:t>inansowanie i wymóg wkładu własnego (80/20 lub 60/40)</a:t>
            </a:r>
          </a:p>
          <a:p>
            <a:r>
              <a:rPr lang="pl-PL" sz="1800" dirty="0">
                <a:latin typeface="Calibri" panose="020F0502020204030204" pitchFamily="34" charset="0"/>
                <a:ea typeface="Calibri" panose="020F0502020204030204" pitchFamily="34" charset="0"/>
              </a:rPr>
              <a:t>finansowanie może wydawać się wysokie ale… </a:t>
            </a:r>
            <a:r>
              <a:rPr lang="pl-PL" sz="1800" dirty="0">
                <a:effectLst/>
                <a:latin typeface="Calibri" panose="020F0502020204030204" pitchFamily="34" charset="0"/>
                <a:ea typeface="Calibri" panose="020F0502020204030204" pitchFamily="34" charset="0"/>
              </a:rPr>
              <a:t>finansowanie dla pojedynczego podmiotu zależne jest od:</a:t>
            </a:r>
          </a:p>
          <a:p>
            <a:pPr lvl="2" indent="-342900">
              <a:buAutoNum type="alphaLcParenR"/>
            </a:pPr>
            <a:r>
              <a:rPr lang="pl-PL" sz="1600" dirty="0">
                <a:solidFill>
                  <a:srgbClr val="35387F"/>
                </a:solidFill>
                <a:effectLst/>
                <a:latin typeface="Calibri" panose="020F0502020204030204" pitchFamily="34" charset="0"/>
                <a:ea typeface="Calibri" panose="020F0502020204030204" pitchFamily="34" charset="0"/>
              </a:rPr>
              <a:t>łącznej liczby partnerów </a:t>
            </a:r>
          </a:p>
          <a:p>
            <a:pPr lvl="2" indent="-342900">
              <a:buAutoNum type="alphaLcParenR"/>
            </a:pPr>
            <a:r>
              <a:rPr lang="pl-PL" sz="1600" dirty="0">
                <a:solidFill>
                  <a:srgbClr val="35387F"/>
                </a:solidFill>
                <a:effectLst/>
                <a:latin typeface="Calibri" panose="020F0502020204030204" pitchFamily="34" charset="0"/>
                <a:ea typeface="Calibri" panose="020F0502020204030204" pitchFamily="34" charset="0"/>
              </a:rPr>
              <a:t>roli w konsorcjum (lider/lider WP/szeregowy konsorcjant/aktywny/pasywny) </a:t>
            </a:r>
          </a:p>
          <a:p>
            <a:pPr lvl="2" indent="-342900">
              <a:buAutoNum type="alphaLcParenR"/>
            </a:pPr>
            <a:r>
              <a:rPr lang="pl-PL" sz="1600" dirty="0">
                <a:solidFill>
                  <a:srgbClr val="35387F"/>
                </a:solidFill>
                <a:effectLst/>
                <a:latin typeface="Calibri" panose="020F0502020204030204" pitchFamily="34" charset="0"/>
                <a:ea typeface="Calibri" panose="020F0502020204030204" pitchFamily="34" charset="0"/>
              </a:rPr>
              <a:t>statusu w projekcie (CA/AE)</a:t>
            </a:r>
            <a:r>
              <a:rPr lang="pl-PL" sz="1800" dirty="0">
                <a:effectLst/>
                <a:latin typeface="Calibri" panose="020F0502020204030204" pitchFamily="34" charset="0"/>
                <a:ea typeface="Calibri" panose="020F0502020204030204" pitchFamily="34" charset="0"/>
              </a:rPr>
              <a:t>  </a:t>
            </a:r>
          </a:p>
          <a:p>
            <a:r>
              <a:rPr lang="pl-PL" sz="1800" dirty="0">
                <a:latin typeface="Calibri" panose="020F0502020204030204" pitchFamily="34" charset="0"/>
                <a:ea typeface="Calibri" panose="020F0502020204030204" pitchFamily="34" charset="0"/>
              </a:rPr>
              <a:t>w</a:t>
            </a:r>
            <a:r>
              <a:rPr lang="pl-PL" sz="1800" dirty="0">
                <a:effectLst/>
                <a:latin typeface="Calibri" panose="020F0502020204030204" pitchFamily="34" charset="0"/>
                <a:ea typeface="Calibri" panose="020F0502020204030204" pitchFamily="34" charset="0"/>
              </a:rPr>
              <a:t>ymóg uzyskania nominacji od Ministerstwa Zdrowia</a:t>
            </a:r>
          </a:p>
          <a:p>
            <a:r>
              <a:rPr lang="pl-PL" sz="1800" dirty="0">
                <a:latin typeface="Calibri" panose="020F0502020204030204" pitchFamily="34" charset="0"/>
                <a:ea typeface="Calibri" panose="020F0502020204030204" pitchFamily="34" charset="0"/>
              </a:rPr>
              <a:t>pr</a:t>
            </a:r>
            <a:r>
              <a:rPr lang="pl-PL" sz="1800" dirty="0">
                <a:effectLst/>
                <a:latin typeface="Calibri" panose="020F0502020204030204" pitchFamily="34" charset="0"/>
                <a:ea typeface="Calibri" panose="020F0502020204030204" pitchFamily="34" charset="0"/>
              </a:rPr>
              <a:t>ocedura aplikowania vs. nakład pracy – też zależny od przyjętej roli w projekcie</a:t>
            </a:r>
          </a:p>
          <a:p>
            <a:r>
              <a:rPr lang="pl-PL" sz="1800" b="1" dirty="0">
                <a:effectLst/>
                <a:latin typeface="Calibri" panose="020F0502020204030204" pitchFamily="34" charset="0"/>
                <a:ea typeface="Calibri" panose="020F0502020204030204" pitchFamily="34" charset="0"/>
              </a:rPr>
              <a:t>czas! </a:t>
            </a:r>
            <a:r>
              <a:rPr lang="pl-PL" sz="1800" dirty="0">
                <a:effectLst/>
                <a:latin typeface="Calibri" panose="020F0502020204030204" pitchFamily="34" charset="0"/>
                <a:ea typeface="Calibri" panose="020F0502020204030204" pitchFamily="34" charset="0"/>
              </a:rPr>
              <a:t>(ile minie od pomysłu do startu projektu?)</a:t>
            </a:r>
          </a:p>
        </p:txBody>
      </p:sp>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2244777" y="562904"/>
            <a:ext cx="4144779" cy="507077"/>
          </a:xfrm>
        </p:spPr>
        <p:txBody>
          <a:bodyPr/>
          <a:lstStyle/>
          <a:p>
            <a:r>
              <a:rPr lang="pl-PL" dirty="0"/>
              <a:t>O czym warto pamiętać? 2</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2"/>
          <a:stretch>
            <a:fillRect/>
          </a:stretch>
        </p:blipFill>
        <p:spPr>
          <a:xfrm>
            <a:off x="7158695" y="208858"/>
            <a:ext cx="1623308" cy="694569"/>
          </a:xfrm>
          <a:prstGeom prst="rect">
            <a:avLst/>
          </a:prstGeom>
        </p:spPr>
      </p:pic>
    </p:spTree>
    <p:extLst>
      <p:ext uri="{BB962C8B-B14F-4D97-AF65-F5344CB8AC3E}">
        <p14:creationId xmlns:p14="http://schemas.microsoft.com/office/powerpoint/2010/main" val="871802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a:extLst>
              <a:ext uri="{FF2B5EF4-FFF2-40B4-BE49-F238E27FC236}">
                <a16:creationId xmlns:a16="http://schemas.microsoft.com/office/drawing/2014/main" id="{32353289-D543-7D83-4588-AA30526E3121}"/>
              </a:ext>
            </a:extLst>
          </p:cNvPr>
          <p:cNvSpPr>
            <a:spLocks noGrp="1"/>
          </p:cNvSpPr>
          <p:nvPr>
            <p:ph type="title"/>
          </p:nvPr>
        </p:nvSpPr>
        <p:spPr>
          <a:xfrm>
            <a:off x="2243138" y="298196"/>
            <a:ext cx="4239212" cy="507077"/>
          </a:xfrm>
        </p:spPr>
        <p:txBody>
          <a:bodyPr/>
          <a:lstStyle/>
          <a:p>
            <a:r>
              <a:rPr lang="pl-PL" dirty="0"/>
              <a:t>Od pomysłu do startu projektu</a:t>
            </a:r>
          </a:p>
        </p:txBody>
      </p:sp>
      <p:cxnSp>
        <p:nvCxnSpPr>
          <p:cNvPr id="36" name="Straight Connector 35">
            <a:extLst>
              <a:ext uri="{FF2B5EF4-FFF2-40B4-BE49-F238E27FC236}">
                <a16:creationId xmlns:a16="http://schemas.microsoft.com/office/drawing/2014/main" id="{B9691784-D152-0062-7785-B72E674C9AD5}"/>
              </a:ext>
            </a:extLst>
          </p:cNvPr>
          <p:cNvCxnSpPr>
            <a:cxnSpLocks/>
          </p:cNvCxnSpPr>
          <p:nvPr/>
        </p:nvCxnSpPr>
        <p:spPr>
          <a:xfrm>
            <a:off x="342900" y="2782452"/>
            <a:ext cx="84582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7D53EDB-0A79-9BA0-62E8-CC75BF023482}"/>
              </a:ext>
            </a:extLst>
          </p:cNvPr>
          <p:cNvCxnSpPr>
            <a:cxnSpLocks/>
          </p:cNvCxnSpPr>
          <p:nvPr/>
        </p:nvCxnSpPr>
        <p:spPr>
          <a:xfrm flipV="1">
            <a:off x="695832" y="2027485"/>
            <a:ext cx="0" cy="1509935"/>
          </a:xfrm>
          <a:prstGeom prst="line">
            <a:avLst/>
          </a:prstGeom>
          <a:ln>
            <a:solidFill>
              <a:schemeClr val="accent3">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3551CC37-DFED-4E72-7715-B9A0BC3E2379}"/>
              </a:ext>
            </a:extLst>
          </p:cNvPr>
          <p:cNvCxnSpPr>
            <a:cxnSpLocks/>
          </p:cNvCxnSpPr>
          <p:nvPr/>
        </p:nvCxnSpPr>
        <p:spPr>
          <a:xfrm flipV="1">
            <a:off x="3322253" y="1975851"/>
            <a:ext cx="0" cy="1509935"/>
          </a:xfrm>
          <a:prstGeom prst="line">
            <a:avLst/>
          </a:prstGeom>
          <a:ln>
            <a:solidFill>
              <a:schemeClr val="accent3">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D8460616-E630-C0A4-5829-D127C7138611}"/>
              </a:ext>
            </a:extLst>
          </p:cNvPr>
          <p:cNvSpPr txBox="1"/>
          <p:nvPr/>
        </p:nvSpPr>
        <p:spPr>
          <a:xfrm>
            <a:off x="2617842" y="2353173"/>
            <a:ext cx="776917" cy="369332"/>
          </a:xfrm>
          <a:prstGeom prst="rect">
            <a:avLst/>
          </a:prstGeom>
          <a:noFill/>
        </p:spPr>
        <p:txBody>
          <a:bodyPr wrap="square" rtlCol="0">
            <a:spAutoFit/>
          </a:bodyPr>
          <a:lstStyle/>
          <a:p>
            <a:r>
              <a:rPr lang="en-US" sz="900">
                <a:latin typeface="Barlow" pitchFamily="2" charset="77"/>
                <a:ea typeface="Lato" charset="0"/>
                <a:cs typeface="Futura Medium" panose="020B0602020204020303" pitchFamily="34" charset="-79"/>
              </a:rPr>
              <a:t>Deadline submission</a:t>
            </a:r>
          </a:p>
        </p:txBody>
      </p:sp>
      <p:sp>
        <p:nvSpPr>
          <p:cNvPr id="41" name="TextBox 40">
            <a:extLst>
              <a:ext uri="{FF2B5EF4-FFF2-40B4-BE49-F238E27FC236}">
                <a16:creationId xmlns:a16="http://schemas.microsoft.com/office/drawing/2014/main" id="{A5E704D8-7E95-CE72-E931-0942F87E0DAC}"/>
              </a:ext>
            </a:extLst>
          </p:cNvPr>
          <p:cNvSpPr txBox="1"/>
          <p:nvPr/>
        </p:nvSpPr>
        <p:spPr>
          <a:xfrm>
            <a:off x="3526821" y="2353173"/>
            <a:ext cx="954161" cy="369332"/>
          </a:xfrm>
          <a:prstGeom prst="rect">
            <a:avLst/>
          </a:prstGeom>
          <a:noFill/>
        </p:spPr>
        <p:txBody>
          <a:bodyPr wrap="square" rtlCol="0">
            <a:spAutoFit/>
          </a:bodyPr>
          <a:lstStyle/>
          <a:p>
            <a:r>
              <a:rPr lang="en-US" sz="900">
                <a:latin typeface="Barlow" pitchFamily="2" charset="77"/>
                <a:ea typeface="Lato" charset="0"/>
                <a:cs typeface="Futura Medium" panose="020B0602020204020303" pitchFamily="34" charset="-79"/>
              </a:rPr>
              <a:t>completeness &amp; compliance </a:t>
            </a:r>
          </a:p>
        </p:txBody>
      </p:sp>
      <p:sp>
        <p:nvSpPr>
          <p:cNvPr id="42" name="TextBox 41">
            <a:extLst>
              <a:ext uri="{FF2B5EF4-FFF2-40B4-BE49-F238E27FC236}">
                <a16:creationId xmlns:a16="http://schemas.microsoft.com/office/drawing/2014/main" id="{A7B7C9CC-C973-C7E2-F4EF-753CF206C499}"/>
              </a:ext>
            </a:extLst>
          </p:cNvPr>
          <p:cNvSpPr txBox="1"/>
          <p:nvPr/>
        </p:nvSpPr>
        <p:spPr>
          <a:xfrm>
            <a:off x="4478697" y="2214674"/>
            <a:ext cx="776917" cy="507831"/>
          </a:xfrm>
          <a:prstGeom prst="rect">
            <a:avLst/>
          </a:prstGeom>
          <a:noFill/>
        </p:spPr>
        <p:txBody>
          <a:bodyPr wrap="square" rtlCol="0">
            <a:spAutoFit/>
          </a:bodyPr>
          <a:lstStyle/>
          <a:p>
            <a:r>
              <a:rPr lang="en-US" sz="900">
                <a:latin typeface="Barlow" pitchFamily="2" charset="77"/>
                <a:ea typeface="Lato" charset="0"/>
                <a:cs typeface="Futura Medium" panose="020B0602020204020303" pitchFamily="34" charset="-79"/>
              </a:rPr>
              <a:t>Evaluation by external experts</a:t>
            </a:r>
          </a:p>
        </p:txBody>
      </p:sp>
      <p:sp>
        <p:nvSpPr>
          <p:cNvPr id="43" name="TextBox 42">
            <a:extLst>
              <a:ext uri="{FF2B5EF4-FFF2-40B4-BE49-F238E27FC236}">
                <a16:creationId xmlns:a16="http://schemas.microsoft.com/office/drawing/2014/main" id="{04C41D53-F3B3-F1D0-0B89-D94AE3E6D647}"/>
              </a:ext>
            </a:extLst>
          </p:cNvPr>
          <p:cNvSpPr txBox="1"/>
          <p:nvPr/>
        </p:nvSpPr>
        <p:spPr>
          <a:xfrm>
            <a:off x="6296653" y="2214674"/>
            <a:ext cx="776917" cy="507831"/>
          </a:xfrm>
          <a:prstGeom prst="rect">
            <a:avLst/>
          </a:prstGeom>
          <a:noFill/>
        </p:spPr>
        <p:txBody>
          <a:bodyPr wrap="square" rtlCol="0">
            <a:spAutoFit/>
          </a:bodyPr>
          <a:lstStyle/>
          <a:p>
            <a:r>
              <a:rPr lang="en-US" sz="900">
                <a:latin typeface="Barlow" pitchFamily="2" charset="77"/>
                <a:ea typeface="Lato" charset="0"/>
                <a:cs typeface="Futura Medium" panose="020B0602020204020303" pitchFamily="34" charset="-79"/>
              </a:rPr>
              <a:t>Preparation of grant agreement </a:t>
            </a:r>
          </a:p>
        </p:txBody>
      </p:sp>
      <p:sp>
        <p:nvSpPr>
          <p:cNvPr id="44" name="TextBox 43">
            <a:extLst>
              <a:ext uri="{FF2B5EF4-FFF2-40B4-BE49-F238E27FC236}">
                <a16:creationId xmlns:a16="http://schemas.microsoft.com/office/drawing/2014/main" id="{EB3F70BE-4032-B56D-DCDD-12CF3C390CEE}"/>
              </a:ext>
            </a:extLst>
          </p:cNvPr>
          <p:cNvSpPr txBox="1"/>
          <p:nvPr/>
        </p:nvSpPr>
        <p:spPr>
          <a:xfrm>
            <a:off x="7221998" y="2381365"/>
            <a:ext cx="776917" cy="369332"/>
          </a:xfrm>
          <a:prstGeom prst="rect">
            <a:avLst/>
          </a:prstGeom>
          <a:noFill/>
        </p:spPr>
        <p:txBody>
          <a:bodyPr wrap="square" rtlCol="0">
            <a:spAutoFit/>
          </a:bodyPr>
          <a:lstStyle/>
          <a:p>
            <a:r>
              <a:rPr lang="en-US" sz="900" dirty="0">
                <a:latin typeface="Barlow" pitchFamily="2" charset="77"/>
                <a:ea typeface="Lato" charset="0"/>
                <a:cs typeface="Futura Medium" panose="020B0602020204020303" pitchFamily="34" charset="-79"/>
              </a:rPr>
              <a:t>Start project</a:t>
            </a:r>
          </a:p>
        </p:txBody>
      </p:sp>
      <p:sp>
        <p:nvSpPr>
          <p:cNvPr id="47" name="TextBox 46">
            <a:extLst>
              <a:ext uri="{FF2B5EF4-FFF2-40B4-BE49-F238E27FC236}">
                <a16:creationId xmlns:a16="http://schemas.microsoft.com/office/drawing/2014/main" id="{FA36D4B3-842A-B13A-6C01-77B7EA7F54CC}"/>
              </a:ext>
            </a:extLst>
          </p:cNvPr>
          <p:cNvSpPr txBox="1"/>
          <p:nvPr/>
        </p:nvSpPr>
        <p:spPr>
          <a:xfrm>
            <a:off x="714958" y="3319353"/>
            <a:ext cx="1488586" cy="213585"/>
          </a:xfrm>
          <a:prstGeom prst="rect">
            <a:avLst/>
          </a:prstGeom>
          <a:noFill/>
        </p:spPr>
        <p:txBody>
          <a:bodyPr wrap="square" rtlCol="0">
            <a:spAutoFit/>
          </a:bodyPr>
          <a:lstStyle/>
          <a:p>
            <a:r>
              <a:rPr lang="en-US" sz="788" i="1">
                <a:latin typeface="Barlow" pitchFamily="2" charset="77"/>
                <a:ea typeface="Lato" charset="0"/>
                <a:cs typeface="Futura Medium" panose="020B0602020204020303" pitchFamily="34" charset="-79"/>
              </a:rPr>
              <a:t>Towards proposal deadline</a:t>
            </a:r>
          </a:p>
        </p:txBody>
      </p:sp>
      <p:sp>
        <p:nvSpPr>
          <p:cNvPr id="48" name="TextBox 47">
            <a:extLst>
              <a:ext uri="{FF2B5EF4-FFF2-40B4-BE49-F238E27FC236}">
                <a16:creationId xmlns:a16="http://schemas.microsoft.com/office/drawing/2014/main" id="{F0B98FD9-BCF6-3C54-8DF8-4870601C6FA5}"/>
              </a:ext>
            </a:extLst>
          </p:cNvPr>
          <p:cNvSpPr txBox="1"/>
          <p:nvPr/>
        </p:nvSpPr>
        <p:spPr>
          <a:xfrm>
            <a:off x="3320864" y="3319353"/>
            <a:ext cx="1488586" cy="213585"/>
          </a:xfrm>
          <a:prstGeom prst="rect">
            <a:avLst/>
          </a:prstGeom>
          <a:noFill/>
        </p:spPr>
        <p:txBody>
          <a:bodyPr wrap="square" rtlCol="0">
            <a:spAutoFit/>
          </a:bodyPr>
          <a:lstStyle/>
          <a:p>
            <a:r>
              <a:rPr lang="en-US" sz="788" i="1">
                <a:latin typeface="Barlow" pitchFamily="2" charset="77"/>
                <a:ea typeface="Lato" charset="0"/>
                <a:cs typeface="Futura Medium" panose="020B0602020204020303" pitchFamily="34" charset="-79"/>
              </a:rPr>
              <a:t>Towards approval </a:t>
            </a:r>
          </a:p>
        </p:txBody>
      </p:sp>
      <p:sp>
        <p:nvSpPr>
          <p:cNvPr id="49" name="TextBox 48">
            <a:extLst>
              <a:ext uri="{FF2B5EF4-FFF2-40B4-BE49-F238E27FC236}">
                <a16:creationId xmlns:a16="http://schemas.microsoft.com/office/drawing/2014/main" id="{3AA72F11-9864-86BA-F9E6-2FF1CA98D582}"/>
              </a:ext>
            </a:extLst>
          </p:cNvPr>
          <p:cNvSpPr txBox="1"/>
          <p:nvPr/>
        </p:nvSpPr>
        <p:spPr>
          <a:xfrm>
            <a:off x="6162795" y="3319353"/>
            <a:ext cx="1488586" cy="213585"/>
          </a:xfrm>
          <a:prstGeom prst="rect">
            <a:avLst/>
          </a:prstGeom>
          <a:noFill/>
        </p:spPr>
        <p:txBody>
          <a:bodyPr wrap="square" rtlCol="0">
            <a:spAutoFit/>
          </a:bodyPr>
          <a:lstStyle/>
          <a:p>
            <a:r>
              <a:rPr lang="en-US" sz="788" i="1">
                <a:latin typeface="Barlow" pitchFamily="2" charset="77"/>
                <a:ea typeface="Lato" charset="0"/>
                <a:cs typeface="Futura Medium" panose="020B0602020204020303" pitchFamily="34" charset="-79"/>
              </a:rPr>
              <a:t>Towards ultimate impact</a:t>
            </a:r>
          </a:p>
        </p:txBody>
      </p:sp>
      <p:cxnSp>
        <p:nvCxnSpPr>
          <p:cNvPr id="56" name="Straight Connector 55">
            <a:extLst>
              <a:ext uri="{FF2B5EF4-FFF2-40B4-BE49-F238E27FC236}">
                <a16:creationId xmlns:a16="http://schemas.microsoft.com/office/drawing/2014/main" id="{4293EC32-A904-2313-7FC4-BCDE317AEBCF}"/>
              </a:ext>
            </a:extLst>
          </p:cNvPr>
          <p:cNvCxnSpPr>
            <a:cxnSpLocks/>
          </p:cNvCxnSpPr>
          <p:nvPr/>
        </p:nvCxnSpPr>
        <p:spPr>
          <a:xfrm flipV="1">
            <a:off x="6126902" y="2034672"/>
            <a:ext cx="0" cy="1509935"/>
          </a:xfrm>
          <a:prstGeom prst="line">
            <a:avLst/>
          </a:prstGeom>
          <a:ln>
            <a:solidFill>
              <a:schemeClr val="accent3">
                <a:lumMod val="20000"/>
                <a:lumOff val="80000"/>
              </a:schemeClr>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523677B-71B4-C90C-E5D8-49CF147F2452}"/>
              </a:ext>
            </a:extLst>
          </p:cNvPr>
          <p:cNvGrpSpPr/>
          <p:nvPr/>
        </p:nvGrpSpPr>
        <p:grpSpPr>
          <a:xfrm>
            <a:off x="750272" y="2724902"/>
            <a:ext cx="135000" cy="135000"/>
            <a:chOff x="2113184" y="3633840"/>
            <a:chExt cx="180000" cy="180000"/>
          </a:xfrm>
        </p:grpSpPr>
        <p:sp>
          <p:nvSpPr>
            <p:cNvPr id="39" name="Oval 38">
              <a:extLst>
                <a:ext uri="{FF2B5EF4-FFF2-40B4-BE49-F238E27FC236}">
                  <a16:creationId xmlns:a16="http://schemas.microsoft.com/office/drawing/2014/main" id="{5D0B5CC2-E1E2-19FF-7AF8-9660CFF824B2}"/>
                </a:ext>
              </a:extLst>
            </p:cNvPr>
            <p:cNvSpPr/>
            <p:nvPr/>
          </p:nvSpPr>
          <p:spPr>
            <a:xfrm>
              <a:off x="2113184" y="3633840"/>
              <a:ext cx="180000" cy="18000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1">
                <a:latin typeface="Barlow" pitchFamily="2" charset="77"/>
              </a:endParaRPr>
            </a:p>
          </p:txBody>
        </p:sp>
        <p:sp>
          <p:nvSpPr>
            <p:cNvPr id="63" name="Graphic 3">
              <a:extLst>
                <a:ext uri="{FF2B5EF4-FFF2-40B4-BE49-F238E27FC236}">
                  <a16:creationId xmlns:a16="http://schemas.microsoft.com/office/drawing/2014/main" id="{618EB40C-ECA9-4590-9C7B-D5BFBFE0D81E}"/>
                </a:ext>
              </a:extLst>
            </p:cNvPr>
            <p:cNvSpPr/>
            <p:nvPr/>
          </p:nvSpPr>
          <p:spPr>
            <a:xfrm>
              <a:off x="2179336" y="3679183"/>
              <a:ext cx="51272" cy="81947"/>
            </a:xfrm>
            <a:custGeom>
              <a:avLst/>
              <a:gdLst>
                <a:gd name="connsiteX0" fmla="*/ 101731 w 979608"/>
                <a:gd name="connsiteY0" fmla="*/ 1755854 h 1755854"/>
                <a:gd name="connsiteX1" fmla="*/ 29799 w 979608"/>
                <a:gd name="connsiteY1" fmla="*/ 1726022 h 1755854"/>
                <a:gd name="connsiteX2" fmla="*/ 29799 w 979608"/>
                <a:gd name="connsiteY2" fmla="*/ 1582262 h 1755854"/>
                <a:gd name="connsiteX3" fmla="*/ 734174 w 979608"/>
                <a:gd name="connsiteY3" fmla="*/ 877934 h 1755854"/>
                <a:gd name="connsiteX4" fmla="*/ 29799 w 979608"/>
                <a:gd name="connsiteY4" fmla="*/ 173560 h 1755854"/>
                <a:gd name="connsiteX5" fmla="*/ 29799 w 979608"/>
                <a:gd name="connsiteY5" fmla="*/ 29799 h 1755854"/>
                <a:gd name="connsiteX6" fmla="*/ 173607 w 979608"/>
                <a:gd name="connsiteY6" fmla="*/ 29799 h 1755854"/>
                <a:gd name="connsiteX7" fmla="*/ 949810 w 979608"/>
                <a:gd name="connsiteY7" fmla="*/ 806002 h 1755854"/>
                <a:gd name="connsiteX8" fmla="*/ 949810 w 979608"/>
                <a:gd name="connsiteY8" fmla="*/ 949762 h 1755854"/>
                <a:gd name="connsiteX9" fmla="*/ 173607 w 979608"/>
                <a:gd name="connsiteY9" fmla="*/ 1726013 h 1755854"/>
                <a:gd name="connsiteX10" fmla="*/ 101731 w 979608"/>
                <a:gd name="connsiteY10" fmla="*/ 1755854 h 1755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79608" h="1755854">
                  <a:moveTo>
                    <a:pt x="101731" y="1755854"/>
                  </a:moveTo>
                  <a:cubicBezTo>
                    <a:pt x="75764" y="1755854"/>
                    <a:pt x="49693" y="1745964"/>
                    <a:pt x="29799" y="1726022"/>
                  </a:cubicBezTo>
                  <a:cubicBezTo>
                    <a:pt x="-9933" y="1686290"/>
                    <a:pt x="-9933" y="1621993"/>
                    <a:pt x="29799" y="1582262"/>
                  </a:cubicBezTo>
                  <a:lnTo>
                    <a:pt x="734174" y="877934"/>
                  </a:lnTo>
                  <a:lnTo>
                    <a:pt x="29799" y="173560"/>
                  </a:lnTo>
                  <a:cubicBezTo>
                    <a:pt x="-9933" y="133828"/>
                    <a:pt x="-9933" y="69474"/>
                    <a:pt x="29799" y="29799"/>
                  </a:cubicBezTo>
                  <a:cubicBezTo>
                    <a:pt x="69531" y="-9933"/>
                    <a:pt x="133884" y="-9933"/>
                    <a:pt x="173607" y="29799"/>
                  </a:cubicBezTo>
                  <a:lnTo>
                    <a:pt x="949810" y="806002"/>
                  </a:lnTo>
                  <a:cubicBezTo>
                    <a:pt x="989542" y="845734"/>
                    <a:pt x="989542" y="910087"/>
                    <a:pt x="949810" y="949762"/>
                  </a:cubicBezTo>
                  <a:lnTo>
                    <a:pt x="173607" y="1726013"/>
                  </a:lnTo>
                  <a:cubicBezTo>
                    <a:pt x="153779" y="1745907"/>
                    <a:pt x="127755" y="1755854"/>
                    <a:pt x="101731" y="1755854"/>
                  </a:cubicBezTo>
                  <a:close/>
                </a:path>
              </a:pathLst>
            </a:custGeom>
            <a:solidFill>
              <a:srgbClr val="FFFFFF"/>
            </a:solidFill>
            <a:ln w="9474" cap="flat">
              <a:noFill/>
              <a:prstDash val="solid"/>
              <a:miter/>
            </a:ln>
          </p:spPr>
          <p:txBody>
            <a:bodyPr rtlCol="0" anchor="ctr"/>
            <a:lstStyle/>
            <a:p>
              <a:endParaRPr lang="en-US" sz="1350">
                <a:latin typeface="Barlow" pitchFamily="2" charset="77"/>
              </a:endParaRPr>
            </a:p>
          </p:txBody>
        </p:sp>
      </p:grpSp>
      <p:sp>
        <p:nvSpPr>
          <p:cNvPr id="64" name="TextBox 63">
            <a:extLst>
              <a:ext uri="{FF2B5EF4-FFF2-40B4-BE49-F238E27FC236}">
                <a16:creationId xmlns:a16="http://schemas.microsoft.com/office/drawing/2014/main" id="{8F1DC25F-88B4-568C-AE25-816D38E3FDD7}"/>
              </a:ext>
            </a:extLst>
          </p:cNvPr>
          <p:cNvSpPr txBox="1"/>
          <p:nvPr/>
        </p:nvSpPr>
        <p:spPr>
          <a:xfrm>
            <a:off x="464984" y="3184438"/>
            <a:ext cx="675000" cy="415498"/>
          </a:xfrm>
          <a:prstGeom prst="rect">
            <a:avLst/>
          </a:prstGeom>
          <a:noFill/>
        </p:spPr>
        <p:txBody>
          <a:bodyPr wrap="square" rtlCol="0">
            <a:spAutoFit/>
          </a:bodyPr>
          <a:lstStyle/>
          <a:p>
            <a:r>
              <a:rPr lang="en-US" sz="2100">
                <a:solidFill>
                  <a:srgbClr val="D8DEE4">
                    <a:alpha val="44000"/>
                  </a:srgbClr>
                </a:solidFill>
                <a:latin typeface="Barlow" pitchFamily="2" charset="77"/>
                <a:ea typeface="Lato" charset="0"/>
                <a:cs typeface="Futura Medium" panose="020B0602020204020303" pitchFamily="34" charset="-79"/>
              </a:rPr>
              <a:t>1</a:t>
            </a:r>
          </a:p>
        </p:txBody>
      </p:sp>
      <p:sp>
        <p:nvSpPr>
          <p:cNvPr id="65" name="TextBox 64">
            <a:extLst>
              <a:ext uri="{FF2B5EF4-FFF2-40B4-BE49-F238E27FC236}">
                <a16:creationId xmlns:a16="http://schemas.microsoft.com/office/drawing/2014/main" id="{43235711-5D76-F34D-8F18-F9492F79DEE0}"/>
              </a:ext>
            </a:extLst>
          </p:cNvPr>
          <p:cNvSpPr txBox="1"/>
          <p:nvPr/>
        </p:nvSpPr>
        <p:spPr>
          <a:xfrm>
            <a:off x="3001596" y="3184438"/>
            <a:ext cx="675000" cy="415498"/>
          </a:xfrm>
          <a:prstGeom prst="rect">
            <a:avLst/>
          </a:prstGeom>
          <a:noFill/>
        </p:spPr>
        <p:txBody>
          <a:bodyPr wrap="square" rtlCol="0">
            <a:spAutoFit/>
          </a:bodyPr>
          <a:lstStyle/>
          <a:p>
            <a:r>
              <a:rPr lang="en-US" sz="2100" dirty="0">
                <a:solidFill>
                  <a:srgbClr val="D8DEE4">
                    <a:alpha val="44000"/>
                  </a:srgbClr>
                </a:solidFill>
                <a:latin typeface="Barlow" pitchFamily="2" charset="77"/>
                <a:ea typeface="Lato" charset="0"/>
                <a:cs typeface="Futura Medium" panose="020B0602020204020303" pitchFamily="34" charset="-79"/>
              </a:rPr>
              <a:t>2</a:t>
            </a:r>
          </a:p>
        </p:txBody>
      </p:sp>
      <p:sp>
        <p:nvSpPr>
          <p:cNvPr id="66" name="TextBox 65">
            <a:extLst>
              <a:ext uri="{FF2B5EF4-FFF2-40B4-BE49-F238E27FC236}">
                <a16:creationId xmlns:a16="http://schemas.microsoft.com/office/drawing/2014/main" id="{797B3762-3E1B-9773-B1A9-63745D5D8C61}"/>
              </a:ext>
            </a:extLst>
          </p:cNvPr>
          <p:cNvSpPr txBox="1"/>
          <p:nvPr/>
        </p:nvSpPr>
        <p:spPr>
          <a:xfrm>
            <a:off x="5807349" y="3184438"/>
            <a:ext cx="675000" cy="415498"/>
          </a:xfrm>
          <a:prstGeom prst="rect">
            <a:avLst/>
          </a:prstGeom>
          <a:noFill/>
        </p:spPr>
        <p:txBody>
          <a:bodyPr wrap="square" rtlCol="0">
            <a:spAutoFit/>
          </a:bodyPr>
          <a:lstStyle/>
          <a:p>
            <a:r>
              <a:rPr lang="en-US" sz="2100">
                <a:solidFill>
                  <a:srgbClr val="D8DEE4">
                    <a:alpha val="44000"/>
                  </a:srgbClr>
                </a:solidFill>
                <a:latin typeface="Barlow" pitchFamily="2" charset="77"/>
                <a:ea typeface="Lato" charset="0"/>
                <a:cs typeface="Futura Medium" panose="020B0602020204020303" pitchFamily="34" charset="-79"/>
              </a:rPr>
              <a:t>3</a:t>
            </a:r>
          </a:p>
        </p:txBody>
      </p:sp>
      <p:sp>
        <p:nvSpPr>
          <p:cNvPr id="98" name="TextBox 97">
            <a:extLst>
              <a:ext uri="{FF2B5EF4-FFF2-40B4-BE49-F238E27FC236}">
                <a16:creationId xmlns:a16="http://schemas.microsoft.com/office/drawing/2014/main" id="{69FDBDC9-DA76-3F13-F1CA-09E8E1A8CE34}"/>
              </a:ext>
            </a:extLst>
          </p:cNvPr>
          <p:cNvSpPr txBox="1"/>
          <p:nvPr/>
        </p:nvSpPr>
        <p:spPr>
          <a:xfrm>
            <a:off x="799886" y="2353173"/>
            <a:ext cx="776917" cy="369332"/>
          </a:xfrm>
          <a:prstGeom prst="rect">
            <a:avLst/>
          </a:prstGeom>
          <a:noFill/>
        </p:spPr>
        <p:txBody>
          <a:bodyPr wrap="square" rtlCol="0">
            <a:spAutoFit/>
          </a:bodyPr>
          <a:lstStyle/>
          <a:p>
            <a:r>
              <a:rPr lang="en-US" sz="900">
                <a:latin typeface="Barlow" pitchFamily="2" charset="77"/>
                <a:ea typeface="Lato" charset="0"/>
                <a:cs typeface="Futura Medium" panose="020B0602020204020303" pitchFamily="34" charset="-79"/>
              </a:rPr>
              <a:t>Consortium building</a:t>
            </a:r>
          </a:p>
        </p:txBody>
      </p:sp>
      <p:sp>
        <p:nvSpPr>
          <p:cNvPr id="99" name="TextBox 98">
            <a:extLst>
              <a:ext uri="{FF2B5EF4-FFF2-40B4-BE49-F238E27FC236}">
                <a16:creationId xmlns:a16="http://schemas.microsoft.com/office/drawing/2014/main" id="{4BE62836-BB4B-94E1-0AD0-844C58870CBA}"/>
              </a:ext>
            </a:extLst>
          </p:cNvPr>
          <p:cNvSpPr txBox="1"/>
          <p:nvPr/>
        </p:nvSpPr>
        <p:spPr>
          <a:xfrm>
            <a:off x="1708864" y="2491673"/>
            <a:ext cx="776917" cy="230832"/>
          </a:xfrm>
          <a:prstGeom prst="rect">
            <a:avLst/>
          </a:prstGeom>
          <a:noFill/>
        </p:spPr>
        <p:txBody>
          <a:bodyPr wrap="square" rtlCol="0">
            <a:spAutoFit/>
          </a:bodyPr>
          <a:lstStyle/>
          <a:p>
            <a:r>
              <a:rPr lang="en-US" sz="900">
                <a:latin typeface="Barlow" pitchFamily="2" charset="77"/>
                <a:ea typeface="Lato" charset="0"/>
                <a:cs typeface="Futura Medium" panose="020B0602020204020303" pitchFamily="34" charset="-79"/>
              </a:rPr>
              <a:t>Preparation</a:t>
            </a:r>
          </a:p>
        </p:txBody>
      </p:sp>
      <p:sp>
        <p:nvSpPr>
          <p:cNvPr id="100" name="TextBox 99">
            <a:extLst>
              <a:ext uri="{FF2B5EF4-FFF2-40B4-BE49-F238E27FC236}">
                <a16:creationId xmlns:a16="http://schemas.microsoft.com/office/drawing/2014/main" id="{4CBF21F8-7B51-BA3F-E30B-03BF3CBC6E1F}"/>
              </a:ext>
            </a:extLst>
          </p:cNvPr>
          <p:cNvSpPr txBox="1"/>
          <p:nvPr/>
        </p:nvSpPr>
        <p:spPr>
          <a:xfrm>
            <a:off x="8114608" y="2491673"/>
            <a:ext cx="776917" cy="230832"/>
          </a:xfrm>
          <a:prstGeom prst="rect">
            <a:avLst/>
          </a:prstGeom>
          <a:noFill/>
        </p:spPr>
        <p:txBody>
          <a:bodyPr wrap="square" rtlCol="0">
            <a:spAutoFit/>
          </a:bodyPr>
          <a:lstStyle/>
          <a:p>
            <a:r>
              <a:rPr lang="en-US" sz="900">
                <a:latin typeface="Barlow" pitchFamily="2" charset="77"/>
                <a:ea typeface="Lato" charset="0"/>
                <a:cs typeface="Futura Medium" panose="020B0602020204020303" pitchFamily="34" charset="-79"/>
              </a:rPr>
              <a:t>Roadmap</a:t>
            </a:r>
          </a:p>
        </p:txBody>
      </p:sp>
      <p:sp>
        <p:nvSpPr>
          <p:cNvPr id="46" name="Graphic 3">
            <a:extLst>
              <a:ext uri="{FF2B5EF4-FFF2-40B4-BE49-F238E27FC236}">
                <a16:creationId xmlns:a16="http://schemas.microsoft.com/office/drawing/2014/main" id="{3E871C15-DA75-11D8-58A8-14BD101B48E2}"/>
              </a:ext>
            </a:extLst>
          </p:cNvPr>
          <p:cNvSpPr/>
          <p:nvPr/>
        </p:nvSpPr>
        <p:spPr>
          <a:xfrm>
            <a:off x="7270504" y="2761124"/>
            <a:ext cx="38454" cy="61460"/>
          </a:xfrm>
          <a:custGeom>
            <a:avLst/>
            <a:gdLst>
              <a:gd name="connsiteX0" fmla="*/ 101731 w 979608"/>
              <a:gd name="connsiteY0" fmla="*/ 1755854 h 1755854"/>
              <a:gd name="connsiteX1" fmla="*/ 29799 w 979608"/>
              <a:gd name="connsiteY1" fmla="*/ 1726022 h 1755854"/>
              <a:gd name="connsiteX2" fmla="*/ 29799 w 979608"/>
              <a:gd name="connsiteY2" fmla="*/ 1582262 h 1755854"/>
              <a:gd name="connsiteX3" fmla="*/ 734174 w 979608"/>
              <a:gd name="connsiteY3" fmla="*/ 877934 h 1755854"/>
              <a:gd name="connsiteX4" fmla="*/ 29799 w 979608"/>
              <a:gd name="connsiteY4" fmla="*/ 173560 h 1755854"/>
              <a:gd name="connsiteX5" fmla="*/ 29799 w 979608"/>
              <a:gd name="connsiteY5" fmla="*/ 29799 h 1755854"/>
              <a:gd name="connsiteX6" fmla="*/ 173607 w 979608"/>
              <a:gd name="connsiteY6" fmla="*/ 29799 h 1755854"/>
              <a:gd name="connsiteX7" fmla="*/ 949810 w 979608"/>
              <a:gd name="connsiteY7" fmla="*/ 806002 h 1755854"/>
              <a:gd name="connsiteX8" fmla="*/ 949810 w 979608"/>
              <a:gd name="connsiteY8" fmla="*/ 949762 h 1755854"/>
              <a:gd name="connsiteX9" fmla="*/ 173607 w 979608"/>
              <a:gd name="connsiteY9" fmla="*/ 1726013 h 1755854"/>
              <a:gd name="connsiteX10" fmla="*/ 101731 w 979608"/>
              <a:gd name="connsiteY10" fmla="*/ 1755854 h 1755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79608" h="1755854">
                <a:moveTo>
                  <a:pt x="101731" y="1755854"/>
                </a:moveTo>
                <a:cubicBezTo>
                  <a:pt x="75764" y="1755854"/>
                  <a:pt x="49693" y="1745964"/>
                  <a:pt x="29799" y="1726022"/>
                </a:cubicBezTo>
                <a:cubicBezTo>
                  <a:pt x="-9933" y="1686290"/>
                  <a:pt x="-9933" y="1621993"/>
                  <a:pt x="29799" y="1582262"/>
                </a:cubicBezTo>
                <a:lnTo>
                  <a:pt x="734174" y="877934"/>
                </a:lnTo>
                <a:lnTo>
                  <a:pt x="29799" y="173560"/>
                </a:lnTo>
                <a:cubicBezTo>
                  <a:pt x="-9933" y="133828"/>
                  <a:pt x="-9933" y="69474"/>
                  <a:pt x="29799" y="29799"/>
                </a:cubicBezTo>
                <a:cubicBezTo>
                  <a:pt x="69531" y="-9933"/>
                  <a:pt x="133884" y="-9933"/>
                  <a:pt x="173607" y="29799"/>
                </a:cubicBezTo>
                <a:lnTo>
                  <a:pt x="949810" y="806002"/>
                </a:lnTo>
                <a:cubicBezTo>
                  <a:pt x="989542" y="845734"/>
                  <a:pt x="989542" y="910087"/>
                  <a:pt x="949810" y="949762"/>
                </a:cubicBezTo>
                <a:lnTo>
                  <a:pt x="173607" y="1726013"/>
                </a:lnTo>
                <a:cubicBezTo>
                  <a:pt x="153779" y="1745907"/>
                  <a:pt x="127755" y="1755854"/>
                  <a:pt x="101731" y="1755854"/>
                </a:cubicBezTo>
                <a:close/>
              </a:path>
            </a:pathLst>
          </a:custGeom>
          <a:solidFill>
            <a:srgbClr val="FFFFFF"/>
          </a:solidFill>
          <a:ln w="9474" cap="flat">
            <a:noFill/>
            <a:prstDash val="solid"/>
            <a:miter/>
          </a:ln>
        </p:spPr>
        <p:txBody>
          <a:bodyPr rtlCol="0" anchor="ctr"/>
          <a:lstStyle/>
          <a:p>
            <a:endParaRPr lang="en-US" sz="1350">
              <a:latin typeface="Barlow" pitchFamily="2" charset="77"/>
            </a:endParaRPr>
          </a:p>
        </p:txBody>
      </p:sp>
      <p:grpSp>
        <p:nvGrpSpPr>
          <p:cNvPr id="69" name="Group 68">
            <a:extLst>
              <a:ext uri="{FF2B5EF4-FFF2-40B4-BE49-F238E27FC236}">
                <a16:creationId xmlns:a16="http://schemas.microsoft.com/office/drawing/2014/main" id="{CAE7F5B5-3EFC-DD19-0AA8-C633E343E989}"/>
              </a:ext>
            </a:extLst>
          </p:cNvPr>
          <p:cNvGrpSpPr/>
          <p:nvPr/>
        </p:nvGrpSpPr>
        <p:grpSpPr>
          <a:xfrm>
            <a:off x="1669420" y="2724902"/>
            <a:ext cx="135000" cy="135000"/>
            <a:chOff x="2113184" y="3633840"/>
            <a:chExt cx="180000" cy="180000"/>
          </a:xfrm>
        </p:grpSpPr>
        <p:sp>
          <p:nvSpPr>
            <p:cNvPr id="70" name="Oval 69">
              <a:extLst>
                <a:ext uri="{FF2B5EF4-FFF2-40B4-BE49-F238E27FC236}">
                  <a16:creationId xmlns:a16="http://schemas.microsoft.com/office/drawing/2014/main" id="{1719CCB9-ED53-FB35-E42D-A3C1F9EA8789}"/>
                </a:ext>
              </a:extLst>
            </p:cNvPr>
            <p:cNvSpPr/>
            <p:nvPr/>
          </p:nvSpPr>
          <p:spPr>
            <a:xfrm>
              <a:off x="2113184" y="3633840"/>
              <a:ext cx="180000" cy="18000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1">
                <a:latin typeface="Barlow" pitchFamily="2" charset="77"/>
              </a:endParaRPr>
            </a:p>
          </p:txBody>
        </p:sp>
        <p:sp>
          <p:nvSpPr>
            <p:cNvPr id="71" name="Graphic 3">
              <a:extLst>
                <a:ext uri="{FF2B5EF4-FFF2-40B4-BE49-F238E27FC236}">
                  <a16:creationId xmlns:a16="http://schemas.microsoft.com/office/drawing/2014/main" id="{8CD748E1-A63D-FD78-428E-30419B38B9E8}"/>
                </a:ext>
              </a:extLst>
            </p:cNvPr>
            <p:cNvSpPr/>
            <p:nvPr/>
          </p:nvSpPr>
          <p:spPr>
            <a:xfrm>
              <a:off x="2179336" y="3679183"/>
              <a:ext cx="51272" cy="81947"/>
            </a:xfrm>
            <a:custGeom>
              <a:avLst/>
              <a:gdLst>
                <a:gd name="connsiteX0" fmla="*/ 101731 w 979608"/>
                <a:gd name="connsiteY0" fmla="*/ 1755854 h 1755854"/>
                <a:gd name="connsiteX1" fmla="*/ 29799 w 979608"/>
                <a:gd name="connsiteY1" fmla="*/ 1726022 h 1755854"/>
                <a:gd name="connsiteX2" fmla="*/ 29799 w 979608"/>
                <a:gd name="connsiteY2" fmla="*/ 1582262 h 1755854"/>
                <a:gd name="connsiteX3" fmla="*/ 734174 w 979608"/>
                <a:gd name="connsiteY3" fmla="*/ 877934 h 1755854"/>
                <a:gd name="connsiteX4" fmla="*/ 29799 w 979608"/>
                <a:gd name="connsiteY4" fmla="*/ 173560 h 1755854"/>
                <a:gd name="connsiteX5" fmla="*/ 29799 w 979608"/>
                <a:gd name="connsiteY5" fmla="*/ 29799 h 1755854"/>
                <a:gd name="connsiteX6" fmla="*/ 173607 w 979608"/>
                <a:gd name="connsiteY6" fmla="*/ 29799 h 1755854"/>
                <a:gd name="connsiteX7" fmla="*/ 949810 w 979608"/>
                <a:gd name="connsiteY7" fmla="*/ 806002 h 1755854"/>
                <a:gd name="connsiteX8" fmla="*/ 949810 w 979608"/>
                <a:gd name="connsiteY8" fmla="*/ 949762 h 1755854"/>
                <a:gd name="connsiteX9" fmla="*/ 173607 w 979608"/>
                <a:gd name="connsiteY9" fmla="*/ 1726013 h 1755854"/>
                <a:gd name="connsiteX10" fmla="*/ 101731 w 979608"/>
                <a:gd name="connsiteY10" fmla="*/ 1755854 h 1755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79608" h="1755854">
                  <a:moveTo>
                    <a:pt x="101731" y="1755854"/>
                  </a:moveTo>
                  <a:cubicBezTo>
                    <a:pt x="75764" y="1755854"/>
                    <a:pt x="49693" y="1745964"/>
                    <a:pt x="29799" y="1726022"/>
                  </a:cubicBezTo>
                  <a:cubicBezTo>
                    <a:pt x="-9933" y="1686290"/>
                    <a:pt x="-9933" y="1621993"/>
                    <a:pt x="29799" y="1582262"/>
                  </a:cubicBezTo>
                  <a:lnTo>
                    <a:pt x="734174" y="877934"/>
                  </a:lnTo>
                  <a:lnTo>
                    <a:pt x="29799" y="173560"/>
                  </a:lnTo>
                  <a:cubicBezTo>
                    <a:pt x="-9933" y="133828"/>
                    <a:pt x="-9933" y="69474"/>
                    <a:pt x="29799" y="29799"/>
                  </a:cubicBezTo>
                  <a:cubicBezTo>
                    <a:pt x="69531" y="-9933"/>
                    <a:pt x="133884" y="-9933"/>
                    <a:pt x="173607" y="29799"/>
                  </a:cubicBezTo>
                  <a:lnTo>
                    <a:pt x="949810" y="806002"/>
                  </a:lnTo>
                  <a:cubicBezTo>
                    <a:pt x="989542" y="845734"/>
                    <a:pt x="989542" y="910087"/>
                    <a:pt x="949810" y="949762"/>
                  </a:cubicBezTo>
                  <a:lnTo>
                    <a:pt x="173607" y="1726013"/>
                  </a:lnTo>
                  <a:cubicBezTo>
                    <a:pt x="153779" y="1745907"/>
                    <a:pt x="127755" y="1755854"/>
                    <a:pt x="101731" y="1755854"/>
                  </a:cubicBezTo>
                  <a:close/>
                </a:path>
              </a:pathLst>
            </a:custGeom>
            <a:solidFill>
              <a:srgbClr val="FFFFFF"/>
            </a:solidFill>
            <a:ln w="9474" cap="flat">
              <a:noFill/>
              <a:prstDash val="solid"/>
              <a:miter/>
            </a:ln>
          </p:spPr>
          <p:txBody>
            <a:bodyPr rtlCol="0" anchor="ctr"/>
            <a:lstStyle/>
            <a:p>
              <a:endParaRPr lang="en-US" sz="1350">
                <a:latin typeface="Barlow" pitchFamily="2" charset="77"/>
              </a:endParaRPr>
            </a:p>
          </p:txBody>
        </p:sp>
      </p:grpSp>
      <p:grpSp>
        <p:nvGrpSpPr>
          <p:cNvPr id="72" name="Group 71">
            <a:extLst>
              <a:ext uri="{FF2B5EF4-FFF2-40B4-BE49-F238E27FC236}">
                <a16:creationId xmlns:a16="http://schemas.microsoft.com/office/drawing/2014/main" id="{70BC58FB-5D59-56F7-97A3-609E9106729E}"/>
              </a:ext>
            </a:extLst>
          </p:cNvPr>
          <p:cNvGrpSpPr/>
          <p:nvPr/>
        </p:nvGrpSpPr>
        <p:grpSpPr>
          <a:xfrm>
            <a:off x="2588568" y="2724902"/>
            <a:ext cx="135000" cy="135000"/>
            <a:chOff x="2113184" y="3633840"/>
            <a:chExt cx="180000" cy="180000"/>
          </a:xfrm>
        </p:grpSpPr>
        <p:sp>
          <p:nvSpPr>
            <p:cNvPr id="73" name="Oval 72">
              <a:extLst>
                <a:ext uri="{FF2B5EF4-FFF2-40B4-BE49-F238E27FC236}">
                  <a16:creationId xmlns:a16="http://schemas.microsoft.com/office/drawing/2014/main" id="{47BE67B0-C40D-E683-29B1-1D1F4B4DE237}"/>
                </a:ext>
              </a:extLst>
            </p:cNvPr>
            <p:cNvSpPr/>
            <p:nvPr/>
          </p:nvSpPr>
          <p:spPr>
            <a:xfrm>
              <a:off x="2113184" y="3633840"/>
              <a:ext cx="180000" cy="18000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1">
                <a:latin typeface="Barlow" pitchFamily="2" charset="77"/>
              </a:endParaRPr>
            </a:p>
          </p:txBody>
        </p:sp>
        <p:sp>
          <p:nvSpPr>
            <p:cNvPr id="74" name="Graphic 3">
              <a:extLst>
                <a:ext uri="{FF2B5EF4-FFF2-40B4-BE49-F238E27FC236}">
                  <a16:creationId xmlns:a16="http://schemas.microsoft.com/office/drawing/2014/main" id="{9F9422E0-8D56-24D1-AFA3-0C1B12CE81D0}"/>
                </a:ext>
              </a:extLst>
            </p:cNvPr>
            <p:cNvSpPr/>
            <p:nvPr/>
          </p:nvSpPr>
          <p:spPr>
            <a:xfrm>
              <a:off x="2179336" y="3679183"/>
              <a:ext cx="51272" cy="81947"/>
            </a:xfrm>
            <a:custGeom>
              <a:avLst/>
              <a:gdLst>
                <a:gd name="connsiteX0" fmla="*/ 101731 w 979608"/>
                <a:gd name="connsiteY0" fmla="*/ 1755854 h 1755854"/>
                <a:gd name="connsiteX1" fmla="*/ 29799 w 979608"/>
                <a:gd name="connsiteY1" fmla="*/ 1726022 h 1755854"/>
                <a:gd name="connsiteX2" fmla="*/ 29799 w 979608"/>
                <a:gd name="connsiteY2" fmla="*/ 1582262 h 1755854"/>
                <a:gd name="connsiteX3" fmla="*/ 734174 w 979608"/>
                <a:gd name="connsiteY3" fmla="*/ 877934 h 1755854"/>
                <a:gd name="connsiteX4" fmla="*/ 29799 w 979608"/>
                <a:gd name="connsiteY4" fmla="*/ 173560 h 1755854"/>
                <a:gd name="connsiteX5" fmla="*/ 29799 w 979608"/>
                <a:gd name="connsiteY5" fmla="*/ 29799 h 1755854"/>
                <a:gd name="connsiteX6" fmla="*/ 173607 w 979608"/>
                <a:gd name="connsiteY6" fmla="*/ 29799 h 1755854"/>
                <a:gd name="connsiteX7" fmla="*/ 949810 w 979608"/>
                <a:gd name="connsiteY7" fmla="*/ 806002 h 1755854"/>
                <a:gd name="connsiteX8" fmla="*/ 949810 w 979608"/>
                <a:gd name="connsiteY8" fmla="*/ 949762 h 1755854"/>
                <a:gd name="connsiteX9" fmla="*/ 173607 w 979608"/>
                <a:gd name="connsiteY9" fmla="*/ 1726013 h 1755854"/>
                <a:gd name="connsiteX10" fmla="*/ 101731 w 979608"/>
                <a:gd name="connsiteY10" fmla="*/ 1755854 h 1755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79608" h="1755854">
                  <a:moveTo>
                    <a:pt x="101731" y="1755854"/>
                  </a:moveTo>
                  <a:cubicBezTo>
                    <a:pt x="75764" y="1755854"/>
                    <a:pt x="49693" y="1745964"/>
                    <a:pt x="29799" y="1726022"/>
                  </a:cubicBezTo>
                  <a:cubicBezTo>
                    <a:pt x="-9933" y="1686290"/>
                    <a:pt x="-9933" y="1621993"/>
                    <a:pt x="29799" y="1582262"/>
                  </a:cubicBezTo>
                  <a:lnTo>
                    <a:pt x="734174" y="877934"/>
                  </a:lnTo>
                  <a:lnTo>
                    <a:pt x="29799" y="173560"/>
                  </a:lnTo>
                  <a:cubicBezTo>
                    <a:pt x="-9933" y="133828"/>
                    <a:pt x="-9933" y="69474"/>
                    <a:pt x="29799" y="29799"/>
                  </a:cubicBezTo>
                  <a:cubicBezTo>
                    <a:pt x="69531" y="-9933"/>
                    <a:pt x="133884" y="-9933"/>
                    <a:pt x="173607" y="29799"/>
                  </a:cubicBezTo>
                  <a:lnTo>
                    <a:pt x="949810" y="806002"/>
                  </a:lnTo>
                  <a:cubicBezTo>
                    <a:pt x="989542" y="845734"/>
                    <a:pt x="989542" y="910087"/>
                    <a:pt x="949810" y="949762"/>
                  </a:cubicBezTo>
                  <a:lnTo>
                    <a:pt x="173607" y="1726013"/>
                  </a:lnTo>
                  <a:cubicBezTo>
                    <a:pt x="153779" y="1745907"/>
                    <a:pt x="127755" y="1755854"/>
                    <a:pt x="101731" y="1755854"/>
                  </a:cubicBezTo>
                  <a:close/>
                </a:path>
              </a:pathLst>
            </a:custGeom>
            <a:solidFill>
              <a:srgbClr val="FFFFFF"/>
            </a:solidFill>
            <a:ln w="9474" cap="flat">
              <a:noFill/>
              <a:prstDash val="solid"/>
              <a:miter/>
            </a:ln>
          </p:spPr>
          <p:txBody>
            <a:bodyPr rtlCol="0" anchor="ctr"/>
            <a:lstStyle/>
            <a:p>
              <a:endParaRPr lang="en-US" sz="1350">
                <a:latin typeface="Barlow" pitchFamily="2" charset="77"/>
              </a:endParaRPr>
            </a:p>
          </p:txBody>
        </p:sp>
      </p:grpSp>
      <p:grpSp>
        <p:nvGrpSpPr>
          <p:cNvPr id="75" name="Group 74">
            <a:extLst>
              <a:ext uri="{FF2B5EF4-FFF2-40B4-BE49-F238E27FC236}">
                <a16:creationId xmlns:a16="http://schemas.microsoft.com/office/drawing/2014/main" id="{A24F5DAE-DB7E-CF47-C779-54CC736DC3E0}"/>
              </a:ext>
            </a:extLst>
          </p:cNvPr>
          <p:cNvGrpSpPr/>
          <p:nvPr/>
        </p:nvGrpSpPr>
        <p:grpSpPr>
          <a:xfrm>
            <a:off x="3507716" y="2724902"/>
            <a:ext cx="135000" cy="135000"/>
            <a:chOff x="2113184" y="3633840"/>
            <a:chExt cx="180000" cy="180000"/>
          </a:xfrm>
        </p:grpSpPr>
        <p:sp>
          <p:nvSpPr>
            <p:cNvPr id="76" name="Oval 75">
              <a:extLst>
                <a:ext uri="{FF2B5EF4-FFF2-40B4-BE49-F238E27FC236}">
                  <a16:creationId xmlns:a16="http://schemas.microsoft.com/office/drawing/2014/main" id="{4A4B9EE2-3459-86F5-BF6F-1B0600D66E6B}"/>
                </a:ext>
              </a:extLst>
            </p:cNvPr>
            <p:cNvSpPr/>
            <p:nvPr/>
          </p:nvSpPr>
          <p:spPr>
            <a:xfrm>
              <a:off x="2113184" y="3633840"/>
              <a:ext cx="180000" cy="18000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1">
                <a:latin typeface="Barlow" pitchFamily="2" charset="77"/>
              </a:endParaRPr>
            </a:p>
          </p:txBody>
        </p:sp>
        <p:sp>
          <p:nvSpPr>
            <p:cNvPr id="77" name="Graphic 3">
              <a:extLst>
                <a:ext uri="{FF2B5EF4-FFF2-40B4-BE49-F238E27FC236}">
                  <a16:creationId xmlns:a16="http://schemas.microsoft.com/office/drawing/2014/main" id="{1EDFF39E-7E52-86C4-5127-9522E94A6192}"/>
                </a:ext>
              </a:extLst>
            </p:cNvPr>
            <p:cNvSpPr/>
            <p:nvPr/>
          </p:nvSpPr>
          <p:spPr>
            <a:xfrm>
              <a:off x="2179336" y="3679183"/>
              <a:ext cx="51272" cy="81947"/>
            </a:xfrm>
            <a:custGeom>
              <a:avLst/>
              <a:gdLst>
                <a:gd name="connsiteX0" fmla="*/ 101731 w 979608"/>
                <a:gd name="connsiteY0" fmla="*/ 1755854 h 1755854"/>
                <a:gd name="connsiteX1" fmla="*/ 29799 w 979608"/>
                <a:gd name="connsiteY1" fmla="*/ 1726022 h 1755854"/>
                <a:gd name="connsiteX2" fmla="*/ 29799 w 979608"/>
                <a:gd name="connsiteY2" fmla="*/ 1582262 h 1755854"/>
                <a:gd name="connsiteX3" fmla="*/ 734174 w 979608"/>
                <a:gd name="connsiteY3" fmla="*/ 877934 h 1755854"/>
                <a:gd name="connsiteX4" fmla="*/ 29799 w 979608"/>
                <a:gd name="connsiteY4" fmla="*/ 173560 h 1755854"/>
                <a:gd name="connsiteX5" fmla="*/ 29799 w 979608"/>
                <a:gd name="connsiteY5" fmla="*/ 29799 h 1755854"/>
                <a:gd name="connsiteX6" fmla="*/ 173607 w 979608"/>
                <a:gd name="connsiteY6" fmla="*/ 29799 h 1755854"/>
                <a:gd name="connsiteX7" fmla="*/ 949810 w 979608"/>
                <a:gd name="connsiteY7" fmla="*/ 806002 h 1755854"/>
                <a:gd name="connsiteX8" fmla="*/ 949810 w 979608"/>
                <a:gd name="connsiteY8" fmla="*/ 949762 h 1755854"/>
                <a:gd name="connsiteX9" fmla="*/ 173607 w 979608"/>
                <a:gd name="connsiteY9" fmla="*/ 1726013 h 1755854"/>
                <a:gd name="connsiteX10" fmla="*/ 101731 w 979608"/>
                <a:gd name="connsiteY10" fmla="*/ 1755854 h 1755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79608" h="1755854">
                  <a:moveTo>
                    <a:pt x="101731" y="1755854"/>
                  </a:moveTo>
                  <a:cubicBezTo>
                    <a:pt x="75764" y="1755854"/>
                    <a:pt x="49693" y="1745964"/>
                    <a:pt x="29799" y="1726022"/>
                  </a:cubicBezTo>
                  <a:cubicBezTo>
                    <a:pt x="-9933" y="1686290"/>
                    <a:pt x="-9933" y="1621993"/>
                    <a:pt x="29799" y="1582262"/>
                  </a:cubicBezTo>
                  <a:lnTo>
                    <a:pt x="734174" y="877934"/>
                  </a:lnTo>
                  <a:lnTo>
                    <a:pt x="29799" y="173560"/>
                  </a:lnTo>
                  <a:cubicBezTo>
                    <a:pt x="-9933" y="133828"/>
                    <a:pt x="-9933" y="69474"/>
                    <a:pt x="29799" y="29799"/>
                  </a:cubicBezTo>
                  <a:cubicBezTo>
                    <a:pt x="69531" y="-9933"/>
                    <a:pt x="133884" y="-9933"/>
                    <a:pt x="173607" y="29799"/>
                  </a:cubicBezTo>
                  <a:lnTo>
                    <a:pt x="949810" y="806002"/>
                  </a:lnTo>
                  <a:cubicBezTo>
                    <a:pt x="989542" y="845734"/>
                    <a:pt x="989542" y="910087"/>
                    <a:pt x="949810" y="949762"/>
                  </a:cubicBezTo>
                  <a:lnTo>
                    <a:pt x="173607" y="1726013"/>
                  </a:lnTo>
                  <a:cubicBezTo>
                    <a:pt x="153779" y="1745907"/>
                    <a:pt x="127755" y="1755854"/>
                    <a:pt x="101731" y="1755854"/>
                  </a:cubicBezTo>
                  <a:close/>
                </a:path>
              </a:pathLst>
            </a:custGeom>
            <a:solidFill>
              <a:srgbClr val="FFFFFF"/>
            </a:solidFill>
            <a:ln w="9474" cap="flat">
              <a:noFill/>
              <a:prstDash val="solid"/>
              <a:miter/>
            </a:ln>
          </p:spPr>
          <p:txBody>
            <a:bodyPr rtlCol="0" anchor="ctr"/>
            <a:lstStyle/>
            <a:p>
              <a:endParaRPr lang="en-US" sz="1350">
                <a:latin typeface="Barlow" pitchFamily="2" charset="77"/>
              </a:endParaRPr>
            </a:p>
          </p:txBody>
        </p:sp>
      </p:grpSp>
      <p:grpSp>
        <p:nvGrpSpPr>
          <p:cNvPr id="78" name="Group 77">
            <a:extLst>
              <a:ext uri="{FF2B5EF4-FFF2-40B4-BE49-F238E27FC236}">
                <a16:creationId xmlns:a16="http://schemas.microsoft.com/office/drawing/2014/main" id="{98CEF708-5F8B-38BA-333E-C1430B5407E9}"/>
              </a:ext>
            </a:extLst>
          </p:cNvPr>
          <p:cNvGrpSpPr/>
          <p:nvPr/>
        </p:nvGrpSpPr>
        <p:grpSpPr>
          <a:xfrm>
            <a:off x="4426865" y="2724902"/>
            <a:ext cx="135000" cy="135000"/>
            <a:chOff x="2113184" y="3633840"/>
            <a:chExt cx="180000" cy="180000"/>
          </a:xfrm>
        </p:grpSpPr>
        <p:sp>
          <p:nvSpPr>
            <p:cNvPr id="79" name="Oval 78">
              <a:extLst>
                <a:ext uri="{FF2B5EF4-FFF2-40B4-BE49-F238E27FC236}">
                  <a16:creationId xmlns:a16="http://schemas.microsoft.com/office/drawing/2014/main" id="{22CEC6C9-F431-9CE8-A181-242F755D0623}"/>
                </a:ext>
              </a:extLst>
            </p:cNvPr>
            <p:cNvSpPr/>
            <p:nvPr/>
          </p:nvSpPr>
          <p:spPr>
            <a:xfrm>
              <a:off x="2113184" y="3633840"/>
              <a:ext cx="180000" cy="18000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1">
                <a:latin typeface="Barlow" pitchFamily="2" charset="77"/>
              </a:endParaRPr>
            </a:p>
          </p:txBody>
        </p:sp>
        <p:sp>
          <p:nvSpPr>
            <p:cNvPr id="80" name="Graphic 3">
              <a:extLst>
                <a:ext uri="{FF2B5EF4-FFF2-40B4-BE49-F238E27FC236}">
                  <a16:creationId xmlns:a16="http://schemas.microsoft.com/office/drawing/2014/main" id="{C7AD57C9-5920-DBC1-9671-47CE38948C83}"/>
                </a:ext>
              </a:extLst>
            </p:cNvPr>
            <p:cNvSpPr/>
            <p:nvPr/>
          </p:nvSpPr>
          <p:spPr>
            <a:xfrm>
              <a:off x="2179336" y="3679183"/>
              <a:ext cx="51272" cy="81947"/>
            </a:xfrm>
            <a:custGeom>
              <a:avLst/>
              <a:gdLst>
                <a:gd name="connsiteX0" fmla="*/ 101731 w 979608"/>
                <a:gd name="connsiteY0" fmla="*/ 1755854 h 1755854"/>
                <a:gd name="connsiteX1" fmla="*/ 29799 w 979608"/>
                <a:gd name="connsiteY1" fmla="*/ 1726022 h 1755854"/>
                <a:gd name="connsiteX2" fmla="*/ 29799 w 979608"/>
                <a:gd name="connsiteY2" fmla="*/ 1582262 h 1755854"/>
                <a:gd name="connsiteX3" fmla="*/ 734174 w 979608"/>
                <a:gd name="connsiteY3" fmla="*/ 877934 h 1755854"/>
                <a:gd name="connsiteX4" fmla="*/ 29799 w 979608"/>
                <a:gd name="connsiteY4" fmla="*/ 173560 h 1755854"/>
                <a:gd name="connsiteX5" fmla="*/ 29799 w 979608"/>
                <a:gd name="connsiteY5" fmla="*/ 29799 h 1755854"/>
                <a:gd name="connsiteX6" fmla="*/ 173607 w 979608"/>
                <a:gd name="connsiteY6" fmla="*/ 29799 h 1755854"/>
                <a:gd name="connsiteX7" fmla="*/ 949810 w 979608"/>
                <a:gd name="connsiteY7" fmla="*/ 806002 h 1755854"/>
                <a:gd name="connsiteX8" fmla="*/ 949810 w 979608"/>
                <a:gd name="connsiteY8" fmla="*/ 949762 h 1755854"/>
                <a:gd name="connsiteX9" fmla="*/ 173607 w 979608"/>
                <a:gd name="connsiteY9" fmla="*/ 1726013 h 1755854"/>
                <a:gd name="connsiteX10" fmla="*/ 101731 w 979608"/>
                <a:gd name="connsiteY10" fmla="*/ 1755854 h 1755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79608" h="1755854">
                  <a:moveTo>
                    <a:pt x="101731" y="1755854"/>
                  </a:moveTo>
                  <a:cubicBezTo>
                    <a:pt x="75764" y="1755854"/>
                    <a:pt x="49693" y="1745964"/>
                    <a:pt x="29799" y="1726022"/>
                  </a:cubicBezTo>
                  <a:cubicBezTo>
                    <a:pt x="-9933" y="1686290"/>
                    <a:pt x="-9933" y="1621993"/>
                    <a:pt x="29799" y="1582262"/>
                  </a:cubicBezTo>
                  <a:lnTo>
                    <a:pt x="734174" y="877934"/>
                  </a:lnTo>
                  <a:lnTo>
                    <a:pt x="29799" y="173560"/>
                  </a:lnTo>
                  <a:cubicBezTo>
                    <a:pt x="-9933" y="133828"/>
                    <a:pt x="-9933" y="69474"/>
                    <a:pt x="29799" y="29799"/>
                  </a:cubicBezTo>
                  <a:cubicBezTo>
                    <a:pt x="69531" y="-9933"/>
                    <a:pt x="133884" y="-9933"/>
                    <a:pt x="173607" y="29799"/>
                  </a:cubicBezTo>
                  <a:lnTo>
                    <a:pt x="949810" y="806002"/>
                  </a:lnTo>
                  <a:cubicBezTo>
                    <a:pt x="989542" y="845734"/>
                    <a:pt x="989542" y="910087"/>
                    <a:pt x="949810" y="949762"/>
                  </a:cubicBezTo>
                  <a:lnTo>
                    <a:pt x="173607" y="1726013"/>
                  </a:lnTo>
                  <a:cubicBezTo>
                    <a:pt x="153779" y="1745907"/>
                    <a:pt x="127755" y="1755854"/>
                    <a:pt x="101731" y="1755854"/>
                  </a:cubicBezTo>
                  <a:close/>
                </a:path>
              </a:pathLst>
            </a:custGeom>
            <a:solidFill>
              <a:srgbClr val="FFFFFF"/>
            </a:solidFill>
            <a:ln w="9474" cap="flat">
              <a:noFill/>
              <a:prstDash val="solid"/>
              <a:miter/>
            </a:ln>
          </p:spPr>
          <p:txBody>
            <a:bodyPr rtlCol="0" anchor="ctr"/>
            <a:lstStyle/>
            <a:p>
              <a:endParaRPr lang="en-US" sz="1350">
                <a:latin typeface="Barlow" pitchFamily="2" charset="77"/>
              </a:endParaRPr>
            </a:p>
          </p:txBody>
        </p:sp>
      </p:grpSp>
      <p:grpSp>
        <p:nvGrpSpPr>
          <p:cNvPr id="81" name="Group 80">
            <a:extLst>
              <a:ext uri="{FF2B5EF4-FFF2-40B4-BE49-F238E27FC236}">
                <a16:creationId xmlns:a16="http://schemas.microsoft.com/office/drawing/2014/main" id="{80FDB8A8-D1C1-015D-E1AB-446B1A797E5A}"/>
              </a:ext>
            </a:extLst>
          </p:cNvPr>
          <p:cNvGrpSpPr/>
          <p:nvPr/>
        </p:nvGrpSpPr>
        <p:grpSpPr>
          <a:xfrm>
            <a:off x="6265161" y="2724902"/>
            <a:ext cx="135000" cy="135000"/>
            <a:chOff x="2113184" y="3633840"/>
            <a:chExt cx="180000" cy="180000"/>
          </a:xfrm>
        </p:grpSpPr>
        <p:sp>
          <p:nvSpPr>
            <p:cNvPr id="82" name="Oval 81">
              <a:extLst>
                <a:ext uri="{FF2B5EF4-FFF2-40B4-BE49-F238E27FC236}">
                  <a16:creationId xmlns:a16="http://schemas.microsoft.com/office/drawing/2014/main" id="{09787702-EE17-87AA-208C-04C5276E5D6A}"/>
                </a:ext>
              </a:extLst>
            </p:cNvPr>
            <p:cNvSpPr/>
            <p:nvPr/>
          </p:nvSpPr>
          <p:spPr>
            <a:xfrm>
              <a:off x="2113184" y="3633840"/>
              <a:ext cx="180000" cy="18000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1">
                <a:latin typeface="Barlow" pitchFamily="2" charset="77"/>
              </a:endParaRPr>
            </a:p>
          </p:txBody>
        </p:sp>
        <p:sp>
          <p:nvSpPr>
            <p:cNvPr id="83" name="Graphic 3">
              <a:extLst>
                <a:ext uri="{FF2B5EF4-FFF2-40B4-BE49-F238E27FC236}">
                  <a16:creationId xmlns:a16="http://schemas.microsoft.com/office/drawing/2014/main" id="{512C2D27-51D4-F30F-B3C8-649585FD406E}"/>
                </a:ext>
              </a:extLst>
            </p:cNvPr>
            <p:cNvSpPr/>
            <p:nvPr/>
          </p:nvSpPr>
          <p:spPr>
            <a:xfrm>
              <a:off x="2179336" y="3679183"/>
              <a:ext cx="51272" cy="81947"/>
            </a:xfrm>
            <a:custGeom>
              <a:avLst/>
              <a:gdLst>
                <a:gd name="connsiteX0" fmla="*/ 101731 w 979608"/>
                <a:gd name="connsiteY0" fmla="*/ 1755854 h 1755854"/>
                <a:gd name="connsiteX1" fmla="*/ 29799 w 979608"/>
                <a:gd name="connsiteY1" fmla="*/ 1726022 h 1755854"/>
                <a:gd name="connsiteX2" fmla="*/ 29799 w 979608"/>
                <a:gd name="connsiteY2" fmla="*/ 1582262 h 1755854"/>
                <a:gd name="connsiteX3" fmla="*/ 734174 w 979608"/>
                <a:gd name="connsiteY3" fmla="*/ 877934 h 1755854"/>
                <a:gd name="connsiteX4" fmla="*/ 29799 w 979608"/>
                <a:gd name="connsiteY4" fmla="*/ 173560 h 1755854"/>
                <a:gd name="connsiteX5" fmla="*/ 29799 w 979608"/>
                <a:gd name="connsiteY5" fmla="*/ 29799 h 1755854"/>
                <a:gd name="connsiteX6" fmla="*/ 173607 w 979608"/>
                <a:gd name="connsiteY6" fmla="*/ 29799 h 1755854"/>
                <a:gd name="connsiteX7" fmla="*/ 949810 w 979608"/>
                <a:gd name="connsiteY7" fmla="*/ 806002 h 1755854"/>
                <a:gd name="connsiteX8" fmla="*/ 949810 w 979608"/>
                <a:gd name="connsiteY8" fmla="*/ 949762 h 1755854"/>
                <a:gd name="connsiteX9" fmla="*/ 173607 w 979608"/>
                <a:gd name="connsiteY9" fmla="*/ 1726013 h 1755854"/>
                <a:gd name="connsiteX10" fmla="*/ 101731 w 979608"/>
                <a:gd name="connsiteY10" fmla="*/ 1755854 h 1755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79608" h="1755854">
                  <a:moveTo>
                    <a:pt x="101731" y="1755854"/>
                  </a:moveTo>
                  <a:cubicBezTo>
                    <a:pt x="75764" y="1755854"/>
                    <a:pt x="49693" y="1745964"/>
                    <a:pt x="29799" y="1726022"/>
                  </a:cubicBezTo>
                  <a:cubicBezTo>
                    <a:pt x="-9933" y="1686290"/>
                    <a:pt x="-9933" y="1621993"/>
                    <a:pt x="29799" y="1582262"/>
                  </a:cubicBezTo>
                  <a:lnTo>
                    <a:pt x="734174" y="877934"/>
                  </a:lnTo>
                  <a:lnTo>
                    <a:pt x="29799" y="173560"/>
                  </a:lnTo>
                  <a:cubicBezTo>
                    <a:pt x="-9933" y="133828"/>
                    <a:pt x="-9933" y="69474"/>
                    <a:pt x="29799" y="29799"/>
                  </a:cubicBezTo>
                  <a:cubicBezTo>
                    <a:pt x="69531" y="-9933"/>
                    <a:pt x="133884" y="-9933"/>
                    <a:pt x="173607" y="29799"/>
                  </a:cubicBezTo>
                  <a:lnTo>
                    <a:pt x="949810" y="806002"/>
                  </a:lnTo>
                  <a:cubicBezTo>
                    <a:pt x="989542" y="845734"/>
                    <a:pt x="989542" y="910087"/>
                    <a:pt x="949810" y="949762"/>
                  </a:cubicBezTo>
                  <a:lnTo>
                    <a:pt x="173607" y="1726013"/>
                  </a:lnTo>
                  <a:cubicBezTo>
                    <a:pt x="153779" y="1745907"/>
                    <a:pt x="127755" y="1755854"/>
                    <a:pt x="101731" y="1755854"/>
                  </a:cubicBezTo>
                  <a:close/>
                </a:path>
              </a:pathLst>
            </a:custGeom>
            <a:solidFill>
              <a:srgbClr val="FFFFFF"/>
            </a:solidFill>
            <a:ln w="9474" cap="flat">
              <a:noFill/>
              <a:prstDash val="solid"/>
              <a:miter/>
            </a:ln>
          </p:spPr>
          <p:txBody>
            <a:bodyPr rtlCol="0" anchor="ctr"/>
            <a:lstStyle/>
            <a:p>
              <a:endParaRPr lang="en-US" sz="1350">
                <a:latin typeface="Barlow" pitchFamily="2" charset="77"/>
              </a:endParaRPr>
            </a:p>
          </p:txBody>
        </p:sp>
      </p:grpSp>
      <p:grpSp>
        <p:nvGrpSpPr>
          <p:cNvPr id="84" name="Group 83">
            <a:extLst>
              <a:ext uri="{FF2B5EF4-FFF2-40B4-BE49-F238E27FC236}">
                <a16:creationId xmlns:a16="http://schemas.microsoft.com/office/drawing/2014/main" id="{D953F4A5-1481-82AF-0B9A-FA2DCC6FF7A9}"/>
              </a:ext>
            </a:extLst>
          </p:cNvPr>
          <p:cNvGrpSpPr/>
          <p:nvPr/>
        </p:nvGrpSpPr>
        <p:grpSpPr>
          <a:xfrm>
            <a:off x="7184309" y="2724902"/>
            <a:ext cx="135000" cy="135000"/>
            <a:chOff x="2113184" y="3633840"/>
            <a:chExt cx="180000" cy="180000"/>
          </a:xfrm>
        </p:grpSpPr>
        <p:sp>
          <p:nvSpPr>
            <p:cNvPr id="85" name="Oval 84">
              <a:extLst>
                <a:ext uri="{FF2B5EF4-FFF2-40B4-BE49-F238E27FC236}">
                  <a16:creationId xmlns:a16="http://schemas.microsoft.com/office/drawing/2014/main" id="{936AA9EB-0A2E-D705-59F8-E41A18BE881B}"/>
                </a:ext>
              </a:extLst>
            </p:cNvPr>
            <p:cNvSpPr/>
            <p:nvPr/>
          </p:nvSpPr>
          <p:spPr>
            <a:xfrm>
              <a:off x="2113184" y="3633840"/>
              <a:ext cx="180000" cy="18000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1">
                <a:latin typeface="Barlow" pitchFamily="2" charset="77"/>
              </a:endParaRPr>
            </a:p>
          </p:txBody>
        </p:sp>
        <p:sp>
          <p:nvSpPr>
            <p:cNvPr id="86" name="Graphic 3">
              <a:extLst>
                <a:ext uri="{FF2B5EF4-FFF2-40B4-BE49-F238E27FC236}">
                  <a16:creationId xmlns:a16="http://schemas.microsoft.com/office/drawing/2014/main" id="{A8BEC0BC-9C4E-D5E5-3370-44C84FD035BA}"/>
                </a:ext>
              </a:extLst>
            </p:cNvPr>
            <p:cNvSpPr/>
            <p:nvPr/>
          </p:nvSpPr>
          <p:spPr>
            <a:xfrm>
              <a:off x="2179336" y="3679183"/>
              <a:ext cx="51272" cy="81947"/>
            </a:xfrm>
            <a:custGeom>
              <a:avLst/>
              <a:gdLst>
                <a:gd name="connsiteX0" fmla="*/ 101731 w 979608"/>
                <a:gd name="connsiteY0" fmla="*/ 1755854 h 1755854"/>
                <a:gd name="connsiteX1" fmla="*/ 29799 w 979608"/>
                <a:gd name="connsiteY1" fmla="*/ 1726022 h 1755854"/>
                <a:gd name="connsiteX2" fmla="*/ 29799 w 979608"/>
                <a:gd name="connsiteY2" fmla="*/ 1582262 h 1755854"/>
                <a:gd name="connsiteX3" fmla="*/ 734174 w 979608"/>
                <a:gd name="connsiteY3" fmla="*/ 877934 h 1755854"/>
                <a:gd name="connsiteX4" fmla="*/ 29799 w 979608"/>
                <a:gd name="connsiteY4" fmla="*/ 173560 h 1755854"/>
                <a:gd name="connsiteX5" fmla="*/ 29799 w 979608"/>
                <a:gd name="connsiteY5" fmla="*/ 29799 h 1755854"/>
                <a:gd name="connsiteX6" fmla="*/ 173607 w 979608"/>
                <a:gd name="connsiteY6" fmla="*/ 29799 h 1755854"/>
                <a:gd name="connsiteX7" fmla="*/ 949810 w 979608"/>
                <a:gd name="connsiteY7" fmla="*/ 806002 h 1755854"/>
                <a:gd name="connsiteX8" fmla="*/ 949810 w 979608"/>
                <a:gd name="connsiteY8" fmla="*/ 949762 h 1755854"/>
                <a:gd name="connsiteX9" fmla="*/ 173607 w 979608"/>
                <a:gd name="connsiteY9" fmla="*/ 1726013 h 1755854"/>
                <a:gd name="connsiteX10" fmla="*/ 101731 w 979608"/>
                <a:gd name="connsiteY10" fmla="*/ 1755854 h 1755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79608" h="1755854">
                  <a:moveTo>
                    <a:pt x="101731" y="1755854"/>
                  </a:moveTo>
                  <a:cubicBezTo>
                    <a:pt x="75764" y="1755854"/>
                    <a:pt x="49693" y="1745964"/>
                    <a:pt x="29799" y="1726022"/>
                  </a:cubicBezTo>
                  <a:cubicBezTo>
                    <a:pt x="-9933" y="1686290"/>
                    <a:pt x="-9933" y="1621993"/>
                    <a:pt x="29799" y="1582262"/>
                  </a:cubicBezTo>
                  <a:lnTo>
                    <a:pt x="734174" y="877934"/>
                  </a:lnTo>
                  <a:lnTo>
                    <a:pt x="29799" y="173560"/>
                  </a:lnTo>
                  <a:cubicBezTo>
                    <a:pt x="-9933" y="133828"/>
                    <a:pt x="-9933" y="69474"/>
                    <a:pt x="29799" y="29799"/>
                  </a:cubicBezTo>
                  <a:cubicBezTo>
                    <a:pt x="69531" y="-9933"/>
                    <a:pt x="133884" y="-9933"/>
                    <a:pt x="173607" y="29799"/>
                  </a:cubicBezTo>
                  <a:lnTo>
                    <a:pt x="949810" y="806002"/>
                  </a:lnTo>
                  <a:cubicBezTo>
                    <a:pt x="989542" y="845734"/>
                    <a:pt x="989542" y="910087"/>
                    <a:pt x="949810" y="949762"/>
                  </a:cubicBezTo>
                  <a:lnTo>
                    <a:pt x="173607" y="1726013"/>
                  </a:lnTo>
                  <a:cubicBezTo>
                    <a:pt x="153779" y="1745907"/>
                    <a:pt x="127755" y="1755854"/>
                    <a:pt x="101731" y="1755854"/>
                  </a:cubicBezTo>
                  <a:close/>
                </a:path>
              </a:pathLst>
            </a:custGeom>
            <a:solidFill>
              <a:srgbClr val="FFFFFF"/>
            </a:solidFill>
            <a:ln w="9474" cap="flat">
              <a:noFill/>
              <a:prstDash val="solid"/>
              <a:miter/>
            </a:ln>
          </p:spPr>
          <p:txBody>
            <a:bodyPr rtlCol="0" anchor="ctr"/>
            <a:lstStyle/>
            <a:p>
              <a:endParaRPr lang="en-US" sz="1350">
                <a:latin typeface="Barlow" pitchFamily="2" charset="77"/>
              </a:endParaRPr>
            </a:p>
          </p:txBody>
        </p:sp>
      </p:grpSp>
      <p:grpSp>
        <p:nvGrpSpPr>
          <p:cNvPr id="87" name="Group 86">
            <a:extLst>
              <a:ext uri="{FF2B5EF4-FFF2-40B4-BE49-F238E27FC236}">
                <a16:creationId xmlns:a16="http://schemas.microsoft.com/office/drawing/2014/main" id="{1012177D-B651-92D7-CB7C-795585D6BF42}"/>
              </a:ext>
            </a:extLst>
          </p:cNvPr>
          <p:cNvGrpSpPr/>
          <p:nvPr/>
        </p:nvGrpSpPr>
        <p:grpSpPr>
          <a:xfrm>
            <a:off x="8103455" y="2724902"/>
            <a:ext cx="135000" cy="135000"/>
            <a:chOff x="2113184" y="3633840"/>
            <a:chExt cx="180000" cy="180000"/>
          </a:xfrm>
        </p:grpSpPr>
        <p:sp>
          <p:nvSpPr>
            <p:cNvPr id="88" name="Oval 87">
              <a:extLst>
                <a:ext uri="{FF2B5EF4-FFF2-40B4-BE49-F238E27FC236}">
                  <a16:creationId xmlns:a16="http://schemas.microsoft.com/office/drawing/2014/main" id="{10EAD437-D36B-9067-095A-9D8CA4C903C7}"/>
                </a:ext>
              </a:extLst>
            </p:cNvPr>
            <p:cNvSpPr/>
            <p:nvPr/>
          </p:nvSpPr>
          <p:spPr>
            <a:xfrm>
              <a:off x="2113184" y="3633840"/>
              <a:ext cx="180000" cy="18000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1">
                <a:latin typeface="Barlow" pitchFamily="2" charset="77"/>
              </a:endParaRPr>
            </a:p>
          </p:txBody>
        </p:sp>
        <p:sp>
          <p:nvSpPr>
            <p:cNvPr id="89" name="Graphic 3">
              <a:extLst>
                <a:ext uri="{FF2B5EF4-FFF2-40B4-BE49-F238E27FC236}">
                  <a16:creationId xmlns:a16="http://schemas.microsoft.com/office/drawing/2014/main" id="{2E6394DE-A38C-365B-2120-F6DB5D968059}"/>
                </a:ext>
              </a:extLst>
            </p:cNvPr>
            <p:cNvSpPr/>
            <p:nvPr/>
          </p:nvSpPr>
          <p:spPr>
            <a:xfrm>
              <a:off x="2179336" y="3679183"/>
              <a:ext cx="51272" cy="81947"/>
            </a:xfrm>
            <a:custGeom>
              <a:avLst/>
              <a:gdLst>
                <a:gd name="connsiteX0" fmla="*/ 101731 w 979608"/>
                <a:gd name="connsiteY0" fmla="*/ 1755854 h 1755854"/>
                <a:gd name="connsiteX1" fmla="*/ 29799 w 979608"/>
                <a:gd name="connsiteY1" fmla="*/ 1726022 h 1755854"/>
                <a:gd name="connsiteX2" fmla="*/ 29799 w 979608"/>
                <a:gd name="connsiteY2" fmla="*/ 1582262 h 1755854"/>
                <a:gd name="connsiteX3" fmla="*/ 734174 w 979608"/>
                <a:gd name="connsiteY3" fmla="*/ 877934 h 1755854"/>
                <a:gd name="connsiteX4" fmla="*/ 29799 w 979608"/>
                <a:gd name="connsiteY4" fmla="*/ 173560 h 1755854"/>
                <a:gd name="connsiteX5" fmla="*/ 29799 w 979608"/>
                <a:gd name="connsiteY5" fmla="*/ 29799 h 1755854"/>
                <a:gd name="connsiteX6" fmla="*/ 173607 w 979608"/>
                <a:gd name="connsiteY6" fmla="*/ 29799 h 1755854"/>
                <a:gd name="connsiteX7" fmla="*/ 949810 w 979608"/>
                <a:gd name="connsiteY7" fmla="*/ 806002 h 1755854"/>
                <a:gd name="connsiteX8" fmla="*/ 949810 w 979608"/>
                <a:gd name="connsiteY8" fmla="*/ 949762 h 1755854"/>
                <a:gd name="connsiteX9" fmla="*/ 173607 w 979608"/>
                <a:gd name="connsiteY9" fmla="*/ 1726013 h 1755854"/>
                <a:gd name="connsiteX10" fmla="*/ 101731 w 979608"/>
                <a:gd name="connsiteY10" fmla="*/ 1755854 h 1755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79608" h="1755854">
                  <a:moveTo>
                    <a:pt x="101731" y="1755854"/>
                  </a:moveTo>
                  <a:cubicBezTo>
                    <a:pt x="75764" y="1755854"/>
                    <a:pt x="49693" y="1745964"/>
                    <a:pt x="29799" y="1726022"/>
                  </a:cubicBezTo>
                  <a:cubicBezTo>
                    <a:pt x="-9933" y="1686290"/>
                    <a:pt x="-9933" y="1621993"/>
                    <a:pt x="29799" y="1582262"/>
                  </a:cubicBezTo>
                  <a:lnTo>
                    <a:pt x="734174" y="877934"/>
                  </a:lnTo>
                  <a:lnTo>
                    <a:pt x="29799" y="173560"/>
                  </a:lnTo>
                  <a:cubicBezTo>
                    <a:pt x="-9933" y="133828"/>
                    <a:pt x="-9933" y="69474"/>
                    <a:pt x="29799" y="29799"/>
                  </a:cubicBezTo>
                  <a:cubicBezTo>
                    <a:pt x="69531" y="-9933"/>
                    <a:pt x="133884" y="-9933"/>
                    <a:pt x="173607" y="29799"/>
                  </a:cubicBezTo>
                  <a:lnTo>
                    <a:pt x="949810" y="806002"/>
                  </a:lnTo>
                  <a:cubicBezTo>
                    <a:pt x="989542" y="845734"/>
                    <a:pt x="989542" y="910087"/>
                    <a:pt x="949810" y="949762"/>
                  </a:cubicBezTo>
                  <a:lnTo>
                    <a:pt x="173607" y="1726013"/>
                  </a:lnTo>
                  <a:cubicBezTo>
                    <a:pt x="153779" y="1745907"/>
                    <a:pt x="127755" y="1755854"/>
                    <a:pt x="101731" y="1755854"/>
                  </a:cubicBezTo>
                  <a:close/>
                </a:path>
              </a:pathLst>
            </a:custGeom>
            <a:solidFill>
              <a:srgbClr val="FFFFFF"/>
            </a:solidFill>
            <a:ln w="9474" cap="flat">
              <a:noFill/>
              <a:prstDash val="solid"/>
              <a:miter/>
            </a:ln>
          </p:spPr>
          <p:txBody>
            <a:bodyPr rtlCol="0" anchor="ctr"/>
            <a:lstStyle/>
            <a:p>
              <a:endParaRPr lang="en-US" sz="1350">
                <a:latin typeface="Barlow" pitchFamily="2" charset="77"/>
              </a:endParaRPr>
            </a:p>
          </p:txBody>
        </p:sp>
      </p:grpSp>
      <p:grpSp>
        <p:nvGrpSpPr>
          <p:cNvPr id="90" name="Group 89">
            <a:extLst>
              <a:ext uri="{FF2B5EF4-FFF2-40B4-BE49-F238E27FC236}">
                <a16:creationId xmlns:a16="http://schemas.microsoft.com/office/drawing/2014/main" id="{6F5E7A1C-DC4F-23A6-7883-E33C75D7E58A}"/>
              </a:ext>
            </a:extLst>
          </p:cNvPr>
          <p:cNvGrpSpPr/>
          <p:nvPr/>
        </p:nvGrpSpPr>
        <p:grpSpPr>
          <a:xfrm>
            <a:off x="5346013" y="2724902"/>
            <a:ext cx="135000" cy="135000"/>
            <a:chOff x="2113184" y="3633840"/>
            <a:chExt cx="180000" cy="180000"/>
          </a:xfrm>
        </p:grpSpPr>
        <p:sp>
          <p:nvSpPr>
            <p:cNvPr id="91" name="Oval 90">
              <a:extLst>
                <a:ext uri="{FF2B5EF4-FFF2-40B4-BE49-F238E27FC236}">
                  <a16:creationId xmlns:a16="http://schemas.microsoft.com/office/drawing/2014/main" id="{4B9572AF-D69E-14D2-3E6F-30DA578BA969}"/>
                </a:ext>
              </a:extLst>
            </p:cNvPr>
            <p:cNvSpPr/>
            <p:nvPr/>
          </p:nvSpPr>
          <p:spPr>
            <a:xfrm>
              <a:off x="2113184" y="3633840"/>
              <a:ext cx="180000" cy="18000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1">
                <a:latin typeface="Barlow" pitchFamily="2" charset="77"/>
              </a:endParaRPr>
            </a:p>
          </p:txBody>
        </p:sp>
        <p:sp>
          <p:nvSpPr>
            <p:cNvPr id="92" name="Graphic 3">
              <a:extLst>
                <a:ext uri="{FF2B5EF4-FFF2-40B4-BE49-F238E27FC236}">
                  <a16:creationId xmlns:a16="http://schemas.microsoft.com/office/drawing/2014/main" id="{1FBCECE6-E14E-3265-227F-ADAAEE1AA66D}"/>
                </a:ext>
              </a:extLst>
            </p:cNvPr>
            <p:cNvSpPr/>
            <p:nvPr/>
          </p:nvSpPr>
          <p:spPr>
            <a:xfrm>
              <a:off x="2179336" y="3679183"/>
              <a:ext cx="51272" cy="81947"/>
            </a:xfrm>
            <a:custGeom>
              <a:avLst/>
              <a:gdLst>
                <a:gd name="connsiteX0" fmla="*/ 101731 w 979608"/>
                <a:gd name="connsiteY0" fmla="*/ 1755854 h 1755854"/>
                <a:gd name="connsiteX1" fmla="*/ 29799 w 979608"/>
                <a:gd name="connsiteY1" fmla="*/ 1726022 h 1755854"/>
                <a:gd name="connsiteX2" fmla="*/ 29799 w 979608"/>
                <a:gd name="connsiteY2" fmla="*/ 1582262 h 1755854"/>
                <a:gd name="connsiteX3" fmla="*/ 734174 w 979608"/>
                <a:gd name="connsiteY3" fmla="*/ 877934 h 1755854"/>
                <a:gd name="connsiteX4" fmla="*/ 29799 w 979608"/>
                <a:gd name="connsiteY4" fmla="*/ 173560 h 1755854"/>
                <a:gd name="connsiteX5" fmla="*/ 29799 w 979608"/>
                <a:gd name="connsiteY5" fmla="*/ 29799 h 1755854"/>
                <a:gd name="connsiteX6" fmla="*/ 173607 w 979608"/>
                <a:gd name="connsiteY6" fmla="*/ 29799 h 1755854"/>
                <a:gd name="connsiteX7" fmla="*/ 949810 w 979608"/>
                <a:gd name="connsiteY7" fmla="*/ 806002 h 1755854"/>
                <a:gd name="connsiteX8" fmla="*/ 949810 w 979608"/>
                <a:gd name="connsiteY8" fmla="*/ 949762 h 1755854"/>
                <a:gd name="connsiteX9" fmla="*/ 173607 w 979608"/>
                <a:gd name="connsiteY9" fmla="*/ 1726013 h 1755854"/>
                <a:gd name="connsiteX10" fmla="*/ 101731 w 979608"/>
                <a:gd name="connsiteY10" fmla="*/ 1755854 h 1755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79608" h="1755854">
                  <a:moveTo>
                    <a:pt x="101731" y="1755854"/>
                  </a:moveTo>
                  <a:cubicBezTo>
                    <a:pt x="75764" y="1755854"/>
                    <a:pt x="49693" y="1745964"/>
                    <a:pt x="29799" y="1726022"/>
                  </a:cubicBezTo>
                  <a:cubicBezTo>
                    <a:pt x="-9933" y="1686290"/>
                    <a:pt x="-9933" y="1621993"/>
                    <a:pt x="29799" y="1582262"/>
                  </a:cubicBezTo>
                  <a:lnTo>
                    <a:pt x="734174" y="877934"/>
                  </a:lnTo>
                  <a:lnTo>
                    <a:pt x="29799" y="173560"/>
                  </a:lnTo>
                  <a:cubicBezTo>
                    <a:pt x="-9933" y="133828"/>
                    <a:pt x="-9933" y="69474"/>
                    <a:pt x="29799" y="29799"/>
                  </a:cubicBezTo>
                  <a:cubicBezTo>
                    <a:pt x="69531" y="-9933"/>
                    <a:pt x="133884" y="-9933"/>
                    <a:pt x="173607" y="29799"/>
                  </a:cubicBezTo>
                  <a:lnTo>
                    <a:pt x="949810" y="806002"/>
                  </a:lnTo>
                  <a:cubicBezTo>
                    <a:pt x="989542" y="845734"/>
                    <a:pt x="989542" y="910087"/>
                    <a:pt x="949810" y="949762"/>
                  </a:cubicBezTo>
                  <a:lnTo>
                    <a:pt x="173607" y="1726013"/>
                  </a:lnTo>
                  <a:cubicBezTo>
                    <a:pt x="153779" y="1745907"/>
                    <a:pt x="127755" y="1755854"/>
                    <a:pt x="101731" y="1755854"/>
                  </a:cubicBezTo>
                  <a:close/>
                </a:path>
              </a:pathLst>
            </a:custGeom>
            <a:solidFill>
              <a:srgbClr val="FFFFFF"/>
            </a:solidFill>
            <a:ln w="9474" cap="flat">
              <a:noFill/>
              <a:prstDash val="solid"/>
              <a:miter/>
            </a:ln>
          </p:spPr>
          <p:txBody>
            <a:bodyPr rtlCol="0" anchor="ctr"/>
            <a:lstStyle/>
            <a:p>
              <a:endParaRPr lang="en-US" sz="1350">
                <a:latin typeface="Barlow" pitchFamily="2" charset="77"/>
              </a:endParaRPr>
            </a:p>
          </p:txBody>
        </p:sp>
      </p:grpSp>
      <p:sp>
        <p:nvSpPr>
          <p:cNvPr id="93" name="TextBox 92">
            <a:extLst>
              <a:ext uri="{FF2B5EF4-FFF2-40B4-BE49-F238E27FC236}">
                <a16:creationId xmlns:a16="http://schemas.microsoft.com/office/drawing/2014/main" id="{6C7E2B2F-0DCE-6DA1-0056-1153986B2643}"/>
              </a:ext>
            </a:extLst>
          </p:cNvPr>
          <p:cNvSpPr txBox="1"/>
          <p:nvPr/>
        </p:nvSpPr>
        <p:spPr>
          <a:xfrm>
            <a:off x="5387675" y="2353173"/>
            <a:ext cx="776917" cy="369332"/>
          </a:xfrm>
          <a:prstGeom prst="rect">
            <a:avLst/>
          </a:prstGeom>
          <a:noFill/>
        </p:spPr>
        <p:txBody>
          <a:bodyPr wrap="square" rtlCol="0">
            <a:spAutoFit/>
          </a:bodyPr>
          <a:lstStyle/>
          <a:p>
            <a:r>
              <a:rPr lang="en-US" sz="900">
                <a:latin typeface="Barlow" pitchFamily="2" charset="77"/>
                <a:ea typeface="Lato" charset="0"/>
                <a:cs typeface="Futura Medium" panose="020B0602020204020303" pitchFamily="34" charset="-79"/>
              </a:rPr>
              <a:t>(Review round)</a:t>
            </a:r>
          </a:p>
        </p:txBody>
      </p:sp>
      <p:sp>
        <p:nvSpPr>
          <p:cNvPr id="94" name="TextBox 93">
            <a:extLst>
              <a:ext uri="{FF2B5EF4-FFF2-40B4-BE49-F238E27FC236}">
                <a16:creationId xmlns:a16="http://schemas.microsoft.com/office/drawing/2014/main" id="{440D4954-371B-D091-C9E0-E3FBC8B0141A}"/>
              </a:ext>
            </a:extLst>
          </p:cNvPr>
          <p:cNvSpPr txBox="1"/>
          <p:nvPr/>
        </p:nvSpPr>
        <p:spPr>
          <a:xfrm>
            <a:off x="2343434" y="2847935"/>
            <a:ext cx="788910" cy="213585"/>
          </a:xfrm>
          <a:prstGeom prst="rect">
            <a:avLst/>
          </a:prstGeom>
          <a:noFill/>
        </p:spPr>
        <p:txBody>
          <a:bodyPr wrap="square" rtlCol="0">
            <a:spAutoFit/>
          </a:bodyPr>
          <a:lstStyle/>
          <a:p>
            <a:r>
              <a:rPr lang="en-US" sz="788" i="1">
                <a:solidFill>
                  <a:schemeClr val="bg1">
                    <a:lumMod val="75000"/>
                  </a:schemeClr>
                </a:solidFill>
                <a:latin typeface="Barlow" pitchFamily="2" charset="77"/>
                <a:ea typeface="Lato" charset="0"/>
                <a:cs typeface="Futura Medium" panose="020B0602020204020303" pitchFamily="34" charset="-79"/>
              </a:rPr>
              <a:t>June 30, 2022</a:t>
            </a:r>
          </a:p>
        </p:txBody>
      </p:sp>
      <p:sp>
        <p:nvSpPr>
          <p:cNvPr id="95" name="TextBox 94">
            <a:extLst>
              <a:ext uri="{FF2B5EF4-FFF2-40B4-BE49-F238E27FC236}">
                <a16:creationId xmlns:a16="http://schemas.microsoft.com/office/drawing/2014/main" id="{D56005DC-7C71-0B3A-9A79-9AD74D5000CB}"/>
              </a:ext>
            </a:extLst>
          </p:cNvPr>
          <p:cNvSpPr txBox="1"/>
          <p:nvPr/>
        </p:nvSpPr>
        <p:spPr>
          <a:xfrm>
            <a:off x="3311958" y="2847935"/>
            <a:ext cx="788910" cy="213585"/>
          </a:xfrm>
          <a:prstGeom prst="rect">
            <a:avLst/>
          </a:prstGeom>
          <a:noFill/>
        </p:spPr>
        <p:txBody>
          <a:bodyPr wrap="square" rtlCol="0">
            <a:spAutoFit/>
          </a:bodyPr>
          <a:lstStyle/>
          <a:p>
            <a:r>
              <a:rPr lang="en-US" sz="788" i="1">
                <a:solidFill>
                  <a:schemeClr val="bg1">
                    <a:lumMod val="75000"/>
                  </a:schemeClr>
                </a:solidFill>
                <a:latin typeface="Barlow" pitchFamily="2" charset="77"/>
                <a:ea typeface="Lato" charset="0"/>
                <a:cs typeface="Futura Medium" panose="020B0602020204020303" pitchFamily="34" charset="-79"/>
              </a:rPr>
              <a:t>July 2022 </a:t>
            </a:r>
          </a:p>
        </p:txBody>
      </p:sp>
      <p:sp>
        <p:nvSpPr>
          <p:cNvPr id="96" name="TextBox 95">
            <a:extLst>
              <a:ext uri="{FF2B5EF4-FFF2-40B4-BE49-F238E27FC236}">
                <a16:creationId xmlns:a16="http://schemas.microsoft.com/office/drawing/2014/main" id="{131D7BDA-284E-9F84-555A-56EE00B7F4FF}"/>
              </a:ext>
            </a:extLst>
          </p:cNvPr>
          <p:cNvSpPr txBox="1"/>
          <p:nvPr/>
        </p:nvSpPr>
        <p:spPr>
          <a:xfrm>
            <a:off x="4271241" y="2847935"/>
            <a:ext cx="788910" cy="213585"/>
          </a:xfrm>
          <a:prstGeom prst="rect">
            <a:avLst/>
          </a:prstGeom>
          <a:noFill/>
        </p:spPr>
        <p:txBody>
          <a:bodyPr wrap="square" rtlCol="0">
            <a:spAutoFit/>
          </a:bodyPr>
          <a:lstStyle/>
          <a:p>
            <a:r>
              <a:rPr lang="en-US" sz="788" i="1">
                <a:solidFill>
                  <a:schemeClr val="bg1">
                    <a:lumMod val="75000"/>
                  </a:schemeClr>
                </a:solidFill>
                <a:latin typeface="Barlow" pitchFamily="2" charset="77"/>
                <a:ea typeface="Lato" charset="0"/>
                <a:cs typeface="Futura Medium" panose="020B0602020204020303" pitchFamily="34" charset="-79"/>
              </a:rPr>
              <a:t>July 2022</a:t>
            </a:r>
          </a:p>
        </p:txBody>
      </p:sp>
      <p:sp>
        <p:nvSpPr>
          <p:cNvPr id="97" name="TextBox 96">
            <a:extLst>
              <a:ext uri="{FF2B5EF4-FFF2-40B4-BE49-F238E27FC236}">
                <a16:creationId xmlns:a16="http://schemas.microsoft.com/office/drawing/2014/main" id="{0CACDFCA-D1D7-43EC-CD0D-58A5DB86F2A0}"/>
              </a:ext>
            </a:extLst>
          </p:cNvPr>
          <p:cNvSpPr txBox="1"/>
          <p:nvPr/>
        </p:nvSpPr>
        <p:spPr>
          <a:xfrm>
            <a:off x="5169440" y="2847935"/>
            <a:ext cx="884468" cy="334835"/>
          </a:xfrm>
          <a:prstGeom prst="rect">
            <a:avLst/>
          </a:prstGeom>
          <a:noFill/>
        </p:spPr>
        <p:txBody>
          <a:bodyPr wrap="square" rtlCol="0">
            <a:spAutoFit/>
          </a:bodyPr>
          <a:lstStyle/>
          <a:p>
            <a:r>
              <a:rPr lang="en-US" sz="788" i="1">
                <a:solidFill>
                  <a:schemeClr val="bg1">
                    <a:lumMod val="75000"/>
                  </a:schemeClr>
                </a:solidFill>
                <a:latin typeface="Barlow" pitchFamily="2" charset="77"/>
                <a:ea typeface="Lato" charset="0"/>
                <a:cs typeface="Futura Medium" panose="020B0602020204020303" pitchFamily="34" charset="-79"/>
              </a:rPr>
              <a:t>August/ September2022</a:t>
            </a:r>
          </a:p>
        </p:txBody>
      </p:sp>
      <p:sp>
        <p:nvSpPr>
          <p:cNvPr id="102" name="TextBox 101">
            <a:extLst>
              <a:ext uri="{FF2B5EF4-FFF2-40B4-BE49-F238E27FC236}">
                <a16:creationId xmlns:a16="http://schemas.microsoft.com/office/drawing/2014/main" id="{89439A37-53AF-9484-4C93-52C6A0EDF9FF}"/>
              </a:ext>
            </a:extLst>
          </p:cNvPr>
          <p:cNvSpPr txBox="1"/>
          <p:nvPr/>
        </p:nvSpPr>
        <p:spPr>
          <a:xfrm>
            <a:off x="6115113" y="2847935"/>
            <a:ext cx="788910" cy="334835"/>
          </a:xfrm>
          <a:prstGeom prst="rect">
            <a:avLst/>
          </a:prstGeom>
          <a:noFill/>
        </p:spPr>
        <p:txBody>
          <a:bodyPr wrap="square" rtlCol="0">
            <a:spAutoFit/>
          </a:bodyPr>
          <a:lstStyle/>
          <a:p>
            <a:r>
              <a:rPr lang="en-US" sz="788" i="1">
                <a:solidFill>
                  <a:schemeClr val="bg1">
                    <a:lumMod val="75000"/>
                  </a:schemeClr>
                </a:solidFill>
                <a:latin typeface="Barlow" pitchFamily="2" charset="77"/>
                <a:ea typeface="Lato" charset="0"/>
                <a:cs typeface="Futura Medium" panose="020B0602020204020303" pitchFamily="34" charset="-79"/>
              </a:rPr>
              <a:t>November 2022</a:t>
            </a:r>
          </a:p>
        </p:txBody>
      </p:sp>
      <p:sp>
        <p:nvSpPr>
          <p:cNvPr id="104" name="TextBox 103">
            <a:extLst>
              <a:ext uri="{FF2B5EF4-FFF2-40B4-BE49-F238E27FC236}">
                <a16:creationId xmlns:a16="http://schemas.microsoft.com/office/drawing/2014/main" id="{5D5005E0-0DA2-F18C-4D9B-01F081A535FB}"/>
              </a:ext>
            </a:extLst>
          </p:cNvPr>
          <p:cNvSpPr txBox="1"/>
          <p:nvPr/>
        </p:nvSpPr>
        <p:spPr>
          <a:xfrm>
            <a:off x="6914503" y="2847935"/>
            <a:ext cx="788910" cy="334835"/>
          </a:xfrm>
          <a:prstGeom prst="rect">
            <a:avLst/>
          </a:prstGeom>
          <a:noFill/>
        </p:spPr>
        <p:txBody>
          <a:bodyPr wrap="square" rtlCol="0">
            <a:spAutoFit/>
          </a:bodyPr>
          <a:lstStyle/>
          <a:p>
            <a:r>
              <a:rPr lang="en-US" sz="788" i="1">
                <a:solidFill>
                  <a:schemeClr val="bg1">
                    <a:lumMod val="75000"/>
                  </a:schemeClr>
                </a:solidFill>
                <a:latin typeface="Barlow" pitchFamily="2" charset="77"/>
                <a:ea typeface="Lato" charset="0"/>
                <a:cs typeface="Futura Medium" panose="020B0602020204020303" pitchFamily="34" charset="-79"/>
              </a:rPr>
              <a:t>First half 2023</a:t>
            </a:r>
          </a:p>
        </p:txBody>
      </p:sp>
      <p:sp>
        <p:nvSpPr>
          <p:cNvPr id="106" name="TextBox 105">
            <a:extLst>
              <a:ext uri="{FF2B5EF4-FFF2-40B4-BE49-F238E27FC236}">
                <a16:creationId xmlns:a16="http://schemas.microsoft.com/office/drawing/2014/main" id="{64BB7921-44F4-7763-D977-55E212B0297F}"/>
              </a:ext>
            </a:extLst>
          </p:cNvPr>
          <p:cNvSpPr txBox="1"/>
          <p:nvPr/>
        </p:nvSpPr>
        <p:spPr>
          <a:xfrm>
            <a:off x="7884137" y="2847935"/>
            <a:ext cx="788910" cy="334835"/>
          </a:xfrm>
          <a:prstGeom prst="rect">
            <a:avLst/>
          </a:prstGeom>
          <a:noFill/>
        </p:spPr>
        <p:txBody>
          <a:bodyPr wrap="square" rtlCol="0">
            <a:spAutoFit/>
          </a:bodyPr>
          <a:lstStyle/>
          <a:p>
            <a:r>
              <a:rPr lang="en-US" sz="788" i="1">
                <a:solidFill>
                  <a:schemeClr val="bg1">
                    <a:lumMod val="75000"/>
                  </a:schemeClr>
                </a:solidFill>
                <a:latin typeface="Barlow" pitchFamily="2" charset="77"/>
                <a:ea typeface="Lato" charset="0"/>
                <a:cs typeface="Futura Medium" panose="020B0602020204020303" pitchFamily="34" charset="-79"/>
              </a:rPr>
              <a:t>End of project 2026</a:t>
            </a:r>
          </a:p>
        </p:txBody>
      </p:sp>
      <p:pic>
        <p:nvPicPr>
          <p:cNvPr id="7" name="Obraz 6">
            <a:extLst>
              <a:ext uri="{FF2B5EF4-FFF2-40B4-BE49-F238E27FC236}">
                <a16:creationId xmlns:a16="http://schemas.microsoft.com/office/drawing/2014/main" id="{BF8FFF7B-B00C-571B-833A-E0F0B50C3F5F}"/>
              </a:ext>
            </a:extLst>
          </p:cNvPr>
          <p:cNvPicPr>
            <a:picLocks noChangeAspect="1"/>
          </p:cNvPicPr>
          <p:nvPr/>
        </p:nvPicPr>
        <p:blipFill>
          <a:blip r:embed="rId3"/>
          <a:stretch>
            <a:fillRect/>
          </a:stretch>
        </p:blipFill>
        <p:spPr>
          <a:xfrm>
            <a:off x="7127152" y="271779"/>
            <a:ext cx="1627773" cy="695004"/>
          </a:xfrm>
          <a:prstGeom prst="rect">
            <a:avLst/>
          </a:prstGeom>
        </p:spPr>
      </p:pic>
    </p:spTree>
    <p:extLst>
      <p:ext uri="{BB962C8B-B14F-4D97-AF65-F5344CB8AC3E}">
        <p14:creationId xmlns:p14="http://schemas.microsoft.com/office/powerpoint/2010/main" val="4286946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odtytuł 10">
            <a:extLst>
              <a:ext uri="{FF2B5EF4-FFF2-40B4-BE49-F238E27FC236}">
                <a16:creationId xmlns:a16="http://schemas.microsoft.com/office/drawing/2014/main" id="{88404735-E369-4D4F-953A-BBCCDB5D8493}"/>
              </a:ext>
            </a:extLst>
          </p:cNvPr>
          <p:cNvSpPr>
            <a:spLocks noGrp="1"/>
          </p:cNvSpPr>
          <p:nvPr>
            <p:ph idx="13"/>
          </p:nvPr>
        </p:nvSpPr>
        <p:spPr>
          <a:xfrm>
            <a:off x="523876" y="1184223"/>
            <a:ext cx="4599014" cy="3369039"/>
          </a:xfrm>
        </p:spPr>
        <p:txBody>
          <a:bodyPr/>
          <a:lstStyle/>
          <a:p>
            <a:pPr marL="0" indent="0">
              <a:buNone/>
            </a:pPr>
            <a:r>
              <a:rPr lang="en-US" sz="1600" b="1" dirty="0">
                <a:effectLst/>
                <a:latin typeface="Calibri" panose="020F0502020204030204" pitchFamily="34" charset="0"/>
                <a:ea typeface="Calibri" panose="020F0502020204030204" pitchFamily="34" charset="0"/>
              </a:rPr>
              <a:t>Union and National Capacity Building 4 </a:t>
            </a:r>
            <a:r>
              <a:rPr lang="en-US" sz="1600" b="1" dirty="0" err="1">
                <a:effectLst/>
                <a:latin typeface="Calibri" panose="020F0502020204030204" pitchFamily="34" charset="0"/>
                <a:ea typeface="Calibri" panose="020F0502020204030204" pitchFamily="34" charset="0"/>
              </a:rPr>
              <a:t>IntegraTED</a:t>
            </a:r>
            <a:r>
              <a:rPr lang="en-US" sz="1600" b="1" dirty="0">
                <a:effectLst/>
                <a:latin typeface="Calibri" panose="020F0502020204030204" pitchFamily="34" charset="0"/>
                <a:ea typeface="Calibri" panose="020F0502020204030204" pitchFamily="34" charset="0"/>
              </a:rPr>
              <a:t> Surveillance</a:t>
            </a:r>
            <a:endParaRPr lang="pl-PL" sz="1600" b="1" dirty="0">
              <a:effectLst/>
              <a:latin typeface="Calibri" panose="020F0502020204030204" pitchFamily="34" charset="0"/>
              <a:ea typeface="Calibri" panose="020F0502020204030204" pitchFamily="34" charset="0"/>
            </a:endParaRPr>
          </a:p>
          <a:p>
            <a:pPr marL="0" indent="0">
              <a:buNone/>
            </a:pPr>
            <a:r>
              <a:rPr lang="pl-PL" sz="1600" b="1" dirty="0">
                <a:latin typeface="Calibri" panose="020F0502020204030204" pitchFamily="34" charset="0"/>
                <a:ea typeface="Calibri" panose="020F0502020204030204" pitchFamily="34" charset="0"/>
              </a:rPr>
              <a:t>36 m-</a:t>
            </a:r>
            <a:r>
              <a:rPr lang="pl-PL" sz="1600" b="1" dirty="0" err="1">
                <a:latin typeface="Calibri" panose="020F0502020204030204" pitchFamily="34" charset="0"/>
                <a:ea typeface="Calibri" panose="020F0502020204030204" pitchFamily="34" charset="0"/>
              </a:rPr>
              <a:t>cy</a:t>
            </a:r>
            <a:r>
              <a:rPr lang="pl-PL" sz="1600" b="1" dirty="0">
                <a:latin typeface="Calibri" panose="020F0502020204030204" pitchFamily="34" charset="0"/>
                <a:ea typeface="Calibri" panose="020F0502020204030204" pitchFamily="34" charset="0"/>
              </a:rPr>
              <a:t> / budżet 6,4 M €(PZH 121,177 €)</a:t>
            </a:r>
            <a:endParaRPr lang="pl-PL" sz="1600" b="1" dirty="0">
              <a:effectLst/>
              <a:latin typeface="Calibri" panose="020F0502020204030204" pitchFamily="34" charset="0"/>
              <a:ea typeface="Calibri" panose="020F0502020204030204" pitchFamily="34" charset="0"/>
            </a:endParaRPr>
          </a:p>
          <a:p>
            <a:pPr marL="0" indent="0">
              <a:buNone/>
            </a:pPr>
            <a:r>
              <a:rPr lang="pl-PL" sz="1600" b="1" dirty="0">
                <a:latin typeface="Calibri" panose="020F0502020204030204" pitchFamily="34" charset="0"/>
                <a:ea typeface="Calibri" panose="020F0502020204030204" pitchFamily="34" charset="0"/>
              </a:rPr>
              <a:t>konsorcjum złożone z 24 członków (reprezentujących 24 MS)</a:t>
            </a:r>
          </a:p>
          <a:p>
            <a:pPr marL="0" indent="0">
              <a:buNone/>
            </a:pPr>
            <a:r>
              <a:rPr lang="pl-PL" sz="1600" b="1" dirty="0">
                <a:latin typeface="Calibri" panose="020F0502020204030204" pitchFamily="34" charset="0"/>
                <a:ea typeface="Calibri" panose="020F0502020204030204" pitchFamily="34" charset="0"/>
              </a:rPr>
              <a:t>Cel/wizja:</a:t>
            </a:r>
            <a:endParaRPr lang="pl-PL" sz="1600" b="1" dirty="0">
              <a:effectLst/>
              <a:latin typeface="Calibri" panose="020F0502020204030204" pitchFamily="34" charset="0"/>
              <a:ea typeface="Calibri" panose="020F0502020204030204" pitchFamily="34" charset="0"/>
            </a:endParaRPr>
          </a:p>
          <a:p>
            <a:pPr marL="0" indent="0" algn="just">
              <a:buNone/>
            </a:pPr>
            <a:r>
              <a:rPr lang="en-US" sz="1400" i="1" dirty="0">
                <a:effectLst/>
                <a:latin typeface="Calibri" panose="020F0502020204030204" pitchFamily="34" charset="0"/>
                <a:ea typeface="Calibri" panose="020F0502020204030204" pitchFamily="34" charset="0"/>
              </a:rPr>
              <a:t>UNITED4Surveillance will propose a Roadmap to implementation of integrated surveillance at Member State and Union level which will 1) contain gaps and needs analysis, 2) integrate (inter)national polices, 3) identify and pilot promising approaches, 4) disseminate best practices and 5) share experiences and knowledge through capacity building</a:t>
            </a:r>
            <a:r>
              <a:rPr lang="en-US" sz="1400" b="1" i="1" dirty="0">
                <a:effectLst/>
                <a:latin typeface="Calibri" panose="020F0502020204030204" pitchFamily="34" charset="0"/>
                <a:ea typeface="Calibri" panose="020F0502020204030204" pitchFamily="34" charset="0"/>
              </a:rPr>
              <a:t>.</a:t>
            </a:r>
          </a:p>
          <a:p>
            <a:endParaRPr lang="pl-PL" sz="1600" b="1" dirty="0">
              <a:effectLst/>
              <a:latin typeface="Calibri" panose="020F0502020204030204" pitchFamily="34" charset="0"/>
              <a:ea typeface="Calibri" panose="020F0502020204030204" pitchFamily="34" charset="0"/>
            </a:endParaRPr>
          </a:p>
        </p:txBody>
      </p:sp>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1937479" y="562904"/>
            <a:ext cx="4860560" cy="507077"/>
          </a:xfrm>
        </p:spPr>
        <p:txBody>
          <a:bodyPr/>
          <a:lstStyle/>
          <a:p>
            <a:r>
              <a:rPr lang="pl-PL" dirty="0"/>
              <a:t>Przykład 1 – United4Surveillance (JA)</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2"/>
          <a:stretch>
            <a:fillRect/>
          </a:stretch>
        </p:blipFill>
        <p:spPr>
          <a:xfrm>
            <a:off x="7158695" y="208858"/>
            <a:ext cx="1623308" cy="694569"/>
          </a:xfrm>
          <a:prstGeom prst="rect">
            <a:avLst/>
          </a:prstGeom>
        </p:spPr>
      </p:pic>
      <p:pic>
        <p:nvPicPr>
          <p:cNvPr id="3" name="Obraz 2">
            <a:extLst>
              <a:ext uri="{FF2B5EF4-FFF2-40B4-BE49-F238E27FC236}">
                <a16:creationId xmlns:a16="http://schemas.microsoft.com/office/drawing/2014/main" id="{A56FA68A-9114-327F-5EC1-31CB8D5BD1F2}"/>
              </a:ext>
            </a:extLst>
          </p:cNvPr>
          <p:cNvPicPr>
            <a:picLocks noChangeAspect="1"/>
          </p:cNvPicPr>
          <p:nvPr/>
        </p:nvPicPr>
        <p:blipFill>
          <a:blip r:embed="rId3"/>
          <a:stretch>
            <a:fillRect/>
          </a:stretch>
        </p:blipFill>
        <p:spPr>
          <a:xfrm>
            <a:off x="5414127" y="1567862"/>
            <a:ext cx="2767824" cy="2694666"/>
          </a:xfrm>
          <a:prstGeom prst="rect">
            <a:avLst/>
          </a:prstGeom>
        </p:spPr>
      </p:pic>
    </p:spTree>
    <p:extLst>
      <p:ext uri="{BB962C8B-B14F-4D97-AF65-F5344CB8AC3E}">
        <p14:creationId xmlns:p14="http://schemas.microsoft.com/office/powerpoint/2010/main" val="1098927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Symbol zastępczy zawartości 2">
            <a:extLst>
              <a:ext uri="{FF2B5EF4-FFF2-40B4-BE49-F238E27FC236}">
                <a16:creationId xmlns:a16="http://schemas.microsoft.com/office/drawing/2014/main" id="{3BF98DBB-A2F4-FA30-D43B-98298810CEE6}"/>
              </a:ext>
            </a:extLst>
          </p:cNvPr>
          <p:cNvPicPr>
            <a:picLocks noGrp="1" noChangeAspect="1"/>
          </p:cNvPicPr>
          <p:nvPr>
            <p:ph idx="13"/>
          </p:nvPr>
        </p:nvPicPr>
        <p:blipFill>
          <a:blip r:embed="rId2"/>
          <a:stretch>
            <a:fillRect/>
          </a:stretch>
        </p:blipFill>
        <p:spPr>
          <a:xfrm>
            <a:off x="1996958" y="1468438"/>
            <a:ext cx="5089759" cy="2870200"/>
          </a:xfrm>
          <a:prstGeom prst="rect">
            <a:avLst/>
          </a:prstGeom>
        </p:spPr>
      </p:pic>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1708880" y="562904"/>
            <a:ext cx="5325254" cy="507077"/>
          </a:xfrm>
        </p:spPr>
        <p:txBody>
          <a:bodyPr/>
          <a:lstStyle/>
          <a:p>
            <a:r>
              <a:rPr lang="pl-PL" dirty="0"/>
              <a:t>Przykład 1 – United4Surveillance (JA) cd.</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3"/>
          <a:stretch>
            <a:fillRect/>
          </a:stretch>
        </p:blipFill>
        <p:spPr>
          <a:xfrm>
            <a:off x="7158695" y="208858"/>
            <a:ext cx="1623308" cy="694569"/>
          </a:xfrm>
          <a:prstGeom prst="rect">
            <a:avLst/>
          </a:prstGeom>
        </p:spPr>
      </p:pic>
    </p:spTree>
    <p:extLst>
      <p:ext uri="{BB962C8B-B14F-4D97-AF65-F5344CB8AC3E}">
        <p14:creationId xmlns:p14="http://schemas.microsoft.com/office/powerpoint/2010/main" val="2532977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odtytuł 10">
            <a:extLst>
              <a:ext uri="{FF2B5EF4-FFF2-40B4-BE49-F238E27FC236}">
                <a16:creationId xmlns:a16="http://schemas.microsoft.com/office/drawing/2014/main" id="{88404735-E369-4D4F-953A-BBCCDB5D8493}"/>
              </a:ext>
            </a:extLst>
          </p:cNvPr>
          <p:cNvSpPr>
            <a:spLocks noGrp="1"/>
          </p:cNvSpPr>
          <p:nvPr>
            <p:ph idx="13"/>
          </p:nvPr>
        </p:nvSpPr>
        <p:spPr>
          <a:xfrm>
            <a:off x="523875" y="1284370"/>
            <a:ext cx="8035509" cy="3151682"/>
          </a:xfrm>
        </p:spPr>
        <p:txBody>
          <a:bodyPr/>
          <a:lstStyle/>
          <a:p>
            <a:pPr marL="0" indent="0">
              <a:buNone/>
            </a:pPr>
            <a:r>
              <a:rPr lang="pl-PL" sz="1600" b="1" dirty="0">
                <a:effectLst/>
                <a:latin typeface="Calibri" panose="020F0502020204030204" pitchFamily="34" charset="0"/>
                <a:ea typeface="Calibri" panose="020F0502020204030204" pitchFamily="34" charset="0"/>
              </a:rPr>
              <a:t>Historia udziału PZH w projekcie czyli o kilka słów o odpowiedzialności:</a:t>
            </a:r>
          </a:p>
          <a:p>
            <a:r>
              <a:rPr lang="pl-PL" sz="1600" dirty="0">
                <a:effectLst/>
                <a:latin typeface="Calibri" panose="020F0502020204030204" pitchFamily="34" charset="0"/>
                <a:ea typeface="Calibri" panose="020F0502020204030204" pitchFamily="34" charset="0"/>
              </a:rPr>
              <a:t>nominacja pierwotnie dla Krajowego Centrum ds. AIDS</a:t>
            </a:r>
          </a:p>
          <a:p>
            <a:r>
              <a:rPr lang="pl-PL" sz="1600" dirty="0">
                <a:effectLst/>
                <a:latin typeface="Calibri" panose="020F0502020204030204" pitchFamily="34" charset="0"/>
                <a:ea typeface="Calibri" panose="020F0502020204030204" pitchFamily="34" charset="0"/>
              </a:rPr>
              <a:t>formowanie konsorcjum projektowego i kształtowanie wizji projektu </a:t>
            </a:r>
            <a:r>
              <a:rPr lang="pl-PL" sz="1600" dirty="0">
                <a:effectLst/>
                <a:latin typeface="Calibri" panose="020F0502020204030204" pitchFamily="34" charset="0"/>
                <a:ea typeface="Calibri" panose="020F0502020204030204" pitchFamily="34" charset="0"/>
                <a:sym typeface="Wingdings" panose="05000000000000000000" pitchFamily="2" charset="2"/>
              </a:rPr>
              <a:t> wizja początkowa inna niż wizja końcowa</a:t>
            </a:r>
          </a:p>
          <a:p>
            <a:r>
              <a:rPr lang="pl-PL" sz="1600" dirty="0">
                <a:latin typeface="Calibri" panose="020F0502020204030204" pitchFamily="34" charset="0"/>
                <a:ea typeface="Calibri" panose="020F0502020204030204" pitchFamily="34" charset="0"/>
                <a:sym typeface="Wingdings" panose="05000000000000000000" pitchFamily="2" charset="2"/>
              </a:rPr>
              <a:t>wycofanie się KC AIDS z udziału w projekcie (w porozumieniu z MZ i NIZP PZH - PIB)</a:t>
            </a:r>
          </a:p>
          <a:p>
            <a:r>
              <a:rPr lang="pl-PL" sz="1600" dirty="0">
                <a:latin typeface="Calibri" panose="020F0502020204030204" pitchFamily="34" charset="0"/>
                <a:ea typeface="Calibri" panose="020F0502020204030204" pitchFamily="34" charset="0"/>
                <a:sym typeface="Wingdings" panose="05000000000000000000" pitchFamily="2" charset="2"/>
              </a:rPr>
              <a:t>nowa n</a:t>
            </a:r>
            <a:r>
              <a:rPr lang="pl-PL" sz="1600" dirty="0">
                <a:effectLst/>
                <a:latin typeface="Calibri" panose="020F0502020204030204" pitchFamily="34" charset="0"/>
                <a:ea typeface="Calibri" panose="020F0502020204030204" pitchFamily="34" charset="0"/>
                <a:sym typeface="Wingdings" panose="05000000000000000000" pitchFamily="2" charset="2"/>
              </a:rPr>
              <a:t>ominacja MZ dla NIZP PZH – PIB</a:t>
            </a:r>
            <a:endParaRPr lang="pl-PL" sz="1600" dirty="0">
              <a:latin typeface="Calibri" panose="020F0502020204030204" pitchFamily="34" charset="0"/>
              <a:ea typeface="Calibri" panose="020F0502020204030204" pitchFamily="34" charset="0"/>
              <a:sym typeface="Wingdings" panose="05000000000000000000" pitchFamily="2" charset="2"/>
            </a:endParaRPr>
          </a:p>
          <a:p>
            <a:r>
              <a:rPr lang="pl-PL" sz="1600" dirty="0">
                <a:effectLst/>
                <a:latin typeface="Calibri" panose="020F0502020204030204" pitchFamily="34" charset="0"/>
                <a:ea typeface="Calibri" panose="020F0502020204030204" pitchFamily="34" charset="0"/>
                <a:sym typeface="Wingdings" panose="05000000000000000000" pitchFamily="2" charset="2"/>
              </a:rPr>
              <a:t>akceptacja KE dla zmiany podmiotu nominowanego  oficjalne potwierdzenie roli NIZP</a:t>
            </a:r>
          </a:p>
          <a:p>
            <a:pPr marL="0" indent="0">
              <a:buNone/>
            </a:pPr>
            <a:r>
              <a:rPr lang="pl-PL" sz="1600" b="1" dirty="0">
                <a:latin typeface="Calibri" panose="020F0502020204030204" pitchFamily="34" charset="0"/>
                <a:ea typeface="Calibri" panose="020F0502020204030204" pitchFamily="34" charset="0"/>
                <a:sym typeface="Wingdings" panose="05000000000000000000" pitchFamily="2" charset="2"/>
              </a:rPr>
              <a:t>Wnioski: </a:t>
            </a:r>
          </a:p>
          <a:p>
            <a:r>
              <a:rPr lang="pl-PL" sz="1600" dirty="0">
                <a:latin typeface="Calibri" panose="020F0502020204030204" pitchFamily="34" charset="0"/>
                <a:ea typeface="Calibri" panose="020F0502020204030204" pitchFamily="34" charset="0"/>
                <a:sym typeface="Wingdings" panose="05000000000000000000" pitchFamily="2" charset="2"/>
              </a:rPr>
              <a:t>wszystkie zmiany są możliwe i praktycznie na każdym etapie</a:t>
            </a:r>
          </a:p>
          <a:p>
            <a:r>
              <a:rPr lang="pl-PL" sz="1600" dirty="0">
                <a:latin typeface="Calibri" panose="020F0502020204030204" pitchFamily="34" charset="0"/>
                <a:ea typeface="Calibri" panose="020F0502020204030204" pitchFamily="34" charset="0"/>
                <a:sym typeface="Wingdings" panose="05000000000000000000" pitchFamily="2" charset="2"/>
              </a:rPr>
              <a:t>z punktu widzenia KE</a:t>
            </a:r>
            <a:r>
              <a:rPr lang="pl-PL" sz="1600" dirty="0">
                <a:effectLst/>
                <a:latin typeface="Calibri" panose="020F0502020204030204" pitchFamily="34" charset="0"/>
                <a:ea typeface="Calibri" panose="020F0502020204030204" pitchFamily="34" charset="0"/>
                <a:sym typeface="Wingdings" panose="05000000000000000000" pitchFamily="2" charset="2"/>
              </a:rPr>
              <a:t> istotny jest udzia</a:t>
            </a:r>
            <a:r>
              <a:rPr lang="pl-PL" sz="1600" dirty="0">
                <a:latin typeface="Calibri" panose="020F0502020204030204" pitchFamily="34" charset="0"/>
                <a:ea typeface="Calibri" panose="020F0502020204030204" pitchFamily="34" charset="0"/>
                <a:sym typeface="Wingdings" panose="05000000000000000000" pitchFamily="2" charset="2"/>
              </a:rPr>
              <a:t>ł danego kraju członkowskiego, reszta to sprawy wewnętrzne</a:t>
            </a:r>
            <a:endParaRPr lang="pl-PL" sz="1600" dirty="0">
              <a:effectLst/>
              <a:latin typeface="Calibri" panose="020F0502020204030204" pitchFamily="34" charset="0"/>
              <a:ea typeface="Calibri" panose="020F0502020204030204" pitchFamily="34" charset="0"/>
            </a:endParaRPr>
          </a:p>
          <a:p>
            <a:pPr marL="0" indent="0">
              <a:buNone/>
            </a:pPr>
            <a:endParaRPr lang="pl-PL" sz="1600" b="1" dirty="0">
              <a:effectLst/>
              <a:latin typeface="Calibri" panose="020F0502020204030204" pitchFamily="34" charset="0"/>
              <a:ea typeface="Calibri" panose="020F0502020204030204" pitchFamily="34" charset="0"/>
            </a:endParaRPr>
          </a:p>
        </p:txBody>
      </p:sp>
      <p:sp>
        <p:nvSpPr>
          <p:cNvPr id="10" name="Tytuł 9">
            <a:extLst>
              <a:ext uri="{FF2B5EF4-FFF2-40B4-BE49-F238E27FC236}">
                <a16:creationId xmlns:a16="http://schemas.microsoft.com/office/drawing/2014/main" id="{74CBE608-D5DB-4C9C-ACF2-FE7938FBDE88}"/>
              </a:ext>
            </a:extLst>
          </p:cNvPr>
          <p:cNvSpPr>
            <a:spLocks noGrp="1"/>
          </p:cNvSpPr>
          <p:nvPr>
            <p:ph type="title"/>
          </p:nvPr>
        </p:nvSpPr>
        <p:spPr>
          <a:xfrm>
            <a:off x="1708880" y="562904"/>
            <a:ext cx="5325254" cy="507077"/>
          </a:xfrm>
        </p:spPr>
        <p:txBody>
          <a:bodyPr/>
          <a:lstStyle/>
          <a:p>
            <a:r>
              <a:rPr lang="pl-PL" dirty="0"/>
              <a:t>Przykład 1 – United4Surveillance (JA) cd.</a:t>
            </a:r>
          </a:p>
        </p:txBody>
      </p:sp>
      <p:sp>
        <p:nvSpPr>
          <p:cNvPr id="6" name="pole tekstowe 5">
            <a:extLst>
              <a:ext uri="{FF2B5EF4-FFF2-40B4-BE49-F238E27FC236}">
                <a16:creationId xmlns:a16="http://schemas.microsoft.com/office/drawing/2014/main" id="{688EF933-0DA1-4257-8AC3-7F93EB96DDF9}"/>
              </a:ext>
            </a:extLst>
          </p:cNvPr>
          <p:cNvSpPr txBox="1"/>
          <p:nvPr/>
        </p:nvSpPr>
        <p:spPr>
          <a:xfrm>
            <a:off x="49585" y="4717537"/>
            <a:ext cx="9403697" cy="184666"/>
          </a:xfrm>
          <a:prstGeom prst="rect">
            <a:avLst/>
          </a:prstGeom>
          <a:noFill/>
        </p:spPr>
        <p:txBody>
          <a:bodyPr wrap="square">
            <a:spAutoFit/>
          </a:bodyPr>
          <a:lstStyle/>
          <a:p>
            <a:pPr algn="ct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Krajowy Dzień Informacyjny Programu UE dla Zdrowia (EU4Health </a:t>
            </a:r>
            <a:r>
              <a:rPr lang="pl-PL" sz="600" dirty="0" err="1">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Programme</a:t>
            </a:r>
            <a:r>
              <a:rPr lang="pl-PL" sz="6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rPr>
              <a:t>) 21 lutego 2023 r. </a:t>
            </a:r>
            <a:endParaRPr lang="pl-PL" sz="800" dirty="0">
              <a:solidFill>
                <a:srgbClr val="35387F"/>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Obraz 1">
            <a:extLst>
              <a:ext uri="{FF2B5EF4-FFF2-40B4-BE49-F238E27FC236}">
                <a16:creationId xmlns:a16="http://schemas.microsoft.com/office/drawing/2014/main" id="{F9526524-44BC-C99E-4353-B367E93738A1}"/>
              </a:ext>
            </a:extLst>
          </p:cNvPr>
          <p:cNvPicPr>
            <a:picLocks noChangeAspect="1"/>
          </p:cNvPicPr>
          <p:nvPr/>
        </p:nvPicPr>
        <p:blipFill>
          <a:blip r:embed="rId2"/>
          <a:stretch>
            <a:fillRect/>
          </a:stretch>
        </p:blipFill>
        <p:spPr>
          <a:xfrm>
            <a:off x="7158695" y="208858"/>
            <a:ext cx="1623308" cy="694569"/>
          </a:xfrm>
          <a:prstGeom prst="rect">
            <a:avLst/>
          </a:prstGeom>
        </p:spPr>
      </p:pic>
    </p:spTree>
    <p:extLst>
      <p:ext uri="{BB962C8B-B14F-4D97-AF65-F5344CB8AC3E}">
        <p14:creationId xmlns:p14="http://schemas.microsoft.com/office/powerpoint/2010/main" val="3595223298"/>
      </p:ext>
    </p:extLst>
  </p:cSld>
  <p:clrMapOvr>
    <a:masterClrMapping/>
  </p:clrMapOvr>
</p:sld>
</file>

<file path=ppt/theme/theme1.xml><?xml version="1.0" encoding="utf-8"?>
<a:theme xmlns:a="http://schemas.openxmlformats.org/drawingml/2006/main" name="SLAJD TYTUŁOWY">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GENDA">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SLAJD TEKST ZDJĘCI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SLAJD TEKST ZDJĘCI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SLAJD TEKST">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SLAJD KOŃCOWY">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1615</TotalTime>
  <Words>1868</Words>
  <Application>Microsoft Office PowerPoint</Application>
  <PresentationFormat>Pokaz na ekranie (16:9)</PresentationFormat>
  <Paragraphs>172</Paragraphs>
  <Slides>20</Slides>
  <Notes>1</Notes>
  <HiddenSlides>0</HiddenSlides>
  <MMClips>0</MMClips>
  <ScaleCrop>false</ScaleCrop>
  <HeadingPairs>
    <vt:vector size="6" baseType="variant">
      <vt:variant>
        <vt:lpstr>Używane czcionki</vt:lpstr>
      </vt:variant>
      <vt:variant>
        <vt:i4>4</vt:i4>
      </vt:variant>
      <vt:variant>
        <vt:lpstr>Motyw</vt:lpstr>
      </vt:variant>
      <vt:variant>
        <vt:i4>6</vt:i4>
      </vt:variant>
      <vt:variant>
        <vt:lpstr>Tytuły slajdów</vt:lpstr>
      </vt:variant>
      <vt:variant>
        <vt:i4>20</vt:i4>
      </vt:variant>
    </vt:vector>
  </HeadingPairs>
  <TitlesOfParts>
    <vt:vector size="30" baseType="lpstr">
      <vt:lpstr>Arial</vt:lpstr>
      <vt:lpstr>Barlow</vt:lpstr>
      <vt:lpstr>Calibri</vt:lpstr>
      <vt:lpstr>Wingdings</vt:lpstr>
      <vt:lpstr>SLAJD TYTUŁOWY</vt:lpstr>
      <vt:lpstr>AGENDA</vt:lpstr>
      <vt:lpstr>SLAJD TEKST ZDJĘCIE</vt:lpstr>
      <vt:lpstr>1_SLAJD TEKST ZDJĘCIE</vt:lpstr>
      <vt:lpstr>SLAJD TEKST</vt:lpstr>
      <vt:lpstr>SLAJD KOŃCOWY</vt:lpstr>
      <vt:lpstr>Krajowy Dzień Informacyjny Programu UE dla Zdrowia (EU4Health Programme)  </vt:lpstr>
      <vt:lpstr>Moja perspektywa</vt:lpstr>
      <vt:lpstr>Dlaczego EU4Health?</vt:lpstr>
      <vt:lpstr>O czym warto pamiętać?</vt:lpstr>
      <vt:lpstr>O czym warto pamiętać? 2</vt:lpstr>
      <vt:lpstr>Od pomysłu do startu projektu</vt:lpstr>
      <vt:lpstr>Przykład 1 – United4Surveillance (JA)</vt:lpstr>
      <vt:lpstr>Przykład 1 – United4Surveillance (JA) cd.</vt:lpstr>
      <vt:lpstr>Przykład 1 – United4Surveillance (JA) cd.</vt:lpstr>
      <vt:lpstr>Przykład 1 – United4Surveillance (JA) cd.</vt:lpstr>
      <vt:lpstr>Przykład 2 – EU Jamrai 2 (JA)</vt:lpstr>
      <vt:lpstr>Przykład 2 – EU Jamrai 2 (JA)</vt:lpstr>
      <vt:lpstr>Przykład 2 – EU Jamrai 2 (JA) cd.</vt:lpstr>
      <vt:lpstr>Przykład 3 – PLEpiSeq (direct grant)</vt:lpstr>
      <vt:lpstr>Przykład 3 – PLEpiSeq (direct grant) cd.</vt:lpstr>
      <vt:lpstr>Przykład 3 – PLEpiSeq (direct grant) cd.</vt:lpstr>
      <vt:lpstr>Przykład 3 – PLEpiSeq (direct grant) cd.</vt:lpstr>
      <vt:lpstr>Przykład 3 – PLEpiSeq (direct grant) cd.</vt:lpstr>
      <vt:lpstr>Wnioski i rekomendacje</vt:lpstr>
      <vt:lpstr>Dziękuję za uwagę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Graficzny</dc:creator>
  <cp:lastModifiedBy>Iwanek Artur</cp:lastModifiedBy>
  <cp:revision>52</cp:revision>
  <dcterms:created xsi:type="dcterms:W3CDTF">2016-08-08T14:38:09Z</dcterms:created>
  <dcterms:modified xsi:type="dcterms:W3CDTF">2023-02-21T08:30:35Z</dcterms:modified>
</cp:coreProperties>
</file>