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0" r:id="rId4"/>
    <p:sldId id="266" r:id="rId5"/>
    <p:sldId id="267" r:id="rId6"/>
    <p:sldId id="268" r:id="rId7"/>
    <p:sldId id="271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A116A-F7CC-4386-9F75-A1D8AA5D663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D8300BD-A0B3-496B-9E74-F6294EAF387A}">
      <dgm:prSet/>
      <dgm:spPr/>
      <dgm:t>
        <a:bodyPr/>
        <a:lstStyle/>
        <a:p>
          <a:r>
            <a:rPr lang="pl-PL" b="1" dirty="0"/>
            <a:t>Zgodnie z obowiązującymi przepisami wszawica  nie jest chorobą zakaźną i nie podlega obowiązku zgłoszenia do Państwowej Inspekcji Sanitarnej.  </a:t>
          </a:r>
          <a:endParaRPr lang="en-US" dirty="0"/>
        </a:p>
      </dgm:t>
    </dgm:pt>
    <dgm:pt modelId="{8C355E08-034E-4303-AE9A-F66747B489E3}" type="parTrans" cxnId="{E13D16A4-FA82-4B90-9FC1-20D0A2A6AAED}">
      <dgm:prSet/>
      <dgm:spPr/>
      <dgm:t>
        <a:bodyPr/>
        <a:lstStyle/>
        <a:p>
          <a:endParaRPr lang="en-US"/>
        </a:p>
      </dgm:t>
    </dgm:pt>
    <dgm:pt modelId="{690F39ED-5803-4190-914A-9535BD4947D8}" type="sibTrans" cxnId="{E13D16A4-FA82-4B90-9FC1-20D0A2A6AAED}">
      <dgm:prSet/>
      <dgm:spPr/>
      <dgm:t>
        <a:bodyPr/>
        <a:lstStyle/>
        <a:p>
          <a:endParaRPr lang="en-US"/>
        </a:p>
      </dgm:t>
    </dgm:pt>
    <dgm:pt modelId="{E680A041-09C2-4054-95E1-3BD9334AF2E6}">
      <dgm:prSet/>
      <dgm:spPr/>
      <dgm:t>
        <a:bodyPr/>
        <a:lstStyle/>
        <a:p>
          <a:r>
            <a:rPr lang="pl-PL" b="1"/>
            <a:t>Dyrektor placówki powinien wdrażać działania profilaktyczne, informować rodziców oraz – za ich zgodą – organizować kontrole czystości głowy uczniów. </a:t>
          </a:r>
          <a:endParaRPr lang="en-US"/>
        </a:p>
      </dgm:t>
    </dgm:pt>
    <dgm:pt modelId="{53CC0B60-5FCD-49E9-B053-49EF6496B4F9}" type="parTrans" cxnId="{20C207F7-62E4-4507-8173-4BE82E55E6CA}">
      <dgm:prSet/>
      <dgm:spPr/>
      <dgm:t>
        <a:bodyPr/>
        <a:lstStyle/>
        <a:p>
          <a:endParaRPr lang="en-US"/>
        </a:p>
      </dgm:t>
    </dgm:pt>
    <dgm:pt modelId="{436E1440-9BE3-4A78-BE3F-B1BE0B02819B}" type="sibTrans" cxnId="{20C207F7-62E4-4507-8173-4BE82E55E6CA}">
      <dgm:prSet/>
      <dgm:spPr/>
      <dgm:t>
        <a:bodyPr/>
        <a:lstStyle/>
        <a:p>
          <a:endParaRPr lang="en-US"/>
        </a:p>
      </dgm:t>
    </dgm:pt>
    <dgm:pt modelId="{187396BC-866E-4595-B63F-D00F2E042CBC}" type="pres">
      <dgm:prSet presAssocID="{2CCA116A-F7CC-4386-9F75-A1D8AA5D6639}" presName="root" presStyleCnt="0">
        <dgm:presLayoutVars>
          <dgm:dir/>
          <dgm:resizeHandles val="exact"/>
        </dgm:presLayoutVars>
      </dgm:prSet>
      <dgm:spPr/>
    </dgm:pt>
    <dgm:pt modelId="{81F95918-9C82-4D2E-B560-503E98D96476}" type="pres">
      <dgm:prSet presAssocID="{FD8300BD-A0B3-496B-9E74-F6294EAF387A}" presName="compNode" presStyleCnt="0"/>
      <dgm:spPr/>
    </dgm:pt>
    <dgm:pt modelId="{6FE0A2BF-520E-4EC3-AF97-71F97D8F3455}" type="pres">
      <dgm:prSet presAssocID="{FD8300BD-A0B3-496B-9E74-F6294EAF387A}" presName="bgRect" presStyleLbl="bgShp" presStyleIdx="0" presStyleCnt="2"/>
      <dgm:spPr/>
    </dgm:pt>
    <dgm:pt modelId="{181B13EE-307F-4952-9E18-09EB19E8F087}" type="pres">
      <dgm:prSet presAssocID="{FD8300BD-A0B3-496B-9E74-F6294EAF387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strzeżenie"/>
        </a:ext>
      </dgm:extLst>
    </dgm:pt>
    <dgm:pt modelId="{4761F667-FF80-4305-8D8F-B94C508B9340}" type="pres">
      <dgm:prSet presAssocID="{FD8300BD-A0B3-496B-9E74-F6294EAF387A}" presName="spaceRect" presStyleCnt="0"/>
      <dgm:spPr/>
    </dgm:pt>
    <dgm:pt modelId="{E1148332-4337-4C1A-B73F-571F7BC57DF3}" type="pres">
      <dgm:prSet presAssocID="{FD8300BD-A0B3-496B-9E74-F6294EAF387A}" presName="parTx" presStyleLbl="revTx" presStyleIdx="0" presStyleCnt="2">
        <dgm:presLayoutVars>
          <dgm:chMax val="0"/>
          <dgm:chPref val="0"/>
        </dgm:presLayoutVars>
      </dgm:prSet>
      <dgm:spPr/>
    </dgm:pt>
    <dgm:pt modelId="{9E70218B-3A85-4C5D-BC70-8E66E47AAFDE}" type="pres">
      <dgm:prSet presAssocID="{690F39ED-5803-4190-914A-9535BD4947D8}" presName="sibTrans" presStyleCnt="0"/>
      <dgm:spPr/>
    </dgm:pt>
    <dgm:pt modelId="{F581B522-3BCD-4634-AE9E-C1A3BC1CBEF8}" type="pres">
      <dgm:prSet presAssocID="{E680A041-09C2-4054-95E1-3BD9334AF2E6}" presName="compNode" presStyleCnt="0"/>
      <dgm:spPr/>
    </dgm:pt>
    <dgm:pt modelId="{88B0037A-2F2A-42C5-AE10-78ECA20C27A7}" type="pres">
      <dgm:prSet presAssocID="{E680A041-09C2-4054-95E1-3BD9334AF2E6}" presName="bgRect" presStyleLbl="bgShp" presStyleIdx="1" presStyleCnt="2"/>
      <dgm:spPr/>
    </dgm:pt>
    <dgm:pt modelId="{8BEE55B9-D017-478B-9AFC-4FC6E2494417}" type="pres">
      <dgm:prSet presAssocID="{E680A041-09C2-4054-95E1-3BD9334AF2E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moking"/>
        </a:ext>
      </dgm:extLst>
    </dgm:pt>
    <dgm:pt modelId="{A2CA33A7-F05F-422C-A293-FF344E7E6816}" type="pres">
      <dgm:prSet presAssocID="{E680A041-09C2-4054-95E1-3BD9334AF2E6}" presName="spaceRect" presStyleCnt="0"/>
      <dgm:spPr/>
    </dgm:pt>
    <dgm:pt modelId="{C21FEF80-4F7D-488B-8D58-B65082FE65F2}" type="pres">
      <dgm:prSet presAssocID="{E680A041-09C2-4054-95E1-3BD9334AF2E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A143905-C066-4CAA-90C2-CA9BF6F874DC}" type="presOf" srcId="{E680A041-09C2-4054-95E1-3BD9334AF2E6}" destId="{C21FEF80-4F7D-488B-8D58-B65082FE65F2}" srcOrd="0" destOrd="0" presId="urn:microsoft.com/office/officeart/2018/2/layout/IconVerticalSolidList"/>
    <dgm:cxn modelId="{E13D16A4-FA82-4B90-9FC1-20D0A2A6AAED}" srcId="{2CCA116A-F7CC-4386-9F75-A1D8AA5D6639}" destId="{FD8300BD-A0B3-496B-9E74-F6294EAF387A}" srcOrd="0" destOrd="0" parTransId="{8C355E08-034E-4303-AE9A-F66747B489E3}" sibTransId="{690F39ED-5803-4190-914A-9535BD4947D8}"/>
    <dgm:cxn modelId="{0B23E0F0-8E2C-4523-B145-619B1FE37727}" type="presOf" srcId="{2CCA116A-F7CC-4386-9F75-A1D8AA5D6639}" destId="{187396BC-866E-4595-B63F-D00F2E042CBC}" srcOrd="0" destOrd="0" presId="urn:microsoft.com/office/officeart/2018/2/layout/IconVerticalSolidList"/>
    <dgm:cxn modelId="{20C207F7-62E4-4507-8173-4BE82E55E6CA}" srcId="{2CCA116A-F7CC-4386-9F75-A1D8AA5D6639}" destId="{E680A041-09C2-4054-95E1-3BD9334AF2E6}" srcOrd="1" destOrd="0" parTransId="{53CC0B60-5FCD-49E9-B053-49EF6496B4F9}" sibTransId="{436E1440-9BE3-4A78-BE3F-B1BE0B02819B}"/>
    <dgm:cxn modelId="{F8D093FB-988D-443E-9C6F-526F0E1DEBEC}" type="presOf" srcId="{FD8300BD-A0B3-496B-9E74-F6294EAF387A}" destId="{E1148332-4337-4C1A-B73F-571F7BC57DF3}" srcOrd="0" destOrd="0" presId="urn:microsoft.com/office/officeart/2018/2/layout/IconVerticalSolidList"/>
    <dgm:cxn modelId="{A1EF330B-66B7-4D8D-A33E-C76D0F5820B3}" type="presParOf" srcId="{187396BC-866E-4595-B63F-D00F2E042CBC}" destId="{81F95918-9C82-4D2E-B560-503E98D96476}" srcOrd="0" destOrd="0" presId="urn:microsoft.com/office/officeart/2018/2/layout/IconVerticalSolidList"/>
    <dgm:cxn modelId="{626C03FD-BEDA-44CA-9D24-310AE659C81C}" type="presParOf" srcId="{81F95918-9C82-4D2E-B560-503E98D96476}" destId="{6FE0A2BF-520E-4EC3-AF97-71F97D8F3455}" srcOrd="0" destOrd="0" presId="urn:microsoft.com/office/officeart/2018/2/layout/IconVerticalSolidList"/>
    <dgm:cxn modelId="{1451433D-7463-447A-A765-28CDDE21FA2A}" type="presParOf" srcId="{81F95918-9C82-4D2E-B560-503E98D96476}" destId="{181B13EE-307F-4952-9E18-09EB19E8F087}" srcOrd="1" destOrd="0" presId="urn:microsoft.com/office/officeart/2018/2/layout/IconVerticalSolidList"/>
    <dgm:cxn modelId="{00DCDC65-28A8-4C9A-8C97-EA0029CEFD69}" type="presParOf" srcId="{81F95918-9C82-4D2E-B560-503E98D96476}" destId="{4761F667-FF80-4305-8D8F-B94C508B9340}" srcOrd="2" destOrd="0" presId="urn:microsoft.com/office/officeart/2018/2/layout/IconVerticalSolidList"/>
    <dgm:cxn modelId="{12EDF86F-6817-47E1-B56D-35979AA9C96F}" type="presParOf" srcId="{81F95918-9C82-4D2E-B560-503E98D96476}" destId="{E1148332-4337-4C1A-B73F-571F7BC57DF3}" srcOrd="3" destOrd="0" presId="urn:microsoft.com/office/officeart/2018/2/layout/IconVerticalSolidList"/>
    <dgm:cxn modelId="{892E3692-B71A-4BC6-A760-FC6EE1E9E73A}" type="presParOf" srcId="{187396BC-866E-4595-B63F-D00F2E042CBC}" destId="{9E70218B-3A85-4C5D-BC70-8E66E47AAFDE}" srcOrd="1" destOrd="0" presId="urn:microsoft.com/office/officeart/2018/2/layout/IconVerticalSolidList"/>
    <dgm:cxn modelId="{9F384C77-DF1E-4038-AFC9-5D62814D827C}" type="presParOf" srcId="{187396BC-866E-4595-B63F-D00F2E042CBC}" destId="{F581B522-3BCD-4634-AE9E-C1A3BC1CBEF8}" srcOrd="2" destOrd="0" presId="urn:microsoft.com/office/officeart/2018/2/layout/IconVerticalSolidList"/>
    <dgm:cxn modelId="{7CD1E554-C38B-481A-AC80-BB84C1F1EA53}" type="presParOf" srcId="{F581B522-3BCD-4634-AE9E-C1A3BC1CBEF8}" destId="{88B0037A-2F2A-42C5-AE10-78ECA20C27A7}" srcOrd="0" destOrd="0" presId="urn:microsoft.com/office/officeart/2018/2/layout/IconVerticalSolidList"/>
    <dgm:cxn modelId="{F9CC4D0E-43ED-4F9A-9104-DE069B0B74FC}" type="presParOf" srcId="{F581B522-3BCD-4634-AE9E-C1A3BC1CBEF8}" destId="{8BEE55B9-D017-478B-9AFC-4FC6E2494417}" srcOrd="1" destOrd="0" presId="urn:microsoft.com/office/officeart/2018/2/layout/IconVerticalSolidList"/>
    <dgm:cxn modelId="{B7359F88-D4DD-4BAA-8B05-3589EFABE86C}" type="presParOf" srcId="{F581B522-3BCD-4634-AE9E-C1A3BC1CBEF8}" destId="{A2CA33A7-F05F-422C-A293-FF344E7E6816}" srcOrd="2" destOrd="0" presId="urn:microsoft.com/office/officeart/2018/2/layout/IconVerticalSolidList"/>
    <dgm:cxn modelId="{169DD9D7-56AB-4DBD-9F18-BBB62D1EE69C}" type="presParOf" srcId="{F581B522-3BCD-4634-AE9E-C1A3BC1CBEF8}" destId="{C21FEF80-4F7D-488B-8D58-B65082FE65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0A2BF-520E-4EC3-AF97-71F97D8F3455}">
      <dsp:nvSpPr>
        <dsp:cNvPr id="0" name=""/>
        <dsp:cNvSpPr/>
      </dsp:nvSpPr>
      <dsp:spPr>
        <a:xfrm>
          <a:off x="0" y="649421"/>
          <a:ext cx="10515600" cy="11989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B13EE-307F-4952-9E18-09EB19E8F087}">
      <dsp:nvSpPr>
        <dsp:cNvPr id="0" name=""/>
        <dsp:cNvSpPr/>
      </dsp:nvSpPr>
      <dsp:spPr>
        <a:xfrm>
          <a:off x="362676" y="919181"/>
          <a:ext cx="659412" cy="6594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48332-4337-4C1A-B73F-571F7BC57DF3}">
      <dsp:nvSpPr>
        <dsp:cNvPr id="0" name=""/>
        <dsp:cNvSpPr/>
      </dsp:nvSpPr>
      <dsp:spPr>
        <a:xfrm>
          <a:off x="1384766" y="649421"/>
          <a:ext cx="9130833" cy="1198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87" tIns="126887" rIns="126887" bIns="12688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/>
            <a:t>Zgodnie z obowiązującymi przepisami wszawica  nie jest chorobą zakaźną i nie podlega obowiązku zgłoszenia do Państwowej Inspekcji Sanitarnej.  </a:t>
          </a:r>
          <a:endParaRPr lang="en-US" sz="2200" kern="1200" dirty="0"/>
        </a:p>
      </dsp:txBody>
      <dsp:txXfrm>
        <a:off x="1384766" y="649421"/>
        <a:ext cx="9130833" cy="1198932"/>
      </dsp:txXfrm>
    </dsp:sp>
    <dsp:sp modelId="{88B0037A-2F2A-42C5-AE10-78ECA20C27A7}">
      <dsp:nvSpPr>
        <dsp:cNvPr id="0" name=""/>
        <dsp:cNvSpPr/>
      </dsp:nvSpPr>
      <dsp:spPr>
        <a:xfrm>
          <a:off x="0" y="2148086"/>
          <a:ext cx="10515600" cy="11989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E55B9-D017-478B-9AFC-4FC6E2494417}">
      <dsp:nvSpPr>
        <dsp:cNvPr id="0" name=""/>
        <dsp:cNvSpPr/>
      </dsp:nvSpPr>
      <dsp:spPr>
        <a:xfrm>
          <a:off x="362676" y="2417846"/>
          <a:ext cx="659412" cy="6594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FEF80-4F7D-488B-8D58-B65082FE65F2}">
      <dsp:nvSpPr>
        <dsp:cNvPr id="0" name=""/>
        <dsp:cNvSpPr/>
      </dsp:nvSpPr>
      <dsp:spPr>
        <a:xfrm>
          <a:off x="1384766" y="2148086"/>
          <a:ext cx="9130833" cy="1198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87" tIns="126887" rIns="126887" bIns="12688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/>
            <a:t>Dyrektor placówki powinien wdrażać działania profilaktyczne, informować rodziców oraz – za ich zgodą – organizować kontrole czystości głowy uczniów. </a:t>
          </a:r>
          <a:endParaRPr lang="en-US" sz="2200" kern="1200"/>
        </a:p>
      </dsp:txBody>
      <dsp:txXfrm>
        <a:off x="1384766" y="2148086"/>
        <a:ext cx="9130833" cy="1198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1BADC175-8897-1137-3775-6EEA06341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pic>
        <p:nvPicPr>
          <p:cNvPr id="12" name="Obraz 11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A4800944-8658-FE64-E2D4-FB6384E4EF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0C81B68-C69A-83AE-3CE4-B2180D322C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7527" y="1122363"/>
            <a:ext cx="9144000" cy="2387600"/>
          </a:xfrm>
        </p:spPr>
        <p:txBody>
          <a:bodyPr anchor="b"/>
          <a:lstStyle>
            <a:lvl1pPr algn="l">
              <a:defRPr sz="6000" spc="300">
                <a:solidFill>
                  <a:srgbClr val="004994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84F8B31-87A6-1740-97D9-C68EFD12EE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7527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podtytuł / autor </a:t>
            </a:r>
          </a:p>
        </p:txBody>
      </p:sp>
      <p:pic>
        <p:nvPicPr>
          <p:cNvPr id="9" name="Obraz 8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9BF42059-E150-4962-D52B-D8C130A7F6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5" y="5691446"/>
            <a:ext cx="3888509" cy="1166554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E491AF9-72D7-F63D-90E8-53A85FB9F004}"/>
              </a:ext>
            </a:extLst>
          </p:cNvPr>
          <p:cNvCxnSpPr>
            <a:cxnSpLocks/>
          </p:cNvCxnSpPr>
          <p:nvPr userDrawn="1"/>
        </p:nvCxnSpPr>
        <p:spPr>
          <a:xfrm>
            <a:off x="785514" y="5691446"/>
            <a:ext cx="35357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37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ozdz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1BADC175-8897-1137-3775-6EEA06341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pic>
        <p:nvPicPr>
          <p:cNvPr id="7" name="Obraz 6" descr="Obraz zawierający zrzut ekranu, czarne">
            <a:extLst>
              <a:ext uri="{FF2B5EF4-FFF2-40B4-BE49-F238E27FC236}">
                <a16:creationId xmlns:a16="http://schemas.microsoft.com/office/drawing/2014/main" id="{2D528630-45CD-6E13-236F-8940006D1C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0C81B68-C69A-83AE-3CE4-B2180D322C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spc="300">
                <a:solidFill>
                  <a:srgbClr val="004994"/>
                </a:solidFill>
              </a:defRPr>
            </a:lvl1pPr>
          </a:lstStyle>
          <a:p>
            <a:r>
              <a:rPr lang="pl-PL" dirty="0"/>
              <a:t>CZĘŚĆ 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84F8B31-87A6-1740-97D9-C68EFD12EE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podtytuł</a:t>
            </a:r>
          </a:p>
        </p:txBody>
      </p:sp>
      <p:pic>
        <p:nvPicPr>
          <p:cNvPr id="9" name="Obraz 8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9BF42059-E150-4962-D52B-D8C130A7F6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91" y="0"/>
            <a:ext cx="3888509" cy="1166554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A1BC0237-F770-F310-CDFA-C787ADB09FCF}"/>
              </a:ext>
            </a:extLst>
          </p:cNvPr>
          <p:cNvCxnSpPr>
            <a:cxnSpLocks/>
          </p:cNvCxnSpPr>
          <p:nvPr userDrawn="1"/>
        </p:nvCxnSpPr>
        <p:spPr>
          <a:xfrm>
            <a:off x="8447955" y="1166554"/>
            <a:ext cx="35357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01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zrzut ekranu, Grafika, Karmin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F969345D-A77D-101E-F4DC-35CE97081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Obraz 10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C7AEAE99-3ED9-9852-A0FC-492B0DA95C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0623E2A-AC36-86EA-62E3-81AEE6336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/>
            </a:lvl1pPr>
          </a:lstStyle>
          <a:p>
            <a:r>
              <a:rPr lang="pl-PL" dirty="0"/>
              <a:t>Tutaj wstaw 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9F347D-95D8-05F8-6BB0-1E821C616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9644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2" name="Obraz 11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844F9421-FA05-3C36-272D-5E3A9AC864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1" y="5910348"/>
            <a:ext cx="3158837" cy="947652"/>
          </a:xfrm>
          <a:prstGeom prst="rect">
            <a:avLst/>
          </a:prstGeom>
        </p:spPr>
      </p:pic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EE006FDF-A79B-44F8-9735-F1A13D65057C}"/>
              </a:ext>
            </a:extLst>
          </p:cNvPr>
          <p:cNvCxnSpPr>
            <a:cxnSpLocks/>
          </p:cNvCxnSpPr>
          <p:nvPr userDrawn="1"/>
        </p:nvCxnSpPr>
        <p:spPr>
          <a:xfrm>
            <a:off x="4708236" y="5910347"/>
            <a:ext cx="27270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61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969345D-A77D-101E-F4DC-35CE97081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Obraz 6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CA19575F-ED69-9854-B0F7-0319B46C4B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az 8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81C63A9F-3860-F92A-CEC3-79078B3E32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5910348"/>
            <a:ext cx="3158837" cy="94765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0623E2A-AC36-86EA-62E3-81AEE6336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906164" cy="1325563"/>
          </a:xfrm>
        </p:spPr>
        <p:txBody>
          <a:bodyPr/>
          <a:lstStyle>
            <a:lvl1pPr>
              <a:defRPr spc="300"/>
            </a:lvl1pPr>
          </a:lstStyle>
          <a:p>
            <a:r>
              <a:rPr lang="pl-PL" dirty="0"/>
              <a:t>Tutaj wstaw 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9F347D-95D8-05F8-6BB0-1E821C616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4943764" cy="399644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1D2C9BF7-EB06-701B-5A1C-7A6AF01F3709}"/>
              </a:ext>
            </a:extLst>
          </p:cNvPr>
          <p:cNvCxnSpPr/>
          <p:nvPr userDrawn="1"/>
        </p:nvCxnSpPr>
        <p:spPr>
          <a:xfrm>
            <a:off x="1817255" y="5910347"/>
            <a:ext cx="27270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8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/ podział 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zrzut ekranu, Prostokąt, design&#10;&#10;Zawartość wygenerowana przez AI może być niepoprawna.">
            <a:extLst>
              <a:ext uri="{FF2B5EF4-FFF2-40B4-BE49-F238E27FC236}">
                <a16:creationId xmlns:a16="http://schemas.microsoft.com/office/drawing/2014/main" id="{7F75FFE6-8934-B82F-C386-22BB9BACD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Obraz 19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0164D2CF-8C6F-4F9D-49AC-C2121E7F0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11"/>
            <a:ext cx="12192000" cy="6858000"/>
          </a:xfrm>
          <a:prstGeom prst="rect">
            <a:avLst/>
          </a:prstGeom>
        </p:spPr>
      </p:pic>
      <p:pic>
        <p:nvPicPr>
          <p:cNvPr id="22" name="Obraz 21" descr="Obraz zawierający zrzut ekranu, Prostokąt, design&#10;&#10;Zawartość wygenerowana przez AI może być niepoprawna.">
            <a:extLst>
              <a:ext uri="{FF2B5EF4-FFF2-40B4-BE49-F238E27FC236}">
                <a16:creationId xmlns:a16="http://schemas.microsoft.com/office/drawing/2014/main" id="{8BBA30C4-69EA-77A5-A0C1-A97B11DA8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97"/>
          <a:stretch>
            <a:fillRect/>
          </a:stretch>
        </p:blipFill>
        <p:spPr>
          <a:xfrm>
            <a:off x="0" y="0"/>
            <a:ext cx="12192000" cy="12963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5BF408D-D467-EB4B-67D5-C9728E080B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0"/>
            <a:ext cx="10515600" cy="1006474"/>
          </a:xfrm>
        </p:spPr>
        <p:txBody>
          <a:bodyPr anchor="b">
            <a:normAutofit/>
          </a:bodyPr>
          <a:lstStyle>
            <a:lvl1pPr algn="ctr">
              <a:defRPr sz="4400" spc="300">
                <a:solidFill>
                  <a:schemeClr val="bg2"/>
                </a:solidFill>
              </a:defRPr>
            </a:lvl1pPr>
          </a:lstStyle>
          <a:p>
            <a:r>
              <a:rPr lang="pl-PL" dirty="0"/>
              <a:t>Tutaj wstaw tytuł slajdu</a:t>
            </a:r>
          </a:p>
        </p:txBody>
      </p:sp>
      <p:pic>
        <p:nvPicPr>
          <p:cNvPr id="9" name="Obraz 8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14BAF29E-7D25-EB6F-EDD2-2D18092883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1" y="5910348"/>
            <a:ext cx="3158837" cy="947652"/>
          </a:xfrm>
          <a:prstGeom prst="rect">
            <a:avLst/>
          </a:prstGeom>
        </p:spPr>
      </p:pic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8E6BAD15-863E-B4ED-D024-D51E66041D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2993303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Punkt 1</a:t>
            </a:r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1BF00E18-E8F1-1B5C-774C-A82A5E12098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2993303" cy="331701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Treść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07C20FB1-B12B-474A-9F7D-2543587644E1}"/>
              </a:ext>
            </a:extLst>
          </p:cNvPr>
          <p:cNvCxnSpPr/>
          <p:nvPr userDrawn="1"/>
        </p:nvCxnSpPr>
        <p:spPr>
          <a:xfrm>
            <a:off x="4230255" y="2004291"/>
            <a:ext cx="0" cy="3906057"/>
          </a:xfrm>
          <a:prstGeom prst="line">
            <a:avLst/>
          </a:prstGeom>
          <a:ln>
            <a:solidFill>
              <a:srgbClr val="0049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047FCDBE-5170-DF2D-F5FE-B4259DD728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94730" y="1677987"/>
            <a:ext cx="2993303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Punkt 2</a:t>
            </a:r>
          </a:p>
        </p:txBody>
      </p:sp>
      <p:sp>
        <p:nvSpPr>
          <p:cNvPr id="15" name="Symbol zastępczy zawartości 3">
            <a:extLst>
              <a:ext uri="{FF2B5EF4-FFF2-40B4-BE49-F238E27FC236}">
                <a16:creationId xmlns:a16="http://schemas.microsoft.com/office/drawing/2014/main" id="{F23AA316-DDB1-7C63-B375-DB45D317076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594730" y="2501899"/>
            <a:ext cx="2993303" cy="331701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Treść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9748737D-1B86-E86E-2205-0822435FC8BA}"/>
              </a:ext>
            </a:extLst>
          </p:cNvPr>
          <p:cNvCxnSpPr/>
          <p:nvPr userDrawn="1"/>
        </p:nvCxnSpPr>
        <p:spPr>
          <a:xfrm>
            <a:off x="7985197" y="2004291"/>
            <a:ext cx="0" cy="3906057"/>
          </a:xfrm>
          <a:prstGeom prst="line">
            <a:avLst/>
          </a:prstGeom>
          <a:ln>
            <a:solidFill>
              <a:srgbClr val="0049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ymbol zastępczy tekstu 2">
            <a:extLst>
              <a:ext uri="{FF2B5EF4-FFF2-40B4-BE49-F238E27FC236}">
                <a16:creationId xmlns:a16="http://schemas.microsoft.com/office/drawing/2014/main" id="{E18D47D9-AFB5-AAD9-9421-07B35FA7B86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49672" y="1677987"/>
            <a:ext cx="2993303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Punkt 3</a:t>
            </a:r>
          </a:p>
        </p:txBody>
      </p:sp>
      <p:sp>
        <p:nvSpPr>
          <p:cNvPr id="18" name="Symbol zastępczy zawartości 3">
            <a:extLst>
              <a:ext uri="{FF2B5EF4-FFF2-40B4-BE49-F238E27FC236}">
                <a16:creationId xmlns:a16="http://schemas.microsoft.com/office/drawing/2014/main" id="{D7EA2DFB-A2ED-B237-2A97-F0018B8611A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49672" y="2501899"/>
            <a:ext cx="2993303" cy="331701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Treść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ED2CBFE5-D095-9B45-42E7-065D60F94739}"/>
              </a:ext>
            </a:extLst>
          </p:cNvPr>
          <p:cNvCxnSpPr/>
          <p:nvPr userDrawn="1"/>
        </p:nvCxnSpPr>
        <p:spPr>
          <a:xfrm>
            <a:off x="4732482" y="5910347"/>
            <a:ext cx="27270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86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969345D-A77D-101E-F4DC-35CE97081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Obraz 4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73CFFE56-BC5E-39F3-EF96-F46A4D65B0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0623E2A-AC36-86EA-62E3-81AEE6336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/>
            </a:lvl1pPr>
          </a:lstStyle>
          <a:p>
            <a:r>
              <a:rPr lang="pl-PL" dirty="0"/>
              <a:t>Tutaj wstaw 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9F347D-95D8-05F8-6BB0-1E821C616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8486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6" name="Obraz 5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68251F68-747E-100D-673D-A36E834680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1" y="5910348"/>
            <a:ext cx="3158837" cy="947652"/>
          </a:xfrm>
          <a:prstGeom prst="rect">
            <a:avLst/>
          </a:prstGeom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A08020D5-B630-5858-9334-08CDDBF622BA}"/>
              </a:ext>
            </a:extLst>
          </p:cNvPr>
          <p:cNvCxnSpPr>
            <a:cxnSpLocks/>
          </p:cNvCxnSpPr>
          <p:nvPr userDrawn="1"/>
        </p:nvCxnSpPr>
        <p:spPr>
          <a:xfrm>
            <a:off x="4708236" y="5910347"/>
            <a:ext cx="27270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2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969345D-A77D-101E-F4DC-35CE97081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5" name="Obraz 14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4DCFF3AA-37B2-2CFE-3256-D173923369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az 8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81C63A9F-3860-F92A-CEC3-79078B3E32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1" y="5910348"/>
            <a:ext cx="3158837" cy="94765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0623E2A-AC36-86EA-62E3-81AEE6336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/>
            </a:lvl1pPr>
          </a:lstStyle>
          <a:p>
            <a:r>
              <a:rPr lang="pl-PL" dirty="0"/>
              <a:t>Tutaj wstaw 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9F347D-95D8-05F8-6BB0-1E821C616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62695"/>
            <a:ext cx="10515600" cy="86545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C127EAE3-5DC6-0144-3C1B-71AAB0C25F0D}"/>
              </a:ext>
            </a:extLst>
          </p:cNvPr>
          <p:cNvCxnSpPr>
            <a:cxnSpLocks/>
          </p:cNvCxnSpPr>
          <p:nvPr userDrawn="1"/>
        </p:nvCxnSpPr>
        <p:spPr>
          <a:xfrm>
            <a:off x="4708236" y="5910347"/>
            <a:ext cx="27270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88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39D77D6-C5FC-5B7F-15C9-7215A64A7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F7B18E6-4C58-6762-B23C-53E502020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C03F27-A93A-AA09-F8CB-3285D80B7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440394-F47F-4BD2-9235-B641D407DD0D}" type="datetimeFigureOut">
              <a:rPr lang="pl-PL" smtClean="0"/>
              <a:t>1.12.2025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97D987-635B-DD68-271F-FC7DA3DF9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15371C-109A-9482-4F8F-4566A7AB0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CD496D-034A-4B51-9267-104EE265CE9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903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1" r:id="rId5"/>
    <p:sldLayoutId id="2147483661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Lato" panose="020F050202020403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DF24A54-1E7E-5343-2CF1-B2BC35D14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5275"/>
          </a:xfrm>
          <a:solidFill>
            <a:srgbClr val="92D050"/>
          </a:solidFill>
        </p:spPr>
        <p:txBody>
          <a:bodyPr anchor="ctr">
            <a:normAutofit/>
          </a:bodyPr>
          <a:lstStyle/>
          <a:p>
            <a:r>
              <a:rPr lang="pl-PL" dirty="0"/>
              <a:t>Jak leczyć wszawicę? </a:t>
            </a:r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7E7CBCB-C861-2619-7AE8-5467D4311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39" y="2695429"/>
            <a:ext cx="4396029" cy="1778600"/>
          </a:xfrm>
          <a:prstGeom prst="rect">
            <a:avLst/>
          </a:prstGeom>
          <a:noFill/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968260F-7151-1645-A399-6809D90A8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306" y="1650400"/>
            <a:ext cx="5935494" cy="3460094"/>
          </a:xfrm>
          <a:prstGeom prst="rect">
            <a:avLst/>
          </a:prstGeom>
          <a:noFill/>
        </p:spPr>
      </p:pic>
      <p:sp>
        <p:nvSpPr>
          <p:cNvPr id="7" name="pole tekstowe 6" descr="Logotyp z hasłem Państwowej Inspekcji Sanitarnej &quot;Chronimy zdrowie z myślą o przyszłości&quot; oraz logo Państwowej Inspekcji Sanitarnej &quot;">
            <a:extLst>
              <a:ext uri="{FF2B5EF4-FFF2-40B4-BE49-F238E27FC236}">
                <a16:creationId xmlns:a16="http://schemas.microsoft.com/office/drawing/2014/main" id="{DA99E27A-80E1-6FE2-713C-A37F577DB0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30158" y="5735637"/>
            <a:ext cx="3545767" cy="103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6821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D70AA4-EC42-F17B-B7C3-088DA0BF9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27" y="1122363"/>
            <a:ext cx="9144000" cy="986523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pl-PL" dirty="0"/>
              <a:t>Gnidy – jaja wszy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34FEC8D-28A7-03BF-AD06-4DAC2925A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527" y="2553730"/>
            <a:ext cx="9144000" cy="2704070"/>
          </a:xfrm>
        </p:spPr>
        <p:txBody>
          <a:bodyPr>
            <a:normAutofit fontScale="77500" lnSpcReduction="20000"/>
          </a:bodyPr>
          <a:lstStyle/>
          <a:p>
            <a:pPr algn="l"/>
            <a:endParaRPr lang="pl-PL" sz="1100" b="0" i="0" u="none" strike="noStrike" baseline="0" dirty="0">
              <a:solidFill>
                <a:srgbClr val="000000"/>
              </a:solidFill>
              <a:latin typeface="DM Sans" pitchFamily="2" charset="-18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3200" b="0" i="0" u="none" strike="noStrike" baseline="0" dirty="0">
                <a:solidFill>
                  <a:srgbClr val="000000"/>
                </a:solidFill>
                <a:latin typeface="DM Sans" pitchFamily="2" charset="-18"/>
              </a:rPr>
              <a:t>mają biało - brązowe ubarwienie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3200" b="0" i="0" u="none" strike="noStrike" baseline="0" dirty="0">
                <a:solidFill>
                  <a:srgbClr val="000000"/>
                </a:solidFill>
                <a:latin typeface="DM Sans" pitchFamily="2" charset="-18"/>
              </a:rPr>
              <a:t>malutkie, owalne i lśniące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3200" b="0" i="0" u="none" strike="noStrike" baseline="0" dirty="0">
                <a:solidFill>
                  <a:srgbClr val="000000"/>
                </a:solidFill>
                <a:latin typeface="DM Sans" pitchFamily="2" charset="-18"/>
              </a:rPr>
              <a:t>wielkością przypominają ziarnko piasku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3200" b="0" i="0" u="none" strike="noStrike" baseline="0" dirty="0">
                <a:solidFill>
                  <a:srgbClr val="000000"/>
                </a:solidFill>
                <a:latin typeface="DM Sans" pitchFamily="2" charset="-18"/>
              </a:rPr>
              <a:t>dzięki substancji kleistej przytwierdzają się do nasady włosów i są bardzo trudne do usunięcia 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EBFCE82-3709-A524-CD18-3AB5F554E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309" y="803750"/>
            <a:ext cx="2245489" cy="310201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DDAE9E6-90E8-A021-463D-4404753E4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09" y="656447"/>
            <a:ext cx="2245489" cy="324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1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0B8B0A-44F9-ABDC-AB7E-C2CC9E0C2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27" y="551935"/>
            <a:ext cx="9144000" cy="1367481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pl-PL" sz="4400" dirty="0"/>
              <a:t>Wesz-zewnętrzny pasożyt człowieka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A2FD431-6C36-14A4-6185-5DF210BF6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527" y="2561969"/>
            <a:ext cx="9144000" cy="2695832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55000" lnSpcReduction="20000"/>
          </a:bodyPr>
          <a:lstStyle/>
          <a:p>
            <a:pPr algn="l"/>
            <a:endParaRPr lang="pl-PL" sz="1100" b="0" i="0" u="none" strike="noStrike" baseline="0" dirty="0">
              <a:solidFill>
                <a:srgbClr val="000000"/>
              </a:solidFill>
              <a:latin typeface="DM Sans" panose="020F0502020204030204" pitchFamily="2" charset="-18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pl-PL" sz="3200" b="0" i="0" u="none" strike="noStrike" baseline="0" dirty="0">
                <a:solidFill>
                  <a:srgbClr val="000000"/>
                </a:solidFill>
                <a:latin typeface="DM Sans" panose="020F0502020204030204" pitchFamily="2" charset="-18"/>
              </a:rPr>
              <a:t>bardzo mały bezskrzydły owad (wielkość ziarna sezamu, dł. 2-4 mm) </a:t>
            </a:r>
          </a:p>
          <a:p>
            <a:r>
              <a:rPr lang="pl-PL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pl-PL" sz="3200" b="0" i="0" u="none" strike="noStrike" baseline="0" dirty="0">
                <a:solidFill>
                  <a:srgbClr val="000000"/>
                </a:solidFill>
                <a:latin typeface="DM Sans" panose="020F0502020204030204" pitchFamily="2" charset="-18"/>
              </a:rPr>
              <a:t>barwa od szaro-białej do brązowej </a:t>
            </a:r>
          </a:p>
          <a:p>
            <a:r>
              <a:rPr lang="pl-PL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pl-PL" sz="3200" b="0" i="0" u="none" strike="noStrike" baseline="0" dirty="0">
                <a:solidFill>
                  <a:srgbClr val="000000"/>
                </a:solidFill>
                <a:latin typeface="DM Sans" panose="020F0502020204030204" pitchFamily="2" charset="-18"/>
              </a:rPr>
              <a:t>pasożytuje na owłosionej skórze głowy człowieka i żywi się jego krwią </a:t>
            </a:r>
          </a:p>
          <a:p>
            <a:r>
              <a:rPr lang="pl-PL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pl-PL" sz="3200" b="0" i="0" u="none" strike="noStrike" baseline="0" dirty="0">
                <a:solidFill>
                  <a:srgbClr val="000000"/>
                </a:solidFill>
                <a:latin typeface="DM Sans" panose="020F0502020204030204" pitchFamily="2" charset="-18"/>
              </a:rPr>
              <a:t>głowa zaopatrzona w parę czułek i aparat kłująco - ssący </a:t>
            </a:r>
          </a:p>
          <a:p>
            <a:r>
              <a:rPr lang="pl-PL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pl-PL" sz="3200" b="0" i="0" u="none" strike="noStrike" baseline="0" dirty="0">
                <a:solidFill>
                  <a:srgbClr val="000000"/>
                </a:solidFill>
                <a:latin typeface="DM Sans" panose="020F0502020204030204" pitchFamily="2" charset="-18"/>
              </a:rPr>
              <a:t>na tułowiu 3 pary czepnych odnóży zakończonych haczykowatymi pazurkami </a:t>
            </a:r>
          </a:p>
          <a:p>
            <a:r>
              <a:rPr lang="pl-PL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</a:t>
            </a:r>
            <a:r>
              <a:rPr lang="pl-PL" sz="3200" b="0" i="0" u="none" strike="noStrike" baseline="0" dirty="0">
                <a:solidFill>
                  <a:srgbClr val="000000"/>
                </a:solidFill>
                <a:latin typeface="DM Sans" panose="020F0502020204030204" pitchFamily="2" charset="-18"/>
              </a:rPr>
              <a:t>wypełnione krwią jelito nadaje wszy barwę brunatną 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2008D89-5FC0-9BEE-A2F6-1F3340366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434" y="1235675"/>
            <a:ext cx="1416908" cy="219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1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3C35F-AE7B-FC06-B0B5-BAAC77762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6F418F7-DCF9-0817-5249-918713CEB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tx2">
              <a:lumMod val="25000"/>
              <a:lumOff val="7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pl-PL" dirty="0"/>
              <a:t>Profilaktyka wszawicy 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8AA46A8-A18F-AE40-6F63-BB3542830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797" y="1825626"/>
            <a:ext cx="7442406" cy="3996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397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5A806-1D05-CDB1-D7FC-8419C8971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A42FB6A-6878-0944-DE2D-560F3289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7433"/>
            <a:ext cx="8906164" cy="1452474"/>
          </a:xfrm>
          <a:solidFill>
            <a:srgbClr val="FFC000"/>
          </a:solidFill>
        </p:spPr>
        <p:txBody>
          <a:bodyPr/>
          <a:lstStyle/>
          <a:p>
            <a:r>
              <a:rPr lang="pl-PL" dirty="0"/>
              <a:t>Rodzicu !!!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FC7CBF3-FFF2-279C-B5D3-B6339E287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1813"/>
            <a:ext cx="4943764" cy="3996440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pl-PL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/>
              <a:t>Sprawdzaj skórę głowy i włosy dziecka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/>
              <a:t>Ważne, aby jak najszybciej przerwać cykl rozwojowy wszy.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/>
              <a:t>Dorosły osobnik jest zdolny do złożenia od 5-10 jaj dziennie a ok. 300 jaj/gnid miesięcznie</a:t>
            </a:r>
            <a:r>
              <a:rPr lang="pl-PL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/>
              <a:t>Jak najszybciej usuń gnidy ! Wyczesz je grzebieniem. </a:t>
            </a:r>
          </a:p>
          <a:p>
            <a:r>
              <a:rPr lang="pl-PL" dirty="0"/>
              <a:t>  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EE2E9B5-C039-5793-74F2-F20CC629D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964" y="1961814"/>
            <a:ext cx="3962400" cy="1997343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7071B4A-933F-FD95-AB5D-F4E88B60E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964" y="3959158"/>
            <a:ext cx="3962400" cy="19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14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148AD-EDDE-78B2-5953-83FDCDDF7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4B5E2B-19DD-7CA6-3672-231BD9678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pozbyć się choroby?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57A2658-F5D7-0974-9BA7-82A9B063C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2993303" cy="1218556"/>
          </a:xfrm>
        </p:spPr>
        <p:txBody>
          <a:bodyPr>
            <a:normAutofit/>
          </a:bodyPr>
          <a:lstStyle/>
          <a:p>
            <a:r>
              <a:rPr lang="pl-PL" sz="1900" dirty="0"/>
              <a:t>1. Kup w aptece preparat usuwający wszy i gnidy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E53742C-B12F-3951-D32A-A97300726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53945"/>
            <a:ext cx="2993303" cy="2568139"/>
          </a:xfrm>
        </p:spPr>
        <p:txBody>
          <a:bodyPr>
            <a:normAutofit/>
          </a:bodyPr>
          <a:lstStyle/>
          <a:p>
            <a:r>
              <a:rPr lang="pl-PL" sz="1900" b="1" dirty="0"/>
              <a:t>2. Zastosuj preparat na włosy oraz skórę głowy – zarówno u siebie, jak i u wszystkich członków rodziny  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18CA16-428E-F88F-868F-A0D9A9C4F7F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99348" y="2089943"/>
            <a:ext cx="2993303" cy="1128583"/>
          </a:xfrm>
        </p:spPr>
        <p:txBody>
          <a:bodyPr>
            <a:normAutofit/>
          </a:bodyPr>
          <a:lstStyle/>
          <a:p>
            <a:r>
              <a:rPr lang="pl-PL" sz="1900" dirty="0"/>
              <a:t>3. Przez kolejne 7 dni kontroluj głowę i powtórz zabieg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1242422-29B6-5B6F-5248-4BF9AE8E37B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94730" y="3428999"/>
            <a:ext cx="2993303" cy="2389909"/>
          </a:xfrm>
        </p:spPr>
        <p:txBody>
          <a:bodyPr>
            <a:normAutofit/>
          </a:bodyPr>
          <a:lstStyle/>
          <a:p>
            <a:r>
              <a:rPr lang="pl-PL" sz="1900" dirty="0"/>
              <a:t>4</a:t>
            </a:r>
            <a:r>
              <a:rPr lang="pl-PL" sz="1900" b="1" dirty="0"/>
              <a:t>. Powiadom placówkę do której uczęszcza dziecko 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894E5E8-3214-7A00-1EC5-D431F93B5A3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358911" y="3531540"/>
            <a:ext cx="2993303" cy="1006474"/>
          </a:xfrm>
        </p:spPr>
        <p:txBody>
          <a:bodyPr>
            <a:noAutofit/>
          </a:bodyPr>
          <a:lstStyle/>
          <a:p>
            <a:r>
              <a:rPr lang="pl-PL" sz="1900" dirty="0"/>
              <a:t>5. Wszelkie ozdoby do włosów, grzebienie, szczotki należy wygotować lub zniszczyć. Ubraniem pościel należy wyprać w temperaturze co najmniej 60°C   </a:t>
            </a:r>
          </a:p>
        </p:txBody>
      </p:sp>
    </p:spTree>
    <p:extLst>
      <p:ext uri="{BB962C8B-B14F-4D97-AF65-F5344CB8AC3E}">
        <p14:creationId xmlns:p14="http://schemas.microsoft.com/office/powerpoint/2010/main" val="3686461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215E04-9920-4DF9-71A0-0EEEACA56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pl-PL" dirty="0"/>
              <a:t>Wszawica w placówkach edukacyjnych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ADB7DDDE-A004-C4F9-2AE6-13FA13B80B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517246"/>
              </p:ext>
            </p:extLst>
          </p:nvPr>
        </p:nvGraphicFramePr>
        <p:xfrm>
          <a:off x="838200" y="1825626"/>
          <a:ext cx="10515600" cy="399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032362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3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004993"/>
      </a:accent1>
      <a:accent2>
        <a:srgbClr val="E6332A"/>
      </a:accent2>
      <a:accent3>
        <a:srgbClr val="4D94D8"/>
      </a:accent3>
      <a:accent4>
        <a:srgbClr val="F07062"/>
      </a:accent4>
      <a:accent5>
        <a:srgbClr val="7F7F7F"/>
      </a:accent5>
      <a:accent6>
        <a:srgbClr val="D8D8D8"/>
      </a:accent6>
      <a:hlink>
        <a:srgbClr val="467886"/>
      </a:hlink>
      <a:folHlink>
        <a:srgbClr val="96607D"/>
      </a:folHlink>
    </a:clrScheme>
    <a:fontScheme name="Niestandardowy 1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273</Words>
  <Application>Microsoft Office PowerPoint</Application>
  <PresentationFormat>Panoramiczny</PresentationFormat>
  <Paragraphs>32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DM Sans</vt:lpstr>
      <vt:lpstr>Lato</vt:lpstr>
      <vt:lpstr>Wingdings</vt:lpstr>
      <vt:lpstr>Motyw pakietu Office</vt:lpstr>
      <vt:lpstr>Jak leczyć wszawicę? </vt:lpstr>
      <vt:lpstr>Gnidy – jaja wszy </vt:lpstr>
      <vt:lpstr>Wesz-zewnętrzny pasożyt człowieka </vt:lpstr>
      <vt:lpstr>Profilaktyka wszawicy </vt:lpstr>
      <vt:lpstr>Rodzicu !!!</vt:lpstr>
      <vt:lpstr>Jak pozbyć się choroby?</vt:lpstr>
      <vt:lpstr>Wszawica w placówkach edukacyjnych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Szablon prezentacji-nowe logo</dc:title>
  <dc:creator>GIS - Marcin Szczupak</dc:creator>
  <cp:lastModifiedBy>PSSE Zgorzelec - Dominika Łataś</cp:lastModifiedBy>
  <cp:revision>34</cp:revision>
  <dcterms:created xsi:type="dcterms:W3CDTF">2025-08-07T11:00:28Z</dcterms:created>
  <dcterms:modified xsi:type="dcterms:W3CDTF">2025-12-01T18:38:44Z</dcterms:modified>
</cp:coreProperties>
</file>