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arlow" panose="00000500000000000000" pitchFamily="2" charset="0"/>
      <p:regular r:id="rId12"/>
      <p:bold r:id="rId13"/>
      <p:italic r:id="rId14"/>
      <p:boldItalic r:id="rId15"/>
    </p:embeddedFont>
    <p:embeddedFont>
      <p:font typeface="Intro Rus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5.jpe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12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93908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9300" y="8074310"/>
            <a:ext cx="6044889" cy="9991551"/>
          </a:xfrm>
          <a:custGeom>
            <a:avLst/>
            <a:gdLst/>
            <a:ahLst/>
            <a:cxnLst/>
            <a:rect l="l" t="t" r="r" b="b"/>
            <a:pathLst>
              <a:path w="6044889" h="9991551">
                <a:moveTo>
                  <a:pt x="0" y="0"/>
                </a:moveTo>
                <a:lnTo>
                  <a:pt x="6044889" y="0"/>
                </a:lnTo>
                <a:lnTo>
                  <a:pt x="6044889" y="9991552"/>
                </a:lnTo>
                <a:lnTo>
                  <a:pt x="0" y="999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6773" y="4764200"/>
            <a:ext cx="7804748" cy="5199913"/>
          </a:xfrm>
          <a:custGeom>
            <a:avLst/>
            <a:gdLst/>
            <a:ahLst/>
            <a:cxnLst/>
            <a:rect l="l" t="t" r="r" b="b"/>
            <a:pathLst>
              <a:path w="7804748" h="5199913">
                <a:moveTo>
                  <a:pt x="0" y="0"/>
                </a:moveTo>
                <a:lnTo>
                  <a:pt x="7804747" y="0"/>
                </a:lnTo>
                <a:lnTo>
                  <a:pt x="7804747" y="5199913"/>
                </a:lnTo>
                <a:lnTo>
                  <a:pt x="0" y="5199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90500" cap="sq">
            <a:gradFill>
              <a:gsLst>
                <a:gs pos="0">
                  <a:srgbClr val="E4FE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622493" y="695325"/>
            <a:ext cx="11467291" cy="346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Burek i Lisek uczą, jak unikać wścieklizny!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4850" y="4659425"/>
            <a:ext cx="5931138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Zajęcia o bezpiecznym zachowaniu przy zwierzętach.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7003" y="6564241"/>
            <a:ext cx="18982777" cy="8162594"/>
          </a:xfrm>
          <a:custGeom>
            <a:avLst/>
            <a:gdLst/>
            <a:ahLst/>
            <a:cxnLst/>
            <a:rect l="l" t="t" r="r" b="b"/>
            <a:pathLst>
              <a:path w="18982777" h="8162594">
                <a:moveTo>
                  <a:pt x="0" y="0"/>
                </a:moveTo>
                <a:lnTo>
                  <a:pt x="18982776" y="0"/>
                </a:lnTo>
                <a:lnTo>
                  <a:pt x="18982776" y="8162594"/>
                </a:lnTo>
                <a:lnTo>
                  <a:pt x="0" y="816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4771" y="2704507"/>
            <a:ext cx="11380853" cy="7582493"/>
          </a:xfrm>
          <a:custGeom>
            <a:avLst/>
            <a:gdLst/>
            <a:ahLst/>
            <a:cxnLst/>
            <a:rect l="l" t="t" r="r" b="b"/>
            <a:pathLst>
              <a:path w="11380853" h="7582493">
                <a:moveTo>
                  <a:pt x="0" y="0"/>
                </a:moveTo>
                <a:lnTo>
                  <a:pt x="11380853" y="0"/>
                </a:lnTo>
                <a:lnTo>
                  <a:pt x="11380853" y="7582493"/>
                </a:lnTo>
                <a:lnTo>
                  <a:pt x="0" y="758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23067" y="-3793632"/>
            <a:ext cx="13294359" cy="14337054"/>
          </a:xfrm>
          <a:custGeom>
            <a:avLst/>
            <a:gdLst/>
            <a:ahLst/>
            <a:cxnLst/>
            <a:rect l="l" t="t" r="r" b="b"/>
            <a:pathLst>
              <a:path w="13294359" h="14337054">
                <a:moveTo>
                  <a:pt x="0" y="0"/>
                </a:moveTo>
                <a:lnTo>
                  <a:pt x="13294359" y="0"/>
                </a:lnTo>
                <a:lnTo>
                  <a:pt x="13294359" y="14337054"/>
                </a:lnTo>
                <a:lnTo>
                  <a:pt x="0" y="14337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6228" y="1339408"/>
            <a:ext cx="16753072" cy="119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Podsumowanie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74690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95746" y="446159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4893" y="847725"/>
            <a:ext cx="14442022" cy="119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Zwierzęta wokół nas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4893" y="2285502"/>
            <a:ext cx="1057253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Kogo spotykamy na co dzień?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2331" y="4016574"/>
            <a:ext cx="5520328" cy="305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9558" lvl="1" indent="-374779" algn="l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u="none" strike="noStrik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Niektóre zwierzęta mieszkają z nami.</a:t>
            </a:r>
          </a:p>
          <a:p>
            <a:pPr marL="749558" lvl="1" indent="-374779" algn="l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u="none" strike="noStrik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Inne spotykamy w parku, lesie lub na podwórku.</a:t>
            </a:r>
          </a:p>
          <a:p>
            <a:pPr algn="l">
              <a:lnSpc>
                <a:spcPts val="4860"/>
              </a:lnSpc>
              <a:spcBef>
                <a:spcPct val="0"/>
              </a:spcBef>
            </a:pPr>
            <a:endParaRPr lang="en-US" sz="3471" u="none" strike="noStrike">
              <a:solidFill>
                <a:srgbClr val="27473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74690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39217" y="9081873"/>
            <a:ext cx="4206974" cy="1330455"/>
          </a:xfrm>
          <a:custGeom>
            <a:avLst/>
            <a:gdLst/>
            <a:ahLst/>
            <a:cxnLst/>
            <a:rect l="l" t="t" r="r" b="b"/>
            <a:pathLst>
              <a:path w="4206974" h="1330455">
                <a:moveTo>
                  <a:pt x="0" y="0"/>
                </a:moveTo>
                <a:lnTo>
                  <a:pt x="4206974" y="0"/>
                </a:lnTo>
                <a:lnTo>
                  <a:pt x="4206974" y="1330455"/>
                </a:lnTo>
                <a:lnTo>
                  <a:pt x="0" y="1330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14141" y="5346127"/>
            <a:ext cx="4857125" cy="4857125"/>
          </a:xfrm>
          <a:custGeom>
            <a:avLst/>
            <a:gdLst/>
            <a:ahLst/>
            <a:cxnLst/>
            <a:rect l="l" t="t" r="r" b="b"/>
            <a:pathLst>
              <a:path w="4857125" h="4857125">
                <a:moveTo>
                  <a:pt x="0" y="0"/>
                </a:moveTo>
                <a:lnTo>
                  <a:pt x="4857125" y="0"/>
                </a:lnTo>
                <a:lnTo>
                  <a:pt x="4857125" y="4857125"/>
                </a:lnTo>
                <a:lnTo>
                  <a:pt x="0" y="485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4893" y="2285502"/>
            <a:ext cx="16595263" cy="419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Asia bawiła się na podwórku. Nagle zobaczyła małego, rudego liska. Chciała go pogłaskać, ale miał brudną sierść i dziwnie się zachowywał – warczał i ślinił się. Asia przypomniała sobie, że mama mówiła: „Nie dotykaj obcych zwierząt!”. Odeszła spokojnie i powiedziała dorosłym. Rodzicie natychmiast wezwali weterynarza. Po zbadaniu zwierzęcia okazało się, że lis był chory i miał wściekliznę. Dzięki wzorowemu zachowaniu dziewczynki, uchroniła siebie i bliskich przed niebezpieczeństwem.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27473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4893" y="847725"/>
            <a:ext cx="16317714" cy="119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Bajka: Burek i Lisek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74690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01455" y="446159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4893" y="847725"/>
            <a:ext cx="16317714" cy="119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Co to jest wścieklizna?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4893" y="2285502"/>
            <a:ext cx="1057253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Groźna choroba – wścieklizna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19662" y="3994851"/>
            <a:ext cx="6668982" cy="36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9558" lvl="1" indent="-374779" algn="l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u="none" strike="noStrik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Wścieklizna to choroba, która atakuje zwierzęta i ludzi.</a:t>
            </a:r>
          </a:p>
          <a:p>
            <a:pPr marL="749558" lvl="1" indent="-374779" algn="l">
              <a:lnSpc>
                <a:spcPts val="4860"/>
              </a:lnSpc>
              <a:spcBef>
                <a:spcPct val="0"/>
              </a:spcBef>
              <a:buFont typeface="Arial"/>
              <a:buChar char="•"/>
            </a:pPr>
            <a:r>
              <a:rPr lang="en-US" sz="3471" u="none" strike="noStrike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Zarazić się można przez ugryzienie lub ślinę chorego zwierzęcia.</a:t>
            </a:r>
          </a:p>
          <a:p>
            <a:pPr algn="l">
              <a:lnSpc>
                <a:spcPts val="4860"/>
              </a:lnSpc>
              <a:spcBef>
                <a:spcPct val="0"/>
              </a:spcBef>
            </a:pPr>
            <a:endParaRPr lang="en-US" sz="3471" u="none" strike="noStrike">
              <a:solidFill>
                <a:srgbClr val="27473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7003" y="6564241"/>
            <a:ext cx="18982777" cy="8162594"/>
          </a:xfrm>
          <a:custGeom>
            <a:avLst/>
            <a:gdLst/>
            <a:ahLst/>
            <a:cxnLst/>
            <a:rect l="l" t="t" r="r" b="b"/>
            <a:pathLst>
              <a:path w="18982777" h="8162594">
                <a:moveTo>
                  <a:pt x="0" y="0"/>
                </a:moveTo>
                <a:lnTo>
                  <a:pt x="18982776" y="0"/>
                </a:lnTo>
                <a:lnTo>
                  <a:pt x="18982776" y="8162594"/>
                </a:lnTo>
                <a:lnTo>
                  <a:pt x="0" y="816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7403" y="5991032"/>
            <a:ext cx="2632772" cy="2609735"/>
          </a:xfrm>
          <a:custGeom>
            <a:avLst/>
            <a:gdLst/>
            <a:ahLst/>
            <a:cxnLst/>
            <a:rect l="l" t="t" r="r" b="b"/>
            <a:pathLst>
              <a:path w="2632772" h="2609735">
                <a:moveTo>
                  <a:pt x="0" y="0"/>
                </a:moveTo>
                <a:lnTo>
                  <a:pt x="2632772" y="0"/>
                </a:lnTo>
                <a:lnTo>
                  <a:pt x="2632772" y="2609735"/>
                </a:lnTo>
                <a:lnTo>
                  <a:pt x="0" y="26097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00721">
            <a:off x="4157235" y="1617606"/>
            <a:ext cx="1427898" cy="1154813"/>
          </a:xfrm>
          <a:custGeom>
            <a:avLst/>
            <a:gdLst/>
            <a:ahLst/>
            <a:cxnLst/>
            <a:rect l="l" t="t" r="r" b="b"/>
            <a:pathLst>
              <a:path w="1427898" h="1154813">
                <a:moveTo>
                  <a:pt x="0" y="0"/>
                </a:moveTo>
                <a:lnTo>
                  <a:pt x="1427898" y="0"/>
                </a:lnTo>
                <a:lnTo>
                  <a:pt x="1427898" y="1154813"/>
                </a:lnTo>
                <a:lnTo>
                  <a:pt x="0" y="1154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70800" y="6392960"/>
            <a:ext cx="984226" cy="836592"/>
          </a:xfrm>
          <a:custGeom>
            <a:avLst/>
            <a:gdLst/>
            <a:ahLst/>
            <a:cxnLst/>
            <a:rect l="l" t="t" r="r" b="b"/>
            <a:pathLst>
              <a:path w="984226" h="836592">
                <a:moveTo>
                  <a:pt x="0" y="0"/>
                </a:moveTo>
                <a:lnTo>
                  <a:pt x="984225" y="0"/>
                </a:lnTo>
                <a:lnTo>
                  <a:pt x="984225" y="836592"/>
                </a:lnTo>
                <a:lnTo>
                  <a:pt x="0" y="83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40828" y="5258916"/>
            <a:ext cx="1492186" cy="1552339"/>
          </a:xfrm>
          <a:custGeom>
            <a:avLst/>
            <a:gdLst/>
            <a:ahLst/>
            <a:cxnLst/>
            <a:rect l="l" t="t" r="r" b="b"/>
            <a:pathLst>
              <a:path w="1492186" h="1552339">
                <a:moveTo>
                  <a:pt x="0" y="0"/>
                </a:moveTo>
                <a:lnTo>
                  <a:pt x="1492187" y="0"/>
                </a:lnTo>
                <a:lnTo>
                  <a:pt x="1492187" y="1552340"/>
                </a:lnTo>
                <a:lnTo>
                  <a:pt x="0" y="1552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33750" y="7295899"/>
            <a:ext cx="2187727" cy="1614941"/>
          </a:xfrm>
          <a:custGeom>
            <a:avLst/>
            <a:gdLst/>
            <a:ahLst/>
            <a:cxnLst/>
            <a:rect l="l" t="t" r="r" b="b"/>
            <a:pathLst>
              <a:path w="2187727" h="1614941">
                <a:moveTo>
                  <a:pt x="2187728" y="0"/>
                </a:moveTo>
                <a:lnTo>
                  <a:pt x="0" y="0"/>
                </a:lnTo>
                <a:lnTo>
                  <a:pt x="0" y="1614941"/>
                </a:lnTo>
                <a:lnTo>
                  <a:pt x="2187728" y="1614941"/>
                </a:lnTo>
                <a:lnTo>
                  <a:pt x="218772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27839" y="6488429"/>
            <a:ext cx="1700614" cy="1092644"/>
          </a:xfrm>
          <a:custGeom>
            <a:avLst/>
            <a:gdLst/>
            <a:ahLst/>
            <a:cxnLst/>
            <a:rect l="l" t="t" r="r" b="b"/>
            <a:pathLst>
              <a:path w="1700614" h="1092644">
                <a:moveTo>
                  <a:pt x="0" y="0"/>
                </a:moveTo>
                <a:lnTo>
                  <a:pt x="1700614" y="0"/>
                </a:lnTo>
                <a:lnTo>
                  <a:pt x="1700614" y="1092644"/>
                </a:lnTo>
                <a:lnTo>
                  <a:pt x="0" y="1092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39759" y="487132"/>
            <a:ext cx="748280" cy="541568"/>
          </a:xfrm>
          <a:custGeom>
            <a:avLst/>
            <a:gdLst/>
            <a:ahLst/>
            <a:cxnLst/>
            <a:rect l="l" t="t" r="r" b="b"/>
            <a:pathLst>
              <a:path w="748280" h="541568">
                <a:moveTo>
                  <a:pt x="0" y="0"/>
                </a:moveTo>
                <a:lnTo>
                  <a:pt x="748280" y="0"/>
                </a:lnTo>
                <a:lnTo>
                  <a:pt x="748280" y="541568"/>
                </a:lnTo>
                <a:lnTo>
                  <a:pt x="0" y="541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07233" y="3988570"/>
            <a:ext cx="4675909" cy="41148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10" y="0"/>
                </a:lnTo>
                <a:lnTo>
                  <a:pt x="46759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49938" y="7482429"/>
            <a:ext cx="590500" cy="451323"/>
          </a:xfrm>
          <a:custGeom>
            <a:avLst/>
            <a:gdLst/>
            <a:ahLst/>
            <a:cxnLst/>
            <a:rect l="l" t="t" r="r" b="b"/>
            <a:pathLst>
              <a:path w="590500" h="451323">
                <a:moveTo>
                  <a:pt x="0" y="0"/>
                </a:moveTo>
                <a:lnTo>
                  <a:pt x="590500" y="0"/>
                </a:lnTo>
                <a:lnTo>
                  <a:pt x="590500" y="451323"/>
                </a:lnTo>
                <a:lnTo>
                  <a:pt x="0" y="4513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46006" y="8308423"/>
            <a:ext cx="1935476" cy="1204834"/>
          </a:xfrm>
          <a:custGeom>
            <a:avLst/>
            <a:gdLst/>
            <a:ahLst/>
            <a:cxnLst/>
            <a:rect l="l" t="t" r="r" b="b"/>
            <a:pathLst>
              <a:path w="1935476" h="1204834">
                <a:moveTo>
                  <a:pt x="0" y="0"/>
                </a:moveTo>
                <a:lnTo>
                  <a:pt x="1935476" y="0"/>
                </a:lnTo>
                <a:lnTo>
                  <a:pt x="1935476" y="1204834"/>
                </a:lnTo>
                <a:lnTo>
                  <a:pt x="0" y="120483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74893" y="847725"/>
            <a:ext cx="16317714" cy="119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Kto może zachorować?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74690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4893" y="847725"/>
            <a:ext cx="16317714" cy="232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Jak zachowuje się zakażone zwierzę?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04218" y="3575812"/>
            <a:ext cx="9059064" cy="369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8540" lvl="1" indent="-569270" algn="l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Jest agresywne.</a:t>
            </a:r>
          </a:p>
          <a:p>
            <a:pPr marL="1138540" lvl="1" indent="-569270" algn="l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Nie boi się.</a:t>
            </a:r>
          </a:p>
          <a:p>
            <a:pPr marL="1138540" lvl="1" indent="-569270" algn="l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Dziwnie się zachowuje.</a:t>
            </a:r>
          </a:p>
          <a:p>
            <a:pPr marL="1138540" lvl="1" indent="-569270" algn="l">
              <a:lnSpc>
                <a:spcPts val="7382"/>
              </a:lnSpc>
              <a:buFont typeface="Arial"/>
              <a:buChar char="•"/>
            </a:pPr>
            <a:r>
              <a:rPr lang="en-US" sz="5273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Ma ślinotok.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975898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1424" y="6155438"/>
            <a:ext cx="2497401" cy="1791885"/>
          </a:xfrm>
          <a:custGeom>
            <a:avLst/>
            <a:gdLst/>
            <a:ahLst/>
            <a:cxnLst/>
            <a:rect l="l" t="t" r="r" b="b"/>
            <a:pathLst>
              <a:path w="2497401" h="1791885">
                <a:moveTo>
                  <a:pt x="0" y="0"/>
                </a:moveTo>
                <a:lnTo>
                  <a:pt x="2497401" y="0"/>
                </a:lnTo>
                <a:lnTo>
                  <a:pt x="2497401" y="1791885"/>
                </a:lnTo>
                <a:lnTo>
                  <a:pt x="0" y="179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48825" y="488564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33533" y="4288635"/>
            <a:ext cx="2220933" cy="1998840"/>
          </a:xfrm>
          <a:custGeom>
            <a:avLst/>
            <a:gdLst/>
            <a:ahLst/>
            <a:cxnLst/>
            <a:rect l="l" t="t" r="r" b="b"/>
            <a:pathLst>
              <a:path w="2220933" h="1998840">
                <a:moveTo>
                  <a:pt x="0" y="0"/>
                </a:moveTo>
                <a:lnTo>
                  <a:pt x="2220934" y="0"/>
                </a:lnTo>
                <a:lnTo>
                  <a:pt x="2220934" y="1998840"/>
                </a:lnTo>
                <a:lnTo>
                  <a:pt x="0" y="1998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59130" y="5350954"/>
            <a:ext cx="2702298" cy="2003078"/>
          </a:xfrm>
          <a:custGeom>
            <a:avLst/>
            <a:gdLst/>
            <a:ahLst/>
            <a:cxnLst/>
            <a:rect l="l" t="t" r="r" b="b"/>
            <a:pathLst>
              <a:path w="2702298" h="2003078">
                <a:moveTo>
                  <a:pt x="0" y="0"/>
                </a:moveTo>
                <a:lnTo>
                  <a:pt x="2702297" y="0"/>
                </a:lnTo>
                <a:lnTo>
                  <a:pt x="2702297" y="2003079"/>
                </a:lnTo>
                <a:lnTo>
                  <a:pt x="0" y="2003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7293" y="458771"/>
            <a:ext cx="16317714" cy="232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Jak być bezpiecznym przy zwierzętach?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66" r="-36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341235" y="7665774"/>
            <a:ext cx="1605530" cy="1845437"/>
          </a:xfrm>
          <a:custGeom>
            <a:avLst/>
            <a:gdLst/>
            <a:ahLst/>
            <a:cxnLst/>
            <a:rect l="l" t="t" r="r" b="b"/>
            <a:pathLst>
              <a:path w="1605530" h="1845437">
                <a:moveTo>
                  <a:pt x="0" y="0"/>
                </a:moveTo>
                <a:lnTo>
                  <a:pt x="1605530" y="0"/>
                </a:lnTo>
                <a:lnTo>
                  <a:pt x="1605530" y="1845437"/>
                </a:lnTo>
                <a:lnTo>
                  <a:pt x="0" y="18454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27293" y="4010753"/>
            <a:ext cx="5515509" cy="49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0"/>
              </a:lnSpc>
            </a:pPr>
            <a:r>
              <a:rPr lang="en-US" sz="2921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Nie dotykaj nieznanych zwierząt!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97224" y="3089655"/>
            <a:ext cx="3177853" cy="95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273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W razie ugryzienia powiadom dorosłego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10996" y="3780460"/>
            <a:ext cx="3598565" cy="95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273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W razie ugryzienia umyj ranę wodą z mydłem!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65434" y="6468450"/>
            <a:ext cx="2241432" cy="95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0"/>
              </a:lnSpc>
            </a:pPr>
            <a:r>
              <a:rPr lang="en-US" sz="273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Skontaktuj się z lekarzem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74690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96146" y="4052621"/>
            <a:ext cx="9357416" cy="6234379"/>
          </a:xfrm>
          <a:custGeom>
            <a:avLst/>
            <a:gdLst/>
            <a:ahLst/>
            <a:cxnLst/>
            <a:rect l="l" t="t" r="r" b="b"/>
            <a:pathLst>
              <a:path w="9357416" h="6234379">
                <a:moveTo>
                  <a:pt x="0" y="0"/>
                </a:moveTo>
                <a:lnTo>
                  <a:pt x="9357416" y="0"/>
                </a:lnTo>
                <a:lnTo>
                  <a:pt x="9357416" y="6234379"/>
                </a:lnTo>
                <a:lnTo>
                  <a:pt x="0" y="6234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7293" y="1000125"/>
            <a:ext cx="16317714" cy="232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Gra „Zwierzak przyjaciel czy nie?”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092934"/>
            <a:ext cx="5655050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8"/>
              </a:lnSpc>
            </a:pPr>
            <a:r>
              <a:rPr lang="en-US" sz="3606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Zgadnij, czy to bezpieczne?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4FEF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74690"/>
            <a:ext cx="19132748" cy="4328784"/>
          </a:xfrm>
          <a:custGeom>
            <a:avLst/>
            <a:gdLst/>
            <a:ahLst/>
            <a:cxnLst/>
            <a:rect l="l" t="t" r="r" b="b"/>
            <a:pathLst>
              <a:path w="19132748" h="4328784">
                <a:moveTo>
                  <a:pt x="0" y="0"/>
                </a:moveTo>
                <a:lnTo>
                  <a:pt x="19132748" y="0"/>
                </a:lnTo>
                <a:lnTo>
                  <a:pt x="19132748" y="4328784"/>
                </a:lnTo>
                <a:lnTo>
                  <a:pt x="0" y="432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43614" y="400864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0" cap="sq">
            <a:gradFill>
              <a:gsLst>
                <a:gs pos="0">
                  <a:srgbClr val="E4FE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927293" y="1000125"/>
            <a:ext cx="16753072" cy="232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Praca plastyczna </a:t>
            </a:r>
          </a:p>
          <a:p>
            <a:pPr algn="l">
              <a:lnSpc>
                <a:spcPts val="8973"/>
              </a:lnSpc>
            </a:pPr>
            <a:r>
              <a:rPr lang="en-US" sz="9064">
                <a:solidFill>
                  <a:srgbClr val="27473A"/>
                </a:solidFill>
                <a:latin typeface="Intro Rust"/>
                <a:ea typeface="Intro Rust"/>
                <a:cs typeface="Intro Rust"/>
                <a:sym typeface="Intro Rust"/>
              </a:rPr>
              <a:t>Mój przyjaciel zwierzak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4416" y="4751327"/>
            <a:ext cx="7561762" cy="16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1"/>
              </a:lnSpc>
            </a:pPr>
            <a:r>
              <a:rPr lang="en-US" sz="4822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Narysuj swojego pupila </a:t>
            </a:r>
          </a:p>
          <a:p>
            <a:pPr algn="ctr">
              <a:lnSpc>
                <a:spcPts val="6751"/>
              </a:lnSpc>
            </a:pPr>
            <a:r>
              <a:rPr lang="en-US" sz="4822">
                <a:solidFill>
                  <a:srgbClr val="27473A"/>
                </a:solidFill>
                <a:latin typeface="Barlow"/>
                <a:ea typeface="Barlow"/>
                <a:cs typeface="Barlow"/>
                <a:sym typeface="Barlow"/>
              </a:rPr>
              <a:t>lub Burka i Liska.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742247" y="261927"/>
            <a:ext cx="1289273" cy="128926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6" r="-366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Burek i Lisek uczą, jak unikać wścieklizny!</dc:title>
  <cp:revision>2</cp:revision>
  <dcterms:created xsi:type="dcterms:W3CDTF">2006-08-16T00:00:00Z</dcterms:created>
  <dcterms:modified xsi:type="dcterms:W3CDTF">2025-11-24T10:51:59Z</dcterms:modified>
  <dc:identifier>DAG3parVENo</dc:identifier>
</cp:coreProperties>
</file>