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CE1D0E-169B-4020-B9A5-43AAE814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1EF4587-89CE-494C-8307-4A09443D9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F91564-F697-4713-B280-9B791059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66B0D2-2F97-410D-9CE7-C0B4B091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1180F5-EED3-49CB-BB72-091472DFE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004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758CA0-F3EA-4172-9B55-B8B5F7A78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748FB80-AE84-43EA-9B6C-42B341964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A0EA358-FB71-4787-93F7-5DAA5392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EEF04E3-DB3C-4184-8BE3-21CC3E45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85B965-DC5A-4317-ABC8-C394B6E5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61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39998F5-8CCA-4AFF-B97B-3A73E27AB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0E4B356-9EE3-45AC-9726-09FCF46D2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338AB0-D798-48AB-BCA4-3CAFDFF95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34AA2B-A8C9-4B3C-B606-D3A39D00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D0B306-2DDF-468B-8822-94F0C0529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07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AA57EB-B708-4892-87F4-81133CFA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5747CD-9E19-42F5-A8F2-A323DDAE3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C4FF1E9-D806-4BFB-ABE2-545213C9B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4A7BB57-628C-4314-B50E-335FB465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368769-A121-4443-9BFC-C4FD968C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1378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2E21E5-B8F8-4DD8-AE04-1C6F308C2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A83EC64-7BAA-40AE-AD1D-7E547A2D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697AD2-384E-426B-97F7-8A8537C2D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17E867A-DEE9-4991-AD99-F75864E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CDB0A5-45CC-427A-BB11-87C3428A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039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AFAC6B-199F-48C0-A74A-9B00E847D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91C540-9C99-4994-B240-B88217D817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C2F623-9F14-4BAE-AFE8-524F06111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AB40170-9F68-42FC-BC31-60AC6355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3A09F7-2684-4B07-BD7B-469740BC5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C301E34-CE08-4BB2-B69C-2B4C1A860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25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10A16D-79D5-4F93-83B7-4EE7E701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D9128E-A3A2-4875-949D-FF50110A4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2AD002-5CFC-4D00-8405-0989B335D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8819C24-E0E7-4DF4-8622-BA3F24769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66F6FC0-4D0A-4BB4-960C-5C8D69D5A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3005272-3AC7-4C4B-861E-57D80F5EC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6C94024-4320-4F8C-826A-DBEDD2A4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C8C946F-4ECC-4FB3-B788-2FBA8CF06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8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8C05AB-3FAC-4C31-A59B-C371CEFE7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9CEDC35-5727-462F-B0D3-5B92ED6B2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9A0BFA3-80A9-48C4-84F1-0456D2F0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C04C3E2-A6FD-4A12-BAB1-314722E9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5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14F193-4E1C-48F2-9E72-996B14B7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EDD40C0-7550-47EF-8022-E4B27E00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D60797-E937-4E7D-A510-D46373C40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698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F1B9AA-C567-4A45-B5FA-D363B5217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9ED624-E991-424E-A65C-A89B5D274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069F4D-D46D-44E5-A55A-3F0C3E2D6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F917E31-369F-4E7A-B620-62C0B4766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BDA43AD-7012-48BC-93DC-22F28779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F468D72-9552-4BF9-989E-08E8939A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79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731A66-2B02-4255-B455-27187D6F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479691C-4442-4FDA-99AE-C496A061E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84186A2-24FD-43E4-81C8-FC3834ED6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6C364E-2293-4C2D-B951-1216CDEE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BFB9DE9-A242-4D0A-AF5B-DDCD60853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79282E0-A279-4164-912D-774A44F1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938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72EE0FC-1050-4989-B261-D06AD042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09B123E-7A63-4B2C-BCC3-E2B306438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DB8E4F-0790-406F-A5F3-8D1B9A768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6DF62-8983-4C5A-9E57-5A15B39CE0E1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9A109EC-8D1C-431E-B59C-CC6D2D1C1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617BA1-9783-4981-8A38-961107D79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C2871-BC29-4576-9AFF-C3C2E1BFB4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94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75447582-8801-4CB7-B00F-A63738285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631" y="441877"/>
            <a:ext cx="5991830" cy="5974245"/>
          </a:xfrm>
          <a:prstGeom prst="rect">
            <a:avLst/>
          </a:prstGeom>
          <a:solidFill>
            <a:srgbClr val="FF66FF"/>
          </a:solidFill>
          <a:ln>
            <a:solidFill>
              <a:schemeClr val="bg1"/>
            </a:solidFill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8D1DB6B-E282-442C-9017-A725A41A4740}"/>
              </a:ext>
            </a:extLst>
          </p:cNvPr>
          <p:cNvSpPr txBox="1"/>
          <p:nvPr/>
        </p:nvSpPr>
        <p:spPr>
          <a:xfrm>
            <a:off x="8078546" y="2857169"/>
            <a:ext cx="1195262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Warszawa</a:t>
            </a:r>
          </a:p>
        </p:txBody>
      </p:sp>
      <p:sp>
        <p:nvSpPr>
          <p:cNvPr id="30" name="Elipsa 36">
            <a:extLst>
              <a:ext uri="{FF2B5EF4-FFF2-40B4-BE49-F238E27FC236}">
                <a16:creationId xmlns:a16="http://schemas.microsoft.com/office/drawing/2014/main" id="{3B8F2D4B-2562-4A3D-B2E1-451FEF829D2F}"/>
              </a:ext>
            </a:extLst>
          </p:cNvPr>
          <p:cNvSpPr/>
          <p:nvPr/>
        </p:nvSpPr>
        <p:spPr>
          <a:xfrm>
            <a:off x="8551641" y="1627037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31" name="Elipsa 37">
            <a:extLst>
              <a:ext uri="{FF2B5EF4-FFF2-40B4-BE49-F238E27FC236}">
                <a16:creationId xmlns:a16="http://schemas.microsoft.com/office/drawing/2014/main" id="{3BDA832D-53FA-43AD-9526-E93A80CA18B9}"/>
              </a:ext>
            </a:extLst>
          </p:cNvPr>
          <p:cNvSpPr/>
          <p:nvPr/>
        </p:nvSpPr>
        <p:spPr>
          <a:xfrm>
            <a:off x="10062062" y="5372831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32" name="Elipsa 38">
            <a:extLst>
              <a:ext uri="{FF2B5EF4-FFF2-40B4-BE49-F238E27FC236}">
                <a16:creationId xmlns:a16="http://schemas.microsoft.com/office/drawing/2014/main" id="{AEB35423-31E7-40D7-896B-686B4002C9E3}"/>
              </a:ext>
            </a:extLst>
          </p:cNvPr>
          <p:cNvSpPr/>
          <p:nvPr/>
        </p:nvSpPr>
        <p:spPr>
          <a:xfrm>
            <a:off x="7517667" y="2431830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C1BFBA35-50E6-49A1-B6E5-EB5A6561FC72}"/>
              </a:ext>
            </a:extLst>
          </p:cNvPr>
          <p:cNvSpPr txBox="1"/>
          <p:nvPr/>
        </p:nvSpPr>
        <p:spPr>
          <a:xfrm>
            <a:off x="8269105" y="1322033"/>
            <a:ext cx="899922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Olsztyn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29CBA462-E001-4119-ACB8-B3455C97A634}"/>
              </a:ext>
            </a:extLst>
          </p:cNvPr>
          <p:cNvSpPr txBox="1"/>
          <p:nvPr/>
        </p:nvSpPr>
        <p:spPr>
          <a:xfrm>
            <a:off x="9273808" y="5095824"/>
            <a:ext cx="1054369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Przemyśl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E4447A19-942F-431F-B1B6-86E73E67B882}"/>
              </a:ext>
            </a:extLst>
          </p:cNvPr>
          <p:cNvSpPr txBox="1"/>
          <p:nvPr/>
        </p:nvSpPr>
        <p:spPr>
          <a:xfrm>
            <a:off x="7517667" y="2221278"/>
            <a:ext cx="698937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Toruń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6611740-DCE7-4AC5-8CB9-92BA1A51F4C8}"/>
              </a:ext>
            </a:extLst>
          </p:cNvPr>
          <p:cNvSpPr txBox="1"/>
          <p:nvPr/>
        </p:nvSpPr>
        <p:spPr>
          <a:xfrm>
            <a:off x="9727155" y="2979448"/>
            <a:ext cx="904811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Siedlce</a:t>
            </a: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15E4F83D-1687-47DF-A0B6-B5036AF1BE0F}"/>
              </a:ext>
            </a:extLst>
          </p:cNvPr>
          <p:cNvSpPr txBox="1"/>
          <p:nvPr/>
        </p:nvSpPr>
        <p:spPr>
          <a:xfrm>
            <a:off x="8982102" y="3272219"/>
            <a:ext cx="969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</a:rPr>
              <a:t>Otwock</a:t>
            </a:r>
          </a:p>
        </p:txBody>
      </p:sp>
      <p:sp>
        <p:nvSpPr>
          <p:cNvPr id="38" name="Elipsa 54">
            <a:extLst>
              <a:ext uri="{FF2B5EF4-FFF2-40B4-BE49-F238E27FC236}">
                <a16:creationId xmlns:a16="http://schemas.microsoft.com/office/drawing/2014/main" id="{5F808234-88B0-4D68-9F39-3FA3263902A8}"/>
              </a:ext>
            </a:extLst>
          </p:cNvPr>
          <p:cNvSpPr/>
          <p:nvPr/>
        </p:nvSpPr>
        <p:spPr>
          <a:xfrm>
            <a:off x="6593907" y="3312144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39" name="Elipsa 55">
            <a:extLst>
              <a:ext uri="{FF2B5EF4-FFF2-40B4-BE49-F238E27FC236}">
                <a16:creationId xmlns:a16="http://schemas.microsoft.com/office/drawing/2014/main" id="{78108355-A6CD-4AA0-87BC-C4EB6B33EA35}"/>
              </a:ext>
            </a:extLst>
          </p:cNvPr>
          <p:cNvSpPr/>
          <p:nvPr/>
        </p:nvSpPr>
        <p:spPr>
          <a:xfrm>
            <a:off x="7318944" y="3507987"/>
            <a:ext cx="74652" cy="76616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41" name="Elipsa 58">
            <a:extLst>
              <a:ext uri="{FF2B5EF4-FFF2-40B4-BE49-F238E27FC236}">
                <a16:creationId xmlns:a16="http://schemas.microsoft.com/office/drawing/2014/main" id="{7C504342-9B82-41D0-ADAB-FB8CD42F1C9E}"/>
              </a:ext>
            </a:extLst>
          </p:cNvPr>
          <p:cNvSpPr/>
          <p:nvPr/>
        </p:nvSpPr>
        <p:spPr>
          <a:xfrm>
            <a:off x="5990744" y="4257130"/>
            <a:ext cx="74652" cy="76616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42" name="Elipsa 62">
            <a:extLst>
              <a:ext uri="{FF2B5EF4-FFF2-40B4-BE49-F238E27FC236}">
                <a16:creationId xmlns:a16="http://schemas.microsoft.com/office/drawing/2014/main" id="{3857A5A3-8A8E-44D6-8BA3-D55F5443E6D3}"/>
              </a:ext>
            </a:extLst>
          </p:cNvPr>
          <p:cNvSpPr/>
          <p:nvPr/>
        </p:nvSpPr>
        <p:spPr>
          <a:xfrm flipH="1">
            <a:off x="8771244" y="4492656"/>
            <a:ext cx="78660" cy="6597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75449FCE-BBCA-4A08-8501-84502A2387B7}"/>
              </a:ext>
            </a:extLst>
          </p:cNvPr>
          <p:cNvSpPr txBox="1"/>
          <p:nvPr/>
        </p:nvSpPr>
        <p:spPr>
          <a:xfrm>
            <a:off x="7229525" y="3207276"/>
            <a:ext cx="730923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Kalisz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2B0CE6DC-1115-4A16-840D-5F005E0AB236}"/>
              </a:ext>
            </a:extLst>
          </p:cNvPr>
          <p:cNvSpPr txBox="1"/>
          <p:nvPr/>
        </p:nvSpPr>
        <p:spPr>
          <a:xfrm>
            <a:off x="6407587" y="3032543"/>
            <a:ext cx="886517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Leszno</a:t>
            </a:r>
          </a:p>
        </p:txBody>
      </p: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9C1706C7-64C6-471B-B692-C7793B82B43B}"/>
              </a:ext>
            </a:extLst>
          </p:cNvPr>
          <p:cNvSpPr txBox="1"/>
          <p:nvPr/>
        </p:nvSpPr>
        <p:spPr>
          <a:xfrm>
            <a:off x="5619996" y="3746370"/>
            <a:ext cx="890799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Legnica</a:t>
            </a:r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8503B039-6D73-42F9-987B-5FB91CE87A38}"/>
              </a:ext>
            </a:extLst>
          </p:cNvPr>
          <p:cNvSpPr txBox="1"/>
          <p:nvPr/>
        </p:nvSpPr>
        <p:spPr>
          <a:xfrm>
            <a:off x="6798747" y="3868169"/>
            <a:ext cx="1189697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Wrocław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08DD4A3E-0575-4785-9394-AC44E2C404BC}"/>
              </a:ext>
            </a:extLst>
          </p:cNvPr>
          <p:cNvSpPr txBox="1"/>
          <p:nvPr/>
        </p:nvSpPr>
        <p:spPr>
          <a:xfrm>
            <a:off x="4812615" y="4080318"/>
            <a:ext cx="1521448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Jelenia Góra</a:t>
            </a:r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2546BE40-2F1C-42E2-A4A1-514FD95FABD8}"/>
              </a:ext>
            </a:extLst>
          </p:cNvPr>
          <p:cNvSpPr txBox="1"/>
          <p:nvPr/>
        </p:nvSpPr>
        <p:spPr>
          <a:xfrm>
            <a:off x="6775686" y="4395970"/>
            <a:ext cx="735412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Opole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6D6F0A86-03D9-4BEA-BBC3-2AA7B08D13AC}"/>
              </a:ext>
            </a:extLst>
          </p:cNvPr>
          <p:cNvSpPr txBox="1"/>
          <p:nvPr/>
        </p:nvSpPr>
        <p:spPr>
          <a:xfrm>
            <a:off x="7817436" y="4181548"/>
            <a:ext cx="1351591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Częstochowa</a:t>
            </a: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D500756B-86C1-4414-BE62-6BA4F1510F82}"/>
              </a:ext>
            </a:extLst>
          </p:cNvPr>
          <p:cNvSpPr txBox="1"/>
          <p:nvPr/>
        </p:nvSpPr>
        <p:spPr>
          <a:xfrm>
            <a:off x="8768346" y="4446743"/>
            <a:ext cx="833975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Kielce</a:t>
            </a:r>
          </a:p>
        </p:txBody>
      </p:sp>
      <p:sp>
        <p:nvSpPr>
          <p:cNvPr id="51" name="Elipsa 61">
            <a:extLst>
              <a:ext uri="{FF2B5EF4-FFF2-40B4-BE49-F238E27FC236}">
                <a16:creationId xmlns:a16="http://schemas.microsoft.com/office/drawing/2014/main" id="{58627009-8EC6-4520-8C0A-63CF034FDD9A}"/>
              </a:ext>
            </a:extLst>
          </p:cNvPr>
          <p:cNvSpPr/>
          <p:nvPr/>
        </p:nvSpPr>
        <p:spPr>
          <a:xfrm>
            <a:off x="7811251" y="4903792"/>
            <a:ext cx="82925" cy="7995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52" name="Dowolny kształt: kształt 51">
            <a:extLst>
              <a:ext uri="{FF2B5EF4-FFF2-40B4-BE49-F238E27FC236}">
                <a16:creationId xmlns:a16="http://schemas.microsoft.com/office/drawing/2014/main" id="{46525748-93F1-4004-9A91-451E14116B19}"/>
              </a:ext>
            </a:extLst>
          </p:cNvPr>
          <p:cNvSpPr/>
          <p:nvPr/>
        </p:nvSpPr>
        <p:spPr>
          <a:xfrm>
            <a:off x="8192219" y="4471109"/>
            <a:ext cx="110899" cy="65644"/>
          </a:xfrm>
          <a:custGeom>
            <a:avLst/>
            <a:gdLst>
              <a:gd name="connsiteX0" fmla="*/ 0 w 182880"/>
              <a:gd name="connsiteY0" fmla="*/ 0 h 108252"/>
              <a:gd name="connsiteX1" fmla="*/ 30480 w 182880"/>
              <a:gd name="connsiteY1" fmla="*/ 91440 h 108252"/>
              <a:gd name="connsiteX2" fmla="*/ 76200 w 182880"/>
              <a:gd name="connsiteY2" fmla="*/ 106680 h 108252"/>
              <a:gd name="connsiteX3" fmla="*/ 182880 w 182880"/>
              <a:gd name="connsiteY3" fmla="*/ 106680 h 108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" h="108252">
                <a:moveTo>
                  <a:pt x="0" y="0"/>
                </a:moveTo>
                <a:cubicBezTo>
                  <a:pt x="10160" y="30480"/>
                  <a:pt x="11806" y="65296"/>
                  <a:pt x="30480" y="91440"/>
                </a:cubicBezTo>
                <a:cubicBezTo>
                  <a:pt x="39817" y="104512"/>
                  <a:pt x="60215" y="105082"/>
                  <a:pt x="76200" y="106680"/>
                </a:cubicBezTo>
                <a:cubicBezTo>
                  <a:pt x="111584" y="110218"/>
                  <a:pt x="147320" y="106680"/>
                  <a:pt x="182880" y="1066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92" b="1"/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814A6AA7-7334-4A64-9CEB-CAFE12365482}"/>
              </a:ext>
            </a:extLst>
          </p:cNvPr>
          <p:cNvSpPr txBox="1"/>
          <p:nvPr/>
        </p:nvSpPr>
        <p:spPr>
          <a:xfrm>
            <a:off x="7987691" y="3183131"/>
            <a:ext cx="698450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Łódź</a:t>
            </a:r>
          </a:p>
        </p:txBody>
      </p:sp>
      <p:sp>
        <p:nvSpPr>
          <p:cNvPr id="56" name="Dowolny kształt: kształt 55">
            <a:extLst>
              <a:ext uri="{FF2B5EF4-FFF2-40B4-BE49-F238E27FC236}">
                <a16:creationId xmlns:a16="http://schemas.microsoft.com/office/drawing/2014/main" id="{B90169C5-CC48-4294-BD1F-4A27DC7B60DF}"/>
              </a:ext>
            </a:extLst>
          </p:cNvPr>
          <p:cNvSpPr/>
          <p:nvPr/>
        </p:nvSpPr>
        <p:spPr>
          <a:xfrm>
            <a:off x="8025871" y="4461868"/>
            <a:ext cx="194073" cy="55474"/>
          </a:xfrm>
          <a:custGeom>
            <a:avLst/>
            <a:gdLst>
              <a:gd name="connsiteX0" fmla="*/ 0 w 320040"/>
              <a:gd name="connsiteY0" fmla="*/ 0 h 91481"/>
              <a:gd name="connsiteX1" fmla="*/ 167640 w 320040"/>
              <a:gd name="connsiteY1" fmla="*/ 30480 h 91481"/>
              <a:gd name="connsiteX2" fmla="*/ 213360 w 320040"/>
              <a:gd name="connsiteY2" fmla="*/ 45720 h 91481"/>
              <a:gd name="connsiteX3" fmla="*/ 259080 w 320040"/>
              <a:gd name="connsiteY3" fmla="*/ 76200 h 91481"/>
              <a:gd name="connsiteX4" fmla="*/ 320040 w 320040"/>
              <a:gd name="connsiteY4" fmla="*/ 91440 h 91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040" h="91481">
                <a:moveTo>
                  <a:pt x="0" y="0"/>
                </a:moveTo>
                <a:cubicBezTo>
                  <a:pt x="86337" y="12334"/>
                  <a:pt x="95784" y="9950"/>
                  <a:pt x="167640" y="30480"/>
                </a:cubicBezTo>
                <a:cubicBezTo>
                  <a:pt x="183086" y="34893"/>
                  <a:pt x="198992" y="38536"/>
                  <a:pt x="213360" y="45720"/>
                </a:cubicBezTo>
                <a:cubicBezTo>
                  <a:pt x="229743" y="53911"/>
                  <a:pt x="242697" y="68009"/>
                  <a:pt x="259080" y="76200"/>
                </a:cubicBezTo>
                <a:cubicBezTo>
                  <a:pt x="292773" y="93046"/>
                  <a:pt x="294063" y="91440"/>
                  <a:pt x="320040" y="914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92" b="1"/>
          </a:p>
        </p:txBody>
      </p:sp>
      <p:sp>
        <p:nvSpPr>
          <p:cNvPr id="69" name="pole tekstowe 68">
            <a:extLst>
              <a:ext uri="{FF2B5EF4-FFF2-40B4-BE49-F238E27FC236}">
                <a16:creationId xmlns:a16="http://schemas.microsoft.com/office/drawing/2014/main" id="{4D0F51B3-952F-440E-B939-5434DE774140}"/>
              </a:ext>
            </a:extLst>
          </p:cNvPr>
          <p:cNvSpPr txBox="1"/>
          <p:nvPr/>
        </p:nvSpPr>
        <p:spPr>
          <a:xfrm>
            <a:off x="6158246" y="2077543"/>
            <a:ext cx="826410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Piła</a:t>
            </a:r>
          </a:p>
        </p:txBody>
      </p:sp>
      <p:sp>
        <p:nvSpPr>
          <p:cNvPr id="80" name="Elipsa 22">
            <a:extLst>
              <a:ext uri="{FF2B5EF4-FFF2-40B4-BE49-F238E27FC236}">
                <a16:creationId xmlns:a16="http://schemas.microsoft.com/office/drawing/2014/main" id="{2F6AE0B1-4161-4B6D-AE14-49AFDFBDEBD4}"/>
              </a:ext>
            </a:extLst>
          </p:cNvPr>
          <p:cNvSpPr/>
          <p:nvPr/>
        </p:nvSpPr>
        <p:spPr>
          <a:xfrm>
            <a:off x="8165295" y="3548055"/>
            <a:ext cx="82373" cy="82373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3" name="Elipsa 62">
            <a:extLst>
              <a:ext uri="{FF2B5EF4-FFF2-40B4-BE49-F238E27FC236}">
                <a16:creationId xmlns:a16="http://schemas.microsoft.com/office/drawing/2014/main" id="{5DD20D2F-0AF1-48D5-A1B1-2213D7DF33DD}"/>
              </a:ext>
            </a:extLst>
          </p:cNvPr>
          <p:cNvSpPr/>
          <p:nvPr/>
        </p:nvSpPr>
        <p:spPr>
          <a:xfrm flipH="1">
            <a:off x="8033129" y="4477092"/>
            <a:ext cx="78660" cy="6597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4" name="Elipsa 62">
            <a:extLst>
              <a:ext uri="{FF2B5EF4-FFF2-40B4-BE49-F238E27FC236}">
                <a16:creationId xmlns:a16="http://schemas.microsoft.com/office/drawing/2014/main" id="{0D87DE12-A56B-4F3B-9080-8C12F9CA5EC2}"/>
              </a:ext>
            </a:extLst>
          </p:cNvPr>
          <p:cNvSpPr/>
          <p:nvPr/>
        </p:nvSpPr>
        <p:spPr>
          <a:xfrm flipH="1">
            <a:off x="7330257" y="4649075"/>
            <a:ext cx="78660" cy="6597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5" name="Elipsa 62">
            <a:extLst>
              <a:ext uri="{FF2B5EF4-FFF2-40B4-BE49-F238E27FC236}">
                <a16:creationId xmlns:a16="http://schemas.microsoft.com/office/drawing/2014/main" id="{B35B928E-AABF-4BBA-B54A-675025A9B1B4}"/>
              </a:ext>
            </a:extLst>
          </p:cNvPr>
          <p:cNvSpPr/>
          <p:nvPr/>
        </p:nvSpPr>
        <p:spPr>
          <a:xfrm flipH="1">
            <a:off x="6855529" y="4115488"/>
            <a:ext cx="78660" cy="6597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6" name="Elipsa 54">
            <a:extLst>
              <a:ext uri="{FF2B5EF4-FFF2-40B4-BE49-F238E27FC236}">
                <a16:creationId xmlns:a16="http://schemas.microsoft.com/office/drawing/2014/main" id="{497C0B12-BA9A-4F02-8458-52D9182400D8}"/>
              </a:ext>
            </a:extLst>
          </p:cNvPr>
          <p:cNvSpPr/>
          <p:nvPr/>
        </p:nvSpPr>
        <p:spPr>
          <a:xfrm>
            <a:off x="6363192" y="3947377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7" name="Elipsa 54">
            <a:extLst>
              <a:ext uri="{FF2B5EF4-FFF2-40B4-BE49-F238E27FC236}">
                <a16:creationId xmlns:a16="http://schemas.microsoft.com/office/drawing/2014/main" id="{B0DCF191-C64D-4BC2-B049-ABC705179488}"/>
              </a:ext>
            </a:extLst>
          </p:cNvPr>
          <p:cNvSpPr/>
          <p:nvPr/>
        </p:nvSpPr>
        <p:spPr>
          <a:xfrm>
            <a:off x="9405750" y="3248270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8" name="Elipsa 54">
            <a:extLst>
              <a:ext uri="{FF2B5EF4-FFF2-40B4-BE49-F238E27FC236}">
                <a16:creationId xmlns:a16="http://schemas.microsoft.com/office/drawing/2014/main" id="{0AB44827-672D-4DC0-8893-2482E1E60EFD}"/>
              </a:ext>
            </a:extLst>
          </p:cNvPr>
          <p:cNvSpPr/>
          <p:nvPr/>
        </p:nvSpPr>
        <p:spPr>
          <a:xfrm>
            <a:off x="9690110" y="3051385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89" name="Elipsa 36">
            <a:extLst>
              <a:ext uri="{FF2B5EF4-FFF2-40B4-BE49-F238E27FC236}">
                <a16:creationId xmlns:a16="http://schemas.microsoft.com/office/drawing/2014/main" id="{0BFFBF0A-3602-48BF-87DE-34A44421141F}"/>
              </a:ext>
            </a:extLst>
          </p:cNvPr>
          <p:cNvSpPr/>
          <p:nvPr/>
        </p:nvSpPr>
        <p:spPr>
          <a:xfrm>
            <a:off x="7559100" y="892527"/>
            <a:ext cx="74652" cy="766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92" name="pole tekstowe 91">
            <a:extLst>
              <a:ext uri="{FF2B5EF4-FFF2-40B4-BE49-F238E27FC236}">
                <a16:creationId xmlns:a16="http://schemas.microsoft.com/office/drawing/2014/main" id="{25281AC8-385B-4434-B9D2-142D4EE5F2DB}"/>
              </a:ext>
            </a:extLst>
          </p:cNvPr>
          <p:cNvSpPr txBox="1"/>
          <p:nvPr/>
        </p:nvSpPr>
        <p:spPr>
          <a:xfrm>
            <a:off x="94045" y="91131"/>
            <a:ext cx="4935156" cy="56938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sz="1400" dirty="0" smtClean="0">
                <a:solidFill>
                  <a:srgbClr val="00B050"/>
                </a:solidFill>
              </a:rPr>
              <a:t>Projektem objętych jest 20 </a:t>
            </a:r>
            <a:r>
              <a:rPr lang="pl-PL" sz="1400" dirty="0">
                <a:solidFill>
                  <a:srgbClr val="00B050"/>
                </a:solidFill>
              </a:rPr>
              <a:t>Archiwów Państwowych (27 budynków)  </a:t>
            </a:r>
            <a:r>
              <a:rPr lang="pl-PL" sz="1400" dirty="0" smtClean="0">
                <a:solidFill>
                  <a:srgbClr val="00B050"/>
                </a:solidFill>
              </a:rPr>
              <a:t>w </a:t>
            </a:r>
            <a:r>
              <a:rPr lang="pl-PL" sz="1400" dirty="0">
                <a:solidFill>
                  <a:srgbClr val="00B050"/>
                </a:solidFill>
              </a:rPr>
              <a:t>24 </a:t>
            </a:r>
            <a:r>
              <a:rPr lang="pl-PL" sz="1400" dirty="0" smtClean="0">
                <a:solidFill>
                  <a:srgbClr val="00B050"/>
                </a:solidFill>
              </a:rPr>
              <a:t>lokalizacjach: </a:t>
            </a:r>
            <a:endParaRPr lang="pl-PL" sz="1400" dirty="0" smtClean="0">
              <a:solidFill>
                <a:srgbClr val="00B050"/>
              </a:solidFill>
            </a:endParaRPr>
          </a:p>
          <a:p>
            <a:endParaRPr lang="pl-PL" sz="1400" dirty="0">
              <a:solidFill>
                <a:srgbClr val="00B050"/>
              </a:solidFill>
            </a:endParaRPr>
          </a:p>
          <a:p>
            <a:endParaRPr lang="pl-PL" sz="1400" dirty="0" smtClean="0">
              <a:solidFill>
                <a:srgbClr val="00B050"/>
              </a:solidFill>
            </a:endParaRPr>
          </a:p>
          <a:p>
            <a:r>
              <a:rPr lang="pl-PL" sz="1100" dirty="0" smtClean="0">
                <a:solidFill>
                  <a:srgbClr val="00B050"/>
                </a:solidFill>
              </a:rPr>
              <a:t>1</a:t>
            </a:r>
            <a:r>
              <a:rPr lang="pl-PL" sz="1100" dirty="0">
                <a:solidFill>
                  <a:srgbClr val="00B050"/>
                </a:solidFill>
              </a:rPr>
              <a:t>. Archiwum Akt Nowych</a:t>
            </a:r>
          </a:p>
          <a:p>
            <a:r>
              <a:rPr lang="pl-PL" sz="1100" dirty="0">
                <a:solidFill>
                  <a:srgbClr val="00B050"/>
                </a:solidFill>
              </a:rPr>
              <a:t>2. Archiwum Główne Akt Dawnych 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3</a:t>
            </a:r>
            <a:r>
              <a:rPr lang="pl-PL" sz="1100" dirty="0">
                <a:solidFill>
                  <a:srgbClr val="00B050"/>
                </a:solidFill>
              </a:rPr>
              <a:t>. </a:t>
            </a:r>
            <a:r>
              <a:rPr lang="pl-PL" sz="1100" dirty="0" smtClean="0">
                <a:solidFill>
                  <a:srgbClr val="00B050"/>
                </a:solidFill>
              </a:rPr>
              <a:t>AP w Warszawie: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oddział </a:t>
            </a:r>
            <a:r>
              <a:rPr lang="pl-PL" sz="1100" dirty="0">
                <a:solidFill>
                  <a:srgbClr val="00B050"/>
                </a:solidFill>
              </a:rPr>
              <a:t>w </a:t>
            </a:r>
            <a:r>
              <a:rPr lang="pl-PL" sz="1100" dirty="0" smtClean="0">
                <a:solidFill>
                  <a:srgbClr val="00B050"/>
                </a:solidFill>
              </a:rPr>
              <a:t>Otwocku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o</a:t>
            </a:r>
            <a:r>
              <a:rPr lang="pl-PL" sz="1100" dirty="0" smtClean="0">
                <a:solidFill>
                  <a:srgbClr val="00B050"/>
                </a:solidFill>
              </a:rPr>
              <a:t>ddział w Grodzisku Mazowieckim</a:t>
            </a:r>
            <a:endParaRPr lang="pl-PL" sz="1100" dirty="0">
              <a:solidFill>
                <a:srgbClr val="00B050"/>
              </a:solidFill>
            </a:endParaRPr>
          </a:p>
          <a:p>
            <a:r>
              <a:rPr lang="pl-PL" sz="1100" dirty="0">
                <a:solidFill>
                  <a:srgbClr val="00B050"/>
                </a:solidFill>
              </a:rPr>
              <a:t>4</a:t>
            </a:r>
            <a:r>
              <a:rPr lang="pl-PL" sz="1100" dirty="0" smtClean="0">
                <a:solidFill>
                  <a:srgbClr val="00B050"/>
                </a:solidFill>
              </a:rPr>
              <a:t>. </a:t>
            </a:r>
            <a:r>
              <a:rPr lang="pl-PL" sz="1100" dirty="0">
                <a:solidFill>
                  <a:srgbClr val="00B050"/>
                </a:solidFill>
              </a:rPr>
              <a:t>AP w </a:t>
            </a:r>
            <a:r>
              <a:rPr lang="pl-PL" sz="1100" dirty="0" smtClean="0">
                <a:solidFill>
                  <a:srgbClr val="00B050"/>
                </a:solidFill>
              </a:rPr>
              <a:t>Częstochowie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5. AP </a:t>
            </a:r>
            <a:r>
              <a:rPr lang="pl-PL" sz="1100" dirty="0">
                <a:solidFill>
                  <a:srgbClr val="00B050"/>
                </a:solidFill>
              </a:rPr>
              <a:t>w </a:t>
            </a:r>
            <a:r>
              <a:rPr lang="pl-PL" sz="1100" dirty="0" smtClean="0">
                <a:solidFill>
                  <a:srgbClr val="00B050"/>
                </a:solidFill>
              </a:rPr>
              <a:t>Gdańsku: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o</a:t>
            </a:r>
            <a:r>
              <a:rPr lang="pl-PL" sz="1100" dirty="0" smtClean="0">
                <a:solidFill>
                  <a:srgbClr val="00B050"/>
                </a:solidFill>
              </a:rPr>
              <a:t>ddział </a:t>
            </a:r>
            <a:r>
              <a:rPr lang="pl-PL" sz="1100" dirty="0">
                <a:solidFill>
                  <a:srgbClr val="00B050"/>
                </a:solidFill>
              </a:rPr>
              <a:t>w Gdyni</a:t>
            </a:r>
          </a:p>
          <a:p>
            <a:r>
              <a:rPr lang="pl-PL" sz="1100" dirty="0">
                <a:solidFill>
                  <a:srgbClr val="00B050"/>
                </a:solidFill>
              </a:rPr>
              <a:t>6</a:t>
            </a:r>
            <a:r>
              <a:rPr lang="pl-PL" sz="1100" dirty="0" smtClean="0">
                <a:solidFill>
                  <a:srgbClr val="00B050"/>
                </a:solidFill>
              </a:rPr>
              <a:t>. </a:t>
            </a:r>
            <a:r>
              <a:rPr lang="pl-PL" sz="1100" dirty="0">
                <a:solidFill>
                  <a:srgbClr val="00B050"/>
                </a:solidFill>
              </a:rPr>
              <a:t>AP w Kaliszu</a:t>
            </a:r>
          </a:p>
          <a:p>
            <a:r>
              <a:rPr lang="pl-PL" sz="1100" dirty="0">
                <a:solidFill>
                  <a:srgbClr val="00B050"/>
                </a:solidFill>
              </a:rPr>
              <a:t>7</a:t>
            </a:r>
            <a:r>
              <a:rPr lang="pl-PL" sz="1100" dirty="0" smtClean="0">
                <a:solidFill>
                  <a:srgbClr val="00B050"/>
                </a:solidFill>
              </a:rPr>
              <a:t>. </a:t>
            </a:r>
            <a:r>
              <a:rPr lang="pl-PL" sz="1100" dirty="0">
                <a:solidFill>
                  <a:srgbClr val="00B050"/>
                </a:solidFill>
              </a:rPr>
              <a:t>AP w Katowicach – </a:t>
            </a:r>
            <a:r>
              <a:rPr lang="pl-PL" sz="1100" dirty="0" smtClean="0">
                <a:solidFill>
                  <a:srgbClr val="00B050"/>
                </a:solidFill>
              </a:rPr>
              <a:t>4 budynki</a:t>
            </a:r>
            <a:endParaRPr lang="pl-PL" sz="1100" dirty="0">
              <a:solidFill>
                <a:srgbClr val="00B050"/>
              </a:solidFill>
            </a:endParaRPr>
          </a:p>
          <a:p>
            <a:r>
              <a:rPr lang="pl-PL" sz="1100" dirty="0" smtClean="0">
                <a:solidFill>
                  <a:srgbClr val="00B050"/>
                </a:solidFill>
              </a:rPr>
              <a:t>8. AP </a:t>
            </a:r>
            <a:r>
              <a:rPr lang="pl-PL" sz="1100" dirty="0">
                <a:solidFill>
                  <a:srgbClr val="00B050"/>
                </a:solidFill>
              </a:rPr>
              <a:t>w Kielcach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9. </a:t>
            </a:r>
            <a:r>
              <a:rPr lang="pl-PL" sz="1100" dirty="0" smtClean="0">
                <a:solidFill>
                  <a:srgbClr val="00B050"/>
                </a:solidFill>
              </a:rPr>
              <a:t>AP </a:t>
            </a:r>
            <a:r>
              <a:rPr lang="pl-PL" sz="1100" dirty="0">
                <a:solidFill>
                  <a:srgbClr val="00B050"/>
                </a:solidFill>
              </a:rPr>
              <a:t>w Koszalinie</a:t>
            </a:r>
            <a:r>
              <a:rPr lang="pl-PL" sz="1100" dirty="0" smtClean="0">
                <a:solidFill>
                  <a:srgbClr val="00B050"/>
                </a:solidFill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oddział w Słupsku</a:t>
            </a:r>
            <a:endParaRPr lang="pl-PL" sz="1100" dirty="0">
              <a:solidFill>
                <a:srgbClr val="00B050"/>
              </a:solidFill>
            </a:endParaRPr>
          </a:p>
          <a:p>
            <a:r>
              <a:rPr lang="pl-PL" sz="1100" dirty="0" smtClean="0">
                <a:solidFill>
                  <a:srgbClr val="00B050"/>
                </a:solidFill>
              </a:rPr>
              <a:t>10. </a:t>
            </a:r>
            <a:r>
              <a:rPr lang="pl-PL" sz="1100" dirty="0">
                <a:solidFill>
                  <a:srgbClr val="00B050"/>
                </a:solidFill>
              </a:rPr>
              <a:t>AP w Lesznie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11. </a:t>
            </a:r>
            <a:r>
              <a:rPr lang="pl-PL" sz="1100" dirty="0">
                <a:solidFill>
                  <a:srgbClr val="00B050"/>
                </a:solidFill>
              </a:rPr>
              <a:t>AP w Łodzi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12. </a:t>
            </a:r>
            <a:r>
              <a:rPr lang="pl-PL" sz="1100" dirty="0">
                <a:solidFill>
                  <a:srgbClr val="00B050"/>
                </a:solidFill>
              </a:rPr>
              <a:t>AP w Olsztynie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13. </a:t>
            </a:r>
            <a:r>
              <a:rPr lang="pl-PL" sz="1100" dirty="0">
                <a:solidFill>
                  <a:srgbClr val="00B050"/>
                </a:solidFill>
              </a:rPr>
              <a:t>AP w Opolu </a:t>
            </a:r>
            <a:endParaRPr lang="pl-PL" sz="1100" dirty="0" smtClean="0">
              <a:solidFill>
                <a:srgbClr val="00B050"/>
              </a:solidFill>
            </a:endParaRPr>
          </a:p>
          <a:p>
            <a:r>
              <a:rPr lang="pl-PL" sz="1100" dirty="0" smtClean="0">
                <a:solidFill>
                  <a:srgbClr val="00B050"/>
                </a:solidFill>
              </a:rPr>
              <a:t>14. </a:t>
            </a:r>
            <a:r>
              <a:rPr lang="pl-PL" sz="1100" dirty="0">
                <a:solidFill>
                  <a:srgbClr val="00B050"/>
                </a:solidFill>
              </a:rPr>
              <a:t>AP w </a:t>
            </a:r>
            <a:r>
              <a:rPr lang="pl-PL" sz="1100" dirty="0" smtClean="0">
                <a:solidFill>
                  <a:srgbClr val="00B050"/>
                </a:solidFill>
              </a:rPr>
              <a:t>Płocku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15. </a:t>
            </a:r>
            <a:r>
              <a:rPr lang="pl-PL" sz="1100" dirty="0" smtClean="0">
                <a:solidFill>
                  <a:srgbClr val="00B050"/>
                </a:solidFill>
              </a:rPr>
              <a:t>AP </a:t>
            </a:r>
            <a:r>
              <a:rPr lang="pl-PL" sz="1100" dirty="0">
                <a:solidFill>
                  <a:srgbClr val="00B050"/>
                </a:solidFill>
              </a:rPr>
              <a:t>w Poznaniu: </a:t>
            </a:r>
            <a:endParaRPr lang="pl-PL" sz="1100" dirty="0" smtClean="0">
              <a:solidFill>
                <a:srgbClr val="00B05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oddział </a:t>
            </a:r>
            <a:r>
              <a:rPr lang="pl-PL" sz="1100" dirty="0">
                <a:solidFill>
                  <a:srgbClr val="00B050"/>
                </a:solidFill>
              </a:rPr>
              <a:t>w Pile</a:t>
            </a:r>
          </a:p>
          <a:p>
            <a:r>
              <a:rPr lang="pl-PL" sz="1100" dirty="0">
                <a:solidFill>
                  <a:srgbClr val="00B050"/>
                </a:solidFill>
              </a:rPr>
              <a:t>1</a:t>
            </a:r>
            <a:r>
              <a:rPr lang="pl-PL" sz="1100" dirty="0" smtClean="0">
                <a:solidFill>
                  <a:srgbClr val="00B050"/>
                </a:solidFill>
              </a:rPr>
              <a:t>6. </a:t>
            </a:r>
            <a:r>
              <a:rPr lang="pl-PL" sz="1100" dirty="0">
                <a:solidFill>
                  <a:srgbClr val="00B050"/>
                </a:solidFill>
              </a:rPr>
              <a:t>AP w Przemyślu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17</a:t>
            </a:r>
            <a:r>
              <a:rPr lang="pl-PL" sz="1100" dirty="0" smtClean="0">
                <a:solidFill>
                  <a:srgbClr val="00B050"/>
                </a:solidFill>
              </a:rPr>
              <a:t>. </a:t>
            </a:r>
            <a:r>
              <a:rPr lang="pl-PL" sz="1100" dirty="0">
                <a:solidFill>
                  <a:srgbClr val="00B050"/>
                </a:solidFill>
              </a:rPr>
              <a:t>AP w Siedlcach</a:t>
            </a:r>
          </a:p>
          <a:p>
            <a:r>
              <a:rPr lang="pl-PL" sz="1100" dirty="0">
                <a:solidFill>
                  <a:srgbClr val="00B050"/>
                </a:solidFill>
              </a:rPr>
              <a:t>1</a:t>
            </a:r>
            <a:r>
              <a:rPr lang="pl-PL" sz="1100" dirty="0" smtClean="0">
                <a:solidFill>
                  <a:srgbClr val="00B050"/>
                </a:solidFill>
              </a:rPr>
              <a:t>8. </a:t>
            </a:r>
            <a:r>
              <a:rPr lang="pl-PL" sz="1100" dirty="0">
                <a:solidFill>
                  <a:srgbClr val="00B050"/>
                </a:solidFill>
              </a:rPr>
              <a:t>AP w Szczecinie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19. </a:t>
            </a:r>
            <a:r>
              <a:rPr lang="pl-PL" sz="1100" dirty="0" smtClean="0">
                <a:solidFill>
                  <a:srgbClr val="00B050"/>
                </a:solidFill>
              </a:rPr>
              <a:t>AP </a:t>
            </a:r>
            <a:r>
              <a:rPr lang="pl-PL" sz="1100" dirty="0">
                <a:solidFill>
                  <a:srgbClr val="00B050"/>
                </a:solidFill>
              </a:rPr>
              <a:t>w Toruniu</a:t>
            </a:r>
          </a:p>
          <a:p>
            <a:r>
              <a:rPr lang="pl-PL" sz="1100" dirty="0" smtClean="0">
                <a:solidFill>
                  <a:srgbClr val="00B050"/>
                </a:solidFill>
              </a:rPr>
              <a:t>20. AP </a:t>
            </a:r>
            <a:r>
              <a:rPr lang="pl-PL" sz="1100" dirty="0">
                <a:solidFill>
                  <a:srgbClr val="00B050"/>
                </a:solidFill>
              </a:rPr>
              <a:t>we </a:t>
            </a:r>
            <a:r>
              <a:rPr lang="pl-PL" sz="1100" dirty="0" smtClean="0">
                <a:solidFill>
                  <a:srgbClr val="00B050"/>
                </a:solidFill>
              </a:rPr>
              <a:t>Wrocławiu: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 smtClean="0">
                <a:solidFill>
                  <a:srgbClr val="00B050"/>
                </a:solidFill>
              </a:rPr>
              <a:t>AP we Wrocławiu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rgbClr val="00B050"/>
                </a:solidFill>
              </a:rPr>
              <a:t>o</a:t>
            </a:r>
            <a:r>
              <a:rPr lang="pl-PL" sz="1100" dirty="0" smtClean="0">
                <a:solidFill>
                  <a:srgbClr val="00B050"/>
                </a:solidFill>
              </a:rPr>
              <a:t>ddział w Jeleniej Górze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rgbClr val="00B050"/>
                </a:solidFill>
              </a:rPr>
              <a:t>o</a:t>
            </a:r>
            <a:r>
              <a:rPr lang="pl-PL" sz="1100" dirty="0" smtClean="0">
                <a:solidFill>
                  <a:srgbClr val="00B050"/>
                </a:solidFill>
              </a:rPr>
              <a:t>ddział w Legnicy</a:t>
            </a:r>
            <a:endParaRPr lang="pl-PL" sz="1100" dirty="0">
              <a:solidFill>
                <a:srgbClr val="00B050"/>
              </a:solidFill>
            </a:endParaRPr>
          </a:p>
        </p:txBody>
      </p:sp>
      <p:sp>
        <p:nvSpPr>
          <p:cNvPr id="93" name="pole tekstowe 92">
            <a:extLst>
              <a:ext uri="{FF2B5EF4-FFF2-40B4-BE49-F238E27FC236}">
                <a16:creationId xmlns:a16="http://schemas.microsoft.com/office/drawing/2014/main" id="{53B156EA-AD20-458C-8EF0-8AD2B5CD3E7B}"/>
              </a:ext>
            </a:extLst>
          </p:cNvPr>
          <p:cNvSpPr txBox="1"/>
          <p:nvPr/>
        </p:nvSpPr>
        <p:spPr>
          <a:xfrm>
            <a:off x="7384106" y="609037"/>
            <a:ext cx="1616225" cy="35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98" b="1" dirty="0">
                <a:solidFill>
                  <a:srgbClr val="00B050"/>
                </a:solidFill>
              </a:rPr>
              <a:t>Gdynia</a:t>
            </a:r>
          </a:p>
        </p:txBody>
      </p:sp>
      <p:pic>
        <p:nvPicPr>
          <p:cNvPr id="94" name="Obraz 93">
            <a:extLst>
              <a:ext uri="{FF2B5EF4-FFF2-40B4-BE49-F238E27FC236}">
                <a16:creationId xmlns:a16="http://schemas.microsoft.com/office/drawing/2014/main" id="{A1C6D424-B5EF-4F18-86EC-79AB50D34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4970" y="3077471"/>
            <a:ext cx="207282" cy="201185"/>
          </a:xfrm>
          <a:prstGeom prst="rect">
            <a:avLst/>
          </a:prstGeom>
        </p:spPr>
      </p:pic>
      <p:sp>
        <p:nvSpPr>
          <p:cNvPr id="95" name="Elipsa 61">
            <a:extLst>
              <a:ext uri="{FF2B5EF4-FFF2-40B4-BE49-F238E27FC236}">
                <a16:creationId xmlns:a16="http://schemas.microsoft.com/office/drawing/2014/main" id="{26F19345-CE7F-4BC5-B106-9D92BB1A1BAD}"/>
              </a:ext>
            </a:extLst>
          </p:cNvPr>
          <p:cNvSpPr/>
          <p:nvPr/>
        </p:nvSpPr>
        <p:spPr>
          <a:xfrm>
            <a:off x="6551918" y="2286862"/>
            <a:ext cx="82925" cy="7995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102" name="pole tekstowe 101">
            <a:extLst>
              <a:ext uri="{FF2B5EF4-FFF2-40B4-BE49-F238E27FC236}">
                <a16:creationId xmlns:a16="http://schemas.microsoft.com/office/drawing/2014/main" id="{EF059535-522F-46E8-B728-1E6CA614ADED}"/>
              </a:ext>
            </a:extLst>
          </p:cNvPr>
          <p:cNvSpPr txBox="1"/>
          <p:nvPr/>
        </p:nvSpPr>
        <p:spPr>
          <a:xfrm>
            <a:off x="7396448" y="4911689"/>
            <a:ext cx="136657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700" b="1" dirty="0">
                <a:solidFill>
                  <a:srgbClr val="00B050"/>
                </a:solidFill>
              </a:rPr>
              <a:t>Katowice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0A9E12BF-BA87-4606-BB3D-33ADF0530251}"/>
              </a:ext>
            </a:extLst>
          </p:cNvPr>
          <p:cNvSpPr txBox="1"/>
          <p:nvPr/>
        </p:nvSpPr>
        <p:spPr>
          <a:xfrm>
            <a:off x="10617454" y="0"/>
            <a:ext cx="1496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400" b="1" dirty="0"/>
              <a:t>Wersja A</a:t>
            </a:r>
          </a:p>
        </p:txBody>
      </p:sp>
      <p:sp>
        <p:nvSpPr>
          <p:cNvPr id="2" name="Owal 1">
            <a:extLst>
              <a:ext uri="{FF2B5EF4-FFF2-40B4-BE49-F238E27FC236}">
                <a16:creationId xmlns:a16="http://schemas.microsoft.com/office/drawing/2014/main" id="{561563A1-DD73-475B-AA67-19620E9705B0}"/>
              </a:ext>
            </a:extLst>
          </p:cNvPr>
          <p:cNvSpPr/>
          <p:nvPr/>
        </p:nvSpPr>
        <p:spPr>
          <a:xfrm>
            <a:off x="9169027" y="2777682"/>
            <a:ext cx="104781" cy="79487"/>
          </a:xfrm>
          <a:prstGeom prst="ellipse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55" name="Owal 54">
            <a:extLst>
              <a:ext uri="{FF2B5EF4-FFF2-40B4-BE49-F238E27FC236}">
                <a16:creationId xmlns:a16="http://schemas.microsoft.com/office/drawing/2014/main" id="{A8DF184A-62FE-4E44-8262-9A043F391D74}"/>
              </a:ext>
            </a:extLst>
          </p:cNvPr>
          <p:cNvSpPr/>
          <p:nvPr/>
        </p:nvSpPr>
        <p:spPr>
          <a:xfrm flipH="1" flipV="1">
            <a:off x="6894858" y="961435"/>
            <a:ext cx="89798" cy="106304"/>
          </a:xfrm>
          <a:prstGeom prst="ellipse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9EE49FD-A68E-4EC0-B493-69F563711F59}"/>
              </a:ext>
            </a:extLst>
          </p:cNvPr>
          <p:cNvSpPr txBox="1"/>
          <p:nvPr/>
        </p:nvSpPr>
        <p:spPr>
          <a:xfrm>
            <a:off x="6894858" y="1083187"/>
            <a:ext cx="802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</a:rPr>
              <a:t>Słupsk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A414F982-FB1D-4024-9D03-F8B62DFA3090}"/>
              </a:ext>
            </a:extLst>
          </p:cNvPr>
          <p:cNvSpPr txBox="1"/>
          <p:nvPr/>
        </p:nvSpPr>
        <p:spPr>
          <a:xfrm>
            <a:off x="8464982" y="2453469"/>
            <a:ext cx="2204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</a:rPr>
              <a:t>Grodzisk </a:t>
            </a:r>
            <a:r>
              <a:rPr lang="pl-PL" b="1" dirty="0" err="1">
                <a:solidFill>
                  <a:srgbClr val="00B050"/>
                </a:solidFill>
              </a:rPr>
              <a:t>Maz</a:t>
            </a:r>
            <a:r>
              <a:rPr lang="pl-PL" b="1" dirty="0">
                <a:solidFill>
                  <a:srgbClr val="00B050"/>
                </a:solidFill>
              </a:rPr>
              <a:t>.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1A754D6F-628B-4ED7-9800-10A412D5D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0404" y="2573253"/>
            <a:ext cx="207282" cy="219475"/>
          </a:xfrm>
          <a:prstGeom prst="rect">
            <a:avLst/>
          </a:prstGeom>
        </p:spPr>
      </p:pic>
      <p:sp>
        <p:nvSpPr>
          <p:cNvPr id="60" name="pole tekstowe 59">
            <a:extLst>
              <a:ext uri="{FF2B5EF4-FFF2-40B4-BE49-F238E27FC236}">
                <a16:creationId xmlns:a16="http://schemas.microsoft.com/office/drawing/2014/main" id="{4264BA4E-4255-43FC-8D86-B5C4BE3D0C7C}"/>
              </a:ext>
            </a:extLst>
          </p:cNvPr>
          <p:cNvSpPr txBox="1"/>
          <p:nvPr/>
        </p:nvSpPr>
        <p:spPr>
          <a:xfrm>
            <a:off x="7343090" y="2535170"/>
            <a:ext cx="2793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</a:rPr>
              <a:t>Płock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D6ADAC03-0E15-4BAE-85E4-EFAF67F1F1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883" y="1874430"/>
            <a:ext cx="207282" cy="219475"/>
          </a:xfrm>
          <a:prstGeom prst="rect">
            <a:avLst/>
          </a:prstGeom>
        </p:spPr>
      </p:pic>
      <p:sp>
        <p:nvSpPr>
          <p:cNvPr id="61" name="pole tekstowe 60">
            <a:extLst>
              <a:ext uri="{FF2B5EF4-FFF2-40B4-BE49-F238E27FC236}">
                <a16:creationId xmlns:a16="http://schemas.microsoft.com/office/drawing/2014/main" id="{AB822FC5-5B4E-4399-9FC8-45BFAE9454F8}"/>
              </a:ext>
            </a:extLst>
          </p:cNvPr>
          <p:cNvSpPr txBox="1"/>
          <p:nvPr/>
        </p:nvSpPr>
        <p:spPr>
          <a:xfrm>
            <a:off x="5515884" y="1587684"/>
            <a:ext cx="31702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Szczecin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2216C7F2-4CA0-4B0C-B5B7-26237FF5916B}"/>
              </a:ext>
            </a:extLst>
          </p:cNvPr>
          <p:cNvSpPr txBox="1"/>
          <p:nvPr/>
        </p:nvSpPr>
        <p:spPr>
          <a:xfrm>
            <a:off x="7772939" y="4651847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3" name="pole tekstowe 62">
            <a:extLst>
              <a:ext uri="{FF2B5EF4-FFF2-40B4-BE49-F238E27FC236}">
                <a16:creationId xmlns:a16="http://schemas.microsoft.com/office/drawing/2014/main" id="{CB72D5AB-8FD9-44B9-B2AB-1C08EE7DD1FC}"/>
              </a:ext>
            </a:extLst>
          </p:cNvPr>
          <p:cNvSpPr txBox="1"/>
          <p:nvPr/>
        </p:nvSpPr>
        <p:spPr>
          <a:xfrm>
            <a:off x="7238122" y="4218437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4" name="pole tekstowe 63">
            <a:extLst>
              <a:ext uri="{FF2B5EF4-FFF2-40B4-BE49-F238E27FC236}">
                <a16:creationId xmlns:a16="http://schemas.microsoft.com/office/drawing/2014/main" id="{6EB7DD28-359E-4C2D-B7A0-E726D3A9864A}"/>
              </a:ext>
            </a:extLst>
          </p:cNvPr>
          <p:cNvSpPr txBox="1"/>
          <p:nvPr/>
        </p:nvSpPr>
        <p:spPr>
          <a:xfrm>
            <a:off x="5727960" y="1822448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95186EE8-06BD-48D9-B6B1-28AC787EDAD8}"/>
              </a:ext>
            </a:extLst>
          </p:cNvPr>
          <p:cNvSpPr txBox="1"/>
          <p:nvPr/>
        </p:nvSpPr>
        <p:spPr>
          <a:xfrm>
            <a:off x="6994658" y="811155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6" name="pole tekstowe 65">
            <a:extLst>
              <a:ext uri="{FF2B5EF4-FFF2-40B4-BE49-F238E27FC236}">
                <a16:creationId xmlns:a16="http://schemas.microsoft.com/office/drawing/2014/main" id="{3FA2D018-6755-4E44-B696-7C5484F2F0E2}"/>
              </a:ext>
            </a:extLst>
          </p:cNvPr>
          <p:cNvSpPr txBox="1"/>
          <p:nvPr/>
        </p:nvSpPr>
        <p:spPr>
          <a:xfrm>
            <a:off x="7230933" y="653592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7" name="pole tekstowe 66">
            <a:extLst>
              <a:ext uri="{FF2B5EF4-FFF2-40B4-BE49-F238E27FC236}">
                <a16:creationId xmlns:a16="http://schemas.microsoft.com/office/drawing/2014/main" id="{697C920F-74A9-41B1-8965-8C876AA3D1F6}"/>
              </a:ext>
            </a:extLst>
          </p:cNvPr>
          <p:cNvSpPr txBox="1"/>
          <p:nvPr/>
        </p:nvSpPr>
        <p:spPr>
          <a:xfrm>
            <a:off x="8607173" y="1595401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8" name="pole tekstowe 67">
            <a:extLst>
              <a:ext uri="{FF2B5EF4-FFF2-40B4-BE49-F238E27FC236}">
                <a16:creationId xmlns:a16="http://schemas.microsoft.com/office/drawing/2014/main" id="{54069A46-E67F-47A8-8E66-FD47F15B42C4}"/>
              </a:ext>
            </a:extLst>
          </p:cNvPr>
          <p:cNvSpPr txBox="1"/>
          <p:nvPr/>
        </p:nvSpPr>
        <p:spPr>
          <a:xfrm>
            <a:off x="6564828" y="2113693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0" name="pole tekstowe 69">
            <a:extLst>
              <a:ext uri="{FF2B5EF4-FFF2-40B4-BE49-F238E27FC236}">
                <a16:creationId xmlns:a16="http://schemas.microsoft.com/office/drawing/2014/main" id="{9994630A-0F7B-4764-85F1-E31469041D22}"/>
              </a:ext>
            </a:extLst>
          </p:cNvPr>
          <p:cNvSpPr txBox="1"/>
          <p:nvPr/>
        </p:nvSpPr>
        <p:spPr>
          <a:xfrm>
            <a:off x="8902066" y="2640275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1" name="pole tekstowe 70">
            <a:extLst>
              <a:ext uri="{FF2B5EF4-FFF2-40B4-BE49-F238E27FC236}">
                <a16:creationId xmlns:a16="http://schemas.microsoft.com/office/drawing/2014/main" id="{05D39F15-A998-4613-80B4-B4721799A868}"/>
              </a:ext>
            </a:extLst>
          </p:cNvPr>
          <p:cNvSpPr txBox="1"/>
          <p:nvPr/>
        </p:nvSpPr>
        <p:spPr>
          <a:xfrm>
            <a:off x="7423415" y="2103765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2" name="pole tekstowe 71">
            <a:extLst>
              <a:ext uri="{FF2B5EF4-FFF2-40B4-BE49-F238E27FC236}">
                <a16:creationId xmlns:a16="http://schemas.microsoft.com/office/drawing/2014/main" id="{DFA41C85-DF68-4C53-86BA-A9B29AC52BD7}"/>
              </a:ext>
            </a:extLst>
          </p:cNvPr>
          <p:cNvSpPr txBox="1"/>
          <p:nvPr/>
        </p:nvSpPr>
        <p:spPr>
          <a:xfrm>
            <a:off x="7875408" y="2631749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3" name="pole tekstowe 72">
            <a:extLst>
              <a:ext uri="{FF2B5EF4-FFF2-40B4-BE49-F238E27FC236}">
                <a16:creationId xmlns:a16="http://schemas.microsoft.com/office/drawing/2014/main" id="{6D00F6B4-83C9-4F8D-AFEB-47A2C6401CBA}"/>
              </a:ext>
            </a:extLst>
          </p:cNvPr>
          <p:cNvSpPr txBox="1"/>
          <p:nvPr/>
        </p:nvSpPr>
        <p:spPr>
          <a:xfrm>
            <a:off x="9706473" y="2859089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4" name="pole tekstowe 73">
            <a:extLst>
              <a:ext uri="{FF2B5EF4-FFF2-40B4-BE49-F238E27FC236}">
                <a16:creationId xmlns:a16="http://schemas.microsoft.com/office/drawing/2014/main" id="{2E4B8B79-FA7D-4CDB-A35D-1244239A7B58}"/>
              </a:ext>
            </a:extLst>
          </p:cNvPr>
          <p:cNvSpPr txBox="1"/>
          <p:nvPr/>
        </p:nvSpPr>
        <p:spPr>
          <a:xfrm>
            <a:off x="9172474" y="3057186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EAC1FD01-7C80-4E47-870B-A4E174F646CB}"/>
              </a:ext>
            </a:extLst>
          </p:cNvPr>
          <p:cNvSpPr txBox="1"/>
          <p:nvPr/>
        </p:nvSpPr>
        <p:spPr>
          <a:xfrm>
            <a:off x="8780980" y="3117939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7" name="pole tekstowe 76">
            <a:extLst>
              <a:ext uri="{FF2B5EF4-FFF2-40B4-BE49-F238E27FC236}">
                <a16:creationId xmlns:a16="http://schemas.microsoft.com/office/drawing/2014/main" id="{B0077BD5-5827-4E3B-BB76-0CB17C274BA7}"/>
              </a:ext>
            </a:extLst>
          </p:cNvPr>
          <p:cNvSpPr txBox="1"/>
          <p:nvPr/>
        </p:nvSpPr>
        <p:spPr>
          <a:xfrm>
            <a:off x="9861949" y="5372831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8" name="pole tekstowe 77">
            <a:extLst>
              <a:ext uri="{FF2B5EF4-FFF2-40B4-BE49-F238E27FC236}">
                <a16:creationId xmlns:a16="http://schemas.microsoft.com/office/drawing/2014/main" id="{11453CDA-1FAF-490D-8D68-7F1DE680253A}"/>
              </a:ext>
            </a:extLst>
          </p:cNvPr>
          <p:cNvSpPr txBox="1"/>
          <p:nvPr/>
        </p:nvSpPr>
        <p:spPr>
          <a:xfrm>
            <a:off x="8593515" y="4498234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9" name="pole tekstowe 78">
            <a:extLst>
              <a:ext uri="{FF2B5EF4-FFF2-40B4-BE49-F238E27FC236}">
                <a16:creationId xmlns:a16="http://schemas.microsoft.com/office/drawing/2014/main" id="{175085BF-C2C7-42E1-8AD7-B81BE9547B74}"/>
              </a:ext>
            </a:extLst>
          </p:cNvPr>
          <p:cNvSpPr txBox="1"/>
          <p:nvPr/>
        </p:nvSpPr>
        <p:spPr>
          <a:xfrm>
            <a:off x="8156653" y="3514184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1" name="pole tekstowe 80">
            <a:extLst>
              <a:ext uri="{FF2B5EF4-FFF2-40B4-BE49-F238E27FC236}">
                <a16:creationId xmlns:a16="http://schemas.microsoft.com/office/drawing/2014/main" id="{4828B68C-787C-492B-B692-46C6582C9C45}"/>
              </a:ext>
            </a:extLst>
          </p:cNvPr>
          <p:cNvSpPr txBox="1"/>
          <p:nvPr/>
        </p:nvSpPr>
        <p:spPr>
          <a:xfrm>
            <a:off x="7808298" y="4358402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2" name="pole tekstowe 81">
            <a:extLst>
              <a:ext uri="{FF2B5EF4-FFF2-40B4-BE49-F238E27FC236}">
                <a16:creationId xmlns:a16="http://schemas.microsoft.com/office/drawing/2014/main" id="{102A2E87-FA14-47F9-B9F9-2BC85DFE935B}"/>
              </a:ext>
            </a:extLst>
          </p:cNvPr>
          <p:cNvSpPr txBox="1"/>
          <p:nvPr/>
        </p:nvSpPr>
        <p:spPr>
          <a:xfrm>
            <a:off x="6418588" y="3801019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0" name="pole tekstowe 89">
            <a:extLst>
              <a:ext uri="{FF2B5EF4-FFF2-40B4-BE49-F238E27FC236}">
                <a16:creationId xmlns:a16="http://schemas.microsoft.com/office/drawing/2014/main" id="{05669778-1C5F-487C-8250-D838F0CCF318}"/>
              </a:ext>
            </a:extLst>
          </p:cNvPr>
          <p:cNvSpPr txBox="1"/>
          <p:nvPr/>
        </p:nvSpPr>
        <p:spPr>
          <a:xfrm>
            <a:off x="6029952" y="4101777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1" name="pole tekstowe 90">
            <a:extLst>
              <a:ext uri="{FF2B5EF4-FFF2-40B4-BE49-F238E27FC236}">
                <a16:creationId xmlns:a16="http://schemas.microsoft.com/office/drawing/2014/main" id="{29D6A06E-1D02-43ED-A0B5-D08DF2574083}"/>
              </a:ext>
            </a:extLst>
          </p:cNvPr>
          <p:cNvSpPr txBox="1"/>
          <p:nvPr/>
        </p:nvSpPr>
        <p:spPr>
          <a:xfrm>
            <a:off x="6675158" y="3238521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6" name="pole tekstowe 95">
            <a:extLst>
              <a:ext uri="{FF2B5EF4-FFF2-40B4-BE49-F238E27FC236}">
                <a16:creationId xmlns:a16="http://schemas.microsoft.com/office/drawing/2014/main" id="{491435B0-EC02-40BE-BD3C-D1027D6BBE6C}"/>
              </a:ext>
            </a:extLst>
          </p:cNvPr>
          <p:cNvSpPr txBox="1"/>
          <p:nvPr/>
        </p:nvSpPr>
        <p:spPr>
          <a:xfrm>
            <a:off x="7095898" y="3228306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7" name="pole tekstowe 96">
            <a:extLst>
              <a:ext uri="{FF2B5EF4-FFF2-40B4-BE49-F238E27FC236}">
                <a16:creationId xmlns:a16="http://schemas.microsoft.com/office/drawing/2014/main" id="{3973343A-C033-479A-BCE9-E7FAA6031569}"/>
              </a:ext>
            </a:extLst>
          </p:cNvPr>
          <p:cNvSpPr txBox="1"/>
          <p:nvPr/>
        </p:nvSpPr>
        <p:spPr>
          <a:xfrm>
            <a:off x="6706492" y="4159863"/>
            <a:ext cx="37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1254E6B8-B96C-49A4-80CD-22735C91C2B3}"/>
              </a:ext>
            </a:extLst>
          </p:cNvPr>
          <p:cNvSpPr/>
          <p:nvPr/>
        </p:nvSpPr>
        <p:spPr>
          <a:xfrm>
            <a:off x="0" y="33094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rgbClr val="00B050"/>
                </a:solidFill>
              </a:rPr>
              <a:t>Termomodernizacja budynków</a:t>
            </a:r>
          </a:p>
        </p:txBody>
      </p:sp>
    </p:spTree>
    <p:extLst>
      <p:ext uri="{BB962C8B-B14F-4D97-AF65-F5344CB8AC3E}">
        <p14:creationId xmlns:p14="http://schemas.microsoft.com/office/powerpoint/2010/main" val="1526399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200</Words>
  <Application>Microsoft Office PowerPoint</Application>
  <PresentationFormat>Panoramiczny</PresentationFormat>
  <Paragraphs>77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Kwiatkowska Arleta</dc:creator>
  <cp:lastModifiedBy>Beata Saganowska</cp:lastModifiedBy>
  <cp:revision>28</cp:revision>
  <cp:lastPrinted>2021-09-27T08:53:12Z</cp:lastPrinted>
  <dcterms:created xsi:type="dcterms:W3CDTF">2021-06-14T09:01:56Z</dcterms:created>
  <dcterms:modified xsi:type="dcterms:W3CDTF">2023-05-31T07:31:35Z</dcterms:modified>
</cp:coreProperties>
</file>