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notesMasterIdLst>
    <p:notesMasterId r:id="rId3"/>
  </p:notesMasterIdLst>
  <p:handoutMasterIdLst>
    <p:handoutMasterId r:id="rId4"/>
  </p:handoutMasterIdLst>
  <p:sldIdLst>
    <p:sldId id="491" r:id="rId2"/>
  </p:sldIdLst>
  <p:sldSz cx="10287000" cy="6858000" type="35mm"/>
  <p:notesSz cx="6797675" cy="9926638"/>
  <p:defaultTextStyle>
    <a:defPPr>
      <a:defRPr lang="pl-PL"/>
    </a:defPPr>
    <a:lvl1pPr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2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0" userDrawn="1">
          <p15:clr>
            <a:srgbClr val="A4A3A4"/>
          </p15:clr>
        </p15:guide>
        <p15:guide id="2" pos="2119" userDrawn="1">
          <p15:clr>
            <a:srgbClr val="A4A3A4"/>
          </p15:clr>
        </p15:guide>
        <p15:guide id="3" orient="horz" pos="3127" userDrawn="1">
          <p15:clr>
            <a:srgbClr val="A4A3A4"/>
          </p15:clr>
        </p15:guide>
        <p15:guide id="4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800000"/>
    <a:srgbClr val="CC99FF"/>
    <a:srgbClr val="9FFAFF"/>
    <a:srgbClr val="99FFCC"/>
    <a:srgbClr val="99FF99"/>
    <a:srgbClr val="CCFF66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6039" autoAdjust="0"/>
    <p:restoredTop sz="94278" autoAdjust="0"/>
  </p:normalViewPr>
  <p:slideViewPr>
    <p:cSldViewPr>
      <p:cViewPr varScale="1">
        <p:scale>
          <a:sx n="116" d="100"/>
          <a:sy n="116" d="100"/>
        </p:scale>
        <p:origin x="1758" y="108"/>
      </p:cViewPr>
      <p:guideLst>
        <p:guide orient="horz" pos="2160"/>
        <p:guide pos="3240"/>
      </p:guideLst>
    </p:cSldViewPr>
  </p:slideViewPr>
  <p:outlineViewPr>
    <p:cViewPr>
      <p:scale>
        <a:sx n="66" d="100"/>
        <a:sy n="66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-2790" y="-108"/>
      </p:cViewPr>
      <p:guideLst>
        <p:guide orient="horz" pos="3110"/>
        <p:guide pos="2119"/>
        <p:guide orient="horz" pos="3127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0"/>
            <a:ext cx="2946301" cy="4963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t" anchorCtr="0" compatLnSpc="1">
            <a:prstTxWarp prst="textNoShape">
              <a:avLst/>
            </a:prstTxWarp>
          </a:bodyPr>
          <a:lstStyle>
            <a:lvl1pPr algn="l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376" y="0"/>
            <a:ext cx="2946301" cy="4963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t" anchorCtr="0" compatLnSpc="1">
            <a:prstTxWarp prst="textNoShape">
              <a:avLst/>
            </a:prstTxWarp>
          </a:bodyPr>
          <a:lstStyle>
            <a:lvl1pPr algn="r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9430307"/>
            <a:ext cx="2946301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b" anchorCtr="0" compatLnSpc="1">
            <a:prstTxWarp prst="textNoShape">
              <a:avLst/>
            </a:prstTxWarp>
          </a:bodyPr>
          <a:lstStyle>
            <a:lvl1pPr algn="l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376" y="9430307"/>
            <a:ext cx="2946301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b" anchorCtr="0" compatLnSpc="1">
            <a:prstTxWarp prst="textNoShape">
              <a:avLst/>
            </a:prstTxWarp>
          </a:bodyPr>
          <a:lstStyle>
            <a:lvl1pPr algn="r" defTabSz="913258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6E960AE4-2351-4AE0-A840-FF64DCB05B9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7603256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1"/>
            <a:ext cx="2919021" cy="5154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>
            <a:lvl1pPr algn="l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27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65817" y="1"/>
            <a:ext cx="2919020" cy="5154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>
            <a:lvl1pPr algn="r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100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57225" y="739775"/>
            <a:ext cx="5543550" cy="36972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80229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77795" y="4730315"/>
            <a:ext cx="5030857" cy="44334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noProof="0" smtClean="0"/>
              <a:t>Kliknij, aby edytować style wzorca tekstu</a:t>
            </a:r>
          </a:p>
          <a:p>
            <a:pPr lvl="1"/>
            <a:r>
              <a:rPr lang="pl-PL" altLang="pl-PL" noProof="0" smtClean="0"/>
              <a:t>Drugi poziom</a:t>
            </a:r>
          </a:p>
          <a:p>
            <a:pPr lvl="2"/>
            <a:r>
              <a:rPr lang="pl-PL" altLang="pl-PL" noProof="0" smtClean="0"/>
              <a:t>Trzeci poziom</a:t>
            </a:r>
          </a:p>
          <a:p>
            <a:pPr lvl="3"/>
            <a:r>
              <a:rPr lang="pl-PL" altLang="pl-PL" noProof="0" smtClean="0"/>
              <a:t>Czwarty poziom</a:t>
            </a:r>
          </a:p>
          <a:p>
            <a:pPr lvl="4"/>
            <a:r>
              <a:rPr lang="pl-PL" altLang="pl-PL" noProof="0" smtClean="0"/>
              <a:t>Piąty poziom</a:t>
            </a:r>
          </a:p>
        </p:txBody>
      </p:sp>
      <p:sp>
        <p:nvSpPr>
          <p:cNvPr id="180230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" y="9460631"/>
            <a:ext cx="2919021" cy="443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b" anchorCtr="0" compatLnSpc="1">
            <a:prstTxWarp prst="textNoShape">
              <a:avLst/>
            </a:prstTxWarp>
          </a:bodyPr>
          <a:lstStyle>
            <a:lvl1pPr algn="l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31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65817" y="9460631"/>
            <a:ext cx="2919020" cy="443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b" anchorCtr="0" compatLnSpc="1">
            <a:prstTxWarp prst="textNoShape">
              <a:avLst/>
            </a:prstTxWarp>
          </a:bodyPr>
          <a:lstStyle>
            <a:lvl1pPr algn="r" defTabSz="879670" eaLnBrk="1" hangingPunct="1">
              <a:defRPr sz="1200" b="1">
                <a:latin typeface="Times New Roman" panose="02020603050405020304" pitchFamily="18" charset="0"/>
              </a:defRPr>
            </a:lvl1pPr>
          </a:lstStyle>
          <a:p>
            <a:fld id="{26FB2269-152C-4AB6-80C3-429635D446E7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3992464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7586663" y="6399213"/>
            <a:ext cx="2700337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pl-PL" altLang="pl-PL" sz="800" b="1" smtClean="0"/>
              <a:t>Opracowano </a:t>
            </a:r>
            <a:br>
              <a:rPr lang="pl-PL" altLang="pl-PL" sz="800" b="1" smtClean="0"/>
            </a:br>
            <a:r>
              <a:rPr lang="pl-PL" altLang="pl-PL" sz="800" b="1" smtClean="0"/>
              <a:t>w Biurze Dyrektora Generalnego</a:t>
            </a:r>
            <a:br>
              <a:rPr lang="pl-PL" altLang="pl-PL" sz="800" b="1" smtClean="0"/>
            </a:br>
            <a:r>
              <a:rPr lang="pl-PL" altLang="pl-PL" sz="800" b="1" smtClean="0"/>
              <a:t>25 lutego 2013  r.</a:t>
            </a:r>
          </a:p>
        </p:txBody>
      </p:sp>
      <p:sp>
        <p:nvSpPr>
          <p:cNvPr id="4935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57250" y="1371600"/>
            <a:ext cx="8658225" cy="2057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l-PL" altLang="pl-PL" noProof="0" smtClean="0"/>
              <a:t>Kliknij, aby edytować styl wzorca tytułu</a:t>
            </a:r>
          </a:p>
        </p:txBody>
      </p:sp>
      <p:sp>
        <p:nvSpPr>
          <p:cNvPr id="4935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57250" y="3765550"/>
            <a:ext cx="8658225" cy="20574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pl-PL" altLang="pl-PL" noProof="0" smtClean="0"/>
              <a:t>Kliknij, aby edytować styl wzorca podtytułu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14350" y="6248400"/>
            <a:ext cx="24003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64450" y="6237288"/>
            <a:ext cx="2400300" cy="457200"/>
          </a:xfrm>
        </p:spPr>
        <p:txBody>
          <a:bodyPr/>
          <a:lstStyle>
            <a:lvl1pPr>
              <a:defRPr b="1"/>
            </a:lvl1pPr>
          </a:lstStyle>
          <a:p>
            <a:fld id="{2CA3BF0A-9BBA-4326-95E5-9AA5BBE737B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026099086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985525-BBBC-46F2-9F66-7F03616DD9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517160536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7458075" y="533400"/>
            <a:ext cx="2314575" cy="5597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514350" y="533400"/>
            <a:ext cx="6791325" cy="5597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C50E5C-521E-46B5-8118-F95C510BFFB8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193364011"/>
      </p:ext>
    </p:extLst>
  </p:cSld>
  <p:clrMapOvr>
    <a:masterClrMapping/>
  </p:clrMapOvr>
  <p:transition spd="med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7B09E6-3CF3-4C03-87A0-E6552DD3128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5426323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12800" y="4406900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12800" y="2906713"/>
            <a:ext cx="874395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4336AD-3836-4575-8EEB-44D12C6A673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95773413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51435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21970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340A26-705D-4F7E-8DAB-9B913BED62E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548021839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01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01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5226050" y="1535113"/>
            <a:ext cx="454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5226050" y="2174875"/>
            <a:ext cx="454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F08588-E6F1-4F8E-9D36-BC6FC6612E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626919498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50B0A7-ECBC-4B7C-936E-42FBA1F5EEA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087685097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D73EC6-D734-4386-A9B5-E7A9CAA6E7B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576970693"/>
      </p:ext>
    </p:extLst>
  </p:cSld>
  <p:clrMapOvr>
    <a:masterClrMapping/>
  </p:clrMapOvr>
  <p:transition spd="med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3050"/>
            <a:ext cx="3384550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022725" y="273050"/>
            <a:ext cx="5749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514350" y="1435100"/>
            <a:ext cx="3384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911D87-161A-42FA-9344-80FF1A91246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292171274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2CB7EB-370C-4094-9090-748DCCC45CC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93506899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533400"/>
            <a:ext cx="92583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1828800"/>
            <a:ext cx="9258300" cy="430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style wzorca tekstu</a:t>
            </a:r>
          </a:p>
          <a:p>
            <a:pPr lvl="1"/>
            <a:r>
              <a:rPr lang="pl-PL" altLang="pl-PL" smtClean="0"/>
              <a:t>Drugi poziom</a:t>
            </a:r>
          </a:p>
          <a:p>
            <a:pPr lvl="2"/>
            <a:r>
              <a:rPr lang="pl-PL" altLang="pl-PL" smtClean="0"/>
              <a:t>Trzeci poziom</a:t>
            </a:r>
          </a:p>
          <a:p>
            <a:pPr lvl="3"/>
            <a:r>
              <a:rPr lang="pl-PL" altLang="pl-PL" smtClean="0"/>
              <a:t>Czwarty poziom</a:t>
            </a:r>
          </a:p>
          <a:p>
            <a:pPr lvl="4"/>
            <a:r>
              <a:rPr lang="pl-PL" altLang="pl-PL" smtClean="0"/>
              <a:t>Piąty poziom</a:t>
            </a:r>
          </a:p>
        </p:txBody>
      </p:sp>
      <p:sp>
        <p:nvSpPr>
          <p:cNvPr id="4925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6248400"/>
            <a:ext cx="1885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14725" y="6248400"/>
            <a:ext cx="3257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29525" y="6248400"/>
            <a:ext cx="21431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/>
            </a:lvl1pPr>
          </a:lstStyle>
          <a:p>
            <a:fld id="{75F185C5-E5F7-484B-9391-3E21A08CAE3D}" type="slidenum">
              <a:rPr lang="pl-PL" altLang="pl-PL"/>
              <a:pPr/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90" r:id="rId1"/>
    <p:sldLayoutId id="2147484680" r:id="rId2"/>
    <p:sldLayoutId id="2147484681" r:id="rId3"/>
    <p:sldLayoutId id="2147484682" r:id="rId4"/>
    <p:sldLayoutId id="2147484683" r:id="rId5"/>
    <p:sldLayoutId id="2147484684" r:id="rId6"/>
    <p:sldLayoutId id="2147484685" r:id="rId7"/>
    <p:sldLayoutId id="2147484686" r:id="rId8"/>
    <p:sldLayoutId id="2147484687" r:id="rId9"/>
    <p:sldLayoutId id="2147484688" r:id="rId10"/>
    <p:sldLayoutId id="2147484689" r:id="rId11"/>
  </p:sldLayoutIdLst>
  <p:transition spd="med">
    <p:zoom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anose="05000000000000000000" pitchFamily="2" charset="2"/>
        <a:buChar char="o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7950" indent="-468313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o"/>
        <a:defRPr sz="2400">
          <a:solidFill>
            <a:schemeClr val="tx1"/>
          </a:solidFill>
          <a:latin typeface="+mn-lt"/>
        </a:defRPr>
      </a:lvl3pPr>
      <a:lvl4pPr marL="1827213" indent="-4381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297113" indent="-46831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o"/>
        <a:defRPr sz="2000">
          <a:solidFill>
            <a:schemeClr val="tx1"/>
          </a:solidFill>
          <a:latin typeface="+mn-lt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56"/>
          <p:cNvSpPr>
            <a:spLocks noChangeArrowheads="1"/>
          </p:cNvSpPr>
          <p:nvPr/>
        </p:nvSpPr>
        <p:spPr bwMode="auto">
          <a:xfrm>
            <a:off x="8743901" y="3663648"/>
            <a:ext cx="1406182" cy="518074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General Director’s Office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BDG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76" name="Rectangle 257"/>
          <p:cNvSpPr>
            <a:spLocks noChangeArrowheads="1"/>
          </p:cNvSpPr>
          <p:nvPr/>
        </p:nvSpPr>
        <p:spPr bwMode="auto">
          <a:xfrm>
            <a:off x="5886706" y="3907914"/>
            <a:ext cx="1274430" cy="78036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Internal</a:t>
            </a:r>
            <a:r>
              <a:rPr lang="pl-PL" sz="800" dirty="0">
                <a:latin typeface="Calibri" panose="020F0502020204030204" pitchFamily="34" charset="0"/>
                <a:cs typeface="Calibri" panose="020F0502020204030204" pitchFamily="34" charset="0"/>
              </a:rPr>
              <a:t> Control </a:t>
            </a:r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Bureau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800" b="1" dirty="0">
                <a:latin typeface="Calibri" panose="020F0502020204030204" pitchFamily="34" charset="0"/>
                <a:cs typeface="Calibri" panose="020F0502020204030204" pitchFamily="34" charset="0"/>
              </a:rPr>
              <a:t>BIW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700" i="1" dirty="0" err="1">
                <a:latin typeface="Calibri" panose="020F0502020204030204" pitchFamily="34" charset="0"/>
                <a:cs typeface="Calibri" panose="020F0502020204030204" pitchFamily="34" charset="0"/>
              </a:rPr>
              <a:t>except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700" i="1" dirty="0" err="1">
                <a:latin typeface="Calibri" panose="020F0502020204030204" pitchFamily="34" charset="0"/>
                <a:cs typeface="Calibri" panose="020F0502020204030204" pitchFamily="34" charset="0"/>
              </a:rPr>
              <a:t>regulations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700" i="1" dirty="0" err="1">
                <a:latin typeface="Calibri" panose="020F0502020204030204" pitchFamily="34" charset="0"/>
                <a:cs typeface="Calibri" panose="020F0502020204030204" pitchFamily="34" charset="0"/>
              </a:rPr>
              <a:t>determined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 in the </a:t>
            </a:r>
            <a:r>
              <a:rPr lang="pl-PL" sz="700" i="1" dirty="0" err="1">
                <a:latin typeface="Calibri" panose="020F0502020204030204" pitchFamily="34" charset="0"/>
                <a:cs typeface="Calibri" panose="020F0502020204030204" pitchFamily="34" charset="0"/>
              </a:rPr>
              <a:t>Article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 12d of the </a:t>
            </a:r>
            <a:r>
              <a:rPr lang="pl-PL" sz="700" i="1" dirty="0" err="1">
                <a:latin typeface="Calibri" panose="020F0502020204030204" pitchFamily="34" charset="0"/>
                <a:cs typeface="Calibri" panose="020F0502020204030204" pitchFamily="34" charset="0"/>
              </a:rPr>
              <a:t>Act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 of 16 </a:t>
            </a:r>
            <a:r>
              <a:rPr lang="pl-PL" sz="700" i="1" dirty="0" err="1">
                <a:latin typeface="Calibri" panose="020F0502020204030204" pitchFamily="34" charset="0"/>
                <a:cs typeface="Calibri" panose="020F0502020204030204" pitchFamily="34" charset="0"/>
              </a:rPr>
              <a:t>November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 2016 - </a:t>
            </a:r>
            <a:r>
              <a:rPr lang="pl-PL" sz="700" i="1" dirty="0" err="1">
                <a:latin typeface="Calibri" panose="020F0502020204030204" pitchFamily="34" charset="0"/>
                <a:cs typeface="Calibri" panose="020F0502020204030204" pitchFamily="34" charset="0"/>
              </a:rPr>
              <a:t>National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700" i="1" dirty="0" err="1">
                <a:latin typeface="Calibri" panose="020F0502020204030204" pitchFamily="34" charset="0"/>
                <a:cs typeface="Calibri" panose="020F0502020204030204" pitchFamily="34" charset="0"/>
              </a:rPr>
              <a:t>Revenue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7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Administration</a:t>
            </a:r>
            <a:endParaRPr lang="pl-PL" sz="700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079" name="Rectangle 260"/>
          <p:cNvSpPr>
            <a:spLocks noChangeArrowheads="1"/>
          </p:cNvSpPr>
          <p:nvPr/>
        </p:nvSpPr>
        <p:spPr bwMode="auto">
          <a:xfrm>
            <a:off x="7286466" y="4705964"/>
            <a:ext cx="1364694" cy="47777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Paying Authority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IP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0" name="Rectangle 261"/>
          <p:cNvSpPr>
            <a:spLocks noChangeArrowheads="1"/>
          </p:cNvSpPr>
          <p:nvPr/>
        </p:nvSpPr>
        <p:spPr bwMode="auto">
          <a:xfrm>
            <a:off x="1600842" y="3707173"/>
            <a:ext cx="1274652" cy="52363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Tax System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SP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1" name="Rectangle 262"/>
          <p:cNvSpPr>
            <a:spLocks noChangeArrowheads="1"/>
          </p:cNvSpPr>
          <p:nvPr/>
        </p:nvSpPr>
        <p:spPr bwMode="auto">
          <a:xfrm>
            <a:off x="7277129" y="2488068"/>
            <a:ext cx="1351637" cy="475669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State Budget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2" name="Rectangle 263"/>
          <p:cNvSpPr>
            <a:spLocks noChangeArrowheads="1"/>
          </p:cNvSpPr>
          <p:nvPr/>
        </p:nvSpPr>
        <p:spPr bwMode="auto">
          <a:xfrm>
            <a:off x="7281798" y="3592246"/>
            <a:ext cx="1360757" cy="479779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Economy Financing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FG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083" name="Rectangle 265"/>
          <p:cNvSpPr>
            <a:spLocks noChangeArrowheads="1"/>
          </p:cNvSpPr>
          <p:nvPr/>
        </p:nvSpPr>
        <p:spPr bwMode="auto">
          <a:xfrm>
            <a:off x="7277130" y="3036956"/>
            <a:ext cx="1360757" cy="46253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Local Government Finances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ST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4" name="Rectangle 266"/>
          <p:cNvSpPr>
            <a:spLocks noChangeArrowheads="1"/>
          </p:cNvSpPr>
          <p:nvPr/>
        </p:nvSpPr>
        <p:spPr bwMode="auto">
          <a:xfrm>
            <a:off x="1600842" y="2494897"/>
            <a:ext cx="1278478" cy="52171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Goods and Services Tax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PT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5" name="Rectangle 267"/>
          <p:cNvSpPr>
            <a:spLocks noChangeArrowheads="1"/>
          </p:cNvSpPr>
          <p:nvPr/>
        </p:nvSpPr>
        <p:spPr bwMode="auto">
          <a:xfrm>
            <a:off x="1600842" y="4892240"/>
            <a:ext cx="1273156" cy="704489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Sectoral</a:t>
            </a:r>
            <a:r>
              <a:rPr lang="en-US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pl-PL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Local </a:t>
            </a:r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and Gambling Taxes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PS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6" name="Rectangle 268"/>
          <p:cNvSpPr>
            <a:spLocks noChangeArrowheads="1"/>
          </p:cNvSpPr>
          <p:nvPr/>
        </p:nvSpPr>
        <p:spPr bwMode="auto">
          <a:xfrm>
            <a:off x="236892" y="3183097"/>
            <a:ext cx="1232974" cy="49610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Economic Policy Support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PG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087" name="Rectangle 269"/>
          <p:cNvSpPr>
            <a:spLocks noChangeArrowheads="1"/>
          </p:cNvSpPr>
          <p:nvPr/>
        </p:nvSpPr>
        <p:spPr bwMode="auto">
          <a:xfrm>
            <a:off x="8743900" y="2532355"/>
            <a:ext cx="1406183" cy="35937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sz="8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Administrative</a:t>
            </a:r>
            <a:r>
              <a:rPr lang="en-US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Office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BAD</a:t>
            </a:r>
            <a:endParaRPr lang="pl-PL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3088" name="Rectangle 270"/>
          <p:cNvSpPr>
            <a:spLocks noChangeArrowheads="1"/>
          </p:cNvSpPr>
          <p:nvPr/>
        </p:nvSpPr>
        <p:spPr bwMode="auto">
          <a:xfrm>
            <a:off x="8743901" y="4289931"/>
            <a:ext cx="1406182" cy="53728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Finances and Accounting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FK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9" name="Text Box 271"/>
          <p:cNvSpPr txBox="1">
            <a:spLocks noChangeArrowheads="1"/>
          </p:cNvSpPr>
          <p:nvPr/>
        </p:nvSpPr>
        <p:spPr bwMode="auto">
          <a:xfrm>
            <a:off x="2831709" y="397730"/>
            <a:ext cx="880712" cy="75392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International Cooperation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WM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91" name="Text Box 274"/>
          <p:cNvSpPr txBox="1">
            <a:spLocks noChangeArrowheads="1"/>
          </p:cNvSpPr>
          <p:nvPr/>
        </p:nvSpPr>
        <p:spPr bwMode="auto">
          <a:xfrm>
            <a:off x="5889256" y="5573649"/>
            <a:ext cx="1276364" cy="54601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Customs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DC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92" name="Text Box 275"/>
          <p:cNvSpPr txBox="1">
            <a:spLocks noChangeArrowheads="1"/>
          </p:cNvSpPr>
          <p:nvPr/>
        </p:nvSpPr>
        <p:spPr bwMode="auto">
          <a:xfrm>
            <a:off x="2983261" y="2494897"/>
            <a:ext cx="1396442" cy="623924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Tax Collection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DPP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93" name="Rectangle 277"/>
          <p:cNvSpPr>
            <a:spLocks noChangeArrowheads="1"/>
          </p:cNvSpPr>
          <p:nvPr/>
        </p:nvSpPr>
        <p:spPr bwMode="auto">
          <a:xfrm>
            <a:off x="221055" y="3770344"/>
            <a:ext cx="1241293" cy="411378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Public Finance Discipline Office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BDF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95" name="Rectangle 279"/>
          <p:cNvSpPr>
            <a:spLocks noChangeArrowheads="1"/>
          </p:cNvSpPr>
          <p:nvPr/>
        </p:nvSpPr>
        <p:spPr bwMode="auto">
          <a:xfrm>
            <a:off x="8743900" y="2963737"/>
            <a:ext cx="1406183" cy="62790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Security and Data Protection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DB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096" name="Rectangle 280"/>
          <p:cNvSpPr>
            <a:spLocks noChangeArrowheads="1"/>
          </p:cNvSpPr>
          <p:nvPr/>
        </p:nvSpPr>
        <p:spPr bwMode="auto">
          <a:xfrm>
            <a:off x="2983261" y="3189635"/>
            <a:ext cx="1381407" cy="61971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Department for Audit of Public Funds 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DAS</a:t>
            </a:r>
            <a:endParaRPr lang="pl-PL" altLang="pl-PL" sz="500" i="1" dirty="0">
              <a:latin typeface="Calibri" panose="020F0502020204030204" pitchFamily="34" charset="0"/>
            </a:endParaRPr>
          </a:p>
        </p:txBody>
      </p:sp>
      <p:sp>
        <p:nvSpPr>
          <p:cNvPr id="3099" name="Rectangle 285"/>
          <p:cNvSpPr>
            <a:spLocks noChangeArrowheads="1"/>
          </p:cNvSpPr>
          <p:nvPr/>
        </p:nvSpPr>
        <p:spPr bwMode="auto">
          <a:xfrm>
            <a:off x="7276294" y="6299340"/>
            <a:ext cx="1344002" cy="44999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Department of Financial Information 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IF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101" name="Rectangle 291"/>
          <p:cNvSpPr>
            <a:spLocks noChangeArrowheads="1"/>
          </p:cNvSpPr>
          <p:nvPr/>
        </p:nvSpPr>
        <p:spPr bwMode="auto">
          <a:xfrm>
            <a:off x="7280297" y="4152625"/>
            <a:ext cx="1363757" cy="48440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Budget Zone Financing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FS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102" name="Text Box 293"/>
          <p:cNvSpPr txBox="1">
            <a:spLocks noChangeArrowheads="1"/>
          </p:cNvSpPr>
          <p:nvPr/>
        </p:nvSpPr>
        <p:spPr bwMode="auto">
          <a:xfrm>
            <a:off x="1600842" y="5644579"/>
            <a:ext cx="1273156" cy="50298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Excise Duty </a:t>
            </a:r>
            <a:r>
              <a:rPr lang="en-US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  <a:endParaRPr lang="pl-PL" sz="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PA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103" name="Text Box 294"/>
          <p:cNvSpPr txBox="1">
            <a:spLocks noChangeArrowheads="1"/>
          </p:cNvSpPr>
          <p:nvPr/>
        </p:nvSpPr>
        <p:spPr bwMode="auto">
          <a:xfrm>
            <a:off x="1600842" y="3103719"/>
            <a:ext cx="1276405" cy="52620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Income Taxes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DD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105" name="Rectangle 298"/>
          <p:cNvSpPr>
            <a:spLocks noChangeArrowheads="1"/>
          </p:cNvSpPr>
          <p:nvPr/>
        </p:nvSpPr>
        <p:spPr bwMode="auto">
          <a:xfrm>
            <a:off x="230508" y="4289318"/>
            <a:ext cx="1231840" cy="44759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eaLnBrk="1" hangingPunct="1"/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Legal Department</a:t>
            </a:r>
            <a:endParaRPr 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PR</a:t>
            </a:r>
            <a:endParaRPr lang="pl-PL" altLang="pl-PL" sz="800" b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3106" name="Rectangle 300"/>
          <p:cNvSpPr>
            <a:spLocks noChangeArrowheads="1"/>
          </p:cNvSpPr>
          <p:nvPr/>
        </p:nvSpPr>
        <p:spPr bwMode="auto">
          <a:xfrm>
            <a:off x="7274381" y="5261318"/>
            <a:ext cx="1360757" cy="46037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Public Debt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107" name="Rectangle 307"/>
          <p:cNvSpPr>
            <a:spLocks noChangeArrowheads="1"/>
          </p:cNvSpPr>
          <p:nvPr/>
        </p:nvSpPr>
        <p:spPr bwMode="auto">
          <a:xfrm>
            <a:off x="8743900" y="1268762"/>
            <a:ext cx="1406183" cy="115061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pl-PL" altLang="pl-PL" sz="800" b="1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Director </a:t>
            </a:r>
            <a:r>
              <a:rPr lang="en-US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General</a:t>
            </a:r>
            <a:endParaRPr lang="pl-PL" alt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 smtClean="0">
              <a:latin typeface="Calibri" panose="020F0502020204030204" pitchFamily="34" charset="0"/>
            </a:endParaRPr>
          </a:p>
          <a:p>
            <a:pPr lvl="0" eaLnBrk="1" hangingPunct="1"/>
            <a:endParaRPr lang="pl-PL" altLang="pl-PL" sz="900" b="1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lvl="0" eaLnBrk="1" hangingPunct="1"/>
            <a:r>
              <a:rPr lang="pl-PL" altLang="pl-PL" sz="9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RENATA OSZAST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3110" name="Rectangle 316"/>
          <p:cNvSpPr>
            <a:spLocks noChangeArrowheads="1"/>
          </p:cNvSpPr>
          <p:nvPr/>
        </p:nvSpPr>
        <p:spPr bwMode="auto">
          <a:xfrm>
            <a:off x="7277129" y="1259839"/>
            <a:ext cx="1351637" cy="1152403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t"/>
          <a:lstStyle/>
          <a:p>
            <a:endParaRPr lang="pl-PL" sz="8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8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ecretary</a:t>
            </a:r>
            <a:r>
              <a:rPr lang="en-US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of </a:t>
            </a:r>
            <a:r>
              <a:rPr lang="en-US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State</a:t>
            </a:r>
            <a:endParaRPr lang="pl-PL" sz="8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General Inspector of Financial Information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SEBASTIAN</a:t>
            </a:r>
            <a:r>
              <a:rPr lang="en-US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pl-PL" sz="9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SKUZA</a:t>
            </a:r>
            <a:endParaRPr lang="pl-PL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13" name="Text Box 295"/>
          <p:cNvSpPr txBox="1">
            <a:spLocks noChangeArrowheads="1"/>
          </p:cNvSpPr>
          <p:nvPr/>
        </p:nvSpPr>
        <p:spPr bwMode="auto">
          <a:xfrm>
            <a:off x="8743900" y="6104879"/>
            <a:ext cx="1406182" cy="49247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600"/>
              </a:spcBef>
            </a:pPr>
            <a:r>
              <a:rPr lang="en-US" sz="800" i="1" dirty="0">
                <a:latin typeface="Calibri" panose="020F0502020204030204" pitchFamily="34" charset="0"/>
                <a:cs typeface="Calibri" panose="020F0502020204030204" pitchFamily="34" charset="0"/>
              </a:rPr>
              <a:t>Commissioner for Protection of Classified </a:t>
            </a:r>
            <a:r>
              <a:rPr lang="en-US" sz="8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Information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15" name="Rectangle 331"/>
          <p:cNvSpPr>
            <a:spLocks noChangeArrowheads="1"/>
          </p:cNvSpPr>
          <p:nvPr/>
        </p:nvSpPr>
        <p:spPr bwMode="auto">
          <a:xfrm>
            <a:off x="7274381" y="5788955"/>
            <a:ext cx="1351420" cy="44312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Guarantee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DG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121" name="Rectangle 342"/>
          <p:cNvSpPr>
            <a:spLocks noChangeArrowheads="1"/>
          </p:cNvSpPr>
          <p:nvPr/>
        </p:nvSpPr>
        <p:spPr bwMode="auto">
          <a:xfrm>
            <a:off x="217380" y="1258037"/>
            <a:ext cx="1252495" cy="116737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Undersecretary 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of State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Chief Spokesman for Public Finance </a:t>
            </a:r>
            <a:r>
              <a:rPr lang="en-US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Discipline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PIOTR PATKOWSKI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17" name="Text Box 345"/>
          <p:cNvSpPr txBox="1">
            <a:spLocks noChangeArrowheads="1"/>
          </p:cNvSpPr>
          <p:nvPr/>
        </p:nvSpPr>
        <p:spPr bwMode="auto">
          <a:xfrm>
            <a:off x="7308837" y="373300"/>
            <a:ext cx="950843" cy="796974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Communication and Promotion Office 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BKP </a:t>
            </a:r>
            <a:r>
              <a:rPr lang="en-US" sz="500" b="1" dirty="0"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en-US" sz="500" dirty="0">
                <a:latin typeface="Calibri" panose="020F0502020204030204" pitchFamily="34" charset="0"/>
                <a:cs typeface="Calibri" panose="020F0502020204030204" pitchFamily="34" charset="0"/>
              </a:rPr>
              <a:t> except evaluation of information and promotion activities of the National Fiscal </a:t>
            </a:r>
            <a:r>
              <a:rPr lang="en-US" sz="500" dirty="0" smtClean="0">
                <a:latin typeface="Calibri" panose="020F0502020204030204" pitchFamily="34" charset="0"/>
                <a:cs typeface="Calibri" panose="020F0502020204030204" pitchFamily="34" charset="0"/>
              </a:rPr>
              <a:t>Administration</a:t>
            </a:r>
            <a:endParaRPr lang="pl-PL" sz="5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19" name="Text Box 317"/>
          <p:cNvSpPr txBox="1">
            <a:spLocks noChangeArrowheads="1"/>
          </p:cNvSpPr>
          <p:nvPr/>
        </p:nvSpPr>
        <p:spPr bwMode="auto">
          <a:xfrm>
            <a:off x="231312" y="4823542"/>
            <a:ext cx="1231036" cy="526009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Macroeconomic Policy </a:t>
            </a:r>
            <a:r>
              <a:rPr lang="en-US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PM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20" name="Rectangle 331"/>
          <p:cNvSpPr>
            <a:spLocks noChangeArrowheads="1"/>
          </p:cNvSpPr>
          <p:nvPr/>
        </p:nvSpPr>
        <p:spPr bwMode="auto">
          <a:xfrm>
            <a:off x="224897" y="5435151"/>
            <a:ext cx="1244969" cy="57031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Financial Market Development </a:t>
            </a:r>
            <a:r>
              <a:rPr lang="en-US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  <a:endParaRPr lang="pl-PL" alt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FN</a:t>
            </a:r>
          </a:p>
        </p:txBody>
      </p:sp>
      <p:sp>
        <p:nvSpPr>
          <p:cNvPr id="62" name="Rectangle 277"/>
          <p:cNvSpPr>
            <a:spLocks noChangeArrowheads="1"/>
          </p:cNvSpPr>
          <p:nvPr/>
        </p:nvSpPr>
        <p:spPr bwMode="auto">
          <a:xfrm>
            <a:off x="252727" y="6079109"/>
            <a:ext cx="1227227" cy="51824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  <a:ex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800" i="1" dirty="0">
                <a:latin typeface="Calibri" panose="020F0502020204030204" pitchFamily="34" charset="0"/>
                <a:cs typeface="Calibri" panose="020F0502020204030204" pitchFamily="34" charset="0"/>
              </a:rPr>
              <a:t>Accounting Standards </a:t>
            </a:r>
            <a:r>
              <a:rPr lang="en-US" sz="8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Committee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33" name="Text Box 317"/>
          <p:cNvSpPr txBox="1">
            <a:spLocks noChangeArrowheads="1"/>
          </p:cNvSpPr>
          <p:nvPr/>
        </p:nvSpPr>
        <p:spPr bwMode="auto">
          <a:xfrm>
            <a:off x="219503" y="2498349"/>
            <a:ext cx="1243748" cy="60537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Value for </a:t>
            </a:r>
            <a:r>
              <a:rPr lang="pl-PL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M</a:t>
            </a:r>
            <a:r>
              <a:rPr lang="en-US" sz="8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oney</a:t>
            </a:r>
            <a:r>
              <a:rPr lang="en-US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and </a:t>
            </a:r>
            <a:r>
              <a:rPr lang="pl-PL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8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ccounting</a:t>
            </a:r>
            <a:r>
              <a:rPr lang="en-US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 Department 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DWR</a:t>
            </a:r>
            <a:endParaRPr lang="pl-PL" altLang="pl-PL" b="1" i="1" dirty="0">
              <a:latin typeface="Calibri" panose="020F0502020204030204" pitchFamily="34" charset="0"/>
            </a:endParaRPr>
          </a:p>
        </p:txBody>
      </p:sp>
      <p:sp>
        <p:nvSpPr>
          <p:cNvPr id="66" name="Text Box 287"/>
          <p:cNvSpPr txBox="1">
            <a:spLocks noChangeArrowheads="1"/>
          </p:cNvSpPr>
          <p:nvPr/>
        </p:nvSpPr>
        <p:spPr bwMode="auto">
          <a:xfrm>
            <a:off x="6450781" y="394646"/>
            <a:ext cx="785976" cy="78300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en-US" dirty="0">
                <a:solidFill>
                  <a:schemeClr val="tx1"/>
                </a:solidFill>
              </a:rPr>
              <a:t>Minister’s </a:t>
            </a:r>
            <a:r>
              <a:rPr lang="en-US" dirty="0" smtClean="0">
                <a:solidFill>
                  <a:schemeClr val="tx1"/>
                </a:solidFill>
              </a:rPr>
              <a:t>Office</a:t>
            </a:r>
            <a:r>
              <a:rPr lang="en-US" dirty="0">
                <a:solidFill>
                  <a:schemeClr val="tx1"/>
                </a:solidFill>
              </a:rPr>
              <a:t> </a:t>
            </a:r>
            <a:endParaRPr lang="pl-PL" dirty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BMI</a:t>
            </a:r>
            <a:endParaRPr lang="pl-PL" dirty="0">
              <a:solidFill>
                <a:schemeClr val="tx1"/>
              </a:solidFill>
            </a:endParaRPr>
          </a:p>
        </p:txBody>
      </p:sp>
      <p:sp>
        <p:nvSpPr>
          <p:cNvPr id="67" name="Rectangle 289"/>
          <p:cNvSpPr>
            <a:spLocks noChangeArrowheads="1"/>
          </p:cNvSpPr>
          <p:nvPr/>
        </p:nvSpPr>
        <p:spPr bwMode="auto">
          <a:xfrm>
            <a:off x="3847356" y="378665"/>
            <a:ext cx="2531345" cy="79874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1100" b="1" dirty="0">
                <a:latin typeface="Calibri" panose="020F0502020204030204" pitchFamily="34" charset="0"/>
                <a:cs typeface="Calibri" panose="020F0502020204030204" pitchFamily="34" charset="0"/>
              </a:rPr>
              <a:t>Minister of </a:t>
            </a:r>
            <a:r>
              <a:rPr lang="en-US" sz="11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Finance</a:t>
            </a:r>
            <a:r>
              <a:rPr lang="pl-PL" sz="11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, Development </a:t>
            </a:r>
            <a:r>
              <a:rPr lang="pl-PL" sz="11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Funds</a:t>
            </a:r>
            <a:r>
              <a:rPr lang="pl-PL" sz="11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and </a:t>
            </a:r>
            <a:r>
              <a:rPr lang="pl-PL" sz="11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Regional</a:t>
            </a:r>
            <a:r>
              <a:rPr lang="pl-PL" sz="11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Policy</a:t>
            </a:r>
          </a:p>
          <a:p>
            <a:r>
              <a:rPr lang="pl-PL" sz="11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Tadeusz Kościński</a:t>
            </a:r>
            <a:endParaRPr lang="pl-PL" sz="11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8" name="Text Box 29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1901573" y="401617"/>
            <a:ext cx="814672" cy="78093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pl-PL" dirty="0" err="1" smtClean="0">
                <a:solidFill>
                  <a:schemeClr val="tx1"/>
                </a:solidFill>
              </a:rPr>
              <a:t>Political</a:t>
            </a:r>
            <a:r>
              <a:rPr lang="pl-PL" dirty="0" smtClean="0">
                <a:solidFill>
                  <a:schemeClr val="tx1"/>
                </a:solidFill>
              </a:rPr>
              <a:t> </a:t>
            </a:r>
            <a:r>
              <a:rPr lang="pl-PL" dirty="0" err="1" smtClean="0">
                <a:solidFill>
                  <a:schemeClr val="tx1"/>
                </a:solidFill>
              </a:rPr>
              <a:t>Cabinet</a:t>
            </a:r>
            <a:endParaRPr lang="pl-PL" dirty="0">
              <a:solidFill>
                <a:schemeClr val="tx1"/>
              </a:solidFill>
            </a:endParaRPr>
          </a:p>
        </p:txBody>
      </p:sp>
      <p:sp>
        <p:nvSpPr>
          <p:cNvPr id="70" name="Text Box 295"/>
          <p:cNvSpPr txBox="1">
            <a:spLocks noChangeArrowheads="1"/>
          </p:cNvSpPr>
          <p:nvPr/>
        </p:nvSpPr>
        <p:spPr bwMode="auto">
          <a:xfrm>
            <a:off x="367121" y="411022"/>
            <a:ext cx="1418988" cy="77180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latin typeface="Calibri" panose="020F0502020204030204" pitchFamily="34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dirty="0">
                <a:solidFill>
                  <a:schemeClr val="tx1"/>
                </a:solidFill>
              </a:rPr>
              <a:t>Independent </a:t>
            </a:r>
            <a:r>
              <a:rPr lang="en-GB" dirty="0">
                <a:solidFill>
                  <a:schemeClr val="tx1"/>
                </a:solidFill>
              </a:rPr>
              <a:t>position</a:t>
            </a:r>
            <a:r>
              <a:rPr lang="en-US" dirty="0">
                <a:solidFill>
                  <a:schemeClr val="tx1"/>
                </a:solidFill>
              </a:rPr>
              <a:t> for </a:t>
            </a:r>
            <a:r>
              <a:rPr lang="en-GB" dirty="0" err="1">
                <a:solidFill>
                  <a:schemeClr val="tx1"/>
                </a:solidFill>
              </a:rPr>
              <a:t>informatization</a:t>
            </a:r>
            <a:endParaRPr lang="pl-PL" dirty="0">
              <a:solidFill>
                <a:schemeClr val="tx1"/>
              </a:solidFill>
            </a:endParaRPr>
          </a:p>
          <a:p>
            <a:r>
              <a:rPr lang="en-GB" b="1" dirty="0">
                <a:solidFill>
                  <a:schemeClr val="tx1"/>
                </a:solidFill>
              </a:rPr>
              <a:t>SI</a:t>
            </a:r>
            <a:endParaRPr lang="pl-PL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Minister’s Commissioner for </a:t>
            </a:r>
            <a:r>
              <a:rPr lang="en-GB" dirty="0" err="1" smtClean="0">
                <a:solidFill>
                  <a:schemeClr val="tx1"/>
                </a:solidFill>
              </a:rPr>
              <a:t>informatization</a:t>
            </a:r>
            <a:endParaRPr lang="pl-PL" dirty="0">
              <a:solidFill>
                <a:schemeClr val="tx1"/>
              </a:solidFill>
            </a:endParaRPr>
          </a:p>
        </p:txBody>
      </p:sp>
      <p:sp>
        <p:nvSpPr>
          <p:cNvPr id="78" name="Rectangle 331"/>
          <p:cNvSpPr>
            <a:spLocks noChangeArrowheads="1"/>
          </p:cNvSpPr>
          <p:nvPr/>
        </p:nvSpPr>
        <p:spPr bwMode="auto">
          <a:xfrm>
            <a:off x="4517294" y="2481702"/>
            <a:ext cx="1259026" cy="58087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  <a:r>
              <a:rPr lang="pl-PL" sz="800" dirty="0">
                <a:latin typeface="Calibri" panose="020F0502020204030204" pitchFamily="34" charset="0"/>
                <a:cs typeface="Calibri" panose="020F0502020204030204" pitchFamily="34" charset="0"/>
              </a:rPr>
              <a:t> for </a:t>
            </a:r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Combating</a:t>
            </a:r>
            <a:r>
              <a:rPr lang="pl-PL" sz="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Economic</a:t>
            </a:r>
            <a:r>
              <a:rPr lang="pl-PL" sz="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Crime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DZP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59" name="Rectangle 346"/>
          <p:cNvSpPr>
            <a:spLocks noChangeArrowheads="1"/>
          </p:cNvSpPr>
          <p:nvPr/>
        </p:nvSpPr>
        <p:spPr bwMode="auto">
          <a:xfrm>
            <a:off x="4495683" y="1245584"/>
            <a:ext cx="2666312" cy="1166658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r>
              <a:rPr lang="pl-PL" altLang="pl-PL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Secretary</a:t>
            </a:r>
            <a:endParaRPr lang="pl-PL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of </a:t>
            </a:r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State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900" b="1" dirty="0">
                <a:latin typeface="Calibri" panose="020F0502020204030204" pitchFamily="34" charset="0"/>
                <a:cs typeface="Calibri" panose="020F0502020204030204" pitchFamily="34" charset="0"/>
              </a:rPr>
              <a:t> Head of National Revenue </a:t>
            </a:r>
            <a:r>
              <a:rPr lang="en-US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Administration</a:t>
            </a:r>
            <a:endParaRPr lang="pl-PL" sz="9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900" b="1" dirty="0">
                <a:latin typeface="Calibri" panose="020F0502020204030204" pitchFamily="34" charset="0"/>
                <a:cs typeface="Calibri" panose="020F0502020204030204" pitchFamily="34" charset="0"/>
              </a:rPr>
              <a:t>  </a:t>
            </a:r>
            <a:endParaRPr lang="pl-PL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MAGDALENA RZECZKOWSKA</a:t>
            </a:r>
            <a:endParaRPr lang="pl-PL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1" name="Text Box 345"/>
          <p:cNvSpPr txBox="1">
            <a:spLocks noChangeArrowheads="1"/>
          </p:cNvSpPr>
          <p:nvPr/>
        </p:nvSpPr>
        <p:spPr bwMode="auto">
          <a:xfrm>
            <a:off x="5889362" y="4755875"/>
            <a:ext cx="1269118" cy="757369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Communication and Promotion Office 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BKP </a:t>
            </a:r>
            <a:r>
              <a:rPr lang="en-US" sz="700" b="1" i="1" dirty="0"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en-US" sz="700" i="1" dirty="0">
                <a:latin typeface="Calibri" panose="020F0502020204030204" pitchFamily="34" charset="0"/>
                <a:cs typeface="Calibri" panose="020F0502020204030204" pitchFamily="34" charset="0"/>
              </a:rPr>
              <a:t>with evaluation of information and promotion activities of the National Fiscal </a:t>
            </a:r>
            <a:r>
              <a:rPr lang="en-US" sz="7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Administration</a:t>
            </a:r>
            <a:endParaRPr lang="pl-PL" sz="700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5" name="Rectangle 257"/>
          <p:cNvSpPr>
            <a:spLocks noChangeArrowheads="1"/>
          </p:cNvSpPr>
          <p:nvPr/>
        </p:nvSpPr>
        <p:spPr bwMode="auto">
          <a:xfrm>
            <a:off x="2990778" y="3862549"/>
            <a:ext cx="1381407" cy="71707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Crucial Taxpayer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DKP</a:t>
            </a:r>
            <a:endParaRPr lang="pl-PL" altLang="pl-PL" sz="500" dirty="0">
              <a:latin typeface="Calibri" panose="020F0502020204030204" pitchFamily="34" charset="0"/>
            </a:endParaRPr>
          </a:p>
        </p:txBody>
      </p:sp>
      <p:sp>
        <p:nvSpPr>
          <p:cNvPr id="76" name="Rectangle 285"/>
          <p:cNvSpPr>
            <a:spLocks noChangeArrowheads="1"/>
          </p:cNvSpPr>
          <p:nvPr/>
        </p:nvSpPr>
        <p:spPr bwMode="auto">
          <a:xfrm>
            <a:off x="9430002" y="376598"/>
            <a:ext cx="720080" cy="799438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pl-PL" altLang="pl-PL" sz="800" b="1" dirty="0" smtClean="0">
              <a:solidFill>
                <a:srgbClr val="00B05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Strategic Management </a:t>
            </a:r>
            <a:r>
              <a:rPr lang="en-US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DZT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7" name="Rectangle 257"/>
          <p:cNvSpPr>
            <a:spLocks noChangeArrowheads="1"/>
          </p:cNvSpPr>
          <p:nvPr/>
        </p:nvSpPr>
        <p:spPr bwMode="auto">
          <a:xfrm>
            <a:off x="5874657" y="2475053"/>
            <a:ext cx="1298531" cy="59417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sz="800" dirty="0">
                <a:latin typeface="Calibri" panose="020F0502020204030204" pitchFamily="34" charset="0"/>
                <a:cs typeface="Calibri" panose="020F0502020204030204" pitchFamily="34" charset="0"/>
              </a:rPr>
              <a:t>Budget, </a:t>
            </a:r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Property</a:t>
            </a:r>
            <a:r>
              <a:rPr lang="pl-PL" sz="800" dirty="0">
                <a:latin typeface="Calibri" panose="020F0502020204030204" pitchFamily="34" charset="0"/>
                <a:cs typeface="Calibri" panose="020F0502020204030204" pitchFamily="34" charset="0"/>
              </a:rPr>
              <a:t> and </a:t>
            </a:r>
            <a:r>
              <a:rPr lang="pl-PL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Human </a:t>
            </a:r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pl-PL" sz="8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esources</a:t>
            </a:r>
            <a:r>
              <a:rPr lang="pl-PL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Revenue </a:t>
            </a:r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Administration</a:t>
            </a:r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DBM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79" name="Text Box 275"/>
          <p:cNvSpPr txBox="1">
            <a:spLocks noChangeArrowheads="1"/>
          </p:cNvSpPr>
          <p:nvPr/>
        </p:nvSpPr>
        <p:spPr bwMode="auto">
          <a:xfrm>
            <a:off x="8743900" y="4885426"/>
            <a:ext cx="1406182" cy="515749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Control and Internal Audit Office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BKA</a:t>
            </a:r>
            <a:endParaRPr lang="pl-PL" altLang="pl-PL" sz="800" dirty="0">
              <a:latin typeface="Calibri" panose="020F0502020204030204" pitchFamily="34" charset="0"/>
            </a:endParaRPr>
          </a:p>
        </p:txBody>
      </p:sp>
      <p:sp>
        <p:nvSpPr>
          <p:cNvPr id="82" name="Rectangle 331"/>
          <p:cNvSpPr>
            <a:spLocks noChangeArrowheads="1"/>
          </p:cNvSpPr>
          <p:nvPr/>
        </p:nvSpPr>
        <p:spPr bwMode="auto">
          <a:xfrm>
            <a:off x="1600842" y="4293601"/>
            <a:ext cx="1273156" cy="52994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Transfer Pricing and Valuation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DCT</a:t>
            </a:r>
            <a:endParaRPr lang="pl-PL" altLang="pl-PL" sz="500" dirty="0">
              <a:latin typeface="Calibri" panose="020F0502020204030204" pitchFamily="34" charset="0"/>
            </a:endParaRPr>
          </a:p>
        </p:txBody>
      </p:sp>
      <p:sp>
        <p:nvSpPr>
          <p:cNvPr id="63" name="Rectangle 285"/>
          <p:cNvSpPr>
            <a:spLocks noChangeArrowheads="1"/>
          </p:cNvSpPr>
          <p:nvPr/>
        </p:nvSpPr>
        <p:spPr bwMode="auto">
          <a:xfrm>
            <a:off x="8743900" y="5491506"/>
            <a:ext cx="1406183" cy="52643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Informatization</a:t>
            </a:r>
            <a:r>
              <a:rPr lang="pl-PL" sz="80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800" err="1"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pl-PL" sz="800" smtClean="0">
                <a:latin typeface="Calibri" panose="020F0502020204030204" pitchFamily="34" charset="0"/>
                <a:cs typeface="Calibri" panose="020F0502020204030204" pitchFamily="34" charset="0"/>
              </a:rPr>
              <a:t>echnology </a:t>
            </a:r>
            <a:r>
              <a:rPr lang="pl-PL" sz="800" dirty="0">
                <a:latin typeface="Calibri" panose="020F0502020204030204" pitchFamily="34" charset="0"/>
                <a:cs typeface="Calibri" panose="020F0502020204030204" pitchFamily="34" charset="0"/>
              </a:rPr>
              <a:t>M</a:t>
            </a:r>
            <a:r>
              <a:rPr lang="pl-PL" sz="800" smtClean="0">
                <a:latin typeface="Calibri" panose="020F0502020204030204" pitchFamily="34" charset="0"/>
                <a:cs typeface="Calibri" panose="020F0502020204030204" pitchFamily="34" charset="0"/>
              </a:rPr>
              <a:t>anagement</a:t>
            </a:r>
            <a:r>
              <a:rPr lang="en-US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DZI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64" name="Rectangle 257"/>
          <p:cNvSpPr>
            <a:spLocks noChangeArrowheads="1"/>
          </p:cNvSpPr>
          <p:nvPr/>
        </p:nvSpPr>
        <p:spPr bwMode="auto">
          <a:xfrm>
            <a:off x="4497131" y="3129319"/>
            <a:ext cx="1276823" cy="59056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Department for Analysis 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DPA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65" name="Rectangle 257"/>
          <p:cNvSpPr>
            <a:spLocks noChangeArrowheads="1"/>
          </p:cNvSpPr>
          <p:nvPr/>
        </p:nvSpPr>
        <p:spPr bwMode="auto">
          <a:xfrm>
            <a:off x="4503160" y="3809351"/>
            <a:ext cx="1276823" cy="62760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Department for Supervision of the Controls 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DNK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57" name="Rectangle 257"/>
          <p:cNvSpPr>
            <a:spLocks noChangeArrowheads="1"/>
          </p:cNvSpPr>
          <p:nvPr/>
        </p:nvSpPr>
        <p:spPr bwMode="auto">
          <a:xfrm>
            <a:off x="8331760" y="370572"/>
            <a:ext cx="1026162" cy="782869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Internal</a:t>
            </a:r>
            <a:r>
              <a:rPr lang="pl-PL" sz="800" dirty="0">
                <a:latin typeface="Calibri" panose="020F0502020204030204" pitchFamily="34" charset="0"/>
                <a:cs typeface="Calibri" panose="020F0502020204030204" pitchFamily="34" charset="0"/>
              </a:rPr>
              <a:t> Control </a:t>
            </a:r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Bureau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BIW</a:t>
            </a:r>
          </a:p>
          <a:p>
            <a:r>
              <a:rPr lang="pl-PL" sz="500" dirty="0" smtClean="0">
                <a:latin typeface="Calibri" panose="020F0502020204030204" pitchFamily="34" charset="0"/>
                <a:cs typeface="Calibri" panose="020F0502020204030204" pitchFamily="34" charset="0"/>
              </a:rPr>
              <a:t>with </a:t>
            </a:r>
            <a:r>
              <a:rPr lang="pl-PL" sz="5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regulations</a:t>
            </a:r>
            <a:r>
              <a:rPr lang="pl-PL" sz="5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5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determined</a:t>
            </a:r>
            <a:r>
              <a:rPr lang="pl-PL" sz="500" dirty="0" smtClean="0">
                <a:latin typeface="Calibri" panose="020F0502020204030204" pitchFamily="34" charset="0"/>
                <a:cs typeface="Calibri" panose="020F0502020204030204" pitchFamily="34" charset="0"/>
              </a:rPr>
              <a:t> in the </a:t>
            </a:r>
            <a:r>
              <a:rPr lang="pl-PL" sz="5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Article</a:t>
            </a:r>
            <a:r>
              <a:rPr lang="pl-PL" sz="500" dirty="0" smtClean="0">
                <a:latin typeface="Calibri" panose="020F0502020204030204" pitchFamily="34" charset="0"/>
                <a:cs typeface="Calibri" panose="020F0502020204030204" pitchFamily="34" charset="0"/>
              </a:rPr>
              <a:t> 12d of the </a:t>
            </a:r>
            <a:r>
              <a:rPr lang="pl-PL" sz="5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Act</a:t>
            </a:r>
            <a:r>
              <a:rPr lang="pl-PL" sz="500" dirty="0" smtClean="0">
                <a:latin typeface="Calibri" panose="020F0502020204030204" pitchFamily="34" charset="0"/>
                <a:cs typeface="Calibri" panose="020F0502020204030204" pitchFamily="34" charset="0"/>
              </a:rPr>
              <a:t> of 16 </a:t>
            </a:r>
            <a:r>
              <a:rPr lang="pl-PL" sz="5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November</a:t>
            </a:r>
            <a:r>
              <a:rPr lang="pl-PL" sz="500" dirty="0" smtClean="0">
                <a:latin typeface="Calibri" panose="020F0502020204030204" pitchFamily="34" charset="0"/>
                <a:cs typeface="Calibri" panose="020F0502020204030204" pitchFamily="34" charset="0"/>
              </a:rPr>
              <a:t> 2016 - </a:t>
            </a:r>
            <a:r>
              <a:rPr lang="pl-PL" sz="5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National</a:t>
            </a:r>
            <a:r>
              <a:rPr lang="pl-PL" sz="5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5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Revenue</a:t>
            </a:r>
            <a:r>
              <a:rPr lang="pl-PL" sz="500" dirty="0" smtClean="0">
                <a:latin typeface="Calibri" panose="020F0502020204030204" pitchFamily="34" charset="0"/>
                <a:cs typeface="Calibri" panose="020F0502020204030204" pitchFamily="34" charset="0"/>
              </a:rPr>
              <a:t> Administration</a:t>
            </a:r>
          </a:p>
        </p:txBody>
      </p:sp>
      <p:sp>
        <p:nvSpPr>
          <p:cNvPr id="58" name="Rectangle 346"/>
          <p:cNvSpPr>
            <a:spLocks noChangeArrowheads="1"/>
          </p:cNvSpPr>
          <p:nvPr/>
        </p:nvSpPr>
        <p:spPr bwMode="auto">
          <a:xfrm>
            <a:off x="2983261" y="1245340"/>
            <a:ext cx="1381456" cy="116714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pl-PL" alt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altLang="pl-PL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800" b="1" dirty="0" err="1">
                <a:latin typeface="Calibri" panose="020F0502020204030204" pitchFamily="34" charset="0"/>
                <a:cs typeface="Calibri" panose="020F0502020204030204" pitchFamily="34" charset="0"/>
              </a:rPr>
              <a:t>Undersecretary</a:t>
            </a:r>
            <a:r>
              <a:rPr lang="pl-PL" sz="800" b="1" dirty="0">
                <a:latin typeface="Calibri" panose="020F0502020204030204" pitchFamily="34" charset="0"/>
                <a:cs typeface="Calibri" panose="020F0502020204030204" pitchFamily="34" charset="0"/>
              </a:rPr>
              <a:t> of </a:t>
            </a:r>
            <a:r>
              <a:rPr lang="pl-PL" sz="8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State</a:t>
            </a:r>
            <a:r>
              <a:rPr lang="pl-PL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800" b="1" dirty="0" err="1">
                <a:latin typeface="Calibri" panose="020F0502020204030204" pitchFamily="34" charset="0"/>
                <a:cs typeface="Calibri" panose="020F0502020204030204" pitchFamily="34" charset="0"/>
              </a:rPr>
              <a:t>Deputy</a:t>
            </a:r>
            <a:r>
              <a:rPr lang="pl-PL" sz="8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800" b="1" dirty="0" err="1">
                <a:latin typeface="Calibri" panose="020F0502020204030204" pitchFamily="34" charset="0"/>
                <a:cs typeface="Calibri" panose="020F0502020204030204" pitchFamily="34" charset="0"/>
              </a:rPr>
              <a:t>Head</a:t>
            </a:r>
            <a:r>
              <a:rPr lang="pl-PL" sz="800" b="1" dirty="0">
                <a:latin typeface="Calibri" panose="020F0502020204030204" pitchFamily="34" charset="0"/>
                <a:cs typeface="Calibri" panose="020F0502020204030204" pitchFamily="34" charset="0"/>
              </a:rPr>
              <a:t> of the </a:t>
            </a:r>
            <a:r>
              <a:rPr lang="pl-PL" sz="800" b="1" dirty="0" err="1">
                <a:latin typeface="Calibri" panose="020F0502020204030204" pitchFamily="34" charset="0"/>
                <a:cs typeface="Calibri" panose="020F0502020204030204" pitchFamily="34" charset="0"/>
              </a:rPr>
              <a:t>National</a:t>
            </a:r>
            <a:r>
              <a:rPr lang="pl-PL" sz="8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800" b="1" dirty="0" err="1">
                <a:latin typeface="Calibri" panose="020F0502020204030204" pitchFamily="34" charset="0"/>
                <a:cs typeface="Calibri" panose="020F0502020204030204" pitchFamily="34" charset="0"/>
              </a:rPr>
              <a:t>Revenue</a:t>
            </a:r>
            <a:r>
              <a:rPr lang="pl-PL" sz="800" b="1" dirty="0">
                <a:latin typeface="Calibri" panose="020F0502020204030204" pitchFamily="34" charset="0"/>
                <a:cs typeface="Calibri" panose="020F0502020204030204" pitchFamily="34" charset="0"/>
              </a:rPr>
              <a:t> Administration</a:t>
            </a:r>
          </a:p>
          <a:p>
            <a:r>
              <a:rPr lang="en-US" sz="9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ANNA CHAŁUPA</a:t>
            </a:r>
          </a:p>
        </p:txBody>
      </p:sp>
      <p:sp>
        <p:nvSpPr>
          <p:cNvPr id="71" name="Rectangle 342"/>
          <p:cNvSpPr>
            <a:spLocks noChangeArrowheads="1"/>
          </p:cNvSpPr>
          <p:nvPr/>
        </p:nvSpPr>
        <p:spPr bwMode="auto">
          <a:xfrm>
            <a:off x="1600842" y="1245341"/>
            <a:ext cx="1262188" cy="116690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Undersecretary 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of State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8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JAN SARNOWSKI</a:t>
            </a:r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2" name="Rectangle 298"/>
          <p:cNvSpPr>
            <a:spLocks noChangeArrowheads="1"/>
          </p:cNvSpPr>
          <p:nvPr/>
        </p:nvSpPr>
        <p:spPr bwMode="auto">
          <a:xfrm>
            <a:off x="1600842" y="6232078"/>
            <a:ext cx="1262187" cy="44759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eaLnBrk="1" hangingPunct="1"/>
            <a:r>
              <a:rPr lang="pl-PL" sz="8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Tax</a:t>
            </a:r>
            <a:r>
              <a:rPr lang="pl-PL" sz="8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Analysis </a:t>
            </a:r>
            <a:r>
              <a:rPr lang="pl-PL" sz="8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  <a:endParaRPr 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DAP</a:t>
            </a:r>
            <a:endParaRPr lang="pl-PL" altLang="pl-PL" sz="800" b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69" name="Rectangle 257"/>
          <p:cNvSpPr>
            <a:spLocks noChangeArrowheads="1"/>
          </p:cNvSpPr>
          <p:nvPr/>
        </p:nvSpPr>
        <p:spPr bwMode="auto">
          <a:xfrm>
            <a:off x="4503160" y="4522353"/>
            <a:ext cx="1276823" cy="66138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Department </a:t>
            </a:r>
            <a:r>
              <a:rPr lang="pl-PL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of Toll Collection 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DPO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73" name="Text Box 275"/>
          <p:cNvSpPr txBox="1">
            <a:spLocks noChangeArrowheads="1"/>
          </p:cNvSpPr>
          <p:nvPr/>
        </p:nvSpPr>
        <p:spPr bwMode="auto">
          <a:xfrm>
            <a:off x="3003308" y="4637028"/>
            <a:ext cx="1370542" cy="680798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Tax </a:t>
            </a:r>
            <a:r>
              <a:rPr lang="pl-PL" sz="8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Certification</a:t>
            </a:r>
            <a:r>
              <a:rPr lang="en-US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DOP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74" name="Rectangle 257"/>
          <p:cNvSpPr>
            <a:spLocks noChangeArrowheads="1"/>
          </p:cNvSpPr>
          <p:nvPr/>
        </p:nvSpPr>
        <p:spPr bwMode="auto">
          <a:xfrm>
            <a:off x="5876661" y="3137159"/>
            <a:ext cx="1294521" cy="70315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Organization and International Relations of the National Revenue Administration </a:t>
            </a:r>
            <a:r>
              <a:rPr lang="en-US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  <a:endParaRPr lang="pl-PL" sz="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DOM</a:t>
            </a:r>
            <a:endParaRPr lang="pl-PL" alt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Ćwiartka">
  <a:themeElements>
    <a:clrScheme name="Ćwiartka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Ćwiartk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Ćwiartka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16719</TotalTime>
  <Words>351</Words>
  <Application>Microsoft Office PowerPoint</Application>
  <PresentationFormat>Slajdy 35 mm</PresentationFormat>
  <Paragraphs>142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 New Roman</vt:lpstr>
      <vt:lpstr>Wingdings</vt:lpstr>
      <vt:lpstr>Ćwiartka</vt:lpstr>
      <vt:lpstr>Prezentacja programu PowerPoint</vt:lpstr>
    </vt:vector>
  </TitlesOfParts>
  <Company>Min. Fin.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STRUKTURA ORGANIZACYJNA</dc:title>
  <dc:creator>Biuro Dyrektora Generalnego</dc:creator>
  <cp:lastModifiedBy>Waniek Michał</cp:lastModifiedBy>
  <cp:revision>1445</cp:revision>
  <cp:lastPrinted>2019-06-18T08:41:22Z</cp:lastPrinted>
  <dcterms:created xsi:type="dcterms:W3CDTF">2006-06-26T12:00:33Z</dcterms:created>
  <dcterms:modified xsi:type="dcterms:W3CDTF">2021-01-20T12:30:06Z</dcterms:modified>
</cp:coreProperties>
</file>