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6" r:id="rId21"/>
    <p:sldId id="277" r:id="rId22"/>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76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bg>
      <p:bgRef idx="1002">
        <a:schemeClr val="bg2"/>
      </p:bgRef>
    </p:bg>
    <p:spTree>
      <p:nvGrpSpPr>
        <p:cNvPr id="1" name=""/>
        <p:cNvGrpSpPr/>
        <p:nvPr/>
      </p:nvGrpSpPr>
      <p:grpSpPr>
        <a:xfrm>
          <a:off x="0" y="0"/>
          <a:ext cx="0" cy="0"/>
          <a:chOff x="0" y="0"/>
          <a:chExt cx="0" cy="0"/>
        </a:xfrm>
      </p:grpSpPr>
      <p:sp>
        <p:nvSpPr>
          <p:cNvPr id="9" name="Tytuł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pl-PL"/>
              <a:t>Kliknij, aby edytować styl</a:t>
            </a:r>
            <a:endParaRPr kumimoji="0" lang="en-US"/>
          </a:p>
        </p:txBody>
      </p:sp>
      <p:sp>
        <p:nvSpPr>
          <p:cNvPr id="17" name="Podtytuł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a:t>Kliknij, aby edytować styl wzorca podtytułu</a:t>
            </a:r>
            <a:endParaRPr kumimoji="0" lang="en-US"/>
          </a:p>
        </p:txBody>
      </p:sp>
      <p:sp>
        <p:nvSpPr>
          <p:cNvPr id="30" name="Symbol zastępczy daty 29"/>
          <p:cNvSpPr>
            <a:spLocks noGrp="1"/>
          </p:cNvSpPr>
          <p:nvPr>
            <p:ph type="dt" sz="half" idx="10"/>
          </p:nvPr>
        </p:nvSpPr>
        <p:spPr/>
        <p:txBody>
          <a:bodyPr/>
          <a:lstStyle/>
          <a:p>
            <a:fld id="{37767753-FB5D-44C8-869D-DC5B9AB2D212}" type="datetimeFigureOut">
              <a:rPr lang="pl-PL" smtClean="0"/>
              <a:t>14.11.2022</a:t>
            </a:fld>
            <a:endParaRPr lang="pl-PL"/>
          </a:p>
        </p:txBody>
      </p:sp>
      <p:sp>
        <p:nvSpPr>
          <p:cNvPr id="19" name="Symbol zastępczy stopki 18"/>
          <p:cNvSpPr>
            <a:spLocks noGrp="1"/>
          </p:cNvSpPr>
          <p:nvPr>
            <p:ph type="ftr" sz="quarter" idx="11"/>
          </p:nvPr>
        </p:nvSpPr>
        <p:spPr/>
        <p:txBody>
          <a:bodyPr/>
          <a:lstStyle/>
          <a:p>
            <a:endParaRPr lang="pl-PL"/>
          </a:p>
        </p:txBody>
      </p:sp>
      <p:sp>
        <p:nvSpPr>
          <p:cNvPr id="27" name="Symbol zastępczy numeru slajdu 26"/>
          <p:cNvSpPr>
            <a:spLocks noGrp="1"/>
          </p:cNvSpPr>
          <p:nvPr>
            <p:ph type="sldNum" sz="quarter" idx="12"/>
          </p:nvPr>
        </p:nvSpPr>
        <p:spPr/>
        <p:txBody>
          <a:bodyPr/>
          <a:lstStyle/>
          <a:p>
            <a:fld id="{B118D718-6DB8-4E3C-A2B7-2E1197EAC368}" type="slidenum">
              <a:rPr lang="pl-PL" smtClean="0"/>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daty 3"/>
          <p:cNvSpPr>
            <a:spLocks noGrp="1"/>
          </p:cNvSpPr>
          <p:nvPr>
            <p:ph type="dt" sz="half" idx="10"/>
          </p:nvPr>
        </p:nvSpPr>
        <p:spPr/>
        <p:txBody>
          <a:bodyPr/>
          <a:lstStyle/>
          <a:p>
            <a:fld id="{37767753-FB5D-44C8-869D-DC5B9AB2D212}" type="datetimeFigureOut">
              <a:rPr lang="pl-PL" smtClean="0"/>
              <a:t>14.11.2022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118D718-6DB8-4E3C-A2B7-2E1197EAC368}"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914401"/>
            <a:ext cx="2057400" cy="5211763"/>
          </a:xfrm>
        </p:spPr>
        <p:txBody>
          <a:bodyPr vert="eaVert"/>
          <a:lstStyle/>
          <a:p>
            <a:r>
              <a:rPr kumimoji="0" lang="pl-PL"/>
              <a:t>Kliknij, aby edytować styl</a:t>
            </a:r>
            <a:endParaRPr kumimoji="0" lang="en-US"/>
          </a:p>
        </p:txBody>
      </p:sp>
      <p:sp>
        <p:nvSpPr>
          <p:cNvPr id="3" name="Symbol zastępczy tytułu pionowego 2"/>
          <p:cNvSpPr>
            <a:spLocks noGrp="1"/>
          </p:cNvSpPr>
          <p:nvPr>
            <p:ph type="body" orient="vert" idx="1"/>
          </p:nvPr>
        </p:nvSpPr>
        <p:spPr>
          <a:xfrm>
            <a:off x="457200" y="914401"/>
            <a:ext cx="6019800" cy="5211763"/>
          </a:xfrm>
        </p:spPr>
        <p:txBody>
          <a:bodyPr vert="eaVer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daty 3"/>
          <p:cNvSpPr>
            <a:spLocks noGrp="1"/>
          </p:cNvSpPr>
          <p:nvPr>
            <p:ph type="dt" sz="half" idx="10"/>
          </p:nvPr>
        </p:nvSpPr>
        <p:spPr/>
        <p:txBody>
          <a:bodyPr/>
          <a:lstStyle/>
          <a:p>
            <a:fld id="{37767753-FB5D-44C8-869D-DC5B9AB2D212}" type="datetimeFigureOut">
              <a:rPr lang="pl-PL" smtClean="0"/>
              <a:t>14.11.2022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118D718-6DB8-4E3C-A2B7-2E1197EAC368}"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a:t>Kliknij, aby edytować styl</a:t>
            </a:r>
            <a:endParaRPr kumimoji="0" lang="en-US"/>
          </a:p>
        </p:txBody>
      </p:sp>
      <p:sp>
        <p:nvSpPr>
          <p:cNvPr id="3" name="Symbol zastępczy zawartości 2"/>
          <p:cNvSpPr>
            <a:spLocks noGrp="1"/>
          </p:cNvSpPr>
          <p:nvPr>
            <p:ph idx="1"/>
          </p:nvPr>
        </p:nvSpPr>
        <p:spPr/>
        <p:txBody>
          <a:body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daty 3"/>
          <p:cNvSpPr>
            <a:spLocks noGrp="1"/>
          </p:cNvSpPr>
          <p:nvPr>
            <p:ph type="dt" sz="half" idx="10"/>
          </p:nvPr>
        </p:nvSpPr>
        <p:spPr/>
        <p:txBody>
          <a:bodyPr/>
          <a:lstStyle/>
          <a:p>
            <a:fld id="{37767753-FB5D-44C8-869D-DC5B9AB2D212}" type="datetimeFigureOut">
              <a:rPr lang="pl-PL" smtClean="0"/>
              <a:t>14.11.2022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118D718-6DB8-4E3C-A2B7-2E1197EAC368}" type="slidenum">
              <a:rPr lang="pl-PL" smtClean="0"/>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bg>
      <p:bgRef idx="1002">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pl-PL"/>
              <a:t>Kliknij, aby edytować styl</a:t>
            </a:r>
            <a:endParaRPr kumimoji="0" lang="en-US"/>
          </a:p>
        </p:txBody>
      </p:sp>
      <p:sp>
        <p:nvSpPr>
          <p:cNvPr id="3" name="Symbol zastępczy tekstu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a:t>Kliknij, aby edytować style wzorca tekstu</a:t>
            </a:r>
          </a:p>
        </p:txBody>
      </p:sp>
      <p:sp>
        <p:nvSpPr>
          <p:cNvPr id="4" name="Symbol zastępczy daty 3"/>
          <p:cNvSpPr>
            <a:spLocks noGrp="1"/>
          </p:cNvSpPr>
          <p:nvPr>
            <p:ph type="dt" sz="half" idx="10"/>
          </p:nvPr>
        </p:nvSpPr>
        <p:spPr/>
        <p:txBody>
          <a:bodyPr/>
          <a:lstStyle/>
          <a:p>
            <a:fld id="{37767753-FB5D-44C8-869D-DC5B9AB2D212}" type="datetimeFigureOut">
              <a:rPr lang="pl-PL" smtClean="0"/>
              <a:t>14.11.2022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118D718-6DB8-4E3C-A2B7-2E1197EAC368}" type="slidenum">
              <a:rPr lang="pl-PL" smtClean="0"/>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1143000"/>
          </a:xfrm>
        </p:spPr>
        <p:txBody>
          <a:bodyPr/>
          <a:lstStyle/>
          <a:p>
            <a:r>
              <a:rPr kumimoji="0" lang="pl-PL"/>
              <a:t>Kliknij, aby edytować styl</a:t>
            </a:r>
            <a:endParaRPr kumimoji="0" lang="en-US"/>
          </a:p>
        </p:txBody>
      </p:sp>
      <p:sp>
        <p:nvSpPr>
          <p:cNvPr id="3" name="Symbol zastępczy zawartości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zawartości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5" name="Symbol zastępczy daty 4"/>
          <p:cNvSpPr>
            <a:spLocks noGrp="1"/>
          </p:cNvSpPr>
          <p:nvPr>
            <p:ph type="dt" sz="half" idx="10"/>
          </p:nvPr>
        </p:nvSpPr>
        <p:spPr/>
        <p:txBody>
          <a:bodyPr/>
          <a:lstStyle/>
          <a:p>
            <a:fld id="{37767753-FB5D-44C8-869D-DC5B9AB2D212}" type="datetimeFigureOut">
              <a:rPr lang="pl-PL" smtClean="0"/>
              <a:t>14.11.2022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B118D718-6DB8-4E3C-A2B7-2E1197EAC368}" type="slidenum">
              <a:rPr lang="pl-PL" smtClean="0"/>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1143000"/>
          </a:xfrm>
        </p:spPr>
        <p:txBody>
          <a:bodyPr tIns="45720" anchor="b"/>
          <a:lstStyle>
            <a:lvl1pPr>
              <a:defRPr/>
            </a:lvl1pPr>
          </a:lstStyle>
          <a:p>
            <a:r>
              <a:rPr kumimoji="0" lang="pl-PL"/>
              <a:t>Kliknij, aby edytować styl</a:t>
            </a:r>
            <a:endParaRPr kumimoji="0" lang="en-US"/>
          </a:p>
        </p:txBody>
      </p:sp>
      <p:sp>
        <p:nvSpPr>
          <p:cNvPr id="3" name="Symbol zastępczy tekstu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l-PL"/>
              <a:t>Kliknij, aby edytować style wzorca tekstu</a:t>
            </a:r>
          </a:p>
        </p:txBody>
      </p:sp>
      <p:sp>
        <p:nvSpPr>
          <p:cNvPr id="4" name="Symbol zastępczy tekstu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l-PL"/>
              <a:t>Kliknij, aby edytować style wzorca tekstu</a:t>
            </a:r>
          </a:p>
        </p:txBody>
      </p:sp>
      <p:sp>
        <p:nvSpPr>
          <p:cNvPr id="5" name="Symbol zastępczy zawartości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6" name="Symbol zastępczy zawartości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7" name="Symbol zastępczy daty 6"/>
          <p:cNvSpPr>
            <a:spLocks noGrp="1"/>
          </p:cNvSpPr>
          <p:nvPr>
            <p:ph type="dt" sz="half" idx="10"/>
          </p:nvPr>
        </p:nvSpPr>
        <p:spPr/>
        <p:txBody>
          <a:bodyPr/>
          <a:lstStyle/>
          <a:p>
            <a:fld id="{37767753-FB5D-44C8-869D-DC5B9AB2D212}" type="datetimeFigureOut">
              <a:rPr lang="pl-PL" smtClean="0"/>
              <a:t>14.11.2022</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B118D718-6DB8-4E3C-A2B7-2E1197EAC368}" type="slidenum">
              <a:rPr lang="pl-PL" smtClean="0"/>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pl-PL"/>
              <a:t>Kliknij, aby edytować styl</a:t>
            </a:r>
            <a:endParaRPr kumimoji="0" lang="en-US"/>
          </a:p>
        </p:txBody>
      </p:sp>
      <p:sp>
        <p:nvSpPr>
          <p:cNvPr id="3" name="Symbol zastępczy daty 2"/>
          <p:cNvSpPr>
            <a:spLocks noGrp="1"/>
          </p:cNvSpPr>
          <p:nvPr>
            <p:ph type="dt" sz="half" idx="10"/>
          </p:nvPr>
        </p:nvSpPr>
        <p:spPr/>
        <p:txBody>
          <a:bodyPr/>
          <a:lstStyle/>
          <a:p>
            <a:fld id="{37767753-FB5D-44C8-869D-DC5B9AB2D212}" type="datetimeFigureOut">
              <a:rPr lang="pl-PL" smtClean="0"/>
              <a:t>14.11.2022</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B118D718-6DB8-4E3C-A2B7-2E1197EAC368}" type="slidenum">
              <a:rPr lang="pl-PL" smtClean="0"/>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37767753-FB5D-44C8-869D-DC5B9AB2D212}" type="datetimeFigureOut">
              <a:rPr lang="pl-PL" smtClean="0"/>
              <a:t>14.11.2022</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B118D718-6DB8-4E3C-A2B7-2E1197EAC368}"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pl-PL"/>
              <a:t>Kliknij, aby edytować styl</a:t>
            </a:r>
            <a:endParaRPr kumimoji="0" lang="en-US"/>
          </a:p>
        </p:txBody>
      </p:sp>
      <p:sp>
        <p:nvSpPr>
          <p:cNvPr id="3" name="Symbol zastępczy tekstu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pl-PL"/>
              <a:t>Kliknij, aby edytować style wzorca tekstu</a:t>
            </a:r>
          </a:p>
        </p:txBody>
      </p:sp>
      <p:sp>
        <p:nvSpPr>
          <p:cNvPr id="4" name="Symbol zastępczy zawartości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5" name="Symbol zastępczy daty 4"/>
          <p:cNvSpPr>
            <a:spLocks noGrp="1"/>
          </p:cNvSpPr>
          <p:nvPr>
            <p:ph type="dt" sz="half" idx="10"/>
          </p:nvPr>
        </p:nvSpPr>
        <p:spPr/>
        <p:txBody>
          <a:bodyPr/>
          <a:lstStyle/>
          <a:p>
            <a:fld id="{37767753-FB5D-44C8-869D-DC5B9AB2D212}" type="datetimeFigureOut">
              <a:rPr lang="pl-PL" smtClean="0"/>
              <a:t>14.11.2022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B118D718-6DB8-4E3C-A2B7-2E1197EAC368}" type="slidenum">
              <a:rPr lang="pl-PL" smtClean="0"/>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9" name="Prostokąt ze ściętym i zaokrąglonym rogi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ójkąt prostokątny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ytuł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pl-PL"/>
              <a:t>Kliknij, aby edytować styl</a:t>
            </a:r>
            <a:endParaRPr kumimoji="0" lang="en-US"/>
          </a:p>
        </p:txBody>
      </p:sp>
      <p:sp>
        <p:nvSpPr>
          <p:cNvPr id="4" name="Symbol zastępczy tekstu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pl-PL"/>
              <a:t>Kliknij, aby edytować style wzorca tekstu</a:t>
            </a:r>
          </a:p>
        </p:txBody>
      </p:sp>
      <p:sp>
        <p:nvSpPr>
          <p:cNvPr id="5" name="Symbol zastępczy daty 4"/>
          <p:cNvSpPr>
            <a:spLocks noGrp="1"/>
          </p:cNvSpPr>
          <p:nvPr>
            <p:ph type="dt" sz="half" idx="10"/>
          </p:nvPr>
        </p:nvSpPr>
        <p:spPr/>
        <p:txBody>
          <a:bodyPr/>
          <a:lstStyle/>
          <a:p>
            <a:fld id="{37767753-FB5D-44C8-869D-DC5B9AB2D212}" type="datetimeFigureOut">
              <a:rPr lang="pl-PL" smtClean="0"/>
              <a:t>14.11.2022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a:xfrm>
            <a:off x="8077200" y="6356350"/>
            <a:ext cx="609600" cy="365125"/>
          </a:xfrm>
        </p:spPr>
        <p:txBody>
          <a:bodyPr/>
          <a:lstStyle/>
          <a:p>
            <a:fld id="{B118D718-6DB8-4E3C-A2B7-2E1197EAC368}" type="slidenum">
              <a:rPr lang="pl-PL" smtClean="0"/>
              <a:t>‹#›</a:t>
            </a:fld>
            <a:endParaRPr lang="pl-PL"/>
          </a:p>
        </p:txBody>
      </p:sp>
      <p:sp>
        <p:nvSpPr>
          <p:cNvPr id="3" name="Symbol zastępczy obrazu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pl-PL"/>
              <a:t>Kliknij ikonę, aby dodać obraz</a:t>
            </a:r>
            <a:endParaRPr kumimoji="0" lang="en-US" dirty="0"/>
          </a:p>
        </p:txBody>
      </p:sp>
      <p:sp>
        <p:nvSpPr>
          <p:cNvPr id="10" name="Dowolny kształt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Dowolny kształt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Dowolny kształt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Dowolny kształt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Symbol zastępczy tytułu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pl-PL"/>
              <a:t>Kliknij, aby edytować styl</a:t>
            </a:r>
            <a:endParaRPr kumimoji="0" lang="en-US"/>
          </a:p>
        </p:txBody>
      </p:sp>
      <p:sp>
        <p:nvSpPr>
          <p:cNvPr id="30" name="Symbol zastępczy tekstu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pl-PL"/>
              <a:t>Kliknij, aby edytować style wzorca tekstu</a:t>
            </a:r>
          </a:p>
          <a:p>
            <a:pPr lvl="1" eaLnBrk="1" latinLnBrk="0" hangingPunct="1"/>
            <a:r>
              <a:rPr kumimoji="0" lang="pl-PL"/>
              <a:t>Drugi poziom</a:t>
            </a:r>
          </a:p>
          <a:p>
            <a:pPr lvl="2" eaLnBrk="1" latinLnBrk="0" hangingPunct="1"/>
            <a:r>
              <a:rPr kumimoji="0" lang="pl-PL"/>
              <a:t>Trzeci poziom</a:t>
            </a:r>
          </a:p>
          <a:p>
            <a:pPr lvl="3" eaLnBrk="1" latinLnBrk="0" hangingPunct="1"/>
            <a:r>
              <a:rPr kumimoji="0" lang="pl-PL"/>
              <a:t>Czwarty poziom</a:t>
            </a:r>
          </a:p>
          <a:p>
            <a:pPr lvl="4" eaLnBrk="1" latinLnBrk="0" hangingPunct="1"/>
            <a:r>
              <a:rPr kumimoji="0" lang="pl-PL"/>
              <a:t>Piąty poziom</a:t>
            </a:r>
            <a:endParaRPr kumimoji="0" lang="en-US"/>
          </a:p>
        </p:txBody>
      </p:sp>
      <p:sp>
        <p:nvSpPr>
          <p:cNvPr id="10" name="Symbol zastępczy daty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7767753-FB5D-44C8-869D-DC5B9AB2D212}" type="datetimeFigureOut">
              <a:rPr lang="pl-PL" smtClean="0"/>
              <a:t>14.11.2022</a:t>
            </a:fld>
            <a:endParaRPr lang="pl-PL"/>
          </a:p>
        </p:txBody>
      </p:sp>
      <p:sp>
        <p:nvSpPr>
          <p:cNvPr id="22" name="Symbol zastępczy stopki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pl-PL"/>
          </a:p>
        </p:txBody>
      </p:sp>
      <p:sp>
        <p:nvSpPr>
          <p:cNvPr id="18" name="Symbol zastępczy numeru slajd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18D718-6DB8-4E3C-A2B7-2E1197EAC368}" type="slidenum">
              <a:rPr lang="pl-PL" smtClean="0"/>
              <a:t>‹#›</a:t>
            </a:fld>
            <a:endParaRPr lang="pl-PL"/>
          </a:p>
        </p:txBody>
      </p:sp>
      <p:grpSp>
        <p:nvGrpSpPr>
          <p:cNvPr id="2" name="Grupa 1"/>
          <p:cNvGrpSpPr/>
          <p:nvPr/>
        </p:nvGrpSpPr>
        <p:grpSpPr>
          <a:xfrm>
            <a:off x="-19017" y="202408"/>
            <a:ext cx="9180548" cy="649224"/>
            <a:chOff x="-19045" y="216550"/>
            <a:chExt cx="9180548" cy="649224"/>
          </a:xfrm>
        </p:grpSpPr>
        <p:sp>
          <p:nvSpPr>
            <p:cNvPr id="12" name="Dowolny kształt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Dowolny kształt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571472" y="2214554"/>
            <a:ext cx="7772400" cy="1957400"/>
          </a:xfrm>
        </p:spPr>
        <p:txBody>
          <a:bodyPr>
            <a:normAutofit fontScale="90000"/>
          </a:bodyPr>
          <a:lstStyle/>
          <a:p>
            <a:pPr algn="ctr"/>
            <a:r>
              <a:rPr lang="pl-PL" sz="6700" dirty="0"/>
              <a:t>Zasady żywienia </a:t>
            </a:r>
            <a:br>
              <a:rPr lang="pl-PL" sz="6700" dirty="0"/>
            </a:br>
            <a:r>
              <a:rPr lang="pl-PL" sz="6700" dirty="0"/>
              <a:t>w cukrzycy typu II</a:t>
            </a:r>
            <a:br>
              <a:rPr lang="pl-PL" dirty="0"/>
            </a:br>
            <a:endParaRPr lang="pl-PL" dirty="0"/>
          </a:p>
        </p:txBody>
      </p:sp>
      <p:sp>
        <p:nvSpPr>
          <p:cNvPr id="3" name="Podtytuł 2"/>
          <p:cNvSpPr>
            <a:spLocks noGrp="1"/>
          </p:cNvSpPr>
          <p:nvPr>
            <p:ph type="subTitle" idx="1"/>
          </p:nvPr>
        </p:nvSpPr>
        <p:spPr>
          <a:xfrm>
            <a:off x="500034" y="4214818"/>
            <a:ext cx="7854696" cy="1752600"/>
          </a:xfrm>
        </p:spPr>
        <p:txBody>
          <a:bodyPr>
            <a:normAutofit/>
          </a:bodyPr>
          <a:lstStyle/>
          <a:p>
            <a:pPr algn="ctr"/>
            <a:r>
              <a:rPr lang="pl-PL" sz="2800" dirty="0">
                <a:solidFill>
                  <a:schemeClr val="tx1"/>
                </a:solidFill>
              </a:rPr>
              <a:t>Przygotowanie:</a:t>
            </a:r>
          </a:p>
          <a:p>
            <a:pPr algn="ctr"/>
            <a:r>
              <a:rPr lang="pl-PL" sz="2800" dirty="0">
                <a:solidFill>
                  <a:schemeClr val="tx1"/>
                </a:solidFill>
              </a:rPr>
              <a:t>Anna Pałka</a:t>
            </a:r>
          </a:p>
          <a:p>
            <a:pPr algn="ctr"/>
            <a:r>
              <a:rPr lang="pl-PL" sz="2800" dirty="0">
                <a:solidFill>
                  <a:schemeClr val="tx1"/>
                </a:solidFill>
              </a:rPr>
              <a:t>Ewelina </a:t>
            </a:r>
            <a:r>
              <a:rPr lang="pl-PL" sz="2800" dirty="0" err="1">
                <a:solidFill>
                  <a:schemeClr val="tx1"/>
                </a:solidFill>
              </a:rPr>
              <a:t>Mizgajska</a:t>
            </a:r>
            <a:endParaRPr lang="pl-PL" sz="2800"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00034" y="1285860"/>
            <a:ext cx="8229600" cy="5268931"/>
          </a:xfrm>
        </p:spPr>
        <p:txBody>
          <a:bodyPr>
            <a:normAutofit/>
          </a:bodyPr>
          <a:lstStyle/>
          <a:p>
            <a:pPr>
              <a:buNone/>
            </a:pPr>
            <a:r>
              <a:rPr lang="pl-PL" dirty="0"/>
              <a:t>13. Należy ograniczyć spożycie soli kuchennej. Zastąpić można ją różnymi rodzajami ziół, takimi jak: szałwia, tymianek, </a:t>
            </a:r>
            <a:r>
              <a:rPr lang="pl-PL" dirty="0" err="1"/>
              <a:t>oregano</a:t>
            </a:r>
            <a:r>
              <a:rPr lang="pl-PL" dirty="0"/>
              <a:t>, bazylia, rozmaryn, słodka i ostra papryka, curry, imbir, cynamon, koperek, natka pietruszki, estragon </a:t>
            </a:r>
          </a:p>
          <a:p>
            <a:pPr>
              <a:buNone/>
            </a:pPr>
            <a:r>
              <a:rPr lang="pl-PL" dirty="0"/>
              <a:t>14. Posiłki należy spożywać w małej objętości, regularnie 4-5 razy dziennie</a:t>
            </a:r>
          </a:p>
          <a:p>
            <a:pPr>
              <a:buNone/>
            </a:pPr>
            <a:r>
              <a:rPr lang="pl-PL" dirty="0"/>
              <a:t>15. Zamiast słodyczy sklepowych można przyrządzać zdrowe domowe słodycze, </a:t>
            </a:r>
            <a:br>
              <a:rPr lang="pl-PL" dirty="0"/>
            </a:br>
            <a:r>
              <a:rPr lang="pl-PL" dirty="0"/>
              <a:t>z dodatkiem </a:t>
            </a:r>
            <a:r>
              <a:rPr lang="pl-PL" dirty="0" err="1"/>
              <a:t>słodzika</a:t>
            </a:r>
            <a:r>
              <a:rPr lang="pl-PL" dirty="0"/>
              <a:t> jak </a:t>
            </a:r>
            <a:r>
              <a:rPr lang="pl-PL" dirty="0" err="1"/>
              <a:t>stewia</a:t>
            </a:r>
            <a:r>
              <a:rPr lang="pl-PL" dirty="0"/>
              <a:t>, która nie podnosi poziomu cukru we krwi</a:t>
            </a:r>
          </a:p>
          <a:p>
            <a:endParaRPr lang="pl-P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a:buNone/>
            </a:pPr>
            <a:r>
              <a:rPr lang="pl-PL" dirty="0"/>
              <a:t>16. Należy zadbać o właściwą ilość błonnika pokarmowego 30 – 40 g na dzień. Błonnik skutecznie obniża IG i spowalnia wchłanianie węglowodanów Pełnoziarniste produkty zbożowe, otręby, nisko przetworzone płatki śniadaniowe, warzywa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28596" y="1142984"/>
            <a:ext cx="8229600" cy="6000792"/>
          </a:xfrm>
        </p:spPr>
        <p:txBody>
          <a:bodyPr>
            <a:normAutofit fontScale="92500" lnSpcReduction="20000"/>
          </a:bodyPr>
          <a:lstStyle/>
          <a:p>
            <a:pPr>
              <a:buNone/>
            </a:pPr>
            <a:r>
              <a:rPr lang="pl-PL" dirty="0"/>
              <a:t>17. Produkty, których należy unikać to przede wszystkim: pieczywo pszenne, pieczywo z dodatkiem miodu lub karmelu, mąka pszenna, rozgotowane: kasza, ryż, makaron, błyskawiczne płatki śniadaniowe, warzywa rozgotowane buraki zasmażane, marchew oprószana, warzywa z puszki, owoce bardzo dojrzałe, owoce suszone, mleko tłuste, skondensowane, </a:t>
            </a:r>
            <a:r>
              <a:rPr lang="pl-PL" dirty="0" err="1"/>
              <a:t>zabielacze</a:t>
            </a:r>
            <a:r>
              <a:rPr lang="pl-PL" dirty="0"/>
              <a:t> do kawy, śmietana sery: tłuste, do smarowania typu „fromage”, śmietankowe, dojrzewające, podpuszczkowe, sery topione, słodzone desery, tłuste gatunki mięsa: wieprzowina, baranina, gęsi, kaczki, wszystkie podroby tłuste, drobno mielone, salami, pasztety, pasztetowa, parówki, boczek, kiełbasy tłuste ryby smażone na maśle, panierowane, krewetki, kawior, kalmary, małże jajecznica na maśle, boczku,, masło, słonina, smalec, margaryny twarde, miód, słodycze zawierające tłuszcz: ciasta z masami, czekolada mleczna lub owocowa, batony, wafelki z nadzieniem, chałwa</a:t>
            </a:r>
          </a:p>
          <a:p>
            <a:endParaRPr lang="pl-P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28596" y="1571612"/>
            <a:ext cx="8229600" cy="4525963"/>
          </a:xfrm>
        </p:spPr>
        <p:txBody>
          <a:bodyPr>
            <a:normAutofit/>
          </a:bodyPr>
          <a:lstStyle/>
          <a:p>
            <a:pPr>
              <a:buNone/>
            </a:pPr>
            <a:r>
              <a:rPr lang="pl-PL" dirty="0"/>
              <a:t>18. Zalecane sposoby przygotowywania posiłków to: gotowanie w wodzie i na parze,  pieczenie </a:t>
            </a:r>
            <a:br>
              <a:rPr lang="pl-PL" dirty="0"/>
            </a:br>
            <a:r>
              <a:rPr lang="pl-PL" dirty="0"/>
              <a:t>w rękawie, folii aluminiowej, pergaminie lub naczyniu żaroodpornym, duszenie</a:t>
            </a:r>
            <a:br>
              <a:rPr lang="pl-PL" dirty="0"/>
            </a:br>
            <a:endParaRPr lang="pl-PL" dirty="0"/>
          </a:p>
          <a:p>
            <a:pPr>
              <a:buNone/>
            </a:pPr>
            <a:r>
              <a:rPr lang="pl-PL" dirty="0"/>
              <a:t>19. Spożycie płynów ustala się indywidualnie, minimum 1,5 l na dzień, najlepiej woda mineralna, herbata zielona, czarna, napary ziołowe</a:t>
            </a:r>
          </a:p>
          <a:p>
            <a:endParaRPr lang="pl-P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71472" y="1214422"/>
            <a:ext cx="8229600" cy="1143000"/>
          </a:xfrm>
        </p:spPr>
        <p:txBody>
          <a:bodyPr>
            <a:normAutofit fontScale="90000"/>
          </a:bodyPr>
          <a:lstStyle/>
          <a:p>
            <a:br>
              <a:rPr lang="pl-PL" u="sng" dirty="0"/>
            </a:br>
            <a:r>
              <a:rPr lang="pl-PL" u="sng" dirty="0"/>
              <a:t>Czy istnieje dieta cukrzycowa?</a:t>
            </a:r>
            <a:br>
              <a:rPr lang="pl-PL" dirty="0"/>
            </a:br>
            <a:endParaRPr lang="pl-PL" dirty="0"/>
          </a:p>
        </p:txBody>
      </p:sp>
      <p:sp>
        <p:nvSpPr>
          <p:cNvPr id="3" name="Symbol zastępczy zawartości 2"/>
          <p:cNvSpPr>
            <a:spLocks noGrp="1"/>
          </p:cNvSpPr>
          <p:nvPr>
            <p:ph idx="1"/>
          </p:nvPr>
        </p:nvSpPr>
        <p:spPr>
          <a:xfrm>
            <a:off x="428596" y="2468880"/>
            <a:ext cx="8229600" cy="4389120"/>
          </a:xfrm>
        </p:spPr>
        <p:txBody>
          <a:bodyPr>
            <a:normAutofit/>
          </a:bodyPr>
          <a:lstStyle/>
          <a:p>
            <a:pPr>
              <a:buNone/>
            </a:pPr>
            <a:r>
              <a:rPr lang="pl-PL" dirty="0"/>
              <a:t>   Wychodząc od klasyfikacji diet leczniczych, istnieje dieta z ograniczeniem łatwo przyswajalnych węglowodanów, którą dawniej nazywano dietą cukrzycową. Obecnie mówimy o diecie z ograniczeniem spożycia węglowodanów o wysokim indeksie </a:t>
            </a:r>
            <a:r>
              <a:rPr lang="pl-PL" dirty="0" err="1"/>
              <a:t>glikemicznym</a:t>
            </a:r>
            <a:r>
              <a:rPr lang="pl-PL" dirty="0"/>
              <a:t>, która ma największy wpływ na obniżenie poziomu glukozy we krwi</a:t>
            </a:r>
          </a:p>
          <a:p>
            <a:endParaRPr lang="pl-PL"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u="sng" dirty="0"/>
              <a:t>Edukacja pacjenta</a:t>
            </a:r>
            <a:endParaRPr lang="pl-PL" dirty="0"/>
          </a:p>
        </p:txBody>
      </p:sp>
      <p:sp>
        <p:nvSpPr>
          <p:cNvPr id="3" name="Symbol zastępczy zawartości 2"/>
          <p:cNvSpPr>
            <a:spLocks noGrp="1"/>
          </p:cNvSpPr>
          <p:nvPr>
            <p:ph idx="1"/>
          </p:nvPr>
        </p:nvSpPr>
        <p:spPr>
          <a:xfrm>
            <a:off x="357158" y="2468880"/>
            <a:ext cx="8229600" cy="4389120"/>
          </a:xfrm>
        </p:spPr>
        <p:txBody>
          <a:bodyPr/>
          <a:lstStyle/>
          <a:p>
            <a:pPr>
              <a:buNone/>
            </a:pPr>
            <a:r>
              <a:rPr lang="pl-PL" dirty="0"/>
              <a:t>   </a:t>
            </a:r>
            <a:br>
              <a:rPr lang="pl-PL" dirty="0"/>
            </a:br>
            <a:r>
              <a:rPr lang="pl-PL" dirty="0"/>
              <a:t>Bardzo ważna jest edukacja pacjentów ze stwierdzoną cukrzycą typu II, ale również osób, których wyniki badań wskazują na stan przed cukrzycowy. Trzeba informować pacjentów, między innymi o ty, że:</a:t>
            </a:r>
          </a:p>
          <a:p>
            <a:endParaRPr lang="pl-PL"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00034" y="1660507"/>
            <a:ext cx="8229600" cy="5197493"/>
          </a:xfrm>
        </p:spPr>
        <p:txBody>
          <a:bodyPr>
            <a:normAutofit/>
          </a:bodyPr>
          <a:lstStyle/>
          <a:p>
            <a:pPr lvl="0">
              <a:buFont typeface="Wingdings" pitchFamily="2" charset="2"/>
              <a:buChar char="ü"/>
            </a:pPr>
            <a:r>
              <a:rPr lang="pl-PL" dirty="0"/>
              <a:t>Odpowiednia dieta sprzyja stopniowemu zmniejszaniu masy ciała</a:t>
            </a:r>
            <a:br>
              <a:rPr lang="pl-PL" dirty="0"/>
            </a:br>
            <a:endParaRPr lang="pl-PL" dirty="0"/>
          </a:p>
          <a:p>
            <a:pPr lvl="0">
              <a:buFont typeface="Wingdings" pitchFamily="2" charset="2"/>
              <a:buChar char="ü"/>
            </a:pPr>
            <a:r>
              <a:rPr lang="pl-PL" dirty="0"/>
              <a:t>Ruch, czyli umiarkowana aktywność fizyczna poprawia wrażliwość komórek na insulinę</a:t>
            </a:r>
            <a:br>
              <a:rPr lang="pl-PL" dirty="0"/>
            </a:br>
            <a:endParaRPr lang="pl-PL" dirty="0"/>
          </a:p>
          <a:p>
            <a:pPr lvl="0">
              <a:buFont typeface="Wingdings" pitchFamily="2" charset="2"/>
              <a:buChar char="ü"/>
            </a:pPr>
            <a:r>
              <a:rPr lang="pl-PL" dirty="0"/>
              <a:t>Prawidłowe nawyki żywieniowe mają istotne znaczenie w prewencji oraz leczeniu powikłań cukrzycowych i poprawie ogólnego stanu zdrowia </a:t>
            </a:r>
            <a:br>
              <a:rPr lang="pl-PL" dirty="0"/>
            </a:br>
            <a:r>
              <a:rPr lang="pl-PL" dirty="0"/>
              <a:t>i jakości życia pacjentów</a:t>
            </a:r>
          </a:p>
          <a:p>
            <a:endParaRPr lang="pl-PL"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lvl="0">
              <a:buFont typeface="Wingdings" pitchFamily="2" charset="2"/>
              <a:buChar char="ü"/>
            </a:pPr>
            <a:r>
              <a:rPr lang="pl-PL" dirty="0"/>
              <a:t>Uczulenie pacjentów na to, że korzystne zachowania żywieniowe dotyczą liczby posiłków, spożywania warzyw i owoców; negatywne z kolei wysokiej konsumpcji słodyczy, żywności przetworzonej, wyrobów cukierniczych i alkoholu</a:t>
            </a:r>
          </a:p>
          <a:p>
            <a:endParaRPr lang="pl-PL"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00034" y="1214422"/>
            <a:ext cx="8229600" cy="5000660"/>
          </a:xfrm>
        </p:spPr>
        <p:txBody>
          <a:bodyPr>
            <a:normAutofit fontScale="92500" lnSpcReduction="10000"/>
          </a:bodyPr>
          <a:lstStyle/>
          <a:p>
            <a:pPr>
              <a:buFont typeface="Wingdings" pitchFamily="2" charset="2"/>
              <a:buChar char="ü"/>
            </a:pPr>
            <a:r>
              <a:rPr lang="pl-PL" dirty="0"/>
              <a:t>Bardzo ważne jest czytanie etykiet produktów spożywczych - produkty mogą bowiem zawierać niepożądane zamienniki cukru:</a:t>
            </a:r>
            <a:br>
              <a:rPr lang="pl-PL" dirty="0"/>
            </a:br>
            <a:r>
              <a:rPr lang="pl-PL" dirty="0"/>
              <a:t> </a:t>
            </a:r>
            <a:br>
              <a:rPr lang="pl-PL" dirty="0"/>
            </a:br>
            <a:r>
              <a:rPr lang="pl-PL" dirty="0"/>
              <a:t>*cukier  buraczany, brązowy, trzcinowy, kokosowy, daktylowy, inwertowany, cukier cukierniczy, cukier organiczny </a:t>
            </a:r>
            <a:br>
              <a:rPr lang="pl-PL" dirty="0"/>
            </a:br>
            <a:br>
              <a:rPr lang="pl-PL" dirty="0"/>
            </a:br>
            <a:r>
              <a:rPr lang="pl-PL" dirty="0"/>
              <a:t>*syropy: kukurydziany, z agawy, słodowy, klonowy, ryżowy, </a:t>
            </a:r>
            <a:r>
              <a:rPr lang="pl-PL" dirty="0" err="1"/>
              <a:t>glukozowo-fruktozowy</a:t>
            </a:r>
            <a:r>
              <a:rPr lang="pl-PL" dirty="0"/>
              <a:t>, miód </a:t>
            </a:r>
            <a:br>
              <a:rPr lang="pl-PL" dirty="0"/>
            </a:br>
            <a:br>
              <a:rPr lang="pl-PL" dirty="0"/>
            </a:br>
            <a:r>
              <a:rPr lang="pl-PL" dirty="0"/>
              <a:t>* inne: słód jęczmienny, melasa, fruktoza, koncentrat soku owocowego, galaktoza, glukoza, disacharydy </a:t>
            </a:r>
            <a:br>
              <a:rPr lang="pl-PL" dirty="0"/>
            </a:br>
            <a:r>
              <a:rPr lang="pl-PL" dirty="0"/>
              <a:t>i maltoza</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28596" y="1785926"/>
            <a:ext cx="8229600" cy="5340369"/>
          </a:xfrm>
        </p:spPr>
        <p:txBody>
          <a:bodyPr/>
          <a:lstStyle/>
          <a:p>
            <a:pPr lvl="0">
              <a:buFont typeface="Wingdings" pitchFamily="2" charset="2"/>
              <a:buChar char="ü"/>
            </a:pPr>
            <a:r>
              <a:rPr lang="pl-PL" dirty="0"/>
              <a:t>Jak groźne mogą być powikłania - nadmiar glukozy we krwi powoduje powolne uszkodzenie wielu naczyń krwionośnych, co z czasem staje się przyczyną pogorszenia ostrości wzroku, chorób nerek, a przede wszystkim – zwiększenia ryzyka poważnych chorób serca</a:t>
            </a:r>
            <a:br>
              <a:rPr lang="pl-PL" dirty="0"/>
            </a:br>
            <a:endParaRPr lang="pl-PL" dirty="0"/>
          </a:p>
          <a:p>
            <a:pPr>
              <a:buFont typeface="Wingdings" pitchFamily="2" charset="2"/>
              <a:buChar char="ü"/>
            </a:pPr>
            <a:r>
              <a:rPr lang="pl-PL" dirty="0"/>
              <a:t>Istnieje także ryzyko stopy cukrzycowej</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00034" y="1643050"/>
            <a:ext cx="8229600" cy="4525963"/>
          </a:xfrm>
        </p:spPr>
        <p:txBody>
          <a:bodyPr>
            <a:normAutofit/>
          </a:bodyPr>
          <a:lstStyle/>
          <a:p>
            <a:pPr algn="ctr">
              <a:buNone/>
            </a:pPr>
            <a:r>
              <a:rPr lang="pl-PL" sz="2800" dirty="0"/>
              <a:t>    Celem leczenia dietetycznego u pacjentów </a:t>
            </a:r>
            <a:br>
              <a:rPr lang="pl-PL" sz="2800" dirty="0"/>
            </a:br>
            <a:r>
              <a:rPr lang="pl-PL" sz="2800" dirty="0"/>
              <a:t>z rozpoznana cukrzycą typu II, będzie dostarczenie odpowiedniej ilości energii oraz składników pokarmowych; osiągnięcie należnej masy ciała i utrzymanie jej na prawidłowym poziomie oraz uzyskanie wartości docelowych </a:t>
            </a:r>
            <a:br>
              <a:rPr lang="pl-PL" sz="2800" dirty="0"/>
            </a:br>
            <a:r>
              <a:rPr lang="pl-PL" sz="2800" dirty="0"/>
              <a:t>w zakresie </a:t>
            </a:r>
            <a:r>
              <a:rPr lang="pl-PL" sz="2800" dirty="0" err="1"/>
              <a:t>glikemii</a:t>
            </a:r>
            <a:r>
              <a:rPr lang="pl-PL" sz="2800" dirty="0"/>
              <a:t>, ciśnienia tętniczego, </a:t>
            </a:r>
            <a:r>
              <a:rPr lang="pl-PL" sz="2800" dirty="0" err="1"/>
              <a:t>lipidogramu</a:t>
            </a:r>
            <a:r>
              <a:rPr lang="pl-PL" sz="2800" dirty="0"/>
              <a:t>. Ważne także będzie zapobieganie wczesnym i późnym powikłaniom cukrzycowym.</a:t>
            </a:r>
          </a:p>
          <a:p>
            <a:endParaRPr lang="pl-PL"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28596" y="1428736"/>
            <a:ext cx="8229600" cy="1439850"/>
          </a:xfrm>
        </p:spPr>
        <p:txBody>
          <a:bodyPr>
            <a:normAutofit fontScale="90000"/>
          </a:bodyPr>
          <a:lstStyle/>
          <a:p>
            <a:br>
              <a:rPr lang="pl-PL" u="sng" dirty="0"/>
            </a:br>
            <a:r>
              <a:rPr lang="pl-PL" sz="4400" u="sng" dirty="0"/>
              <a:t>Na jakie aspekty diety należy zwrócić uwagę?</a:t>
            </a:r>
            <a:br>
              <a:rPr lang="pl-PL" dirty="0"/>
            </a:br>
            <a:endParaRPr lang="pl-PL" dirty="0"/>
          </a:p>
        </p:txBody>
      </p:sp>
      <p:sp>
        <p:nvSpPr>
          <p:cNvPr id="3" name="Symbol zastępczy zawartości 2"/>
          <p:cNvSpPr>
            <a:spLocks noGrp="1"/>
          </p:cNvSpPr>
          <p:nvPr>
            <p:ph idx="1"/>
          </p:nvPr>
        </p:nvSpPr>
        <p:spPr>
          <a:xfrm>
            <a:off x="500034" y="2571744"/>
            <a:ext cx="8229600" cy="4525963"/>
          </a:xfrm>
        </p:spPr>
        <p:txBody>
          <a:bodyPr>
            <a:normAutofit/>
          </a:bodyPr>
          <a:lstStyle/>
          <a:p>
            <a:pPr lvl="0">
              <a:buFont typeface="Wingdings" pitchFamily="2" charset="2"/>
              <a:buChar char="ü"/>
            </a:pPr>
            <a:r>
              <a:rPr lang="pl-PL" dirty="0"/>
              <a:t>Regularne posiłki aby 4-5 dziennie i nie pomijanie żadnego, aby nie dopuścić do hipoglikemii</a:t>
            </a:r>
            <a:br>
              <a:rPr lang="pl-PL" dirty="0"/>
            </a:br>
            <a:endParaRPr lang="pl-PL" dirty="0"/>
          </a:p>
          <a:p>
            <a:pPr lvl="0">
              <a:buFont typeface="Wingdings" pitchFamily="2" charset="2"/>
              <a:buChar char="ü"/>
            </a:pPr>
            <a:r>
              <a:rPr lang="pl-PL" dirty="0"/>
              <a:t>Podaż właściwego rodzaju węglowodanów</a:t>
            </a:r>
            <a:br>
              <a:rPr lang="pl-PL" dirty="0"/>
            </a:br>
            <a:endParaRPr lang="pl-PL" dirty="0"/>
          </a:p>
          <a:p>
            <a:pPr lvl="0">
              <a:buFont typeface="Wingdings" pitchFamily="2" charset="2"/>
              <a:buChar char="ü"/>
            </a:pPr>
            <a:r>
              <a:rPr lang="pl-PL" dirty="0"/>
              <a:t>Odpowiednia ilość wody</a:t>
            </a:r>
          </a:p>
          <a:p>
            <a:pPr lvl="0">
              <a:buFont typeface="Wingdings" pitchFamily="2" charset="2"/>
              <a:buChar char="ü"/>
            </a:pPr>
            <a:endParaRPr lang="pl-PL" dirty="0"/>
          </a:p>
          <a:p>
            <a:pPr lvl="0">
              <a:buFont typeface="Wingdings" pitchFamily="2" charset="2"/>
              <a:buChar char="ü"/>
            </a:pPr>
            <a:endParaRPr lang="pl-PL" dirty="0"/>
          </a:p>
          <a:p>
            <a:pPr lvl="0">
              <a:buNone/>
            </a:pPr>
            <a:endParaRPr lang="pl-PL"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28596" y="1731945"/>
            <a:ext cx="8229600" cy="5126055"/>
          </a:xfrm>
        </p:spPr>
        <p:txBody>
          <a:bodyPr>
            <a:normAutofit/>
          </a:bodyPr>
          <a:lstStyle/>
          <a:p>
            <a:pPr lvl="0">
              <a:buFont typeface="Wingdings" pitchFamily="2" charset="2"/>
              <a:buChar char="ü"/>
            </a:pPr>
            <a:r>
              <a:rPr lang="pl-PL" dirty="0"/>
              <a:t>Ilość soli w diecie</a:t>
            </a:r>
            <a:br>
              <a:rPr lang="pl-PL" dirty="0"/>
            </a:br>
            <a:endParaRPr lang="pl-PL" dirty="0"/>
          </a:p>
          <a:p>
            <a:pPr lvl="0">
              <a:buFont typeface="Wingdings" pitchFamily="2" charset="2"/>
              <a:buChar char="ü"/>
            </a:pPr>
            <a:r>
              <a:rPr lang="pl-PL" dirty="0"/>
              <a:t>Odpowiednia ilość błonnika pokarmowego </a:t>
            </a:r>
            <a:br>
              <a:rPr lang="pl-PL" dirty="0"/>
            </a:br>
            <a:endParaRPr lang="pl-PL" dirty="0"/>
          </a:p>
          <a:p>
            <a:pPr lvl="0">
              <a:buFont typeface="Wingdings" pitchFamily="2" charset="2"/>
              <a:buChar char="ü"/>
            </a:pPr>
            <a:r>
              <a:rPr lang="pl-PL" dirty="0"/>
              <a:t>Niski indeks </a:t>
            </a:r>
            <a:r>
              <a:rPr lang="pl-PL" dirty="0" err="1"/>
              <a:t>glikemiczny</a:t>
            </a:r>
            <a:r>
              <a:rPr lang="pl-PL" dirty="0"/>
              <a:t> oraz obniżanie ładunku </a:t>
            </a:r>
            <a:r>
              <a:rPr lang="pl-PL" dirty="0" err="1"/>
              <a:t>glikemicznego</a:t>
            </a:r>
            <a:r>
              <a:rPr lang="pl-PL" dirty="0"/>
              <a:t> posiłków poprzez odpowiednie ich komponowanie </a:t>
            </a:r>
            <a:br>
              <a:rPr lang="pl-PL" dirty="0"/>
            </a:br>
            <a:endParaRPr lang="pl-PL" dirty="0"/>
          </a:p>
          <a:p>
            <a:pPr lvl="0">
              <a:buFont typeface="Wingdings" pitchFamily="2" charset="2"/>
              <a:buChar char="ü"/>
            </a:pPr>
            <a:r>
              <a:rPr lang="pl-PL" dirty="0"/>
              <a:t>Sposób, w jaki zostają przyrządzane potrawy</a:t>
            </a:r>
          </a:p>
          <a:p>
            <a:endParaRPr lang="pl-P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1428736"/>
            <a:ext cx="8229600" cy="1143008"/>
          </a:xfrm>
        </p:spPr>
        <p:txBody>
          <a:bodyPr>
            <a:normAutofit fontScale="90000"/>
          </a:bodyPr>
          <a:lstStyle/>
          <a:p>
            <a:br>
              <a:rPr lang="pl-PL" u="sng" dirty="0"/>
            </a:br>
            <a:br>
              <a:rPr lang="pl-PL" u="sng" dirty="0"/>
            </a:br>
            <a:br>
              <a:rPr lang="pl-PL" u="sng" dirty="0"/>
            </a:br>
            <a:br>
              <a:rPr lang="pl-PL" u="sng" dirty="0"/>
            </a:br>
            <a:br>
              <a:rPr lang="pl-PL" u="sng" dirty="0"/>
            </a:br>
            <a:r>
              <a:rPr lang="pl-PL" u="sng" dirty="0"/>
              <a:t> </a:t>
            </a:r>
            <a:br>
              <a:rPr lang="pl-PL" u="sng" dirty="0"/>
            </a:br>
            <a:br>
              <a:rPr lang="pl-PL" u="sng" dirty="0"/>
            </a:br>
            <a:r>
              <a:rPr lang="pl-PL" u="sng" dirty="0"/>
              <a:t>    Zalecenia dietetyczne:</a:t>
            </a:r>
            <a:br>
              <a:rPr lang="pl-PL" dirty="0"/>
            </a:br>
            <a:endParaRPr lang="pl-PL" dirty="0"/>
          </a:p>
        </p:txBody>
      </p:sp>
      <p:sp>
        <p:nvSpPr>
          <p:cNvPr id="3" name="Symbol zastępczy zawartości 2"/>
          <p:cNvSpPr>
            <a:spLocks noGrp="1"/>
          </p:cNvSpPr>
          <p:nvPr>
            <p:ph idx="1"/>
          </p:nvPr>
        </p:nvSpPr>
        <p:spPr>
          <a:xfrm>
            <a:off x="428596" y="2468880"/>
            <a:ext cx="8229600" cy="4389120"/>
          </a:xfrm>
        </p:spPr>
        <p:txBody>
          <a:bodyPr>
            <a:normAutofit/>
          </a:bodyPr>
          <a:lstStyle/>
          <a:p>
            <a:pPr>
              <a:buNone/>
            </a:pPr>
            <a:r>
              <a:rPr lang="pl-PL" dirty="0"/>
              <a:t> 1. Podaż dziennej ilości energii w diecie powinna być ustalana indywidualnie</a:t>
            </a:r>
            <a:br>
              <a:rPr lang="pl-PL" dirty="0"/>
            </a:br>
            <a:endParaRPr lang="pl-PL" dirty="0"/>
          </a:p>
          <a:p>
            <a:pPr>
              <a:buNone/>
            </a:pPr>
            <a:r>
              <a:rPr lang="pl-PL" dirty="0"/>
              <a:t> 2. Składniki odżywcze powinny pokrywać zapotrzebowanie energetyczne </a:t>
            </a:r>
            <a:br>
              <a:rPr lang="pl-PL" dirty="0"/>
            </a:br>
            <a:r>
              <a:rPr lang="pl-PL" dirty="0"/>
              <a:t>w następujących proporcjach: węglowodany 45-50%, tłuszcze 30-35%, białka 15-20% . Węglowodany powinny być równomiernie rozłożone na poszczególne posiłki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28596" y="1285860"/>
            <a:ext cx="8229600" cy="5054617"/>
          </a:xfrm>
        </p:spPr>
        <p:txBody>
          <a:bodyPr>
            <a:normAutofit/>
          </a:bodyPr>
          <a:lstStyle/>
          <a:p>
            <a:pPr>
              <a:buNone/>
            </a:pPr>
            <a:r>
              <a:rPr lang="pl-PL" dirty="0"/>
              <a:t>  3. Głównym źródłem energii dla osób chorych na cukrzycę powinny być węglowodany złożone, pochodzące z produktów, o niskim lub średnim indeksie </a:t>
            </a:r>
            <a:r>
              <a:rPr lang="pl-PL" dirty="0" err="1"/>
              <a:t>glikemicznym</a:t>
            </a:r>
            <a:r>
              <a:rPr lang="pl-PL" dirty="0"/>
              <a:t> (IG), czyli takich, które nie powodują gwałtownych zmian stężenia glukozy we krwi po posiłku oraz zawierają dużo błonnika pokarmowego. Zaliczają się do nich przede wszystkim pełnoziarniste produkty zbożowe (np. otręby, razowe pieczywo i makarony, kasze np. gryczaną, niełuskany ryż) oraz warzywa (głównie nasiona roślin strączkowych</a:t>
            </a:r>
            <a:br>
              <a:rPr lang="pl-PL" dirty="0"/>
            </a:br>
            <a:endParaRPr lang="pl-PL" dirty="0"/>
          </a:p>
          <a:p>
            <a:endParaRPr lang="pl-P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28596" y="1285860"/>
            <a:ext cx="8229600" cy="4983179"/>
          </a:xfrm>
        </p:spPr>
        <p:txBody>
          <a:bodyPr>
            <a:normAutofit/>
          </a:bodyPr>
          <a:lstStyle/>
          <a:p>
            <a:pPr>
              <a:buNone/>
            </a:pPr>
            <a:r>
              <a:rPr lang="pl-PL" dirty="0"/>
              <a:t>4. Wskazane jest spożywanie produktów nieprzetworzonych, bogatych w błonnik, jak na przykład chleb z mąki z grubego przemiału, </a:t>
            </a:r>
            <a:br>
              <a:rPr lang="pl-PL" dirty="0"/>
            </a:br>
            <a:r>
              <a:rPr lang="pl-PL" dirty="0"/>
              <a:t>z dodatkiem otrąb i nasion, grube kasze, makaron </a:t>
            </a:r>
            <a:br>
              <a:rPr lang="pl-PL" dirty="0"/>
            </a:br>
            <a:r>
              <a:rPr lang="pl-PL" dirty="0"/>
              <a:t>z mąki razowej, ryż brązowy, grube kasze</a:t>
            </a:r>
            <a:br>
              <a:rPr lang="pl-PL" dirty="0"/>
            </a:br>
            <a:endParaRPr lang="pl-PL" dirty="0"/>
          </a:p>
          <a:p>
            <a:pPr>
              <a:buNone/>
            </a:pPr>
            <a:r>
              <a:rPr lang="pl-PL" dirty="0"/>
              <a:t>5. Wskazane jest ograniczenie źródeł nasyconych kwasów tłuszczowych, oraz zwiększony udział tłuszczu roślinnego, takich jak oliwa z oliwek, olej lniany, olej z awokado</a:t>
            </a:r>
          </a:p>
          <a:p>
            <a:pPr>
              <a:buNone/>
            </a:pPr>
            <a:endParaRPr lang="pl-P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71472" y="1714488"/>
            <a:ext cx="8229600" cy="4911741"/>
          </a:xfrm>
        </p:spPr>
        <p:txBody>
          <a:bodyPr/>
          <a:lstStyle/>
          <a:p>
            <a:pPr>
              <a:buNone/>
            </a:pPr>
            <a:r>
              <a:rPr lang="pl-PL" dirty="0"/>
              <a:t>6. Jedzenie kilka razy w tygodniu ryb. Ograniczenie spożycia mięs takich jak wieprzowina i wołowina oraz wędliny na ich bazie na rzecz drobiu, wędlin drobiowych i cielęciny. </a:t>
            </a:r>
            <a:br>
              <a:rPr lang="pl-PL" dirty="0"/>
            </a:br>
            <a:endParaRPr lang="pl-PL" dirty="0"/>
          </a:p>
          <a:p>
            <a:pPr>
              <a:buNone/>
            </a:pPr>
            <a:r>
              <a:rPr lang="pl-PL" dirty="0"/>
              <a:t>7. Przetwory mleczne - chude sery i jogurt oraz mleko </a:t>
            </a:r>
            <a:br>
              <a:rPr lang="pl-PL" dirty="0"/>
            </a:br>
            <a:r>
              <a:rPr lang="pl-PL" dirty="0"/>
              <a:t>o zwartości tłuszczu od 0,5 do 2%.</a:t>
            </a:r>
          </a:p>
          <a:p>
            <a:endParaRPr lang="pl-P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00034" y="1500174"/>
            <a:ext cx="8229600" cy="4525963"/>
          </a:xfrm>
        </p:spPr>
        <p:txBody>
          <a:bodyPr>
            <a:normAutofit/>
          </a:bodyPr>
          <a:lstStyle/>
          <a:p>
            <a:pPr>
              <a:buNone/>
            </a:pPr>
            <a:r>
              <a:rPr lang="pl-PL" dirty="0"/>
              <a:t>8. W celu uzyskania niskiego indeksu </a:t>
            </a:r>
            <a:r>
              <a:rPr lang="pl-PL" dirty="0" err="1"/>
              <a:t>glikemicznego</a:t>
            </a:r>
            <a:r>
              <a:rPr lang="pl-PL" dirty="0"/>
              <a:t>, posiłek powinien zawierać węglowodany złożone, białko i tłuszcz. Ładunek </a:t>
            </a:r>
            <a:r>
              <a:rPr lang="pl-PL" dirty="0" err="1"/>
              <a:t>glikemiczny</a:t>
            </a:r>
            <a:r>
              <a:rPr lang="pl-PL" dirty="0"/>
              <a:t> (ŁG) uwzględnia IG produktu, ale też rzeczywistą zawartość węglowodanów w spożywanej porcji produktu</a:t>
            </a:r>
          </a:p>
          <a:p>
            <a:pPr>
              <a:buNone/>
            </a:pPr>
            <a:r>
              <a:rPr lang="pl-PL" dirty="0"/>
              <a:t> </a:t>
            </a:r>
          </a:p>
          <a:p>
            <a:pPr>
              <a:buNone/>
            </a:pPr>
            <a:r>
              <a:rPr lang="pl-PL" dirty="0"/>
              <a:t>9. Produktów skrobiowych i warzyw nie należy rozgotowywać, powodują bowiem szybki wzrost </a:t>
            </a:r>
            <a:r>
              <a:rPr lang="pl-PL" dirty="0" err="1"/>
              <a:t>glikemii</a:t>
            </a:r>
            <a:r>
              <a:rPr lang="pl-PL" dirty="0"/>
              <a:t> </a:t>
            </a:r>
            <a:r>
              <a:rPr lang="pl-PL" dirty="0" err="1"/>
              <a:t>poposiłkowej</a:t>
            </a:r>
            <a:endParaRPr lang="pl-PL" dirty="0"/>
          </a:p>
          <a:p>
            <a:endParaRPr lang="pl-PL" dirty="0"/>
          </a:p>
          <a:p>
            <a:endParaRPr lang="pl-P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28596" y="1857364"/>
            <a:ext cx="8229600" cy="4525963"/>
          </a:xfrm>
        </p:spPr>
        <p:txBody>
          <a:bodyPr>
            <a:normAutofit/>
          </a:bodyPr>
          <a:lstStyle/>
          <a:p>
            <a:pPr>
              <a:buNone/>
            </a:pPr>
            <a:r>
              <a:rPr lang="pl-PL" dirty="0"/>
              <a:t>10. Zwiększenie spożycia skrobi opornej, czyli frakcji nierozpuszczalnego błonnika pokarmowego, która nie jest trawiona </a:t>
            </a:r>
            <a:br>
              <a:rPr lang="pl-PL" dirty="0"/>
            </a:br>
            <a:r>
              <a:rPr lang="pl-PL" dirty="0"/>
              <a:t>i wchłaniana w jelicie cienkim, bo nie poddaje się działaniu enzymów trawiennych. Produkt skrobiowy (ziemniaki, ryż, nasiona strączkowe) należy ugotować i odstawić do schłodzenia na ok. 12 godzin, następnie zjeść na zimno lub delikatnie ogrzane.</a:t>
            </a:r>
          </a:p>
          <a:p>
            <a:endParaRPr lang="pl-P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00034" y="1928802"/>
            <a:ext cx="8229600" cy="4525963"/>
          </a:xfrm>
        </p:spPr>
        <p:txBody>
          <a:bodyPr>
            <a:normAutofit/>
          </a:bodyPr>
          <a:lstStyle/>
          <a:p>
            <a:pPr>
              <a:buNone/>
            </a:pPr>
            <a:r>
              <a:rPr lang="pl-PL" dirty="0"/>
              <a:t>11. Należy ograniczyć produkty będące źródłem cukrów prostych: owoce, soki owocowe, mleko oraz produkty zawierające sacharozę: cukier, miód, dżemy słodycze, słodzone napoje, ciasta, słodkie desery</a:t>
            </a:r>
            <a:br>
              <a:rPr lang="pl-PL" dirty="0"/>
            </a:br>
            <a:endParaRPr lang="pl-PL" dirty="0"/>
          </a:p>
          <a:p>
            <a:pPr>
              <a:buNone/>
            </a:pPr>
            <a:r>
              <a:rPr lang="pl-PL" dirty="0"/>
              <a:t>12. Należy wykluczyć z diety produkty dosładzane fruktozą i syropem </a:t>
            </a:r>
            <a:r>
              <a:rPr lang="pl-PL" dirty="0" err="1"/>
              <a:t>glukozowo-fruktozowym</a:t>
            </a:r>
            <a:r>
              <a:rPr lang="pl-PL" dirty="0"/>
              <a:t>.</a:t>
            </a:r>
          </a:p>
          <a:p>
            <a:endParaRPr lang="pl-PL"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zepływ">
  <a:themeElements>
    <a:clrScheme name="Przepły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rzepły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rzepły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41</TotalTime>
  <Words>1199</Words>
  <Application>Microsoft Office PowerPoint</Application>
  <PresentationFormat>Pokaz na ekranie (4:3)</PresentationFormat>
  <Paragraphs>46</Paragraphs>
  <Slides>21</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21</vt:i4>
      </vt:variant>
    </vt:vector>
  </HeadingPairs>
  <TitlesOfParts>
    <vt:vector size="26" baseType="lpstr">
      <vt:lpstr>Calibri</vt:lpstr>
      <vt:lpstr>Constantia</vt:lpstr>
      <vt:lpstr>Wingdings</vt:lpstr>
      <vt:lpstr>Wingdings 2</vt:lpstr>
      <vt:lpstr>Przepływ</vt:lpstr>
      <vt:lpstr>Zasady żywienia  w cukrzycy typu II </vt:lpstr>
      <vt:lpstr>Prezentacja programu PowerPoint</vt:lpstr>
      <vt:lpstr>            Zalecenia dietetyczne: </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 Czy istnieje dieta cukrzycowa? </vt:lpstr>
      <vt:lpstr>Edukacja pacjenta</vt:lpstr>
      <vt:lpstr>Prezentacja programu PowerPoint</vt:lpstr>
      <vt:lpstr>Prezentacja programu PowerPoint</vt:lpstr>
      <vt:lpstr>Prezentacja programu PowerPoint</vt:lpstr>
      <vt:lpstr>Prezentacja programu PowerPoint</vt:lpstr>
      <vt:lpstr> Na jakie aspekty diety należy zwrócić uwagę? </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Zasady żywienia w cukrzycy typu II</dc:title>
  <dc:creator>Ania</dc:creator>
  <cp:lastModifiedBy>PSSE Tarnobrzeg - Monika Krzemińska</cp:lastModifiedBy>
  <cp:revision>5</cp:revision>
  <dcterms:created xsi:type="dcterms:W3CDTF">2020-05-07T15:39:02Z</dcterms:created>
  <dcterms:modified xsi:type="dcterms:W3CDTF">2022-11-14T10:34:54Z</dcterms:modified>
</cp:coreProperties>
</file>