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</p:sldIdLst>
  <p:sldSz cx="18288000" cy="10287000"/>
  <p:notesSz cx="6858000" cy="9144000"/>
  <p:embeddedFontLst>
    <p:embeddedFont>
      <p:font typeface="Intro Rust" charset="1" panose="00000500000000000000"/>
      <p:regular r:id="rId16"/>
    </p:embeddedFont>
    <p:embeddedFont>
      <p:font typeface="Barlow" charset="1" panose="00000500000000000000"/>
      <p:regular r:id="rId1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fonts/font16.fntdata" Type="http://schemas.openxmlformats.org/officeDocument/2006/relationships/font"/><Relationship Id="rId17" Target="fonts/font17.fntdata" Type="http://schemas.openxmlformats.org/officeDocument/2006/relationships/font"/><Relationship Id="rId2" Target="presProps.xml" Type="http://schemas.openxmlformats.org/officeDocument/2006/relationships/presProps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png" Type="http://schemas.openxmlformats.org/officeDocument/2006/relationships/image"/><Relationship Id="rId6" Target="../media/image5.jpe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png" Type="http://schemas.openxmlformats.org/officeDocument/2006/relationships/image"/><Relationship Id="rId3" Target="../media/image40.png" Type="http://schemas.openxmlformats.org/officeDocument/2006/relationships/image"/><Relationship Id="rId4" Target="../media/image41.png" Type="http://schemas.openxmlformats.org/officeDocument/2006/relationships/image"/><Relationship Id="rId5" Target="../media/image42.svg" Type="http://schemas.openxmlformats.org/officeDocument/2006/relationships/image"/><Relationship Id="rId6" Target="../media/image5.jpe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6.png" Type="http://schemas.openxmlformats.org/officeDocument/2006/relationships/image"/><Relationship Id="rId5" Target="../media/image5.jpe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7.png" Type="http://schemas.openxmlformats.org/officeDocument/2006/relationships/image"/><Relationship Id="rId5" Target="../media/image8.svg" Type="http://schemas.openxmlformats.org/officeDocument/2006/relationships/image"/><Relationship Id="rId6" Target="../media/image9.png" Type="http://schemas.openxmlformats.org/officeDocument/2006/relationships/image"/><Relationship Id="rId7" Target="../media/image5.jpe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10.png" Type="http://schemas.openxmlformats.org/officeDocument/2006/relationships/image"/><Relationship Id="rId5" Target="../media/image5.jpe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9.png" Type="http://schemas.openxmlformats.org/officeDocument/2006/relationships/image"/><Relationship Id="rId11" Target="../media/image20.svg" Type="http://schemas.openxmlformats.org/officeDocument/2006/relationships/image"/><Relationship Id="rId12" Target="../media/image21.png" Type="http://schemas.openxmlformats.org/officeDocument/2006/relationships/image"/><Relationship Id="rId13" Target="../media/image22.svg" Type="http://schemas.openxmlformats.org/officeDocument/2006/relationships/image"/><Relationship Id="rId14" Target="../media/image23.png" Type="http://schemas.openxmlformats.org/officeDocument/2006/relationships/image"/><Relationship Id="rId15" Target="../media/image24.svg" Type="http://schemas.openxmlformats.org/officeDocument/2006/relationships/image"/><Relationship Id="rId16" Target="../media/image25.png" Type="http://schemas.openxmlformats.org/officeDocument/2006/relationships/image"/><Relationship Id="rId17" Target="../media/image26.svg" Type="http://schemas.openxmlformats.org/officeDocument/2006/relationships/image"/><Relationship Id="rId18" Target="../media/image27.png" Type="http://schemas.openxmlformats.org/officeDocument/2006/relationships/image"/><Relationship Id="rId19" Target="../media/image5.jpeg" Type="http://schemas.openxmlformats.org/officeDocument/2006/relationships/image"/><Relationship Id="rId2" Target="../media/image11.png" Type="http://schemas.openxmlformats.org/officeDocument/2006/relationships/image"/><Relationship Id="rId3" Target="../media/image12.png" Type="http://schemas.openxmlformats.org/officeDocument/2006/relationships/image"/><Relationship Id="rId4" Target="../media/image13.png" Type="http://schemas.openxmlformats.org/officeDocument/2006/relationships/image"/><Relationship Id="rId5" Target="../media/image14.svg" Type="http://schemas.openxmlformats.org/officeDocument/2006/relationships/image"/><Relationship Id="rId6" Target="../media/image15.png" Type="http://schemas.openxmlformats.org/officeDocument/2006/relationships/image"/><Relationship Id="rId7" Target="../media/image16.png" Type="http://schemas.openxmlformats.org/officeDocument/2006/relationships/image"/><Relationship Id="rId8" Target="../media/image17.png" Type="http://schemas.openxmlformats.org/officeDocument/2006/relationships/image"/><Relationship Id="rId9" Target="../media/image18.sv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5.jpe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4.png" Type="http://schemas.openxmlformats.org/officeDocument/2006/relationships/image"/><Relationship Id="rId11" Target="../media/image35.svg" Type="http://schemas.openxmlformats.org/officeDocument/2006/relationships/image"/><Relationship Id="rId12" Target="../media/image5.jpeg" Type="http://schemas.openxmlformats.org/officeDocument/2006/relationships/image"/><Relationship Id="rId13" Target="../media/image36.png" Type="http://schemas.openxmlformats.org/officeDocument/2006/relationships/image"/><Relationship Id="rId14" Target="../media/image37.sv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28.png" Type="http://schemas.openxmlformats.org/officeDocument/2006/relationships/image"/><Relationship Id="rId5" Target="../media/image29.svg" Type="http://schemas.openxmlformats.org/officeDocument/2006/relationships/image"/><Relationship Id="rId6" Target="../media/image30.png" Type="http://schemas.openxmlformats.org/officeDocument/2006/relationships/image"/><Relationship Id="rId7" Target="../media/image31.svg" Type="http://schemas.openxmlformats.org/officeDocument/2006/relationships/image"/><Relationship Id="rId8" Target="../media/image32.png" Type="http://schemas.openxmlformats.org/officeDocument/2006/relationships/image"/><Relationship Id="rId9" Target="../media/image33.sv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8.png" Type="http://schemas.openxmlformats.org/officeDocument/2006/relationships/image"/><Relationship Id="rId5" Target="../media/image5.jpe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9.png" Type="http://schemas.openxmlformats.org/officeDocument/2006/relationships/image"/><Relationship Id="rId5" Target="../media/image5.jpe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E4FEFF">
                <a:alpha val="100000"/>
              </a:srgbClr>
            </a:gs>
            <a:gs pos="100000">
              <a:srgbClr val="FFFFFF">
                <a:alpha val="100000"/>
              </a:srgbClr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7093908"/>
            <a:ext cx="19132748" cy="4328784"/>
          </a:xfrm>
          <a:custGeom>
            <a:avLst/>
            <a:gdLst/>
            <a:ahLst/>
            <a:cxnLst/>
            <a:rect r="r" b="b" t="t" l="l"/>
            <a:pathLst>
              <a:path h="4328784" w="19132748">
                <a:moveTo>
                  <a:pt x="0" y="0"/>
                </a:moveTo>
                <a:lnTo>
                  <a:pt x="19132748" y="0"/>
                </a:lnTo>
                <a:lnTo>
                  <a:pt x="19132748" y="4328784"/>
                </a:lnTo>
                <a:lnTo>
                  <a:pt x="0" y="43287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7259300" y="8074310"/>
            <a:ext cx="6044889" cy="9991551"/>
          </a:xfrm>
          <a:custGeom>
            <a:avLst/>
            <a:gdLst/>
            <a:ahLst/>
            <a:cxnLst/>
            <a:rect r="r" b="b" t="t" l="l"/>
            <a:pathLst>
              <a:path h="9991551" w="6044889">
                <a:moveTo>
                  <a:pt x="0" y="0"/>
                </a:moveTo>
                <a:lnTo>
                  <a:pt x="6044889" y="0"/>
                </a:lnTo>
                <a:lnTo>
                  <a:pt x="6044889" y="9991552"/>
                </a:lnTo>
                <a:lnTo>
                  <a:pt x="0" y="999155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0226773" y="4764200"/>
            <a:ext cx="7804748" cy="5199913"/>
          </a:xfrm>
          <a:custGeom>
            <a:avLst/>
            <a:gdLst/>
            <a:ahLst/>
            <a:cxnLst/>
            <a:rect r="r" b="b" t="t" l="l"/>
            <a:pathLst>
              <a:path h="5199913" w="7804748">
                <a:moveTo>
                  <a:pt x="0" y="0"/>
                </a:moveTo>
                <a:lnTo>
                  <a:pt x="7804747" y="0"/>
                </a:lnTo>
                <a:lnTo>
                  <a:pt x="7804747" y="5199913"/>
                </a:lnTo>
                <a:lnTo>
                  <a:pt x="0" y="519991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  <a:ln w="190500" cap="sq">
            <a:gradFill>
              <a:gsLst>
                <a:gs pos="0">
                  <a:srgbClr val="E4FEFF">
                    <a:alpha val="100000"/>
                  </a:srgbClr>
                </a:gs>
                <a:gs pos="100000">
                  <a:srgbClr val="FFFFFF">
                    <a:alpha val="100000"/>
                  </a:srgbClr>
                </a:gs>
              </a:gsLst>
              <a:lin ang="5400000"/>
            </a:gradFill>
            <a:prstDash val="solid"/>
            <a:miter/>
          </a:ln>
        </p:spPr>
      </p:sp>
      <p:sp>
        <p:nvSpPr>
          <p:cNvPr name="TextBox 5" id="5"/>
          <p:cNvSpPr txBox="true"/>
          <p:nvPr/>
        </p:nvSpPr>
        <p:spPr>
          <a:xfrm rot="0">
            <a:off x="622493" y="695325"/>
            <a:ext cx="11467291" cy="34611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973"/>
              </a:lnSpc>
            </a:pPr>
            <a:r>
              <a:rPr lang="en-US" sz="9064">
                <a:solidFill>
                  <a:srgbClr val="27473A"/>
                </a:solidFill>
                <a:latin typeface="Intro Rust"/>
                <a:ea typeface="Intro Rust"/>
                <a:cs typeface="Intro Rust"/>
                <a:sym typeface="Intro Rust"/>
              </a:rPr>
              <a:t>Burek i Lisek uczą, jak unikać wścieklizny!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704850" y="4659425"/>
            <a:ext cx="5931138" cy="11899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759"/>
              </a:lnSpc>
            </a:pPr>
            <a:r>
              <a:rPr lang="en-US" sz="3399">
                <a:solidFill>
                  <a:srgbClr val="27473A"/>
                </a:solidFill>
                <a:latin typeface="Barlow"/>
                <a:ea typeface="Barlow"/>
                <a:cs typeface="Barlow"/>
                <a:sym typeface="Barlow"/>
              </a:rPr>
              <a:t>Zajęcia o bezpiecznym zachowaniu przy zwierzętach.</a:t>
            </a:r>
          </a:p>
        </p:txBody>
      </p:sp>
      <p:grpSp>
        <p:nvGrpSpPr>
          <p:cNvPr name="Group 7" id="7"/>
          <p:cNvGrpSpPr>
            <a:grpSpLocks noChangeAspect="true"/>
          </p:cNvGrpSpPr>
          <p:nvPr/>
        </p:nvGrpSpPr>
        <p:grpSpPr>
          <a:xfrm rot="0">
            <a:off x="16742247" y="261927"/>
            <a:ext cx="1289273" cy="1289268"/>
            <a:chOff x="0" y="0"/>
            <a:chExt cx="6350000" cy="6349975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6"/>
              <a:stretch>
                <a:fillRect l="-366" t="0" r="-366" b="0"/>
              </a:stretch>
            </a:blipFill>
          </p:spPr>
        </p:sp>
      </p:grp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E4FEFF">
                <a:alpha val="100000"/>
              </a:srgbClr>
            </a:gs>
            <a:gs pos="100000">
              <a:srgbClr val="FFFFFF">
                <a:alpha val="100000"/>
              </a:srgbClr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437003" y="6564241"/>
            <a:ext cx="18982777" cy="8162594"/>
          </a:xfrm>
          <a:custGeom>
            <a:avLst/>
            <a:gdLst/>
            <a:ahLst/>
            <a:cxnLst/>
            <a:rect r="r" b="b" t="t" l="l"/>
            <a:pathLst>
              <a:path h="8162594" w="18982777">
                <a:moveTo>
                  <a:pt x="0" y="0"/>
                </a:moveTo>
                <a:lnTo>
                  <a:pt x="18982776" y="0"/>
                </a:lnTo>
                <a:lnTo>
                  <a:pt x="18982776" y="8162594"/>
                </a:lnTo>
                <a:lnTo>
                  <a:pt x="0" y="816259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584771" y="2704507"/>
            <a:ext cx="11380853" cy="7582493"/>
          </a:xfrm>
          <a:custGeom>
            <a:avLst/>
            <a:gdLst/>
            <a:ahLst/>
            <a:cxnLst/>
            <a:rect r="r" b="b" t="t" l="l"/>
            <a:pathLst>
              <a:path h="7582493" w="11380853">
                <a:moveTo>
                  <a:pt x="0" y="0"/>
                </a:moveTo>
                <a:lnTo>
                  <a:pt x="11380853" y="0"/>
                </a:lnTo>
                <a:lnTo>
                  <a:pt x="11380853" y="7582493"/>
                </a:lnTo>
                <a:lnTo>
                  <a:pt x="0" y="758249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1123067" y="-3793632"/>
            <a:ext cx="13294359" cy="14337054"/>
          </a:xfrm>
          <a:custGeom>
            <a:avLst/>
            <a:gdLst/>
            <a:ahLst/>
            <a:cxnLst/>
            <a:rect r="r" b="b" t="t" l="l"/>
            <a:pathLst>
              <a:path h="14337054" w="13294359">
                <a:moveTo>
                  <a:pt x="0" y="0"/>
                </a:moveTo>
                <a:lnTo>
                  <a:pt x="13294359" y="0"/>
                </a:lnTo>
                <a:lnTo>
                  <a:pt x="13294359" y="14337054"/>
                </a:lnTo>
                <a:lnTo>
                  <a:pt x="0" y="1433705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506228" y="1339408"/>
            <a:ext cx="16753072" cy="11942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973"/>
              </a:lnSpc>
            </a:pPr>
            <a:r>
              <a:rPr lang="en-US" sz="9064">
                <a:solidFill>
                  <a:srgbClr val="27473A"/>
                </a:solidFill>
                <a:latin typeface="Intro Rust"/>
                <a:ea typeface="Intro Rust"/>
                <a:cs typeface="Intro Rust"/>
                <a:sym typeface="Intro Rust"/>
              </a:rPr>
              <a:t>Podsumowanie</a:t>
            </a:r>
          </a:p>
        </p:txBody>
      </p:sp>
      <p:grpSp>
        <p:nvGrpSpPr>
          <p:cNvPr name="Group 6" id="6"/>
          <p:cNvGrpSpPr>
            <a:grpSpLocks noChangeAspect="true"/>
          </p:cNvGrpSpPr>
          <p:nvPr/>
        </p:nvGrpSpPr>
        <p:grpSpPr>
          <a:xfrm rot="0">
            <a:off x="16742247" y="261927"/>
            <a:ext cx="1289273" cy="1289268"/>
            <a:chOff x="0" y="0"/>
            <a:chExt cx="6350000" cy="6349975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6"/>
              <a:stretch>
                <a:fillRect l="-366" t="0" r="-366" b="0"/>
              </a:stretch>
            </a:blipFill>
          </p:spPr>
        </p:sp>
      </p:grp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E4FEFF">
                <a:alpha val="100000"/>
              </a:srgbClr>
            </a:gs>
            <a:gs pos="100000">
              <a:srgbClr val="FFFFFF">
                <a:alpha val="100000"/>
              </a:srgbClr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7774690"/>
            <a:ext cx="19132748" cy="4328784"/>
          </a:xfrm>
          <a:custGeom>
            <a:avLst/>
            <a:gdLst/>
            <a:ahLst/>
            <a:cxnLst/>
            <a:rect r="r" b="b" t="t" l="l"/>
            <a:pathLst>
              <a:path h="4328784" w="19132748">
                <a:moveTo>
                  <a:pt x="0" y="0"/>
                </a:moveTo>
                <a:lnTo>
                  <a:pt x="19132748" y="0"/>
                </a:lnTo>
                <a:lnTo>
                  <a:pt x="19132748" y="4328784"/>
                </a:lnTo>
                <a:lnTo>
                  <a:pt x="0" y="43287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0295746" y="4461597"/>
            <a:ext cx="8743570" cy="5825403"/>
          </a:xfrm>
          <a:custGeom>
            <a:avLst/>
            <a:gdLst/>
            <a:ahLst/>
            <a:cxnLst/>
            <a:rect r="r" b="b" t="t" l="l"/>
            <a:pathLst>
              <a:path h="5825403" w="8743570">
                <a:moveTo>
                  <a:pt x="0" y="0"/>
                </a:moveTo>
                <a:lnTo>
                  <a:pt x="8743569" y="0"/>
                </a:lnTo>
                <a:lnTo>
                  <a:pt x="8743569" y="5825403"/>
                </a:lnTo>
                <a:lnTo>
                  <a:pt x="0" y="582540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774893" y="847725"/>
            <a:ext cx="14442022" cy="11942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973"/>
              </a:lnSpc>
            </a:pPr>
            <a:r>
              <a:rPr lang="en-US" sz="9064">
                <a:solidFill>
                  <a:srgbClr val="27473A"/>
                </a:solidFill>
                <a:latin typeface="Intro Rust"/>
                <a:ea typeface="Intro Rust"/>
                <a:cs typeface="Intro Rust"/>
                <a:sym typeface="Intro Rust"/>
              </a:rPr>
              <a:t>Zwierzęta wokół nas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774893" y="2285502"/>
            <a:ext cx="10572532" cy="5899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759"/>
              </a:lnSpc>
            </a:pPr>
            <a:r>
              <a:rPr lang="en-US" sz="3399">
                <a:solidFill>
                  <a:srgbClr val="27473A"/>
                </a:solidFill>
                <a:latin typeface="Barlow"/>
                <a:ea typeface="Barlow"/>
                <a:cs typeface="Barlow"/>
                <a:sym typeface="Barlow"/>
              </a:rPr>
              <a:t>Kogo spotykamy na co dzień?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932331" y="4016574"/>
            <a:ext cx="5520328" cy="30501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749558" indent="-374779" lvl="1">
              <a:lnSpc>
                <a:spcPts val="4860"/>
              </a:lnSpc>
              <a:spcBef>
                <a:spcPct val="0"/>
              </a:spcBef>
              <a:buFont typeface="Arial"/>
              <a:buChar char="•"/>
            </a:pPr>
            <a:r>
              <a:rPr lang="en-US" sz="3471" strike="noStrike" u="none">
                <a:solidFill>
                  <a:srgbClr val="27473A"/>
                </a:solidFill>
                <a:latin typeface="Barlow"/>
                <a:ea typeface="Barlow"/>
                <a:cs typeface="Barlow"/>
                <a:sym typeface="Barlow"/>
              </a:rPr>
              <a:t>Niektóre zwierzęta mieszkają z nami.</a:t>
            </a:r>
          </a:p>
          <a:p>
            <a:pPr algn="l" marL="749558" indent="-374779" lvl="1">
              <a:lnSpc>
                <a:spcPts val="4860"/>
              </a:lnSpc>
              <a:spcBef>
                <a:spcPct val="0"/>
              </a:spcBef>
              <a:buFont typeface="Arial"/>
              <a:buChar char="•"/>
            </a:pPr>
            <a:r>
              <a:rPr lang="en-US" sz="3471" strike="noStrike" u="none">
                <a:solidFill>
                  <a:srgbClr val="27473A"/>
                </a:solidFill>
                <a:latin typeface="Barlow"/>
                <a:ea typeface="Barlow"/>
                <a:cs typeface="Barlow"/>
                <a:sym typeface="Barlow"/>
              </a:rPr>
              <a:t>Inne spotykamy w parku, lesie lub na podwórku.</a:t>
            </a:r>
          </a:p>
          <a:p>
            <a:pPr algn="l">
              <a:lnSpc>
                <a:spcPts val="4860"/>
              </a:lnSpc>
              <a:spcBef>
                <a:spcPct val="0"/>
              </a:spcBef>
            </a:pPr>
          </a:p>
        </p:txBody>
      </p:sp>
      <p:grpSp>
        <p:nvGrpSpPr>
          <p:cNvPr name="Group 7" id="7"/>
          <p:cNvGrpSpPr>
            <a:grpSpLocks noChangeAspect="true"/>
          </p:cNvGrpSpPr>
          <p:nvPr/>
        </p:nvGrpSpPr>
        <p:grpSpPr>
          <a:xfrm rot="0">
            <a:off x="16742247" y="261927"/>
            <a:ext cx="1289273" cy="1289268"/>
            <a:chOff x="0" y="0"/>
            <a:chExt cx="6350000" cy="6349975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/>
              <a:stretch>
                <a:fillRect l="-366" t="0" r="-366" b="0"/>
              </a:stretch>
            </a:blipFill>
          </p:spPr>
        </p:sp>
      </p:grp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E4FEFF">
                <a:alpha val="100000"/>
              </a:srgbClr>
            </a:gs>
            <a:gs pos="50000">
              <a:srgbClr val="FFFFFF">
                <a:alpha val="100000"/>
              </a:srgbClr>
            </a:gs>
            <a:gs pos="100000">
              <a:srgbClr val="FFFFFF">
                <a:alpha val="100000"/>
              </a:srgbClr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7774690"/>
            <a:ext cx="19132748" cy="4328784"/>
          </a:xfrm>
          <a:custGeom>
            <a:avLst/>
            <a:gdLst/>
            <a:ahLst/>
            <a:cxnLst/>
            <a:rect r="r" b="b" t="t" l="l"/>
            <a:pathLst>
              <a:path h="4328784" w="19132748">
                <a:moveTo>
                  <a:pt x="0" y="0"/>
                </a:moveTo>
                <a:lnTo>
                  <a:pt x="19132748" y="0"/>
                </a:lnTo>
                <a:lnTo>
                  <a:pt x="19132748" y="4328784"/>
                </a:lnTo>
                <a:lnTo>
                  <a:pt x="0" y="43287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3239217" y="9081873"/>
            <a:ext cx="4206974" cy="1330455"/>
          </a:xfrm>
          <a:custGeom>
            <a:avLst/>
            <a:gdLst/>
            <a:ahLst/>
            <a:cxnLst/>
            <a:rect r="r" b="b" t="t" l="l"/>
            <a:pathLst>
              <a:path h="1330455" w="4206974">
                <a:moveTo>
                  <a:pt x="0" y="0"/>
                </a:moveTo>
                <a:lnTo>
                  <a:pt x="4206974" y="0"/>
                </a:lnTo>
                <a:lnTo>
                  <a:pt x="4206974" y="1330455"/>
                </a:lnTo>
                <a:lnTo>
                  <a:pt x="0" y="13304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2914141" y="5346127"/>
            <a:ext cx="4857125" cy="4857125"/>
          </a:xfrm>
          <a:custGeom>
            <a:avLst/>
            <a:gdLst/>
            <a:ahLst/>
            <a:cxnLst/>
            <a:rect r="r" b="b" t="t" l="l"/>
            <a:pathLst>
              <a:path h="4857125" w="4857125">
                <a:moveTo>
                  <a:pt x="0" y="0"/>
                </a:moveTo>
                <a:lnTo>
                  <a:pt x="4857125" y="0"/>
                </a:lnTo>
                <a:lnTo>
                  <a:pt x="4857125" y="4857125"/>
                </a:lnTo>
                <a:lnTo>
                  <a:pt x="0" y="485712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774893" y="2285502"/>
            <a:ext cx="16595263" cy="41903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759"/>
              </a:lnSpc>
            </a:pPr>
            <a:r>
              <a:rPr lang="en-US" sz="3399">
                <a:solidFill>
                  <a:srgbClr val="27473A"/>
                </a:solidFill>
                <a:latin typeface="Barlow"/>
                <a:ea typeface="Barlow"/>
                <a:cs typeface="Barlow"/>
                <a:sym typeface="Barlow"/>
              </a:rPr>
              <a:t>Asia bawiła się na podwórku. Nagle zobaczyła małego, rudego liska. Chciała go pogłaskać, ale miał brudną sierść i dziwnie się zachowywał – warczał i ślinił się. Asia przypomniała sobie, że mama mówiła: „Nie dotykaj obcych zwierząt!”. Odeszła spokojnie i powiedziała dorosłym. Rodzicie natychmiast wezwali weterynarza. Po zbadaniu zwierzęcia okazało się, że lis był chory i miał wściekliznę. Dzięki wzorowemu zachowaniu dziewczynki, uchroniła siebie i bliskich przed niebezpieczeństwem.</a:t>
            </a:r>
          </a:p>
          <a:p>
            <a:pPr algn="l">
              <a:lnSpc>
                <a:spcPts val="4759"/>
              </a:lnSpc>
            </a:pPr>
          </a:p>
        </p:txBody>
      </p:sp>
      <p:sp>
        <p:nvSpPr>
          <p:cNvPr name="TextBox 6" id="6"/>
          <p:cNvSpPr txBox="true"/>
          <p:nvPr/>
        </p:nvSpPr>
        <p:spPr>
          <a:xfrm rot="0">
            <a:off x="774893" y="847725"/>
            <a:ext cx="16317714" cy="11942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973"/>
              </a:lnSpc>
            </a:pPr>
            <a:r>
              <a:rPr lang="en-US" sz="9064">
                <a:solidFill>
                  <a:srgbClr val="27473A"/>
                </a:solidFill>
                <a:latin typeface="Intro Rust"/>
                <a:ea typeface="Intro Rust"/>
                <a:cs typeface="Intro Rust"/>
                <a:sym typeface="Intro Rust"/>
              </a:rPr>
              <a:t>Bajka: Burek i Lisek</a:t>
            </a:r>
          </a:p>
        </p:txBody>
      </p:sp>
      <p:grpSp>
        <p:nvGrpSpPr>
          <p:cNvPr name="Group 7" id="7"/>
          <p:cNvGrpSpPr>
            <a:grpSpLocks noChangeAspect="true"/>
          </p:cNvGrpSpPr>
          <p:nvPr/>
        </p:nvGrpSpPr>
        <p:grpSpPr>
          <a:xfrm rot="0">
            <a:off x="16742247" y="261927"/>
            <a:ext cx="1289273" cy="1289268"/>
            <a:chOff x="0" y="0"/>
            <a:chExt cx="6350000" cy="6349975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7"/>
              <a:stretch>
                <a:fillRect l="-366" t="0" r="-366" b="0"/>
              </a:stretch>
            </a:blipFill>
          </p:spPr>
        </p:sp>
      </p:grp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E4FEFF">
                <a:alpha val="100000"/>
              </a:srgbClr>
            </a:gs>
            <a:gs pos="100000">
              <a:srgbClr val="FFFFFF">
                <a:alpha val="100000"/>
              </a:srgbClr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7774690"/>
            <a:ext cx="19132748" cy="4328784"/>
          </a:xfrm>
          <a:custGeom>
            <a:avLst/>
            <a:gdLst/>
            <a:ahLst/>
            <a:cxnLst/>
            <a:rect r="r" b="b" t="t" l="l"/>
            <a:pathLst>
              <a:path h="4328784" w="19132748">
                <a:moveTo>
                  <a:pt x="0" y="0"/>
                </a:moveTo>
                <a:lnTo>
                  <a:pt x="19132748" y="0"/>
                </a:lnTo>
                <a:lnTo>
                  <a:pt x="19132748" y="4328784"/>
                </a:lnTo>
                <a:lnTo>
                  <a:pt x="0" y="43287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1001455" y="4461597"/>
            <a:ext cx="8743570" cy="5825403"/>
          </a:xfrm>
          <a:custGeom>
            <a:avLst/>
            <a:gdLst/>
            <a:ahLst/>
            <a:cxnLst/>
            <a:rect r="r" b="b" t="t" l="l"/>
            <a:pathLst>
              <a:path h="5825403" w="8743570">
                <a:moveTo>
                  <a:pt x="0" y="0"/>
                </a:moveTo>
                <a:lnTo>
                  <a:pt x="8743569" y="0"/>
                </a:lnTo>
                <a:lnTo>
                  <a:pt x="8743569" y="5825403"/>
                </a:lnTo>
                <a:lnTo>
                  <a:pt x="0" y="582540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774893" y="847725"/>
            <a:ext cx="16317714" cy="11942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973"/>
              </a:lnSpc>
            </a:pPr>
            <a:r>
              <a:rPr lang="en-US" sz="9064">
                <a:solidFill>
                  <a:srgbClr val="27473A"/>
                </a:solidFill>
                <a:latin typeface="Intro Rust"/>
                <a:ea typeface="Intro Rust"/>
                <a:cs typeface="Intro Rust"/>
                <a:sym typeface="Intro Rust"/>
              </a:rPr>
              <a:t>Co to jest wścieklizna?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774893" y="2285502"/>
            <a:ext cx="10572532" cy="5899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759"/>
              </a:lnSpc>
            </a:pPr>
            <a:r>
              <a:rPr lang="en-US" sz="3399">
                <a:solidFill>
                  <a:srgbClr val="27473A"/>
                </a:solidFill>
                <a:latin typeface="Barlow"/>
                <a:ea typeface="Barlow"/>
                <a:cs typeface="Barlow"/>
                <a:sym typeface="Barlow"/>
              </a:rPr>
              <a:t>Groźna choroba – wścieklizna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419662" y="3994851"/>
            <a:ext cx="6668982" cy="36348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749558" indent="-374779" lvl="1">
              <a:lnSpc>
                <a:spcPts val="4860"/>
              </a:lnSpc>
              <a:spcBef>
                <a:spcPct val="0"/>
              </a:spcBef>
              <a:buFont typeface="Arial"/>
              <a:buChar char="•"/>
            </a:pPr>
            <a:r>
              <a:rPr lang="en-US" sz="3471" strike="noStrike" u="none">
                <a:solidFill>
                  <a:srgbClr val="27473A"/>
                </a:solidFill>
                <a:latin typeface="Barlow"/>
                <a:ea typeface="Barlow"/>
                <a:cs typeface="Barlow"/>
                <a:sym typeface="Barlow"/>
              </a:rPr>
              <a:t>Wścieklizna to choroba, która atakuje zwierzęta i ludzi.</a:t>
            </a:r>
          </a:p>
          <a:p>
            <a:pPr algn="l" marL="749558" indent="-374779" lvl="1">
              <a:lnSpc>
                <a:spcPts val="4860"/>
              </a:lnSpc>
              <a:spcBef>
                <a:spcPct val="0"/>
              </a:spcBef>
              <a:buFont typeface="Arial"/>
              <a:buChar char="•"/>
            </a:pPr>
            <a:r>
              <a:rPr lang="en-US" sz="3471" strike="noStrike" u="none">
                <a:solidFill>
                  <a:srgbClr val="27473A"/>
                </a:solidFill>
                <a:latin typeface="Barlow"/>
                <a:ea typeface="Barlow"/>
                <a:cs typeface="Barlow"/>
                <a:sym typeface="Barlow"/>
              </a:rPr>
              <a:t>Zarazić się można przez ugryzienie lub ślinę chorego zwierzęcia.</a:t>
            </a:r>
          </a:p>
          <a:p>
            <a:pPr algn="l">
              <a:lnSpc>
                <a:spcPts val="4860"/>
              </a:lnSpc>
              <a:spcBef>
                <a:spcPct val="0"/>
              </a:spcBef>
            </a:pPr>
          </a:p>
        </p:txBody>
      </p:sp>
      <p:grpSp>
        <p:nvGrpSpPr>
          <p:cNvPr name="Group 7" id="7"/>
          <p:cNvGrpSpPr>
            <a:grpSpLocks noChangeAspect="true"/>
          </p:cNvGrpSpPr>
          <p:nvPr/>
        </p:nvGrpSpPr>
        <p:grpSpPr>
          <a:xfrm rot="0">
            <a:off x="16742247" y="261927"/>
            <a:ext cx="1289273" cy="1289268"/>
            <a:chOff x="0" y="0"/>
            <a:chExt cx="6350000" cy="6349975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/>
              <a:stretch>
                <a:fillRect l="-366" t="0" r="-366" b="0"/>
              </a:stretch>
            </a:blipFill>
          </p:spPr>
        </p:sp>
      </p:grp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E4FEFF">
                <a:alpha val="100000"/>
              </a:srgbClr>
            </a:gs>
            <a:gs pos="100000">
              <a:srgbClr val="FFFFFF">
                <a:alpha val="100000"/>
              </a:srgbClr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437003" y="6564241"/>
            <a:ext cx="18982777" cy="8162594"/>
          </a:xfrm>
          <a:custGeom>
            <a:avLst/>
            <a:gdLst/>
            <a:ahLst/>
            <a:cxnLst/>
            <a:rect r="r" b="b" t="t" l="l"/>
            <a:pathLst>
              <a:path h="8162594" w="18982777">
                <a:moveTo>
                  <a:pt x="0" y="0"/>
                </a:moveTo>
                <a:lnTo>
                  <a:pt x="18982776" y="0"/>
                </a:lnTo>
                <a:lnTo>
                  <a:pt x="18982776" y="8162594"/>
                </a:lnTo>
                <a:lnTo>
                  <a:pt x="0" y="816259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747403" y="5991032"/>
            <a:ext cx="2632772" cy="2609735"/>
          </a:xfrm>
          <a:custGeom>
            <a:avLst/>
            <a:gdLst/>
            <a:ahLst/>
            <a:cxnLst/>
            <a:rect r="r" b="b" t="t" l="l"/>
            <a:pathLst>
              <a:path h="2609735" w="2632772">
                <a:moveTo>
                  <a:pt x="0" y="0"/>
                </a:moveTo>
                <a:lnTo>
                  <a:pt x="2632772" y="0"/>
                </a:lnTo>
                <a:lnTo>
                  <a:pt x="2632772" y="2609735"/>
                </a:lnTo>
                <a:lnTo>
                  <a:pt x="0" y="260973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10700721">
            <a:off x="4157235" y="1617606"/>
            <a:ext cx="1427898" cy="1154813"/>
          </a:xfrm>
          <a:custGeom>
            <a:avLst/>
            <a:gdLst/>
            <a:ahLst/>
            <a:cxnLst/>
            <a:rect r="r" b="b" t="t" l="l"/>
            <a:pathLst>
              <a:path h="1154813" w="1427898">
                <a:moveTo>
                  <a:pt x="0" y="0"/>
                </a:moveTo>
                <a:lnTo>
                  <a:pt x="1427898" y="0"/>
                </a:lnTo>
                <a:lnTo>
                  <a:pt x="1427898" y="1154813"/>
                </a:lnTo>
                <a:lnTo>
                  <a:pt x="0" y="115481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4570800" y="6392960"/>
            <a:ext cx="984226" cy="836592"/>
          </a:xfrm>
          <a:custGeom>
            <a:avLst/>
            <a:gdLst/>
            <a:ahLst/>
            <a:cxnLst/>
            <a:rect r="r" b="b" t="t" l="l"/>
            <a:pathLst>
              <a:path h="836592" w="984226">
                <a:moveTo>
                  <a:pt x="0" y="0"/>
                </a:moveTo>
                <a:lnTo>
                  <a:pt x="984225" y="0"/>
                </a:lnTo>
                <a:lnTo>
                  <a:pt x="984225" y="836592"/>
                </a:lnTo>
                <a:lnTo>
                  <a:pt x="0" y="83659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6840828" y="5258916"/>
            <a:ext cx="1492186" cy="1552339"/>
          </a:xfrm>
          <a:custGeom>
            <a:avLst/>
            <a:gdLst/>
            <a:ahLst/>
            <a:cxnLst/>
            <a:rect r="r" b="b" t="t" l="l"/>
            <a:pathLst>
              <a:path h="1552339" w="1492186">
                <a:moveTo>
                  <a:pt x="0" y="0"/>
                </a:moveTo>
                <a:lnTo>
                  <a:pt x="1492187" y="0"/>
                </a:lnTo>
                <a:lnTo>
                  <a:pt x="1492187" y="1552340"/>
                </a:lnTo>
                <a:lnTo>
                  <a:pt x="0" y="155234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true" flipV="false" rot="0">
            <a:off x="8933750" y="7295899"/>
            <a:ext cx="2187727" cy="1614941"/>
          </a:xfrm>
          <a:custGeom>
            <a:avLst/>
            <a:gdLst/>
            <a:ahLst/>
            <a:cxnLst/>
            <a:rect r="r" b="b" t="t" l="l"/>
            <a:pathLst>
              <a:path h="1614941" w="2187727">
                <a:moveTo>
                  <a:pt x="2187728" y="0"/>
                </a:moveTo>
                <a:lnTo>
                  <a:pt x="0" y="0"/>
                </a:lnTo>
                <a:lnTo>
                  <a:pt x="0" y="1614941"/>
                </a:lnTo>
                <a:lnTo>
                  <a:pt x="2187728" y="1614941"/>
                </a:lnTo>
                <a:lnTo>
                  <a:pt x="2187728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1827839" y="6488429"/>
            <a:ext cx="1700614" cy="1092644"/>
          </a:xfrm>
          <a:custGeom>
            <a:avLst/>
            <a:gdLst/>
            <a:ahLst/>
            <a:cxnLst/>
            <a:rect r="r" b="b" t="t" l="l"/>
            <a:pathLst>
              <a:path h="1092644" w="1700614">
                <a:moveTo>
                  <a:pt x="0" y="0"/>
                </a:moveTo>
                <a:lnTo>
                  <a:pt x="1700614" y="0"/>
                </a:lnTo>
                <a:lnTo>
                  <a:pt x="1700614" y="1092644"/>
                </a:lnTo>
                <a:lnTo>
                  <a:pt x="0" y="109264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7039759" y="487132"/>
            <a:ext cx="748280" cy="541568"/>
          </a:xfrm>
          <a:custGeom>
            <a:avLst/>
            <a:gdLst/>
            <a:ahLst/>
            <a:cxnLst/>
            <a:rect r="r" b="b" t="t" l="l"/>
            <a:pathLst>
              <a:path h="541568" w="748280">
                <a:moveTo>
                  <a:pt x="0" y="0"/>
                </a:moveTo>
                <a:lnTo>
                  <a:pt x="748280" y="0"/>
                </a:lnTo>
                <a:lnTo>
                  <a:pt x="748280" y="541568"/>
                </a:lnTo>
                <a:lnTo>
                  <a:pt x="0" y="54156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3407233" y="3988570"/>
            <a:ext cx="4675909" cy="4114800"/>
          </a:xfrm>
          <a:custGeom>
            <a:avLst/>
            <a:gdLst/>
            <a:ahLst/>
            <a:cxnLst/>
            <a:rect r="r" b="b" t="t" l="l"/>
            <a:pathLst>
              <a:path h="4114800" w="4675909">
                <a:moveTo>
                  <a:pt x="0" y="0"/>
                </a:moveTo>
                <a:lnTo>
                  <a:pt x="4675910" y="0"/>
                </a:lnTo>
                <a:lnTo>
                  <a:pt x="467591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5449938" y="7482429"/>
            <a:ext cx="590500" cy="451323"/>
          </a:xfrm>
          <a:custGeom>
            <a:avLst/>
            <a:gdLst/>
            <a:ahLst/>
            <a:cxnLst/>
            <a:rect r="r" b="b" t="t" l="l"/>
            <a:pathLst>
              <a:path h="451323" w="590500">
                <a:moveTo>
                  <a:pt x="0" y="0"/>
                </a:moveTo>
                <a:lnTo>
                  <a:pt x="590500" y="0"/>
                </a:lnTo>
                <a:lnTo>
                  <a:pt x="590500" y="451323"/>
                </a:lnTo>
                <a:lnTo>
                  <a:pt x="0" y="45132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4746006" y="8308423"/>
            <a:ext cx="1935476" cy="1204834"/>
          </a:xfrm>
          <a:custGeom>
            <a:avLst/>
            <a:gdLst/>
            <a:ahLst/>
            <a:cxnLst/>
            <a:rect r="r" b="b" t="t" l="l"/>
            <a:pathLst>
              <a:path h="1204834" w="1935476">
                <a:moveTo>
                  <a:pt x="0" y="0"/>
                </a:moveTo>
                <a:lnTo>
                  <a:pt x="1935476" y="0"/>
                </a:lnTo>
                <a:lnTo>
                  <a:pt x="1935476" y="1204834"/>
                </a:lnTo>
                <a:lnTo>
                  <a:pt x="0" y="1204834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774893" y="847725"/>
            <a:ext cx="16317714" cy="11942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973"/>
              </a:lnSpc>
            </a:pPr>
            <a:r>
              <a:rPr lang="en-US" sz="9064">
                <a:solidFill>
                  <a:srgbClr val="27473A"/>
                </a:solidFill>
                <a:latin typeface="Intro Rust"/>
                <a:ea typeface="Intro Rust"/>
                <a:cs typeface="Intro Rust"/>
                <a:sym typeface="Intro Rust"/>
              </a:rPr>
              <a:t>Kto może zachorować?</a:t>
            </a:r>
          </a:p>
        </p:txBody>
      </p:sp>
      <p:grpSp>
        <p:nvGrpSpPr>
          <p:cNvPr name="Group 14" id="14"/>
          <p:cNvGrpSpPr>
            <a:grpSpLocks noChangeAspect="true"/>
          </p:cNvGrpSpPr>
          <p:nvPr/>
        </p:nvGrpSpPr>
        <p:grpSpPr>
          <a:xfrm rot="0">
            <a:off x="16742247" y="261927"/>
            <a:ext cx="1289273" cy="1289268"/>
            <a:chOff x="0" y="0"/>
            <a:chExt cx="6350000" cy="6349975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9"/>
              <a:stretch>
                <a:fillRect l="-366" t="0" r="-366" b="0"/>
              </a:stretch>
            </a:blipFill>
          </p:spPr>
        </p:sp>
      </p:grp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E4FEFF">
                <a:alpha val="100000"/>
              </a:srgbClr>
            </a:gs>
            <a:gs pos="100000">
              <a:srgbClr val="FFFFFF">
                <a:alpha val="100000"/>
              </a:srgbClr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7774690"/>
            <a:ext cx="19132748" cy="4328784"/>
          </a:xfrm>
          <a:custGeom>
            <a:avLst/>
            <a:gdLst/>
            <a:ahLst/>
            <a:cxnLst/>
            <a:rect r="r" b="b" t="t" l="l"/>
            <a:pathLst>
              <a:path h="4328784" w="19132748">
                <a:moveTo>
                  <a:pt x="0" y="0"/>
                </a:moveTo>
                <a:lnTo>
                  <a:pt x="19132748" y="0"/>
                </a:lnTo>
                <a:lnTo>
                  <a:pt x="19132748" y="4328784"/>
                </a:lnTo>
                <a:lnTo>
                  <a:pt x="0" y="43287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774893" y="847725"/>
            <a:ext cx="16317714" cy="23277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973"/>
              </a:lnSpc>
            </a:pPr>
            <a:r>
              <a:rPr lang="en-US" sz="9064">
                <a:solidFill>
                  <a:srgbClr val="27473A"/>
                </a:solidFill>
                <a:latin typeface="Intro Rust"/>
                <a:ea typeface="Intro Rust"/>
                <a:cs typeface="Intro Rust"/>
                <a:sym typeface="Intro Rust"/>
              </a:rPr>
              <a:t>Jak zachowuje się zakażone zwierzę?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4404218" y="3575812"/>
            <a:ext cx="9059064" cy="36937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1138540" indent="-569270" lvl="1">
              <a:lnSpc>
                <a:spcPts val="7382"/>
              </a:lnSpc>
              <a:buFont typeface="Arial"/>
              <a:buChar char="•"/>
            </a:pPr>
            <a:r>
              <a:rPr lang="en-US" sz="5273">
                <a:solidFill>
                  <a:srgbClr val="27473A"/>
                </a:solidFill>
                <a:latin typeface="Barlow"/>
                <a:ea typeface="Barlow"/>
                <a:cs typeface="Barlow"/>
                <a:sym typeface="Barlow"/>
              </a:rPr>
              <a:t>Jest agresywne.</a:t>
            </a:r>
          </a:p>
          <a:p>
            <a:pPr algn="l" marL="1138540" indent="-569270" lvl="1">
              <a:lnSpc>
                <a:spcPts val="7382"/>
              </a:lnSpc>
              <a:buFont typeface="Arial"/>
              <a:buChar char="•"/>
            </a:pPr>
            <a:r>
              <a:rPr lang="en-US" sz="5273">
                <a:solidFill>
                  <a:srgbClr val="27473A"/>
                </a:solidFill>
                <a:latin typeface="Barlow"/>
                <a:ea typeface="Barlow"/>
                <a:cs typeface="Barlow"/>
                <a:sym typeface="Barlow"/>
              </a:rPr>
              <a:t>Nie boi się.</a:t>
            </a:r>
          </a:p>
          <a:p>
            <a:pPr algn="l" marL="1138540" indent="-569270" lvl="1">
              <a:lnSpc>
                <a:spcPts val="7382"/>
              </a:lnSpc>
              <a:buFont typeface="Arial"/>
              <a:buChar char="•"/>
            </a:pPr>
            <a:r>
              <a:rPr lang="en-US" sz="5273">
                <a:solidFill>
                  <a:srgbClr val="27473A"/>
                </a:solidFill>
                <a:latin typeface="Barlow"/>
                <a:ea typeface="Barlow"/>
                <a:cs typeface="Barlow"/>
                <a:sym typeface="Barlow"/>
              </a:rPr>
              <a:t>Dziwnie się zachowuje.</a:t>
            </a:r>
          </a:p>
          <a:p>
            <a:pPr algn="l" marL="1138540" indent="-569270" lvl="1">
              <a:lnSpc>
                <a:spcPts val="7382"/>
              </a:lnSpc>
              <a:buFont typeface="Arial"/>
              <a:buChar char="•"/>
            </a:pPr>
            <a:r>
              <a:rPr lang="en-US" sz="5273">
                <a:solidFill>
                  <a:srgbClr val="27473A"/>
                </a:solidFill>
                <a:latin typeface="Barlow"/>
                <a:ea typeface="Barlow"/>
                <a:cs typeface="Barlow"/>
                <a:sym typeface="Barlow"/>
              </a:rPr>
              <a:t>Ma ślinotok.</a:t>
            </a:r>
          </a:p>
        </p:txBody>
      </p:sp>
      <p:grpSp>
        <p:nvGrpSpPr>
          <p:cNvPr name="Group 5" id="5"/>
          <p:cNvGrpSpPr>
            <a:grpSpLocks noChangeAspect="true"/>
          </p:cNvGrpSpPr>
          <p:nvPr/>
        </p:nvGrpSpPr>
        <p:grpSpPr>
          <a:xfrm rot="0">
            <a:off x="16742247" y="261927"/>
            <a:ext cx="1289273" cy="1289268"/>
            <a:chOff x="0" y="0"/>
            <a:chExt cx="6350000" cy="6349975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l="-366" t="0" r="-366" b="0"/>
              </a:stretch>
            </a:blipFill>
          </p:spPr>
        </p:sp>
      </p:grp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E4FEFF">
                <a:alpha val="100000"/>
              </a:srgbClr>
            </a:gs>
            <a:gs pos="100000">
              <a:srgbClr val="FFFFFF">
                <a:alpha val="100000"/>
              </a:srgbClr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7975898"/>
            <a:ext cx="19132748" cy="4328784"/>
          </a:xfrm>
          <a:custGeom>
            <a:avLst/>
            <a:gdLst/>
            <a:ahLst/>
            <a:cxnLst/>
            <a:rect r="r" b="b" t="t" l="l"/>
            <a:pathLst>
              <a:path h="4328784" w="19132748">
                <a:moveTo>
                  <a:pt x="0" y="0"/>
                </a:moveTo>
                <a:lnTo>
                  <a:pt x="19132748" y="0"/>
                </a:lnTo>
                <a:lnTo>
                  <a:pt x="19132748" y="4328784"/>
                </a:lnTo>
                <a:lnTo>
                  <a:pt x="0" y="43287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651424" y="6155438"/>
            <a:ext cx="2497401" cy="1791885"/>
          </a:xfrm>
          <a:custGeom>
            <a:avLst/>
            <a:gdLst/>
            <a:ahLst/>
            <a:cxnLst/>
            <a:rect r="r" b="b" t="t" l="l"/>
            <a:pathLst>
              <a:path h="1791885" w="2497401">
                <a:moveTo>
                  <a:pt x="0" y="0"/>
                </a:moveTo>
                <a:lnTo>
                  <a:pt x="2497401" y="0"/>
                </a:lnTo>
                <a:lnTo>
                  <a:pt x="2497401" y="1791885"/>
                </a:lnTo>
                <a:lnTo>
                  <a:pt x="0" y="179188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3148825" y="4885645"/>
            <a:ext cx="2057400" cy="2057400"/>
          </a:xfrm>
          <a:custGeom>
            <a:avLst/>
            <a:gdLst/>
            <a:ahLst/>
            <a:cxnLst/>
            <a:rect r="r" b="b" t="t" l="l"/>
            <a:pathLst>
              <a:path h="2057400" w="2057400">
                <a:moveTo>
                  <a:pt x="0" y="0"/>
                </a:moveTo>
                <a:lnTo>
                  <a:pt x="2057400" y="0"/>
                </a:lnTo>
                <a:lnTo>
                  <a:pt x="2057400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8033533" y="4288635"/>
            <a:ext cx="2220933" cy="1998840"/>
          </a:xfrm>
          <a:custGeom>
            <a:avLst/>
            <a:gdLst/>
            <a:ahLst/>
            <a:cxnLst/>
            <a:rect r="r" b="b" t="t" l="l"/>
            <a:pathLst>
              <a:path h="1998840" w="2220933">
                <a:moveTo>
                  <a:pt x="0" y="0"/>
                </a:moveTo>
                <a:lnTo>
                  <a:pt x="2220934" y="0"/>
                </a:lnTo>
                <a:lnTo>
                  <a:pt x="2220934" y="1998840"/>
                </a:lnTo>
                <a:lnTo>
                  <a:pt x="0" y="199884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3759130" y="5350954"/>
            <a:ext cx="2702298" cy="2003078"/>
          </a:xfrm>
          <a:custGeom>
            <a:avLst/>
            <a:gdLst/>
            <a:ahLst/>
            <a:cxnLst/>
            <a:rect r="r" b="b" t="t" l="l"/>
            <a:pathLst>
              <a:path h="2003078" w="2702298">
                <a:moveTo>
                  <a:pt x="0" y="0"/>
                </a:moveTo>
                <a:lnTo>
                  <a:pt x="2702297" y="0"/>
                </a:lnTo>
                <a:lnTo>
                  <a:pt x="2702297" y="2003079"/>
                </a:lnTo>
                <a:lnTo>
                  <a:pt x="0" y="200307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927293" y="458771"/>
            <a:ext cx="16317714" cy="23277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973"/>
              </a:lnSpc>
            </a:pPr>
            <a:r>
              <a:rPr lang="en-US" sz="9064">
                <a:solidFill>
                  <a:srgbClr val="27473A"/>
                </a:solidFill>
                <a:latin typeface="Intro Rust"/>
                <a:ea typeface="Intro Rust"/>
                <a:cs typeface="Intro Rust"/>
                <a:sym typeface="Intro Rust"/>
              </a:rPr>
              <a:t>Jak być bezpiecznym przy zwierzętach?</a:t>
            </a:r>
          </a:p>
        </p:txBody>
      </p:sp>
      <p:grpSp>
        <p:nvGrpSpPr>
          <p:cNvPr name="Group 8" id="8"/>
          <p:cNvGrpSpPr>
            <a:grpSpLocks noChangeAspect="true"/>
          </p:cNvGrpSpPr>
          <p:nvPr/>
        </p:nvGrpSpPr>
        <p:grpSpPr>
          <a:xfrm rot="0">
            <a:off x="16742247" y="261927"/>
            <a:ext cx="1289273" cy="1289268"/>
            <a:chOff x="0" y="0"/>
            <a:chExt cx="6350000" cy="6349975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2"/>
              <a:stretch>
                <a:fillRect l="-366" t="0" r="-366" b="0"/>
              </a:stretch>
            </a:blipFill>
          </p:spPr>
        </p:sp>
      </p:grpSp>
      <p:sp>
        <p:nvSpPr>
          <p:cNvPr name="Freeform 10" id="10"/>
          <p:cNvSpPr/>
          <p:nvPr/>
        </p:nvSpPr>
        <p:spPr>
          <a:xfrm flipH="false" flipV="false" rot="0">
            <a:off x="8341235" y="7665774"/>
            <a:ext cx="1605530" cy="1845437"/>
          </a:xfrm>
          <a:custGeom>
            <a:avLst/>
            <a:gdLst/>
            <a:ahLst/>
            <a:cxnLst/>
            <a:rect r="r" b="b" t="t" l="l"/>
            <a:pathLst>
              <a:path h="1845437" w="1605530">
                <a:moveTo>
                  <a:pt x="0" y="0"/>
                </a:moveTo>
                <a:lnTo>
                  <a:pt x="1605530" y="0"/>
                </a:lnTo>
                <a:lnTo>
                  <a:pt x="1605530" y="1845437"/>
                </a:lnTo>
                <a:lnTo>
                  <a:pt x="0" y="184543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927293" y="4010753"/>
            <a:ext cx="5515509" cy="4986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090"/>
              </a:lnSpc>
            </a:pPr>
            <a:r>
              <a:rPr lang="en-US" sz="2921">
                <a:solidFill>
                  <a:srgbClr val="27473A"/>
                </a:solidFill>
                <a:latin typeface="Barlow"/>
                <a:ea typeface="Barlow"/>
                <a:cs typeface="Barlow"/>
                <a:sym typeface="Barlow"/>
              </a:rPr>
              <a:t>Nie dotykaj nieznanych zwierząt!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7497224" y="3089655"/>
            <a:ext cx="3177853" cy="9591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30"/>
              </a:lnSpc>
            </a:pPr>
            <a:r>
              <a:rPr lang="en-US" sz="2736">
                <a:solidFill>
                  <a:srgbClr val="27473A"/>
                </a:solidFill>
                <a:latin typeface="Barlow"/>
                <a:ea typeface="Barlow"/>
                <a:cs typeface="Barlow"/>
                <a:sym typeface="Barlow"/>
              </a:rPr>
              <a:t>W razie ugryzienia powiadom dorosłego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3310996" y="3780460"/>
            <a:ext cx="3598565" cy="9591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30"/>
              </a:lnSpc>
            </a:pPr>
            <a:r>
              <a:rPr lang="en-US" sz="2736">
                <a:solidFill>
                  <a:srgbClr val="27473A"/>
                </a:solidFill>
                <a:latin typeface="Barlow"/>
                <a:ea typeface="Barlow"/>
                <a:cs typeface="Barlow"/>
                <a:sym typeface="Barlow"/>
              </a:rPr>
              <a:t>W razie ugryzienia umyj ranę wodą z mydłem!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7965434" y="6468450"/>
            <a:ext cx="2241432" cy="9591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30"/>
              </a:lnSpc>
            </a:pPr>
            <a:r>
              <a:rPr lang="en-US" sz="2736">
                <a:solidFill>
                  <a:srgbClr val="27473A"/>
                </a:solidFill>
                <a:latin typeface="Barlow"/>
                <a:ea typeface="Barlow"/>
                <a:cs typeface="Barlow"/>
                <a:sym typeface="Barlow"/>
              </a:rPr>
              <a:t>Skontaktuj się z lekarzem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E4FEFF">
                <a:alpha val="100000"/>
              </a:srgbClr>
            </a:gs>
            <a:gs pos="100000">
              <a:srgbClr val="FFFFFF">
                <a:alpha val="100000"/>
              </a:srgbClr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7774690"/>
            <a:ext cx="19132748" cy="4328784"/>
          </a:xfrm>
          <a:custGeom>
            <a:avLst/>
            <a:gdLst/>
            <a:ahLst/>
            <a:cxnLst/>
            <a:rect r="r" b="b" t="t" l="l"/>
            <a:pathLst>
              <a:path h="4328784" w="19132748">
                <a:moveTo>
                  <a:pt x="0" y="0"/>
                </a:moveTo>
                <a:lnTo>
                  <a:pt x="19132748" y="0"/>
                </a:lnTo>
                <a:lnTo>
                  <a:pt x="19132748" y="4328784"/>
                </a:lnTo>
                <a:lnTo>
                  <a:pt x="0" y="43287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8696146" y="4052621"/>
            <a:ext cx="9357416" cy="6234379"/>
          </a:xfrm>
          <a:custGeom>
            <a:avLst/>
            <a:gdLst/>
            <a:ahLst/>
            <a:cxnLst/>
            <a:rect r="r" b="b" t="t" l="l"/>
            <a:pathLst>
              <a:path h="6234379" w="9357416">
                <a:moveTo>
                  <a:pt x="0" y="0"/>
                </a:moveTo>
                <a:lnTo>
                  <a:pt x="9357416" y="0"/>
                </a:lnTo>
                <a:lnTo>
                  <a:pt x="9357416" y="6234379"/>
                </a:lnTo>
                <a:lnTo>
                  <a:pt x="0" y="623437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927293" y="1000125"/>
            <a:ext cx="16317714" cy="23277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973"/>
              </a:lnSpc>
            </a:pPr>
            <a:r>
              <a:rPr lang="en-US" sz="9064">
                <a:solidFill>
                  <a:srgbClr val="27473A"/>
                </a:solidFill>
                <a:latin typeface="Intro Rust"/>
                <a:ea typeface="Intro Rust"/>
                <a:cs typeface="Intro Rust"/>
                <a:sym typeface="Intro Rust"/>
              </a:rPr>
              <a:t>Gra „Zwierzak przyjaciel czy nie?”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028700" y="4092934"/>
            <a:ext cx="5655050" cy="6153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48"/>
              </a:lnSpc>
            </a:pPr>
            <a:r>
              <a:rPr lang="en-US" sz="3606">
                <a:solidFill>
                  <a:srgbClr val="27473A"/>
                </a:solidFill>
                <a:latin typeface="Barlow"/>
                <a:ea typeface="Barlow"/>
                <a:cs typeface="Barlow"/>
                <a:sym typeface="Barlow"/>
              </a:rPr>
              <a:t>Zgadnij, czy to bezpieczne?</a:t>
            </a:r>
          </a:p>
        </p:txBody>
      </p:sp>
      <p:grpSp>
        <p:nvGrpSpPr>
          <p:cNvPr name="Group 6" id="6"/>
          <p:cNvGrpSpPr>
            <a:grpSpLocks noChangeAspect="true"/>
          </p:cNvGrpSpPr>
          <p:nvPr/>
        </p:nvGrpSpPr>
        <p:grpSpPr>
          <a:xfrm rot="0">
            <a:off x="16742247" y="261927"/>
            <a:ext cx="1289273" cy="1289268"/>
            <a:chOff x="0" y="0"/>
            <a:chExt cx="6350000" cy="6349975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/>
              <a:stretch>
                <a:fillRect l="-366" t="0" r="-366" b="0"/>
              </a:stretch>
            </a:blipFill>
          </p:spPr>
        </p:sp>
      </p:grp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E4FEFF">
                <a:alpha val="100000"/>
              </a:srgbClr>
            </a:gs>
            <a:gs pos="100000">
              <a:srgbClr val="FFFFFF">
                <a:alpha val="100000"/>
              </a:srgbClr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7774690"/>
            <a:ext cx="19132748" cy="4328784"/>
          </a:xfrm>
          <a:custGeom>
            <a:avLst/>
            <a:gdLst/>
            <a:ahLst/>
            <a:cxnLst/>
            <a:rect r="r" b="b" t="t" l="l"/>
            <a:pathLst>
              <a:path h="4328784" w="19132748">
                <a:moveTo>
                  <a:pt x="0" y="0"/>
                </a:moveTo>
                <a:lnTo>
                  <a:pt x="19132748" y="0"/>
                </a:lnTo>
                <a:lnTo>
                  <a:pt x="19132748" y="4328784"/>
                </a:lnTo>
                <a:lnTo>
                  <a:pt x="0" y="43287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8843614" y="4008642"/>
            <a:ext cx="8743570" cy="5825403"/>
          </a:xfrm>
          <a:custGeom>
            <a:avLst/>
            <a:gdLst/>
            <a:ahLst/>
            <a:cxnLst/>
            <a:rect r="r" b="b" t="t" l="l"/>
            <a:pathLst>
              <a:path h="5825403" w="8743570">
                <a:moveTo>
                  <a:pt x="0" y="0"/>
                </a:moveTo>
                <a:lnTo>
                  <a:pt x="8743569" y="0"/>
                </a:lnTo>
                <a:lnTo>
                  <a:pt x="8743569" y="5825404"/>
                </a:lnTo>
                <a:lnTo>
                  <a:pt x="0" y="582540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  <a:ln w="190500" cap="sq">
            <a:gradFill>
              <a:gsLst>
                <a:gs pos="0">
                  <a:srgbClr val="E4FEFF">
                    <a:alpha val="100000"/>
                  </a:srgbClr>
                </a:gs>
                <a:gs pos="100000">
                  <a:srgbClr val="FFFFFF">
                    <a:alpha val="100000"/>
                  </a:srgbClr>
                </a:gs>
              </a:gsLst>
              <a:lin ang="5400000"/>
            </a:gradFill>
            <a:prstDash val="solid"/>
            <a:miter/>
          </a:ln>
        </p:spPr>
      </p:sp>
      <p:sp>
        <p:nvSpPr>
          <p:cNvPr name="TextBox 4" id="4"/>
          <p:cNvSpPr txBox="true"/>
          <p:nvPr/>
        </p:nvSpPr>
        <p:spPr>
          <a:xfrm rot="0">
            <a:off x="927293" y="1000125"/>
            <a:ext cx="16753072" cy="23277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973"/>
              </a:lnSpc>
            </a:pPr>
            <a:r>
              <a:rPr lang="en-US" sz="9064">
                <a:solidFill>
                  <a:srgbClr val="27473A"/>
                </a:solidFill>
                <a:latin typeface="Intro Rust"/>
                <a:ea typeface="Intro Rust"/>
                <a:cs typeface="Intro Rust"/>
                <a:sym typeface="Intro Rust"/>
              </a:rPr>
              <a:t>Praca plastyczna </a:t>
            </a:r>
          </a:p>
          <a:p>
            <a:pPr algn="l">
              <a:lnSpc>
                <a:spcPts val="8973"/>
              </a:lnSpc>
            </a:pPr>
            <a:r>
              <a:rPr lang="en-US" sz="9064">
                <a:solidFill>
                  <a:srgbClr val="27473A"/>
                </a:solidFill>
                <a:latin typeface="Intro Rust"/>
                <a:ea typeface="Intro Rust"/>
                <a:cs typeface="Intro Rust"/>
                <a:sym typeface="Intro Rust"/>
              </a:rPr>
              <a:t>Mój przyjaciel zwierzak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784416" y="4751327"/>
            <a:ext cx="7561762" cy="16849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51"/>
              </a:lnSpc>
            </a:pPr>
            <a:r>
              <a:rPr lang="en-US" sz="4822">
                <a:solidFill>
                  <a:srgbClr val="27473A"/>
                </a:solidFill>
                <a:latin typeface="Barlow"/>
                <a:ea typeface="Barlow"/>
                <a:cs typeface="Barlow"/>
                <a:sym typeface="Barlow"/>
              </a:rPr>
              <a:t>Narysuj swojego pupila </a:t>
            </a:r>
          </a:p>
          <a:p>
            <a:pPr algn="ctr">
              <a:lnSpc>
                <a:spcPts val="6751"/>
              </a:lnSpc>
            </a:pPr>
            <a:r>
              <a:rPr lang="en-US" sz="4822">
                <a:solidFill>
                  <a:srgbClr val="27473A"/>
                </a:solidFill>
                <a:latin typeface="Barlow"/>
                <a:ea typeface="Barlow"/>
                <a:cs typeface="Barlow"/>
                <a:sym typeface="Barlow"/>
              </a:rPr>
              <a:t>lub Burka i Liska.</a:t>
            </a:r>
          </a:p>
        </p:txBody>
      </p:sp>
      <p:grpSp>
        <p:nvGrpSpPr>
          <p:cNvPr name="Group 6" id="6"/>
          <p:cNvGrpSpPr>
            <a:grpSpLocks noChangeAspect="true"/>
          </p:cNvGrpSpPr>
          <p:nvPr/>
        </p:nvGrpSpPr>
        <p:grpSpPr>
          <a:xfrm rot="0">
            <a:off x="16742247" y="261927"/>
            <a:ext cx="1289273" cy="1289268"/>
            <a:chOff x="0" y="0"/>
            <a:chExt cx="6350000" cy="6349975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/>
              <a:stretch>
                <a:fillRect l="-366" t="0" r="-366" b="0"/>
              </a:stretch>
            </a:blipFill>
          </p:spPr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DAG3parVENo</dc:identifier>
  <dcterms:modified xsi:type="dcterms:W3CDTF">2011-08-01T06:04:30Z</dcterms:modified>
  <cp:revision>1</cp:revision>
  <dc:title>Burek i Lisek uczą, jak unikać wścieklizny!</dc:title>
</cp:coreProperties>
</file>