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9" r:id="rId6"/>
    <p:sldId id="271" r:id="rId7"/>
    <p:sldId id="261" r:id="rId8"/>
    <p:sldId id="270" r:id="rId9"/>
    <p:sldId id="269" r:id="rId10"/>
    <p:sldId id="267" r:id="rId11"/>
    <p:sldId id="258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2CC3737-919F-FA49-2CE3-96B58224F297}" name="Anna Gałązka" initials="AG" userId="Anna Gałązka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098864-431C-4861-B991-11841C947F2A}" v="41" dt="2024-04-05T07:46:16.5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łązka Anna" userId="S::anna.galazka@cyfra.gov.pl::1e12c8de-6583-4cdd-96dc-5494bb5d4142" providerId="AD" clId="Web-{D2098864-431C-4861-B991-11841C947F2A}"/>
    <pc:docChg chg="modSld">
      <pc:chgData name="Gałązka Anna" userId="S::anna.galazka@cyfra.gov.pl::1e12c8de-6583-4cdd-96dc-5494bb5d4142" providerId="AD" clId="Web-{D2098864-431C-4861-B991-11841C947F2A}" dt="2024-04-05T07:46:16.443" v="19" actId="20577"/>
      <pc:docMkLst>
        <pc:docMk/>
      </pc:docMkLst>
      <pc:sldChg chg="modSp">
        <pc:chgData name="Gałązka Anna" userId="S::anna.galazka@cyfra.gov.pl::1e12c8de-6583-4cdd-96dc-5494bb5d4142" providerId="AD" clId="Web-{D2098864-431C-4861-B991-11841C947F2A}" dt="2024-04-05T07:46:16.443" v="19" actId="20577"/>
        <pc:sldMkLst>
          <pc:docMk/>
          <pc:sldMk cId="1511560334" sldId="259"/>
        </pc:sldMkLst>
        <pc:spChg chg="mod">
          <ac:chgData name="Gałązka Anna" userId="S::anna.galazka@cyfra.gov.pl::1e12c8de-6583-4cdd-96dc-5494bb5d4142" providerId="AD" clId="Web-{D2098864-431C-4861-B991-11841C947F2A}" dt="2024-04-05T07:46:16.443" v="19" actId="20577"/>
          <ac:spMkLst>
            <pc:docMk/>
            <pc:sldMk cId="1511560334" sldId="259"/>
            <ac:spMk id="5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.244804685072671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23D-40E8-B86E-628241F5C971}"/>
                </c:ext>
              </c:extLst>
            </c:dLbl>
            <c:dLbl>
              <c:idx val="1"/>
              <c:layout>
                <c:manualLayout>
                  <c:x val="1.1238658578490216E-3"/>
                  <c:y val="0.25768914218175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23D-40E8-B86E-628241F5C971}"/>
                </c:ext>
              </c:extLst>
            </c:dLbl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#\ ##0.00\ "zł"</c:formatCode>
                <c:ptCount val="2"/>
                <c:pt idx="0">
                  <c:v>25065886.199999999</c:v>
                </c:pt>
                <c:pt idx="1">
                  <c:v>24842263.350000001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3D-40E8-B86E-628241F5C97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1871937133699762E-3"/>
                  <c:y val="0.241583570795399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23D-40E8-B86E-628241F5C971}"/>
                </c:ext>
              </c:extLst>
            </c:dLbl>
            <c:dLbl>
              <c:idx val="1"/>
              <c:layout>
                <c:manualLayout>
                  <c:x val="-1.123865857849104E-3"/>
                  <c:y val="0.248025799349943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23D-40E8-B86E-628241F5C971}"/>
                </c:ext>
              </c:extLst>
            </c:dLbl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#\ ##0.00\ "zł"</c:formatCode>
                <c:ptCount val="2"/>
                <c:pt idx="0">
                  <c:v>21213259.489999998</c:v>
                </c:pt>
                <c:pt idx="1">
                  <c:v>21024007.48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3D-40E8-B86E-628241F5C9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4"/>
        <c:overlap val="-4"/>
        <c:axId val="1107715871"/>
        <c:axId val="1148982719"/>
      </c:barChart>
      <c:catAx>
        <c:axId val="110771587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148982719"/>
        <c:crosses val="autoZero"/>
        <c:auto val="1"/>
        <c:lblAlgn val="ctr"/>
        <c:lblOffset val="100"/>
        <c:noMultiLvlLbl val="0"/>
      </c:catAx>
      <c:valAx>
        <c:axId val="114898271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1077158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802780388980748"/>
          <c:y val="0.35531071705301015"/>
          <c:w val="0.12765585209783722"/>
          <c:h val="0.147649284062966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F181F-4EEF-4AEA-A6A3-4B2FB1990021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B999-9CF8-441E-B6ED-5DF6E27443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6227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5B0702-79B9-46CE-961C-C4249DC75C92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6536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567391" y="1697993"/>
            <a:ext cx="10808823" cy="31700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000" b="1" dirty="0">
                <a:solidFill>
                  <a:schemeClr val="bg1"/>
                </a:solidFill>
              </a:rPr>
              <a:t>Zintegrowane wirtualne </a:t>
            </a:r>
          </a:p>
          <a:p>
            <a:pPr algn="ctr"/>
            <a:r>
              <a:rPr lang="pl-PL" sz="4000" b="1" dirty="0">
                <a:solidFill>
                  <a:schemeClr val="bg1"/>
                </a:solidFill>
              </a:rPr>
              <a:t>Herbarium Pomorza Herbarium Pomeranicum </a:t>
            </a:r>
          </a:p>
          <a:p>
            <a:pPr algn="ctr"/>
            <a:r>
              <a:rPr lang="pl-PL" sz="4000" b="1" dirty="0">
                <a:solidFill>
                  <a:schemeClr val="bg1"/>
                </a:solidFill>
              </a:rPr>
              <a:t>- digitalizacja i udostępnienie zbiorów herbariów jednostek akademickich Pomorza poprzez ich połączenie i udostępnienie cyfrowe</a:t>
            </a:r>
            <a:endParaRPr lang="pl-PL" sz="4000" b="1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398031" y="1164727"/>
            <a:ext cx="10300109" cy="11285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Wnioskodawca: Minister Nauki i Szkolnictwa Wyższego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Akademia Pomorska w Słupsku</a:t>
            </a:r>
            <a:r>
              <a:rPr lang="pl-PL" dirty="0">
                <a:solidFill>
                  <a:srgbClr val="002060"/>
                </a:solidFill>
                <a:cs typeface="Times New Roman" panose="02020603050405020304" pitchFamily="18" charset="0"/>
              </a:rPr>
              <a:t> (od 1 czerwca 2023 roku: Uniwersytet Pomorski w Słupsku)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Uniwersytet Gdański, Uniwersytet Szczeciński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393685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517880" y="4564760"/>
            <a:ext cx="10946674" cy="2053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  <a:spcAft>
                <a:spcPts val="800"/>
              </a:spcAft>
            </a:pPr>
            <a:r>
              <a:rPr lang="pl-PL" sz="160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Cel strategiczny projektu: Wzmocnienie cyfrowych fundamentów dla rozwoju kraju poprzez digitalizację i udostępnienie on-line zasobów herbariów pomorskich. </a:t>
            </a:r>
            <a:endParaRPr lang="pl-PL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Aft>
                <a:spcPts val="800"/>
              </a:spcAft>
            </a:pPr>
            <a:r>
              <a:rPr lang="pl-PL" sz="1600" dirty="0">
                <a:ea typeface="Arial" panose="020B0604020202020204" pitchFamily="34" charset="0"/>
                <a:cs typeface="Times New Roman" panose="02020603050405020304" pitchFamily="18" charset="0"/>
              </a:rPr>
              <a:t>Cele</a:t>
            </a:r>
            <a:r>
              <a:rPr lang="pl-PL" sz="160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 szczegółowe: </a:t>
            </a:r>
            <a:endParaRPr lang="pl-PL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Aft>
                <a:spcPts val="800"/>
              </a:spcAft>
            </a:pPr>
            <a:r>
              <a:rPr lang="pl-PL" sz="160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1.  Obniżenie kosztów dostępu do zasobów herbariów.</a:t>
            </a:r>
            <a:endParaRPr lang="pl-PL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Aft>
                <a:spcPts val="800"/>
              </a:spcAft>
            </a:pPr>
            <a:r>
              <a:rPr lang="pl-PL" sz="160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2.  Poprawa dostępu do dorobku polskich badaczy </a:t>
            </a:r>
            <a:endParaRPr lang="pl-PL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Aft>
                <a:spcPts val="800"/>
              </a:spcAft>
            </a:pPr>
            <a:r>
              <a:rPr lang="pl-PL" sz="160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3. Udostępnienie informacji on-line o zasobach herbariów dla służb publicznych i podmiotów zajmujących się zarządzaniem</a:t>
            </a:r>
            <a:br>
              <a:rPr lang="pl-PL" sz="160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pl-PL" sz="160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      zasobami środowiska</a:t>
            </a:r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57411" y="246284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675823"/>
              </p:ext>
            </p:extLst>
          </p:nvPr>
        </p:nvGraphicFramePr>
        <p:xfrm>
          <a:off x="517880" y="3003585"/>
          <a:ext cx="10946674" cy="763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71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59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7903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chemeClr val="tx1"/>
                          </a:solidFill>
                          <a:effectLst/>
                        </a:rPr>
                        <a:t>2019-10-01</a:t>
                      </a:r>
                      <a:endParaRPr lang="pl-PL" sz="18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chemeClr val="tx1"/>
                          </a:solidFill>
                          <a:effectLst/>
                        </a:rPr>
                        <a:t>2022-09-30</a:t>
                      </a:r>
                      <a:endParaRPr lang="pl-PL" sz="18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693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chemeClr val="tx1"/>
                          </a:solidFill>
                          <a:effectLst/>
                        </a:rPr>
                        <a:t>2019-10-01</a:t>
                      </a:r>
                      <a:endParaRPr lang="pl-PL" sz="18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chemeClr val="tx1"/>
                          </a:solidFill>
                          <a:effectLst/>
                        </a:rPr>
                        <a:t>2023-06-30</a:t>
                      </a:r>
                      <a:endParaRPr lang="pl-PL" sz="18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 txBox="1">
            <a:spLocks/>
          </p:cNvSpPr>
          <p:nvPr/>
        </p:nvSpPr>
        <p:spPr>
          <a:xfrm>
            <a:off x="102037" y="1317361"/>
            <a:ext cx="11391008" cy="874421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	Program Operacyjny Polska Cyfrowa 2014-20200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		Poddziałanie 2.3.1 Cyfrowe udostępnienie informacji sektora publicznego ze źródeł administracyjnych i zasobów nauki</a:t>
            </a:r>
          </a:p>
          <a:p>
            <a:pPr marL="0" indent="0">
              <a:spcAft>
                <a:spcPts val="1200"/>
              </a:spcAft>
              <a:buNone/>
            </a:pP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-83844" y="2191782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04CE04F7-EC84-4714-AC92-44D1E5DAE1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0131037"/>
              </p:ext>
            </p:extLst>
          </p:nvPr>
        </p:nvGraphicFramePr>
        <p:xfrm>
          <a:off x="496193" y="2772696"/>
          <a:ext cx="11300281" cy="3942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40253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686745" y="1203283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564310"/>
              </p:ext>
            </p:extLst>
          </p:nvPr>
        </p:nvGraphicFramePr>
        <p:xfrm>
          <a:off x="554750" y="1982159"/>
          <a:ext cx="11082500" cy="45020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44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0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80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93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755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1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Pracownie digitalizacyjne</a:t>
                      </a:r>
                      <a:endParaRPr lang="pl-PL" sz="1400" b="1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2021-04-30</a:t>
                      </a:r>
                      <a:endParaRPr lang="pl-PL" sz="14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2021-04-23</a:t>
                      </a:r>
                      <a:endParaRPr lang="pl-PL" sz="14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1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Sprzęt IT wraz z oprogramowaniem </a:t>
                      </a:r>
                      <a:endParaRPr lang="pl-PL" sz="1400" b="1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2021-04-30</a:t>
                      </a:r>
                      <a:endParaRPr lang="pl-PL" sz="14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2021-04-23</a:t>
                      </a:r>
                      <a:endParaRPr lang="pl-PL" sz="14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8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Sprzęt do digitalizacji wraz z oprogramowaniem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2021-04-30</a:t>
                      </a:r>
                      <a:endParaRPr lang="pl-PL" sz="14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2021-04-23</a:t>
                      </a:r>
                      <a:endParaRPr lang="pl-PL" sz="14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91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Urządzenie sieciowe i osprzęt sieciowy wraz z oprogramowaniem </a:t>
                      </a:r>
                      <a:endParaRPr lang="pl-PL" sz="1400" b="1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2021-04-30</a:t>
                      </a:r>
                      <a:endParaRPr lang="pl-PL" sz="14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2021-04-28</a:t>
                      </a:r>
                      <a:endParaRPr lang="pl-PL" sz="14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2303402"/>
                  </a:ext>
                </a:extLst>
              </a:tr>
              <a:tr h="5191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Platforma Herbarium </a:t>
                      </a:r>
                      <a:r>
                        <a:rPr lang="pl-PL" sz="1400" b="1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Pomeranicum</a:t>
                      </a: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1400" b="1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2022-01-31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2022-03-22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5206436"/>
                  </a:ext>
                </a:extLst>
              </a:tr>
              <a:tr h="5191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Zdigitalizowane</a:t>
                      </a:r>
                      <a:r>
                        <a:rPr lang="pl-PL" sz="14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dokumenty zawierające informacje sektora publicznego: </a:t>
                      </a: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471 425 szt.</a:t>
                      </a:r>
                      <a:endParaRPr lang="pl-PL" sz="1400" b="1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2023-04-30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2023-05-31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4361155"/>
                  </a:ext>
                </a:extLst>
              </a:tr>
              <a:tr h="5191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Udostępnione on-line dokumenty zawierające informacje sektora publicznego: </a:t>
                      </a:r>
                      <a:r>
                        <a:rPr lang="pl-PL" sz="14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469 223 szt.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2023-04-30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2023-06-30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2696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87163" y="1266886"/>
            <a:ext cx="8640961" cy="750596"/>
          </a:xfrm>
        </p:spPr>
        <p:txBody>
          <a:bodyPr>
            <a:noAutofit/>
          </a:bodyPr>
          <a:lstStyle/>
          <a:p>
            <a:r>
              <a:rPr lang="pl-PL" sz="36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sz="2000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sz="2000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sz="2000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C5F5C168-0AA1-4508-BE6B-3C6ACBA701C7}"/>
              </a:ext>
            </a:extLst>
          </p:cNvPr>
          <p:cNvGrpSpPr/>
          <p:nvPr/>
        </p:nvGrpSpPr>
        <p:grpSpPr>
          <a:xfrm>
            <a:off x="10019037" y="3278568"/>
            <a:ext cx="1777437" cy="1441805"/>
            <a:chOff x="9675881" y="3260639"/>
            <a:chExt cx="1777437" cy="1441805"/>
          </a:xfrm>
        </p:grpSpPr>
        <p:sp>
          <p:nvSpPr>
            <p:cNvPr id="84" name="pole tekstowe 83"/>
            <p:cNvSpPr txBox="1"/>
            <p:nvPr/>
          </p:nvSpPr>
          <p:spPr>
            <a:xfrm>
              <a:off x="9675881" y="3260639"/>
              <a:ext cx="1777437" cy="1441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Oznaczenia powiązanych </a:t>
              </a:r>
            </a:p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systemów:</a:t>
              </a:r>
            </a:p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        planowany</a:t>
              </a:r>
            </a:p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        modyfikowany</a:t>
              </a:r>
            </a:p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        istniejący</a:t>
              </a:r>
            </a:p>
            <a:p>
              <a:pPr>
                <a:lnSpc>
                  <a:spcPct val="105000"/>
                </a:lnSpc>
              </a:pPr>
              <a:r>
                <a:rPr lang="pl-PL" sz="1200" dirty="0">
                  <a:solidFill>
                    <a:schemeClr val="tx2"/>
                  </a:solidFill>
                </a:rPr>
                <a:t>dot. systemów własnych oraz innych jednostek</a:t>
              </a:r>
              <a:endParaRPr lang="pl-PL" dirty="0">
                <a:solidFill>
                  <a:schemeClr val="tx2"/>
                </a:solidFill>
              </a:endParaRPr>
            </a:p>
          </p:txBody>
        </p:sp>
        <p:sp>
          <p:nvSpPr>
            <p:cNvPr id="85" name="Prostokąt 84"/>
            <p:cNvSpPr/>
            <p:nvPr/>
          </p:nvSpPr>
          <p:spPr>
            <a:xfrm>
              <a:off x="9797131" y="3698783"/>
              <a:ext cx="144016" cy="144000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6" name="Prostokąt 85"/>
            <p:cNvSpPr/>
            <p:nvPr/>
          </p:nvSpPr>
          <p:spPr>
            <a:xfrm>
              <a:off x="9797131" y="3887839"/>
              <a:ext cx="144016" cy="144000"/>
            </a:xfrm>
            <a:prstGeom prst="rect">
              <a:avLst/>
            </a:prstGeom>
            <a:solidFill>
              <a:srgbClr val="0071E2"/>
            </a:solidFill>
            <a:ln>
              <a:solidFill>
                <a:srgbClr val="0071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7" name="Prostokąt 86"/>
            <p:cNvSpPr/>
            <p:nvPr/>
          </p:nvSpPr>
          <p:spPr>
            <a:xfrm>
              <a:off x="9797131" y="4075039"/>
              <a:ext cx="144016" cy="144000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5" name="Grupa 4">
            <a:extLst>
              <a:ext uri="{FF2B5EF4-FFF2-40B4-BE49-F238E27FC236}">
                <a16:creationId xmlns:a16="http://schemas.microsoft.com/office/drawing/2014/main" id="{1FD949AF-A00A-4DB9-9DEC-3EBDE170D956}"/>
              </a:ext>
            </a:extLst>
          </p:cNvPr>
          <p:cNvGrpSpPr/>
          <p:nvPr/>
        </p:nvGrpSpPr>
        <p:grpSpPr>
          <a:xfrm>
            <a:off x="1005841" y="2427161"/>
            <a:ext cx="8404859" cy="4086225"/>
            <a:chOff x="1005841" y="2500313"/>
            <a:chExt cx="8404859" cy="4086225"/>
          </a:xfrm>
        </p:grpSpPr>
        <p:sp>
          <p:nvSpPr>
            <p:cNvPr id="167" name="Rectangle 13">
              <a:extLst>
                <a:ext uri="{FF2B5EF4-FFF2-40B4-BE49-F238E27FC236}">
                  <a16:creationId xmlns:a16="http://schemas.microsoft.com/office/drawing/2014/main" id="{4C822DE8-0DAD-4C39-91CC-2C28DC4AA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51463" y="3108916"/>
              <a:ext cx="3309930" cy="104126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6350" cap="sq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>
                <a:ln w="952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0" name="AutoShape 3">
              <a:extLst>
                <a:ext uri="{FF2B5EF4-FFF2-40B4-BE49-F238E27FC236}">
                  <a16:creationId xmlns:a16="http://schemas.microsoft.com/office/drawing/2014/main" id="{752E3204-0983-4112-80ED-CFC18BCBC0A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352550" y="2500313"/>
              <a:ext cx="8058150" cy="408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4" name="Rectangle 8">
              <a:extLst>
                <a:ext uri="{FF2B5EF4-FFF2-40B4-BE49-F238E27FC236}">
                  <a16:creationId xmlns:a16="http://schemas.microsoft.com/office/drawing/2014/main" id="{BD49F7B8-EAA0-4293-8002-E66EB521BC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2788" y="2528888"/>
              <a:ext cx="5875972" cy="4040188"/>
            </a:xfrm>
            <a:prstGeom prst="rect">
              <a:avLst/>
            </a:prstGeom>
            <a:noFill/>
            <a:ln w="26988" cap="sq">
              <a:solidFill>
                <a:srgbClr val="30549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7" name="Rectangle 11">
              <a:extLst>
                <a:ext uri="{FF2B5EF4-FFF2-40B4-BE49-F238E27FC236}">
                  <a16:creationId xmlns:a16="http://schemas.microsoft.com/office/drawing/2014/main" id="{DA9FDEDD-516C-40A1-B4C8-A3868D74D6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4317" y="2931785"/>
              <a:ext cx="559449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1" i="1" u="none" strike="noStrike" cap="none" normalizeH="0" baseline="0" dirty="0">
                  <a:ln>
                    <a:noFill/>
                  </a:ln>
                  <a:effectLst/>
                  <a:latin typeface="Calibri" panose="020F0502020204030204" pitchFamily="34" charset="0"/>
                </a:rPr>
                <a:t>Klaster HA</a:t>
              </a:r>
              <a:endParaRPr kumimoji="0" lang="pl-PL" altLang="pl-PL" sz="1800" b="0" i="0" u="none" strike="noStrike" cap="none" normalizeH="0" baseline="0" dirty="0">
                <a:ln>
                  <a:noFill/>
                </a:ln>
                <a:effectLst/>
              </a:endParaRPr>
            </a:p>
          </p:txBody>
        </p:sp>
        <p:sp>
          <p:nvSpPr>
            <p:cNvPr id="38" name="Rectangle 12">
              <a:extLst>
                <a:ext uri="{FF2B5EF4-FFF2-40B4-BE49-F238E27FC236}">
                  <a16:creationId xmlns:a16="http://schemas.microsoft.com/office/drawing/2014/main" id="{12C9F40E-3280-4160-8DD1-5886AE9F4B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0138" y="3156903"/>
              <a:ext cx="1622425" cy="54133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39" name="Rectangle 13">
              <a:extLst>
                <a:ext uri="{FF2B5EF4-FFF2-40B4-BE49-F238E27FC236}">
                  <a16:creationId xmlns:a16="http://schemas.microsoft.com/office/drawing/2014/main" id="{86F76944-EA2A-4E3F-A2C8-3B703DB5D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0138" y="3156902"/>
              <a:ext cx="1406525" cy="99327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175" cap="sq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0" name="Rectangle 14">
              <a:extLst>
                <a:ext uri="{FF2B5EF4-FFF2-40B4-BE49-F238E27FC236}">
                  <a16:creationId xmlns:a16="http://schemas.microsoft.com/office/drawing/2014/main" id="{71F08579-56F8-449A-A7B6-908C838187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4527" y="3362953"/>
              <a:ext cx="1253548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l-PL" altLang="pl-PL" sz="1000" b="1" dirty="0">
                  <a:latin typeface="Calibri" panose="020F0502020204030204" pitchFamily="34" charset="0"/>
                </a:rPr>
                <a:t>Uniwersytet</a:t>
              </a:r>
              <a:r>
                <a:rPr lang="pl-PL" altLang="pl-PL" sz="1000" b="1" i="1" dirty="0">
                  <a:latin typeface="Calibri" panose="020F0502020204030204" pitchFamily="34" charset="0"/>
                </a:rPr>
                <a:t> </a:t>
              </a:r>
              <a:r>
                <a:rPr lang="pl-PL" altLang="pl-PL" sz="1000" b="1" dirty="0">
                  <a:latin typeface="Calibri" panose="020F0502020204030204" pitchFamily="34" charset="0"/>
                </a:rPr>
                <a:t>Szczeciński</a:t>
              </a:r>
              <a:endParaRPr kumimoji="0" lang="pl-PL" altLang="pl-PL" sz="1800" b="0" u="none" strike="noStrike" cap="none" normalizeH="0" baseline="0" dirty="0">
                <a:ln>
                  <a:noFill/>
                </a:ln>
                <a:effectLst/>
              </a:endParaRPr>
            </a:p>
          </p:txBody>
        </p:sp>
        <p:sp>
          <p:nvSpPr>
            <p:cNvPr id="41" name="Line 15">
              <a:extLst>
                <a:ext uri="{FF2B5EF4-FFF2-40B4-BE49-F238E27FC236}">
                  <a16:creationId xmlns:a16="http://schemas.microsoft.com/office/drawing/2014/main" id="{0FB223E1-39B6-41A1-BC80-ED86CBF731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12408" y="5181946"/>
              <a:ext cx="0" cy="293342"/>
            </a:xfrm>
            <a:prstGeom prst="line">
              <a:avLst/>
            </a:prstGeom>
            <a:noFill/>
            <a:ln w="12700" cap="rnd">
              <a:solidFill>
                <a:srgbClr val="4672C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2" name="Freeform 16">
              <a:extLst>
                <a:ext uri="{FF2B5EF4-FFF2-40B4-BE49-F238E27FC236}">
                  <a16:creationId xmlns:a16="http://schemas.microsoft.com/office/drawing/2014/main" id="{1D1478CE-CF39-44F0-B436-EACB7ED8AA15}"/>
                </a:ext>
              </a:extLst>
            </p:cNvPr>
            <p:cNvSpPr>
              <a:spLocks/>
            </p:cNvSpPr>
            <p:nvPr/>
          </p:nvSpPr>
          <p:spPr bwMode="auto">
            <a:xfrm>
              <a:off x="6109060" y="5373537"/>
              <a:ext cx="88900" cy="88900"/>
            </a:xfrm>
            <a:custGeom>
              <a:avLst/>
              <a:gdLst>
                <a:gd name="T0" fmla="*/ 56 w 56"/>
                <a:gd name="T1" fmla="*/ 0 h 56"/>
                <a:gd name="T2" fmla="*/ 28 w 56"/>
                <a:gd name="T3" fmla="*/ 56 h 56"/>
                <a:gd name="T4" fmla="*/ 0 w 56"/>
                <a:gd name="T5" fmla="*/ 0 h 56"/>
                <a:gd name="T6" fmla="*/ 56 w 56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28" y="56"/>
                  </a:lnTo>
                  <a:lnTo>
                    <a:pt x="0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4672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7" name="Rectangle 21">
              <a:extLst>
                <a:ext uri="{FF2B5EF4-FFF2-40B4-BE49-F238E27FC236}">
                  <a16:creationId xmlns:a16="http://schemas.microsoft.com/office/drawing/2014/main" id="{2530919B-A8EA-4695-A75C-DA5B27A685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0613" y="4783138"/>
              <a:ext cx="919163" cy="54133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8" name="Rectangle 22">
              <a:extLst>
                <a:ext uri="{FF2B5EF4-FFF2-40B4-BE49-F238E27FC236}">
                  <a16:creationId xmlns:a16="http://schemas.microsoft.com/office/drawing/2014/main" id="{C9BB0E0F-2388-4DD6-AD8B-4C71637848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6539" y="4590523"/>
              <a:ext cx="1722484" cy="509479"/>
            </a:xfrm>
            <a:prstGeom prst="rect">
              <a:avLst/>
            </a:prstGeom>
            <a:noFill/>
            <a:ln w="3175" cap="sq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49" name="Rectangle 23">
              <a:extLst>
                <a:ext uri="{FF2B5EF4-FFF2-40B4-BE49-F238E27FC236}">
                  <a16:creationId xmlns:a16="http://schemas.microsoft.com/office/drawing/2014/main" id="{C7491B7B-65C6-4089-8673-8D58D9E227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3035" y="4688429"/>
              <a:ext cx="164949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 algn="ctr"/>
              <a:r>
                <a:rPr lang="pl-PL" altLang="pl-PL" sz="1000" b="1" dirty="0">
                  <a:latin typeface="Calibri" panose="020F0502020204030204" pitchFamily="34" charset="0"/>
                </a:rPr>
                <a:t>IPT</a:t>
              </a:r>
            </a:p>
            <a:p>
              <a:pPr lvl="0" algn="ctr"/>
              <a:r>
                <a:rPr lang="pl-PL" altLang="pl-PL" sz="1000" dirty="0">
                  <a:latin typeface="Calibri" panose="020F0502020204030204" pitchFamily="34" charset="0"/>
                </a:rPr>
                <a:t>(</a:t>
              </a:r>
              <a:r>
                <a:rPr lang="pl-PL" altLang="pl-PL" sz="1000" dirty="0" err="1">
                  <a:latin typeface="Calibri" panose="020F0502020204030204" pitchFamily="34" charset="0"/>
                </a:rPr>
                <a:t>Integrated</a:t>
              </a:r>
              <a:r>
                <a:rPr lang="pl-PL" altLang="pl-PL" sz="1000" dirty="0">
                  <a:latin typeface="Calibri" panose="020F0502020204030204" pitchFamily="34" charset="0"/>
                </a:rPr>
                <a:t> Publishing Toolkit)</a:t>
              </a:r>
              <a:r>
                <a:rPr kumimoji="0" lang="pl-PL" altLang="pl-PL" sz="1000" b="1" i="1" u="none" strike="noStrike" cap="none" normalizeH="0" baseline="0" dirty="0">
                  <a:ln>
                    <a:noFill/>
                  </a:ln>
                  <a:effectLst/>
                  <a:latin typeface="Calibri" panose="020F0502020204030204" pitchFamily="34" charset="0"/>
                </a:rPr>
                <a:t> </a:t>
              </a:r>
              <a:endParaRPr kumimoji="0" lang="pl-PL" altLang="pl-PL" sz="1800" b="0" i="0" u="none" strike="noStrike" cap="none" normalizeH="0" baseline="0" dirty="0">
                <a:ln>
                  <a:noFill/>
                </a:ln>
                <a:effectLst/>
              </a:endParaRPr>
            </a:p>
          </p:txBody>
        </p:sp>
        <p:sp>
          <p:nvSpPr>
            <p:cNvPr id="83" name="Rectangle 36">
              <a:extLst>
                <a:ext uri="{FF2B5EF4-FFF2-40B4-BE49-F238E27FC236}">
                  <a16:creationId xmlns:a16="http://schemas.microsoft.com/office/drawing/2014/main" id="{1D6F647B-4978-4A4A-8DB9-66DF9DE6C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4637" y="4590524"/>
              <a:ext cx="917575" cy="541338"/>
            </a:xfrm>
            <a:prstGeom prst="rect">
              <a:avLst/>
            </a:prstGeom>
            <a:solidFill>
              <a:srgbClr val="FFFFFF"/>
            </a:solidFill>
            <a:ln w="3175" cap="sq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" name="Rectangle 37">
              <a:extLst>
                <a:ext uri="{FF2B5EF4-FFF2-40B4-BE49-F238E27FC236}">
                  <a16:creationId xmlns:a16="http://schemas.microsoft.com/office/drawing/2014/main" id="{7101B773-1E19-457D-937C-C9F93F6063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6301" y="4705391"/>
              <a:ext cx="53538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1" u="none" strike="noStrike" cap="none" normalizeH="0" baseline="0" dirty="0">
                  <a:ln>
                    <a:noFill/>
                  </a:ln>
                  <a:effectLst/>
                  <a:latin typeface="Calibri" panose="020F0502020204030204" pitchFamily="34" charset="0"/>
                </a:rPr>
                <a:t>Moduł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l-PL" altLang="pl-PL" sz="1000" b="1" dirty="0">
                  <a:latin typeface="Calibri" panose="020F0502020204030204" pitchFamily="34" charset="0"/>
                </a:rPr>
                <a:t>PWA</a:t>
              </a:r>
              <a:r>
                <a:rPr kumimoji="0" lang="pl-PL" altLang="pl-PL" sz="1000" b="1" i="1" u="none" strike="noStrike" cap="none" normalizeH="0" baseline="0" dirty="0">
                  <a:ln>
                    <a:noFill/>
                  </a:ln>
                  <a:effectLst/>
                  <a:latin typeface="Calibri" panose="020F0502020204030204" pitchFamily="34" charset="0"/>
                </a:rPr>
                <a:t> </a:t>
              </a:r>
              <a:endParaRPr kumimoji="0" lang="pl-PL" altLang="pl-PL" sz="1800" b="0" i="0" u="none" strike="noStrike" cap="none" normalizeH="0" baseline="0" dirty="0">
                <a:ln>
                  <a:noFill/>
                </a:ln>
                <a:effectLst/>
              </a:endParaRPr>
            </a:p>
          </p:txBody>
        </p:sp>
        <p:sp>
          <p:nvSpPr>
            <p:cNvPr id="96" name="Rectangle 45">
              <a:extLst>
                <a:ext uri="{FF2B5EF4-FFF2-40B4-BE49-F238E27FC236}">
                  <a16:creationId xmlns:a16="http://schemas.microsoft.com/office/drawing/2014/main" id="{47C1CC71-A7CE-4985-9CBB-6D5DCA9A5F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841" y="3461702"/>
              <a:ext cx="1629410" cy="1098551"/>
            </a:xfrm>
            <a:prstGeom prst="rect">
              <a:avLst/>
            </a:prstGeom>
            <a:solidFill>
              <a:srgbClr val="FF33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98" name="Rectangle 47">
              <a:extLst>
                <a:ext uri="{FF2B5EF4-FFF2-40B4-BE49-F238E27FC236}">
                  <a16:creationId xmlns:a16="http://schemas.microsoft.com/office/drawing/2014/main" id="{443E76AD-1D13-4DDD-A84C-85FDC498E9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6510" y="4122081"/>
              <a:ext cx="1410643" cy="292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/>
              <a:r>
                <a:rPr lang="pl-PL" sz="900" b="1" dirty="0">
                  <a:solidFill>
                    <a:schemeClr val="bg1"/>
                  </a:solidFill>
                </a:rPr>
                <a:t>Światowa Sieć Informacji </a:t>
              </a:r>
            </a:p>
            <a:p>
              <a:pPr lvl="0" algn="ctr"/>
              <a:r>
                <a:rPr lang="pl-PL" sz="900" b="1" dirty="0">
                  <a:solidFill>
                    <a:schemeClr val="bg1"/>
                  </a:solidFill>
                </a:rPr>
                <a:t>o Bioróżnorodności</a:t>
              </a:r>
              <a:r>
                <a:rPr kumimoji="0" lang="pl-PL" altLang="pl-PL" sz="1000" b="1" i="1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Line 49">
              <a:extLst>
                <a:ext uri="{FF2B5EF4-FFF2-40B4-BE49-F238E27FC236}">
                  <a16:creationId xmlns:a16="http://schemas.microsoft.com/office/drawing/2014/main" id="{B16786B1-A6C2-48F7-B135-86DD0FF4C0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15296" y="3455408"/>
              <a:ext cx="194626" cy="0"/>
            </a:xfrm>
            <a:prstGeom prst="line">
              <a:avLst/>
            </a:prstGeom>
            <a:noFill/>
            <a:ln w="12700" cap="rnd">
              <a:solidFill>
                <a:srgbClr val="4672C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1" name="Freeform 50">
              <a:extLst>
                <a:ext uri="{FF2B5EF4-FFF2-40B4-BE49-F238E27FC236}">
                  <a16:creationId xmlns:a16="http://schemas.microsoft.com/office/drawing/2014/main" id="{39E7B744-2CA5-408C-9CC0-73057FAEC706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6396" y="3409755"/>
              <a:ext cx="88900" cy="88900"/>
            </a:xfrm>
            <a:custGeom>
              <a:avLst/>
              <a:gdLst>
                <a:gd name="T0" fmla="*/ 56 w 56"/>
                <a:gd name="T1" fmla="*/ 56 h 56"/>
                <a:gd name="T2" fmla="*/ 0 w 56"/>
                <a:gd name="T3" fmla="*/ 28 h 56"/>
                <a:gd name="T4" fmla="*/ 56 w 56"/>
                <a:gd name="T5" fmla="*/ 0 h 56"/>
                <a:gd name="T6" fmla="*/ 56 w 56"/>
                <a:gd name="T7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56"/>
                  </a:moveTo>
                  <a:lnTo>
                    <a:pt x="0" y="28"/>
                  </a:lnTo>
                  <a:lnTo>
                    <a:pt x="56" y="0"/>
                  </a:lnTo>
                  <a:lnTo>
                    <a:pt x="56" y="56"/>
                  </a:lnTo>
                  <a:close/>
                </a:path>
              </a:pathLst>
            </a:custGeom>
            <a:solidFill>
              <a:srgbClr val="4672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2" name="Freeform 51">
              <a:extLst>
                <a:ext uri="{FF2B5EF4-FFF2-40B4-BE49-F238E27FC236}">
                  <a16:creationId xmlns:a16="http://schemas.microsoft.com/office/drawing/2014/main" id="{95F7F60B-9A60-4B33-B5D7-2949ECC3E764}"/>
                </a:ext>
              </a:extLst>
            </p:cNvPr>
            <p:cNvSpPr>
              <a:spLocks/>
            </p:cNvSpPr>
            <p:nvPr/>
          </p:nvSpPr>
          <p:spPr bwMode="auto">
            <a:xfrm>
              <a:off x="7101682" y="3409755"/>
              <a:ext cx="90488" cy="88900"/>
            </a:xfrm>
            <a:custGeom>
              <a:avLst/>
              <a:gdLst>
                <a:gd name="T0" fmla="*/ 0 w 57"/>
                <a:gd name="T1" fmla="*/ 0 h 56"/>
                <a:gd name="T2" fmla="*/ 57 w 57"/>
                <a:gd name="T3" fmla="*/ 28 h 56"/>
                <a:gd name="T4" fmla="*/ 0 w 57"/>
                <a:gd name="T5" fmla="*/ 56 h 56"/>
                <a:gd name="T6" fmla="*/ 0 w 57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" h="56">
                  <a:moveTo>
                    <a:pt x="0" y="0"/>
                  </a:moveTo>
                  <a:lnTo>
                    <a:pt x="57" y="28"/>
                  </a:lnTo>
                  <a:lnTo>
                    <a:pt x="0" y="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672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3" name="Line 52">
              <a:extLst>
                <a:ext uri="{FF2B5EF4-FFF2-40B4-BE49-F238E27FC236}">
                  <a16:creationId xmlns:a16="http://schemas.microsoft.com/office/drawing/2014/main" id="{4AEBA3C5-99F4-4EE0-909A-5EF36678BF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13038" y="4084003"/>
              <a:ext cx="522288" cy="9905"/>
            </a:xfrm>
            <a:prstGeom prst="line">
              <a:avLst/>
            </a:prstGeom>
            <a:noFill/>
            <a:ln w="12700" cap="rnd">
              <a:solidFill>
                <a:srgbClr val="4672C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4" name="Freeform 53">
              <a:extLst>
                <a:ext uri="{FF2B5EF4-FFF2-40B4-BE49-F238E27FC236}">
                  <a16:creationId xmlns:a16="http://schemas.microsoft.com/office/drawing/2014/main" id="{9A31986E-9AD3-4A6E-9ED4-2C18AD26CA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5250" y="4039553"/>
              <a:ext cx="90488" cy="88900"/>
            </a:xfrm>
            <a:custGeom>
              <a:avLst/>
              <a:gdLst>
                <a:gd name="T0" fmla="*/ 56 w 57"/>
                <a:gd name="T1" fmla="*/ 56 h 56"/>
                <a:gd name="T2" fmla="*/ 0 w 57"/>
                <a:gd name="T3" fmla="*/ 27 h 56"/>
                <a:gd name="T4" fmla="*/ 57 w 57"/>
                <a:gd name="T5" fmla="*/ 0 h 56"/>
                <a:gd name="T6" fmla="*/ 56 w 57"/>
                <a:gd name="T7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" h="56">
                  <a:moveTo>
                    <a:pt x="56" y="56"/>
                  </a:moveTo>
                  <a:lnTo>
                    <a:pt x="0" y="27"/>
                  </a:lnTo>
                  <a:lnTo>
                    <a:pt x="57" y="0"/>
                  </a:lnTo>
                  <a:lnTo>
                    <a:pt x="56" y="56"/>
                  </a:lnTo>
                  <a:close/>
                </a:path>
              </a:pathLst>
            </a:custGeom>
            <a:solidFill>
              <a:srgbClr val="4672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grpSp>
          <p:nvGrpSpPr>
            <p:cNvPr id="10" name="Grupa 9">
              <a:extLst>
                <a:ext uri="{FF2B5EF4-FFF2-40B4-BE49-F238E27FC236}">
                  <a16:creationId xmlns:a16="http://schemas.microsoft.com/office/drawing/2014/main" id="{2A0C8E31-F0F9-48FB-8746-A67357843D44}"/>
                </a:ext>
              </a:extLst>
            </p:cNvPr>
            <p:cNvGrpSpPr/>
            <p:nvPr/>
          </p:nvGrpSpPr>
          <p:grpSpPr>
            <a:xfrm rot="5400000">
              <a:off x="7161453" y="5411966"/>
              <a:ext cx="88902" cy="644450"/>
              <a:chOff x="10916048" y="5103181"/>
              <a:chExt cx="90488" cy="715483"/>
            </a:xfrm>
          </p:grpSpPr>
          <p:sp>
            <p:nvSpPr>
              <p:cNvPr id="111" name="Line 60">
                <a:extLst>
                  <a:ext uri="{FF2B5EF4-FFF2-40B4-BE49-F238E27FC236}">
                    <a16:creationId xmlns:a16="http://schemas.microsoft.com/office/drawing/2014/main" id="{1CE8D4F8-CA4E-4D8D-B971-F9F4D1D868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962085" y="5182557"/>
                <a:ext cx="0" cy="547208"/>
              </a:xfrm>
              <a:prstGeom prst="line">
                <a:avLst/>
              </a:prstGeom>
              <a:noFill/>
              <a:ln w="12700" cap="rnd">
                <a:solidFill>
                  <a:srgbClr val="4672C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" name="Freeform 61">
                <a:extLst>
                  <a:ext uri="{FF2B5EF4-FFF2-40B4-BE49-F238E27FC236}">
                    <a16:creationId xmlns:a16="http://schemas.microsoft.com/office/drawing/2014/main" id="{07A21636-9A18-4CC5-A761-5DAD2B36B4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16048" y="5103181"/>
                <a:ext cx="90488" cy="90488"/>
              </a:xfrm>
              <a:custGeom>
                <a:avLst/>
                <a:gdLst>
                  <a:gd name="T0" fmla="*/ 0 w 57"/>
                  <a:gd name="T1" fmla="*/ 57 h 57"/>
                  <a:gd name="T2" fmla="*/ 29 w 57"/>
                  <a:gd name="T3" fmla="*/ 0 h 57"/>
                  <a:gd name="T4" fmla="*/ 57 w 57"/>
                  <a:gd name="T5" fmla="*/ 57 h 57"/>
                  <a:gd name="T6" fmla="*/ 0 w 57"/>
                  <a:gd name="T7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7" h="57">
                    <a:moveTo>
                      <a:pt x="0" y="57"/>
                    </a:moveTo>
                    <a:lnTo>
                      <a:pt x="29" y="0"/>
                    </a:lnTo>
                    <a:lnTo>
                      <a:pt x="57" y="57"/>
                    </a:lnTo>
                    <a:lnTo>
                      <a:pt x="0" y="57"/>
                    </a:lnTo>
                    <a:close/>
                  </a:path>
                </a:pathLst>
              </a:custGeom>
              <a:solidFill>
                <a:srgbClr val="4672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3" name="Freeform 62">
                <a:extLst>
                  <a:ext uri="{FF2B5EF4-FFF2-40B4-BE49-F238E27FC236}">
                    <a16:creationId xmlns:a16="http://schemas.microsoft.com/office/drawing/2014/main" id="{49D131B9-9731-4905-A2EA-66DDA6EFE0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16048" y="5729764"/>
                <a:ext cx="90488" cy="88900"/>
              </a:xfrm>
              <a:custGeom>
                <a:avLst/>
                <a:gdLst>
                  <a:gd name="T0" fmla="*/ 57 w 57"/>
                  <a:gd name="T1" fmla="*/ 0 h 56"/>
                  <a:gd name="T2" fmla="*/ 29 w 57"/>
                  <a:gd name="T3" fmla="*/ 56 h 56"/>
                  <a:gd name="T4" fmla="*/ 0 w 57"/>
                  <a:gd name="T5" fmla="*/ 0 h 56"/>
                  <a:gd name="T6" fmla="*/ 57 w 57"/>
                  <a:gd name="T7" fmla="*/ 0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7" h="56">
                    <a:moveTo>
                      <a:pt x="57" y="0"/>
                    </a:moveTo>
                    <a:lnTo>
                      <a:pt x="29" y="56"/>
                    </a:lnTo>
                    <a:lnTo>
                      <a:pt x="0" y="0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4672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</p:grpSp>
        <p:sp>
          <p:nvSpPr>
            <p:cNvPr id="114" name="Line 63">
              <a:extLst>
                <a:ext uri="{FF2B5EF4-FFF2-40B4-BE49-F238E27FC236}">
                  <a16:creationId xmlns:a16="http://schemas.microsoft.com/office/drawing/2014/main" id="{65AF8B03-AFED-4614-915E-83EBCE20DC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32245" y="4245133"/>
              <a:ext cx="0" cy="936813"/>
            </a:xfrm>
            <a:prstGeom prst="line">
              <a:avLst/>
            </a:prstGeom>
            <a:noFill/>
            <a:ln w="12700" cap="rnd">
              <a:solidFill>
                <a:srgbClr val="4672C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16" name="Freeform 65">
              <a:extLst>
                <a:ext uri="{FF2B5EF4-FFF2-40B4-BE49-F238E27FC236}">
                  <a16:creationId xmlns:a16="http://schemas.microsoft.com/office/drawing/2014/main" id="{AEB6C29C-9802-43A3-8C5B-3A2F188A9BE5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9541" y="4165097"/>
              <a:ext cx="88900" cy="88900"/>
            </a:xfrm>
            <a:custGeom>
              <a:avLst/>
              <a:gdLst>
                <a:gd name="T0" fmla="*/ 0 w 56"/>
                <a:gd name="T1" fmla="*/ 56 h 56"/>
                <a:gd name="T2" fmla="*/ 28 w 56"/>
                <a:gd name="T3" fmla="*/ 0 h 56"/>
                <a:gd name="T4" fmla="*/ 56 w 56"/>
                <a:gd name="T5" fmla="*/ 56 h 56"/>
                <a:gd name="T6" fmla="*/ 0 w 56"/>
                <a:gd name="T7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0" y="56"/>
                  </a:moveTo>
                  <a:lnTo>
                    <a:pt x="28" y="0"/>
                  </a:lnTo>
                  <a:lnTo>
                    <a:pt x="56" y="56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4672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2" name="Rectangle 26">
              <a:extLst>
                <a:ext uri="{FF2B5EF4-FFF2-40B4-BE49-F238E27FC236}">
                  <a16:creationId xmlns:a16="http://schemas.microsoft.com/office/drawing/2014/main" id="{66F35382-81F1-435D-97FB-DD848368E3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39463" y="4590524"/>
              <a:ext cx="919163" cy="54133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3" name="Rectangle 27">
              <a:extLst>
                <a:ext uri="{FF2B5EF4-FFF2-40B4-BE49-F238E27FC236}">
                  <a16:creationId xmlns:a16="http://schemas.microsoft.com/office/drawing/2014/main" id="{637579A5-B01D-4CB7-8DE3-531CEAD8C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18958" y="4590524"/>
              <a:ext cx="1381282" cy="541338"/>
            </a:xfrm>
            <a:prstGeom prst="rect">
              <a:avLst/>
            </a:prstGeom>
            <a:noFill/>
            <a:ln w="3175" cap="sq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4" name="Rectangle 28">
              <a:extLst>
                <a:ext uri="{FF2B5EF4-FFF2-40B4-BE49-F238E27FC236}">
                  <a16:creationId xmlns:a16="http://schemas.microsoft.com/office/drawing/2014/main" id="{26389268-CF73-489E-9DB8-30C3EB76FB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7092" y="4697870"/>
              <a:ext cx="102111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l-PL" altLang="pl-PL" sz="1000" b="1" dirty="0">
                  <a:latin typeface="Calibri" panose="020F0502020204030204" pitchFamily="34" charset="0"/>
                </a:rPr>
                <a:t>Synchronizator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l-PL" altLang="pl-PL" sz="1000" b="1" dirty="0">
                  <a:latin typeface="Calibri" panose="020F0502020204030204" pitchFamily="34" charset="0"/>
                </a:rPr>
                <a:t>danych naukowych</a:t>
              </a:r>
              <a:endParaRPr kumimoji="0" lang="pl-PL" altLang="pl-PL" sz="1800" b="0" u="none" strike="noStrike" cap="none" normalizeH="0" baseline="0" dirty="0">
                <a:ln>
                  <a:noFill/>
                </a:ln>
                <a:effectLst/>
              </a:endParaRPr>
            </a:p>
          </p:txBody>
        </p:sp>
        <p:grpSp>
          <p:nvGrpSpPr>
            <p:cNvPr id="8" name="Grupa 7">
              <a:extLst>
                <a:ext uri="{FF2B5EF4-FFF2-40B4-BE49-F238E27FC236}">
                  <a16:creationId xmlns:a16="http://schemas.microsoft.com/office/drawing/2014/main" id="{4BC256E8-3706-43E0-83D9-4AB25DE2B101}"/>
                </a:ext>
              </a:extLst>
            </p:cNvPr>
            <p:cNvGrpSpPr/>
            <p:nvPr/>
          </p:nvGrpSpPr>
          <p:grpSpPr>
            <a:xfrm>
              <a:off x="7523563" y="4168567"/>
              <a:ext cx="719137" cy="421957"/>
              <a:chOff x="7523563" y="3772327"/>
              <a:chExt cx="719137" cy="421957"/>
            </a:xfrm>
          </p:grpSpPr>
          <p:sp>
            <p:nvSpPr>
              <p:cNvPr id="125" name="Freeform 74">
                <a:extLst>
                  <a:ext uri="{FF2B5EF4-FFF2-40B4-BE49-F238E27FC236}">
                    <a16:creationId xmlns:a16="http://schemas.microsoft.com/office/drawing/2014/main" id="{63074652-9F40-4CF6-B127-78CFDB0435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68013" y="3857734"/>
                <a:ext cx="630238" cy="258763"/>
              </a:xfrm>
              <a:custGeom>
                <a:avLst/>
                <a:gdLst>
                  <a:gd name="T0" fmla="*/ 0 w 397"/>
                  <a:gd name="T1" fmla="*/ 0 h 163"/>
                  <a:gd name="T2" fmla="*/ 0 w 397"/>
                  <a:gd name="T3" fmla="*/ 42 h 163"/>
                  <a:gd name="T4" fmla="*/ 397 w 397"/>
                  <a:gd name="T5" fmla="*/ 42 h 163"/>
                  <a:gd name="T6" fmla="*/ 397 w 397"/>
                  <a:gd name="T7" fmla="*/ 163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97" h="163">
                    <a:moveTo>
                      <a:pt x="0" y="0"/>
                    </a:moveTo>
                    <a:lnTo>
                      <a:pt x="0" y="42"/>
                    </a:lnTo>
                    <a:lnTo>
                      <a:pt x="397" y="42"/>
                    </a:lnTo>
                    <a:lnTo>
                      <a:pt x="397" y="163"/>
                    </a:lnTo>
                  </a:path>
                </a:pathLst>
              </a:custGeom>
              <a:noFill/>
              <a:ln w="12700" cap="rnd">
                <a:solidFill>
                  <a:srgbClr val="4672C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" name="Freeform 75">
                <a:extLst>
                  <a:ext uri="{FF2B5EF4-FFF2-40B4-BE49-F238E27FC236}">
                    <a16:creationId xmlns:a16="http://schemas.microsoft.com/office/drawing/2014/main" id="{1E0C48DE-4EB6-49C6-8EB9-A12C333561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23563" y="3772327"/>
                <a:ext cx="88900" cy="88900"/>
              </a:xfrm>
              <a:custGeom>
                <a:avLst/>
                <a:gdLst>
                  <a:gd name="T0" fmla="*/ 0 w 56"/>
                  <a:gd name="T1" fmla="*/ 56 h 56"/>
                  <a:gd name="T2" fmla="*/ 28 w 56"/>
                  <a:gd name="T3" fmla="*/ 0 h 56"/>
                  <a:gd name="T4" fmla="*/ 56 w 56"/>
                  <a:gd name="T5" fmla="*/ 56 h 56"/>
                  <a:gd name="T6" fmla="*/ 0 w 56"/>
                  <a:gd name="T7" fmla="*/ 5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6" h="56">
                    <a:moveTo>
                      <a:pt x="0" y="56"/>
                    </a:moveTo>
                    <a:lnTo>
                      <a:pt x="28" y="0"/>
                    </a:lnTo>
                    <a:lnTo>
                      <a:pt x="56" y="56"/>
                    </a:lnTo>
                    <a:lnTo>
                      <a:pt x="0" y="56"/>
                    </a:lnTo>
                    <a:close/>
                  </a:path>
                </a:pathLst>
              </a:custGeom>
              <a:solidFill>
                <a:srgbClr val="4672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" name="Freeform 76">
                <a:extLst>
                  <a:ext uri="{FF2B5EF4-FFF2-40B4-BE49-F238E27FC236}">
                    <a16:creationId xmlns:a16="http://schemas.microsoft.com/office/drawing/2014/main" id="{EDA51179-7548-4311-8083-A4353BDD52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53800" y="4105384"/>
                <a:ext cx="88900" cy="88900"/>
              </a:xfrm>
              <a:custGeom>
                <a:avLst/>
                <a:gdLst>
                  <a:gd name="T0" fmla="*/ 56 w 56"/>
                  <a:gd name="T1" fmla="*/ 0 h 56"/>
                  <a:gd name="T2" fmla="*/ 28 w 56"/>
                  <a:gd name="T3" fmla="*/ 56 h 56"/>
                  <a:gd name="T4" fmla="*/ 0 w 56"/>
                  <a:gd name="T5" fmla="*/ 0 h 56"/>
                  <a:gd name="T6" fmla="*/ 56 w 56"/>
                  <a:gd name="T7" fmla="*/ 0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6" h="56">
                    <a:moveTo>
                      <a:pt x="56" y="0"/>
                    </a:moveTo>
                    <a:lnTo>
                      <a:pt x="28" y="56"/>
                    </a:lnTo>
                    <a:lnTo>
                      <a:pt x="0" y="0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4672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</p:grpSp>
        <p:sp>
          <p:nvSpPr>
            <p:cNvPr id="131" name="Rectangle 80">
              <a:extLst>
                <a:ext uri="{FF2B5EF4-FFF2-40B4-BE49-F238E27FC236}">
                  <a16:creationId xmlns:a16="http://schemas.microsoft.com/office/drawing/2014/main" id="{0CECB1CE-6B39-475E-ACC3-AFE0F61698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4223" y="2548166"/>
              <a:ext cx="2143087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l-PL" altLang="pl-PL" sz="1600" b="1" i="1" dirty="0">
                  <a:solidFill>
                    <a:srgbClr val="44546A"/>
                  </a:solidFill>
                  <a:latin typeface="Calibri" panose="020F0502020204030204" pitchFamily="34" charset="0"/>
                </a:rPr>
                <a:t>Herbarium Pomeranicum</a:t>
              </a:r>
              <a:endParaRPr kumimoji="0" lang="pl-PL" altLang="pl-PL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8" name="Rectangle 87">
              <a:extLst>
                <a:ext uri="{FF2B5EF4-FFF2-40B4-BE49-F238E27FC236}">
                  <a16:creationId xmlns:a16="http://schemas.microsoft.com/office/drawing/2014/main" id="{69E9B69F-B8A1-489F-AF9B-AFF3F79272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53463" y="3308351"/>
              <a:ext cx="285750" cy="192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1" i="1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PWr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3" name="Obraz 2">
              <a:extLst>
                <a:ext uri="{FF2B5EF4-FFF2-40B4-BE49-F238E27FC236}">
                  <a16:creationId xmlns:a16="http://schemas.microsoft.com/office/drawing/2014/main" id="{5B091A08-7880-4A5A-93D8-F4EB7404C1E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68520" y="3616942"/>
              <a:ext cx="941486" cy="421191"/>
            </a:xfrm>
            <a:prstGeom prst="rect">
              <a:avLst/>
            </a:prstGeom>
          </p:spPr>
        </p:pic>
        <p:sp>
          <p:nvSpPr>
            <p:cNvPr id="159" name="Rectangle 13">
              <a:extLst>
                <a:ext uri="{FF2B5EF4-FFF2-40B4-BE49-F238E27FC236}">
                  <a16:creationId xmlns:a16="http://schemas.microsoft.com/office/drawing/2014/main" id="{4BB2E0EE-B922-4A1C-9E0A-1E31AB6F7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0425" y="3151506"/>
              <a:ext cx="1406525" cy="541338"/>
            </a:xfrm>
            <a:prstGeom prst="rect">
              <a:avLst/>
            </a:prstGeom>
            <a:solidFill>
              <a:schemeClr val="bg1"/>
            </a:solidFill>
            <a:ln w="3175" cap="sq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60" name="Rectangle 14">
              <a:extLst>
                <a:ext uri="{FF2B5EF4-FFF2-40B4-BE49-F238E27FC236}">
                  <a16:creationId xmlns:a16="http://schemas.microsoft.com/office/drawing/2014/main" id="{4D8DA7B5-BCB3-4A17-82DE-62C40E53A1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4814" y="3357556"/>
              <a:ext cx="110767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l-PL" altLang="pl-PL" sz="1000" b="1" dirty="0">
                  <a:latin typeface="Calibri" panose="020F0502020204030204" pitchFamily="34" charset="0"/>
                </a:rPr>
                <a:t>Uniwersytet Gdański</a:t>
              </a:r>
              <a:endParaRPr kumimoji="0" lang="pl-PL" altLang="pl-PL" sz="1800" b="0" u="none" strike="noStrike" cap="none" normalizeH="0" baseline="0" dirty="0">
                <a:ln>
                  <a:noFill/>
                </a:ln>
                <a:effectLst/>
              </a:endParaRPr>
            </a:p>
          </p:txBody>
        </p:sp>
        <p:sp>
          <p:nvSpPr>
            <p:cNvPr id="161" name="Rectangle 13">
              <a:extLst>
                <a:ext uri="{FF2B5EF4-FFF2-40B4-BE49-F238E27FC236}">
                  <a16:creationId xmlns:a16="http://schemas.microsoft.com/office/drawing/2014/main" id="{A6EBAE1C-A0B9-45C9-A1BD-FB3364A5F0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5754" y="3159406"/>
              <a:ext cx="1406525" cy="541338"/>
            </a:xfrm>
            <a:prstGeom prst="rect">
              <a:avLst/>
            </a:prstGeom>
            <a:solidFill>
              <a:schemeClr val="bg1"/>
            </a:solidFill>
            <a:ln w="3175" cap="sq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62" name="Rectangle 14">
              <a:extLst>
                <a:ext uri="{FF2B5EF4-FFF2-40B4-BE49-F238E27FC236}">
                  <a16:creationId xmlns:a16="http://schemas.microsoft.com/office/drawing/2014/main" id="{221A2B6C-E7DB-4409-AC2A-257135DBD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143" y="3365456"/>
              <a:ext cx="117500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l-PL" altLang="pl-PL" sz="1000" b="1" dirty="0">
                  <a:latin typeface="Calibri" panose="020F0502020204030204" pitchFamily="34" charset="0"/>
                </a:rPr>
                <a:t>Uniwersytet Pomorski</a:t>
              </a:r>
              <a:endParaRPr kumimoji="0" lang="pl-PL" altLang="pl-PL" sz="1800" b="0" u="none" strike="noStrike" cap="none" normalizeH="0" baseline="0" dirty="0">
                <a:ln>
                  <a:noFill/>
                </a:ln>
                <a:effectLst/>
              </a:endParaRPr>
            </a:p>
          </p:txBody>
        </p:sp>
        <p:sp>
          <p:nvSpPr>
            <p:cNvPr id="163" name="Line 49">
              <a:extLst>
                <a:ext uri="{FF2B5EF4-FFF2-40B4-BE49-F238E27FC236}">
                  <a16:creationId xmlns:a16="http://schemas.microsoft.com/office/drawing/2014/main" id="{B7F10E16-111F-404A-A972-06164BABBF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71289" y="3457881"/>
              <a:ext cx="270503" cy="0"/>
            </a:xfrm>
            <a:prstGeom prst="line">
              <a:avLst/>
            </a:prstGeom>
            <a:noFill/>
            <a:ln w="12700" cap="rnd">
              <a:solidFill>
                <a:srgbClr val="4672C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64" name="Freeform 50">
              <a:extLst>
                <a:ext uri="{FF2B5EF4-FFF2-40B4-BE49-F238E27FC236}">
                  <a16:creationId xmlns:a16="http://schemas.microsoft.com/office/drawing/2014/main" id="{B72D1DB6-1A7F-4088-98ED-489E7F1DA30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0936" y="3417375"/>
              <a:ext cx="88900" cy="88900"/>
            </a:xfrm>
            <a:custGeom>
              <a:avLst/>
              <a:gdLst>
                <a:gd name="T0" fmla="*/ 56 w 56"/>
                <a:gd name="T1" fmla="*/ 56 h 56"/>
                <a:gd name="T2" fmla="*/ 0 w 56"/>
                <a:gd name="T3" fmla="*/ 28 h 56"/>
                <a:gd name="T4" fmla="*/ 56 w 56"/>
                <a:gd name="T5" fmla="*/ 0 h 56"/>
                <a:gd name="T6" fmla="*/ 56 w 56"/>
                <a:gd name="T7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56"/>
                  </a:moveTo>
                  <a:lnTo>
                    <a:pt x="0" y="28"/>
                  </a:lnTo>
                  <a:lnTo>
                    <a:pt x="56" y="0"/>
                  </a:lnTo>
                  <a:lnTo>
                    <a:pt x="56" y="56"/>
                  </a:lnTo>
                  <a:close/>
                </a:path>
              </a:pathLst>
            </a:custGeom>
            <a:solidFill>
              <a:srgbClr val="4672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66" name="Rectangle 11">
              <a:extLst>
                <a:ext uri="{FF2B5EF4-FFF2-40B4-BE49-F238E27FC236}">
                  <a16:creationId xmlns:a16="http://schemas.microsoft.com/office/drawing/2014/main" id="{A87FD0DD-D81A-4152-9352-3E0DCE12D7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7583" y="2931785"/>
              <a:ext cx="133049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l-PL" altLang="pl-PL" sz="1000" b="1" i="1" dirty="0">
                  <a:latin typeface="Calibri" panose="020F0502020204030204" pitchFamily="34" charset="0"/>
                </a:rPr>
                <a:t>Kopia z wersjonowaniem</a:t>
              </a:r>
              <a:endParaRPr kumimoji="0" lang="pl-PL" altLang="pl-PL" sz="1800" b="0" i="0" u="none" strike="noStrike" cap="none" normalizeH="0" baseline="0" dirty="0">
                <a:ln>
                  <a:noFill/>
                </a:ln>
                <a:effectLst/>
              </a:endParaRPr>
            </a:p>
          </p:txBody>
        </p:sp>
        <p:sp>
          <p:nvSpPr>
            <p:cNvPr id="171" name="Freeform 74">
              <a:extLst>
                <a:ext uri="{FF2B5EF4-FFF2-40B4-BE49-F238E27FC236}">
                  <a16:creationId xmlns:a16="http://schemas.microsoft.com/office/drawing/2014/main" id="{80A0BF36-6C9E-460B-9BC2-53B75315C6E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930926" y="4256247"/>
              <a:ext cx="770381" cy="258763"/>
            </a:xfrm>
            <a:custGeom>
              <a:avLst/>
              <a:gdLst>
                <a:gd name="T0" fmla="*/ 0 w 397"/>
                <a:gd name="T1" fmla="*/ 0 h 163"/>
                <a:gd name="T2" fmla="*/ 0 w 397"/>
                <a:gd name="T3" fmla="*/ 42 h 163"/>
                <a:gd name="T4" fmla="*/ 397 w 397"/>
                <a:gd name="T5" fmla="*/ 42 h 163"/>
                <a:gd name="T6" fmla="*/ 397 w 397"/>
                <a:gd name="T7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7" h="163">
                  <a:moveTo>
                    <a:pt x="0" y="0"/>
                  </a:moveTo>
                  <a:lnTo>
                    <a:pt x="0" y="42"/>
                  </a:lnTo>
                  <a:lnTo>
                    <a:pt x="397" y="42"/>
                  </a:lnTo>
                  <a:lnTo>
                    <a:pt x="397" y="163"/>
                  </a:lnTo>
                </a:path>
              </a:pathLst>
            </a:custGeom>
            <a:noFill/>
            <a:ln w="12700" cap="rnd">
              <a:solidFill>
                <a:srgbClr val="4672C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72" name="Freeform 75">
              <a:extLst>
                <a:ext uri="{FF2B5EF4-FFF2-40B4-BE49-F238E27FC236}">
                  <a16:creationId xmlns:a16="http://schemas.microsoft.com/office/drawing/2014/main" id="{B672B55D-2507-4CEE-9DCF-894FD4FBBB5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646973" y="4170840"/>
              <a:ext cx="108668" cy="88900"/>
            </a:xfrm>
            <a:custGeom>
              <a:avLst/>
              <a:gdLst>
                <a:gd name="T0" fmla="*/ 0 w 56"/>
                <a:gd name="T1" fmla="*/ 56 h 56"/>
                <a:gd name="T2" fmla="*/ 28 w 56"/>
                <a:gd name="T3" fmla="*/ 0 h 56"/>
                <a:gd name="T4" fmla="*/ 56 w 56"/>
                <a:gd name="T5" fmla="*/ 56 h 56"/>
                <a:gd name="T6" fmla="*/ 0 w 56"/>
                <a:gd name="T7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0" y="56"/>
                  </a:moveTo>
                  <a:lnTo>
                    <a:pt x="28" y="0"/>
                  </a:lnTo>
                  <a:lnTo>
                    <a:pt x="56" y="56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4672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73" name="Freeform 76">
              <a:extLst>
                <a:ext uri="{FF2B5EF4-FFF2-40B4-BE49-F238E27FC236}">
                  <a16:creationId xmlns:a16="http://schemas.microsoft.com/office/drawing/2014/main" id="{5BFE3596-907C-45B8-A920-7F75481965B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876593" y="4503897"/>
              <a:ext cx="108668" cy="88900"/>
            </a:xfrm>
            <a:custGeom>
              <a:avLst/>
              <a:gdLst>
                <a:gd name="T0" fmla="*/ 56 w 56"/>
                <a:gd name="T1" fmla="*/ 0 h 56"/>
                <a:gd name="T2" fmla="*/ 28 w 56"/>
                <a:gd name="T3" fmla="*/ 56 h 56"/>
                <a:gd name="T4" fmla="*/ 0 w 56"/>
                <a:gd name="T5" fmla="*/ 0 h 56"/>
                <a:gd name="T6" fmla="*/ 56 w 56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28" y="56"/>
                  </a:lnTo>
                  <a:lnTo>
                    <a:pt x="0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4672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74" name="Rectangle 11">
              <a:extLst>
                <a:ext uri="{FF2B5EF4-FFF2-40B4-BE49-F238E27FC236}">
                  <a16:creationId xmlns:a16="http://schemas.microsoft.com/office/drawing/2014/main" id="{C52972D1-5DEB-4645-8B8F-C1E217CA4B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1270" y="3936303"/>
              <a:ext cx="121668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1" u="none" strike="noStrike" cap="none" normalizeH="0" baseline="0" dirty="0">
                  <a:ln>
                    <a:noFill/>
                  </a:ln>
                  <a:effectLst/>
                  <a:latin typeface="Calibri" panose="020F0502020204030204" pitchFamily="34" charset="0"/>
                </a:rPr>
                <a:t>Centralna Baza Danych</a:t>
              </a:r>
              <a:endParaRPr kumimoji="0" lang="pl-PL" altLang="pl-PL" sz="1800" b="0" u="none" strike="noStrike" cap="none" normalizeH="0" baseline="0" dirty="0">
                <a:ln>
                  <a:noFill/>
                </a:ln>
                <a:effectLst/>
              </a:endParaRPr>
            </a:p>
          </p:txBody>
        </p:sp>
        <p:sp>
          <p:nvSpPr>
            <p:cNvPr id="9" name="Schemat blokowy: dysk magnetyczny 8">
              <a:extLst>
                <a:ext uri="{FF2B5EF4-FFF2-40B4-BE49-F238E27FC236}">
                  <a16:creationId xmlns:a16="http://schemas.microsoft.com/office/drawing/2014/main" id="{05DC6106-D56A-4C0C-865E-B8914F767CAE}"/>
                </a:ext>
              </a:extLst>
            </p:cNvPr>
            <p:cNvSpPr/>
            <p:nvPr/>
          </p:nvSpPr>
          <p:spPr>
            <a:xfrm>
              <a:off x="6826396" y="3744913"/>
              <a:ext cx="320530" cy="164472"/>
            </a:xfrm>
            <a:prstGeom prst="flowChartMagneticDisk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75" name="Rectangle 26">
              <a:extLst>
                <a:ext uri="{FF2B5EF4-FFF2-40B4-BE49-F238E27FC236}">
                  <a16:creationId xmlns:a16="http://schemas.microsoft.com/office/drawing/2014/main" id="{DC50AA6F-0B37-478A-82A4-84BA01A8D4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9630" y="5475288"/>
              <a:ext cx="919163" cy="54133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76" name="Rectangle 27">
              <a:extLst>
                <a:ext uri="{FF2B5EF4-FFF2-40B4-BE49-F238E27FC236}">
                  <a16:creationId xmlns:a16="http://schemas.microsoft.com/office/drawing/2014/main" id="{959A64C5-7E4F-42E8-9D5D-B85E65A5F8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29125" y="5475288"/>
              <a:ext cx="1381282" cy="541338"/>
            </a:xfrm>
            <a:prstGeom prst="rect">
              <a:avLst/>
            </a:prstGeom>
            <a:noFill/>
            <a:ln w="3175" cap="sq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77" name="Rectangle 28">
              <a:extLst>
                <a:ext uri="{FF2B5EF4-FFF2-40B4-BE49-F238E27FC236}">
                  <a16:creationId xmlns:a16="http://schemas.microsoft.com/office/drawing/2014/main" id="{AB8509EF-940A-483F-8A7F-F20D3313FF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8228" y="5575876"/>
              <a:ext cx="11092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l-PL" altLang="pl-PL" sz="1000" b="1" dirty="0">
                  <a:latin typeface="Calibri" panose="020F0502020204030204" pitchFamily="34" charset="0"/>
                </a:rPr>
                <a:t>Moduł informacji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l-PL" altLang="pl-PL" sz="1000" b="1" dirty="0">
                  <a:latin typeface="Calibri" panose="020F0502020204030204" pitchFamily="34" charset="0"/>
                </a:rPr>
                <a:t>naukowych BRAHMS</a:t>
              </a:r>
              <a:endParaRPr kumimoji="0" lang="pl-PL" altLang="pl-PL" sz="1800" b="0" u="none" strike="noStrike" cap="none" normalizeH="0" baseline="0" dirty="0">
                <a:ln>
                  <a:noFill/>
                </a:ln>
                <a:effectLst/>
              </a:endParaRPr>
            </a:p>
          </p:txBody>
        </p:sp>
        <p:sp>
          <p:nvSpPr>
            <p:cNvPr id="178" name="Freeform 70">
              <a:extLst>
                <a:ext uri="{FF2B5EF4-FFF2-40B4-BE49-F238E27FC236}">
                  <a16:creationId xmlns:a16="http://schemas.microsoft.com/office/drawing/2014/main" id="{2AE6B03D-DD70-46CE-890D-CA6E3E4075CA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4761" y="5130736"/>
              <a:ext cx="88900" cy="88900"/>
            </a:xfrm>
            <a:custGeom>
              <a:avLst/>
              <a:gdLst>
                <a:gd name="T0" fmla="*/ 0 w 56"/>
                <a:gd name="T1" fmla="*/ 56 h 56"/>
                <a:gd name="T2" fmla="*/ 28 w 56"/>
                <a:gd name="T3" fmla="*/ 0 h 56"/>
                <a:gd name="T4" fmla="*/ 56 w 56"/>
                <a:gd name="T5" fmla="*/ 56 h 56"/>
                <a:gd name="T6" fmla="*/ 0 w 56"/>
                <a:gd name="T7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0" y="56"/>
                  </a:moveTo>
                  <a:lnTo>
                    <a:pt x="28" y="0"/>
                  </a:lnTo>
                  <a:lnTo>
                    <a:pt x="56" y="56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4672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79" name="Line 66">
              <a:extLst>
                <a:ext uri="{FF2B5EF4-FFF2-40B4-BE49-F238E27FC236}">
                  <a16:creationId xmlns:a16="http://schemas.microsoft.com/office/drawing/2014/main" id="{EDDB8AAA-6DA6-4FA5-9CEC-2B6D05C71C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9696" y="4238539"/>
              <a:ext cx="0" cy="257175"/>
            </a:xfrm>
            <a:prstGeom prst="line">
              <a:avLst/>
            </a:prstGeom>
            <a:noFill/>
            <a:ln w="12700" cap="rnd">
              <a:solidFill>
                <a:srgbClr val="4672C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80" name="Freeform 67">
              <a:extLst>
                <a:ext uri="{FF2B5EF4-FFF2-40B4-BE49-F238E27FC236}">
                  <a16:creationId xmlns:a16="http://schemas.microsoft.com/office/drawing/2014/main" id="{BC349D34-DC8C-42B3-920D-F3C90ABE0906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5246" y="4159164"/>
              <a:ext cx="88900" cy="90488"/>
            </a:xfrm>
            <a:custGeom>
              <a:avLst/>
              <a:gdLst>
                <a:gd name="T0" fmla="*/ 0 w 56"/>
                <a:gd name="T1" fmla="*/ 57 h 57"/>
                <a:gd name="T2" fmla="*/ 28 w 56"/>
                <a:gd name="T3" fmla="*/ 0 h 57"/>
                <a:gd name="T4" fmla="*/ 56 w 56"/>
                <a:gd name="T5" fmla="*/ 57 h 57"/>
                <a:gd name="T6" fmla="*/ 0 w 56"/>
                <a:gd name="T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7">
                  <a:moveTo>
                    <a:pt x="0" y="57"/>
                  </a:moveTo>
                  <a:lnTo>
                    <a:pt x="28" y="0"/>
                  </a:lnTo>
                  <a:lnTo>
                    <a:pt x="56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4672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81" name="Freeform 68">
              <a:extLst>
                <a:ext uri="{FF2B5EF4-FFF2-40B4-BE49-F238E27FC236}">
                  <a16:creationId xmlns:a16="http://schemas.microsoft.com/office/drawing/2014/main" id="{A979A961-474B-4824-8F59-8A6E04E62B0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5246" y="4484601"/>
              <a:ext cx="88900" cy="88900"/>
            </a:xfrm>
            <a:custGeom>
              <a:avLst/>
              <a:gdLst>
                <a:gd name="T0" fmla="*/ 56 w 56"/>
                <a:gd name="T1" fmla="*/ 0 h 56"/>
                <a:gd name="T2" fmla="*/ 28 w 56"/>
                <a:gd name="T3" fmla="*/ 56 h 56"/>
                <a:gd name="T4" fmla="*/ 0 w 56"/>
                <a:gd name="T5" fmla="*/ 0 h 56"/>
                <a:gd name="T6" fmla="*/ 56 w 56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28" y="56"/>
                  </a:lnTo>
                  <a:lnTo>
                    <a:pt x="0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4672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82" name="Line 15">
              <a:extLst>
                <a:ext uri="{FF2B5EF4-FFF2-40B4-BE49-F238E27FC236}">
                  <a16:creationId xmlns:a16="http://schemas.microsoft.com/office/drawing/2014/main" id="{2C2C428F-E307-47DE-881C-98F567591D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56707" y="4202216"/>
              <a:ext cx="0" cy="1245805"/>
            </a:xfrm>
            <a:prstGeom prst="line">
              <a:avLst/>
            </a:prstGeom>
            <a:noFill/>
            <a:ln w="12700" cap="rnd">
              <a:solidFill>
                <a:srgbClr val="4672C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83" name="Rectangle 26">
              <a:extLst>
                <a:ext uri="{FF2B5EF4-FFF2-40B4-BE49-F238E27FC236}">
                  <a16:creationId xmlns:a16="http://schemas.microsoft.com/office/drawing/2014/main" id="{45C84C38-31A6-455A-893D-4412916F0A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2529" y="5448022"/>
              <a:ext cx="919163" cy="54133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84" name="Rectangle 27">
              <a:extLst>
                <a:ext uri="{FF2B5EF4-FFF2-40B4-BE49-F238E27FC236}">
                  <a16:creationId xmlns:a16="http://schemas.microsoft.com/office/drawing/2014/main" id="{4B835EEE-6762-4894-9960-21B1231CA6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04404" y="5448022"/>
              <a:ext cx="1381282" cy="541338"/>
            </a:xfrm>
            <a:prstGeom prst="rect">
              <a:avLst/>
            </a:prstGeom>
            <a:noFill/>
            <a:ln w="3175" cap="sq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85" name="Rectangle 28">
              <a:extLst>
                <a:ext uri="{FF2B5EF4-FFF2-40B4-BE49-F238E27FC236}">
                  <a16:creationId xmlns:a16="http://schemas.microsoft.com/office/drawing/2014/main" id="{2536AD0B-366B-4902-BB3A-C708FA09E1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21203" y="5548610"/>
              <a:ext cx="102912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l-PL" altLang="pl-PL" sz="1000" b="1" dirty="0">
                  <a:latin typeface="Calibri" panose="020F0502020204030204" pitchFamily="34" charset="0"/>
                </a:rPr>
                <a:t>Moduł zarządzania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l-PL" altLang="pl-PL" sz="1000" b="1" dirty="0">
                  <a:latin typeface="Calibri" panose="020F0502020204030204" pitchFamily="34" charset="0"/>
                </a:rPr>
                <a:t>platformą</a:t>
              </a:r>
              <a:endParaRPr kumimoji="0" lang="pl-PL" altLang="pl-PL" sz="1800" b="0" u="none" strike="noStrike" cap="none" normalizeH="0" baseline="0" dirty="0">
                <a:ln>
                  <a:noFill/>
                </a:ln>
                <a:effectLst/>
              </a:endParaRPr>
            </a:p>
          </p:txBody>
        </p:sp>
        <p:sp>
          <p:nvSpPr>
            <p:cNvPr id="186" name="Freeform 70">
              <a:extLst>
                <a:ext uri="{FF2B5EF4-FFF2-40B4-BE49-F238E27FC236}">
                  <a16:creationId xmlns:a16="http://schemas.microsoft.com/office/drawing/2014/main" id="{19FE3040-FBEF-417E-8B80-89AA0B70FD55}"/>
                </a:ext>
              </a:extLst>
            </p:cNvPr>
            <p:cNvSpPr>
              <a:spLocks/>
            </p:cNvSpPr>
            <p:nvPr/>
          </p:nvSpPr>
          <p:spPr bwMode="auto">
            <a:xfrm>
              <a:off x="6109060" y="4151007"/>
              <a:ext cx="88900" cy="88900"/>
            </a:xfrm>
            <a:custGeom>
              <a:avLst/>
              <a:gdLst>
                <a:gd name="T0" fmla="*/ 0 w 56"/>
                <a:gd name="T1" fmla="*/ 56 h 56"/>
                <a:gd name="T2" fmla="*/ 28 w 56"/>
                <a:gd name="T3" fmla="*/ 0 h 56"/>
                <a:gd name="T4" fmla="*/ 56 w 56"/>
                <a:gd name="T5" fmla="*/ 56 h 56"/>
                <a:gd name="T6" fmla="*/ 0 w 56"/>
                <a:gd name="T7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0" y="56"/>
                  </a:moveTo>
                  <a:lnTo>
                    <a:pt x="28" y="0"/>
                  </a:lnTo>
                  <a:lnTo>
                    <a:pt x="56" y="56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4672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87" name="Freeform 16">
              <a:extLst>
                <a:ext uri="{FF2B5EF4-FFF2-40B4-BE49-F238E27FC236}">
                  <a16:creationId xmlns:a16="http://schemas.microsoft.com/office/drawing/2014/main" id="{9B3F9BA5-81CB-4DC6-A8B5-5C698B2BEC7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7649" y="5373537"/>
              <a:ext cx="88900" cy="88900"/>
            </a:xfrm>
            <a:custGeom>
              <a:avLst/>
              <a:gdLst>
                <a:gd name="T0" fmla="*/ 56 w 56"/>
                <a:gd name="T1" fmla="*/ 0 h 56"/>
                <a:gd name="T2" fmla="*/ 28 w 56"/>
                <a:gd name="T3" fmla="*/ 56 h 56"/>
                <a:gd name="T4" fmla="*/ 0 w 56"/>
                <a:gd name="T5" fmla="*/ 0 h 56"/>
                <a:gd name="T6" fmla="*/ 56 w 56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28" y="56"/>
                  </a:lnTo>
                  <a:lnTo>
                    <a:pt x="0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4672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88" name="Rectangle 26">
              <a:extLst>
                <a:ext uri="{FF2B5EF4-FFF2-40B4-BE49-F238E27FC236}">
                  <a16:creationId xmlns:a16="http://schemas.microsoft.com/office/drawing/2014/main" id="{C61AC75C-9F75-4683-947A-B0FCB438C6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1118" y="5448022"/>
              <a:ext cx="919163" cy="54133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89" name="Rectangle 27">
              <a:extLst>
                <a:ext uri="{FF2B5EF4-FFF2-40B4-BE49-F238E27FC236}">
                  <a16:creationId xmlns:a16="http://schemas.microsoft.com/office/drawing/2014/main" id="{D3E25BF9-A119-4495-96D4-01F4029DDD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0613" y="5448022"/>
              <a:ext cx="1381282" cy="541338"/>
            </a:xfrm>
            <a:prstGeom prst="rect">
              <a:avLst/>
            </a:prstGeom>
            <a:noFill/>
            <a:ln w="3175" cap="sq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90" name="Rectangle 28">
              <a:extLst>
                <a:ext uri="{FF2B5EF4-FFF2-40B4-BE49-F238E27FC236}">
                  <a16:creationId xmlns:a16="http://schemas.microsoft.com/office/drawing/2014/main" id="{9ACC4993-80DB-4FA2-B73A-EF3A76468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0575" y="5625554"/>
              <a:ext cx="580287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l-PL" altLang="pl-PL" sz="1000" b="1" dirty="0" err="1">
                  <a:latin typeface="Calibri" panose="020F0502020204030204" pitchFamily="34" charset="0"/>
                </a:rPr>
                <a:t>Geoserwer</a:t>
              </a:r>
              <a:endParaRPr kumimoji="0" lang="pl-PL" altLang="pl-PL" sz="1800" b="0" u="none" strike="noStrike" cap="none" normalizeH="0" baseline="0" dirty="0">
                <a:ln>
                  <a:noFill/>
                </a:ln>
                <a:effectLst/>
              </a:endParaRPr>
            </a:p>
          </p:txBody>
        </p:sp>
        <p:sp>
          <p:nvSpPr>
            <p:cNvPr id="191" name="Freeform 74">
              <a:extLst>
                <a:ext uri="{FF2B5EF4-FFF2-40B4-BE49-F238E27FC236}">
                  <a16:creationId xmlns:a16="http://schemas.microsoft.com/office/drawing/2014/main" id="{F5226766-5881-4D1C-BBD3-67FCD55FDB0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275159" y="5117379"/>
              <a:ext cx="1657085" cy="258763"/>
            </a:xfrm>
            <a:custGeom>
              <a:avLst/>
              <a:gdLst>
                <a:gd name="T0" fmla="*/ 0 w 397"/>
                <a:gd name="T1" fmla="*/ 0 h 163"/>
                <a:gd name="T2" fmla="*/ 0 w 397"/>
                <a:gd name="T3" fmla="*/ 42 h 163"/>
                <a:gd name="T4" fmla="*/ 397 w 397"/>
                <a:gd name="T5" fmla="*/ 42 h 163"/>
                <a:gd name="T6" fmla="*/ 397 w 397"/>
                <a:gd name="T7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7" h="163">
                  <a:moveTo>
                    <a:pt x="0" y="0"/>
                  </a:moveTo>
                  <a:lnTo>
                    <a:pt x="0" y="42"/>
                  </a:lnTo>
                  <a:lnTo>
                    <a:pt x="397" y="42"/>
                  </a:lnTo>
                  <a:lnTo>
                    <a:pt x="397" y="163"/>
                  </a:lnTo>
                </a:path>
              </a:pathLst>
            </a:custGeom>
            <a:noFill/>
            <a:ln w="12700" cap="rnd">
              <a:solidFill>
                <a:srgbClr val="4672C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" name="Schemat blokowy: dysk magnetyczny 81">
              <a:extLst>
                <a:ext uri="{FF2B5EF4-FFF2-40B4-BE49-F238E27FC236}">
                  <a16:creationId xmlns:a16="http://schemas.microsoft.com/office/drawing/2014/main" id="{62CB014C-2DD6-4235-BD6A-0CB1B6265F4A}"/>
                </a:ext>
              </a:extLst>
            </p:cNvPr>
            <p:cNvSpPr/>
            <p:nvPr/>
          </p:nvSpPr>
          <p:spPr>
            <a:xfrm>
              <a:off x="4182564" y="3708926"/>
              <a:ext cx="320530" cy="164472"/>
            </a:xfrm>
            <a:prstGeom prst="flowChartMagneticDisk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9" name="Rectangle 11">
              <a:extLst>
                <a:ext uri="{FF2B5EF4-FFF2-40B4-BE49-F238E27FC236}">
                  <a16:creationId xmlns:a16="http://schemas.microsoft.com/office/drawing/2014/main" id="{E184A3BF-0155-4CA6-BA93-BDA471571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7112" y="3919115"/>
              <a:ext cx="551433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l-PL" altLang="pl-PL" sz="1000" b="1" dirty="0">
                  <a:latin typeface="Calibri" panose="020F0502020204030204" pitchFamily="34" charset="0"/>
                </a:rPr>
                <a:t>Kopia C</a:t>
              </a:r>
              <a:r>
                <a:rPr kumimoji="0" lang="pl-PL" altLang="pl-PL" sz="1000" b="1" u="none" strike="noStrike" cap="none" normalizeH="0" baseline="0" dirty="0">
                  <a:ln>
                    <a:noFill/>
                  </a:ln>
                  <a:effectLst/>
                  <a:latin typeface="Calibri" panose="020F0502020204030204" pitchFamily="34" charset="0"/>
                </a:rPr>
                <a:t>BD</a:t>
              </a:r>
              <a:endParaRPr kumimoji="0" lang="pl-PL" altLang="pl-PL" sz="1800" b="0" u="none" strike="noStrike" cap="none" normalizeH="0" baseline="0" dirty="0">
                <a:ln>
                  <a:noFill/>
                </a:ln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6247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31779" y="1217443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36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583664"/>
              </p:ext>
            </p:extLst>
          </p:nvPr>
        </p:nvGraphicFramePr>
        <p:xfrm>
          <a:off x="291257" y="1968039"/>
          <a:ext cx="11390722" cy="40845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69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64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00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97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2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podmiotów, które udostępniły  on-line informacje sektora publicznego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7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</a:t>
                      </a:r>
                      <a:r>
                        <a:rPr lang="pl-PL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zdigitalizowanych</a:t>
                      </a:r>
                      <a:r>
                        <a:rPr lang="pl-PL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dokumentów zawierających informacje sektora publicznego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468 000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471 425</a:t>
                      </a:r>
                      <a:endParaRPr lang="pl-PL" sz="13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8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udostępnionych on-line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468 000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469 223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7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utworzonych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API </a:t>
                      </a:r>
                      <a:endParaRPr lang="pl-PL" sz="13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9845022"/>
                  </a:ext>
                </a:extLst>
              </a:tr>
              <a:tr h="33451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baz danych udostępnionych on-line poprzez API</a:t>
                      </a:r>
                      <a:endParaRPr lang="pl-PL" sz="13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9390061"/>
                  </a:ext>
                </a:extLst>
              </a:tr>
              <a:tr h="34879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Rozmiar </a:t>
                      </a:r>
                      <a:r>
                        <a:rPr lang="pl-PL" sz="13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zdigitalizowanej</a:t>
                      </a:r>
                      <a:r>
                        <a:rPr lang="pl-PL" sz="13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101,76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94,74</a:t>
                      </a:r>
                      <a:r>
                        <a:rPr lang="pl-PL" sz="13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1551501"/>
                  </a:ext>
                </a:extLst>
              </a:tr>
              <a:tr h="292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udostępnionych on-line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101,76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105,25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3782318"/>
                  </a:ext>
                </a:extLst>
              </a:tr>
              <a:tr h="3658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pobrań/</a:t>
                      </a:r>
                      <a:r>
                        <a:rPr lang="pl-PL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odtworzeń</a:t>
                      </a:r>
                      <a:r>
                        <a:rPr lang="pl-PL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dokumentów zawierających informacje sektora publicznego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szt./rok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140 000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351 168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7008862"/>
                  </a:ext>
                </a:extLst>
              </a:tr>
              <a:tr h="574083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pl-PL" sz="12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 etapie opracowania projektu oparto się na reprezentatywnej próbie alegatów w celu oszacowania rozmiaru całości kolekcji. Na etapie digitalizacji zróżnicowany format i charakterystyka kolekcji  spowodowały, iż rozmiar </a:t>
                      </a:r>
                      <a:r>
                        <a:rPr lang="pl-PL" sz="1200" b="1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zdigitalizowanej</a:t>
                      </a:r>
                      <a:r>
                        <a:rPr lang="pl-PL" sz="12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informacji sektora publicznego jest mniejszy niż to oszacowano.</a:t>
                      </a:r>
                      <a:endParaRPr lang="pl-PL" sz="1200" b="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2205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841161" y="1206943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TRWAŁOŚĆ PROJEKTU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62066" y="1863270"/>
            <a:ext cx="82216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marR="0" lvl="0" indent="-269875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Okres trwałości: 5 lat</a:t>
            </a:r>
          </a:p>
          <a:p>
            <a:pPr marL="269875" marR="0" lvl="0" indent="-269875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Źródło finansowania utrzymania produktów projektu:</a:t>
            </a:r>
            <a:r>
              <a:rPr lang="pl-PL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pl-PL" dirty="0">
                <a:solidFill>
                  <a:srgbClr val="002060"/>
                </a:solidFill>
                <a:latin typeface="Calibri" panose="020F0502020204030204"/>
              </a:rPr>
              <a:t>środki własne Beneficjenta</a:t>
            </a:r>
          </a:p>
          <a:p>
            <a:pPr marL="269875" marR="0" lvl="0" indent="-269875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Najważniejsze ryzyka: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934225"/>
              </p:ext>
            </p:extLst>
          </p:nvPr>
        </p:nvGraphicFramePr>
        <p:xfrm>
          <a:off x="324055" y="3026023"/>
          <a:ext cx="11472419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6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8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9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8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7923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Małe zainteresowanie </a:t>
                      </a:r>
                      <a:r>
                        <a:rPr lang="pl-PL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zdigitalizowanymi</a:t>
                      </a:r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zasobami </a:t>
                      </a:r>
                      <a:endParaRPr lang="pl-PL" sz="14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i="0" dirty="0">
                          <a:solidFill>
                            <a:schemeClr val="tx1"/>
                          </a:solidFill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i="0" dirty="0">
                          <a:solidFill>
                            <a:schemeClr val="tx1"/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Zmniejszenie zagrożenia: intensyfikacja działań informacyjnych i promocyjnych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Nieprzewidziane zmiany prawno-organizacyjne wpływające na działanie instytucji Partnera Projektu lub Partnera Wiodącego uniemożliwiające utrzymanie efektów projektu 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i="0" dirty="0">
                          <a:solidFill>
                            <a:schemeClr val="tx1"/>
                          </a:solidFill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i="0" dirty="0">
                          <a:solidFill>
                            <a:schemeClr val="tx1"/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Zmniejszenie zagrożenia:</a:t>
                      </a:r>
                    </a:p>
                    <a:p>
                      <a:r>
                        <a:rPr lang="pl-PL" sz="1400" dirty="0"/>
                        <a:t>system redundancji i zabezpieczenie kopii zapasowych umożliwia przejęcie zadań przez sprawne ośrodki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Nadmierne obciążenie oraz niska przepustowość sieci LAN i WAN 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i="0" dirty="0">
                          <a:solidFill>
                            <a:schemeClr val="tx1"/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i="0" dirty="0">
                          <a:solidFill>
                            <a:schemeClr val="tx1"/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Unikanie zagrożenia:</a:t>
                      </a:r>
                    </a:p>
                    <a:p>
                      <a:r>
                        <a:rPr lang="pl-PL" sz="1400" dirty="0"/>
                        <a:t>Udostępnienie on-line zbiorów w różnych rozdzielczościach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6" ma:contentTypeDescription="Utwórz nowy dokument." ma:contentTypeScope="" ma:versionID="b25a02a6aa41c63b80cdb648f72682c9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f28cba78a4f9f94e71da2f3337a38ea3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2010ce1e-191a-4a97-832c-abebaafecc10"/>
    <ds:schemaRef ds:uri="e15efb15-0bde-43f3-a0c2-2337bb7cb504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A7C958-F0CF-40FA-9A1A-EFE2E5E4C3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a9e3d6-963b-4985-a8a7-a3d2f87a534a"/>
    <ds:schemaRef ds:uri="d176cc68-f091-4a7f-ad9e-67747a5f6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962</TotalTime>
  <Words>557</Words>
  <Application>Microsoft Office PowerPoint</Application>
  <PresentationFormat>Panoramiczny</PresentationFormat>
  <Paragraphs>161</Paragraphs>
  <Slides>8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57</cp:revision>
  <dcterms:created xsi:type="dcterms:W3CDTF">2017-01-27T12:50:17Z</dcterms:created>
  <dcterms:modified xsi:type="dcterms:W3CDTF">2024-04-05T07:46:17Z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