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6" r:id="rId5"/>
    <p:sldId id="259" r:id="rId6"/>
    <p:sldId id="260" r:id="rId7"/>
    <p:sldId id="261" r:id="rId8"/>
    <p:sldId id="271" r:id="rId9"/>
    <p:sldId id="258" r:id="rId10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595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D5336C-25D3-4552-B07A-63CD85C5176D}" type="datetimeFigureOut">
              <a:rPr lang="pl-PL" smtClean="0"/>
              <a:t>28.01.2021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E736F4-604F-4896-8A6E-8FEA14CFB55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49643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736F4-604F-4896-8A6E-8FEA14CFB55F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467762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28.01.2021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28.01.2021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28.01.2021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28.01.2021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28.01.2021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28.01.2021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28.01.2021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28.01.2021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28.01.2021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28.01.2021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28.01.2021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28.01.2021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351692" y="1652248"/>
            <a:ext cx="11526715" cy="332398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pl-PL" sz="4200" b="1" dirty="0">
                <a:solidFill>
                  <a:schemeClr val="bg1"/>
                </a:solidFill>
              </a:rPr>
              <a:t>Projekt „Upowszechnienie alternatywnych metod rozwiązywania sporów poprzez podniesienie kompetencji mediatorów, </a:t>
            </a:r>
          </a:p>
          <a:p>
            <a:pPr algn="ctr"/>
            <a:r>
              <a:rPr lang="pl-PL" sz="4200" b="1" dirty="0">
                <a:solidFill>
                  <a:schemeClr val="bg1"/>
                </a:solidFill>
              </a:rPr>
              <a:t>utworzenie Krajowego Rejestru Mediatorów (KRM) oraz działania informacyjne”</a:t>
            </a:r>
            <a:endParaRPr lang="pl-PL" sz="42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ole tekstowe 1"/>
          <p:cNvSpPr txBox="1"/>
          <p:nvPr/>
        </p:nvSpPr>
        <p:spPr>
          <a:xfrm>
            <a:off x="3014237" y="5391252"/>
            <a:ext cx="62016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dirty="0">
                <a:solidFill>
                  <a:schemeClr val="bg1"/>
                </a:solidFill>
              </a:rPr>
              <a:t>Marcin Smalcerz – Kierownik Projektu</a:t>
            </a:r>
          </a:p>
          <a:p>
            <a:pPr algn="ctr"/>
            <a:r>
              <a:rPr lang="pl-PL" sz="2400" dirty="0">
                <a:solidFill>
                  <a:schemeClr val="bg1"/>
                </a:solidFill>
              </a:rPr>
              <a:t>Ministerstwo Sprawiedliwości</a:t>
            </a:r>
          </a:p>
        </p:txBody>
      </p: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307818" y="1142643"/>
            <a:ext cx="11579382" cy="5493546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pl-PL" i="1" dirty="0"/>
          </a:p>
          <a:p>
            <a:pPr marL="0" indent="0" algn="ctr">
              <a:buNone/>
            </a:pPr>
            <a:r>
              <a:rPr lang="pl-PL" sz="8000" b="1" i="1" dirty="0">
                <a:solidFill>
                  <a:srgbClr val="002060"/>
                </a:solidFill>
              </a:rPr>
              <a:t>Upowszechnienie alternatywnych metod rozwiązywania sporów poprzez podniesienie kompetencji mediatorów, utworzenie Krajowego Rejestru Mediatorów (KRM) oraz działania informacyjne</a:t>
            </a:r>
            <a:endParaRPr lang="pl-PL" sz="6800" i="1" dirty="0">
              <a:solidFill>
                <a:srgbClr val="002060"/>
              </a:solidFill>
            </a:endParaRPr>
          </a:p>
          <a:p>
            <a:pPr marL="269875" indent="-269875" algn="just">
              <a:lnSpc>
                <a:spcPct val="12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7200" dirty="0">
                <a:solidFill>
                  <a:srgbClr val="002060"/>
                </a:solidFill>
              </a:rPr>
              <a:t>Wnioskodawca – Minister Sprawiedliwości</a:t>
            </a:r>
          </a:p>
          <a:p>
            <a:pPr marL="269875" indent="-269875" algn="just">
              <a:lnSpc>
                <a:spcPct val="12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7200" dirty="0">
                <a:solidFill>
                  <a:srgbClr val="002060"/>
                </a:solidFill>
              </a:rPr>
              <a:t>Beneficjent –  Ministerstwo Sprawiedliwości </a:t>
            </a:r>
          </a:p>
          <a:p>
            <a:pPr marL="269875" indent="-269875" algn="just">
              <a:lnSpc>
                <a:spcPct val="12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7200" dirty="0">
                <a:solidFill>
                  <a:srgbClr val="002060"/>
                </a:solidFill>
              </a:rPr>
              <a:t>Partnerzy Projektu </a:t>
            </a:r>
            <a:r>
              <a:rPr lang="pl-PL" sz="6400" dirty="0">
                <a:solidFill>
                  <a:srgbClr val="002060"/>
                </a:solidFill>
              </a:rPr>
              <a:t>- Centra Arbitrażu i Mediacji utworzone w wyniku realizacji projektów wyłonionych w ramach konkursu </a:t>
            </a:r>
            <a:br>
              <a:rPr lang="pl-PL" sz="6400" dirty="0">
                <a:solidFill>
                  <a:srgbClr val="002060"/>
                </a:solidFill>
              </a:rPr>
            </a:br>
            <a:r>
              <a:rPr lang="pl-PL" sz="6400" dirty="0">
                <a:solidFill>
                  <a:srgbClr val="002060"/>
                </a:solidFill>
              </a:rPr>
              <a:t>nr POWR.02.17.00- IP.04-00-001/17 oraz nr POWR.02.17.00-IP.04-00-0010/17:</a:t>
            </a:r>
          </a:p>
          <a:p>
            <a:pPr lvl="1" algn="just" fontAlgn="base">
              <a:lnSpc>
                <a:spcPct val="120000"/>
              </a:lnSpc>
              <a:buFont typeface="Courier New" panose="02070309020205020404" pitchFamily="49" charset="0"/>
              <a:buChar char="o"/>
            </a:pPr>
            <a:r>
              <a:rPr lang="pl-PL" sz="6800" dirty="0">
                <a:solidFill>
                  <a:srgbClr val="002060"/>
                </a:solidFill>
              </a:rPr>
              <a:t>Centralny Instytut Analiz Polityczno-Prawnych</a:t>
            </a:r>
          </a:p>
          <a:p>
            <a:pPr lvl="1" algn="just" fontAlgn="base">
              <a:lnSpc>
                <a:spcPct val="120000"/>
              </a:lnSpc>
              <a:buFont typeface="Courier New" panose="02070309020205020404" pitchFamily="49" charset="0"/>
              <a:buChar char="o"/>
            </a:pPr>
            <a:r>
              <a:rPr lang="pl-PL" sz="6800" dirty="0">
                <a:solidFill>
                  <a:srgbClr val="002060"/>
                </a:solidFill>
              </a:rPr>
              <a:t>Konfederacja Lewiatan</a:t>
            </a:r>
          </a:p>
          <a:p>
            <a:pPr lvl="1" algn="just" fontAlgn="base">
              <a:lnSpc>
                <a:spcPct val="120000"/>
              </a:lnSpc>
              <a:buFont typeface="Courier New" panose="02070309020205020404" pitchFamily="49" charset="0"/>
              <a:buChar char="o"/>
            </a:pPr>
            <a:r>
              <a:rPr lang="pl-PL" sz="6800" dirty="0">
                <a:solidFill>
                  <a:srgbClr val="002060"/>
                </a:solidFill>
              </a:rPr>
              <a:t>Katolicki Uniwersytet Lubelski Jana Pawła II</a:t>
            </a:r>
          </a:p>
          <a:p>
            <a:pPr lvl="1" algn="just" fontAlgn="base">
              <a:lnSpc>
                <a:spcPct val="120000"/>
              </a:lnSpc>
              <a:buFont typeface="Courier New" panose="02070309020205020404" pitchFamily="49" charset="0"/>
              <a:buChar char="o"/>
            </a:pPr>
            <a:r>
              <a:rPr lang="pl-PL" sz="6800" dirty="0">
                <a:solidFill>
                  <a:srgbClr val="002060"/>
                </a:solidFill>
              </a:rPr>
              <a:t>Regionalna Izba Gospodarcza Pomorza</a:t>
            </a:r>
          </a:p>
          <a:p>
            <a:pPr marL="269875" indent="-269875" algn="just">
              <a:lnSpc>
                <a:spcPct val="12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7200" dirty="0">
                <a:solidFill>
                  <a:srgbClr val="002060"/>
                </a:solidFill>
              </a:rPr>
              <a:t>Źródło finansowania –  Budżet Państwa, część budżetowa 37 </a:t>
            </a:r>
            <a:r>
              <a:rPr lang="pl-PL" sz="7200" i="1" dirty="0">
                <a:solidFill>
                  <a:srgbClr val="002060"/>
                </a:solidFill>
              </a:rPr>
              <a:t>Sprawiedliwość</a:t>
            </a:r>
            <a:r>
              <a:rPr lang="pl-PL" sz="7200" dirty="0">
                <a:solidFill>
                  <a:srgbClr val="002060"/>
                </a:solidFill>
              </a:rPr>
              <a:t> oraz Program Operacyjny Wiedza Edukacja Rozwój, działanie 2.17 </a:t>
            </a:r>
            <a:r>
              <a:rPr lang="pl-PL" sz="7200" i="1" dirty="0">
                <a:solidFill>
                  <a:srgbClr val="002060"/>
                </a:solidFill>
              </a:rPr>
              <a:t>Skuteczny wymiar sprawiedliwości </a:t>
            </a:r>
            <a:r>
              <a:rPr lang="pl-PL" sz="7200" dirty="0">
                <a:solidFill>
                  <a:srgbClr val="002060"/>
                </a:solidFill>
              </a:rPr>
              <a:t>(współfinansowanie ze środków Europejskiego Funduszu Społecznego)</a:t>
            </a:r>
          </a:p>
          <a:p>
            <a:pPr marL="269875" indent="-269875" algn="just">
              <a:lnSpc>
                <a:spcPct val="12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7200" dirty="0">
                <a:solidFill>
                  <a:srgbClr val="002060"/>
                </a:solidFill>
              </a:rPr>
              <a:t>Całkowity koszt projektu –  12 196 438,62 zł </a:t>
            </a:r>
          </a:p>
          <a:p>
            <a:pPr marL="269875" indent="-269875" algn="just">
              <a:lnSpc>
                <a:spcPct val="12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7200" dirty="0">
                <a:solidFill>
                  <a:srgbClr val="002060"/>
                </a:solidFill>
              </a:rPr>
              <a:t>Planowany okres realizacji projektu – czerwiec 2020 – sierpień 2023</a:t>
            </a:r>
          </a:p>
          <a:p>
            <a:pPr algn="just"/>
            <a:endParaRPr lang="pl-PL" dirty="0"/>
          </a:p>
          <a:p>
            <a:pPr algn="just"/>
            <a:endParaRPr lang="pl-PL" dirty="0"/>
          </a:p>
          <a:p>
            <a:pPr algn="just"/>
            <a:endParaRPr lang="pl-PL" dirty="0"/>
          </a:p>
          <a:p>
            <a:pPr marL="0" indent="0" algn="just">
              <a:buNone/>
            </a:pPr>
            <a:r>
              <a:rPr lang="pl-PL" dirty="0"/>
              <a:t> </a:t>
            </a:r>
          </a:p>
          <a:p>
            <a:pPr algn="just"/>
            <a:endParaRPr lang="pl-PL" dirty="0"/>
          </a:p>
          <a:p>
            <a:pPr algn="just"/>
            <a:endParaRPr lang="pl-PL" dirty="0"/>
          </a:p>
          <a:p>
            <a:pPr algn="just"/>
            <a:endParaRPr lang="pl-PL" dirty="0"/>
          </a:p>
          <a:p>
            <a:pPr algn="just"/>
            <a:endParaRPr lang="pl-PL" dirty="0"/>
          </a:p>
          <a:p>
            <a:pPr algn="just"/>
            <a:endParaRPr lang="pl-PL" dirty="0"/>
          </a:p>
          <a:p>
            <a:pPr algn="just"/>
            <a:endParaRPr lang="pl-PL" dirty="0"/>
          </a:p>
          <a:p>
            <a:pPr algn="just"/>
            <a:endParaRPr lang="pl-PL" dirty="0"/>
          </a:p>
          <a:p>
            <a:pPr algn="just"/>
            <a:endParaRPr lang="pl-PL" dirty="0"/>
          </a:p>
          <a:p>
            <a:pPr algn="just"/>
            <a:endParaRPr lang="pl-PL" dirty="0"/>
          </a:p>
          <a:p>
            <a:pPr algn="just"/>
            <a:endParaRPr lang="pl-PL" dirty="0"/>
          </a:p>
          <a:p>
            <a:pPr algn="just"/>
            <a:endParaRPr lang="pl-PL" dirty="0"/>
          </a:p>
          <a:p>
            <a:pPr algn="just"/>
            <a:endParaRPr lang="pl-PL" dirty="0"/>
          </a:p>
          <a:p>
            <a:pPr algn="just"/>
            <a:endParaRPr lang="pl-PL" dirty="0"/>
          </a:p>
          <a:p>
            <a:pPr algn="just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le tekstowe 3"/>
          <p:cNvSpPr txBox="1"/>
          <p:nvPr/>
        </p:nvSpPr>
        <p:spPr>
          <a:xfrm>
            <a:off x="555278" y="1330506"/>
            <a:ext cx="110814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>
                <a:solidFill>
                  <a:srgbClr val="002060"/>
                </a:solidFill>
              </a:rPr>
              <a:t>Cel projektu: </a:t>
            </a:r>
            <a:r>
              <a:rPr lang="pl-PL" dirty="0">
                <a:solidFill>
                  <a:srgbClr val="002060"/>
                </a:solidFill>
              </a:rPr>
              <a:t>Profesjonalizacja zawodu mediatora poprzez utworzenie Krajowego Rejestru Mediatorów (KRM)</a:t>
            </a:r>
          </a:p>
          <a:p>
            <a:pPr algn="ctr"/>
            <a:endParaRPr lang="pl-PL" dirty="0"/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xmlns="" id="{4E74F786-F50B-4020-B42A-9B451316C8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1162172"/>
              </p:ext>
            </p:extLst>
          </p:nvPr>
        </p:nvGraphicFramePr>
        <p:xfrm>
          <a:off x="722389" y="2091955"/>
          <a:ext cx="10747220" cy="3639937"/>
        </p:xfrm>
        <a:graphic>
          <a:graphicData uri="http://schemas.openxmlformats.org/drawingml/2006/table">
            <a:tbl>
              <a:tblPr firstRow="1" firstCol="1" bandRow="1"/>
              <a:tblGrid>
                <a:gridCol w="10747220">
                  <a:extLst>
                    <a:ext uri="{9D8B030D-6E8A-4147-A177-3AD203B41FA5}">
                      <a16:colId xmlns:a16="http://schemas.microsoft.com/office/drawing/2014/main" xmlns="" val="2491968280"/>
                    </a:ext>
                  </a:extLst>
                </a:gridCol>
              </a:tblGrid>
              <a:tr h="40604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Cele strategiczne</a:t>
                      </a:r>
                      <a:endParaRPr lang="pl-P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86727" marR="86727" marT="43363" marB="4336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54213954"/>
                  </a:ext>
                </a:extLst>
              </a:tr>
              <a:tr h="4719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Projekt wpisuje się w strategię Ministerstwa Sprawiedliwości pn. „Strategia modernizacji przestrzeni sprawiedliwości w Polsce na lata 2014-2020”. Projekt jest zgodny </a:t>
                      </a:r>
                      <a:br>
                        <a:rPr lang="pl-PL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</a:br>
                      <a:r>
                        <a:rPr lang="pl-PL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z celem uniwersalnym strategii : poprawa sprawności funkcjonowania systemu (str. 34 strategii) 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86727" marR="86727" marT="43363" marB="4336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23360951"/>
                  </a:ext>
                </a:extLst>
              </a:tr>
              <a:tr h="551476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Projekt wpisuje się w działania ujęte w Strategii na rzecz Odpowiedzialnego Rozwoju do roku 2020 (z perspektywą do 2030 roku) przyjętą przez Radę Ministrów w dniu </a:t>
                      </a:r>
                      <a:br>
                        <a:rPr lang="pl-PL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</a:br>
                      <a:r>
                        <a:rPr lang="pl-PL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14 lutego 2017 roku, w obszarze: Instytucje prorozwojowe i strategiczne zarządzanie rozwojem, kierunek interwencji: Zwiększenie sprawności funkcjonowania instytucji państwa, w tym administracji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86727" marR="86727" marT="43363" marB="4336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53354200"/>
                  </a:ext>
                </a:extLst>
              </a:tr>
              <a:tr h="432828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Projekt wpisuje się w Strategię horyzontalną Sprawne Państwo 2020 przyjętą przez Radę Ministrów w dniu 12 lutego 2013 roku, cel 6 Skuteczny wymiar sprawiedliwości </a:t>
                      </a:r>
                      <a:br>
                        <a:rPr lang="pl-PL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</a:br>
                      <a:r>
                        <a:rPr lang="pl-PL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i prokuratura, kierunek interwencji 6.5: Rozpowszechnianie alternatywnych metod rozwiązywania sporów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86727" marR="86727" marT="43363" marB="4336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11893621"/>
                  </a:ext>
                </a:extLst>
              </a:tr>
              <a:tr h="55147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Projekt wpisuje się również w Program Zintegrowanej Informatyzacji Państwa, w cel 4.1 pn. „Modernizacja administracji publicznej z wykorzystaniem technologii cyfrowych nakierowana na potrzebę podniesienia sprawności państwa i poprawienie jakości relacji administracji z obywatelami i innymi interesariuszami” 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86727" marR="86727" marT="43363" marB="4336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40639540"/>
                  </a:ext>
                </a:extLst>
              </a:tr>
              <a:tr h="55147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Projekt będzie wpisany, jako projekt strategiczny, w nowotworzoną strategię Sprawne i Nowoczesne Państwo 2030: cel 2 Sprawne instytucje państwa, kierunek </a:t>
                      </a:r>
                      <a:br>
                        <a:rPr lang="pl-PL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</a:br>
                      <a:r>
                        <a:rPr lang="pl-PL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interwencji 5: </a:t>
                      </a:r>
                      <a:r>
                        <a:rPr lang="pl-PL" sz="1200" i="1" dirty="0">
                          <a:solidFill>
                            <a:srgbClr val="0D0D0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Poprawa funkcjonowania wymiaru sprawiedliwości, w tym prokuratury</a:t>
                      </a:r>
                    </a:p>
                  </a:txBody>
                  <a:tcPr marL="86727" marR="86727" marT="43363" marB="4336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5620116"/>
                  </a:ext>
                </a:extLst>
              </a:tr>
              <a:tr h="571173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Cel szczegółowy w ramach Programu Operacyjnego Wiedza Edukacja Rozwój, w ramach Działania 2.17 „Skuteczny wymiar sprawiedliwości”, poprawa jakości wydawanych orzeczeń oraz zwiększenie skuteczności ich egzekwowania </a:t>
                      </a: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86727" marR="86727" marT="43363" marB="4336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520715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7353915" y="2074593"/>
            <a:ext cx="4515178" cy="22362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29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xmlns="" id="{9E261A38-9884-435E-88A8-BAFF0F4115AD}"/>
              </a:ext>
            </a:extLst>
          </p:cNvPr>
          <p:cNvSpPr/>
          <p:nvPr/>
        </p:nvSpPr>
        <p:spPr>
          <a:xfrm>
            <a:off x="650064" y="3358618"/>
            <a:ext cx="257022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</a:rPr>
              <a:t>ARCHITEKTURA</a:t>
            </a:r>
          </a:p>
          <a:p>
            <a:pPr algn="ctr">
              <a:spcBef>
                <a:spcPts val="0"/>
              </a:spcBef>
            </a:pPr>
            <a:r>
              <a:rPr lang="pl-PL" sz="2800" b="1" dirty="0">
                <a:solidFill>
                  <a:schemeClr val="accent1">
                    <a:lumMod val="50000"/>
                  </a:schemeClr>
                </a:solidFill>
              </a:rPr>
              <a:t>SYSTEMU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4867" y="1217096"/>
            <a:ext cx="7003442" cy="56409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307818" y="1142643"/>
            <a:ext cx="11579382" cy="54935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l-PL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9361" y="1142643"/>
            <a:ext cx="8096295" cy="5717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6878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3580302" y="3013501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Dziękuję za uwagę</a:t>
            </a:r>
            <a:endParaRPr lang="pl-PL" dirty="0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6E28105-763F-4193-B043-C170AA0A0327}">
  <ds:schemaRefs>
    <ds:schemaRef ds:uri="5df3a10b-8748-402e-bef4-aee373db4dbb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9affde3b-50dd-4e74-9e2c-6b9654ae514a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221</Words>
  <Application>Microsoft Office PowerPoint</Application>
  <PresentationFormat>Panoramiczny</PresentationFormat>
  <Paragraphs>69</Paragraphs>
  <Slides>6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Courier New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Gałązka Anna</cp:lastModifiedBy>
  <cp:revision>53</cp:revision>
  <cp:lastPrinted>2021-01-26T14:40:55Z</cp:lastPrinted>
  <dcterms:created xsi:type="dcterms:W3CDTF">2017-01-27T12:50:17Z</dcterms:created>
  <dcterms:modified xsi:type="dcterms:W3CDTF">2021-01-28T15:13:08Z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