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7" r:id="rId2"/>
    <p:sldId id="282" r:id="rId3"/>
    <p:sldId id="283" r:id="rId4"/>
    <p:sldId id="284" r:id="rId5"/>
    <p:sldId id="285" r:id="rId6"/>
    <p:sldId id="290" r:id="rId7"/>
    <p:sldId id="286" r:id="rId8"/>
    <p:sldId id="287" r:id="rId9"/>
    <p:sldId id="288" r:id="rId10"/>
    <p:sldId id="289" r:id="rId11"/>
    <p:sldId id="291" r:id="rId12"/>
    <p:sldId id="292" r:id="rId13"/>
    <p:sldId id="281" r:id="rId14"/>
  </p:sldIdLst>
  <p:sldSz cx="12192000" cy="6858000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216" autoAdjust="0"/>
  </p:normalViewPr>
  <p:slideViewPr>
    <p:cSldViewPr snapToGrid="0">
      <p:cViewPr varScale="1">
        <p:scale>
          <a:sx n="107" d="100"/>
          <a:sy n="10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41CE0-3BE8-45F7-A421-7CBA76E4551C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440BF-9184-487D-9612-8795DF25E0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3045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5BCF-522F-4097-9D5F-2630D047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E4BFE-8B6B-429A-A324-C8C06578894D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06615BE-0C59-44D2-9B95-53D2B97B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BE9275B-DF80-4FFD-97C4-A591F230A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26246-A496-41A5-A10B-0EA1D57A81F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12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8530A9-3D3D-4807-83EC-17F1B5E99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B0EC6-8CE9-4DFD-9BB2-BB7B7F75D749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F21E144-6FEB-440C-8253-C5BB7459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685AD7-BA82-438A-BC85-A6CECA03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E8361-4EA7-414D-967B-9E4D2F2C514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29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5A16AA-00A6-4555-95BE-2C63AACB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829F9-3E9A-43D1-9517-C2BA523ED4F9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C93D1C-FF75-49F2-9D63-F08C4A5AD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572738-62DC-4746-A8C0-64F63EFE9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B710-2940-4433-B9F9-347B8B8B66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13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877ABF-CA7F-45BB-977C-228264907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D51A4-AEEB-4864-AC89-0D41DD897526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07879C6-0F81-47DD-BF0C-AA243E21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49F5D1C-969C-432C-9F01-F33DF3B8A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D4E9C-0C3B-43C1-8DC3-675DA677A6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87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D5A2AC-3445-4997-ACF3-2FD7C4428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58E77-6539-4D03-8227-518C511A0773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B122212-F20E-4D73-BEE5-81CD8FC8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F7F1EFB-201E-4BD2-A199-0BCE29B5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0673B-CFA1-47AC-86F8-EFF0DBC3E51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832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6CA047E-2970-4FB3-9095-100528B42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03D1-F7E8-40A7-B0C1-78A688975818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F7D52EEF-1BAE-43BB-80CA-E1A0D9992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AFF7C63D-07A3-43C8-BAED-6FD2FCA9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853B9-24D0-496C-9827-D0B6EA6080E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5698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A1AF4BDF-D63C-454F-ABE0-22FED09D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48EE5-DCD4-433C-8C0F-6231A9EEB268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BE798F7A-227F-4EBD-9E6B-1C19E611B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8E953C0C-1A96-4A04-A995-D1031B741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EB78-B61D-4BC3-AD60-FFDACEF0F9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576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6FF4A14E-6962-415A-BE43-528CC14A7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2C7FF-E209-4225-BF2C-EA83D96D6879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2A6A1719-BF33-4723-A369-3B3EE5F7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72003CAC-49AD-420D-8608-FC57402EB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11B5C-DD46-498D-897E-C49B6392663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01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CAFD0EB7-7067-49C3-8F30-E531AFFC5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33769-4613-446E-B8B1-6B2CFD526F23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0688ED76-DF29-4FCE-85EB-98479CD9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3382C6F5-AE79-4478-B2AC-921C7A07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380E8-3DCD-4C02-BCE4-F2EA6E13242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03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9310E3EA-9CD3-4208-9652-3CF052590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B402-15B3-4508-B0C1-35F750BE82C0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C68CF1CC-2586-4D0D-9816-0EEEBBED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C743667-0C85-4A1C-85EC-CA89FA8D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3E837-C0F1-48A1-B238-7E5C08BA90D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946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D6B4C07-2010-42DB-AE4C-7762595A8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46871-8500-4A5D-967C-AA7A7A651A1F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C71EB1FE-3A36-48D6-9D41-898DF9E82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AFF2ED81-0524-4660-B0A8-5D5820B5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97C50-22E5-4848-9EBD-2F108FA274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554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F723CEDB-0E2A-4386-AC82-4D7C92A663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88C32B63-76D6-48F9-BA23-1ACF9C9334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Edytuj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C84CA4-CA37-4E08-85D1-89E129930B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F42A30-05A2-45C3-827F-2207D653F5C1}" type="datetimeFigureOut">
              <a:rPr lang="pl-PL"/>
              <a:pPr>
                <a:defRPr/>
              </a:pPr>
              <a:t>06.07.2023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8B5C39-223A-4596-9B33-7D0F6CE2A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BA83A1D-D49D-4958-BC0D-2A911A08A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67812-865B-46C5-81BD-11742FE83ED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FC6CCA2-895E-492E-AAD5-CFE200E96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113" y="5868988"/>
            <a:ext cx="8623300" cy="6746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Warszawa, 6 lipca 2023 r.</a:t>
            </a:r>
          </a:p>
        </p:txBody>
      </p:sp>
      <p:sp>
        <p:nvSpPr>
          <p:cNvPr id="2" name="Podtytuł 1">
            <a:extLst>
              <a:ext uri="{FF2B5EF4-FFF2-40B4-BE49-F238E27FC236}">
                <a16:creationId xmlns:a16="http://schemas.microsoft.com/office/drawing/2014/main" id="{0916EA81-D6E9-46A5-98C6-229098A00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673" y="2627313"/>
            <a:ext cx="11092227" cy="212725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Rządowy Fundusz Rozwoju Dróg </a:t>
            </a:r>
            <a:b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nabór wniosków o dofinansowanie zadań gminnych i powiatowych planowanych </a:t>
            </a:r>
          </a:p>
          <a:p>
            <a:pPr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realizacji od 2024 r.</a:t>
            </a:r>
            <a:endParaRPr lang="pl-PL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Obraz 4">
            <a:extLst>
              <a:ext uri="{FF2B5EF4-FFF2-40B4-BE49-F238E27FC236}">
                <a16:creationId xmlns:a16="http://schemas.microsoft.com/office/drawing/2014/main" id="{A1192250-0D77-4863-9479-5EB63D7F4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81" y="314325"/>
            <a:ext cx="6207125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Dodatkowy wymóg formalny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Zgodnie z art. 21 ust. 8 ww. ustawy o Rządowym Funduszu Rozwoju Dróg określony został dodatkowy wymóg formalny, tj. obowiązek przedłożenia w terminie do 10 stycznia 2024 r. dokumentów z Prawa budowalnego uprawniających do wykonania robót budowlanych wskazanych we wniosku o dofinansowanie, pod rygorem odmowy podpisania umowy o dofinansowanie zadania.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65FA1BE-6E0E-4F79-8A6B-3CE303102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298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740" y="1162843"/>
            <a:ext cx="10764520" cy="1325563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Gdy wniosek nie spełnia wymogów formalnych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740" y="2506662"/>
            <a:ext cx="1076452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gdy wniosek o dofinansowanie nie spełnia wymogów formalnych opisanych w niniejszym ogłoszeniu lub zawiera oczywiste omyłki – komisja wzywa wnioskodawcę do jego uzupełnienia lub poprawienia w nim oczywistych omyłek, w terminie 10 dni od dnia otrzymania wezwania, pod rygorem pozostawienia wniosku bez rozpatrzenia.</a:t>
            </a:r>
          </a:p>
          <a:p>
            <a:pPr marL="0" indent="0" algn="just">
              <a:buNone/>
            </a:pPr>
            <a:endParaRPr lang="pl-PL" sz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Uzupełniając lub poprawiając wniosek o dofinansowanie, nie można załączać dokumentów datowanych na dzień po złożeniu wniosku.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29D652D-42A8-4780-9BD7-16D7211E1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517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911825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składania wniosków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składania wniosków o dofinansowanie upływa w dniu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lipca 2023 r. </a:t>
            </a: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dokumentów przesłanych za pośrednictwem operatora pocztowego, o terminie złożenia wniosku decyduje data wpływu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Mazowieckiego Urzędu Wojewódzkiego w Warszawie.</a:t>
            </a:r>
            <a:endParaRPr lang="pl-PL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AEF522A-179C-4D80-927E-03C1B364B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347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C99F48-374E-482A-8377-580C67A50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5975" y="2203450"/>
            <a:ext cx="8348663" cy="12414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325B87-717C-4959-8927-C27172712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6225" y="3602038"/>
            <a:ext cx="9121775" cy="2732087"/>
          </a:xfrm>
        </p:spPr>
        <p:txBody>
          <a:bodyPr rtlCol="0">
            <a:normAutofit fontScale="3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Katarzyna Harmata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Dyrektor Wydziału Rozwoju Regionalnego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Mazowiecki Urząd Wojewódzki w Warszawie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pl. Bankowy 3/5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6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00-950 Warszawa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Obraz 4">
            <a:extLst>
              <a:ext uri="{FF2B5EF4-FFF2-40B4-BE49-F238E27FC236}">
                <a16:creationId xmlns:a16="http://schemas.microsoft.com/office/drawing/2014/main" id="{715EF2CF-1F0A-4AFE-AEAD-7328F37CE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0" y="414338"/>
            <a:ext cx="6205538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8702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Alokacja środków RFRD na rok 2024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9371"/>
            <a:ext cx="10515600" cy="3831158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Rządowego Funduszu Rozwoju Dróg, dla województwa mazowieckiego na rok 2024 przyznane zostały środki w wysokości</a:t>
            </a:r>
          </a:p>
          <a:p>
            <a:endParaRPr lang="pl-PL" sz="11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512 771 671,54 zł</a:t>
            </a:r>
          </a:p>
          <a:p>
            <a:pPr marL="0" indent="0" algn="ctr">
              <a:buNone/>
            </a:pPr>
            <a:endParaRPr lang="pl-PL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czego kwotę 468 701 917,84 zł przeznacza się na dofinansowanie zadań zgłoszonych w ramach niniejszego naboru (kwota może ulec zmianie w związku ze zmianami list zadań rekomendowanych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dofinansowania w roku 2023).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735BBE6-BBED-4F4D-B810-180C9E282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819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Limity wniosków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Każda jednostka samorządu terytorialnego uprawniona jest do złożenia dwóch wniosków o dofinansowanie, po jednym z każdego rodzaju zadań:</a:t>
            </a:r>
          </a:p>
          <a:p>
            <a:pPr algn="just"/>
            <a:r>
              <a:rPr lang="pl-PL" sz="2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zadań inwestycyjnych – zadań polegających na budowie (w tym rozbudowie) lub przebudowie drogi/dróg,</a:t>
            </a:r>
          </a:p>
          <a:p>
            <a:pPr algn="just"/>
            <a:r>
              <a:rPr lang="pl-PL" sz="2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bieżących – zadań polegających na remoncie drogi/dróg, z okresem realizacji do 12 miesięcy.</a:t>
            </a:r>
          </a:p>
          <a:p>
            <a:pPr marL="0" indent="0" algn="just">
              <a:buNone/>
            </a:pPr>
            <a:r>
              <a:rPr lang="pl-PL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złożenia przez daną jednostkę większej liczby wniosków niż dopuszczalny limit dla każdego rodzaju zadań, wszystkie wnioski pozostawione zostaną bez rozpatrzenia.</a:t>
            </a:r>
            <a:endParaRPr lang="pl-PL" sz="2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8E8CF13-454C-4946-A823-A57EB27D6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833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Zadanie inwestycyjne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zadania inwestycyjnego można zgłosić maksymalnie dwa odcinki drogi/dróg, przy czym jeżeli odcinki te nie są ze sobą powiązane, to wartość zadania nie może przekroczyć 5 mln zł.</a:t>
            </a: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Odcinki powiązane </a:t>
            </a: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Odcinki drogi o tym samym numerze lub odcinki dróg połączone ze sobą  skrzyżowaniem, przejazdem kolejowym lub mostem/wiaduktem/tunelem. </a:t>
            </a:r>
          </a:p>
          <a:p>
            <a:pPr marL="0" indent="0" algn="just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Jednocześnie w przypadku zadań polegających na budowie (rozbudowie) lub przebudowie,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ww. obiekty lub skrzyżowania powinny spełniać warunki i wymogi określone w przepisach techniczno-budowlanych i nie wymagać przebudowy (wyjątek od niniejszej zasady stanowią przejazdy kolejowe, mosty, wiadukty, tunele lub skrzyżowania realizowane równolegle </a:t>
            </a:r>
            <a:b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 zgłoszonym do dofinansowania zadaniem, pod warunkiem ich zgodności z przepisami techniczno-budowlanymi).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F30BF5B-79D6-4D47-9E50-0298E8051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0527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Zadanie bieżące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zadania bieżącego (remontowego) można zgłosić maksymalnie dwa dowolne odcinki drogi/dróg, ponadto wartość zadania nie może przekroczyć:</a:t>
            </a:r>
          </a:p>
          <a:p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mln zł – w przypadku zadań zgłaszanych przez gminy,</a:t>
            </a:r>
          </a:p>
          <a:p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mln zł – w przypadku zadań zgłaszanych przez powiaty i miasta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prawach powiatu.</a:t>
            </a: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C320737-DA52-4040-8AFC-D656B05C8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7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Ważne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zgłoszonego zadania wnioskodawca powinien posiadać pełną dokumentację techniczną i projektową (w tym m.in. projekt stałej organizacji ruchu, przedmiar robót, kosztorys inwestorski), niezbędną do pozyskania dokumentu uprawniającego do wykonania robót budowlanych.</a:t>
            </a:r>
          </a:p>
          <a:p>
            <a:pPr marL="0" indent="0" algn="just">
              <a:buNone/>
            </a:pPr>
            <a:endParaRPr lang="pl-PL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zadań polegających na budowie (rozbudowie) lub przebudowie, wszelkie elementy odcinków drogi/dróg zgłoszonych do dofinansowania (zarówno zaprojektowane jak i te, na których nie zaplanowano do realizacji żadnych prac) muszą spełniać warunki i wymogi techniczne określone w przepisach techniczno-budowlanych dla dróg publicznych wydanych na podstawie ustawy z dnia 7 lipca 1994 r. - Prawo budowlane.</a:t>
            </a: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1A6FB25-CBB3-4556-8E08-8CDC2A8F0F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65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Wymagane załączniki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18269"/>
            <a:ext cx="10515599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Mapa poglądowa</a:t>
            </a: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Załącznik w postaci mapy poglądowej powinien zawierać informacje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obrazować lokalizację odcinka/odcinków drogi/dróg objętego/objętych zadaniem na tle sieci dróg i pokazywać istotne punkty, mogące mieć wpływ na ocenę wniosku (art. 24 ww. ustawy o Rządowym Funduszu Rozwoju Dróg). W przypadku zadań dotyczących 2 odcinków,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załączniku niezbędne jest czytelne oznaczenie każdego z odcinków.</a:t>
            </a:r>
          </a:p>
          <a:p>
            <a:pPr marL="0" indent="0" algn="just">
              <a:buNone/>
            </a:pPr>
            <a:endParaRPr lang="pl-PL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2AF3937-4D30-4AF4-8C0C-9C4182E5C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82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Wymagane załączniki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18269"/>
            <a:ext cx="10515599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Sporządzone wg wzoru stanowiącego załącznik nr 4 do ogłoszenia oświadczenie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potwierdzające wypełnienie przez Wnioskodawcę obowiązku wynikającego z § 2.2 rozporządzenia Ministra Infrastruktury z dnia 16 lutego 2005 r. w sprawie trybu sporządzania informacji oraz gromadzenia i udostępniania danych o sieci dróg publicznych, obiektach mostowych, tunelach oraz promach (Dz.U. 2005 nr 67 poz. 583),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tj. oświadczenie potwierdzające sporządzenie oraz przekazanie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Generalnego Dyrektora Dróg Krajowych i Autostrad informacji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celów statystycznych o sieci dróg publicznych (dotyczy informacji na dzień 31 grudnia 2022 r.).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A18C33F-D557-4381-8A26-95F4AEB0B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0008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575D1D-8E7B-4FC6-98B6-17F7F092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0669"/>
            <a:ext cx="10515600" cy="9576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Dodatkowy wymóg formalny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81EBC-F6CC-4656-9B45-B933E021A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82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Zgodnie z art. 21 ust. 8 ww. ustawy o Rządowym Funduszu Rozwoju Dróg określony został dodatkowy wymóg formalny, tj.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obowiązek przedłożenia w terminie do 10 stycznia 2024 r. dokumentów </a:t>
            </a:r>
            <a:b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Prawa budowalnego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uprawniających do wykonania robót budowlanych wskazanych we wniosku o dofinansowanie,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rygorem odmowy podpisania umowy o dofinansowanie zadania.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6EAE9DC6-6660-482D-A048-FDB86E84F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6" y="201967"/>
            <a:ext cx="3600000" cy="958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790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891</Words>
  <Application>Microsoft Office PowerPoint</Application>
  <PresentationFormat>Panoramiczny</PresentationFormat>
  <Paragraphs>53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Motyw pakietu Office</vt:lpstr>
      <vt:lpstr>Warszawa, 6 lipca 2023 r.</vt:lpstr>
      <vt:lpstr>Alokacja środków RFRD na rok 2024</vt:lpstr>
      <vt:lpstr>Limity wniosków</vt:lpstr>
      <vt:lpstr>Zadanie inwestycyjne</vt:lpstr>
      <vt:lpstr>Zadanie bieżące</vt:lpstr>
      <vt:lpstr>Ważne</vt:lpstr>
      <vt:lpstr>Wymagane załączniki</vt:lpstr>
      <vt:lpstr>Wymagane załączniki</vt:lpstr>
      <vt:lpstr>Dodatkowy wymóg formalny</vt:lpstr>
      <vt:lpstr>Dodatkowy wymóg formalny</vt:lpstr>
      <vt:lpstr>Gdy wniosek nie spełnia wymogów formalnych</vt:lpstr>
      <vt:lpstr>Termin składania wniosków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Projekty przewidziane w ramach programu „Mazowieckie – historia Niepodległości</dc:title>
  <dc:creator>Igor Piwowarski</dc:creator>
  <cp:lastModifiedBy>Rafał Rudnik</cp:lastModifiedBy>
  <cp:revision>141</cp:revision>
  <cp:lastPrinted>2019-11-27T10:03:17Z</cp:lastPrinted>
  <dcterms:created xsi:type="dcterms:W3CDTF">2018-04-20T14:47:56Z</dcterms:created>
  <dcterms:modified xsi:type="dcterms:W3CDTF">2023-07-06T06:38:09Z</dcterms:modified>
</cp:coreProperties>
</file>