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2" r:id="rId3"/>
    <p:sldId id="283" r:id="rId4"/>
    <p:sldId id="286" r:id="rId5"/>
    <p:sldId id="285" r:id="rId6"/>
    <p:sldId id="284" r:id="rId7"/>
    <p:sldId id="287" r:id="rId8"/>
    <p:sldId id="288" r:id="rId9"/>
    <p:sldId id="290" r:id="rId10"/>
    <p:sldId id="293" r:id="rId11"/>
    <p:sldId id="292" r:id="rId12"/>
    <p:sldId id="291" r:id="rId13"/>
    <p:sldId id="296" r:id="rId14"/>
    <p:sldId id="295" r:id="rId15"/>
    <p:sldId id="297" r:id="rId16"/>
    <p:sldId id="298" r:id="rId17"/>
    <p:sldId id="302" r:id="rId18"/>
    <p:sldId id="301" r:id="rId19"/>
    <p:sldId id="303" r:id="rId20"/>
    <p:sldId id="305" r:id="rId21"/>
    <p:sldId id="304" r:id="rId22"/>
    <p:sldId id="308" r:id="rId23"/>
    <p:sldId id="307" r:id="rId24"/>
    <p:sldId id="306" r:id="rId25"/>
    <p:sldId id="315" r:id="rId26"/>
    <p:sldId id="310" r:id="rId27"/>
    <p:sldId id="311" r:id="rId28"/>
    <p:sldId id="309" r:id="rId29"/>
    <p:sldId id="314" r:id="rId30"/>
    <p:sldId id="260" r:id="rId31"/>
    <p:sldId id="256" r:id="rId32"/>
    <p:sldId id="261" r:id="rId33"/>
    <p:sldId id="262" r:id="rId34"/>
    <p:sldId id="271" r:id="rId35"/>
    <p:sldId id="272" r:id="rId36"/>
    <p:sldId id="273" r:id="rId37"/>
    <p:sldId id="274" r:id="rId38"/>
    <p:sldId id="276" r:id="rId39"/>
    <p:sldId id="277" r:id="rId40"/>
    <p:sldId id="264" r:id="rId41"/>
    <p:sldId id="275" r:id="rId42"/>
    <p:sldId id="265" r:id="rId43"/>
    <p:sldId id="267" r:id="rId44"/>
    <p:sldId id="268" r:id="rId45"/>
    <p:sldId id="266" r:id="rId46"/>
    <p:sldId id="269" r:id="rId47"/>
    <p:sldId id="279" r:id="rId48"/>
    <p:sldId id="280" r:id="rId49"/>
    <p:sldId id="281" r:id="rId50"/>
    <p:sldId id="259" r:id="rId51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546A"/>
    <a:srgbClr val="939C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9.xlsx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0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2.xlsx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3.xlsx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4.xlsx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5.xlsx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6.xlsx"/></Relationships>
</file>

<file path=ppt/charts/_rels/chart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7.xlsx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09523809523933"/>
          <c:y val="7.6738609112709924E-2"/>
          <c:w val="0.84761904761905105"/>
          <c:h val="0.69544364508393364"/>
        </c:manualLayout>
      </c:layout>
      <c:barChart>
        <c:barDir val="col"/>
        <c:grouping val="clustered"/>
        <c:varyColors val="1"/>
        <c:ser>
          <c:idx val="0"/>
          <c:order val="0"/>
          <c:tx>
            <c:strRef>
              <c:f>Sheet1!$A$2</c:f>
              <c:strCache>
                <c:ptCount val="1"/>
                <c:pt idx="0">
                  <c:v>zdarzenia</c:v>
                </c:pt>
              </c:strCache>
            </c:strRef>
          </c:tx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878D-440C-B84C-83172C256F55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B16-4D4C-BE25-71C2F455C3A0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878D-440C-B84C-83172C256F55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878D-440C-B84C-83172C256F55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78D-440C-B84C-83172C256F55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878D-440C-B84C-83172C256F55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878D-440C-B84C-83172C256F55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878D-440C-B84C-83172C256F55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3">
                  <a:lumMod val="6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AB16-4D4C-BE25-71C2F455C3A0}"/>
              </c:ext>
            </c:extLst>
          </c:dPt>
          <c:dPt>
            <c:idx val="9"/>
            <c:invertIfNegative val="0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AB16-4D4C-BE25-71C2F455C3A0}"/>
              </c:ext>
            </c:extLst>
          </c:dPt>
          <c:dLbls>
            <c:dLbl>
              <c:idx val="0"/>
              <c:layout>
                <c:manualLayout>
                  <c:x val="-1.0163992945649238E-2"/>
                  <c:y val="-2.777823354452081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78D-440C-B84C-83172C256F55}"/>
                </c:ext>
              </c:extLst>
            </c:dLbl>
            <c:dLbl>
              <c:idx val="2"/>
              <c:layout>
                <c:manualLayout>
                  <c:x val="2.9069767441860634E-3"/>
                  <c:y val="7.85083334226256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8D-440C-B84C-83172C256F55}"/>
                </c:ext>
              </c:extLst>
            </c:dLbl>
            <c:dLbl>
              <c:idx val="3"/>
              <c:layout>
                <c:manualLayout>
                  <c:x val="-2.9069767441860634E-3"/>
                  <c:y val="5.233888894841692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8D-440C-B84C-83172C256F55}"/>
                </c:ext>
              </c:extLst>
            </c:dLbl>
            <c:dLbl>
              <c:idx val="4"/>
              <c:layout>
                <c:manualLayout>
                  <c:x val="-3.165857901483245E-3"/>
                  <c:y val="-1.8399592168783483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8D-440C-B84C-83172C256F55}"/>
                </c:ext>
              </c:extLst>
            </c:dLbl>
            <c:dLbl>
              <c:idx val="5"/>
              <c:layout>
                <c:manualLayout>
                  <c:x val="-1.0658791597412326E-16"/>
                  <c:y val="-7.85083334226256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8D-440C-B84C-83172C256F55}"/>
                </c:ext>
              </c:extLst>
            </c:dLbl>
            <c:dLbl>
              <c:idx val="6"/>
              <c:layout>
                <c:manualLayout>
                  <c:x val="-1.0658791597412326E-16"/>
                  <c:y val="-4.1871111158733584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8D-440C-B84C-83172C256F55}"/>
                </c:ext>
              </c:extLst>
            </c:dLbl>
            <c:dLbl>
              <c:idx val="7"/>
              <c:layout>
                <c:manualLayout>
                  <c:x val="-6.2564090825857534E-3"/>
                  <c:y val="-1.6140571540667507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8D-440C-B84C-83172C256F55}"/>
                </c:ext>
              </c:extLst>
            </c:dLbl>
            <c:dLbl>
              <c:idx val="10"/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78D-440C-B84C-83172C256F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Sheet1!$D$1:$M$1</c:f>
              <c:numCache>
                <c:formatCode>General</c:formatCode>
                <c:ptCount val="10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</c:numCache>
            </c:numRef>
          </c:cat>
          <c:val>
            <c:numRef>
              <c:f>Sheet1!$D$2:$M$2</c:f>
              <c:numCache>
                <c:formatCode>General</c:formatCode>
                <c:ptCount val="10"/>
                <c:pt idx="0">
                  <c:v>1242</c:v>
                </c:pt>
                <c:pt idx="1">
                  <c:v>1264</c:v>
                </c:pt>
                <c:pt idx="2">
                  <c:v>1259</c:v>
                </c:pt>
                <c:pt idx="3">
                  <c:v>1320</c:v>
                </c:pt>
                <c:pt idx="4">
                  <c:v>1583</c:v>
                </c:pt>
                <c:pt idx="5">
                  <c:v>1500</c:v>
                </c:pt>
                <c:pt idx="6">
                  <c:v>1569</c:v>
                </c:pt>
                <c:pt idx="7">
                  <c:v>1585</c:v>
                </c:pt>
                <c:pt idx="8">
                  <c:v>1338</c:v>
                </c:pt>
                <c:pt idx="9">
                  <c:v>1498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78D-440C-B84C-83172C256F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5909376"/>
        <c:axId val="115910912"/>
      </c:barChart>
      <c:catAx>
        <c:axId val="115909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1591091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15910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159093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4320987654321543E-2"/>
          <c:y val="0.16738197424892687"/>
          <c:w val="0.59753086419752777"/>
          <c:h val="0.64806866952789965"/>
        </c:manualLayout>
      </c:layout>
      <c:pie3DChart>
        <c:varyColors val="1"/>
        <c:ser>
          <c:idx val="0"/>
          <c:order val="0"/>
          <c:tx>
            <c:strRef>
              <c:f>Arkusz1!$B$1</c:f>
              <c:strCache>
                <c:ptCount val="1"/>
                <c:pt idx="0">
                  <c:v>Kolumna1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A228-4B41-AE2C-D1C21CDA1384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A228-4B41-AE2C-D1C21CDA1384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A228-4B41-AE2C-D1C21CDA1384}"/>
              </c:ext>
            </c:extLst>
          </c:dPt>
          <c:dLbls>
            <c:dLbl>
              <c:idx val="0"/>
              <c:layout>
                <c:manualLayout>
                  <c:x val="-0.12127217531900696"/>
                  <c:y val="5.2655495634281749E-2"/>
                </c:manualLayout>
              </c:layout>
              <c:tx>
                <c:rich>
                  <a:bodyPr/>
                  <a:lstStyle/>
                  <a:p>
                    <a:r>
                      <a:rPr lang="en-US" sz="2400" b="1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rPr>
                      <a:t>35%</a:t>
                    </a:r>
                    <a:endParaRPr lang="en-US" sz="2400" b="1" baseline="0" dirty="0">
                      <a:latin typeface="Verdana" pitchFamily="34" charset="0"/>
                      <a:ea typeface="Verdana" pitchFamily="34" charset="0"/>
                      <a:cs typeface="Verdana" pitchFamily="34" charset="0"/>
                    </a:endParaRPr>
                  </a:p>
                </c:rich>
              </c:tx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228-4B41-AE2C-D1C21CDA1384}"/>
                </c:ext>
              </c:extLst>
            </c:dLbl>
            <c:dLbl>
              <c:idx val="1"/>
              <c:layout>
                <c:manualLayout>
                  <c:x val="0.16231835118931909"/>
                  <c:y val="-0.22083877475476982"/>
                </c:manualLayout>
              </c:layout>
              <c:tx>
                <c:rich>
                  <a:bodyPr/>
                  <a:lstStyle/>
                  <a:p>
                    <a:r>
                      <a:rPr lang="en-US" sz="2400" b="1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rPr>
                      <a:t>58%</a:t>
                    </a:r>
                    <a:endParaRPr lang="en-US" sz="2400" b="1" baseline="0" dirty="0">
                      <a:latin typeface="Verdana" pitchFamily="34" charset="0"/>
                      <a:ea typeface="Verdana" pitchFamily="34" charset="0"/>
                      <a:cs typeface="Verdana" pitchFamily="34" charset="0"/>
                    </a:endParaRPr>
                  </a:p>
                </c:rich>
              </c:tx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228-4B41-AE2C-D1C21CDA1384}"/>
                </c:ext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228-4B41-AE2C-D1C21CDA1384}"/>
                </c:ext>
              </c:extLst>
            </c:dLbl>
            <c:numFmt formatCode="General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tx2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Arkusz1!$A$2:$A$4</c:f>
              <c:strCache>
                <c:ptCount val="3"/>
                <c:pt idx="0">
                  <c:v>Pożary</c:v>
                </c:pt>
                <c:pt idx="1">
                  <c:v>Miejscowe zagrożenia</c:v>
                </c:pt>
                <c:pt idx="2">
                  <c:v>Alarmy fałszywe</c:v>
                </c:pt>
              </c:strCache>
            </c:strRef>
          </c:cat>
          <c:val>
            <c:numRef>
              <c:f>Arkusz1!$B$2:$B$4</c:f>
              <c:numCache>
                <c:formatCode>General</c:formatCode>
                <c:ptCount val="3"/>
                <c:pt idx="0">
                  <c:v>35</c:v>
                </c:pt>
                <c:pt idx="1">
                  <c:v>58</c:v>
                </c:pt>
                <c:pt idx="2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228-4B41-AE2C-D1C21CDA13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8511967503513049E-2"/>
          <c:y val="0.81406494549882269"/>
          <c:w val="0.8666171443224584"/>
          <c:h val="0.1859350545011774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  <c:userShapes r:id="rId4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4242175610401642"/>
          <c:y val="3.4793886058360354E-2"/>
          <c:w val="0.59523809523809523"/>
          <c:h val="0.805755395683456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pożary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1.1554621848739625E-2"/>
                  <c:y val="-1.8099547511312302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1E6-4D67-9A83-BAEA3EE104F3}"/>
                </c:ext>
              </c:extLst>
            </c:dLbl>
            <c:dLbl>
              <c:idx val="1"/>
              <c:layout>
                <c:manualLayout>
                  <c:x val="-1.384493606201403E-2"/>
                  <c:y val="-6.7873303167420834E-3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1E6-4D67-9A83-BAEA3EE104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1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Sheet1!$C$1:$D$1</c:f>
              <c:numCache>
                <c:formatCode>General</c:formatCode>
                <c:ptCount val="2"/>
                <c:pt idx="0">
                  <c:v>2018</c:v>
                </c:pt>
                <c:pt idx="1">
                  <c:v>2019</c:v>
                </c:pt>
              </c:numCache>
            </c:numRef>
          </c:cat>
          <c:val>
            <c:numRef>
              <c:f>Sheet1!$C$2:$D$2</c:f>
              <c:numCache>
                <c:formatCode>General</c:formatCode>
                <c:ptCount val="2"/>
                <c:pt idx="0">
                  <c:v>492</c:v>
                </c:pt>
                <c:pt idx="1">
                  <c:v>575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1E6-4D67-9A83-BAEA3EE104F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miejscowe  zagrożenia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0025477952811444E-2"/>
                  <c:y val="-2.0361990950226245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1E6-4D67-9A83-BAEA3EE104F3}"/>
                </c:ext>
              </c:extLst>
            </c:dLbl>
            <c:dLbl>
              <c:idx val="1"/>
              <c:layout>
                <c:manualLayout>
                  <c:x val="1.3844936062013981E-2"/>
                  <c:y val="-1.1312217194570134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1E6-4D67-9A83-BAEA3EE104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1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Sheet1!$C$1:$D$1</c:f>
              <c:numCache>
                <c:formatCode>General</c:formatCode>
                <c:ptCount val="2"/>
                <c:pt idx="0">
                  <c:v>2018</c:v>
                </c:pt>
                <c:pt idx="1">
                  <c:v>2019</c:v>
                </c:pt>
              </c:numCache>
            </c:numRef>
          </c:cat>
          <c:val>
            <c:numRef>
              <c:f>Sheet1!$C$3:$D$3</c:f>
              <c:numCache>
                <c:formatCode>General</c:formatCode>
                <c:ptCount val="2"/>
                <c:pt idx="0">
                  <c:v>777</c:v>
                </c:pt>
                <c:pt idx="1">
                  <c:v>807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1E6-4D67-9A83-BAEA3EE104F3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alarmy fałszywe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6376270041226302E-2"/>
                  <c:y val="-2.7149321266968333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1E6-4D67-9A83-BAEA3EE104F3}"/>
                </c:ext>
              </c:extLst>
            </c:dLbl>
            <c:dLbl>
              <c:idx val="1"/>
              <c:layout>
                <c:manualLayout>
                  <c:x val="2.0767404093020966E-2"/>
                  <c:y val="-2.4886877828054321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1E6-4D67-9A83-BAEA3EE104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1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Sheet1!$C$1:$D$1</c:f>
              <c:numCache>
                <c:formatCode>General</c:formatCode>
                <c:ptCount val="2"/>
                <c:pt idx="0">
                  <c:v>2018</c:v>
                </c:pt>
                <c:pt idx="1">
                  <c:v>2019</c:v>
                </c:pt>
              </c:numCache>
            </c:numRef>
          </c:cat>
          <c:val>
            <c:numRef>
              <c:f>Sheet1!$C$4:$D$4</c:f>
              <c:numCache>
                <c:formatCode>General</c:formatCode>
                <c:ptCount val="2"/>
                <c:pt idx="0">
                  <c:v>69</c:v>
                </c:pt>
                <c:pt idx="1">
                  <c:v>116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1E6-4D67-9A83-BAEA3EE104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64562816"/>
        <c:axId val="164564352"/>
        <c:axId val="0"/>
      </c:bar3DChart>
      <c:catAx>
        <c:axId val="1645628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6456435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645643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645628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5192735136888813"/>
          <c:y val="0.90392774432607692"/>
          <c:w val="0.69337620103457664"/>
          <c:h val="9.607225567392307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3701842546063656E-2"/>
          <c:y val="2.7638190954774149E-2"/>
          <c:w val="0.79731993299832493"/>
          <c:h val="0.7185929648241204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pożary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4.5265936037628641E-3"/>
                  <c:y val="-8.479067302596747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63C-44FA-ABFB-545D68B51D27}"/>
                </c:ext>
              </c:extLst>
            </c:dLbl>
            <c:dLbl>
              <c:idx val="1"/>
              <c:layout>
                <c:manualLayout>
                  <c:x val="-6.7898904056443148E-3"/>
                  <c:y val="4.2395336512983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63C-44FA-ABFB-545D68B51D27}"/>
                </c:ext>
              </c:extLst>
            </c:dLbl>
            <c:dLbl>
              <c:idx val="2"/>
              <c:layout>
                <c:manualLayout>
                  <c:x val="-9.0531872075257612E-3"/>
                  <c:y val="6.35930047694754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63C-44FA-ABFB-545D68B51D27}"/>
                </c:ext>
              </c:extLst>
            </c:dLbl>
            <c:dLbl>
              <c:idx val="3"/>
              <c:layout>
                <c:manualLayout>
                  <c:x val="-4.5265936037628641E-3"/>
                  <c:y val="2.11976682564917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63C-44FA-ABFB-545D68B51D27}"/>
                </c:ext>
              </c:extLst>
            </c:dLbl>
            <c:dLbl>
              <c:idx val="4"/>
              <c:layout>
                <c:manualLayout>
                  <c:x val="2.4896264820695662E-4"/>
                  <c:y val="3.8297677019307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63C-44FA-ABFB-545D68B51D27}"/>
                </c:ext>
              </c:extLst>
            </c:dLbl>
            <c:dLbl>
              <c:idx val="5"/>
              <c:layout>
                <c:manualLayout>
                  <c:x val="-3.8765640695217055E-3"/>
                  <c:y val="1.10311330320594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63C-44FA-ABFB-545D68B51D27}"/>
                </c:ext>
              </c:extLst>
            </c:dLbl>
            <c:dLbl>
              <c:idx val="6"/>
              <c:layout>
                <c:manualLayout>
                  <c:x val="-6.4628707496244024E-3"/>
                  <c:y val="4.239533651298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63C-44FA-ABFB-545D68B51D27}"/>
                </c:ext>
              </c:extLst>
            </c:dLbl>
            <c:dLbl>
              <c:idx val="7"/>
              <c:layout>
                <c:manualLayout>
                  <c:x val="-8.2256002933571298E-3"/>
                  <c:y val="6.439874631482851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63C-44FA-ABFB-545D68B51D27}"/>
                </c:ext>
              </c:extLst>
            </c:dLbl>
            <c:dLbl>
              <c:idx val="8"/>
              <c:layout>
                <c:manualLayout>
                  <c:x val="-5.3038667534798653E-3"/>
                  <c:y val="8.479067302596747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63C-44FA-ABFB-545D68B51D27}"/>
                </c:ext>
              </c:extLst>
            </c:dLbl>
            <c:dLbl>
              <c:idx val="9"/>
              <c:layout>
                <c:manualLayout>
                  <c:x val="-9.0805902383655889E-3"/>
                  <c:y val="6.359300476947458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63C-44FA-ABFB-545D68B51D27}"/>
                </c:ext>
              </c:extLst>
            </c:dLbl>
            <c:dLbl>
              <c:idx val="10"/>
              <c:layout>
                <c:manualLayout>
                  <c:x val="-7.5671635553612804E-3"/>
                  <c:y val="6.35930047694754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63C-44FA-ABFB-545D68B51D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Sheet1!$B$1:$L$1</c:f>
              <c:strCache>
                <c:ptCount val="11"/>
                <c:pt idx="0">
                  <c:v>Brzeźnio</c:v>
                </c:pt>
                <c:pt idx="1">
                  <c:v>Brąszewice</c:v>
                </c:pt>
                <c:pt idx="2">
                  <c:v>Burzenin</c:v>
                </c:pt>
                <c:pt idx="3">
                  <c:v>Błaszki</c:v>
                </c:pt>
                <c:pt idx="4">
                  <c:v>Goszczanów</c:v>
                </c:pt>
                <c:pt idx="5">
                  <c:v>Klonowa</c:v>
                </c:pt>
                <c:pt idx="6">
                  <c:v>m.Sieradz</c:v>
                </c:pt>
                <c:pt idx="7">
                  <c:v>Sieradz</c:v>
                </c:pt>
                <c:pt idx="8">
                  <c:v>Warta</c:v>
                </c:pt>
                <c:pt idx="9">
                  <c:v>Wróblew</c:v>
                </c:pt>
                <c:pt idx="10">
                  <c:v>Złoczew</c:v>
                </c:pt>
              </c:strCache>
            </c:strRef>
          </c:cat>
          <c:val>
            <c:numRef>
              <c:f>Sheet1!$B$2:$L$2</c:f>
              <c:numCache>
                <c:formatCode>General</c:formatCode>
                <c:ptCount val="11"/>
                <c:pt idx="0">
                  <c:v>22</c:v>
                </c:pt>
                <c:pt idx="1">
                  <c:v>12</c:v>
                </c:pt>
                <c:pt idx="2">
                  <c:v>23</c:v>
                </c:pt>
                <c:pt idx="3">
                  <c:v>58</c:v>
                </c:pt>
                <c:pt idx="4">
                  <c:v>13</c:v>
                </c:pt>
                <c:pt idx="5">
                  <c:v>23</c:v>
                </c:pt>
                <c:pt idx="6">
                  <c:v>134</c:v>
                </c:pt>
                <c:pt idx="7">
                  <c:v>98</c:v>
                </c:pt>
                <c:pt idx="8">
                  <c:v>126</c:v>
                </c:pt>
                <c:pt idx="9">
                  <c:v>36</c:v>
                </c:pt>
                <c:pt idx="10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263C-44FA-ABFB-545D68B51D27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miejscowe zagrożenia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2.11959991487550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63C-44FA-ABFB-545D68B51D27}"/>
                </c:ext>
              </c:extLst>
            </c:dLbl>
            <c:dLbl>
              <c:idx val="1"/>
              <c:layout>
                <c:manualLayout>
                  <c:x val="2.2632968018814446E-3"/>
                  <c:y val="2.11976682564917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63C-44FA-ABFB-545D68B51D27}"/>
                </c:ext>
              </c:extLst>
            </c:dLbl>
            <c:dLbl>
              <c:idx val="2"/>
              <c:layout>
                <c:manualLayout>
                  <c:x val="2.2632968018814446E-3"/>
                  <c:y val="2.11959991487550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63C-44FA-ABFB-545D68B51D27}"/>
                </c:ext>
              </c:extLst>
            </c:dLbl>
            <c:dLbl>
              <c:idx val="3"/>
              <c:layout>
                <c:manualLayout>
                  <c:x val="0"/>
                  <c:y val="4.239533651298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63C-44FA-ABFB-545D68B51D27}"/>
                </c:ext>
              </c:extLst>
            </c:dLbl>
            <c:dLbl>
              <c:idx val="4"/>
              <c:layout>
                <c:manualLayout>
                  <c:x val="6.6571222074236812E-4"/>
                  <c:y val="5.29457665168642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63C-44FA-ABFB-545D68B51D27}"/>
                </c:ext>
              </c:extLst>
            </c:dLbl>
            <c:dLbl>
              <c:idx val="5"/>
              <c:layout>
                <c:manualLayout>
                  <c:x val="4.5009241191354618E-3"/>
                  <c:y val="3.20360886070416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63C-44FA-ABFB-545D68B51D27}"/>
                </c:ext>
              </c:extLst>
            </c:dLbl>
            <c:dLbl>
              <c:idx val="7"/>
              <c:layout>
                <c:manualLayout>
                  <c:x val="8.5670281003776601E-3"/>
                  <c:y val="4.2396153152063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63C-44FA-ABFB-545D68B51D27}"/>
                </c:ext>
              </c:extLst>
            </c:dLbl>
            <c:dLbl>
              <c:idx val="8"/>
              <c:layout>
                <c:manualLayout>
                  <c:x val="0"/>
                  <c:y val="6.35930047694754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63C-44FA-ABFB-545D68B51D27}"/>
                </c:ext>
              </c:extLst>
            </c:dLbl>
            <c:dLbl>
              <c:idx val="9"/>
              <c:layout>
                <c:manualLayout>
                  <c:x val="-1.8814768492805664E-3"/>
                  <c:y val="2.119766825649257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63C-44FA-ABFB-545D68B51D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Sheet1!$B$1:$L$1</c:f>
              <c:strCache>
                <c:ptCount val="11"/>
                <c:pt idx="0">
                  <c:v>Brzeźnio</c:v>
                </c:pt>
                <c:pt idx="1">
                  <c:v>Brąszewice</c:v>
                </c:pt>
                <c:pt idx="2">
                  <c:v>Burzenin</c:v>
                </c:pt>
                <c:pt idx="3">
                  <c:v>Błaszki</c:v>
                </c:pt>
                <c:pt idx="4">
                  <c:v>Goszczanów</c:v>
                </c:pt>
                <c:pt idx="5">
                  <c:v>Klonowa</c:v>
                </c:pt>
                <c:pt idx="6">
                  <c:v>m.Sieradz</c:v>
                </c:pt>
                <c:pt idx="7">
                  <c:v>Sieradz</c:v>
                </c:pt>
                <c:pt idx="8">
                  <c:v>Warta</c:v>
                </c:pt>
                <c:pt idx="9">
                  <c:v>Wróblew</c:v>
                </c:pt>
                <c:pt idx="10">
                  <c:v>Złoczew</c:v>
                </c:pt>
              </c:strCache>
            </c:strRef>
          </c:cat>
          <c:val>
            <c:numRef>
              <c:f>Sheet1!$B$3:$L$3</c:f>
              <c:numCache>
                <c:formatCode>General</c:formatCode>
                <c:ptCount val="11"/>
                <c:pt idx="0">
                  <c:v>46</c:v>
                </c:pt>
                <c:pt idx="1">
                  <c:v>29</c:v>
                </c:pt>
                <c:pt idx="2">
                  <c:v>49</c:v>
                </c:pt>
                <c:pt idx="3">
                  <c:v>81</c:v>
                </c:pt>
                <c:pt idx="4">
                  <c:v>33</c:v>
                </c:pt>
                <c:pt idx="5">
                  <c:v>16</c:v>
                </c:pt>
                <c:pt idx="6">
                  <c:v>244</c:v>
                </c:pt>
                <c:pt idx="7">
                  <c:v>105</c:v>
                </c:pt>
                <c:pt idx="8">
                  <c:v>95</c:v>
                </c:pt>
                <c:pt idx="9">
                  <c:v>52</c:v>
                </c:pt>
                <c:pt idx="10">
                  <c:v>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263C-44FA-ABFB-545D68B51D27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alarmy fałszywe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6.35930047694754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63C-44FA-ABFB-545D68B51D27}"/>
                </c:ext>
              </c:extLst>
            </c:dLbl>
            <c:dLbl>
              <c:idx val="1"/>
              <c:layout>
                <c:manualLayout>
                  <c:x val="1.1316484009407173E-3"/>
                  <c:y val="6.35913356617386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63C-44FA-ABFB-545D68B51D27}"/>
                </c:ext>
              </c:extLst>
            </c:dLbl>
            <c:dLbl>
              <c:idx val="2"/>
              <c:layout>
                <c:manualLayout>
                  <c:x val="1.5463485314901725E-3"/>
                  <c:y val="5.0273525030356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63C-44FA-ABFB-545D68B51D27}"/>
                </c:ext>
              </c:extLst>
            </c:dLbl>
            <c:dLbl>
              <c:idx val="3"/>
              <c:layout>
                <c:manualLayout>
                  <c:x val="3.4708636624758002E-3"/>
                  <c:y val="5.7250395369895137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63C-44FA-ABFB-545D68B51D27}"/>
                </c:ext>
              </c:extLst>
            </c:dLbl>
            <c:dLbl>
              <c:idx val="4"/>
              <c:layout>
                <c:manualLayout>
                  <c:x val="3.820070755647993E-3"/>
                  <c:y val="3.575896415173857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63C-44FA-ABFB-545D68B51D27}"/>
                </c:ext>
              </c:extLst>
            </c:dLbl>
            <c:dLbl>
              <c:idx val="5"/>
              <c:layout>
                <c:manualLayout>
                  <c:x val="2.3699568913244182E-3"/>
                  <c:y val="1.00113082049171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63C-44FA-ABFB-545D68B51D27}"/>
                </c:ext>
              </c:extLst>
            </c:dLbl>
            <c:dLbl>
              <c:idx val="6"/>
              <c:layout>
                <c:manualLayout>
                  <c:x val="3.0268634127884981E-3"/>
                  <c:y val="-7.7723885734177843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63C-44FA-ABFB-545D68B51D27}"/>
                </c:ext>
              </c:extLst>
            </c:dLbl>
            <c:dLbl>
              <c:idx val="7"/>
              <c:layout>
                <c:manualLayout>
                  <c:x val="1.0178598176335237E-3"/>
                  <c:y val="3.4149944293529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63C-44FA-ABFB-545D68B51D27}"/>
                </c:ext>
              </c:extLst>
            </c:dLbl>
            <c:dLbl>
              <c:idx val="8"/>
              <c:layout>
                <c:manualLayout>
                  <c:x val="4.3662024918185205E-4"/>
                  <c:y val="1.167707772617453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63C-44FA-ABFB-545D68B51D27}"/>
                </c:ext>
              </c:extLst>
            </c:dLbl>
            <c:dLbl>
              <c:idx val="9"/>
              <c:layout>
                <c:manualLayout>
                  <c:x val="-7.7005554967950033E-4"/>
                  <c:y val="5.51907164227684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63C-44FA-ABFB-545D68B51D27}"/>
                </c:ext>
              </c:extLst>
            </c:dLbl>
            <c:dLbl>
              <c:idx val="10"/>
              <c:layout>
                <c:manualLayout>
                  <c:x val="2.2722074192116653E-5"/>
                  <c:y val="2.59496179829676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63C-44FA-ABFB-545D68B51D2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Sheet1!$B$1:$L$1</c:f>
              <c:strCache>
                <c:ptCount val="11"/>
                <c:pt idx="0">
                  <c:v>Brzeźnio</c:v>
                </c:pt>
                <c:pt idx="1">
                  <c:v>Brąszewice</c:v>
                </c:pt>
                <c:pt idx="2">
                  <c:v>Burzenin</c:v>
                </c:pt>
                <c:pt idx="3">
                  <c:v>Błaszki</c:v>
                </c:pt>
                <c:pt idx="4">
                  <c:v>Goszczanów</c:v>
                </c:pt>
                <c:pt idx="5">
                  <c:v>Klonowa</c:v>
                </c:pt>
                <c:pt idx="6">
                  <c:v>m.Sieradz</c:v>
                </c:pt>
                <c:pt idx="7">
                  <c:v>Sieradz</c:v>
                </c:pt>
                <c:pt idx="8">
                  <c:v>Warta</c:v>
                </c:pt>
                <c:pt idx="9">
                  <c:v>Wróblew</c:v>
                </c:pt>
                <c:pt idx="10">
                  <c:v>Złoczew</c:v>
                </c:pt>
              </c:strCache>
            </c:strRef>
          </c:cat>
          <c:val>
            <c:numRef>
              <c:f>Sheet1!$B$4:$L$4</c:f>
              <c:numCache>
                <c:formatCode>General</c:formatCode>
                <c:ptCount val="11"/>
                <c:pt idx="0">
                  <c:v>2</c:v>
                </c:pt>
                <c:pt idx="1">
                  <c:v>1</c:v>
                </c:pt>
                <c:pt idx="2">
                  <c:v>1</c:v>
                </c:pt>
                <c:pt idx="3">
                  <c:v>6</c:v>
                </c:pt>
                <c:pt idx="4">
                  <c:v>2</c:v>
                </c:pt>
                <c:pt idx="5">
                  <c:v>2</c:v>
                </c:pt>
                <c:pt idx="6">
                  <c:v>70</c:v>
                </c:pt>
                <c:pt idx="7">
                  <c:v>10</c:v>
                </c:pt>
                <c:pt idx="8">
                  <c:v>13</c:v>
                </c:pt>
                <c:pt idx="9">
                  <c:v>6</c:v>
                </c:pt>
                <c:pt idx="10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1-263C-44FA-ABFB-545D68B51D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71319680"/>
        <c:axId val="171321216"/>
      </c:barChart>
      <c:catAx>
        <c:axId val="171319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2100000" spcFirstLastPara="1" vertOverflow="ellipsis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1321216"/>
        <c:crossesAt val="0"/>
        <c:auto val="1"/>
        <c:lblAlgn val="ctr"/>
        <c:lblOffset val="100"/>
        <c:noMultiLvlLbl val="0"/>
      </c:catAx>
      <c:valAx>
        <c:axId val="171321216"/>
        <c:scaling>
          <c:orientation val="minMax"/>
          <c:max val="2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" spcFirstLastPara="1" vertOverflow="ellipsis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1319680"/>
        <c:crosses val="autoZero"/>
        <c:crossBetween val="between"/>
        <c:majorUnit val="20"/>
        <c:minorUnit val="4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157792205298175"/>
          <c:y val="0.91846542234684914"/>
          <c:w val="0.70400776409663202"/>
          <c:h val="4.337877479146584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5688073394495417E-2"/>
          <c:y val="4.0772532188841561E-2"/>
          <c:w val="0.66169724770642513"/>
          <c:h val="0.80686695278969955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Śmiertelne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8.668763170712683E-3"/>
                  <c:y val="-2.7686384082987394E-3"/>
                </c:manualLayout>
              </c:layout>
              <c:tx>
                <c:rich>
                  <a:bodyPr/>
                  <a:lstStyle/>
                  <a:p>
                    <a:r>
                      <a:rPr lang="en-US" dirty="0"/>
                      <a:t>17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9C1-4BB8-A503-1EDFA4F5A740}"/>
                </c:ext>
              </c:extLst>
            </c:dLbl>
            <c:dLbl>
              <c:idx val="1"/>
              <c:layout>
                <c:manualLayout>
                  <c:x val="9.6589706404315149E-4"/>
                  <c:y val="-1.4135096614406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C1-4BB8-A503-1EDFA4F5A740}"/>
                </c:ext>
              </c:extLst>
            </c:dLbl>
            <c:dLbl>
              <c:idx val="2"/>
              <c:layout>
                <c:manualLayout>
                  <c:x val="-3.5232304906186612E-3"/>
                  <c:y val="-1.56323278581275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C1-4BB8-A503-1EDFA4F5A7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Sheet1!$B$1:$D$1</c:f>
              <c:strCache>
                <c:ptCount val="3"/>
                <c:pt idx="0">
                  <c:v>Ogółem</c:v>
                </c:pt>
                <c:pt idx="1">
                  <c:v>   Pożary</c:v>
                </c:pt>
                <c:pt idx="2">
                  <c:v>  MZ</c:v>
                </c:pt>
              </c:strCache>
            </c:strRef>
          </c:cat>
          <c:val>
            <c:numRef>
              <c:f>Sheet1!$B$2:$G$2</c:f>
              <c:numCache>
                <c:formatCode>General</c:formatCode>
                <c:ptCount val="6"/>
                <c:pt idx="0">
                  <c:v>17</c:v>
                </c:pt>
                <c:pt idx="1">
                  <c:v>2</c:v>
                </c:pt>
                <c:pt idx="2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9C1-4BB8-A503-1EDFA4F5A74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Ranne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7333992267750563E-3"/>
                  <c:y val="-1.3660044486900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C1-4BB8-A503-1EDFA4F5A740}"/>
                </c:ext>
              </c:extLst>
            </c:dLbl>
            <c:dLbl>
              <c:idx val="1"/>
              <c:layout>
                <c:manualLayout>
                  <c:x val="7.5193490170358899E-3"/>
                  <c:y val="-1.0923432790485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9C1-4BB8-A503-1EDFA4F5A740}"/>
                </c:ext>
              </c:extLst>
            </c:dLbl>
            <c:dLbl>
              <c:idx val="2"/>
              <c:layout>
                <c:manualLayout>
                  <c:x val="8.8894544626618287E-3"/>
                  <c:y val="-1.07312787681955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9C1-4BB8-A503-1EDFA4F5A7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Sheet1!$B$1:$D$1</c:f>
              <c:strCache>
                <c:ptCount val="3"/>
                <c:pt idx="0">
                  <c:v>Ogółem</c:v>
                </c:pt>
                <c:pt idx="1">
                  <c:v>   Pożary</c:v>
                </c:pt>
                <c:pt idx="2">
                  <c:v>  MZ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259</c:v>
                </c:pt>
                <c:pt idx="1">
                  <c:v>12</c:v>
                </c:pt>
                <c:pt idx="2">
                  <c:v>247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9C1-4BB8-A503-1EDFA4F5A7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1425792"/>
        <c:axId val="171427328"/>
        <c:axId val="0"/>
        <c:extLst>
          <c:ext xmlns:c15="http://schemas.microsoft.com/office/drawing/2012/chart" uri="{02D57815-91ED-43cb-92C2-25804820EDAC}">
            <c15:filteredBarSeries>
              <c15:ser>
                <c:idx val="2"/>
                <c:order val="2"/>
                <c:tx>
                  <c:strRef>
                    <c:extLst>
                      <c:ext uri="{02D57815-91ED-43cb-92C2-25804820EDAC}">
                        <c15:formulaRef>
                          <c15:sqref>Sheet1!#REF!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  <a:sp3d/>
                </c:spPr>
                <c:invertIfNegative val="0"/>
                <c:val>
                  <c:numRef>
                    <c:extLst>
                      <c:ext uri="{02D57815-91ED-43cb-92C2-25804820EDAC}">
                        <c15:formulaRef>
                          <c15:sqref>Sheet1!#REF!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8-B9C1-4BB8-A503-1EDFA4F5A740}"/>
                  </c:ext>
                </c:extLst>
              </c15:ser>
            </c15:filteredBarSeries>
          </c:ext>
        </c:extLst>
      </c:bar3DChart>
      <c:catAx>
        <c:axId val="171425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14273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14273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14257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89989719122259249"/>
          <c:w val="0.47404140624493285"/>
          <c:h val="4.505763706247758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38243898385643987"/>
          <c:y val="0.29301876109007091"/>
          <c:w val="0.54597275171755888"/>
          <c:h val="0.43160189349293354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Pożary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4.5138152581075076E-3"/>
                  <c:y val="-1.51504219221387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E5-471B-9B7E-9744469350BC}"/>
                </c:ext>
              </c:extLst>
            </c:dLbl>
            <c:dLbl>
              <c:idx val="1"/>
              <c:layout>
                <c:manualLayout>
                  <c:x val="6.2199738751524802E-3"/>
                  <c:y val="-6.356309340310688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E5-471B-9B7E-9744469350BC}"/>
                </c:ext>
              </c:extLst>
            </c:dLbl>
            <c:dLbl>
              <c:idx val="2"/>
              <c:layout>
                <c:manualLayout>
                  <c:x val="4.5360845301682159E-3"/>
                  <c:y val="-1.6853838240075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E5-471B-9B7E-9744469350BC}"/>
                </c:ext>
              </c:extLst>
            </c:dLbl>
            <c:dLbl>
              <c:idx val="3"/>
              <c:layout>
                <c:manualLayout>
                  <c:x val="6.4098277288998692E-3"/>
                  <c:y val="-1.3914669126899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E5-471B-9B7E-9744469350BC}"/>
                </c:ext>
              </c:extLst>
            </c:dLbl>
            <c:dLbl>
              <c:idx val="4"/>
              <c:layout>
                <c:manualLayout>
                  <c:x val="5.7759179427181138E-3"/>
                  <c:y val="-1.3314512521001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7E5-471B-9B7E-9744469350BC}"/>
                </c:ext>
              </c:extLst>
            </c:dLbl>
            <c:dLbl>
              <c:idx val="5"/>
              <c:layout>
                <c:manualLayout>
                  <c:x val="4.1931377404333531E-3"/>
                  <c:y val="-1.46612166918585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7E5-471B-9B7E-9744469350BC}"/>
                </c:ext>
              </c:extLst>
            </c:dLbl>
            <c:dLbl>
              <c:idx val="6"/>
              <c:layout>
                <c:manualLayout>
                  <c:x val="4.2495753881334709E-3"/>
                  <c:y val="-1.8360367983324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7E5-471B-9B7E-9744469350BC}"/>
                </c:ext>
              </c:extLst>
            </c:dLbl>
            <c:dLbl>
              <c:idx val="7"/>
              <c:layout>
                <c:manualLayout>
                  <c:x val="4.1395585366095621E-3"/>
                  <c:y val="-2.11694761415744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7E5-471B-9B7E-9744469350B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Sheet1!$B$1:$I$1</c:f>
              <c:strCache>
                <c:ptCount val="8"/>
                <c:pt idx="0">
                  <c:v>Użyteczności publicznej</c:v>
                </c:pt>
                <c:pt idx="1">
                  <c:v>Mieszkalne</c:v>
                </c:pt>
                <c:pt idx="2">
                  <c:v>Produkcyjne</c:v>
                </c:pt>
                <c:pt idx="3">
                  <c:v>Magazynowe</c:v>
                </c:pt>
                <c:pt idx="4">
                  <c:v>Środki Transportu</c:v>
                </c:pt>
                <c:pt idx="5">
                  <c:v>Lasy</c:v>
                </c:pt>
                <c:pt idx="6">
                  <c:v>Uprawy, rolnictwo</c:v>
                </c:pt>
                <c:pt idx="7">
                  <c:v>Inne obiekty</c:v>
                </c:pt>
              </c:strCache>
            </c:strRef>
          </c:cat>
          <c:val>
            <c:numRef>
              <c:f>Sheet1!$B$2:$I$2</c:f>
              <c:numCache>
                <c:formatCode>General</c:formatCode>
                <c:ptCount val="8"/>
                <c:pt idx="0">
                  <c:v>4</c:v>
                </c:pt>
                <c:pt idx="1">
                  <c:v>65</c:v>
                </c:pt>
                <c:pt idx="2">
                  <c:v>7</c:v>
                </c:pt>
                <c:pt idx="3">
                  <c:v>3</c:v>
                </c:pt>
                <c:pt idx="4">
                  <c:v>39</c:v>
                </c:pt>
                <c:pt idx="5">
                  <c:v>92</c:v>
                </c:pt>
                <c:pt idx="6">
                  <c:v>195</c:v>
                </c:pt>
                <c:pt idx="7">
                  <c:v>170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47E5-471B-9B7E-9744469350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1997440"/>
        <c:axId val="172023808"/>
        <c:axId val="171931392"/>
      </c:bar3DChart>
      <c:catAx>
        <c:axId val="171997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270000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2023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20238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1997440"/>
        <c:crosses val="autoZero"/>
        <c:crossBetween val="between"/>
      </c:valAx>
      <c:serAx>
        <c:axId val="171931392"/>
        <c:scaling>
          <c:orientation val="minMax"/>
        </c:scaling>
        <c:delete val="0"/>
        <c:axPos val="b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2023808"/>
        <c:crosses val="autoZero"/>
      </c:ser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71635610766192"/>
          <c:y val="2.5337837837837839E-2"/>
          <c:w val="0.66770186335404347"/>
          <c:h val="0.8783783783783825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pożary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Sheet1!$B$1:$M$1</c:f>
              <c:strCache>
                <c:ptCount val="12"/>
                <c:pt idx="0">
                  <c:v>styczeń </c:v>
                </c:pt>
                <c:pt idx="1">
                  <c:v>luty</c:v>
                </c:pt>
                <c:pt idx="2">
                  <c:v>marzec</c:v>
                </c:pt>
                <c:pt idx="3">
                  <c:v>kwiecień</c:v>
                </c:pt>
                <c:pt idx="4">
                  <c:v>maj</c:v>
                </c:pt>
                <c:pt idx="5">
                  <c:v>czerwiec</c:v>
                </c:pt>
                <c:pt idx="6">
                  <c:v>lipiec</c:v>
                </c:pt>
                <c:pt idx="7">
                  <c:v>sierpień</c:v>
                </c:pt>
                <c:pt idx="8">
                  <c:v>wrzesień</c:v>
                </c:pt>
                <c:pt idx="9">
                  <c:v>październik</c:v>
                </c:pt>
                <c:pt idx="10">
                  <c:v>listopad</c:v>
                </c:pt>
                <c:pt idx="11">
                  <c:v>grudzień</c:v>
                </c:pt>
              </c:strCache>
            </c:strRef>
          </c:cat>
          <c:val>
            <c:numRef>
              <c:f>Sheet1!$B$2:$M$2</c:f>
              <c:numCache>
                <c:formatCode>General</c:formatCode>
                <c:ptCount val="12"/>
                <c:pt idx="0">
                  <c:v>11</c:v>
                </c:pt>
                <c:pt idx="1">
                  <c:v>38</c:v>
                </c:pt>
                <c:pt idx="2">
                  <c:v>83</c:v>
                </c:pt>
                <c:pt idx="3">
                  <c:v>11</c:v>
                </c:pt>
                <c:pt idx="4">
                  <c:v>28</c:v>
                </c:pt>
                <c:pt idx="5">
                  <c:v>76</c:v>
                </c:pt>
                <c:pt idx="6">
                  <c:v>80</c:v>
                </c:pt>
                <c:pt idx="7">
                  <c:v>45</c:v>
                </c:pt>
                <c:pt idx="8">
                  <c:v>23</c:v>
                </c:pt>
                <c:pt idx="9">
                  <c:v>25</c:v>
                </c:pt>
                <c:pt idx="10">
                  <c:v>22</c:v>
                </c:pt>
                <c:pt idx="11">
                  <c:v>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ADB0-48E0-A7BA-CBF786C908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78793856"/>
        <c:axId val="178832512"/>
      </c:barChart>
      <c:catAx>
        <c:axId val="17879385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83251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88325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7938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82189681386914371"/>
          <c:y val="4.1554408347963126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6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pl-PL"/>
        </a:p>
      </c:txPr>
    </c:title>
    <c:autoTitleDeleted val="0"/>
    <c:view3D>
      <c:rotX val="26"/>
      <c:hPercent val="52"/>
      <c:rotY val="44"/>
      <c:depthPercent val="100"/>
      <c:rAngAx val="1"/>
    </c:view3D>
    <c:floor>
      <c:thickness val="0"/>
      <c:spPr>
        <a:noFill/>
        <a:ln w="6350" cap="flat" cmpd="sng" algn="ctr">
          <a:solidFill>
            <a:schemeClr val="tx1">
              <a:tint val="75000"/>
            </a:schemeClr>
          </a:solidFill>
          <a:prstDash val="solid"/>
          <a:round/>
        </a:ln>
        <a:effectLst/>
        <a:sp3d contourW="6350">
          <a:contourClr>
            <a:schemeClr val="tx1">
              <a:tint val="75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2589559877175022"/>
          <c:y val="8.7774294670846395E-2"/>
          <c:w val="0.82292732855680661"/>
          <c:h val="0.55329153605016146"/>
        </c:manualLayout>
      </c:layout>
      <c:bar3DChart>
        <c:barDir val="col"/>
        <c:grouping val="clustered"/>
        <c:varyColors val="0"/>
        <c:ser>
          <c:idx val="5"/>
          <c:order val="0"/>
          <c:tx>
            <c:strRef>
              <c:f>Sheet1!$B$1</c:f>
              <c:strCache>
                <c:ptCount val="1"/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3121583275201402E-4"/>
                  <c:y val="-1.88302412548293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9F8-4E5C-8307-07270A4AD52A}"/>
                </c:ext>
              </c:extLst>
            </c:dLbl>
            <c:dLbl>
              <c:idx val="1"/>
              <c:layout>
                <c:manualLayout>
                  <c:x val="6.4973541113240519E-3"/>
                  <c:y val="-1.3511377514243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9F8-4E5C-8307-07270A4AD52A}"/>
                </c:ext>
              </c:extLst>
            </c:dLbl>
            <c:dLbl>
              <c:idx val="2"/>
              <c:layout>
                <c:manualLayout>
                  <c:x val="4.8232152502848949E-3"/>
                  <c:y val="-1.40022000009410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9F8-4E5C-8307-07270A4AD52A}"/>
                </c:ext>
              </c:extLst>
            </c:dLbl>
            <c:dLbl>
              <c:idx val="3"/>
              <c:layout>
                <c:manualLayout>
                  <c:x val="1.0924361543456143E-2"/>
                  <c:y val="-1.6395941533093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9F8-4E5C-8307-07270A4AD52A}"/>
                </c:ext>
              </c:extLst>
            </c:dLbl>
            <c:dLbl>
              <c:idx val="4"/>
              <c:layout>
                <c:manualLayout>
                  <c:x val="9.5077310866347707E-3"/>
                  <c:y val="-1.30252332885344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9F8-4E5C-8307-07270A4AD52A}"/>
                </c:ext>
              </c:extLst>
            </c:dLbl>
            <c:dLbl>
              <c:idx val="5"/>
              <c:layout>
                <c:manualLayout>
                  <c:x val="8.9664061937689398E-3"/>
                  <c:y val="-1.44648423075248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9F8-4E5C-8307-07270A4AD52A}"/>
                </c:ext>
              </c:extLst>
            </c:dLbl>
            <c:dLbl>
              <c:idx val="6"/>
              <c:layout>
                <c:manualLayout>
                  <c:x val="9.4293478242205575E-3"/>
                  <c:y val="-1.6515883845033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9F8-4E5C-8307-07270A4AD52A}"/>
                </c:ext>
              </c:extLst>
            </c:dLbl>
            <c:dLbl>
              <c:idx val="7"/>
              <c:layout>
                <c:manualLayout>
                  <c:x val="5.0433054766819019E-3"/>
                  <c:y val="-1.6906037313193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9F8-4E5C-8307-07270A4AD52A}"/>
                </c:ext>
              </c:extLst>
            </c:dLbl>
            <c:dLbl>
              <c:idx val="8"/>
              <c:layout>
                <c:manualLayout>
                  <c:x val="4.5879124600963477E-3"/>
                  <c:y val="-8.423723763425369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9F8-4E5C-8307-07270A4AD52A}"/>
                </c:ext>
              </c:extLst>
            </c:dLbl>
            <c:dLbl>
              <c:idx val="9"/>
              <c:layout>
                <c:manualLayout>
                  <c:x val="1.2525692014607391E-2"/>
                  <c:y val="-1.50244518470067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9F8-4E5C-8307-07270A4AD52A}"/>
                </c:ext>
              </c:extLst>
            </c:dLbl>
            <c:dLbl>
              <c:idx val="10"/>
              <c:layout>
                <c:manualLayout>
                  <c:x val="1.3014915956639799E-2"/>
                  <c:y val="-1.84936190093112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9F8-4E5C-8307-07270A4AD5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Sheet1!$A$2:$A$12</c:f>
              <c:strCache>
                <c:ptCount val="11"/>
                <c:pt idx="0">
                  <c:v>m Sieradz</c:v>
                </c:pt>
                <c:pt idx="1">
                  <c:v>Sieradz</c:v>
                </c:pt>
                <c:pt idx="2">
                  <c:v>Błaszki</c:v>
                </c:pt>
                <c:pt idx="3">
                  <c:v>Warta</c:v>
                </c:pt>
                <c:pt idx="4">
                  <c:v>Burzenin</c:v>
                </c:pt>
                <c:pt idx="5">
                  <c:v>Złoczew</c:v>
                </c:pt>
                <c:pt idx="6">
                  <c:v>Wróblew</c:v>
                </c:pt>
                <c:pt idx="7">
                  <c:v>Brąszewice</c:v>
                </c:pt>
                <c:pt idx="8">
                  <c:v>Brzeźnio</c:v>
                </c:pt>
                <c:pt idx="9">
                  <c:v>Klonowa</c:v>
                </c:pt>
                <c:pt idx="10">
                  <c:v>Goszczanów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134</c:v>
                </c:pt>
                <c:pt idx="1">
                  <c:v>98</c:v>
                </c:pt>
                <c:pt idx="2">
                  <c:v>58</c:v>
                </c:pt>
                <c:pt idx="3">
                  <c:v>126</c:v>
                </c:pt>
                <c:pt idx="4">
                  <c:v>23</c:v>
                </c:pt>
                <c:pt idx="5">
                  <c:v>30</c:v>
                </c:pt>
                <c:pt idx="6">
                  <c:v>36</c:v>
                </c:pt>
                <c:pt idx="7">
                  <c:v>12</c:v>
                </c:pt>
                <c:pt idx="8">
                  <c:v>22</c:v>
                </c:pt>
                <c:pt idx="9">
                  <c:v>23</c:v>
                </c:pt>
                <c:pt idx="10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D9F8-4E5C-8307-07270A4AD5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178932736"/>
        <c:axId val="178934528"/>
        <c:axId val="0"/>
      </c:bar3DChart>
      <c:catAx>
        <c:axId val="1789327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360000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9345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893452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tint val="7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9327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6350" cap="flat" cmpd="sng" algn="ctr">
      <a:noFill/>
      <a:prstDash val="solid"/>
      <a:miter lim="800000"/>
    </a:ln>
    <a:effectLst/>
  </c:spPr>
  <c:txPr>
    <a:bodyPr/>
    <a:lstStyle/>
    <a:p>
      <a:pPr>
        <a:defRPr sz="1800"/>
      </a:pPr>
      <a:endParaRPr lang="pl-PL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3.6050156739811913E-2"/>
          <c:w val="0.9031539892414755"/>
          <c:h val="0.83848076798619353"/>
        </c:manualLayout>
      </c:layout>
      <c:bar3DChart>
        <c:barDir val="col"/>
        <c:grouping val="clustered"/>
        <c:varyColors val="1"/>
        <c:ser>
          <c:idx val="0"/>
          <c:order val="0"/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F4BD-4328-9EFE-7E0556C03E0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F4BD-4328-9EFE-7E0556C03E02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F4BD-4328-9EFE-7E0556C03E02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7-F4BD-4328-9EFE-7E0556C03E02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5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9-F4BD-4328-9EFE-7E0556C03E02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B-F4BD-4328-9EFE-7E0556C03E02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D-F4BD-4328-9EFE-7E0556C03E02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F-F4BD-4328-9EFE-7E0556C03E02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3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0-F4BD-4328-9EFE-7E0556C03E02}"/>
              </c:ext>
            </c:extLst>
          </c:dPt>
          <c:dPt>
            <c:idx val="9"/>
            <c:invertIfNegative val="0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9-B91D-46FE-94EC-5554143D21CC}"/>
              </c:ext>
            </c:extLst>
          </c:dPt>
          <c:dLbls>
            <c:dLbl>
              <c:idx val="0"/>
              <c:layout>
                <c:manualLayout>
                  <c:x val="-7.1944504759836594E-3"/>
                  <c:y val="-7.530751806709093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BD-4328-9EFE-7E0556C03E02}"/>
                </c:ext>
              </c:extLst>
            </c:dLbl>
            <c:dLbl>
              <c:idx val="1"/>
              <c:layout>
                <c:manualLayout>
                  <c:x val="-1.8258573991748895E-3"/>
                  <c:y val="-8.657706827742467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BD-4328-9EFE-7E0556C03E02}"/>
                </c:ext>
              </c:extLst>
            </c:dLbl>
            <c:dLbl>
              <c:idx val="2"/>
              <c:layout>
                <c:manualLayout>
                  <c:x val="-1.3104922116956021E-3"/>
                  <c:y val="-1.299449897529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BD-4328-9EFE-7E0556C03E02}"/>
                </c:ext>
              </c:extLst>
            </c:dLbl>
            <c:dLbl>
              <c:idx val="3"/>
              <c:layout>
                <c:manualLayout>
                  <c:x val="-4.1582259262265241E-3"/>
                  <c:y val="-8.667670459687852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BD-4328-9EFE-7E0556C03E02}"/>
                </c:ext>
              </c:extLst>
            </c:dLbl>
            <c:dLbl>
              <c:idx val="4"/>
              <c:layout>
                <c:manualLayout>
                  <c:x val="-5.9174199741723194E-3"/>
                  <c:y val="-1.3112889655916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BD-4328-9EFE-7E0556C03E02}"/>
                </c:ext>
              </c:extLst>
            </c:dLbl>
            <c:dLbl>
              <c:idx val="5"/>
              <c:layout>
                <c:manualLayout>
                  <c:x val="-2.8716729712124156E-3"/>
                  <c:y val="-7.24236867651819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BD-4328-9EFE-7E0556C03E02}"/>
                </c:ext>
              </c:extLst>
            </c:dLbl>
            <c:dLbl>
              <c:idx val="6"/>
              <c:layout>
                <c:manualLayout>
                  <c:x val="-3.4286367324548959E-3"/>
                  <c:y val="-6.88236436198899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BD-4328-9EFE-7E0556C03E02}"/>
                </c:ext>
              </c:extLst>
            </c:dLbl>
            <c:dLbl>
              <c:idx val="7"/>
              <c:layout>
                <c:manualLayout>
                  <c:x val="-7.6097962355575711E-3"/>
                  <c:y val="-2.90505878546004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BD-4328-9EFE-7E0556C03E02}"/>
                </c:ext>
              </c:extLst>
            </c:dLbl>
            <c:dLbl>
              <c:idx val="8"/>
              <c:layout>
                <c:manualLayout>
                  <c:x val="-4.6444121915819184E-3"/>
                  <c:y val="-8.767123287671232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BD-4328-9EFE-7E0556C03E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Sheet1!$B$1:$K$1</c:f>
              <c:numCache>
                <c:formatCode>General</c:formatCode>
                <c:ptCount val="10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</c:numCache>
            </c:numRef>
          </c:cat>
          <c:val>
            <c:numRef>
              <c:f>Sheet1!$B$2:$K$2</c:f>
              <c:numCache>
                <c:formatCode>General</c:formatCode>
                <c:ptCount val="10"/>
                <c:pt idx="0">
                  <c:v>913</c:v>
                </c:pt>
                <c:pt idx="1">
                  <c:v>685</c:v>
                </c:pt>
                <c:pt idx="2">
                  <c:v>693</c:v>
                </c:pt>
                <c:pt idx="3">
                  <c:v>989</c:v>
                </c:pt>
                <c:pt idx="4">
                  <c:v>1110</c:v>
                </c:pt>
                <c:pt idx="5">
                  <c:v>876</c:v>
                </c:pt>
                <c:pt idx="6">
                  <c:v>1119</c:v>
                </c:pt>
                <c:pt idx="7">
                  <c:v>1168</c:v>
                </c:pt>
                <c:pt idx="8">
                  <c:v>777</c:v>
                </c:pt>
                <c:pt idx="9">
                  <c:v>807</c:v>
                </c:pt>
              </c:numCache>
            </c:numRef>
          </c:val>
          <c:shape val="cylinder"/>
          <c:extLst>
            <c:ext xmlns:c16="http://schemas.microsoft.com/office/drawing/2014/chart" uri="{C3380CC4-5D6E-409C-BE32-E72D297353CC}">
              <c16:uniqueId val="{00000011-F4BD-4328-9EFE-7E0556C03E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8533120"/>
        <c:axId val="178534656"/>
        <c:axId val="0"/>
      </c:bar3DChart>
      <c:catAx>
        <c:axId val="178533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53465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8534656"/>
        <c:scaling>
          <c:orientation val="minMax"/>
          <c:min val="200"/>
        </c:scaling>
        <c:delete val="0"/>
        <c:axPos val="r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8533120"/>
        <c:crosses val="max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title>
    <c:autoTitleDeleted val="0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9.8456785993734544E-2"/>
          <c:y val="4.5772953459681916E-2"/>
          <c:w val="0.90148911798396336"/>
          <c:h val="0.71111111111111114"/>
        </c:manualLayout>
      </c:layout>
      <c:bar3DChart>
        <c:barDir val="col"/>
        <c:grouping val="clustered"/>
        <c:varyColors val="1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1727-4011-86A6-ABD1BEF832B7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1727-4011-86A6-ABD1BEF832B7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1727-4011-86A6-ABD1BEF832B7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7-1727-4011-86A6-ABD1BEF832B7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5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9-1727-4011-86A6-ABD1BEF832B7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B-1727-4011-86A6-ABD1BEF832B7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D-1727-4011-86A6-ABD1BEF832B7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F-1727-4011-86A6-ABD1BEF832B7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3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1-1727-4011-86A6-ABD1BEF832B7}"/>
              </c:ext>
            </c:extLst>
          </c:dPt>
          <c:dPt>
            <c:idx val="9"/>
            <c:invertIfNegative val="0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3-1727-4011-86A6-ABD1BEF832B7}"/>
              </c:ext>
            </c:extLst>
          </c:dPt>
          <c:dPt>
            <c:idx val="10"/>
            <c:invertIfNegative val="0"/>
            <c:bubble3D val="0"/>
            <c:spPr>
              <a:solidFill>
                <a:schemeClr val="accent5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5-1727-4011-86A6-ABD1BEF832B7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7-1727-4011-86A6-ABD1BEF832B7}"/>
              </c:ext>
            </c:extLst>
          </c:dPt>
          <c:dLbls>
            <c:dLbl>
              <c:idx val="0"/>
              <c:layout>
                <c:manualLayout>
                  <c:x val="1.9883125987160749E-3"/>
                  <c:y val="-6.40734576947597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27-4011-86A6-ABD1BEF832B7}"/>
                </c:ext>
              </c:extLst>
            </c:dLbl>
            <c:dLbl>
              <c:idx val="1"/>
              <c:layout>
                <c:manualLayout>
                  <c:x val="5.1273310082637896E-3"/>
                  <c:y val="-6.309976237197556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27-4011-86A6-ABD1BEF832B7}"/>
                </c:ext>
              </c:extLst>
            </c:dLbl>
            <c:dLbl>
              <c:idx val="2"/>
              <c:layout>
                <c:manualLayout>
                  <c:x val="2.5483072465960258E-3"/>
                  <c:y val="-3.43062006839050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27-4011-86A6-ABD1BEF832B7}"/>
                </c:ext>
              </c:extLst>
            </c:dLbl>
            <c:dLbl>
              <c:idx val="3"/>
              <c:layout>
                <c:manualLayout>
                  <c:x val="3.0334885642064806E-3"/>
                  <c:y val="-5.779080454060042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27-4011-86A6-ABD1BEF832B7}"/>
                </c:ext>
              </c:extLst>
            </c:dLbl>
            <c:dLbl>
              <c:idx val="4"/>
              <c:layout>
                <c:manualLayout>
                  <c:x val="1.9666714176428527E-3"/>
                  <c:y val="-3.170802387871902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27-4011-86A6-ABD1BEF832B7}"/>
                </c:ext>
              </c:extLst>
            </c:dLbl>
            <c:dLbl>
              <c:idx val="5"/>
              <c:layout>
                <c:manualLayout>
                  <c:x val="1.2477420743537465E-3"/>
                  <c:y val="-5.300512514800022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27-4011-86A6-ABD1BEF832B7}"/>
                </c:ext>
              </c:extLst>
            </c:dLbl>
            <c:dLbl>
              <c:idx val="6"/>
              <c:layout>
                <c:manualLayout>
                  <c:x val="1.4667135946756964E-3"/>
                  <c:y val="-3.02276095614231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27-4011-86A6-ABD1BEF832B7}"/>
                </c:ext>
              </c:extLst>
            </c:dLbl>
            <c:dLbl>
              <c:idx val="7"/>
              <c:layout>
                <c:manualLayout>
                  <c:x val="4.3922289543866394E-4"/>
                  <c:y val="-2.321137302632125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727-4011-86A6-ABD1BEF832B7}"/>
                </c:ext>
              </c:extLst>
            </c:dLbl>
            <c:dLbl>
              <c:idx val="8"/>
              <c:layout>
                <c:manualLayout>
                  <c:x val="1.3864317939199997E-3"/>
                  <c:y val="3.1148314662559951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27-4011-86A6-ABD1BEF832B7}"/>
                </c:ext>
              </c:extLst>
            </c:dLbl>
            <c:dLbl>
              <c:idx val="9"/>
              <c:layout>
                <c:manualLayout>
                  <c:x val="1.4229658307857442E-3"/>
                  <c:y val="-4.206595626650847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27-4011-86A6-ABD1BEF832B7}"/>
                </c:ext>
              </c:extLst>
            </c:dLbl>
            <c:dLbl>
              <c:idx val="10"/>
              <c:layout>
                <c:manualLayout>
                  <c:x val="3.2518783323490941E-3"/>
                  <c:y val="-3.548854500443043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27-4011-86A6-ABD1BEF832B7}"/>
                </c:ext>
              </c:extLst>
            </c:dLbl>
            <c:dLbl>
              <c:idx val="11"/>
              <c:layout>
                <c:manualLayout>
                  <c:x val="1.6369342823650552E-3"/>
                  <c:y val="-4.894474941420965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27-4011-86A6-ABD1BEF832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Sheet1!$B$1:$M$1</c:f>
              <c:strCache>
                <c:ptCount val="12"/>
                <c:pt idx="0">
                  <c:v>styczeń</c:v>
                </c:pt>
                <c:pt idx="1">
                  <c:v>luty</c:v>
                </c:pt>
                <c:pt idx="2">
                  <c:v>marzec</c:v>
                </c:pt>
                <c:pt idx="3">
                  <c:v>kwiecień</c:v>
                </c:pt>
                <c:pt idx="4">
                  <c:v>maj</c:v>
                </c:pt>
                <c:pt idx="5">
                  <c:v>czerwiec</c:v>
                </c:pt>
                <c:pt idx="6">
                  <c:v>lipiec</c:v>
                </c:pt>
                <c:pt idx="7">
                  <c:v>sierpień</c:v>
                </c:pt>
                <c:pt idx="8">
                  <c:v>wrzesień</c:v>
                </c:pt>
                <c:pt idx="9">
                  <c:v>pażdziernik</c:v>
                </c:pt>
                <c:pt idx="10">
                  <c:v>listopad</c:v>
                </c:pt>
                <c:pt idx="11">
                  <c:v>grudzień</c:v>
                </c:pt>
              </c:strCache>
            </c:strRef>
          </c:cat>
          <c:val>
            <c:numRef>
              <c:f>Sheet1!$B$2:$M$2</c:f>
              <c:numCache>
                <c:formatCode>General</c:formatCode>
                <c:ptCount val="12"/>
                <c:pt idx="0">
                  <c:v>40</c:v>
                </c:pt>
                <c:pt idx="1">
                  <c:v>47</c:v>
                </c:pt>
                <c:pt idx="2">
                  <c:v>47</c:v>
                </c:pt>
                <c:pt idx="3">
                  <c:v>40</c:v>
                </c:pt>
                <c:pt idx="4">
                  <c:v>69</c:v>
                </c:pt>
                <c:pt idx="5">
                  <c:v>101</c:v>
                </c:pt>
                <c:pt idx="6">
                  <c:v>92</c:v>
                </c:pt>
                <c:pt idx="7">
                  <c:v>94</c:v>
                </c:pt>
                <c:pt idx="8">
                  <c:v>126</c:v>
                </c:pt>
                <c:pt idx="9">
                  <c:v>60</c:v>
                </c:pt>
                <c:pt idx="10">
                  <c:v>25</c:v>
                </c:pt>
                <c:pt idx="11">
                  <c:v>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1727-4011-86A6-ABD1BEF832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79492736"/>
        <c:axId val="179494272"/>
        <c:axId val="0"/>
      </c:bar3DChart>
      <c:catAx>
        <c:axId val="1794927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49427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94942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4927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8"/>
      <c:hPercent val="69"/>
      <c:rotY val="20"/>
      <c:depthPercent val="100"/>
      <c:rAngAx val="1"/>
    </c:view3D>
    <c:floor>
      <c:thickness val="0"/>
      <c:spPr>
        <a:noFill/>
        <a:ln w="6350" cap="flat" cmpd="sng" algn="ctr">
          <a:solidFill>
            <a:schemeClr val="tx1">
              <a:tint val="75000"/>
            </a:schemeClr>
          </a:solidFill>
          <a:prstDash val="solid"/>
          <a:round/>
        </a:ln>
        <a:effectLst/>
        <a:sp3d contourW="6350">
          <a:contourClr>
            <a:schemeClr val="tx1">
              <a:tint val="75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8149960206788406E-2"/>
          <c:y val="2.9359430453420252E-2"/>
          <c:w val="0.89136074609810712"/>
          <c:h val="0.7019059217832555"/>
        </c:manualLayout>
      </c:layout>
      <c:bar3DChart>
        <c:barDir val="col"/>
        <c:grouping val="clustered"/>
        <c:varyColors val="0"/>
        <c:ser>
          <c:idx val="5"/>
          <c:order val="0"/>
          <c:tx>
            <c:strRef>
              <c:f>Sheet1!$B$1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7.2075104405539409E-3"/>
                  <c:y val="-1.812905890819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B0D-4411-B6B9-FCAB4D11EE61}"/>
                </c:ext>
              </c:extLst>
            </c:dLbl>
            <c:dLbl>
              <c:idx val="1"/>
              <c:layout>
                <c:manualLayout>
                  <c:x val="2.9201652693710812E-3"/>
                  <c:y val="-2.22695391848328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B0D-4411-B6B9-FCAB4D11EE61}"/>
                </c:ext>
              </c:extLst>
            </c:dLbl>
            <c:dLbl>
              <c:idx val="2"/>
              <c:layout>
                <c:manualLayout>
                  <c:x val="4.4239306460038619E-3"/>
                  <c:y val="-2.90734723600328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B0D-4411-B6B9-FCAB4D11EE61}"/>
                </c:ext>
              </c:extLst>
            </c:dLbl>
            <c:dLbl>
              <c:idx val="3"/>
              <c:layout>
                <c:manualLayout>
                  <c:x val="4.1592785409453074E-3"/>
                  <c:y val="-1.57061275939750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B0D-4411-B6B9-FCAB4D11EE61}"/>
                </c:ext>
              </c:extLst>
            </c:dLbl>
            <c:dLbl>
              <c:idx val="4"/>
              <c:layout>
                <c:manualLayout>
                  <c:x val="5.3797450082647214E-3"/>
                  <c:y val="-2.21324146271872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B0D-4411-B6B9-FCAB4D11EE61}"/>
                </c:ext>
              </c:extLst>
            </c:dLbl>
            <c:dLbl>
              <c:idx val="5"/>
              <c:layout>
                <c:manualLayout>
                  <c:x val="3.0505982453262652E-3"/>
                  <c:y val="-1.80173151692977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B0D-4411-B6B9-FCAB4D11EE61}"/>
                </c:ext>
              </c:extLst>
            </c:dLbl>
            <c:dLbl>
              <c:idx val="6"/>
              <c:layout>
                <c:manualLayout>
                  <c:x val="4.6636887941130878E-3"/>
                  <c:y val="-1.65605583780124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B0D-4411-B6B9-FCAB4D11EE61}"/>
                </c:ext>
              </c:extLst>
            </c:dLbl>
            <c:dLbl>
              <c:idx val="7"/>
              <c:layout>
                <c:manualLayout>
                  <c:x val="4.4510407434454734E-3"/>
                  <c:y val="-2.0980099656726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B0D-4411-B6B9-FCAB4D11EE61}"/>
                </c:ext>
              </c:extLst>
            </c:dLbl>
            <c:dLbl>
              <c:idx val="8"/>
              <c:layout>
                <c:manualLayout>
                  <c:x val="4.4575327551940594E-3"/>
                  <c:y val="-1.85763745459346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B0D-4411-B6B9-FCAB4D11EE61}"/>
                </c:ext>
              </c:extLst>
            </c:dLbl>
            <c:dLbl>
              <c:idx val="9"/>
              <c:layout>
                <c:manualLayout>
                  <c:x val="3.1244282317159926E-3"/>
                  <c:y val="-2.34353534364180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B0D-4411-B6B9-FCAB4D11EE61}"/>
                </c:ext>
              </c:extLst>
            </c:dLbl>
            <c:dLbl>
              <c:idx val="10"/>
              <c:layout>
                <c:manualLayout>
                  <c:x val="5.3204917114955093E-3"/>
                  <c:y val="-1.91086903753039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B0D-4411-B6B9-FCAB4D11EE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tx1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Sheet1!$A$2:$A$12</c:f>
              <c:strCache>
                <c:ptCount val="11"/>
                <c:pt idx="0">
                  <c:v>m Sieradz</c:v>
                </c:pt>
                <c:pt idx="1">
                  <c:v>Błaszki</c:v>
                </c:pt>
                <c:pt idx="2">
                  <c:v>Warta</c:v>
                </c:pt>
                <c:pt idx="3">
                  <c:v>Sieradz</c:v>
                </c:pt>
                <c:pt idx="4">
                  <c:v>Złoczew</c:v>
                </c:pt>
                <c:pt idx="5">
                  <c:v>Brzeźnio</c:v>
                </c:pt>
                <c:pt idx="6">
                  <c:v>Brąszewice</c:v>
                </c:pt>
                <c:pt idx="7">
                  <c:v>Wróblew</c:v>
                </c:pt>
                <c:pt idx="8">
                  <c:v>Burzenin</c:v>
                </c:pt>
                <c:pt idx="9">
                  <c:v>Goszczanów</c:v>
                </c:pt>
                <c:pt idx="10">
                  <c:v>Klonowa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244</c:v>
                </c:pt>
                <c:pt idx="1">
                  <c:v>81</c:v>
                </c:pt>
                <c:pt idx="2">
                  <c:v>95</c:v>
                </c:pt>
                <c:pt idx="3">
                  <c:v>105</c:v>
                </c:pt>
                <c:pt idx="4">
                  <c:v>57</c:v>
                </c:pt>
                <c:pt idx="5">
                  <c:v>46</c:v>
                </c:pt>
                <c:pt idx="6">
                  <c:v>29</c:v>
                </c:pt>
                <c:pt idx="7">
                  <c:v>52</c:v>
                </c:pt>
                <c:pt idx="8">
                  <c:v>49</c:v>
                </c:pt>
                <c:pt idx="9">
                  <c:v>33</c:v>
                </c:pt>
                <c:pt idx="10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3B0D-4411-B6B9-FCAB4D11EE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cylinder"/>
        <c:axId val="179582080"/>
        <c:axId val="179583616"/>
        <c:axId val="0"/>
      </c:bar3DChart>
      <c:catAx>
        <c:axId val="1795820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583616"/>
        <c:crosses val="autoZero"/>
        <c:auto val="1"/>
        <c:lblAlgn val="ctr"/>
        <c:lblOffset val="0"/>
        <c:tickLblSkip val="1"/>
        <c:tickMarkSkip val="1"/>
        <c:noMultiLvlLbl val="0"/>
      </c:catAx>
      <c:valAx>
        <c:axId val="17958361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chemeClr val="tx1">
                  <a:tint val="7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5820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6350" cap="flat" cmpd="sng" algn="ctr">
      <a:noFill/>
      <a:prstDash val="solid"/>
      <a:miter lim="800000"/>
    </a:ln>
    <a:effectLst/>
  </c:spPr>
  <c:txPr>
    <a:bodyPr/>
    <a:lstStyle/>
    <a:p>
      <a:pPr>
        <a:defRPr sz="1800"/>
      </a:pPr>
      <a:endParaRPr lang="pl-PL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Arkusz1!$B$1</c:f>
              <c:strCache>
                <c:ptCount val="1"/>
                <c:pt idx="0">
                  <c:v>WYJAZDY JEDNOSTEK KSRG 2017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Arkusz1!$A$2:$A$26</c:f>
              <c:strCache>
                <c:ptCount val="25"/>
                <c:pt idx="0">
                  <c:v>Złoczew</c:v>
                </c:pt>
                <c:pt idx="1">
                  <c:v>Błaszki</c:v>
                </c:pt>
                <c:pt idx="2">
                  <c:v>Warta</c:v>
                </c:pt>
                <c:pt idx="3">
                  <c:v>Sieradz</c:v>
                </c:pt>
                <c:pt idx="4">
                  <c:v>Brzeźnio</c:v>
                </c:pt>
                <c:pt idx="5">
                  <c:v>Goszczanów</c:v>
                </c:pt>
                <c:pt idx="6">
                  <c:v>Brąszewice</c:v>
                </c:pt>
                <c:pt idx="7">
                  <c:v>Proboszczowice</c:v>
                </c:pt>
                <c:pt idx="8">
                  <c:v>Burzenin</c:v>
                </c:pt>
                <c:pt idx="9">
                  <c:v>Biskupice</c:v>
                </c:pt>
                <c:pt idx="10">
                  <c:v>Cielce</c:v>
                </c:pt>
                <c:pt idx="11">
                  <c:v>Gruszczyce</c:v>
                </c:pt>
                <c:pt idx="12">
                  <c:v>Stolec</c:v>
                </c:pt>
                <c:pt idx="13">
                  <c:v>Charłupia Mała</c:v>
                </c:pt>
                <c:pt idx="14">
                  <c:v>Rossoszyca</c:v>
                </c:pt>
                <c:pt idx="15">
                  <c:v>Godynice</c:v>
                </c:pt>
                <c:pt idx="16">
                  <c:v>Słomków Suchy</c:v>
                </c:pt>
                <c:pt idx="17">
                  <c:v>Włocin</c:v>
                </c:pt>
                <c:pt idx="18">
                  <c:v>Szczawno</c:v>
                </c:pt>
                <c:pt idx="19">
                  <c:v>Kliczków Wielki</c:v>
                </c:pt>
                <c:pt idx="20">
                  <c:v>Klonowa</c:v>
                </c:pt>
                <c:pt idx="21">
                  <c:v>Wróblew</c:v>
                </c:pt>
                <c:pt idx="22">
                  <c:v>Uników</c:v>
                </c:pt>
                <c:pt idx="23">
                  <c:v>Lipicze</c:v>
                </c:pt>
                <c:pt idx="24">
                  <c:v>Chojne</c:v>
                </c:pt>
              </c:strCache>
            </c:strRef>
          </c:cat>
          <c:val>
            <c:numRef>
              <c:f>Arkusz1!$B$2:$B$26</c:f>
              <c:numCache>
                <c:formatCode>#,##0</c:formatCode>
                <c:ptCount val="25"/>
                <c:pt idx="0">
                  <c:v>87</c:v>
                </c:pt>
                <c:pt idx="1">
                  <c:v>119</c:v>
                </c:pt>
                <c:pt idx="2">
                  <c:v>162</c:v>
                </c:pt>
                <c:pt idx="3">
                  <c:v>130</c:v>
                </c:pt>
                <c:pt idx="4">
                  <c:v>36</c:v>
                </c:pt>
                <c:pt idx="5">
                  <c:v>49</c:v>
                </c:pt>
                <c:pt idx="6">
                  <c:v>36</c:v>
                </c:pt>
                <c:pt idx="7">
                  <c:v>95</c:v>
                </c:pt>
                <c:pt idx="8">
                  <c:v>51</c:v>
                </c:pt>
                <c:pt idx="9">
                  <c:v>61</c:v>
                </c:pt>
                <c:pt idx="10">
                  <c:v>34</c:v>
                </c:pt>
                <c:pt idx="11">
                  <c:v>34</c:v>
                </c:pt>
                <c:pt idx="12">
                  <c:v>28</c:v>
                </c:pt>
                <c:pt idx="13">
                  <c:v>61</c:v>
                </c:pt>
                <c:pt idx="14">
                  <c:v>51</c:v>
                </c:pt>
                <c:pt idx="15">
                  <c:v>15</c:v>
                </c:pt>
                <c:pt idx="16">
                  <c:v>38</c:v>
                </c:pt>
                <c:pt idx="17">
                  <c:v>13</c:v>
                </c:pt>
                <c:pt idx="18">
                  <c:v>31</c:v>
                </c:pt>
                <c:pt idx="19">
                  <c:v>11</c:v>
                </c:pt>
                <c:pt idx="20">
                  <c:v>35</c:v>
                </c:pt>
                <c:pt idx="21">
                  <c:v>43</c:v>
                </c:pt>
                <c:pt idx="22">
                  <c:v>13</c:v>
                </c:pt>
                <c:pt idx="23">
                  <c:v>21</c:v>
                </c:pt>
                <c:pt idx="24" formatCode="General">
                  <c:v>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6FC-45BE-8B61-34B52E00BB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79538944"/>
        <c:axId val="179544832"/>
      </c:barChart>
      <c:catAx>
        <c:axId val="17953894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544832"/>
        <c:crosses val="autoZero"/>
        <c:auto val="1"/>
        <c:lblAlgn val="ctr"/>
        <c:lblOffset val="100"/>
        <c:noMultiLvlLbl val="0"/>
      </c:catAx>
      <c:valAx>
        <c:axId val="17954483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5389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Arkusz1!$B$1</c:f>
              <c:strCache>
                <c:ptCount val="1"/>
                <c:pt idx="0">
                  <c:v>WYJAZDY JEDNOSTEK KSRG 2017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Arkusz1!$A$2:$A$11</c:f>
              <c:strCache>
                <c:ptCount val="10"/>
                <c:pt idx="0">
                  <c:v>Jeziorsko</c:v>
                </c:pt>
                <c:pt idx="1">
                  <c:v>Glinno</c:v>
                </c:pt>
                <c:pt idx="2">
                  <c:v>Kalinowa</c:v>
                </c:pt>
                <c:pt idx="3">
                  <c:v>Łeszczyn</c:v>
                </c:pt>
                <c:pt idx="4">
                  <c:v>Włyń </c:v>
                </c:pt>
                <c:pt idx="5">
                  <c:v>Skalmierz</c:v>
                </c:pt>
                <c:pt idx="6">
                  <c:v>Sieradz-Męka</c:v>
                </c:pt>
                <c:pt idx="7">
                  <c:v>Oraczew</c:v>
                </c:pt>
                <c:pt idx="8">
                  <c:v>Ruda</c:v>
                </c:pt>
                <c:pt idx="9">
                  <c:v>Zawady</c:v>
                </c:pt>
              </c:strCache>
            </c:strRef>
          </c:cat>
          <c:val>
            <c:numRef>
              <c:f>Arkusz1!$B$2:$B$11</c:f>
              <c:numCache>
                <c:formatCode>#,##0</c:formatCode>
                <c:ptCount val="10"/>
                <c:pt idx="0">
                  <c:v>18</c:v>
                </c:pt>
                <c:pt idx="1">
                  <c:v>20</c:v>
                </c:pt>
                <c:pt idx="2">
                  <c:v>22</c:v>
                </c:pt>
                <c:pt idx="3">
                  <c:v>18</c:v>
                </c:pt>
                <c:pt idx="4">
                  <c:v>21</c:v>
                </c:pt>
                <c:pt idx="5">
                  <c:v>29</c:v>
                </c:pt>
                <c:pt idx="6">
                  <c:v>21</c:v>
                </c:pt>
                <c:pt idx="7">
                  <c:v>38</c:v>
                </c:pt>
                <c:pt idx="8">
                  <c:v>33</c:v>
                </c:pt>
                <c:pt idx="9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8E-43D9-B6A1-56E6E9E693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79672576"/>
        <c:axId val="179674112"/>
      </c:barChart>
      <c:catAx>
        <c:axId val="17967257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674112"/>
        <c:crosses val="autoZero"/>
        <c:auto val="1"/>
        <c:lblAlgn val="ctr"/>
        <c:lblOffset val="100"/>
        <c:noMultiLvlLbl val="0"/>
      </c:catAx>
      <c:valAx>
        <c:axId val="1796741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96725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4243812472904911E-2"/>
          <c:y val="2.9456014601896952E-2"/>
          <c:w val="0.91575618752709509"/>
          <c:h val="0.57326443784840664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Arkusz1!$B$1</c:f>
              <c:strCache>
                <c:ptCount val="1"/>
                <c:pt idx="0">
                  <c:v>Seria 1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  <a:sp3d/>
          </c:spPr>
          <c:invertIfNegative val="0"/>
          <c:dPt>
            <c:idx val="1"/>
            <c:invertIfNegative val="0"/>
            <c:bubble3D val="0"/>
            <c:spPr>
              <a:solidFill>
                <a:srgbClr val="92D050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0-ED73-4DA0-A9BE-3E0B0C6D55C3}"/>
              </c:ext>
            </c:extLst>
          </c:dPt>
          <c:dPt>
            <c:idx val="2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ED73-4DA0-A9BE-3E0B0C6D55C3}"/>
              </c:ext>
            </c:extLst>
          </c:dPt>
          <c:dLbls>
            <c:dLbl>
              <c:idx val="0"/>
              <c:layout>
                <c:manualLayout>
                  <c:x val="8.5470085470085496E-3"/>
                  <c:y val="5.83728499142097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6C-4CAD-83A4-DFC0F219E9A9}"/>
                </c:ext>
              </c:extLst>
            </c:dLbl>
            <c:dLbl>
              <c:idx val="1"/>
              <c:layout>
                <c:manualLayout>
                  <c:x val="1.5669515669515684E-2"/>
                  <c:y val="-5.837284991421083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D73-4DA0-A9BE-3E0B0C6D55C3}"/>
                </c:ext>
              </c:extLst>
            </c:dLbl>
            <c:dLbl>
              <c:idx val="2"/>
              <c:layout>
                <c:manualLayout>
                  <c:x val="1.4245014245014353E-2"/>
                  <c:y val="-8.755927487131543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D73-4DA0-A9BE-3E0B0C6D55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Verdana" panose="020B0604030504040204" pitchFamily="34" charset="0"/>
                    <a:ea typeface="Verdana" panose="020B0604030504040204" pitchFamily="34" charset="0"/>
                    <a:cs typeface="+mn-cs"/>
                  </a:defRPr>
                </a:pPr>
                <a:endParaRPr lang="pl-PL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Arkusz1!$A$2:$A$4</c:f>
              <c:strCache>
                <c:ptCount val="3"/>
                <c:pt idx="0">
                  <c:v>   Obiekty</c:v>
                </c:pt>
                <c:pt idx="1">
                  <c:v>      Czynności</c:v>
                </c:pt>
                <c:pt idx="2">
                  <c:v>     Nieprawidłowości</c:v>
                </c:pt>
              </c:strCache>
            </c:strRef>
          </c:cat>
          <c:val>
            <c:numRef>
              <c:f>Arkusz1!$B$2:$B$4</c:f>
              <c:numCache>
                <c:formatCode>General</c:formatCode>
                <c:ptCount val="3"/>
                <c:pt idx="0">
                  <c:v>275</c:v>
                </c:pt>
                <c:pt idx="1">
                  <c:v>140</c:v>
                </c:pt>
                <c:pt idx="2">
                  <c:v>158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D73-4DA0-A9BE-3E0B0C6D55C3}"/>
            </c:ext>
          </c:extLst>
        </c:ser>
        <c:ser>
          <c:idx val="1"/>
          <c:order val="1"/>
          <c:tx>
            <c:strRef>
              <c:f>Arkusz1!$C$1</c:f>
              <c:strCache>
                <c:ptCount val="1"/>
                <c:pt idx="0">
                  <c:v>Kolumna1</c:v>
                </c:pt>
              </c:strCache>
            </c:strRef>
          </c:tx>
          <c:spPr>
            <a:solidFill>
              <a:schemeClr val="dk1">
                <a:tint val="55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Arkusz1!$A$2:$A$4</c:f>
              <c:strCache>
                <c:ptCount val="3"/>
                <c:pt idx="0">
                  <c:v>   Obiekty</c:v>
                </c:pt>
                <c:pt idx="1">
                  <c:v>      Czynności</c:v>
                </c:pt>
                <c:pt idx="2">
                  <c:v>     Nieprawidłowości</c:v>
                </c:pt>
              </c:strCache>
            </c:strRef>
          </c:cat>
          <c:val>
            <c:numRef>
              <c:f>Arkusz1!$C$2:$C$4</c:f>
              <c:numCache>
                <c:formatCode>General</c:formatCode>
                <c:ptCount val="3"/>
              </c:numCache>
            </c:numRef>
          </c:val>
          <c:extLst>
            <c:ext xmlns:c16="http://schemas.microsoft.com/office/drawing/2014/chart" uri="{C3380CC4-5D6E-409C-BE32-E72D297353CC}">
              <c16:uniqueId val="{00000003-ED73-4DA0-A9BE-3E0B0C6D55C3}"/>
            </c:ext>
          </c:extLst>
        </c:ser>
        <c:ser>
          <c:idx val="2"/>
          <c:order val="2"/>
          <c:tx>
            <c:strRef>
              <c:f>Arkusz1!$D$1</c:f>
              <c:strCache>
                <c:ptCount val="1"/>
                <c:pt idx="0">
                  <c:v>Kolumna2</c:v>
                </c:pt>
              </c:strCache>
            </c:strRef>
          </c:tx>
          <c:spPr>
            <a:solidFill>
              <a:schemeClr val="dk1">
                <a:tint val="75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Arkusz1!$A$2:$A$4</c:f>
              <c:strCache>
                <c:ptCount val="3"/>
                <c:pt idx="0">
                  <c:v>   Obiekty</c:v>
                </c:pt>
                <c:pt idx="1">
                  <c:v>      Czynności</c:v>
                </c:pt>
                <c:pt idx="2">
                  <c:v>     Nieprawidłowości</c:v>
                </c:pt>
              </c:strCache>
            </c:strRef>
          </c:cat>
          <c:val>
            <c:numRef>
              <c:f>Arkusz1!$D$2:$D$4</c:f>
              <c:numCache>
                <c:formatCode>General</c:formatCode>
                <c:ptCount val="3"/>
              </c:numCache>
            </c:numRef>
          </c:val>
          <c:extLst>
            <c:ext xmlns:c16="http://schemas.microsoft.com/office/drawing/2014/chart" uri="{C3380CC4-5D6E-409C-BE32-E72D297353CC}">
              <c16:uniqueId val="{00000004-ED73-4DA0-A9BE-3E0B0C6D55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80884224"/>
        <c:axId val="180885760"/>
        <c:axId val="0"/>
      </c:bar3DChart>
      <c:catAx>
        <c:axId val="18088422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80885760"/>
        <c:crosses val="autoZero"/>
        <c:auto val="1"/>
        <c:lblAlgn val="ctr"/>
        <c:lblOffset val="100"/>
        <c:noMultiLvlLbl val="0"/>
      </c:catAx>
      <c:valAx>
        <c:axId val="1808857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808842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100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4.4100098900680902E-2"/>
          <c:y val="2.9433015775837238E-2"/>
          <c:w val="0.95548715420934949"/>
          <c:h val="0.8945686900958465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Decyzje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8.4147362014530824E-3"/>
                  <c:y val="-6.752405811729528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080-4007-BF07-7B38EACFABD6}"/>
                </c:ext>
              </c:extLst>
            </c:dLbl>
            <c:dLbl>
              <c:idx val="1"/>
              <c:layout>
                <c:manualLayout>
                  <c:x val="1.3789988207995743E-2"/>
                  <c:y val="-7.822237665747879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600" b="1" i="0" u="none" strike="noStrike" kern="1200" baseline="0">
                        <a:solidFill>
                          <a:srgbClr val="44546A"/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r>
                      <a:rPr lang="en-US" sz="1800" b="1" dirty="0">
                        <a:solidFill>
                          <a:srgbClr val="44546A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rPr>
                      <a:t>1000 zł.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1" i="0" u="none" strike="noStrike" kern="1200" baseline="0">
                      <a:solidFill>
                        <a:srgbClr val="44546A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pl-PL"/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80-4007-BF07-7B38EACFABD6}"/>
                </c:ext>
              </c:extLst>
            </c:dLbl>
            <c:dLbl>
              <c:idx val="2"/>
              <c:layout>
                <c:manualLayout>
                  <c:x val="9.3576210582372015E-3"/>
                  <c:y val="-2.0546323912323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80-4007-BF07-7B38EACFABD6}"/>
                </c:ext>
              </c:extLst>
            </c:dLbl>
            <c:dLbl>
              <c:idx val="3"/>
              <c:layout>
                <c:manualLayout>
                  <c:xMode val="edge"/>
                  <c:yMode val="edge"/>
                  <c:x val="0.32905296950240953"/>
                  <c:y val="3.1948881789137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80-4007-BF07-7B38EACFAB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Sheet1!$B$1:$E$1</c:f>
              <c:strCache>
                <c:ptCount val="3"/>
                <c:pt idx="0">
                  <c:v>Decyzje</c:v>
                </c:pt>
                <c:pt idx="1">
                  <c:v>Grzywny</c:v>
                </c:pt>
                <c:pt idx="2">
                  <c:v>Wystąpienia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3"/>
                <c:pt idx="0">
                  <c:v>27</c:v>
                </c:pt>
                <c:pt idx="1">
                  <c:v>1</c:v>
                </c:pt>
                <c:pt idx="2">
                  <c:v>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080-4007-BF07-7B38EACFABD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cylinder"/>
        <c:axId val="181186944"/>
        <c:axId val="181188480"/>
        <c:axId val="0"/>
      </c:bar3DChart>
      <c:catAx>
        <c:axId val="1811869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81188480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1811884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811869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hPercent val="57"/>
      <c:rotY val="30"/>
      <c:depthPercent val="130"/>
      <c:rAngAx val="1"/>
    </c:view3D>
    <c:floor>
      <c:thickness val="0"/>
      <c:sp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ln w="3175">
          <a:solidFill>
            <a:srgbClr val="0070C0"/>
          </a:solidFill>
          <a:prstDash val="solid"/>
        </a:ln>
        <a:scene3d>
          <a:camera prst="orthographicFront"/>
          <a:lightRig rig="threePt" dir="t"/>
        </a:scene3d>
        <a:sp3d>
          <a:contourClr>
            <a:srgbClr val="000000"/>
          </a:contourClr>
        </a:sp3d>
      </c:spPr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>
        <c:manualLayout>
          <c:layoutTarget val="inner"/>
          <c:xMode val="edge"/>
          <c:yMode val="edge"/>
          <c:x val="3.9070127952755912E-2"/>
          <c:y val="0.14990594046613406"/>
          <c:w val="0.75218298884514356"/>
          <c:h val="0.79717080854085265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Wsch.</c:v>
                </c:pt>
              </c:strCache>
            </c:strRef>
          </c:tx>
          <c:spPr>
            <a:solidFill>
              <a:srgbClr val="9999FF"/>
            </a:solidFill>
            <a:ln w="34067">
              <a:noFill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ln w="34067">
                <a:noFill/>
              </a:ln>
            </c:spPr>
            <c:extLst>
              <c:ext xmlns:c16="http://schemas.microsoft.com/office/drawing/2014/chart" uri="{C3380CC4-5D6E-409C-BE32-E72D297353CC}">
                <c16:uniqueId val="{00000000-EC9B-47B5-B71D-857233B4AA4C}"/>
              </c:ext>
            </c:extLst>
          </c:dPt>
          <c:dPt>
            <c:idx val="1"/>
            <c:invertIfNegative val="0"/>
            <c:bubble3D val="0"/>
            <c:spPr>
              <a:solidFill>
                <a:srgbClr val="00FF00"/>
              </a:solidFill>
              <a:ln w="34067">
                <a:noFill/>
              </a:ln>
            </c:spPr>
            <c:extLst>
              <c:ext xmlns:c16="http://schemas.microsoft.com/office/drawing/2014/chart" uri="{C3380CC4-5D6E-409C-BE32-E72D297353CC}">
                <c16:uniqueId val="{00000001-EC9B-47B5-B71D-857233B4AA4C}"/>
              </c:ext>
            </c:extLst>
          </c:dPt>
          <c:dPt>
            <c:idx val="2"/>
            <c:invertIfNegative val="0"/>
            <c:bubble3D val="0"/>
            <c:spPr>
              <a:solidFill>
                <a:srgbClr val="0000FF"/>
              </a:solidFill>
              <a:ln w="34067">
                <a:noFill/>
              </a:ln>
            </c:spPr>
            <c:extLst>
              <c:ext xmlns:c16="http://schemas.microsoft.com/office/drawing/2014/chart" uri="{C3380CC4-5D6E-409C-BE32-E72D297353CC}">
                <c16:uniqueId val="{00000002-EC9B-47B5-B71D-857233B4AA4C}"/>
              </c:ext>
            </c:extLst>
          </c:dPt>
          <c:dPt>
            <c:idx val="3"/>
            <c:invertIfNegative val="0"/>
            <c:bubble3D val="0"/>
            <c:spPr>
              <a:solidFill>
                <a:srgbClr val="FFFF00"/>
              </a:solidFill>
              <a:ln w="34067">
                <a:noFill/>
              </a:ln>
            </c:spPr>
            <c:extLst>
              <c:ext xmlns:c16="http://schemas.microsoft.com/office/drawing/2014/chart" uri="{C3380CC4-5D6E-409C-BE32-E72D297353CC}">
                <c16:uniqueId val="{00000003-EC9B-47B5-B71D-857233B4AA4C}"/>
              </c:ext>
            </c:extLst>
          </c:dPt>
          <c:dPt>
            <c:idx val="4"/>
            <c:invertIfNegative val="0"/>
            <c:bubble3D val="0"/>
            <c:spPr>
              <a:noFill/>
              <a:ln w="34067">
                <a:noFill/>
              </a:ln>
            </c:spPr>
            <c:extLst>
              <c:ext xmlns:c16="http://schemas.microsoft.com/office/drawing/2014/chart" uri="{C3380CC4-5D6E-409C-BE32-E72D297353CC}">
                <c16:uniqueId val="{00000004-EC9B-47B5-B71D-857233B4AA4C}"/>
              </c:ext>
            </c:extLst>
          </c:dPt>
          <c:dLbls>
            <c:dLbl>
              <c:idx val="0"/>
              <c:layout>
                <c:manualLayout>
                  <c:x val="1.9183023317737486E-2"/>
                  <c:y val="-0.12134750276811408"/>
                </c:manualLayout>
              </c:layout>
              <c:spPr>
                <a:noFill/>
                <a:ln w="34067">
                  <a:noFill/>
                </a:ln>
              </c:spPr>
              <c:txPr>
                <a:bodyPr/>
                <a:lstStyle/>
                <a:p>
                  <a:pPr>
                    <a:defRPr sz="2400" b="1" i="0" u="none" strike="noStrike" baseline="0">
                      <a:solidFill>
                        <a:schemeClr val="bg1"/>
                      </a:solidFill>
                      <a:latin typeface="Verdana" pitchFamily="34" charset="0"/>
                      <a:ea typeface="Verdana" pitchFamily="34" charset="0"/>
                      <a:cs typeface="Verdana" pitchFamily="34" charset="0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C9B-47B5-B71D-857233B4AA4C}"/>
                </c:ext>
              </c:extLst>
            </c:dLbl>
            <c:dLbl>
              <c:idx val="1"/>
              <c:layout>
                <c:manualLayout>
                  <c:x val="1.6997698657233065E-2"/>
                  <c:y val="-0.10407327585216319"/>
                </c:manualLayout>
              </c:layout>
              <c:spPr>
                <a:noFill/>
                <a:ln w="34067">
                  <a:noFill/>
                </a:ln>
              </c:spPr>
              <c:txPr>
                <a:bodyPr/>
                <a:lstStyle/>
                <a:p>
                  <a:pPr>
                    <a:defRPr sz="2400" b="1" i="0" u="none" strike="noStrike" baseline="0">
                      <a:solidFill>
                        <a:schemeClr val="bg1"/>
                      </a:solidFill>
                      <a:latin typeface="Verdana" pitchFamily="34" charset="0"/>
                      <a:ea typeface="Verdana" pitchFamily="34" charset="0"/>
                      <a:cs typeface="Verdana" pitchFamily="34" charset="0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9B-47B5-B71D-857233B4AA4C}"/>
                </c:ext>
              </c:extLst>
            </c:dLbl>
            <c:dLbl>
              <c:idx val="2"/>
              <c:layout>
                <c:manualLayout>
                  <c:x val="2.0132279660694606E-2"/>
                  <c:y val="-4.3043082380637865E-2"/>
                </c:manualLayout>
              </c:layout>
              <c:spPr>
                <a:noFill/>
                <a:ln w="34067">
                  <a:noFill/>
                </a:ln>
              </c:spPr>
              <c:txPr>
                <a:bodyPr/>
                <a:lstStyle/>
                <a:p>
                  <a:pPr>
                    <a:defRPr sz="2400" b="1" i="0" u="none" strike="noStrike" baseline="0">
                      <a:solidFill>
                        <a:schemeClr val="bg1"/>
                      </a:solidFill>
                      <a:latin typeface="Verdana" pitchFamily="34" charset="0"/>
                      <a:ea typeface="Verdana" pitchFamily="34" charset="0"/>
                      <a:cs typeface="Verdana" pitchFamily="34" charset="0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9B-47B5-B71D-857233B4AA4C}"/>
                </c:ext>
              </c:extLst>
            </c:dLbl>
            <c:dLbl>
              <c:idx val="3"/>
              <c:layout>
                <c:manualLayout>
                  <c:x val="2.0407720744093086E-2"/>
                  <c:y val="-7.6523375099223398E-2"/>
                </c:manualLayout>
              </c:layout>
              <c:spPr>
                <a:noFill/>
                <a:ln w="34067">
                  <a:noFill/>
                </a:ln>
              </c:spPr>
              <c:txPr>
                <a:bodyPr/>
                <a:lstStyle/>
                <a:p>
                  <a:pPr>
                    <a:defRPr sz="2400" b="1" i="0" u="none" strike="noStrike" baseline="0">
                      <a:solidFill>
                        <a:schemeClr val="bg1"/>
                      </a:solidFill>
                      <a:latin typeface="Verdana" pitchFamily="34" charset="0"/>
                      <a:ea typeface="Verdana" pitchFamily="34" charset="0"/>
                      <a:cs typeface="Verdana" pitchFamily="34" charset="0"/>
                    </a:defRPr>
                  </a:pPr>
                  <a:endParaRPr lang="pl-PL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9B-47B5-B71D-857233B4AA4C}"/>
                </c:ext>
              </c:extLst>
            </c:dLbl>
            <c:dLbl>
              <c:idx val="4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9B-47B5-B71D-857233B4AA4C}"/>
                </c:ext>
              </c:extLst>
            </c:dLbl>
            <c:spPr>
              <a:solidFill>
                <a:srgbClr val="FFFFFF"/>
              </a:solidFill>
              <a:ln w="34067">
                <a:noFill/>
              </a:ln>
            </c:spPr>
            <c:txPr>
              <a:bodyPr/>
              <a:lstStyle/>
              <a:p>
                <a:pPr>
                  <a:defRPr sz="2400" b="1" i="0" u="none" strike="noStrike" baseline="0">
                    <a:solidFill>
                      <a:schemeClr val="bg1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Sheet1!$B$1:$F$1</c:f>
              <c:strCache>
                <c:ptCount val="5"/>
                <c:pt idx="0">
                  <c:v>Kontrole podstawowe</c:v>
                </c:pt>
                <c:pt idx="1">
                  <c:v>Kontrole sprawdzające</c:v>
                </c:pt>
                <c:pt idx="2">
                  <c:v>Odbiory obiektów</c:v>
                </c:pt>
                <c:pt idx="3">
                  <c:v>Ustalenie przyczyn pożaru</c:v>
                </c:pt>
                <c:pt idx="4">
                  <c:v> </c:v>
                </c:pt>
              </c:strCache>
            </c:strRef>
          </c:cat>
          <c:val>
            <c:numRef>
              <c:f>Sheet1!$B$2:$F$2</c:f>
              <c:numCache>
                <c:formatCode>General</c:formatCode>
                <c:ptCount val="5"/>
                <c:pt idx="0">
                  <c:v>101</c:v>
                </c:pt>
                <c:pt idx="1">
                  <c:v>27</c:v>
                </c:pt>
                <c:pt idx="2">
                  <c:v>60</c:v>
                </c:pt>
                <c:pt idx="3">
                  <c:v>7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C9B-47B5-B71D-857233B4AA4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0"/>
        <c:gapDepth val="170"/>
        <c:shape val="cylinder"/>
        <c:axId val="181305728"/>
        <c:axId val="181307264"/>
        <c:axId val="0"/>
      </c:bar3DChart>
      <c:catAx>
        <c:axId val="181305728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one"/>
        <c:crossAx val="181307264"/>
        <c:crosses val="autoZero"/>
        <c:auto val="0"/>
        <c:lblAlgn val="ctr"/>
        <c:lblOffset val="100"/>
        <c:noMultiLvlLbl val="0"/>
      </c:catAx>
      <c:valAx>
        <c:axId val="181307264"/>
        <c:scaling>
          <c:orientation val="minMax"/>
        </c:scaling>
        <c:delete val="0"/>
        <c:axPos val="l"/>
        <c:majorGridlines>
          <c:spPr>
            <a:ln w="4258">
              <a:solidFill>
                <a:srgbClr val="000000"/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4258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576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pl-PL"/>
          </a:p>
        </c:txPr>
        <c:crossAx val="181305728"/>
        <c:crosses val="autoZero"/>
        <c:crossBetween val="between"/>
      </c:valAx>
      <c:spPr>
        <a:noFill/>
        <a:ln w="34067">
          <a:noFill/>
        </a:ln>
      </c:spPr>
    </c:plotArea>
    <c:legend>
      <c:legendPos val="r"/>
      <c:layout>
        <c:manualLayout>
          <c:xMode val="edge"/>
          <c:yMode val="edge"/>
          <c:x val="0.73258817257217934"/>
          <c:y val="0.1797001290177872"/>
          <c:w val="0.23616498441050573"/>
          <c:h val="0.59489081289479273"/>
        </c:manualLayout>
      </c:layout>
      <c:overlay val="0"/>
      <c:spPr>
        <a:noFill/>
        <a:ln w="34067">
          <a:noFill/>
        </a:ln>
      </c:spPr>
      <c:txPr>
        <a:bodyPr/>
        <a:lstStyle/>
        <a:p>
          <a:pPr>
            <a:defRPr sz="1234" b="1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341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pl-PL"/>
    </a:p>
  </c:txPr>
  <c:externalData r:id="rId1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45"/>
      <c:hPercent val="81"/>
      <c:rotY val="34"/>
      <c:depthPercent val="70"/>
      <c:rAngAx val="1"/>
    </c:view3D>
    <c:floor>
      <c:thickness val="0"/>
      <c:spPr>
        <a:solidFill>
          <a:srgbClr val="C0C0C0"/>
        </a:solidFill>
        <a:ln w="3175">
          <a:solidFill>
            <a:srgbClr val="000000"/>
          </a:solidFill>
          <a:prstDash val="solid"/>
        </a:ln>
      </c:spPr>
    </c:floor>
    <c:sideWall>
      <c:thickness val="0"/>
      <c:spPr>
        <a:noFill/>
        <a:ln w="12700">
          <a:solidFill>
            <a:srgbClr val="808080"/>
          </a:solidFill>
          <a:prstDash val="solid"/>
        </a:ln>
      </c:spPr>
    </c:sideWall>
    <c:backWall>
      <c:thickness val="0"/>
      <c:spPr>
        <a:noFill/>
        <a:ln w="12700">
          <a:solidFill>
            <a:srgbClr val="80808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2.7518358013680605E-2"/>
          <c:y val="5.8277326273170477E-2"/>
          <c:w val="0.65375185438776728"/>
          <c:h val="0.90146662934481259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gradFill rotWithShape="0">
              <a:gsLst>
                <a:gs pos="0">
                  <a:srgbClr val="FF0000">
                    <a:gamma/>
                    <a:shade val="46275"/>
                    <a:invGamma/>
                  </a:srgbClr>
                </a:gs>
                <a:gs pos="100000">
                  <a:srgbClr val="FF0000"/>
                </a:gs>
              </a:gsLst>
              <a:lin ang="5400000" scaled="1"/>
            </a:gradFill>
            <a:ln w="17205">
              <a:solidFill>
                <a:srgbClr val="000000"/>
              </a:solidFill>
              <a:prstDash val="solid"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9999FF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0-BB6B-433F-97C3-A19B91ED0EAC}"/>
              </c:ext>
            </c:extLst>
          </c:dPt>
          <c:dPt>
            <c:idx val="1"/>
            <c:invertIfNegative val="0"/>
            <c:bubble3D val="0"/>
            <c:spPr>
              <a:solidFill>
                <a:srgbClr val="00B050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1-BB6B-433F-97C3-A19B91ED0EAC}"/>
              </c:ext>
            </c:extLst>
          </c:dPt>
          <c:dPt>
            <c:idx val="2"/>
            <c:invertIfNegative val="0"/>
            <c:bubble3D val="0"/>
            <c:spPr>
              <a:solidFill>
                <a:srgbClr val="000099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2-BB6B-433F-97C3-A19B91ED0EAC}"/>
              </c:ext>
            </c:extLst>
          </c:dPt>
          <c:dPt>
            <c:idx val="3"/>
            <c:invertIfNegative val="0"/>
            <c:bubble3D val="0"/>
            <c:spPr>
              <a:solidFill>
                <a:srgbClr val="FFFF00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3-BB6B-433F-97C3-A19B91ED0EAC}"/>
              </c:ext>
            </c:extLst>
          </c:dPt>
          <c:dPt>
            <c:idx val="4"/>
            <c:invertIfNegative val="0"/>
            <c:bubble3D val="0"/>
            <c:spPr>
              <a:solidFill>
                <a:srgbClr val="FF00FF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4-BB6B-433F-97C3-A19B91ED0EAC}"/>
              </c:ext>
            </c:extLst>
          </c:dPt>
          <c:dPt>
            <c:idx val="5"/>
            <c:invertIfNegative val="0"/>
            <c:bubble3D val="0"/>
            <c:spPr>
              <a:solidFill>
                <a:srgbClr val="993366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5-BB6B-433F-97C3-A19B91ED0EAC}"/>
              </c:ext>
            </c:extLst>
          </c:dPt>
          <c:dPt>
            <c:idx val="6"/>
            <c:invertIfNegative val="0"/>
            <c:bubble3D val="0"/>
            <c:spPr>
              <a:gradFill rotWithShape="0">
                <a:gsLst>
                  <a:gs pos="0">
                    <a:srgbClr val="3366FF">
                      <a:gamma/>
                      <a:shade val="46275"/>
                      <a:invGamma/>
                    </a:srgbClr>
                  </a:gs>
                  <a:gs pos="100000">
                    <a:srgbClr val="3366FF"/>
                  </a:gs>
                </a:gsLst>
                <a:lin ang="5400000" scaled="1"/>
              </a:gradFill>
              <a:ln w="17205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BB6B-433F-97C3-A19B91ED0EAC}"/>
              </c:ext>
            </c:extLst>
          </c:dPt>
          <c:dPt>
            <c:idx val="7"/>
            <c:invertIfNegative val="0"/>
            <c:bubble3D val="0"/>
            <c:spPr>
              <a:solidFill>
                <a:srgbClr val="FF0000"/>
              </a:solidFill>
              <a:ln w="34411">
                <a:noFill/>
              </a:ln>
            </c:spPr>
            <c:extLst>
              <c:ext xmlns:c16="http://schemas.microsoft.com/office/drawing/2014/chart" uri="{C3380CC4-5D6E-409C-BE32-E72D297353CC}">
                <c16:uniqueId val="{00000007-BB6B-433F-97C3-A19B91ED0EAC}"/>
              </c:ext>
            </c:extLst>
          </c:dPt>
          <c:dLbls>
            <c:dLbl>
              <c:idx val="0"/>
              <c:layout>
                <c:manualLayout>
                  <c:x val="-1.5228056977372452E-2"/>
                  <c:y val="2.255087035896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B6B-433F-97C3-A19B91ED0EAC}"/>
                </c:ext>
              </c:extLst>
            </c:dLbl>
            <c:dLbl>
              <c:idx val="1"/>
              <c:layout>
                <c:manualLayout>
                  <c:x val="-1.2840025800698386E-2"/>
                  <c:y val="1.99856836077308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6B-433F-97C3-A19B91ED0EAC}"/>
                </c:ext>
              </c:extLst>
            </c:dLbl>
            <c:dLbl>
              <c:idx val="2"/>
              <c:layout>
                <c:manualLayout>
                  <c:x val="-1.2885498932027081E-2"/>
                  <c:y val="1.69133192389006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6B-433F-97C3-A19B91ED0EAC}"/>
                </c:ext>
              </c:extLst>
            </c:dLbl>
            <c:dLbl>
              <c:idx val="3"/>
              <c:layout>
                <c:manualLayout>
                  <c:x val="-1.171408155297112E-2"/>
                  <c:y val="1.12755461592671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6B-433F-97C3-A19B91ED0EAC}"/>
                </c:ext>
              </c:extLst>
            </c:dLbl>
            <c:dLbl>
              <c:idx val="4"/>
              <c:layout>
                <c:manualLayout>
                  <c:x val="-1.3323719716900736E-2"/>
                  <c:y val="7.422771942090753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6B-433F-97C3-A19B91ED0EAC}"/>
                </c:ext>
              </c:extLst>
            </c:dLbl>
            <c:dLbl>
              <c:idx val="5"/>
              <c:layout>
                <c:manualLayout>
                  <c:x val="-9.3711545572702018E-3"/>
                  <c:y val="1.1275324199697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6B-433F-97C3-A19B91ED0EAC}"/>
                </c:ext>
              </c:extLst>
            </c:dLbl>
            <c:dLbl>
              <c:idx val="6"/>
              <c:layout>
                <c:manualLayout>
                  <c:x val="-1.0544047737748611E-2"/>
                  <c:y val="1.76970584807977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6B-433F-97C3-A19B91ED0EAC}"/>
                </c:ext>
              </c:extLst>
            </c:dLbl>
            <c:dLbl>
              <c:idx val="7"/>
              <c:layout>
                <c:manualLayout>
                  <c:x val="-9.3709700820923773E-3"/>
                  <c:y val="2.536997885835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6B-433F-97C3-A19B91ED0EAC}"/>
                </c:ext>
              </c:extLst>
            </c:dLbl>
            <c:spPr>
              <a:noFill/>
              <a:ln w="34411">
                <a:noFill/>
              </a:ln>
            </c:spPr>
            <c:txPr>
              <a:bodyPr/>
              <a:lstStyle/>
              <a:p>
                <a:pPr>
                  <a:defRPr sz="2400" b="1" i="0" u="none" strike="noStrike" baseline="0">
                    <a:solidFill>
                      <a:schemeClr val="bg1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Sheet1!$B$1:$I$1</c:f>
              <c:strCache>
                <c:ptCount val="8"/>
                <c:pt idx="0">
                  <c:v>Obiekty użyteczności publicznej</c:v>
                </c:pt>
                <c:pt idx="1">
                  <c:v>Budynki mieszkalne wielorodzinne</c:v>
                </c:pt>
                <c:pt idx="2">
                  <c:v>Obiekty produkcyjne i magazynowe</c:v>
                </c:pt>
                <c:pt idx="3">
                  <c:v>Obiekty zamieszkania zbiorowego</c:v>
                </c:pt>
                <c:pt idx="4">
                  <c:v>Ustalenie przyczyn pożaru</c:v>
                </c:pt>
                <c:pt idx="5">
                  <c:v>Obiekty wypoczyku dzieci i młodzieży</c:v>
                </c:pt>
                <c:pt idx="6">
                  <c:v>Gospodarstwa rolne</c:v>
                </c:pt>
                <c:pt idx="7">
                  <c:v>Lasy</c:v>
                </c:pt>
              </c:strCache>
            </c:strRef>
          </c:cat>
          <c:val>
            <c:numRef>
              <c:f>Sheet1!$B$2:$I$2</c:f>
              <c:numCache>
                <c:formatCode>General</c:formatCode>
                <c:ptCount val="8"/>
                <c:pt idx="0">
                  <c:v>91</c:v>
                </c:pt>
                <c:pt idx="1">
                  <c:v>13</c:v>
                </c:pt>
                <c:pt idx="2">
                  <c:v>57</c:v>
                </c:pt>
                <c:pt idx="3">
                  <c:v>4</c:v>
                </c:pt>
                <c:pt idx="4">
                  <c:v>7</c:v>
                </c:pt>
                <c:pt idx="5">
                  <c:v>6</c:v>
                </c:pt>
                <c:pt idx="6">
                  <c:v>19</c:v>
                </c:pt>
                <c:pt idx="7">
                  <c:v>4</c:v>
                </c:pt>
              </c:numCache>
            </c:numRef>
          </c:val>
          <c:shape val="cylinder"/>
          <c:extLst>
            <c:ext xmlns:c16="http://schemas.microsoft.com/office/drawing/2014/chart" uri="{C3380CC4-5D6E-409C-BE32-E72D297353CC}">
              <c16:uniqueId val="{00000008-BB6B-433F-97C3-A19B91ED0EA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"/>
        <c:gapDepth val="20"/>
        <c:shape val="box"/>
        <c:axId val="181418624"/>
        <c:axId val="181420416"/>
        <c:axId val="181160128"/>
      </c:bar3DChart>
      <c:catAx>
        <c:axId val="181418624"/>
        <c:scaling>
          <c:orientation val="maxMin"/>
        </c:scaling>
        <c:delete val="1"/>
        <c:axPos val="b"/>
        <c:numFmt formatCode="General" sourceLinked="0"/>
        <c:majorTickMark val="out"/>
        <c:minorTickMark val="none"/>
        <c:tickLblPos val="none"/>
        <c:crossAx val="181420416"/>
        <c:crosses val="autoZero"/>
        <c:auto val="1"/>
        <c:lblAlgn val="ctr"/>
        <c:lblOffset val="100"/>
        <c:noMultiLvlLbl val="0"/>
      </c:catAx>
      <c:valAx>
        <c:axId val="181420416"/>
        <c:scaling>
          <c:orientation val="minMax"/>
        </c:scaling>
        <c:delete val="0"/>
        <c:axPos val="r"/>
        <c:majorGridlines>
          <c:spPr>
            <a:ln w="4301">
              <a:solidFill>
                <a:srgbClr val="000000"/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430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66" b="1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pl-PL"/>
          </a:p>
        </c:txPr>
        <c:crossAx val="181418624"/>
        <c:crosses val="autoZero"/>
        <c:crossBetween val="between"/>
      </c:valAx>
      <c:serAx>
        <c:axId val="1811601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430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66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pl-PL"/>
          </a:p>
        </c:txPr>
        <c:crossAx val="181420416"/>
        <c:crosses val="autoZero"/>
        <c:tickLblSkip val="1"/>
        <c:tickMarkSkip val="1"/>
      </c:serAx>
      <c:spPr>
        <a:noFill/>
        <a:ln w="34411">
          <a:noFill/>
        </a:ln>
      </c:spPr>
    </c:plotArea>
    <c:legend>
      <c:legendPos val="r"/>
      <c:layout>
        <c:manualLayout>
          <c:xMode val="edge"/>
          <c:yMode val="edge"/>
          <c:x val="0.7459582770615184"/>
          <c:y val="2.5936653428861412E-2"/>
          <c:w val="0.24048408236551791"/>
          <c:h val="0.95965417867435165"/>
        </c:manualLayout>
      </c:layout>
      <c:overlay val="0"/>
      <c:spPr>
        <a:noFill/>
        <a:ln w="34411">
          <a:noFill/>
        </a:ln>
      </c:spPr>
      <c:txPr>
        <a:bodyPr/>
        <a:lstStyle/>
        <a:p>
          <a:pPr>
            <a:defRPr sz="1118" b="1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2066" b="1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pl-PL"/>
    </a:p>
  </c:txPr>
  <c:externalData r:id="rId1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hPercent val="90"/>
      <c:rotY val="30"/>
      <c:depthPercent val="120"/>
      <c:rAngAx val="1"/>
    </c:view3D>
    <c:floor>
      <c:thickness val="0"/>
      <c:spPr>
        <a:solidFill>
          <a:srgbClr val="C0C0C0"/>
        </a:solidFill>
        <a:ln w="3175">
          <a:solidFill>
            <a:srgbClr val="000000"/>
          </a:solidFill>
          <a:prstDash val="solid"/>
        </a:ln>
      </c:spPr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>
        <c:manualLayout>
          <c:layoutTarget val="inner"/>
          <c:xMode val="edge"/>
          <c:yMode val="edge"/>
          <c:x val="0.12068965517241392"/>
          <c:y val="3.2365573255627882E-2"/>
          <c:w val="0.57083245968720653"/>
          <c:h val="0.95219077585421052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Wsch.</c:v>
                </c:pt>
              </c:strCache>
            </c:strRef>
          </c:tx>
          <c:spPr>
            <a:solidFill>
              <a:srgbClr val="9999FF"/>
            </a:solidFill>
            <a:ln w="29633">
              <a:noFill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ln w="29633">
                <a:noFill/>
              </a:ln>
            </c:spPr>
            <c:extLst>
              <c:ext xmlns:c16="http://schemas.microsoft.com/office/drawing/2014/chart" uri="{C3380CC4-5D6E-409C-BE32-E72D297353CC}">
                <c16:uniqueId val="{00000000-498E-4E65-B208-BEC264FB111C}"/>
              </c:ext>
            </c:extLst>
          </c:dPt>
          <c:dPt>
            <c:idx val="1"/>
            <c:invertIfNegative val="0"/>
            <c:bubble3D val="0"/>
            <c:spPr>
              <a:solidFill>
                <a:srgbClr val="3366FF"/>
              </a:solidFill>
              <a:ln w="29633">
                <a:noFill/>
              </a:ln>
            </c:spPr>
            <c:extLst>
              <c:ext xmlns:c16="http://schemas.microsoft.com/office/drawing/2014/chart" uri="{C3380CC4-5D6E-409C-BE32-E72D297353CC}">
                <c16:uniqueId val="{00000001-498E-4E65-B208-BEC264FB111C}"/>
              </c:ext>
            </c:extLst>
          </c:dPt>
          <c:dPt>
            <c:idx val="2"/>
            <c:invertIfNegative val="0"/>
            <c:bubble3D val="0"/>
            <c:spPr>
              <a:solidFill>
                <a:srgbClr val="FF00FF"/>
              </a:solidFill>
              <a:ln w="29633">
                <a:noFill/>
              </a:ln>
            </c:spPr>
            <c:extLst>
              <c:ext xmlns:c16="http://schemas.microsoft.com/office/drawing/2014/chart" uri="{C3380CC4-5D6E-409C-BE32-E72D297353CC}">
                <c16:uniqueId val="{00000002-498E-4E65-B208-BEC264FB111C}"/>
              </c:ext>
            </c:extLst>
          </c:dPt>
          <c:dPt>
            <c:idx val="3"/>
            <c:invertIfNegative val="0"/>
            <c:bubble3D val="0"/>
            <c:spPr>
              <a:solidFill>
                <a:srgbClr val="800000"/>
              </a:solidFill>
              <a:ln w="29633">
                <a:noFill/>
              </a:ln>
            </c:spPr>
            <c:extLst>
              <c:ext xmlns:c16="http://schemas.microsoft.com/office/drawing/2014/chart" uri="{C3380CC4-5D6E-409C-BE32-E72D297353CC}">
                <c16:uniqueId val="{00000003-498E-4E65-B208-BEC264FB111C}"/>
              </c:ext>
            </c:extLst>
          </c:dPt>
          <c:dPt>
            <c:idx val="4"/>
            <c:invertIfNegative val="0"/>
            <c:bubble3D val="0"/>
            <c:spPr>
              <a:solidFill>
                <a:srgbClr val="99CC00"/>
              </a:solidFill>
              <a:ln w="29633">
                <a:noFill/>
              </a:ln>
            </c:spPr>
            <c:extLst>
              <c:ext xmlns:c16="http://schemas.microsoft.com/office/drawing/2014/chart" uri="{C3380CC4-5D6E-409C-BE32-E72D297353CC}">
                <c16:uniqueId val="{00000004-498E-4E65-B208-BEC264FB111C}"/>
              </c:ext>
            </c:extLst>
          </c:dPt>
          <c:dLbls>
            <c:dLbl>
              <c:idx val="0"/>
              <c:layout>
                <c:manualLayout>
                  <c:x val="1.3529518049374271E-2"/>
                  <c:y val="-5.1301691571649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98E-4E65-B208-BEC264FB111C}"/>
                </c:ext>
              </c:extLst>
            </c:dLbl>
            <c:dLbl>
              <c:idx val="1"/>
              <c:layout>
                <c:manualLayout>
                  <c:x val="9.7859781744433667E-3"/>
                  <c:y val="2.301587315970430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98E-4E65-B208-BEC264FB111C}"/>
                </c:ext>
              </c:extLst>
            </c:dLbl>
            <c:dLbl>
              <c:idx val="2"/>
              <c:layout>
                <c:manualLayout>
                  <c:x val="1.0873273992924794E-2"/>
                  <c:y val="-5.54542074184997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98E-4E65-B208-BEC264FB111C}"/>
                </c:ext>
              </c:extLst>
            </c:dLbl>
            <c:dLbl>
              <c:idx val="3"/>
              <c:layout>
                <c:manualLayout>
                  <c:x val="1.5114841407650041E-2"/>
                  <c:y val="-3.08253220274049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98E-4E65-B208-BEC264FB111C}"/>
                </c:ext>
              </c:extLst>
            </c:dLbl>
            <c:dLbl>
              <c:idx val="4"/>
              <c:layout>
                <c:manualLayout>
                  <c:x val="1.4135301807529239E-2"/>
                  <c:y val="-1.3809523895822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98E-4E65-B208-BEC264FB111C}"/>
                </c:ext>
              </c:extLst>
            </c:dLbl>
            <c:dLbl>
              <c:idx val="5"/>
              <c:layout>
                <c:manualLayout>
                  <c:x val="1.1960639990986321E-2"/>
                  <c:y val="4.603174631940848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98E-4E65-B208-BEC264FB111C}"/>
                </c:ext>
              </c:extLst>
            </c:dLbl>
            <c:spPr>
              <a:noFill/>
              <a:ln w="29633">
                <a:noFill/>
              </a:ln>
            </c:spPr>
            <c:txPr>
              <a:bodyPr/>
              <a:lstStyle/>
              <a:p>
                <a:pPr>
                  <a:defRPr sz="2400" b="1" i="0" u="none" strike="noStrike" baseline="0">
                    <a:solidFill>
                      <a:schemeClr val="bg1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Sheet1!$B$1:$F$1</c:f>
              <c:strCache>
                <c:ptCount val="5"/>
                <c:pt idx="0">
                  <c:v>Obiekty zamieszkania zbiorowego</c:v>
                </c:pt>
                <c:pt idx="1">
                  <c:v>Obiekty użyteczności publicznej</c:v>
                </c:pt>
                <c:pt idx="2">
                  <c:v>Budynki mieszkalne wielorodzinne</c:v>
                </c:pt>
                <c:pt idx="3">
                  <c:v>Obiekty produkcyjne i magazynowe </c:v>
                </c:pt>
                <c:pt idx="4">
                  <c:v>Obiekty zabytkowe</c:v>
                </c:pt>
              </c:strCache>
            </c:strRef>
          </c:cat>
          <c:val>
            <c:numRef>
              <c:f>Sheet1!$B$2:$F$2</c:f>
              <c:numCache>
                <c:formatCode>General</c:formatCode>
                <c:ptCount val="5"/>
                <c:pt idx="0">
                  <c:v>1</c:v>
                </c:pt>
                <c:pt idx="1">
                  <c:v>138</c:v>
                </c:pt>
                <c:pt idx="2">
                  <c:v>1</c:v>
                </c:pt>
                <c:pt idx="3">
                  <c:v>56</c:v>
                </c:pt>
                <c:pt idx="4">
                  <c:v>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498E-4E65-B208-BEC264FB111C}"/>
            </c:ext>
          </c:extLst>
        </c:ser>
        <c:dLbls>
          <c:showLegendKey val="1"/>
          <c:showVal val="1"/>
          <c:showCatName val="0"/>
          <c:showSerName val="0"/>
          <c:showPercent val="0"/>
          <c:showBubbleSize val="0"/>
        </c:dLbls>
        <c:gapWidth val="20"/>
        <c:gapDepth val="270"/>
        <c:shape val="cylinder"/>
        <c:axId val="181339264"/>
        <c:axId val="181340800"/>
        <c:axId val="0"/>
      </c:bar3DChart>
      <c:catAx>
        <c:axId val="181339264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one"/>
        <c:crossAx val="181340800"/>
        <c:crosses val="autoZero"/>
        <c:auto val="1"/>
        <c:lblAlgn val="ctr"/>
        <c:lblOffset val="100"/>
        <c:noMultiLvlLbl val="0"/>
      </c:catAx>
      <c:valAx>
        <c:axId val="181340800"/>
        <c:scaling>
          <c:orientation val="minMax"/>
        </c:scaling>
        <c:delete val="0"/>
        <c:axPos val="l"/>
        <c:majorGridlines>
          <c:spPr>
            <a:ln w="3704">
              <a:solidFill>
                <a:srgbClr val="000000"/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3704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pl-PL"/>
          </a:p>
        </c:txPr>
        <c:crossAx val="181339264"/>
        <c:crosses val="autoZero"/>
        <c:crossBetween val="between"/>
      </c:valAx>
      <c:spPr>
        <a:noFill/>
        <a:ln w="29633">
          <a:noFill/>
        </a:ln>
      </c:spPr>
    </c:plotArea>
    <c:legend>
      <c:legendPos val="r"/>
      <c:layout>
        <c:manualLayout>
          <c:xMode val="edge"/>
          <c:yMode val="edge"/>
          <c:x val="0.62227263500329499"/>
          <c:y val="0.10558450259707851"/>
          <c:w val="0.36860611732838788"/>
          <c:h val="0.68644642348735418"/>
        </c:manualLayout>
      </c:layout>
      <c:overlay val="0"/>
      <c:txPr>
        <a:bodyPr/>
        <a:lstStyle/>
        <a:p>
          <a:pPr>
            <a:defRPr sz="1600"/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167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pl-PL"/>
    </a:p>
  </c:txPr>
  <c:externalData r:id="rId1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20"/>
      <c:hPercent val="150"/>
      <c:rotY val="32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343660220482277E-2"/>
          <c:y val="0.29396980125768102"/>
          <c:w val="0.64781906300484826"/>
          <c:h val="0.54773869346733672"/>
        </c:manualLayout>
      </c:layout>
      <c:pie3DChart>
        <c:varyColors val="1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6939">
              <a:noFill/>
            </a:ln>
          </c:spPr>
          <c:explosion val="22"/>
          <c:dPt>
            <c:idx val="0"/>
            <c:bubble3D val="0"/>
            <c:spPr>
              <a:gradFill rotWithShape="0">
                <a:gsLst>
                  <a:gs pos="0">
                    <a:srgbClr val="0000FF">
                      <a:gamma/>
                      <a:shade val="46275"/>
                      <a:invGamma/>
                    </a:srgbClr>
                  </a:gs>
                  <a:gs pos="100000">
                    <a:srgbClr val="0000FF"/>
                  </a:gs>
                </a:gsLst>
                <a:lin ang="5400000" scaled="1"/>
              </a:gradFill>
              <a:ln w="3693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76CF-4B9F-95C6-B3D3020E7209}"/>
              </c:ext>
            </c:extLst>
          </c:dPt>
          <c:dPt>
            <c:idx val="1"/>
            <c:bubble3D val="0"/>
            <c:spPr>
              <a:gradFill rotWithShape="0">
                <a:gsLst>
                  <a:gs pos="0">
                    <a:srgbClr val="FFFF00">
                      <a:gamma/>
                      <a:shade val="46275"/>
                      <a:invGamma/>
                    </a:srgbClr>
                  </a:gs>
                  <a:gs pos="100000">
                    <a:srgbClr val="FFFF00"/>
                  </a:gs>
                </a:gsLst>
                <a:lin ang="5400000" scaled="1"/>
              </a:gradFill>
              <a:ln w="3693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1-76CF-4B9F-95C6-B3D3020E7209}"/>
              </c:ext>
            </c:extLst>
          </c:dPt>
          <c:dPt>
            <c:idx val="2"/>
            <c:bubble3D val="0"/>
            <c:spPr>
              <a:gradFill rotWithShape="0">
                <a:gsLst>
                  <a:gs pos="0">
                    <a:srgbClr val="FF0000">
                      <a:gamma/>
                      <a:shade val="46275"/>
                      <a:invGamma/>
                    </a:srgbClr>
                  </a:gs>
                  <a:gs pos="100000">
                    <a:srgbClr val="FF0000"/>
                  </a:gs>
                </a:gsLst>
                <a:lin ang="5400000" scaled="1"/>
              </a:gradFill>
              <a:ln w="3693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76CF-4B9F-95C6-B3D3020E7209}"/>
              </c:ext>
            </c:extLst>
          </c:dPt>
          <c:dPt>
            <c:idx val="3"/>
            <c:bubble3D val="0"/>
            <c:spPr>
              <a:gradFill rotWithShape="0">
                <a:gsLst>
                  <a:gs pos="0">
                    <a:srgbClr val="993366">
                      <a:gamma/>
                      <a:shade val="46275"/>
                      <a:invGamma/>
                    </a:srgbClr>
                  </a:gs>
                  <a:gs pos="100000">
                    <a:srgbClr val="993366"/>
                  </a:gs>
                </a:gsLst>
                <a:lin ang="5400000" scaled="1"/>
              </a:gradFill>
              <a:ln w="55408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3-76CF-4B9F-95C6-B3D3020E7209}"/>
              </c:ext>
            </c:extLst>
          </c:dPt>
          <c:dLbls>
            <c:dLbl>
              <c:idx val="0"/>
              <c:layout>
                <c:manualLayout>
                  <c:x val="-0.14825231085244803"/>
                  <c:y val="5.3823674465187502E-2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6CF-4B9F-95C6-B3D3020E7209}"/>
                </c:ext>
              </c:extLst>
            </c:dLbl>
            <c:dLbl>
              <c:idx val="1"/>
              <c:layout>
                <c:manualLayout>
                  <c:x val="5.1816919624177407E-2"/>
                  <c:y val="-0.13972506847319149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CF-4B9F-95C6-B3D3020E7209}"/>
                </c:ext>
              </c:extLst>
            </c:dLbl>
            <c:dLbl>
              <c:idx val="2"/>
              <c:layout>
                <c:manualLayout>
                  <c:x val="0.10968171098177959"/>
                  <c:y val="-0.16337871247878227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CF-4B9F-95C6-B3D3020E7209}"/>
                </c:ext>
              </c:extLst>
            </c:dLbl>
            <c:dLbl>
              <c:idx val="3"/>
              <c:layout>
                <c:manualLayout>
                  <c:x val="3.5693636121571795E-2"/>
                  <c:y val="5.3082063494033334E-2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CF-4B9F-95C6-B3D3020E7209}"/>
                </c:ext>
              </c:extLst>
            </c:dLbl>
            <c:dLbl>
              <c:idx val="4"/>
              <c:layout>
                <c:manualLayout>
                  <c:xMode val="edge"/>
                  <c:yMode val="edge"/>
                  <c:x val="0.35056542810985564"/>
                  <c:y val="0.1934673366834175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CF-4B9F-95C6-B3D3020E7209}"/>
                </c:ext>
              </c:extLst>
            </c:dLbl>
            <c:spPr>
              <a:noFill/>
              <a:ln w="36939">
                <a:noFill/>
              </a:ln>
            </c:spPr>
            <c:txPr>
              <a:bodyPr/>
              <a:lstStyle/>
              <a:p>
                <a:pPr>
                  <a:defRPr sz="3418" b="1" i="0" u="none" strike="noStrike" baseline="0">
                    <a:solidFill>
                      <a:schemeClr val="bg1">
                        <a:lumMod val="95000"/>
                      </a:schemeClr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defRPr>
                </a:pPr>
                <a:endParaRPr lang="pl-PL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Sheet1!$B$1:$E$1</c:f>
              <c:strCache>
                <c:ptCount val="4"/>
                <c:pt idx="0">
                  <c:v>obiekty użyteczności publicznej</c:v>
                </c:pt>
                <c:pt idx="1">
                  <c:v>Lasy</c:v>
                </c:pt>
                <c:pt idx="2">
                  <c:v>obiekty produkcyjne i magazynowe</c:v>
                </c:pt>
                <c:pt idx="3">
                  <c:v>budynki mieszkalne wielorodzinne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60</c:v>
                </c:pt>
                <c:pt idx="1">
                  <c:v>1</c:v>
                </c:pt>
                <c:pt idx="2">
                  <c:v>23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76CF-4B9F-95C6-B3D3020E720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solidFill>
              <a:srgbClr val="993366"/>
            </a:solidFill>
            <a:ln w="18469">
              <a:solidFill>
                <a:srgbClr val="000000"/>
              </a:solidFill>
              <a:prstDash val="solid"/>
            </a:ln>
          </c:spPr>
          <c:explosion val="22"/>
          <c:dPt>
            <c:idx val="0"/>
            <c:bubble3D val="0"/>
            <c:spPr>
              <a:solidFill>
                <a:srgbClr val="9999FF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76CF-4B9F-95C6-B3D3020E7209}"/>
              </c:ext>
            </c:extLst>
          </c:dPt>
          <c:dPt>
            <c:idx val="2"/>
            <c:bubble3D val="0"/>
            <c:spPr>
              <a:solidFill>
                <a:srgbClr val="FFFFCC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7-76CF-4B9F-95C6-B3D3020E7209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8-76CF-4B9F-95C6-B3D3020E7209}"/>
              </c:ext>
            </c:extLst>
          </c:dPt>
          <c:dLbls>
            <c:spPr>
              <a:noFill/>
              <a:ln w="36939">
                <a:noFill/>
              </a:ln>
            </c:spPr>
            <c:txPr>
              <a:bodyPr/>
              <a:lstStyle/>
              <a:p>
                <a:pPr>
                  <a:defRPr sz="4036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Sheet1!$B$1:$E$1</c:f>
              <c:strCache>
                <c:ptCount val="4"/>
                <c:pt idx="0">
                  <c:v>obiekty użyteczności publicznej</c:v>
                </c:pt>
                <c:pt idx="1">
                  <c:v>Lasy</c:v>
                </c:pt>
                <c:pt idx="2">
                  <c:v>obiekty produkcyjne i magazynowe</c:v>
                </c:pt>
                <c:pt idx="3">
                  <c:v>budynki mieszkalne wielorodzinne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9-76CF-4B9F-95C6-B3D3020E7209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solidFill>
              <a:srgbClr val="FFFFCC"/>
            </a:solidFill>
            <a:ln w="18469">
              <a:solidFill>
                <a:srgbClr val="000000"/>
              </a:solidFill>
              <a:prstDash val="solid"/>
            </a:ln>
          </c:spPr>
          <c:explosion val="22"/>
          <c:dPt>
            <c:idx val="0"/>
            <c:bubble3D val="0"/>
            <c:spPr>
              <a:solidFill>
                <a:srgbClr val="9999FF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76CF-4B9F-95C6-B3D3020E7209}"/>
              </c:ext>
            </c:extLst>
          </c:dPt>
          <c:dPt>
            <c:idx val="1"/>
            <c:bubble3D val="0"/>
            <c:spPr>
              <a:solidFill>
                <a:srgbClr val="993366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B-76CF-4B9F-95C6-B3D3020E7209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8469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C-76CF-4B9F-95C6-B3D3020E7209}"/>
              </c:ext>
            </c:extLst>
          </c:dPt>
          <c:dLbls>
            <c:spPr>
              <a:noFill/>
              <a:ln w="36939">
                <a:noFill/>
              </a:ln>
            </c:spPr>
            <c:txPr>
              <a:bodyPr/>
              <a:lstStyle/>
              <a:p>
                <a:pPr>
                  <a:defRPr sz="4036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Sheet1!$B$1:$E$1</c:f>
              <c:strCache>
                <c:ptCount val="4"/>
                <c:pt idx="0">
                  <c:v>obiekty użyteczności publicznej</c:v>
                </c:pt>
                <c:pt idx="1">
                  <c:v>Lasy</c:v>
                </c:pt>
                <c:pt idx="2">
                  <c:v>obiekty produkcyjne i magazynowe</c:v>
                </c:pt>
                <c:pt idx="3">
                  <c:v>budynki mieszkalne wielorodzinne</c:v>
                </c:pt>
              </c:strCache>
            </c:strRef>
          </c:cat>
          <c:val>
            <c:numRef>
              <c:f>Sheet1!$B$4:$E$4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D-76CF-4B9F-95C6-B3D3020E720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</c:pie3DChart>
      <c:spPr>
        <a:noFill/>
        <a:ln w="36939">
          <a:noFill/>
        </a:ln>
      </c:spPr>
    </c:plotArea>
    <c:legend>
      <c:legendPos val="r"/>
      <c:layout>
        <c:manualLayout>
          <c:xMode val="edge"/>
          <c:yMode val="edge"/>
          <c:x val="0.6337363536079732"/>
          <c:y val="0.17812681984254039"/>
          <c:w val="0.36449199284871997"/>
          <c:h val="0.67485017748067688"/>
        </c:manualLayout>
      </c:layout>
      <c:overlay val="0"/>
      <c:spPr>
        <a:noFill/>
        <a:ln w="36939">
          <a:noFill/>
        </a:ln>
      </c:spPr>
      <c:txPr>
        <a:bodyPr/>
        <a:lstStyle/>
        <a:p>
          <a:pPr>
            <a:defRPr sz="1600" b="1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pl-PL"/>
        </a:p>
      </c:txPr>
    </c:legend>
    <c:plotVisOnly val="1"/>
    <c:dispBlanksAs val="zero"/>
    <c:showDLblsOverMax val="0"/>
  </c:chart>
  <c:spPr>
    <a:noFill/>
    <a:ln>
      <a:noFill/>
    </a:ln>
  </c:spPr>
  <c:txPr>
    <a:bodyPr/>
    <a:lstStyle/>
    <a:p>
      <a:pPr>
        <a:defRPr sz="1454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pl-PL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66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9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12.xml><?xml version="1.0" encoding="utf-8"?>
<cs:chartStyle xmlns:cs="http://schemas.microsoft.com/office/drawing/2012/chartStyle" xmlns:a="http://schemas.openxmlformats.org/drawingml/2006/main" id="220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1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gi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0.73543</cdr:x>
      <cdr:y>0.2429</cdr:y>
    </cdr:from>
    <cdr:to>
      <cdr:x>0.89767</cdr:x>
      <cdr:y>0.63103</cdr:y>
    </cdr:to>
    <cdr:pic>
      <cdr:nvPicPr>
        <cdr:cNvPr id="2" name="Picture 8" descr="firetruck3">
          <a:extLst xmlns:a="http://schemas.openxmlformats.org/drawingml/2006/main">
            <a:ext uri="{FF2B5EF4-FFF2-40B4-BE49-F238E27FC236}">
              <a16:creationId xmlns:a16="http://schemas.microsoft.com/office/drawing/2014/main" id="{338350DC-D31C-4197-AAE0-8685196BACCF}"/>
            </a:ext>
          </a:extLst>
        </cdr:cNvPr>
        <cdr:cNvPicPr>
          <a:picLocks xmlns:a="http://schemas.openxmlformats.org/drawingml/2006/main" noChangeAspect="1" noChangeArrowheads="1" noCrop="1"/>
        </cdr:cNvPicPr>
      </cdr:nvPicPr>
      <cdr:blipFill>
        <a:blip xmlns:a="http://schemas.openxmlformats.org/drawingml/2006/main"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 xmlns:a="http://schemas.openxmlformats.org/drawingml/2006/main"/>
        <a:stretch xmlns:a="http://schemas.openxmlformats.org/drawingml/2006/main">
          <a:fillRect/>
        </a:stretch>
      </cdr:blipFill>
      <cdr:spPr bwMode="auto">
        <a:xfrm xmlns:a="http://schemas.openxmlformats.org/drawingml/2006/main">
          <a:off x="7422232" y="1135855"/>
          <a:ext cx="1637396" cy="181502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cdr:spPr>
    </cdr:pic>
  </cdr:relSizeAnchor>
  <cdr:relSizeAnchor xmlns:cdr="http://schemas.openxmlformats.org/drawingml/2006/chartDrawing">
    <cdr:from>
      <cdr:x>0.29351</cdr:x>
      <cdr:y>0.1676</cdr:y>
    </cdr:from>
    <cdr:to>
      <cdr:x>0.38412</cdr:x>
      <cdr:y>0.36314</cdr:y>
    </cdr:to>
    <cdr:sp macro="" textlink="">
      <cdr:nvSpPr>
        <cdr:cNvPr id="4" name="pole tekstowe 3">
          <a:extLst xmlns:a="http://schemas.openxmlformats.org/drawingml/2006/main">
            <a:ext uri="{FF2B5EF4-FFF2-40B4-BE49-F238E27FC236}">
              <a16:creationId xmlns:a16="http://schemas.microsoft.com/office/drawing/2014/main" id="{667BAC39-BAF2-40E0-A406-7A49629F4521}"/>
            </a:ext>
          </a:extLst>
        </cdr:cNvPr>
        <cdr:cNvSpPr txBox="1"/>
      </cdr:nvSpPr>
      <cdr:spPr>
        <a:xfrm xmlns:a="http://schemas.openxmlformats.org/drawingml/2006/main">
          <a:off x="2962271" y="783771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pl-PL" sz="3200" b="1" dirty="0">
              <a:solidFill>
                <a:srgbClr val="44546A"/>
              </a:solidFill>
            </a:rPr>
            <a:t>7%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F333B05-06FD-4227-8CF1-66A9424D4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3928A2B1-26AB-48E6-8994-AE9433AE1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4F9640DA-E092-4D9C-B983-41B7E5AB9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8F86AD7C-1D6D-418D-BADF-CF9CDEFD3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91C1855D-0A5E-41CA-8D9A-6548CC58E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54812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B53121B-0621-4EE2-97F6-C9F81F2D6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BC77753-2391-4495-87BB-95F3D1E2B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3309C1C4-B0E8-4176-8BFD-CDD22A3D5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1D68382B-632A-46EF-B584-7EEC1D674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1843490A-E788-4244-B7DE-8A074359E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27692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AC6BF63-FCDA-4A3E-A089-DABFDC413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6C4F6229-1167-4336-8688-4FCACB5CF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F21F0368-0FF6-4FD1-BBF5-D3FC41994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29D9F78-DBF7-4F2E-9A2A-60E91F631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DECA03A4-461C-41B8-80FE-652F59AA3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90446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5D85E62-1040-4D3A-9367-7ADDF526D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DF97346-9CEA-4673-AB71-1B5CC80012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0BE07E34-7FEC-4651-A8DD-69E219F99D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5A4D8A6A-AB1E-4757-9C46-060589878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4F14012A-7760-40B8-B887-64AB39304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C57032C3-9639-4737-8A8D-BDDFE572F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13972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5B6CA43-C042-4E76-A83E-1C325F01B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2ECC8B7D-E5F7-4D1F-9430-F03CA73D7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658CA566-49D8-4336-84AE-3CBAA6B37F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16618CA9-964D-46F8-B120-59857B12D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E051BFCA-4FAA-40E8-9344-D72F6078CA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78F32152-6CEB-403A-B8B2-A90926877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85A12A0C-30D6-4EF5-A62A-FE66D6302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45356169-36C7-489E-9057-8B7870B16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69242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8049ED1-7241-4E00-AEBE-DA9D84BD2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DA898BDF-F6A3-4E7F-99AE-D829FD46B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80C72E7E-B845-4012-AA8E-42D248489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5F702EEB-AF79-47E6-9E4A-9DBA2849A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04552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75BA4ACC-B233-41D8-9BB2-F875EFE46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4623AEEF-3F5B-4ACE-B3DB-4F654E773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40233CDA-D14B-4810-A07A-EDBBC8254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75747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BECB5C7-F228-4B41-803B-F2B6A9C60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B62FD35-3A80-4CB5-BD49-F7491DD8B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7A51E374-7444-46DC-A029-DDB7750F74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693B2538-8E46-4E66-B772-4000FB03C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17573D7A-B25F-4F5A-B04C-1850AFDC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8A6721F6-2623-4A74-9312-455C3B74B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8783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18CC868-F6D4-4C59-9E36-3FC205523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82364E31-80BF-4B74-9058-47F13D2BE7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F3816C59-E4CE-4432-8E80-B7640C5B95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B42DF9BE-1254-4450-88D1-898E7DE8C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8D74976B-4147-4938-96FB-565F6D8D0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7D397561-09CC-449A-859C-71C9D549F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30136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604C46A-803C-486A-9A2D-8AA2FF84D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6A7C57BC-41D9-4EA7-9C3C-ECDD7B98F0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C027ADFE-DD2D-4325-A4C4-4AC803247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AB24C32-2C2E-4D29-87F0-3A84E87A2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35D747D-8E8F-4C68-8B33-F77FC0C67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10802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54F4C3F3-8427-4E67-9CA2-68C7DA28E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2160E150-4904-46B3-AD93-A83258179F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53E6975C-362D-4396-BEA5-D1C2F4628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32146969-DDD7-44D5-9152-640A43C1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AE13BB82-FFAC-48F1-B3E6-0637565DB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8762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6F8C6F7F-D592-44D9-BB2F-F76AB5EE4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B3A0FAE3-1D35-4F6A-8ADB-7F2E2DF033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D0FBCEC-3B09-446C-8460-4E28FAE7C6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29EC6-B94C-4E1C-90A5-37C249D12787}" type="datetimeFigureOut">
              <a:rPr lang="pl-PL" smtClean="0"/>
              <a:pPr/>
              <a:t>31.01.2020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EAC47125-5306-4DB5-ADEA-592CA4B5DD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78A68547-9668-476F-949D-5AC8B969CB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9FBC2-AB2A-4B2A-BD38-AC8634395062}" type="slidenum">
              <a:rPr lang="pl-PL" smtClean="0"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25405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hyperlink" Target="https://pl.wikipedia.org/wiki/Warta_(gmina)" TargetMode="External"/><Relationship Id="rId26" Type="http://schemas.openxmlformats.org/officeDocument/2006/relationships/hyperlink" Target="https://pl.wikipedia.org/wiki/Wr%C3%B3blew_(gmina)" TargetMode="External"/><Relationship Id="rId3" Type="http://schemas.openxmlformats.org/officeDocument/2006/relationships/image" Target="../media/image4.png"/><Relationship Id="rId21" Type="http://schemas.openxmlformats.org/officeDocument/2006/relationships/hyperlink" Target="https://pl.wikipedia.org/wiki/Brze%C5%BAnio_(gmina)" TargetMode="External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hyperlink" Target="https://pl.wikipedia.org/wiki/B%C5%82aszki_(gmina)" TargetMode="External"/><Relationship Id="rId25" Type="http://schemas.openxmlformats.org/officeDocument/2006/relationships/hyperlink" Target="https://pl.wikipedia.org/wiki/Sieradz_(gmina_wiejska)" TargetMode="External"/><Relationship Id="rId2" Type="http://schemas.openxmlformats.org/officeDocument/2006/relationships/image" Target="../media/image3.gif"/><Relationship Id="rId16" Type="http://schemas.openxmlformats.org/officeDocument/2006/relationships/hyperlink" Target="https://pl.wikipedia.org/wiki/Sieradz" TargetMode="External"/><Relationship Id="rId20" Type="http://schemas.openxmlformats.org/officeDocument/2006/relationships/hyperlink" Target="https://pl.wikipedia.org/wiki/Br%C4%85szewice_(gmina)" TargetMode="External"/><Relationship Id="rId29" Type="http://schemas.openxmlformats.org/officeDocument/2006/relationships/hyperlink" Target="https://pl.wikipedia.org/wiki/Z%C5%82oczew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hyperlink" Target="https://pl.wikipedia.org/wiki/Klonowa_(gmina)" TargetMode="External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23" Type="http://schemas.openxmlformats.org/officeDocument/2006/relationships/hyperlink" Target="https://pl.wikipedia.org/wiki/Goszczan%C3%B3w_(gmina)" TargetMode="External"/><Relationship Id="rId28" Type="http://schemas.openxmlformats.org/officeDocument/2006/relationships/hyperlink" Target="https://pl.wikipedia.org/wiki/Warta_(miasto)" TargetMode="External"/><Relationship Id="rId10" Type="http://schemas.openxmlformats.org/officeDocument/2006/relationships/image" Target="../media/image11.png"/><Relationship Id="rId19" Type="http://schemas.openxmlformats.org/officeDocument/2006/relationships/hyperlink" Target="https://pl.wikipedia.org/wiki/Z%C5%82oczew_(gmina)" TargetMode="External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hyperlink" Target="https://pl.wikipedia.org/wiki/Burzenin_(gmina)" TargetMode="External"/><Relationship Id="rId27" Type="http://schemas.openxmlformats.org/officeDocument/2006/relationships/hyperlink" Target="https://pl.wikipedia.org/wiki/B%C5%82aszki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3.png"/><Relationship Id="rId4" Type="http://schemas.openxmlformats.org/officeDocument/2006/relationships/image" Target="../media/image3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4.png"/><Relationship Id="rId4" Type="http://schemas.openxmlformats.org/officeDocument/2006/relationships/image" Target="../media/image3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jpeg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5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7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z.gov.pl/download/3154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4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az 21">
            <a:extLst>
              <a:ext uri="{FF2B5EF4-FFF2-40B4-BE49-F238E27FC236}">
                <a16:creationId xmlns:a16="http://schemas.microsoft.com/office/drawing/2014/main" id="{D471A341-C30F-4A8B-A54E-80F81C379C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Obraz 15">
            <a:extLst>
              <a:ext uri="{FF2B5EF4-FFF2-40B4-BE49-F238E27FC236}">
                <a16:creationId xmlns:a16="http://schemas.microsoft.com/office/drawing/2014/main" id="{908DB7D7-CE6C-4015-8ABC-97A15D005E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59" y="485485"/>
            <a:ext cx="1377284" cy="1774705"/>
          </a:xfrm>
          <a:prstGeom prst="rect">
            <a:avLst/>
          </a:prstGeom>
        </p:spPr>
      </p:pic>
      <p:sp>
        <p:nvSpPr>
          <p:cNvPr id="17" name="Prostokąt 16">
            <a:extLst>
              <a:ext uri="{FF2B5EF4-FFF2-40B4-BE49-F238E27FC236}">
                <a16:creationId xmlns:a16="http://schemas.microsoft.com/office/drawing/2014/main" id="{4A96BEDC-0944-4F13-A6D6-86695FA941E4}"/>
              </a:ext>
            </a:extLst>
          </p:cNvPr>
          <p:cNvSpPr/>
          <p:nvPr/>
        </p:nvSpPr>
        <p:spPr>
          <a:xfrm>
            <a:off x="2453977" y="485485"/>
            <a:ext cx="7284045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l-PL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KOMENDA POWIATOWA</a:t>
            </a:r>
          </a:p>
          <a:p>
            <a:pPr algn="ctr"/>
            <a:r>
              <a:rPr lang="pl-PL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PAŃSTWOWEJ STRAŻY POZARNEJ</a:t>
            </a:r>
          </a:p>
          <a:p>
            <a:pPr algn="ctr"/>
            <a:r>
              <a:rPr lang="pl-PL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 SIERADZU</a:t>
            </a:r>
          </a:p>
        </p:txBody>
      </p:sp>
      <p:sp>
        <p:nvSpPr>
          <p:cNvPr id="19" name="Prostokąt 18">
            <a:extLst>
              <a:ext uri="{FF2B5EF4-FFF2-40B4-BE49-F238E27FC236}">
                <a16:creationId xmlns:a16="http://schemas.microsoft.com/office/drawing/2014/main" id="{E87E1EC7-59AB-4522-9B07-1E3B8496E049}"/>
              </a:ext>
            </a:extLst>
          </p:cNvPr>
          <p:cNvSpPr/>
          <p:nvPr/>
        </p:nvSpPr>
        <p:spPr>
          <a:xfrm>
            <a:off x="536359" y="4433524"/>
            <a:ext cx="67107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l-PL" sz="2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INFORMACJA O OCHRONIE PRZECIWPOŻAROWEJ</a:t>
            </a:r>
          </a:p>
          <a:p>
            <a:pPr algn="ctr"/>
            <a:r>
              <a:rPr lang="pl-PL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ORAZ O DZIAŁANIACH RATOWNICZYCH NA TERENIE</a:t>
            </a:r>
          </a:p>
          <a:p>
            <a:pPr algn="ctr"/>
            <a:r>
              <a:rPr lang="pl-PL" sz="2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POWIAT</a:t>
            </a:r>
            <a:r>
              <a:rPr lang="pl-PL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U SIERADZKIEGO</a:t>
            </a:r>
            <a:endParaRPr lang="pl-PL" sz="2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0" name="Prostokąt 19">
            <a:extLst>
              <a:ext uri="{FF2B5EF4-FFF2-40B4-BE49-F238E27FC236}">
                <a16:creationId xmlns:a16="http://schemas.microsoft.com/office/drawing/2014/main" id="{30404DE5-5910-4A42-9CF8-5A01DE808D39}"/>
              </a:ext>
            </a:extLst>
          </p:cNvPr>
          <p:cNvSpPr/>
          <p:nvPr/>
        </p:nvSpPr>
        <p:spPr>
          <a:xfrm>
            <a:off x="3471787" y="6247281"/>
            <a:ext cx="524842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l-PL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SIERADZ, DNIA 31 STYCZNIA 2020 ROKU</a:t>
            </a:r>
            <a:endParaRPr lang="pl-PL" sz="2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3406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>
            <a:extLst>
              <a:ext uri="{FF2B5EF4-FFF2-40B4-BE49-F238E27FC236}">
                <a16:creationId xmlns:a16="http://schemas.microsoft.com/office/drawing/2014/main" id="{CE02618A-6DDE-4B62-A3A3-A2F812BE1310}"/>
              </a:ext>
            </a:extLst>
          </p:cNvPr>
          <p:cNvSpPr/>
          <p:nvPr/>
        </p:nvSpPr>
        <p:spPr>
          <a:xfrm>
            <a:off x="2476414" y="2228671"/>
            <a:ext cx="92099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DZIAŁALNOŚĆ OPERACYJNA</a:t>
            </a:r>
          </a:p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W 2019 ROKU</a:t>
            </a:r>
          </a:p>
        </p:txBody>
      </p:sp>
    </p:spTree>
    <p:extLst>
      <p:ext uri="{BB962C8B-B14F-4D97-AF65-F5344CB8AC3E}">
        <p14:creationId xmlns:p14="http://schemas.microsoft.com/office/powerpoint/2010/main" val="4271188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pic>
        <p:nvPicPr>
          <p:cNvPr id="3" name="Picture 2" descr="Strona gÅÃ³wna">
            <a:extLst>
              <a:ext uri="{FF2B5EF4-FFF2-40B4-BE49-F238E27FC236}">
                <a16:creationId xmlns:a16="http://schemas.microsoft.com/office/drawing/2014/main" id="{A078FBC3-AB88-4357-9834-AA5B00B405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4674" y="260368"/>
            <a:ext cx="3515142" cy="962747"/>
          </a:xfrm>
          <a:prstGeom prst="rect">
            <a:avLst/>
          </a:prstGeom>
          <a:noFill/>
        </p:spPr>
      </p:pic>
      <p:pic>
        <p:nvPicPr>
          <p:cNvPr id="4" name="Picture 2" descr="Miasto Sieradz">
            <a:extLst>
              <a:ext uri="{FF2B5EF4-FFF2-40B4-BE49-F238E27FC236}">
                <a16:creationId xmlns:a16="http://schemas.microsoft.com/office/drawing/2014/main" id="{E511853F-34C8-4A4F-A1FA-766A2F3DE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1329" y="519473"/>
            <a:ext cx="568325" cy="703642"/>
          </a:xfrm>
          <a:prstGeom prst="rect">
            <a:avLst/>
          </a:prstGeom>
          <a:noFill/>
        </p:spPr>
      </p:pic>
      <p:pic>
        <p:nvPicPr>
          <p:cNvPr id="6" name="Picture 4" descr="Gmina Sieradz">
            <a:extLst>
              <a:ext uri="{FF2B5EF4-FFF2-40B4-BE49-F238E27FC236}">
                <a16:creationId xmlns:a16="http://schemas.microsoft.com/office/drawing/2014/main" id="{3EBF7450-4F0C-42AD-9DC8-6E68363250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9654" y="519473"/>
            <a:ext cx="568325" cy="703642"/>
          </a:xfrm>
          <a:prstGeom prst="rect">
            <a:avLst/>
          </a:prstGeom>
          <a:noFill/>
        </p:spPr>
      </p:pic>
      <p:pic>
        <p:nvPicPr>
          <p:cNvPr id="7" name="Picture 6" descr="Gmina BÅaszki">
            <a:extLst>
              <a:ext uri="{FF2B5EF4-FFF2-40B4-BE49-F238E27FC236}">
                <a16:creationId xmlns:a16="http://schemas.microsoft.com/office/drawing/2014/main" id="{C7D0EAA0-3569-4167-80D9-605D4EE970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7979" y="519473"/>
            <a:ext cx="568325" cy="703642"/>
          </a:xfrm>
          <a:prstGeom prst="rect">
            <a:avLst/>
          </a:prstGeom>
          <a:noFill/>
        </p:spPr>
      </p:pic>
      <p:pic>
        <p:nvPicPr>
          <p:cNvPr id="8" name="Picture 8" descr="Gmina i Miasto Warta">
            <a:extLst>
              <a:ext uri="{FF2B5EF4-FFF2-40B4-BE49-F238E27FC236}">
                <a16:creationId xmlns:a16="http://schemas.microsoft.com/office/drawing/2014/main" id="{B5D18FFF-A6A1-4BC5-A19D-7C3B05A17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6304" y="519473"/>
            <a:ext cx="568325" cy="703642"/>
          </a:xfrm>
          <a:prstGeom prst="rect">
            <a:avLst/>
          </a:prstGeom>
          <a:noFill/>
        </p:spPr>
      </p:pic>
      <p:pic>
        <p:nvPicPr>
          <p:cNvPr id="9" name="Picture 10" descr="UrzÄd Miejski w ZÅoczewie">
            <a:extLst>
              <a:ext uri="{FF2B5EF4-FFF2-40B4-BE49-F238E27FC236}">
                <a16:creationId xmlns:a16="http://schemas.microsoft.com/office/drawing/2014/main" id="{7CA1ED79-EA07-4C0D-A40A-DC0BC783C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54629" y="519473"/>
            <a:ext cx="568325" cy="703642"/>
          </a:xfrm>
          <a:prstGeom prst="rect">
            <a:avLst/>
          </a:prstGeom>
          <a:noFill/>
        </p:spPr>
      </p:pic>
      <p:pic>
        <p:nvPicPr>
          <p:cNvPr id="10" name="Picture 12" descr="Gmina BrÄszewice">
            <a:extLst>
              <a:ext uri="{FF2B5EF4-FFF2-40B4-BE49-F238E27FC236}">
                <a16:creationId xmlns:a16="http://schemas.microsoft.com/office/drawing/2014/main" id="{3B1C70D7-8CE1-40F7-8020-2C6528374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21512" y="519473"/>
            <a:ext cx="568325" cy="703642"/>
          </a:xfrm>
          <a:prstGeom prst="rect">
            <a:avLst/>
          </a:prstGeom>
          <a:noFill/>
        </p:spPr>
      </p:pic>
      <p:pic>
        <p:nvPicPr>
          <p:cNvPr id="11" name="Picture 14" descr="Gmina BrzeÅºnio">
            <a:extLst>
              <a:ext uri="{FF2B5EF4-FFF2-40B4-BE49-F238E27FC236}">
                <a16:creationId xmlns:a16="http://schemas.microsoft.com/office/drawing/2014/main" id="{E8F0FD4D-497E-4727-B758-28A675761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489837" y="519473"/>
            <a:ext cx="568325" cy="703642"/>
          </a:xfrm>
          <a:prstGeom prst="rect">
            <a:avLst/>
          </a:prstGeom>
          <a:noFill/>
        </p:spPr>
      </p:pic>
      <p:pic>
        <p:nvPicPr>
          <p:cNvPr id="12" name="Picture 16" descr="Gmina Burzenin">
            <a:extLst>
              <a:ext uri="{FF2B5EF4-FFF2-40B4-BE49-F238E27FC236}">
                <a16:creationId xmlns:a16="http://schemas.microsoft.com/office/drawing/2014/main" id="{CD3A5860-D8D1-414C-A183-7B90DB809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058162" y="519473"/>
            <a:ext cx="568325" cy="703642"/>
          </a:xfrm>
          <a:prstGeom prst="rect">
            <a:avLst/>
          </a:prstGeom>
          <a:noFill/>
        </p:spPr>
      </p:pic>
      <p:pic>
        <p:nvPicPr>
          <p:cNvPr id="13" name="Picture 18" descr="Gmina GoszczanÃ³w">
            <a:extLst>
              <a:ext uri="{FF2B5EF4-FFF2-40B4-BE49-F238E27FC236}">
                <a16:creationId xmlns:a16="http://schemas.microsoft.com/office/drawing/2014/main" id="{345E7474-A7B8-484B-A173-B99EBB148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626487" y="519473"/>
            <a:ext cx="568325" cy="703642"/>
          </a:xfrm>
          <a:prstGeom prst="rect">
            <a:avLst/>
          </a:prstGeom>
          <a:noFill/>
        </p:spPr>
      </p:pic>
      <p:pic>
        <p:nvPicPr>
          <p:cNvPr id="14" name="Picture 20" descr="Gmina Klonowa">
            <a:extLst>
              <a:ext uri="{FF2B5EF4-FFF2-40B4-BE49-F238E27FC236}">
                <a16:creationId xmlns:a16="http://schemas.microsoft.com/office/drawing/2014/main" id="{17A7CB22-1E28-4777-8F76-FC0021DAC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194812" y="519473"/>
            <a:ext cx="568325" cy="703642"/>
          </a:xfrm>
          <a:prstGeom prst="rect">
            <a:avLst/>
          </a:prstGeom>
          <a:noFill/>
        </p:spPr>
      </p:pic>
      <p:pic>
        <p:nvPicPr>
          <p:cNvPr id="15" name="Picture 22" descr="Gmina WrÃ³blew">
            <a:extLst>
              <a:ext uri="{FF2B5EF4-FFF2-40B4-BE49-F238E27FC236}">
                <a16:creationId xmlns:a16="http://schemas.microsoft.com/office/drawing/2014/main" id="{0A6F2B82-0D96-4AD4-BC05-344CC18B6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763137" y="519473"/>
            <a:ext cx="568325" cy="703642"/>
          </a:xfrm>
          <a:prstGeom prst="rect">
            <a:avLst/>
          </a:prstGeom>
          <a:noFill/>
        </p:spPr>
      </p:pic>
      <p:pic>
        <p:nvPicPr>
          <p:cNvPr id="16" name="Picture 24" descr="https://www.osp.org.pl/hosting/mapy/lodzkie/sieradzki.jpg">
            <a:extLst>
              <a:ext uri="{FF2B5EF4-FFF2-40B4-BE49-F238E27FC236}">
                <a16:creationId xmlns:a16="http://schemas.microsoft.com/office/drawing/2014/main" id="{D63C85F8-C2B6-4649-91A7-801FDF3A5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21462" y="1464129"/>
            <a:ext cx="3810000" cy="5238750"/>
          </a:xfrm>
          <a:prstGeom prst="rect">
            <a:avLst/>
          </a:prstGeom>
          <a:noFill/>
        </p:spPr>
      </p:pic>
      <p:sp>
        <p:nvSpPr>
          <p:cNvPr id="17" name="pole tekstowe 16">
            <a:extLst>
              <a:ext uri="{FF2B5EF4-FFF2-40B4-BE49-F238E27FC236}">
                <a16:creationId xmlns:a16="http://schemas.microsoft.com/office/drawing/2014/main" id="{99A918AA-3D70-47DE-AE44-FB3B86A17436}"/>
              </a:ext>
            </a:extLst>
          </p:cNvPr>
          <p:cNvSpPr txBox="1"/>
          <p:nvPr/>
        </p:nvSpPr>
        <p:spPr>
          <a:xfrm>
            <a:off x="1793761" y="1816100"/>
            <a:ext cx="626166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b="1" dirty="0"/>
              <a:t>W skład powiatu wchodzą:</a:t>
            </a:r>
          </a:p>
          <a:p>
            <a:r>
              <a:rPr lang="pl-PL" sz="1400" b="1" dirty="0"/>
              <a:t>gminy miejskie: </a:t>
            </a:r>
            <a:r>
              <a:rPr lang="pl-PL" sz="1400" b="1" dirty="0">
                <a:hlinkClick r:id="rId16" tooltip="Sieradz"/>
              </a:rPr>
              <a:t>Sieradz</a:t>
            </a:r>
            <a:endParaRPr lang="pl-PL" sz="1400" b="1" dirty="0"/>
          </a:p>
          <a:p>
            <a:r>
              <a:rPr lang="pl-PL" sz="1400" b="1" dirty="0"/>
              <a:t>gminy miejsko-wiejskie: </a:t>
            </a:r>
            <a:r>
              <a:rPr lang="pl-PL" sz="1400" b="1" dirty="0">
                <a:solidFill>
                  <a:srgbClr val="FF0000"/>
                </a:solidFill>
                <a:hlinkClick r:id="rId17" tooltip="Błaszki (gmina)"/>
              </a:rPr>
              <a:t>Błaszki</a:t>
            </a:r>
            <a:r>
              <a:rPr lang="pl-PL" sz="1400" b="1" dirty="0"/>
              <a:t>, </a:t>
            </a:r>
            <a:r>
              <a:rPr lang="pl-PL" sz="1400" b="1" dirty="0">
                <a:hlinkClick r:id="rId18" tooltip="Warta (gmina)"/>
              </a:rPr>
              <a:t>Warta</a:t>
            </a:r>
            <a:r>
              <a:rPr lang="pl-PL" sz="1400" b="1" dirty="0"/>
              <a:t>, </a:t>
            </a:r>
            <a:r>
              <a:rPr lang="pl-PL" sz="1400" b="1" dirty="0">
                <a:hlinkClick r:id="rId19" tooltip="Złoczew (gmina)"/>
              </a:rPr>
              <a:t>Złoczew</a:t>
            </a:r>
            <a:endParaRPr lang="pl-PL" sz="1400" b="1" dirty="0"/>
          </a:p>
          <a:p>
            <a:r>
              <a:rPr lang="pl-PL" sz="1400" b="1" dirty="0"/>
              <a:t>Gminy wiejskie: </a:t>
            </a:r>
            <a:r>
              <a:rPr lang="pl-PL" sz="1400" b="1" dirty="0">
                <a:hlinkClick r:id="rId20" tooltip="Brąszewice (gmina)"/>
              </a:rPr>
              <a:t>Brąszewice</a:t>
            </a:r>
            <a:r>
              <a:rPr lang="pl-PL" sz="1400" b="1" dirty="0"/>
              <a:t>, </a:t>
            </a:r>
            <a:r>
              <a:rPr lang="pl-PL" sz="1400" b="1" dirty="0" err="1">
                <a:hlinkClick r:id="rId21" tooltip="Brzeźnio (gmina)"/>
              </a:rPr>
              <a:t>Brzeźnio</a:t>
            </a:r>
            <a:r>
              <a:rPr lang="pl-PL" sz="1400" b="1" dirty="0"/>
              <a:t>, </a:t>
            </a:r>
            <a:r>
              <a:rPr lang="pl-PL" sz="1400" b="1" dirty="0">
                <a:hlinkClick r:id="rId22" tooltip="Burzenin (gmina)"/>
              </a:rPr>
              <a:t>Burzenin</a:t>
            </a:r>
            <a:r>
              <a:rPr lang="pl-PL" sz="1400" b="1" dirty="0"/>
              <a:t>, </a:t>
            </a:r>
            <a:r>
              <a:rPr lang="pl-PL" sz="1400" b="1" dirty="0">
                <a:hlinkClick r:id="rId23" tooltip="Goszczanów (gmina)"/>
              </a:rPr>
              <a:t>Goszczanów</a:t>
            </a:r>
            <a:r>
              <a:rPr lang="pl-PL" sz="1400" b="1" dirty="0"/>
              <a:t>, </a:t>
            </a:r>
            <a:r>
              <a:rPr lang="pl-PL" sz="1400" b="1" dirty="0">
                <a:hlinkClick r:id="rId24" tooltip="Klonowa (gmina)"/>
              </a:rPr>
              <a:t>Klonowa</a:t>
            </a:r>
            <a:r>
              <a:rPr lang="pl-PL" sz="1400" b="1" dirty="0"/>
              <a:t>, </a:t>
            </a:r>
            <a:r>
              <a:rPr lang="pl-PL" sz="1400" b="1" dirty="0">
                <a:hlinkClick r:id="rId25" tooltip="Sieradz (gmina wiejska)"/>
              </a:rPr>
              <a:t>Sieradz</a:t>
            </a:r>
            <a:r>
              <a:rPr lang="pl-PL" sz="1400" b="1" dirty="0"/>
              <a:t>, </a:t>
            </a:r>
            <a:r>
              <a:rPr lang="pl-PL" sz="1400" b="1" dirty="0">
                <a:hlinkClick r:id="rId26" tooltip="Wróblew (gmina)"/>
              </a:rPr>
              <a:t>Wróblew</a:t>
            </a:r>
            <a:endParaRPr lang="pl-PL" sz="1400" b="1" dirty="0"/>
          </a:p>
          <a:p>
            <a:r>
              <a:rPr lang="pl-PL" sz="1400" b="1" dirty="0"/>
              <a:t>miasta: </a:t>
            </a:r>
            <a:r>
              <a:rPr lang="pl-PL" sz="1400" b="1" dirty="0">
                <a:hlinkClick r:id="rId16" tooltip="Sieradz"/>
              </a:rPr>
              <a:t>Sieradz</a:t>
            </a:r>
            <a:r>
              <a:rPr lang="pl-PL" sz="1400" b="1" dirty="0"/>
              <a:t>, </a:t>
            </a:r>
            <a:r>
              <a:rPr lang="pl-PL" sz="1400" b="1" dirty="0">
                <a:hlinkClick r:id="rId27" tooltip="Błaszki"/>
              </a:rPr>
              <a:t>Błaszki</a:t>
            </a:r>
            <a:r>
              <a:rPr lang="pl-PL" sz="1400" b="1" dirty="0"/>
              <a:t>, </a:t>
            </a:r>
            <a:r>
              <a:rPr lang="pl-PL" sz="1400" b="1" dirty="0">
                <a:hlinkClick r:id="rId28" tooltip="Warta (miasto)"/>
              </a:rPr>
              <a:t>Warta</a:t>
            </a:r>
            <a:r>
              <a:rPr lang="pl-PL" sz="1400" b="1" dirty="0"/>
              <a:t>, </a:t>
            </a:r>
            <a:r>
              <a:rPr lang="pl-PL" sz="1400" b="1" dirty="0">
                <a:hlinkClick r:id="rId29" tooltip="Złoczew"/>
              </a:rPr>
              <a:t>Złoczew</a:t>
            </a:r>
            <a:endParaRPr lang="pl-PL" sz="1400" b="1" dirty="0"/>
          </a:p>
          <a:p>
            <a:endParaRPr lang="pl-PL" b="1" dirty="0"/>
          </a:p>
        </p:txBody>
      </p:sp>
      <p:graphicFrame>
        <p:nvGraphicFramePr>
          <p:cNvPr id="18" name="Tabela 17">
            <a:extLst>
              <a:ext uri="{FF2B5EF4-FFF2-40B4-BE49-F238E27FC236}">
                <a16:creationId xmlns:a16="http://schemas.microsoft.com/office/drawing/2014/main" id="{FF341718-219B-4AF4-A651-DD384F606A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171023"/>
              </p:ext>
            </p:extLst>
          </p:nvPr>
        </p:nvGraphicFramePr>
        <p:xfrm>
          <a:off x="2439391" y="4520075"/>
          <a:ext cx="3494425" cy="883920"/>
        </p:xfrm>
        <a:graphic>
          <a:graphicData uri="http://schemas.openxmlformats.org/drawingml/2006/table">
            <a:tbl>
              <a:tblPr/>
              <a:tblGrid>
                <a:gridCol w="17378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65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6276"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Powierzchnia</a:t>
                      </a: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1491,04 </a:t>
                      </a:r>
                      <a:r>
                        <a:rPr lang="pl-PL" sz="1400" b="1" dirty="0" err="1"/>
                        <a:t>km²</a:t>
                      </a:r>
                      <a:endParaRPr lang="pl-PL" sz="1400" b="1" dirty="0"/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415"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Populacja </a:t>
                      </a:r>
                    </a:p>
                  </a:txBody>
                  <a:tcPr marL="38100" marR="38100" marT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118 692</a:t>
                      </a:r>
                    </a:p>
                  </a:txBody>
                  <a:tcPr marL="38100" marR="38100" marT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2231"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• gęstość</a:t>
                      </a:r>
                    </a:p>
                  </a:txBody>
                  <a:tcPr marL="38100" marR="38100" marB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pl-PL" sz="1400" b="1" dirty="0"/>
                        <a:t>80 os./km²</a:t>
                      </a:r>
                    </a:p>
                  </a:txBody>
                  <a:tcPr marL="38100" marR="38100" marB="38100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1188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graphicFrame>
        <p:nvGraphicFramePr>
          <p:cNvPr id="3" name="Object 4">
            <a:extLst>
              <a:ext uri="{FF2B5EF4-FFF2-40B4-BE49-F238E27FC236}">
                <a16:creationId xmlns:a16="http://schemas.microsoft.com/office/drawing/2014/main" id="{50C3F2DF-4457-410D-8D5B-6F2E2F0BECE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0160789"/>
              </p:ext>
            </p:extLst>
          </p:nvPr>
        </p:nvGraphicFramePr>
        <p:xfrm>
          <a:off x="1551728" y="1498600"/>
          <a:ext cx="10183071" cy="48529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D4F0758A-27D3-4994-A712-C1A16E665FD1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252250"/>
            <a:ext cx="10625813" cy="882869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ILOŚĆ ZDARZEŃ W POWIECIE W OSTATNIM DZIESIĘCIOLECIU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0610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A5E30A0-3C6A-453C-AA1F-8E9796AC6C1B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889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alt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Udział % poszczególnych rodzajów zdarzeń W 2019 roku</a:t>
            </a:r>
            <a:endParaRPr lang="pl-PL" alt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Symbol zastępczy wykresu 5">
            <a:extLst>
              <a:ext uri="{FF2B5EF4-FFF2-40B4-BE49-F238E27FC236}">
                <a16:creationId xmlns:a16="http://schemas.microsoft.com/office/drawing/2014/main" id="{A70FBF24-33EF-4795-946D-539FD8AD82F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8006275"/>
              </p:ext>
            </p:extLst>
          </p:nvPr>
        </p:nvGraphicFramePr>
        <p:xfrm>
          <a:off x="1566186" y="1730829"/>
          <a:ext cx="10092414" cy="46763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88931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E46CBE-1FB6-4613-9A7E-06114418CC1D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445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alt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Statystyka zdarzeń w porównaniu do roku 2019</a:t>
            </a:r>
            <a:endParaRPr lang="pl-PL" alt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4FE9446-CD06-4820-8081-4E65DD8B8B8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7139630"/>
              </p:ext>
            </p:extLst>
          </p:nvPr>
        </p:nvGraphicFramePr>
        <p:xfrm>
          <a:off x="2685447" y="994569"/>
          <a:ext cx="8345105" cy="5613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0624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963A2E7-F2AE-4C43-A2AE-4481F0966C33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2"/>
            <a:ext cx="10625813" cy="738187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altLang="pl-PL" sz="2400" b="1" i="0" u="none" strike="noStrike" kern="1200" cap="all" spc="0" normalizeH="0" baseline="0" noProof="0" dirty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Verdana" pitchFamily="34" charset="0"/>
                <a:ea typeface="Verdana" pitchFamily="34" charset="0"/>
                <a:cs typeface="Verdana" pitchFamily="34" charset="0"/>
              </a:rPr>
              <a:t>ILOŚĆ  WSZYSTKICH ZDARZEŃ W ROZBICIU NA GMINY</a:t>
            </a:r>
          </a:p>
        </p:txBody>
      </p:sp>
      <p:graphicFrame>
        <p:nvGraphicFramePr>
          <p:cNvPr id="4" name="Object 6">
            <a:extLst>
              <a:ext uri="{FF2B5EF4-FFF2-40B4-BE49-F238E27FC236}">
                <a16:creationId xmlns:a16="http://schemas.microsoft.com/office/drawing/2014/main" id="{1FBBFFD3-1335-450D-B6CC-327CDCA38E0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946222"/>
              </p:ext>
            </p:extLst>
          </p:nvPr>
        </p:nvGraphicFramePr>
        <p:xfrm>
          <a:off x="1932219" y="978691"/>
          <a:ext cx="9893746" cy="58793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00264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6D61DC4-EC28-4D29-82E3-D51762326A43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7251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WYPADKI Z LUDŹMI W 2019 ROKU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Object 2">
            <a:extLst>
              <a:ext uri="{FF2B5EF4-FFF2-40B4-BE49-F238E27FC236}">
                <a16:creationId xmlns:a16="http://schemas.microsoft.com/office/drawing/2014/main" id="{6469F574-27BC-4A1A-AE6C-A4D8177E2C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6293184"/>
              </p:ext>
            </p:extLst>
          </p:nvPr>
        </p:nvGraphicFramePr>
        <p:xfrm>
          <a:off x="5075128" y="584620"/>
          <a:ext cx="6321317" cy="59267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25500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106F4CB-F08E-405B-83A4-3D8844C1D3AC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alt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Pożary według grup obiektów</a:t>
            </a:r>
            <a:endParaRPr lang="pl-PL" alt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Object 4">
            <a:extLst>
              <a:ext uri="{FF2B5EF4-FFF2-40B4-BE49-F238E27FC236}">
                <a16:creationId xmlns:a16="http://schemas.microsoft.com/office/drawing/2014/main" id="{9F070070-4F56-4DD4-8327-A59FBCF23F0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0186229"/>
              </p:ext>
            </p:extLst>
          </p:nvPr>
        </p:nvGraphicFramePr>
        <p:xfrm>
          <a:off x="-2851150" y="-1389063"/>
          <a:ext cx="15043150" cy="86344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0975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32A2DBD7-6AAA-4744-B5BA-8797E18CC164}"/>
              </a:ext>
            </a:extLst>
          </p:cNvPr>
          <p:cNvSpPr/>
          <p:nvPr/>
        </p:nvSpPr>
        <p:spPr>
          <a:xfrm>
            <a:off x="1566187" y="272534"/>
            <a:ext cx="106258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anose="020B0604030504040204" pitchFamily="34" charset="0"/>
                <a:ea typeface="Verdana" panose="020B0604030504040204" pitchFamily="34" charset="0"/>
                <a:cs typeface="Calibri" pitchFamily="34" charset="0"/>
              </a:rPr>
              <a:t>Ilość pożarów w poszczególnych miesiącach</a:t>
            </a:r>
            <a:endParaRPr 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graphicFrame>
        <p:nvGraphicFramePr>
          <p:cNvPr id="6" name="Object 6">
            <a:extLst>
              <a:ext uri="{FF2B5EF4-FFF2-40B4-BE49-F238E27FC236}">
                <a16:creationId xmlns:a16="http://schemas.microsoft.com/office/drawing/2014/main" id="{CE8AA15A-CAAF-4EA8-A058-0BAB8E4850B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861022"/>
              </p:ext>
            </p:extLst>
          </p:nvPr>
        </p:nvGraphicFramePr>
        <p:xfrm>
          <a:off x="3378198" y="966232"/>
          <a:ext cx="8813802" cy="55260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78987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1144908-BBD2-496B-A49A-44E387A61EEA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1"/>
            <a:ext cx="10625813" cy="693683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POŻARY W ROZBICIU NA GMINY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5417A42-3881-48F4-AB74-854A5390E1A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0277042"/>
              </p:ext>
            </p:extLst>
          </p:nvPr>
        </p:nvGraphicFramePr>
        <p:xfrm>
          <a:off x="0" y="693684"/>
          <a:ext cx="13212763" cy="65881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54291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4BE948C-ACA6-4F8D-B746-52364CBEE890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4" cy="10252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</a:rPr>
              <a:t>Ilość miejscowych zagrożeń w ostatnim dziesięcioleciu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A59906C-AF70-4108-9BB0-DFCDA4E7E0B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1958096"/>
              </p:ext>
            </p:extLst>
          </p:nvPr>
        </p:nvGraphicFramePr>
        <p:xfrm>
          <a:off x="1566185" y="1025236"/>
          <a:ext cx="10625816" cy="5794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442390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3A613FA8-79C3-4153-BC36-A92C2F10B5CF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873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pl-PL" alt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Ilość miejscowych zagrożeń w rozbiciu na miesiące</a:t>
            </a:r>
            <a:endParaRPr lang="pl-PL" alt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0399F47E-7C55-474D-A78E-F0DC6695228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4716776"/>
              </p:ext>
            </p:extLst>
          </p:nvPr>
        </p:nvGraphicFramePr>
        <p:xfrm>
          <a:off x="0" y="873125"/>
          <a:ext cx="12103510" cy="60388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9657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B04927-6909-4820-BC4A-7B84CF504D9C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096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</a:rPr>
              <a:t>Miejscowe zagrożenia w rozbiciu na gminy</a:t>
            </a:r>
            <a:endParaRPr 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</a:endParaRP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C6610C4D-5F5D-4B95-82B9-1FC20DFE2DB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2547096"/>
              </p:ext>
            </p:extLst>
          </p:nvPr>
        </p:nvGraphicFramePr>
        <p:xfrm>
          <a:off x="1069036" y="848519"/>
          <a:ext cx="11998034" cy="58705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1959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CF67FB2-1280-4683-933F-0EBF06858218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738187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rgbClr val="44546A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WYJAZDY JEDNOSTEK KSRG W 2019 ROKU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rgbClr val="44546A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Wykres 4">
            <a:extLst>
              <a:ext uri="{FF2B5EF4-FFF2-40B4-BE49-F238E27FC236}">
                <a16:creationId xmlns:a16="http://schemas.microsoft.com/office/drawing/2014/main" id="{9FF35AA8-EE7B-4B89-B1CE-13629B0217F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0026363"/>
              </p:ext>
            </p:extLst>
          </p:nvPr>
        </p:nvGraphicFramePr>
        <p:xfrm>
          <a:off x="2348066" y="738187"/>
          <a:ext cx="9322824" cy="6007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63462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C46AE01-0DD4-498A-890C-5D4C8A9ADF2E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693683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WYJAZDY JEDNOSTEK  SPOZA KSRG W 2019 ROKU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Wykres 4">
            <a:extLst>
              <a:ext uri="{FF2B5EF4-FFF2-40B4-BE49-F238E27FC236}">
                <a16:creationId xmlns:a16="http://schemas.microsoft.com/office/drawing/2014/main" id="{137CE9EA-49A5-4A0C-B4A7-C9D61DC8DD7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3138285"/>
              </p:ext>
            </p:extLst>
          </p:nvPr>
        </p:nvGraphicFramePr>
        <p:xfrm>
          <a:off x="2497034" y="850570"/>
          <a:ext cx="8764116" cy="6007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10262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FB1C7A4B-1FD3-4F95-BAAC-3B1CD59A0284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-186812"/>
            <a:ext cx="10625813" cy="835025"/>
          </a:xfrm>
          <a:prstGeom prst="rect">
            <a:avLst/>
          </a:prstGeom>
          <a:noFill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altLang="pl-PL" sz="2400" b="1" i="0" u="none" strike="noStrike" kern="1200" cap="all" spc="0" normalizeH="0" baseline="0" noProof="0" dirty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Verdana" pitchFamily="34" charset="0"/>
                <a:ea typeface="+mj-ea"/>
                <a:cs typeface="+mj-cs"/>
              </a:rPr>
              <a:t>Charakterystyczne</a:t>
            </a:r>
            <a:r>
              <a:rPr kumimoji="0" lang="pl-PL" altLang="pl-PL" sz="2400" b="1" i="0" u="none" strike="noStrike" kern="1200" cap="all" spc="0" normalizeH="0" noProof="0" dirty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Verdana" pitchFamily="34" charset="0"/>
                <a:ea typeface="+mj-ea"/>
                <a:cs typeface="+mj-cs"/>
              </a:rPr>
              <a:t> akcje ratownicze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1D2A4A7-6276-40AA-8404-F218C0CB5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364" y="3116262"/>
            <a:ext cx="4989512" cy="37417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649655F2-964C-4294-89D8-61A30FD83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813" y="997335"/>
            <a:ext cx="5475287" cy="41068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29D0B271-6B23-4BFB-8203-91FE4C5649A5}"/>
              </a:ext>
            </a:extLst>
          </p:cNvPr>
          <p:cNvSpPr txBox="1"/>
          <p:nvPr/>
        </p:nvSpPr>
        <p:spPr>
          <a:xfrm>
            <a:off x="1664511" y="648213"/>
            <a:ext cx="48651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l-PL" sz="1600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21.04.2019 – pożar duży budynku inwentarsko składowego w miejscowości Biskupice, gdzie spaleniu uległo 6 krów, 3 konie , samochód cysterna i budynek gospodarczy. Akcja trwała 10 godzin a utrudniał ją szczególnie fakt iż równolegle w miejscowości Ruda powstał kolejny trudny duży pożar zabudowań gospodarczych.</a:t>
            </a:r>
          </a:p>
        </p:txBody>
      </p:sp>
    </p:spTree>
    <p:extLst>
      <p:ext uri="{BB962C8B-B14F-4D97-AF65-F5344CB8AC3E}">
        <p14:creationId xmlns:p14="http://schemas.microsoft.com/office/powerpoint/2010/main" val="105632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50C4314A-D31E-49FD-82E4-AB985B88B448}"/>
              </a:ext>
            </a:extLst>
          </p:cNvPr>
          <p:cNvSpPr txBox="1"/>
          <p:nvPr/>
        </p:nvSpPr>
        <p:spPr>
          <a:xfrm>
            <a:off x="1720645" y="452321"/>
            <a:ext cx="49062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l-PL" b="1" dirty="0">
                <a:solidFill>
                  <a:srgbClr val="44546A"/>
                </a:solidFill>
              </a:rPr>
              <a:t>04.08.2019 r. </a:t>
            </a:r>
          </a:p>
          <a:p>
            <a:pPr lvl="0"/>
            <a:r>
              <a:rPr lang="pl-PL" b="1" dirty="0">
                <a:solidFill>
                  <a:srgbClr val="44546A"/>
                </a:solidFill>
              </a:rPr>
              <a:t> Pożar zboża na pniu oraz ciągnika rolniczego  w miejscowości Inczew gm. Wróblew w trakcie którego jeden z ratowników OSP doznał ciężkich obrażeń ciała i został przetransportowany przez LPR do szpitala w Łodzi</a:t>
            </a: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39477BE1-F941-4DA8-BFF8-4257E8F0B3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942" y="260952"/>
            <a:ext cx="5486401" cy="4114801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162AD773-BD52-4FE4-911F-39ABCC175B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645" y="2593954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942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94DEBD38-E8B2-488A-841B-2EE6A8829D26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0"/>
            <a:ext cx="10625813" cy="83502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altLang="pl-PL" sz="2400" b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anose="020B0604030504040204" pitchFamily="34" charset="0"/>
                <a:ea typeface="Verdana" panose="020B0604030504040204" pitchFamily="34" charset="0"/>
                <a:cs typeface="Calibri" pitchFamily="34" charset="0"/>
              </a:rPr>
              <a:t>ĆWICZENIA KSRG</a:t>
            </a:r>
            <a:endParaRPr lang="pl-PL" alt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anose="020B0604030504040204" pitchFamily="34" charset="0"/>
              <a:ea typeface="Verdana" panose="020B0604030504040204" pitchFamily="34" charset="0"/>
              <a:cs typeface="Calibri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C943E5-C929-4851-8E12-B4E8598F45AC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835025"/>
            <a:ext cx="10625814" cy="11661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pl-PL" sz="1900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pl-PL" sz="2000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 dniach 30-31.10.2019 roku odbyły się dwudniowe manewry ratownicze dla jednostek OSP z  KSRG z terenu powiatu sieradzkiego. Manewry ratownicze przeprowadzone zostały w trzech epizodach zrealizowane przez dwa dni. </a:t>
            </a:r>
            <a:endParaRPr lang="pl-PL" altLang="pl-PL" sz="2000" b="1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BF5088C4-1331-459D-B33A-DC0E76A60A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5326" y="2359742"/>
            <a:ext cx="10400095" cy="4348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4550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C767494D-4E9E-497F-BA4B-86ED03DA4E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7" y="0"/>
            <a:ext cx="10547155" cy="935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pl-PL" altLang="pl-PL" sz="2400" b="1" kern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+mj-ea"/>
                <a:cs typeface="+mj-cs"/>
              </a:rPr>
              <a:t>Epizod I – Taktyka działań gaśniczych – pożary wewnętrzne </a:t>
            </a:r>
          </a:p>
        </p:txBody>
      </p:sp>
      <p:pic>
        <p:nvPicPr>
          <p:cNvPr id="6" name="Obraz 5" descr="C:\Users\J.wasylik\Desktop\straz\cwiczenia ksrg 2019\IMG_20191031_112813.jpg">
            <a:extLst>
              <a:ext uri="{FF2B5EF4-FFF2-40B4-BE49-F238E27FC236}">
                <a16:creationId xmlns:a16="http://schemas.microsoft.com/office/drawing/2014/main" id="{1E2B875F-192F-4950-A458-A70EF14AB837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791" y="1416039"/>
            <a:ext cx="4015946" cy="354721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F4C36F83-454E-405E-9144-E6FA6442C9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653" y="1309925"/>
            <a:ext cx="2819579" cy="3759439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3B9F7688-7CD5-4A82-A0FA-3A815FC98B2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8558" y="1309925"/>
            <a:ext cx="2819579" cy="3759439"/>
          </a:xfrm>
          <a:prstGeom prst="rect">
            <a:avLst/>
          </a:prstGeom>
        </p:spPr>
      </p:pic>
      <p:sp>
        <p:nvSpPr>
          <p:cNvPr id="9" name="Prostokąt 8">
            <a:extLst>
              <a:ext uri="{FF2B5EF4-FFF2-40B4-BE49-F238E27FC236}">
                <a16:creationId xmlns:a16="http://schemas.microsoft.com/office/drawing/2014/main" id="{74EFE992-FD87-479A-8FE1-B35B966C2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3652" y="5441961"/>
            <a:ext cx="1044834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  <a:latin typeface="Verdana" pitchFamily="34" charset="0"/>
              </a:rPr>
              <a:t>	</a:t>
            </a:r>
            <a:r>
              <a:rPr lang="pl-PL" b="1" dirty="0">
                <a:solidFill>
                  <a:srgbClr val="44546A"/>
                </a:solidFill>
              </a:rPr>
              <a:t>Teren KPPSP Sieradz – dom ogniowy</a:t>
            </a:r>
          </a:p>
          <a:p>
            <a:r>
              <a:rPr lang="pl-PL" b="1" dirty="0">
                <a:solidFill>
                  <a:srgbClr val="44546A"/>
                </a:solidFill>
              </a:rPr>
              <a:t>Pożar budynku mieszkalnego. Wewnątrz osoba poszkodowana. Należy ewakuować osobę poszkodowaną ze strefy zagrożenia i udzielić KPP.</a:t>
            </a:r>
            <a:endParaRPr lang="pl-PL" altLang="pl-PL" b="1" dirty="0">
              <a:solidFill>
                <a:srgbClr val="44546A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4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4EC46708-772F-47C9-9226-9A7A945A7A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6" y="0"/>
            <a:ext cx="1062581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</a:rPr>
              <a:t>Epizod II – zasady prowadzenia łączności radiowej oraz zapoznanie                 z nowym pojazdem ratowniczym (Specjalny Dowodzenia i Łączności)</a:t>
            </a:r>
            <a:endParaRPr lang="pl-PL" altLang="pl-PL" sz="2400" b="1" kern="0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+mj-ea"/>
              <a:cs typeface="+mj-cs"/>
            </a:endParaRPr>
          </a:p>
        </p:txBody>
      </p:sp>
      <p:pic>
        <p:nvPicPr>
          <p:cNvPr id="1026" name="Picture 2" descr="https://scontent-waw1-1.xx.fbcdn.net/v/t1.15752-9/84288121_135094747570012_7138928617450373120_n.jpg?_nc_cat=100&amp;_nc_ohc=s0lyv3JzpV8AX9AiIfc&amp;_nc_ht=scontent-waw1-1.xx&amp;oh=a01c4efb6e2c5c91bac13918e6d80d12&amp;oe=5ED0CB9A">
            <a:extLst>
              <a:ext uri="{FF2B5EF4-FFF2-40B4-BE49-F238E27FC236}">
                <a16:creationId xmlns:a16="http://schemas.microsoft.com/office/drawing/2014/main" id="{B8F2E0FD-8D15-4F34-8571-8A617085C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431" y="1143000"/>
            <a:ext cx="4676877" cy="350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scontent-waw1-1.xx.fbcdn.net/v/t1.15752-9/74185552_2387002401552946_8551161968008888320_n.jpg?_nc_cat=100&amp;_nc_ohc=RPdGQroZxHwAX9PxlKt&amp;_nc_ht=scontent-waw1-1.xx&amp;oh=61a4bea23cef2c8a966e98372633bc06&amp;oe=5EC855E7">
            <a:extLst>
              <a:ext uri="{FF2B5EF4-FFF2-40B4-BE49-F238E27FC236}">
                <a16:creationId xmlns:a16="http://schemas.microsoft.com/office/drawing/2014/main" id="{FAE3BC76-1949-4270-9AEF-34E39B0C7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276" y="3188110"/>
            <a:ext cx="4781755" cy="3586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288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A32F6FE8-270E-48E2-A279-5B07B57D55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7" y="0"/>
            <a:ext cx="1062581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</a:rPr>
              <a:t>Epizod III – Podstawy ratownictwa wysokościowego – węzły ratownicze i obsługa Trójnoga Ratowniczego</a:t>
            </a: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B40F1DB4-301A-426F-BE07-9A8DADC8D7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244" y="1259626"/>
            <a:ext cx="5196850" cy="3897637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0E01EDDF-A0EF-44D8-8744-FB9C15AD0E4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703" y="2749345"/>
            <a:ext cx="5168490" cy="387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82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2ED3E672-F99D-46F0-B92F-6A4EC881035B}"/>
              </a:ext>
            </a:extLst>
          </p:cNvPr>
          <p:cNvSpPr txBox="1">
            <a:spLocks noChangeArrowheads="1"/>
          </p:cNvSpPr>
          <p:nvPr/>
        </p:nvSpPr>
        <p:spPr>
          <a:xfrm>
            <a:off x="1566186" y="1"/>
            <a:ext cx="10625813" cy="835025"/>
          </a:xfrm>
          <a:prstGeom prst="rect">
            <a:avLst/>
          </a:prstGeom>
          <a:noFill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  <a:ea typeface="+mj-ea"/>
                <a:cs typeface="+mj-cs"/>
              </a:rPr>
              <a:t>NASZE AKCJE PROFILAKTYCZNE </a:t>
            </a:r>
            <a:endParaRPr kumimoji="0" lang="pl-PL" altLang="pl-PL" sz="24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4" name="pole tekstowe 2">
            <a:extLst>
              <a:ext uri="{FF2B5EF4-FFF2-40B4-BE49-F238E27FC236}">
                <a16:creationId xmlns:a16="http://schemas.microsoft.com/office/drawing/2014/main" id="{C590991E-32FF-41C0-8602-690B5D4F1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6" y="742334"/>
            <a:ext cx="10625814" cy="922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pl-PL" altLang="pl-PL" b="1" kern="0" dirty="0">
                <a:solidFill>
                  <a:srgbClr val="44546A"/>
                </a:solidFill>
                <a:latin typeface="Verdana" pitchFamily="34" charset="0"/>
                <a:ea typeface="+mj-ea"/>
                <a:cs typeface="+mj-cs"/>
              </a:rPr>
              <a:t>Otwarte drzwi strażaków ratowników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5E601585-1572-48CA-A650-29F09EB51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3645" y="1330752"/>
            <a:ext cx="2801417" cy="3735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01BD7206-AFE1-4FBD-B981-1C2EE4E29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08774" y="1400238"/>
            <a:ext cx="4795000" cy="359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rostokąt 10">
            <a:extLst>
              <a:ext uri="{FF2B5EF4-FFF2-40B4-BE49-F238E27FC236}">
                <a16:creationId xmlns:a16="http://schemas.microsoft.com/office/drawing/2014/main" id="{23F4D951-1F25-4F88-A581-765F192BF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1316" y="5114888"/>
            <a:ext cx="10402529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pl-PL" altLang="pl-PL" sz="1600" b="1" dirty="0">
                <a:solidFill>
                  <a:srgbClr val="44546A"/>
                </a:solidFill>
                <a:latin typeface="Verdana" pitchFamily="34" charset="0"/>
              </a:rPr>
              <a:t>W ramach akcji „Otwarte Drzwi Strażaków-Ratowników” licznie odwiedzają nas dzieci oraz młodzież z naszego regionu. Największe nasilenie wycieczek przypada w miesiącach od kwietnia do lipca. Instytucje uczestniczące w akcji to głównie szkoły i przedszkola z terenu miasta i powiatu sieradzkiego a także półkolonie i koła zainteresowań działające przy placówkach kultury.” </a:t>
            </a:r>
          </a:p>
          <a:p>
            <a:pPr algn="just"/>
            <a:r>
              <a:rPr lang="pl-PL" altLang="pl-PL" sz="1600" b="1" dirty="0">
                <a:solidFill>
                  <a:srgbClr val="44546A"/>
                </a:solidFill>
                <a:latin typeface="Verdana" pitchFamily="34" charset="0"/>
              </a:rPr>
              <a:t> </a:t>
            </a:r>
          </a:p>
          <a:p>
            <a:pPr algn="just"/>
            <a:endParaRPr lang="pl-PL" altLang="pl-PL" sz="1600" b="1" dirty="0">
              <a:solidFill>
                <a:srgbClr val="4454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94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8A2622D5-3CA1-44E5-8F80-F4B0B5E7F4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7" y="179849"/>
            <a:ext cx="10527489" cy="73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pl-PL" altLang="pl-PL" sz="2400" b="1" dirty="0">
                <a:solidFill>
                  <a:srgbClr val="44546A"/>
                </a:solidFill>
                <a:latin typeface="Verdana" pitchFamily="34" charset="0"/>
              </a:rPr>
              <a:t>Kręci mnie bezpieczeństwo</a:t>
            </a:r>
          </a:p>
          <a:p>
            <a:pPr algn="ctr" eaLnBrk="1" hangingPunct="1">
              <a:defRPr/>
            </a:pPr>
            <a:endParaRPr lang="pl-PL" altLang="pl-PL" sz="3200" b="1" kern="0" dirty="0">
              <a:solidFill>
                <a:srgbClr val="44546A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Prostokąt 10">
            <a:extLst>
              <a:ext uri="{FF2B5EF4-FFF2-40B4-BE49-F238E27FC236}">
                <a16:creationId xmlns:a16="http://schemas.microsoft.com/office/drawing/2014/main" id="{3EB68E2D-9AA1-4808-80C3-756AFC73AC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3080" y="698008"/>
            <a:ext cx="10333702" cy="2369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pl-PL" altLang="pl-PL" b="1" dirty="0">
                <a:solidFill>
                  <a:srgbClr val="44546A"/>
                </a:solidFill>
              </a:rPr>
              <a:t>	</a:t>
            </a:r>
            <a:r>
              <a:rPr lang="pl-PL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 ramach tej akcji sieradzcy strażacy w projekcie o nazwie </a:t>
            </a:r>
            <a:r>
              <a:rPr lang="pl-PL" sz="2000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KAPELA PSP SIERADZ </a:t>
            </a:r>
            <a:r>
              <a:rPr lang="pl-PL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spotykają się od listopada 2015 roku z młodzieżą w salach widowiskowych i teatrach, gdzie grają koncert muzyczny połączony wspomnieniami ze służby oraz prezentacją zawierającą drastyczne materiały z akcji ratowniczych. Ten  autorski spektakl obejrzało już kilka tysięcy uczniów z całego kraju.  </a:t>
            </a:r>
          </a:p>
          <a:p>
            <a:pPr algn="just"/>
            <a:endParaRPr lang="pl-PL" altLang="pl-PL" b="1" dirty="0">
              <a:solidFill>
                <a:srgbClr val="44546A"/>
              </a:solidFill>
            </a:endParaRPr>
          </a:p>
          <a:p>
            <a:pPr algn="just"/>
            <a:endParaRPr lang="pl-PL" altLang="pl-PL" b="1" dirty="0">
              <a:solidFill>
                <a:srgbClr val="44546A"/>
              </a:solidFill>
            </a:endParaRPr>
          </a:p>
        </p:txBody>
      </p:sp>
      <p:pic>
        <p:nvPicPr>
          <p:cNvPr id="6" name="Picture 2" descr="C:\Users\j.wasylik\Desktop\IMG_20181119_192407.jpg">
            <a:extLst>
              <a:ext uri="{FF2B5EF4-FFF2-40B4-BE49-F238E27FC236}">
                <a16:creationId xmlns:a16="http://schemas.microsoft.com/office/drawing/2014/main" id="{56C3A1AB-05BA-4106-BB78-03EAB79C4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08226" y="2638652"/>
            <a:ext cx="6843409" cy="40394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826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8A2622D5-3CA1-44E5-8F80-F4B0B5E7F4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187" y="179849"/>
            <a:ext cx="10527489" cy="73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pl-PL" altLang="pl-PL" sz="2400" b="1" dirty="0">
                <a:solidFill>
                  <a:srgbClr val="44546A"/>
                </a:solidFill>
                <a:latin typeface="Verdana" pitchFamily="34" charset="0"/>
              </a:rPr>
              <a:t>Kręci mnie bezpieczeństwo</a:t>
            </a:r>
          </a:p>
          <a:p>
            <a:pPr algn="ctr" eaLnBrk="1" hangingPunct="1">
              <a:defRPr/>
            </a:pPr>
            <a:endParaRPr lang="pl-PL" altLang="pl-PL" sz="3200" b="1" kern="0" dirty="0">
              <a:solidFill>
                <a:srgbClr val="44546A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Prostokąt 10">
            <a:extLst>
              <a:ext uri="{FF2B5EF4-FFF2-40B4-BE49-F238E27FC236}">
                <a16:creationId xmlns:a16="http://schemas.microsoft.com/office/drawing/2014/main" id="{3EB68E2D-9AA1-4808-80C3-756AFC73AC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3080" y="698008"/>
            <a:ext cx="1033370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pl-PL" altLang="pl-PL" b="1" dirty="0">
                <a:solidFill>
                  <a:srgbClr val="44546A"/>
                </a:solidFill>
              </a:rPr>
              <a:t>	</a:t>
            </a:r>
            <a:r>
              <a:rPr lang="pl-PL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 ramach tej akcji funkcjonariusze Komendy Powiatowej Państwowej Straży Pożarnej prowadzą również pokazy połączone ze szkoleniami w różnych instytucjach i  firmach. Materiał z jednego ze szkoleń które zostało przeprowadzone dla pracowników obsługujących „MOP Dąbrowa”.</a:t>
            </a:r>
          </a:p>
          <a:p>
            <a:pPr algn="just"/>
            <a:endParaRPr lang="pl-PL" altLang="pl-PL" b="1" dirty="0">
              <a:solidFill>
                <a:srgbClr val="44546A"/>
              </a:solidFill>
            </a:endParaRPr>
          </a:p>
          <a:p>
            <a:pPr algn="just"/>
            <a:endParaRPr lang="pl-PL" altLang="pl-PL" b="1" dirty="0">
              <a:solidFill>
                <a:srgbClr val="44546A"/>
              </a:solidFill>
            </a:endParaRPr>
          </a:p>
        </p:txBody>
      </p:sp>
      <p:pic>
        <p:nvPicPr>
          <p:cNvPr id="2" name="mop">
            <a:hlinkClick r:id="" action="ppaction://media"/>
            <a:extLst>
              <a:ext uri="{FF2B5EF4-FFF2-40B4-BE49-F238E27FC236}">
                <a16:creationId xmlns:a16="http://schemas.microsoft.com/office/drawing/2014/main" id="{045DDC48-9B43-40AF-A70F-9DFD37A195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08692" y="2106151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4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43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8776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5E27D40D-3227-49F4-9EA6-CF59A80099D0}"/>
              </a:ext>
            </a:extLst>
          </p:cNvPr>
          <p:cNvSpPr txBox="1"/>
          <p:nvPr/>
        </p:nvSpPr>
        <p:spPr>
          <a:xfrm>
            <a:off x="1566187" y="288865"/>
            <a:ext cx="106258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400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Kręci mnie bezpieczeństwo nad wodą</a:t>
            </a:r>
            <a:endParaRPr lang="pl-PL" sz="2400" dirty="0">
              <a:solidFill>
                <a:srgbClr val="44546A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pl-PL" dirty="0">
              <a:solidFill>
                <a:srgbClr val="44546A"/>
              </a:solidFill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53C648EB-E91F-4691-97FB-AED54DA8D739}"/>
              </a:ext>
            </a:extLst>
          </p:cNvPr>
          <p:cNvSpPr txBox="1"/>
          <p:nvPr/>
        </p:nvSpPr>
        <p:spPr>
          <a:xfrm>
            <a:off x="1720645" y="854729"/>
            <a:ext cx="104713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</a:rPr>
              <a:t>W 2019 roku we współudziale SGRWN Sieradz i zespołu Kapela PSP działającego przy naszej komendzie zrealizowano spot prewencyjny promujący bezpieczny wypoczynek nad wodą. Projekt zrealizowano ze środków pochodzących z grantu pozyskanego z Urzędu miasta Sieradza.</a:t>
            </a:r>
          </a:p>
        </p:txBody>
      </p:sp>
      <p:pic>
        <p:nvPicPr>
          <p:cNvPr id="2" name="Kręci mnie bezpieczeństwo nad wodą'_HD">
            <a:hlinkClick r:id="" action="ppaction://media"/>
            <a:extLst>
              <a:ext uri="{FF2B5EF4-FFF2-40B4-BE49-F238E27FC236}">
                <a16:creationId xmlns:a16="http://schemas.microsoft.com/office/drawing/2014/main" id="{A2D4CDE5-A015-43D0-8A8A-C9F4C55C6C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15093" y="1997135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3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6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08BADF9C-E3E8-4EAB-9519-8F9EDE3627C2}"/>
              </a:ext>
            </a:extLst>
          </p:cNvPr>
          <p:cNvSpPr txBox="1"/>
          <p:nvPr/>
        </p:nvSpPr>
        <p:spPr>
          <a:xfrm>
            <a:off x="1691148" y="143179"/>
            <a:ext cx="10363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</a:rPr>
              <a:t>W 2019 roku dzięki grantowi uzyskanemu  z Urzędu  Miasta Sieradza  oraz kilku sponsorom zespół nagrał dwie płyty :</a:t>
            </a:r>
          </a:p>
          <a:p>
            <a:r>
              <a:rPr lang="pl-PL" b="1" dirty="0">
                <a:solidFill>
                  <a:srgbClr val="44546A"/>
                </a:solidFill>
              </a:rPr>
              <a:t>Płyta CD – 2000 egzemplarzy. Kapela PSP „Game </a:t>
            </a:r>
            <a:r>
              <a:rPr lang="pl-PL" b="1" dirty="0" err="1">
                <a:solidFill>
                  <a:srgbClr val="44546A"/>
                </a:solidFill>
              </a:rPr>
              <a:t>Over</a:t>
            </a:r>
            <a:r>
              <a:rPr lang="pl-PL" b="1" dirty="0">
                <a:solidFill>
                  <a:srgbClr val="44546A"/>
                </a:solidFill>
              </a:rPr>
              <a:t>” – 14 utworów autorskich a także </a:t>
            </a:r>
            <a:r>
              <a:rPr lang="pl-PL" b="1" dirty="0" err="1">
                <a:solidFill>
                  <a:srgbClr val="44546A"/>
                </a:solidFill>
              </a:rPr>
              <a:t>coverów</a:t>
            </a:r>
            <a:r>
              <a:rPr lang="pl-PL" b="1" dirty="0">
                <a:solidFill>
                  <a:srgbClr val="44546A"/>
                </a:solidFill>
              </a:rPr>
              <a:t> głównie   o tematyce pożarniczej</a:t>
            </a:r>
          </a:p>
          <a:p>
            <a:r>
              <a:rPr lang="pl-PL" b="1" dirty="0">
                <a:solidFill>
                  <a:srgbClr val="44546A"/>
                </a:solidFill>
              </a:rPr>
              <a:t>Płyta DVD – 250 egzemplarzy.  Kręci mnie bezpieczeństwo – zapis koncertu profilaktycznego dla szkół średnich nagrany jako pomoc dydaktyczna dla przedmiotu Edukacja dla bezpieczeństwa. Płyta została przekazana do szkół w regionie oraz do Poradni </a:t>
            </a:r>
            <a:r>
              <a:rPr lang="pl-PL" b="1" dirty="0" err="1">
                <a:solidFill>
                  <a:srgbClr val="44546A"/>
                </a:solidFill>
              </a:rPr>
              <a:t>Psychologiczno</a:t>
            </a:r>
            <a:r>
              <a:rPr lang="pl-PL" b="1" dirty="0">
                <a:solidFill>
                  <a:srgbClr val="44546A"/>
                </a:solidFill>
              </a:rPr>
              <a:t> Pedagogicznej w Sieradzu , która jest partnerem projektu. </a:t>
            </a:r>
          </a:p>
          <a:p>
            <a:endParaRPr lang="pl-PL" b="1" dirty="0">
              <a:solidFill>
                <a:srgbClr val="44546A"/>
              </a:solidFill>
            </a:endParaRPr>
          </a:p>
        </p:txBody>
      </p:sp>
      <p:pic>
        <p:nvPicPr>
          <p:cNvPr id="4" name="Obraz 3" descr="https://scontent.flcj1-1.fna.fbcdn.net/v/t1.15752-9/s2048x2048/68243508_346693999616254_4716125883465728000_n.jpg?_nc_cat=111&amp;_nc_ohc=acOc0TVAtfwAX_DB-uH&amp;_nc_ht=scontent.flcj1-1.fna&amp;_nc_tp=1002&amp;oh=e4b200d39718c5f61c6ed1ca1af268d1&amp;oe=5E9CF939">
            <a:extLst>
              <a:ext uri="{FF2B5EF4-FFF2-40B4-BE49-F238E27FC236}">
                <a16:creationId xmlns:a16="http://schemas.microsoft.com/office/drawing/2014/main" id="{3019FF02-EF3E-49BB-AE55-AB8210FC38A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618" y="2728502"/>
            <a:ext cx="4891251" cy="34578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az 5" descr="https://scontent.flcj1-1.fna.fbcdn.net/v/t1.15752-9/75534773_452231388761373_8605603607653384192_n.jpg?_nc_cat=108&amp;_nc_ohc=FSxdp7spwZMAX8bHyCH&amp;_nc_ht=scontent.flcj1-1.fna&amp;oh=1203516d6787c76d8ee847280021ba50&amp;oe=5E8FE62E">
            <a:extLst>
              <a:ext uri="{FF2B5EF4-FFF2-40B4-BE49-F238E27FC236}">
                <a16:creationId xmlns:a16="http://schemas.microsoft.com/office/drawing/2014/main" id="{DB213AF3-92FB-4F9C-86C4-D6A2CFA7F28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674" y="2428036"/>
            <a:ext cx="3351025" cy="42136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7194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>
            <a:extLst>
              <a:ext uri="{FF2B5EF4-FFF2-40B4-BE49-F238E27FC236}">
                <a16:creationId xmlns:a16="http://schemas.microsoft.com/office/drawing/2014/main" id="{3DD18B38-8061-422E-84B0-F2D8A75F9FB3}"/>
              </a:ext>
            </a:extLst>
          </p:cNvPr>
          <p:cNvSpPr/>
          <p:nvPr/>
        </p:nvSpPr>
        <p:spPr>
          <a:xfrm>
            <a:off x="1566187" y="146769"/>
            <a:ext cx="105176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400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„</a:t>
            </a:r>
            <a:r>
              <a:rPr lang="pl-PL" sz="2400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Czad i ogień. Obudź Czujność”</a:t>
            </a:r>
          </a:p>
        </p:txBody>
      </p:sp>
      <p:sp>
        <p:nvSpPr>
          <p:cNvPr id="4" name="Prostokąt 3">
            <a:extLst>
              <a:ext uri="{FF2B5EF4-FFF2-40B4-BE49-F238E27FC236}">
                <a16:creationId xmlns:a16="http://schemas.microsoft.com/office/drawing/2014/main" id="{ABE6CBD5-3722-4DA0-9427-32FFCCDA0CE4}"/>
              </a:ext>
            </a:extLst>
          </p:cNvPr>
          <p:cNvSpPr/>
          <p:nvPr/>
        </p:nvSpPr>
        <p:spPr>
          <a:xfrm>
            <a:off x="1700980" y="755203"/>
            <a:ext cx="1038286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b="1" dirty="0">
                <a:solidFill>
                  <a:srgbClr val="44546A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Śladem lat ubiegłych   rozdając czujki  uświadamialiśmy mieszkańców powiatu o zagrożeniach jakie niesie ze sobą tlenek węgla  (cichy zabójca).  Inicjatywa poprawy bezpieczeństwa pożarowego jaka został dokonana  przez strażaków KP PSP w Sieradzu w 2019r przerosła chyba największe oczekiwania  </a:t>
            </a:r>
            <a:r>
              <a:rPr lang="pl-PL" b="1" dirty="0">
                <a:solidFill>
                  <a:srgbClr val="44546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Pani Karoliny - samotnej matki wychowującej trójkę dzieci. Oprócz zamontowania czujki tlenku węgla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DF37119C-DCBD-445E-BD6D-A4B9F13C56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040" y="2232531"/>
            <a:ext cx="3008355" cy="4011140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00943D50-50FC-4C0B-BFBB-63B9B7923D4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980" y="2232531"/>
            <a:ext cx="2975404" cy="3967205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4AF3D42F-D426-46B7-9F55-3604ABD8494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843" y="2232531"/>
            <a:ext cx="4168346" cy="3126260"/>
          </a:xfrm>
          <a:prstGeom prst="rect">
            <a:avLst/>
          </a:prstGeom>
        </p:spPr>
      </p:pic>
      <p:sp>
        <p:nvSpPr>
          <p:cNvPr id="9" name="Prostokąt 8">
            <a:extLst>
              <a:ext uri="{FF2B5EF4-FFF2-40B4-BE49-F238E27FC236}">
                <a16:creationId xmlns:a16="http://schemas.microsoft.com/office/drawing/2014/main" id="{978ACB87-B8B9-4E05-8C5A-8EBA2FDE54AA}"/>
              </a:ext>
            </a:extLst>
          </p:cNvPr>
          <p:cNvSpPr/>
          <p:nvPr/>
        </p:nvSpPr>
        <p:spPr>
          <a:xfrm>
            <a:off x="4772539" y="5502632"/>
            <a:ext cx="41049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b="1" dirty="0">
                <a:solidFill>
                  <a:srgbClr val="44546A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nasi strażacy wykonali remont mieszkania, z którego zniknęły niebezpieczne stare piece, a w ich miejsce pojawiły się grzejniki </a:t>
            </a:r>
            <a:endParaRPr lang="pl-PL" b="1" dirty="0">
              <a:solidFill>
                <a:srgbClr val="4454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6390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>
            <a:extLst>
              <a:ext uri="{FF2B5EF4-FFF2-40B4-BE49-F238E27FC236}">
                <a16:creationId xmlns:a16="http://schemas.microsoft.com/office/drawing/2014/main" id="{14AFE893-B435-4F3A-8CAA-5EBF9200259C}"/>
              </a:ext>
            </a:extLst>
          </p:cNvPr>
          <p:cNvSpPr/>
          <p:nvPr/>
        </p:nvSpPr>
        <p:spPr>
          <a:xfrm>
            <a:off x="1684174" y="209691"/>
            <a:ext cx="1032387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pl-PL" b="1" dirty="0">
                <a:solidFill>
                  <a:srgbClr val="44546A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Strażacy remontując mieszkanie dołączyli tym samym do akcji </a:t>
            </a:r>
            <a:r>
              <a:rPr lang="pl-PL" sz="2000" b="1" dirty="0">
                <a:solidFill>
                  <a:srgbClr val="44546A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Szlachetna Paczka </a:t>
            </a:r>
            <a:r>
              <a:rPr lang="pl-PL" b="1" dirty="0">
                <a:solidFill>
                  <a:srgbClr val="44546A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której podopieczną była Pani Karolina i jej dzieci. Nie było by to możliwe, bez wielkich serc i talentów naszych strażaków oraz darczyńców, których nie brakowało.</a:t>
            </a:r>
            <a:endParaRPr lang="pl-PL" sz="1600" b="1" dirty="0">
              <a:solidFill>
                <a:srgbClr val="44546A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AD7A37E4-E3D4-4539-AA23-2E3079BEFC7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949" y="3508586"/>
            <a:ext cx="3892956" cy="2919717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BAB5E359-35AF-4C98-A8F7-9954A96CA6A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8332" y="1988795"/>
            <a:ext cx="3329631" cy="4439508"/>
          </a:xfrm>
          <a:prstGeom prst="rect">
            <a:avLst/>
          </a:prstGeom>
        </p:spPr>
      </p:pic>
      <p:pic>
        <p:nvPicPr>
          <p:cNvPr id="7" name="Picture 22" descr="Znalezione obrazy dla zapytania logo szlachetna paczka transpar">
            <a:extLst>
              <a:ext uri="{FF2B5EF4-FFF2-40B4-BE49-F238E27FC236}">
                <a16:creationId xmlns:a16="http://schemas.microsoft.com/office/drawing/2014/main" id="{B9C70D7E-935B-4D73-9042-1ECB56268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949" y="1361653"/>
            <a:ext cx="3892955" cy="267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BA8063D3-EA6F-43DC-BB45-EDF19E08747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173" y="1988796"/>
            <a:ext cx="2816173" cy="4439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744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/>
          <p:cNvSpPr/>
          <p:nvPr/>
        </p:nvSpPr>
        <p:spPr>
          <a:xfrm>
            <a:off x="2300144" y="2105561"/>
            <a:ext cx="92099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DZIAŁALNOŚĆ PREWENCYJNA</a:t>
            </a:r>
          </a:p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W 2019 ROKU</a:t>
            </a:r>
          </a:p>
        </p:txBody>
      </p:sp>
    </p:spTree>
    <p:extLst>
      <p:ext uri="{BB962C8B-B14F-4D97-AF65-F5344CB8AC3E}">
        <p14:creationId xmlns:p14="http://schemas.microsoft.com/office/powerpoint/2010/main" val="22125251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Tytuł 2"/>
          <p:cNvSpPr>
            <a:spLocks noGrp="1"/>
          </p:cNvSpPr>
          <p:nvPr>
            <p:ph type="title"/>
          </p:nvPr>
        </p:nvSpPr>
        <p:spPr>
          <a:xfrm>
            <a:off x="1566187" y="365125"/>
            <a:ext cx="10625813" cy="854075"/>
          </a:xfrm>
        </p:spPr>
        <p:txBody>
          <a:bodyPr>
            <a:normAutofit/>
          </a:bodyPr>
          <a:lstStyle/>
          <a:p>
            <a:pPr lvl="0" algn="ctr"/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CZYNNOŚCI KONTROLNO-ROZPOZNAWCZE</a:t>
            </a:r>
            <a:endParaRPr lang="pl-PL" sz="2400" dirty="0"/>
          </a:p>
        </p:txBody>
      </p:sp>
      <p:graphicFrame>
        <p:nvGraphicFramePr>
          <p:cNvPr id="6" name="Symbol zastępczy zawartości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9400132"/>
              </p:ext>
            </p:extLst>
          </p:nvPr>
        </p:nvGraphicFramePr>
        <p:xfrm>
          <a:off x="2438400" y="1825625"/>
          <a:ext cx="89154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880844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071579"/>
              </p:ext>
            </p:extLst>
          </p:nvPr>
        </p:nvGraphicFramePr>
        <p:xfrm>
          <a:off x="1676399" y="1925652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Prostokąt 1">
            <a:extLst>
              <a:ext uri="{FF2B5EF4-FFF2-40B4-BE49-F238E27FC236}">
                <a16:creationId xmlns:a16="http://schemas.microsoft.com/office/drawing/2014/main" id="{A534DD5B-0592-44D4-8DEB-EAAED63B29BB}"/>
              </a:ext>
            </a:extLst>
          </p:cNvPr>
          <p:cNvSpPr/>
          <p:nvPr/>
        </p:nvSpPr>
        <p:spPr>
          <a:xfrm>
            <a:off x="1566186" y="882978"/>
            <a:ext cx="1062581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l-PL" sz="2400" b="1" cap="none" spc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</a:rPr>
              <a:t>Postępowanie Nakazowo Egzekucyjne</a:t>
            </a:r>
            <a:endParaRPr lang="pl-PL" sz="2400" b="1" cap="none" spc="0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84494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Tytuł 2"/>
          <p:cNvSpPr>
            <a:spLocks noGrp="1"/>
          </p:cNvSpPr>
          <p:nvPr>
            <p:ph type="title"/>
          </p:nvPr>
        </p:nvSpPr>
        <p:spPr>
          <a:xfrm>
            <a:off x="1566188" y="365125"/>
            <a:ext cx="10625812" cy="1325563"/>
          </a:xfrm>
        </p:spPr>
        <p:txBody>
          <a:bodyPr>
            <a:normAutofit/>
          </a:bodyPr>
          <a:lstStyle/>
          <a:p>
            <a:pPr lvl="0" algn="ctr">
              <a:lnSpc>
                <a:spcPct val="100000"/>
              </a:lnSpc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ILOŚĆ PRZEPROWADZONYCH KONTROLI W ZALEŻNOŚCI </a:t>
            </a:r>
            <a:b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</a:b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OD JEJ RODZAJU</a:t>
            </a:r>
            <a:endParaRPr lang="pl-PL" sz="2400" dirty="0"/>
          </a:p>
        </p:txBody>
      </p:sp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2465105"/>
              </p:ext>
            </p:extLst>
          </p:nvPr>
        </p:nvGraphicFramePr>
        <p:xfrm>
          <a:off x="0" y="1825625"/>
          <a:ext cx="113538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409613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2405258"/>
              </p:ext>
            </p:extLst>
          </p:nvPr>
        </p:nvGraphicFramePr>
        <p:xfrm>
          <a:off x="1682002" y="2174789"/>
          <a:ext cx="10509998" cy="40021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Prostokąt 1">
            <a:extLst>
              <a:ext uri="{FF2B5EF4-FFF2-40B4-BE49-F238E27FC236}">
                <a16:creationId xmlns:a16="http://schemas.microsoft.com/office/drawing/2014/main" id="{D61E9379-37C8-4F20-9099-2CA1E08D0F80}"/>
              </a:ext>
            </a:extLst>
          </p:cNvPr>
          <p:cNvSpPr/>
          <p:nvPr/>
        </p:nvSpPr>
        <p:spPr>
          <a:xfrm>
            <a:off x="1566187" y="400361"/>
            <a:ext cx="10625813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l-PL" sz="2400" b="1" cap="none" spc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</a:rPr>
              <a:t>CZYNNOŚCI KONTROLNO-ROZPOZNAWCZE PRZEPROWADZONE W 2019 ROKU W ZALEŻNOŚCI OD RODZAJU KONTROLOWANEGO OBIEKTU</a:t>
            </a:r>
            <a:endParaRPr lang="pl-PL" sz="2400" b="1" cap="none" spc="0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46029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520901"/>
              </p:ext>
            </p:extLst>
          </p:nvPr>
        </p:nvGraphicFramePr>
        <p:xfrm>
          <a:off x="569800" y="2112284"/>
          <a:ext cx="11246707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Prostokąt 1">
            <a:extLst>
              <a:ext uri="{FF2B5EF4-FFF2-40B4-BE49-F238E27FC236}">
                <a16:creationId xmlns:a16="http://schemas.microsoft.com/office/drawing/2014/main" id="{CA1A9D98-042C-4FE7-BC8D-5264BF90DA91}"/>
              </a:ext>
            </a:extLst>
          </p:cNvPr>
          <p:cNvSpPr/>
          <p:nvPr/>
        </p:nvSpPr>
        <p:spPr>
          <a:xfrm>
            <a:off x="1566188" y="383450"/>
            <a:ext cx="106258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</a:rPr>
              <a:t>NIEPRAWIDŁOWOŚCI STWIERDZONE W POSZCZEGÓLNYCH GRUPACH SKONTROLOWANYCH OBIEKTÓW</a:t>
            </a:r>
            <a:endParaRPr 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07531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Tytuł 2"/>
          <p:cNvSpPr>
            <a:spLocks noGrp="1"/>
          </p:cNvSpPr>
          <p:nvPr>
            <p:ph type="title"/>
          </p:nvPr>
        </p:nvSpPr>
        <p:spPr>
          <a:xfrm>
            <a:off x="1515762" y="365125"/>
            <a:ext cx="10676238" cy="1325563"/>
          </a:xfrm>
        </p:spPr>
        <p:txBody>
          <a:bodyPr>
            <a:normAutofit/>
          </a:bodyPr>
          <a:lstStyle/>
          <a:p>
            <a:pPr lvl="0" algn="ctr">
              <a:lnSpc>
                <a:spcPct val="100000"/>
              </a:lnSpc>
              <a:defRPr/>
            </a:pP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Ilość odbiorów w 2019 roku w zależności</a:t>
            </a:r>
            <a:b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</a:br>
            <a:r>
              <a:rPr lang="pl-PL" altLang="pl-PL" sz="24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Od ich przeznaczenia</a:t>
            </a:r>
            <a:endParaRPr lang="pl-PL" sz="2400" dirty="0"/>
          </a:p>
        </p:txBody>
      </p:sp>
      <p:graphicFrame>
        <p:nvGraphicFramePr>
          <p:cNvPr id="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0426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668413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2090734" y="1482388"/>
            <a:ext cx="9656805" cy="3893223"/>
          </a:xfrm>
        </p:spPr>
        <p:txBody>
          <a:bodyPr>
            <a:noAutofit/>
          </a:bodyPr>
          <a:lstStyle/>
          <a:p>
            <a:br>
              <a:rPr lang="pl-PL" sz="2800" b="1" dirty="0">
                <a:solidFill>
                  <a:schemeClr val="tx2"/>
                </a:solidFill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Podczas kontynuacji akcji kontroli w budynkach mieszkalnych wielorodzinnych komunalnych skontrolowano łącznie 8 budynków. Wyegzekwowano wykonanie łącznie 27 decyzji administracyjnych: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- 13 decyzji w obiektach użyteczności publicznej;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- 8 decyzji w obiektach mieszkalnych wielorodzinnych;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- 1 decyzje w lasach;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- 4 decyzji w obiektach produkcyjno - magazynowych;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- 1 decyzję w gospodarstwach rolnych.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 </a:t>
            </a:r>
            <a:b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pl-PL" sz="18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Ponadto w 2019 r. wydano łącznie 27 decyzji administracyjnych w celu usunięcia nieprawidłowości, w tym 1 decyzja nakazująca wstrzymanie robót i zakaz eksploatacji.</a:t>
            </a:r>
            <a:br>
              <a:rPr lang="pl-PL" sz="1800" dirty="0">
                <a:latin typeface="Verdana" panose="020B0604030504040204" pitchFamily="34" charset="0"/>
                <a:ea typeface="Verdana" panose="020B0604030504040204" pitchFamily="34" charset="0"/>
              </a:rPr>
            </a:br>
            <a:br>
              <a:rPr lang="pl-PL" sz="3200" dirty="0">
                <a:solidFill>
                  <a:schemeClr val="tx2"/>
                </a:solidFill>
              </a:rPr>
            </a:br>
            <a:endParaRPr lang="pl-PL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032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ymbol zastępczy zawartości 6" descr="Kościół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0" y="2740323"/>
            <a:ext cx="5021751" cy="3761466"/>
          </a:xfr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1570008" y="1293962"/>
            <a:ext cx="9783792" cy="2033132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</a:pPr>
            <a: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  <a:t> </a:t>
            </a:r>
            <a:r>
              <a:rPr lang="pl-PL" sz="18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  <a:t>W 2019 roku po pożarze w Katedrze w Notre-Dame w Paryżu na przełomie kwietnia i maja przeprowadzono 16 czynności kontrolnych w obiektach znajdujących się na liście obiektów wpisanych do rejestru konserwatora zabytków. Były to m.in. drewniane budynki kościołów na terenie powiatu sieradzkiego, budynek Bazyliki Mniejszej w Sieradzu oraz dwa budynki Muzeum Okręgowego w Sieradzu tj. budynek przy ulicy Dominikańskiej 2 w Sieradzu oraz Muzeum Walewskich w Tubądzinie.</a:t>
            </a:r>
            <a:br>
              <a:rPr lang="pl-PL" sz="18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  <a:t> </a:t>
            </a:r>
            <a:b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4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4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endParaRPr lang="pl-PL" sz="2400" b="1" dirty="0">
              <a:solidFill>
                <a:schemeClr val="tx2"/>
              </a:solidFill>
              <a:latin typeface="Verdana" pitchFamily="34" charset="0"/>
              <a:ea typeface="Verdana" pitchFamily="34" charset="0"/>
            </a:endParaRPr>
          </a:p>
        </p:txBody>
      </p:sp>
      <p:sp>
        <p:nvSpPr>
          <p:cNvPr id="2050" name="AutoShape 2" descr="Znalezione obrazy dla zapytania kościół drewniany rossoszyc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l-PL"/>
          </a:p>
        </p:txBody>
      </p:sp>
      <p:sp>
        <p:nvSpPr>
          <p:cNvPr id="2052" name="AutoShape 4" descr="Znalezione obrazy dla zapytania kościół drewniany rossoszyc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16032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1581664" y="365125"/>
            <a:ext cx="9772135" cy="4948280"/>
          </a:xfrm>
        </p:spPr>
        <p:txBody>
          <a:bodyPr>
            <a:noAutofit/>
          </a:bodyPr>
          <a:lstStyle/>
          <a:p>
            <a:pPr algn="just"/>
            <a:r>
              <a:rPr lang="pl-PL" sz="18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  <a:t>	W związku ze zmianami w ustawach o odpadach i ochronie środowiska. Funkcjonariusze Sekcji Kontrolno – Rozpoznawczej przeprowadzili procedurę opiniowania operatów przeciwpożarowych w 18 przypadkach zakończonych Postanowieniem  Komendanta Powiatowego </a:t>
            </a:r>
            <a:br>
              <a:rPr lang="pl-PL" sz="18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  <a:t> </a:t>
            </a:r>
            <a:br>
              <a:rPr lang="pl-PL" sz="20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4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br>
              <a:rPr lang="pl-PL" sz="24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</a:rPr>
            </a:br>
            <a:endParaRPr lang="pl-PL" sz="2400" b="1" dirty="0">
              <a:solidFill>
                <a:schemeClr val="tx2"/>
              </a:solidFill>
              <a:latin typeface="Verdana" pitchFamily="34" charset="0"/>
              <a:ea typeface="Verdana" pitchFamily="34" charset="0"/>
            </a:endParaRPr>
          </a:p>
        </p:txBody>
      </p:sp>
      <p:pic>
        <p:nvPicPr>
          <p:cNvPr id="11" name="Symbol zastępczy zawartości 10" descr="odpad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08122" y="3708624"/>
            <a:ext cx="4479429" cy="2916463"/>
          </a:xfrm>
        </p:spPr>
      </p:pic>
    </p:spTree>
    <p:extLst>
      <p:ext uri="{BB962C8B-B14F-4D97-AF65-F5344CB8AC3E}">
        <p14:creationId xmlns:p14="http://schemas.microsoft.com/office/powerpoint/2010/main" val="3116032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Tytuł 2"/>
          <p:cNvSpPr>
            <a:spLocks noGrp="1"/>
          </p:cNvSpPr>
          <p:nvPr>
            <p:ph type="title"/>
          </p:nvPr>
        </p:nvSpPr>
        <p:spPr>
          <a:xfrm>
            <a:off x="1639018" y="120819"/>
            <a:ext cx="10552981" cy="1325563"/>
          </a:xfrm>
        </p:spPr>
        <p:txBody>
          <a:bodyPr>
            <a:normAutofit/>
          </a:bodyPr>
          <a:lstStyle/>
          <a:p>
            <a:pPr algn="ctr"/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MŁODZIEŻ ZAPOBIEGA POŻAROM</a:t>
            </a:r>
          </a:p>
        </p:txBody>
      </p:sp>
      <p:sp>
        <p:nvSpPr>
          <p:cNvPr id="6" name="Prostokąt 5"/>
          <p:cNvSpPr/>
          <p:nvPr/>
        </p:nvSpPr>
        <p:spPr>
          <a:xfrm>
            <a:off x="1639019" y="1328468"/>
            <a:ext cx="1016191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b="1" dirty="0">
                <a:solidFill>
                  <a:schemeClr val="tx2"/>
                </a:solidFill>
                <a:latin typeface="Verdana" pitchFamily="34" charset="0"/>
              </a:rPr>
              <a:t>Wspólnie z Zarządem Powiatowym ZOSP RP w dniu 15 marca 2019 r. zorganizowano eliminacje Powiatowe OTWP „Młodzież zapobiega pożarom”.</a:t>
            </a:r>
          </a:p>
          <a:p>
            <a:endParaRPr lang="pl-PL" b="1" dirty="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pl-PL" b="1" dirty="0">
                <a:solidFill>
                  <a:schemeClr val="tx2"/>
                </a:solidFill>
                <a:latin typeface="Verdana" pitchFamily="34" charset="0"/>
              </a:rPr>
              <a:t>Zwycięzca eliminacji powiatowych w grupie Szkół Podstawowych z gminy Goszczanów wygrał eliminacje na szczeblu wojewódzkim i reprezentował powiat na finałach centralnych 42 edycji Ogólnopolskiego Turnieju Wiedzy Pożarniczej „ Młodzież zapobiega pożarom”</a:t>
            </a:r>
            <a:endParaRPr lang="pl-PL" dirty="0"/>
          </a:p>
        </p:txBody>
      </p:sp>
      <p:pic>
        <p:nvPicPr>
          <p:cNvPr id="7" name="Symbol zastępczy zawartości 6" descr="C:\Users\k.ignaczak\Downloads\IMG_2396.jp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8753" y="3359793"/>
            <a:ext cx="2722247" cy="165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az 7" descr="C:\Users\k.ignaczak\Desktop\Zdjęcia różne\OTWP 2019\DSC00878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8839" y="3352424"/>
            <a:ext cx="2836551" cy="1664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az 8" descr="C:\Users\k.ignaczak\Desktop\Zdjęcia różne\OTWP 2019\DSC00887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48753" y="5035922"/>
            <a:ext cx="2722247" cy="1725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az 9" descr="C:\Users\k.ignaczak\Desktop\Zdjęcia różne\OTWP 2019\DSC00855.JPG"/>
          <p:cNvPicPr/>
          <p:nvPr/>
        </p:nvPicPr>
        <p:blipFill>
          <a:blip r:embed="rId6" cstate="print">
            <a:lum bright="15000" contrast="6000"/>
          </a:blip>
          <a:srcRect/>
          <a:stretch>
            <a:fillRect/>
          </a:stretch>
        </p:blipFill>
        <p:spPr bwMode="auto">
          <a:xfrm>
            <a:off x="7469587" y="5048232"/>
            <a:ext cx="2815057" cy="1722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608704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Znalezione obrazy dla zapytania edukacj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2055" y="2809235"/>
            <a:ext cx="2246823" cy="2042231"/>
          </a:xfrm>
          <a:prstGeom prst="rect">
            <a:avLst/>
          </a:prstGeom>
          <a:noFill/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1566187" y="183583"/>
            <a:ext cx="10541349" cy="1325563"/>
          </a:xfrm>
        </p:spPr>
        <p:txBody>
          <a:bodyPr>
            <a:noAutofit/>
          </a:bodyPr>
          <a:lstStyle/>
          <a:p>
            <a:pPr algn="ctr"/>
            <a:br>
              <a:rPr lang="pl-PL" sz="2400" dirty="0">
                <a:solidFill>
                  <a:schemeClr val="tx2"/>
                </a:solidFill>
              </a:rPr>
            </a:br>
            <a:r>
              <a:rPr lang="pl-PL" sz="2400" b="1" dirty="0">
                <a:solidFill>
                  <a:schemeClr val="tx2"/>
                </a:solidFill>
                <a:latin typeface="Verdana" pitchFamily="34" charset="0"/>
              </a:rPr>
              <a:t> </a:t>
            </a:r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EDUKACJA PREWENCYJNA W ZAKRESIE EDUKACJI SPOŁECZEŃSTWA CELEM PODNIESIENIA POZIOMU POCZUCIA BEZPIECZEŃSTWA KP PSP W SIERADZU PODEJMOWAŁA NASTĘPUJĄCE DZIAŁANIA: </a:t>
            </a:r>
            <a:br>
              <a:rPr lang="pl-PL" sz="2400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endParaRPr lang="pl-PL" sz="24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Prostokąt 7"/>
          <p:cNvSpPr/>
          <p:nvPr/>
        </p:nvSpPr>
        <p:spPr>
          <a:xfrm>
            <a:off x="3415229" y="1811547"/>
            <a:ext cx="8776771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pl-PL" sz="2000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pl-PL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Sekcja Kontrolno – Rozpoznawcza oraz Wydział Operacyjny KP PSP w Sieradzu we współpracy z Komendą Powiatową Policji w Sieradzu przeprowadziła w okresie wiosenno – letnim warsztaty edukacyjne mające na celu wzmocnienia bezpieczeństwa wypoczynku dzieci i młodzieży uczestniczącej w obozach harcerskich pod namiotami. W wypoczynku odbywającym się w dwóch turnusach uczestniczyło około 100 dzieci i młodzieży.</a:t>
            </a:r>
          </a:p>
          <a:p>
            <a:endParaRPr lang="pl-PL" b="1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pl-PL" b="1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Funkcjonariusze Sekcji Kontrolno – Rozpoznawczej oraz JRG uczestniczyli w 11 przypadkach w ćwiczeniach ewakuacyjnych przeprowadzanych w szkołach ponadpodstawowych i ponadgimnazjalnych ze względu na zwiększoną liczbę uczniów uczęszczających do pierwszych klas.</a:t>
            </a:r>
          </a:p>
          <a:p>
            <a:pPr>
              <a:buFont typeface="Arial" pitchFamily="34" charset="0"/>
              <a:buChar char="•"/>
            </a:pPr>
            <a:endParaRPr lang="pl-PL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032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/>
          <p:cNvSpPr/>
          <p:nvPr/>
        </p:nvSpPr>
        <p:spPr>
          <a:xfrm>
            <a:off x="1566187" y="2044005"/>
            <a:ext cx="1062581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DZIAŁALNOŚĆ </a:t>
            </a:r>
          </a:p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Kwatermistrzowsko-techniczna</a:t>
            </a:r>
          </a:p>
          <a:p>
            <a:pPr lvl="0" algn="ctr">
              <a:spcBef>
                <a:spcPct val="0"/>
              </a:spcBef>
              <a:defRPr/>
            </a:pPr>
            <a:r>
              <a:rPr lang="pl-PL" altLang="pl-PL" sz="3600" b="1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Verdana" pitchFamily="34" charset="0"/>
              </a:rPr>
              <a:t>W 2019 ROKU</a:t>
            </a:r>
          </a:p>
        </p:txBody>
      </p:sp>
    </p:spTree>
    <p:extLst>
      <p:ext uri="{BB962C8B-B14F-4D97-AF65-F5344CB8AC3E}">
        <p14:creationId xmlns:p14="http://schemas.microsoft.com/office/powerpoint/2010/main" val="15787015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/>
          <p:cNvSpPr/>
          <p:nvPr/>
        </p:nvSpPr>
        <p:spPr>
          <a:xfrm>
            <a:off x="2152718" y="103422"/>
            <a:ext cx="92938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Zakupy dokonane w 2019 roku przez komendę powiatową państwowej straży pożarnej w Sieradzu</a:t>
            </a:r>
            <a:endParaRPr lang="pl-PL" sz="2400" b="1" dirty="0">
              <a:ln w="0"/>
              <a:solidFill>
                <a:srgbClr val="44546A"/>
              </a:solidFill>
              <a:effectLst>
                <a:reflection blurRad="6350" stA="53000" endA="300" endPos="35500" dir="5400000" sy="-90000" algn="bl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4" name="Symbol zastępczy zawartości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5861894"/>
              </p:ext>
            </p:extLst>
          </p:nvPr>
        </p:nvGraphicFramePr>
        <p:xfrm>
          <a:off x="3250583" y="1180491"/>
          <a:ext cx="769014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690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 fontAlgn="ctr"/>
                      <a:r>
                        <a:rPr lang="pl-PL" sz="1800" u="none" strike="noStrike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Rodzaj Sprzętu</a:t>
                      </a:r>
                      <a:endParaRPr lang="pl-PL" sz="1800" b="1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el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207768"/>
              </p:ext>
            </p:extLst>
          </p:nvPr>
        </p:nvGraphicFramePr>
        <p:xfrm>
          <a:off x="2152718" y="1797404"/>
          <a:ext cx="9885871" cy="4692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6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75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19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170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Ubrania specjalne PSP –środki pozyskane z Programu modernizacji Policji, Straży Granicznej, Państwowej Straży Pożarnej i Służby Ochrony Państwa w latach 2017-2020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15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55 811,25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3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Ubrania specjalne PSP – środki pozyskane z zakładów ubezpieczeniowych za pośrednictwem Komendy Głównej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6</a:t>
                      </a:r>
                      <a:endParaRPr lang="pl-PL" sz="120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22 800,00</a:t>
                      </a:r>
                      <a:endParaRPr lang="pl-PL" sz="120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3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Fantom </a:t>
                      </a:r>
                      <a:r>
                        <a:rPr lang="pl-PL" sz="1200" b="1" dirty="0" err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Brayden</a:t>
                      </a: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lang="pl-PL" sz="1200" b="1" dirty="0" err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Led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1961,85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3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Rolki do transportu pojazdów</a:t>
                      </a:r>
                      <a:r>
                        <a:rPr lang="pl-PL" sz="1200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4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1516</a:t>
                      </a:r>
                      <a:endParaRPr lang="pl-PL" sz="120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31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Prądownica ROSEMBAUER</a:t>
                      </a:r>
                      <a:r>
                        <a:rPr lang="pl-PL" sz="1200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</a:p>
                  </a:txBody>
                  <a:tcPr marL="44450" marR="44450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pl-PL" sz="120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4354,20</a:t>
                      </a:r>
                      <a:endParaRPr lang="pl-PL" sz="120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Węże tłoczne 42, 52, 75, 110 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pl-PL" sz="1200" b="1" dirty="0">
                          <a:solidFill>
                            <a:schemeClr val="tx2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18432,35</a:t>
                      </a:r>
                      <a:endParaRPr lang="pl-PL" sz="1200" dirty="0">
                        <a:solidFill>
                          <a:schemeClr val="tx2"/>
                        </a:solidFill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9525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70768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graphicFrame>
        <p:nvGraphicFramePr>
          <p:cNvPr id="3" name="Symbol zastępczy zawartości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63706252"/>
              </p:ext>
            </p:extLst>
          </p:nvPr>
        </p:nvGraphicFramePr>
        <p:xfrm>
          <a:off x="3501477" y="1483029"/>
          <a:ext cx="6598508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59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 fontAlgn="ctr"/>
                      <a:r>
                        <a:rPr lang="pl-PL" sz="1800" b="1" i="0" u="none" strike="noStrike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Toyota</a:t>
                      </a:r>
                      <a:r>
                        <a:rPr lang="pl-PL" sz="1800" b="1" i="0" u="none" strike="noStrike" baseline="0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lang="pl-PL" sz="1800" b="1" i="0" u="none" strike="noStrike" baseline="0" dirty="0" err="1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Corrola</a:t>
                      </a:r>
                      <a:r>
                        <a:rPr lang="pl-PL" sz="1800" b="1" i="0" u="none" strike="noStrike" baseline="0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lang="pl-PL" sz="1800" b="1" i="0" u="none" strike="noStrike" baseline="0" dirty="0" err="1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hybrid</a:t>
                      </a:r>
                      <a:r>
                        <a:rPr lang="pl-PL" sz="1800" b="1" i="0" u="none" strike="noStrike" baseline="0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wraz z wyposażeniem</a:t>
                      </a:r>
                      <a:endParaRPr lang="pl-PL" sz="1800" b="1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Prostokąt 3"/>
          <p:cNvSpPr txBox="1">
            <a:spLocks noChangeArrowheads="1"/>
          </p:cNvSpPr>
          <p:nvPr/>
        </p:nvSpPr>
        <p:spPr bwMode="auto">
          <a:xfrm>
            <a:off x="1837434" y="241210"/>
            <a:ext cx="9926595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rtlCol="0" anchor="b"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o"/>
              <a:defRPr sz="30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o"/>
              <a:defRPr sz="23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25000"/>
              </a:spcBef>
              <a:buClr>
                <a:schemeClr val="accent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altLang="pl-PL" sz="2400" b="1" i="0" u="none" strike="noStrike" kern="1200" normalizeH="0" baseline="0" noProof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ea typeface="Verdana" pitchFamily="34" charset="0"/>
                <a:cs typeface="Verdana" pitchFamily="34" charset="0"/>
              </a:rPr>
              <a:t>Zakupy dokonane w 2019 roku przez Komendę </a:t>
            </a:r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ea typeface="Verdana" pitchFamily="34" charset="0"/>
                <a:cs typeface="Verdana" pitchFamily="34" charset="0"/>
              </a:rPr>
              <a:t>P</a:t>
            </a:r>
            <a:r>
              <a:rPr kumimoji="0" lang="pl-PL" altLang="pl-PL" sz="2400" b="1" i="0" u="none" strike="noStrike" kern="1200" normalizeH="0" baseline="0" noProof="0" dirty="0" err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ea typeface="Verdana" pitchFamily="34" charset="0"/>
                <a:cs typeface="Verdana" pitchFamily="34" charset="0"/>
              </a:rPr>
              <a:t>owiatową</a:t>
            </a:r>
            <a:r>
              <a:rPr kumimoji="0" lang="pl-PL" altLang="pl-PL" sz="2400" b="1" i="0" u="none" strike="noStrike" kern="1200" normalizeH="0" baseline="0" noProof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ea typeface="Verdana" pitchFamily="34" charset="0"/>
                <a:cs typeface="Verdana" pitchFamily="34" charset="0"/>
              </a:rPr>
              <a:t> Państwowej </a:t>
            </a:r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ea typeface="Verdana" pitchFamily="34" charset="0"/>
                <a:cs typeface="Verdana" pitchFamily="34" charset="0"/>
              </a:rPr>
              <a:t>S</a:t>
            </a:r>
            <a:r>
              <a:rPr kumimoji="0" lang="pl-PL" altLang="pl-PL" sz="2400" b="1" i="0" u="none" strike="noStrike" kern="1200" normalizeH="0" baseline="0" noProof="0" dirty="0" err="1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ea typeface="Verdana" pitchFamily="34" charset="0"/>
                <a:cs typeface="Verdana" pitchFamily="34" charset="0"/>
              </a:rPr>
              <a:t>traży</a:t>
            </a:r>
            <a:r>
              <a:rPr kumimoji="0" lang="pl-PL" altLang="pl-PL" sz="2400" b="1" i="0" u="none" strike="noStrike" kern="1200" normalizeH="0" baseline="0" noProof="0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ea typeface="Verdana" pitchFamily="34" charset="0"/>
                <a:cs typeface="Verdana" pitchFamily="34" charset="0"/>
              </a:rPr>
              <a:t> Pożarnej w Sieradzu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4433" y="2015958"/>
            <a:ext cx="6558455" cy="4600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345101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Prostokąt 2"/>
          <p:cNvSpPr/>
          <p:nvPr/>
        </p:nvSpPr>
        <p:spPr>
          <a:xfrm>
            <a:off x="1566187" y="605481"/>
            <a:ext cx="10625813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pl-PL" altLang="pl-PL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ea typeface="Verdana" pitchFamily="34" charset="0"/>
                <a:cs typeface="Verdana" pitchFamily="34" charset="0"/>
              </a:rPr>
              <a:t>Zakupy dokonane w 2019 roku przez Komendę Powiatową Państwowej Straży Pożarnej w Sieradzu</a:t>
            </a:r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FF3DE5C6-92FB-4C90-B0AD-C0CFE3FACE37}"/>
              </a:ext>
            </a:extLst>
          </p:cNvPr>
          <p:cNvSpPr/>
          <p:nvPr/>
        </p:nvSpPr>
        <p:spPr>
          <a:xfrm>
            <a:off x="3288085" y="2609895"/>
            <a:ext cx="783554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pl-PL" b="1" u="sng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Finansowanie zakupu auta ze środków samorządów powiatu sieradzkiego po przez funduszu wsparcia: 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Miasto Sieradz - 95 100,00 zł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Gm. Sieradz – 10 000,00 zł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Gm. Błaszki – 6 000,00 zł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Gm. </a:t>
            </a:r>
            <a:r>
              <a:rPr lang="pl-PL" dirty="0" err="1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Brzeźnio</a:t>
            </a: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 6 000,00 zł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Gm. Warta – 5 000,00 zł</a:t>
            </a:r>
            <a:endParaRPr lang="pl-PL" sz="11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Gm. Wróblew – 5 000,00 zł</a:t>
            </a:r>
            <a:endParaRPr lang="pl-PL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pl-PL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SUMA – 127 100,00 zł</a:t>
            </a:r>
            <a:r>
              <a:rPr lang="pl-PL" sz="11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pl-PL" sz="32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5057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Tytuł 1"/>
          <p:cNvSpPr txBox="1">
            <a:spLocks/>
          </p:cNvSpPr>
          <p:nvPr/>
        </p:nvSpPr>
        <p:spPr>
          <a:xfrm>
            <a:off x="1566187" y="77372"/>
            <a:ext cx="10625813" cy="58033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/>
          <a:p>
            <a:pPr algn="ctr"/>
            <a:r>
              <a:rPr 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</a:rPr>
              <a:t>Zadanie publiczne po tytułem:</a:t>
            </a: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65111108-17CB-4CF2-AA50-3E99B5DD197D}"/>
              </a:ext>
            </a:extLst>
          </p:cNvPr>
          <p:cNvSpPr txBox="1"/>
          <p:nvPr/>
        </p:nvSpPr>
        <p:spPr>
          <a:xfrm>
            <a:off x="1734532" y="822785"/>
            <a:ext cx="10162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KSRG SOD 1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„Zapewnienie gotowości bojowej jednostki ochrony przeciwpożarowej włączonej do krajowego systemu ratowniczo-gaśniczego”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26 jednostek 181 113,00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Brzeźnio 200 000,00 samochód GBA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pl-PL" dirty="0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F1A2E25D-FAEC-48BE-AE17-50C1918C560D}"/>
              </a:ext>
            </a:extLst>
          </p:cNvPr>
          <p:cNvSpPr txBox="1"/>
          <p:nvPr/>
        </p:nvSpPr>
        <p:spPr>
          <a:xfrm>
            <a:off x="1734532" y="2413337"/>
            <a:ext cx="101620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MSWiA SOD 2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„Przygotowanie jednostek ochotniczych straży pożarnych do działań ratowniczo-gaśniczych”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40 jednostek 229 302,00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Chojne 210 000,00 + 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125 000,00 </a:t>
            </a:r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  <a:hlinkClick r:id="rId3" tooltip="Wniosek o dofinansowanie środkami z zakładów ubezpieczeniowych OSP i pozostałe.docx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dofinansowanie środkami z zakładów ubezpieczeniowych </a:t>
            </a:r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KG PSP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pl-PL" dirty="0"/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F945EF7-7DCA-47E5-8D05-F57646D73D2D}"/>
              </a:ext>
            </a:extLst>
          </p:cNvPr>
          <p:cNvSpPr txBox="1"/>
          <p:nvPr/>
        </p:nvSpPr>
        <p:spPr>
          <a:xfrm>
            <a:off x="1828800" y="4444662"/>
            <a:ext cx="100678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(5000+) SOD 3 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„Dofinansowanie jednostek Ochotniczych Straży Pożarnych”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 I tura - 134 jednostki OSP – 670 000,00 zł</a:t>
            </a:r>
            <a:endParaRPr lang="pl-PL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II tura - 30 jednostki OSP – 91 900,00 zł</a:t>
            </a:r>
          </a:p>
          <a:p>
            <a:endParaRPr lang="pl-PL" b="1" dirty="0">
              <a:solidFill>
                <a:srgbClr val="44546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pl-PL" sz="2400" b="1" dirty="0">
                <a:solidFill>
                  <a:srgbClr val="44546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Łączna kwota – 1 707 315,0 zł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56452970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4" name="Prostokąt 3"/>
          <p:cNvSpPr>
            <a:spLocks noChangeArrowheads="1"/>
          </p:cNvSpPr>
          <p:nvPr/>
        </p:nvSpPr>
        <p:spPr bwMode="auto">
          <a:xfrm>
            <a:off x="1566187" y="304801"/>
            <a:ext cx="106258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Działalność kwatermistrzowska</a:t>
            </a:r>
          </a:p>
        </p:txBody>
      </p:sp>
      <p:sp>
        <p:nvSpPr>
          <p:cNvPr id="6" name="pole tekstowe 1"/>
          <p:cNvSpPr txBox="1">
            <a:spLocks noChangeArrowheads="1"/>
          </p:cNvSpPr>
          <p:nvPr/>
        </p:nvSpPr>
        <p:spPr bwMode="auto">
          <a:xfrm>
            <a:off x="2504302" y="906162"/>
            <a:ext cx="86557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pl-PL" altLang="pl-PL" sz="1800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Budowa Bazy Ratownictwa Wodnego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pl-PL" altLang="pl-PL" sz="1800" b="1" dirty="0">
                <a:solidFill>
                  <a:srgbClr val="44546A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 Ostrowie Warckim gm. Warta nad Zalewem JEZIORSKO.</a:t>
            </a:r>
          </a:p>
        </p:txBody>
      </p:sp>
      <p:pic>
        <p:nvPicPr>
          <p:cNvPr id="7" name="Obraz 6" descr="H:\zdjecia baza aktualne\20200107_141520(0)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31553" y="1691891"/>
            <a:ext cx="6695080" cy="50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711882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sp>
        <p:nvSpPr>
          <p:cNvPr id="3" name="Symbol zastępczy numeru slajdu 1"/>
          <p:cNvSpPr>
            <a:spLocks noGrp="1"/>
          </p:cNvSpPr>
          <p:nvPr>
            <p:ph type="sldNum" sz="quarter" idx="12"/>
          </p:nvPr>
        </p:nvSpPr>
        <p:spPr>
          <a:xfrm>
            <a:off x="10623872" y="5606523"/>
            <a:ext cx="912819" cy="6418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DC7DBF-50F7-4E3E-B3FE-B810459AC26B}" type="slidenum">
              <a:rPr lang="pl-PL" altLang="pl-PL" sz="1400">
                <a:solidFill>
                  <a:srgbClr val="000000"/>
                </a:solidFill>
                <a:latin typeface="Verdana" panose="020B060403050404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48</a:t>
            </a:fld>
            <a:endParaRPr lang="pl-PL" altLang="pl-PL" sz="1400">
              <a:solidFill>
                <a:srgbClr val="000000"/>
              </a:solidFill>
              <a:latin typeface="Verdan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braz 5" descr="H:\zdjecia baza aktualne\20200107_14135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97363" y="2237822"/>
            <a:ext cx="5362834" cy="4231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az 6" descr="H:\zdjecia baza aktualne\20200107_141254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64043" y="881449"/>
            <a:ext cx="5016843" cy="3983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Prostokąt 7">
            <a:extLst>
              <a:ext uri="{FF2B5EF4-FFF2-40B4-BE49-F238E27FC236}">
                <a16:creationId xmlns:a16="http://schemas.microsoft.com/office/drawing/2014/main" id="{03F12063-43AB-42A1-A205-EBAAA3AB17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6187" y="304801"/>
            <a:ext cx="106258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pl-PL" altLang="pl-PL" sz="2400" b="1" dirty="0">
                <a:ln w="0"/>
                <a:solidFill>
                  <a:srgbClr val="44546A"/>
                </a:solidFill>
                <a:effectLst>
                  <a:reflection blurRad="6350" stA="53000" endA="300" endPos="35500" dir="5400000" sy="-90000" algn="bl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Działalność kwatermistrzowska</a:t>
            </a:r>
          </a:p>
        </p:txBody>
      </p:sp>
      <p:sp>
        <p:nvSpPr>
          <p:cNvPr id="9" name="Prostokąt 8">
            <a:extLst>
              <a:ext uri="{FF2B5EF4-FFF2-40B4-BE49-F238E27FC236}">
                <a16:creationId xmlns:a16="http://schemas.microsoft.com/office/drawing/2014/main" id="{30296AB8-43F3-4821-8D0F-B7C0687B0BD4}"/>
              </a:ext>
            </a:extLst>
          </p:cNvPr>
          <p:cNvSpPr/>
          <p:nvPr/>
        </p:nvSpPr>
        <p:spPr>
          <a:xfrm>
            <a:off x="1606378" y="4950941"/>
            <a:ext cx="504155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200" b="1" u="sng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Finansowanie Bazy</a:t>
            </a:r>
            <a:endParaRPr lang="pl-PL" sz="12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Ustawa Budżetowa – 309 000,00zł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Suma ubezpieczeń KG PSP - 12 848,00 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Rezerwa Wojewody – 510 617,00 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Fundusz Wsparcia – 38 251,00 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Rezerwa celowa – Program Modernizacji – 665 000,00 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Rezerwa Celowa – 515 000,00 zł</a:t>
            </a:r>
          </a:p>
          <a:p>
            <a:r>
              <a:rPr lang="pl-PL" sz="1200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Dotacja celowa Wojewody – 100 000,00 zł</a:t>
            </a:r>
          </a:p>
          <a:p>
            <a:r>
              <a:rPr lang="pl-PL" sz="1200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SUMA – 2 150 716,00 zł</a:t>
            </a:r>
            <a:endParaRPr lang="pl-PL" sz="1200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11882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F018F31-18FC-4086-B803-DC0E430F5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66187" cy="6858000"/>
          </a:xfrm>
          <a:prstGeom prst="rect">
            <a:avLst/>
          </a:prstGeom>
        </p:spPr>
      </p:pic>
      <p:pic>
        <p:nvPicPr>
          <p:cNvPr id="6" name="Picture 1" descr="C:\Users\l.jaryszek\Downloads\IMG-20191115-WA0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75632" y="1356864"/>
            <a:ext cx="6565983" cy="4924488"/>
          </a:xfrm>
          <a:prstGeom prst="rect">
            <a:avLst/>
          </a:prstGeom>
          <a:noFill/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BCC39407-FAE6-461E-B851-B9307FBA67DC}"/>
              </a:ext>
            </a:extLst>
          </p:cNvPr>
          <p:cNvSpPr txBox="1"/>
          <p:nvPr/>
        </p:nvSpPr>
        <p:spPr>
          <a:xfrm>
            <a:off x="1566187" y="433534"/>
            <a:ext cx="10625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l-PL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1" algn="ctr"/>
            <a:r>
              <a:rPr lang="pl-PL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 2019 roku KP PSP w Sieradzu na podstawie umowy użyczenia wzbogaciła się o nowy Lekki Samochód Dowodzenia i Łączności – </a:t>
            </a:r>
            <a:r>
              <a:rPr lang="pl-PL" b="1" dirty="0" err="1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Iveco</a:t>
            </a:r>
            <a:r>
              <a:rPr lang="pl-PL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pl-PL" b="1" dirty="0" err="1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Daily</a:t>
            </a:r>
            <a:endParaRPr lang="pl-PL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11882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66A2709F-EC76-4C67-8E36-1B422239A9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Prostokąt 7">
            <a:extLst>
              <a:ext uri="{FF2B5EF4-FFF2-40B4-BE49-F238E27FC236}">
                <a16:creationId xmlns:a16="http://schemas.microsoft.com/office/drawing/2014/main" id="{797C877A-2DD2-4C86-811A-925811C0636C}"/>
              </a:ext>
            </a:extLst>
          </p:cNvPr>
          <p:cNvSpPr/>
          <p:nvPr/>
        </p:nvSpPr>
        <p:spPr>
          <a:xfrm>
            <a:off x="1783024" y="721156"/>
            <a:ext cx="862595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l-PL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DZIĘKUJEMY ZA UWAGĘ!!!</a:t>
            </a:r>
          </a:p>
        </p:txBody>
      </p:sp>
    </p:spTree>
    <p:extLst>
      <p:ext uri="{BB962C8B-B14F-4D97-AF65-F5344CB8AC3E}">
        <p14:creationId xmlns:p14="http://schemas.microsoft.com/office/powerpoint/2010/main" val="1427474696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1735</Words>
  <Application>Microsoft Office PowerPoint</Application>
  <PresentationFormat>Panoramiczny</PresentationFormat>
  <Paragraphs>253</Paragraphs>
  <Slides>50</Slides>
  <Notes>0</Notes>
  <HiddenSlides>0</HiddenSlides>
  <MMClips>2</MMClips>
  <ScaleCrop>false</ScaleCrop>
  <HeadingPairs>
    <vt:vector size="6" baseType="variant">
      <vt:variant>
        <vt:lpstr>Używane czcionki</vt:lpstr>
      </vt:variant>
      <vt:variant>
        <vt:i4>5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50</vt:i4>
      </vt:variant>
    </vt:vector>
  </HeadingPairs>
  <TitlesOfParts>
    <vt:vector size="56" baseType="lpstr">
      <vt:lpstr>Arial</vt:lpstr>
      <vt:lpstr>Calibri</vt:lpstr>
      <vt:lpstr>Calibri Light</vt:lpstr>
      <vt:lpstr>Times New Roman</vt:lpstr>
      <vt:lpstr>Verdana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CZYNNOŚCI KONTROLNO-ROZPOZNAWCZE</vt:lpstr>
      <vt:lpstr>Prezentacja programu PowerPoint</vt:lpstr>
      <vt:lpstr>ILOŚĆ PRZEPROWADZONYCH KONTROLI W ZALEŻNOŚCI  OD JEJ RODZAJU</vt:lpstr>
      <vt:lpstr>Prezentacja programu PowerPoint</vt:lpstr>
      <vt:lpstr>Prezentacja programu PowerPoint</vt:lpstr>
      <vt:lpstr>Ilość odbiorów w 2019 roku w zależności Od ich przeznaczenia</vt:lpstr>
      <vt:lpstr> Podczas kontynuacji akcji kontroli w budynkach mieszkalnych wielorodzinnych komunalnych skontrolowano łącznie 8 budynków. Wyegzekwowano wykonanie łącznie 27 decyzji administracyjnych:  - 13 decyzji w obiektach użyteczności publicznej; - 8 decyzji w obiektach mieszkalnych wielorodzinnych; - 1 decyzje w lasach; - 4 decyzji w obiektach produkcyjno - magazynowych; - 1 decyzję w gospodarstwach rolnych.   Ponadto w 2019 r. wydano łącznie 27 decyzji administracyjnych w celu usunięcia nieprawidłowości, w tym 1 decyzja nakazująca wstrzymanie robót i zakaz eksploatacji.  </vt:lpstr>
      <vt:lpstr> W 2019 roku po pożarze w Katedrze w Notre-Dame w Paryżu na przełomie kwietnia i maja przeprowadzono 16 czynności kontrolnych w obiektach znajdujących się na liście obiektów wpisanych do rejestru konserwatora zabytków. Były to m.in. drewniane budynki kościołów na terenie powiatu sieradzkiego, budynek Bazyliki Mniejszej w Sieradzu oraz dwa budynki Muzeum Okręgowego w Sieradzu tj. budynek przy ulicy Dominikańskiej 2 w Sieradzu oraz Muzeum Walewskich w Tubądzinie.     </vt:lpstr>
      <vt:lpstr> W związku ze zmianami w ustawach o odpadach i ochronie środowiska. Funkcjonariusze Sekcji Kontrolno – Rozpoznawczej przeprowadzili procedurę opiniowania operatów przeciwpożarowych w 18 przypadkach zakończonych Postanowieniem  Komendanta Powiatowego        </vt:lpstr>
      <vt:lpstr>MŁODZIEŻ ZAPOBIEGA POŻAROM</vt:lpstr>
      <vt:lpstr>  EDUKACJA PREWENCYJNA W ZAKRESIE EDUKACJI SPOŁECZEŃSTWA CELEM PODNIESIENIA POZIOMU POCZUCIA BEZPIECZEŃSTWA KP PSP W SIERADZU PODEJMOWAŁA NASTĘPUJĄCE DZIAŁANIA:  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SI-JRG-s.osiewała</dc:creator>
  <cp:lastModifiedBy>SI-JRG-s.osiewała</cp:lastModifiedBy>
  <cp:revision>71</cp:revision>
  <dcterms:created xsi:type="dcterms:W3CDTF">2020-01-12T17:24:12Z</dcterms:created>
  <dcterms:modified xsi:type="dcterms:W3CDTF">2020-01-31T11:05:40Z</dcterms:modified>
</cp:coreProperties>
</file>