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2" r:id="rId2"/>
    <p:sldMasterId id="2147483648" r:id="rId3"/>
    <p:sldMasterId id="2147483650" r:id="rId4"/>
    <p:sldMasterId id="2147483654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87" r:id="rId12"/>
  </p:sldMasterIdLst>
  <p:notesMasterIdLst>
    <p:notesMasterId r:id="rId20"/>
  </p:notesMasterIdLst>
  <p:handoutMasterIdLst>
    <p:handoutMasterId r:id="rId21"/>
  </p:handoutMasterIdLst>
  <p:sldIdLst>
    <p:sldId id="256" r:id="rId13"/>
    <p:sldId id="287" r:id="rId14"/>
    <p:sldId id="283" r:id="rId15"/>
    <p:sldId id="258" r:id="rId16"/>
    <p:sldId id="286" r:id="rId17"/>
    <p:sldId id="289" r:id="rId18"/>
    <p:sldId id="282" r:id="rId19"/>
  </p:sldIdLst>
  <p:sldSz cx="12192000" cy="6858000"/>
  <p:notesSz cx="67691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F_KAS_startowe" id="{39D62F48-E917-4904-BC48-DFF526BCB5FC}">
          <p14:sldIdLst>
            <p14:sldId id="256"/>
            <p14:sldId id="287"/>
            <p14:sldId id="283"/>
            <p14:sldId id="258"/>
            <p14:sldId id="286"/>
            <p14:sldId id="289"/>
          </p14:sldIdLst>
        </p14:section>
        <p14:section name="MF_KAS_koncowe" id="{4D2FB628-BA0C-4101-9F9B-A23843DA94A5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ter Renata" initials="GR" lastIdx="1" clrIdx="0">
    <p:extLst>
      <p:ext uri="{19B8F6BF-5375-455C-9EA6-DF929625EA0E}">
        <p15:presenceInfo xmlns:p15="http://schemas.microsoft.com/office/powerpoint/2012/main" userId="S::renata.ginter@mf.gov.pl::f68acec4-fe75-43fc-960f-5d260cd3a4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DF6"/>
    <a:srgbClr val="EE7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howGuides="1">
      <p:cViewPr varScale="1">
        <p:scale>
          <a:sx n="93" d="100"/>
          <a:sy n="93" d="100"/>
        </p:scale>
        <p:origin x="114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670"/>
    </p:cViewPr>
  </p:sorterViewPr>
  <p:notesViewPr>
    <p:cSldViewPr showGuides="1">
      <p:cViewPr varScale="1">
        <p:scale>
          <a:sx n="105" d="100"/>
          <a:sy n="105" d="100"/>
        </p:scale>
        <p:origin x="249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3352728863202643E-2"/>
                  <c:y val="0.23515905640114051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381 268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835-4FD1-817A-2D8DC1C37BC8}"/>
                </c:ext>
              </c:extLst>
            </c:dLbl>
            <c:dLbl>
              <c:idx val="1"/>
              <c:layout>
                <c:manualLayout>
                  <c:x val="-5.9345461614233935E-3"/>
                  <c:y val="0.2405035804102574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389 329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835-4FD1-817A-2D8DC1C37BC8}"/>
                </c:ext>
              </c:extLst>
            </c:dLbl>
            <c:dLbl>
              <c:idx val="2"/>
              <c:layout>
                <c:manualLayout>
                  <c:x val="1.4836365403558484E-3"/>
                  <c:y val="0.2565371524376078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410 477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835-4FD1-817A-2D8DC1C37BC8}"/>
                </c:ext>
              </c:extLst>
            </c:dLbl>
            <c:dLbl>
              <c:idx val="3"/>
              <c:layout>
                <c:manualLayout>
                  <c:x val="0"/>
                  <c:y val="0.1870583403190890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320 712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835-4FD1-817A-2D8DC1C37BC8}"/>
                </c:ext>
              </c:extLst>
            </c:dLbl>
            <c:dLbl>
              <c:idx val="4"/>
              <c:layout>
                <c:manualLayout>
                  <c:x val="-1.4836365403558484E-3"/>
                  <c:y val="0.2217977463783484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370 407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835-4FD1-817A-2D8DC1C37BC8}"/>
                </c:ext>
              </c:extLst>
            </c:dLbl>
            <c:numFmt formatCode="#,##0\ &quot;zł&quot;" sourceLinked="0"/>
            <c:spPr>
              <a:solidFill>
                <a:srgbClr val="B4CDF6">
                  <a:alpha val="49000"/>
                </a:srgb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 2019 r. </c:v>
                </c:pt>
                <c:pt idx="1">
                  <c:v>za 2020 r.</c:v>
                </c:pt>
                <c:pt idx="2">
                  <c:v>za 2021 r.</c:v>
                </c:pt>
                <c:pt idx="3">
                  <c:v>za 2022 r.</c:v>
                </c:pt>
                <c:pt idx="4">
                  <c:v>za 2023 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15250720</c:v>
                </c:pt>
                <c:pt idx="1">
                  <c:v>15573160</c:v>
                </c:pt>
                <c:pt idx="2">
                  <c:v>16419080</c:v>
                </c:pt>
                <c:pt idx="3">
                  <c:v>12588840</c:v>
                </c:pt>
                <c:pt idx="4">
                  <c:v>14539507.279999999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5-40D5-948B-2A059C10CF1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D835-4FD1-817A-2D8DC1C37BC8}"/>
              </c:ext>
            </c:extLst>
          </c:dPt>
          <c:dLbls>
            <c:dLbl>
              <c:idx val="0"/>
              <c:layout>
                <c:manualLayout>
                  <c:x val="-1.2610910593024716E-2"/>
                  <c:y val="1.3362362094447419E-3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5646529084884"/>
                      <c:h val="0.122710271249322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835-4FD1-817A-2D8DC1C37BC8}"/>
                </c:ext>
              </c:extLst>
            </c:dLbl>
            <c:dLbl>
              <c:idx val="1"/>
              <c:layout>
                <c:manualLayout>
                  <c:x val="3.5607335379427778E-2"/>
                  <c:y val="-3.2224258579112125E-2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5282680657862"/>
                      <c:h val="0.11469348523564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35-4FD1-817A-2D8DC1C37BC8}"/>
                </c:ext>
              </c:extLst>
            </c:dLbl>
            <c:dLbl>
              <c:idx val="2"/>
              <c:layout>
                <c:manualLayout>
                  <c:x val="3.264000388782861E-2"/>
                  <c:y val="-4.7078715110085809E-2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9283069440735"/>
                      <c:h val="0.12271027124932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835-4FD1-817A-2D8DC1C37BC8}"/>
                </c:ext>
              </c:extLst>
            </c:dLbl>
            <c:dLbl>
              <c:idx val="3"/>
              <c:layout>
                <c:manualLayout>
                  <c:x val="3.1156425758360234E-2"/>
                  <c:y val="8.959890894475778E-3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891922101371"/>
                      <c:h val="0.11736574724020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585-40D5-948B-2A059C10CF11}"/>
                </c:ext>
              </c:extLst>
            </c:dLbl>
            <c:dLbl>
              <c:idx val="4"/>
              <c:layout>
                <c:manualLayout>
                  <c:x val="-1.4836365403558484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7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E236B4-9E8C-42FC-837C-349F12995C18}" type="VALUE">
                      <a:rPr lang="en-US" sz="2700" b="1">
                        <a:solidFill>
                          <a:schemeClr val="bg1"/>
                        </a:solidFill>
                      </a:rPr>
                      <a:pPr>
                        <a:defRPr sz="2700" b="1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5542510976576"/>
                      <c:h val="0.10667669922197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750-4517-ADC5-CA60214C21AC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za 2019 r. </c:v>
                </c:pt>
                <c:pt idx="1">
                  <c:v>za 2020 r.</c:v>
                </c:pt>
                <c:pt idx="2">
                  <c:v>za 2021 r.</c:v>
                </c:pt>
                <c:pt idx="3">
                  <c:v>za 2022 r.</c:v>
                </c:pt>
                <c:pt idx="4">
                  <c:v>za 2023 r.</c:v>
                </c:pt>
              </c:strCache>
            </c:strRef>
          </c:cat>
          <c:val>
            <c:numRef>
              <c:f>Arkusz1!$C$2:$C$6</c:f>
              <c:numCache>
                <c:formatCode>"zł"#,##0_);[Red]\("zł"#,##0\)</c:formatCode>
                <c:ptCount val="5"/>
                <c:pt idx="0">
                  <c:v>22443581</c:v>
                </c:pt>
                <c:pt idx="1">
                  <c:v>24061209</c:v>
                </c:pt>
                <c:pt idx="2">
                  <c:v>27519885</c:v>
                </c:pt>
                <c:pt idx="3">
                  <c:v>37320830</c:v>
                </c:pt>
                <c:pt idx="4">
                  <c:v>44949352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5-40D5-948B-2A059C10C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8849792"/>
        <c:axId val="1558858112"/>
        <c:axId val="0"/>
      </c:bar3DChart>
      <c:catAx>
        <c:axId val="15588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8858112"/>
        <c:crosses val="autoZero"/>
        <c:auto val="1"/>
        <c:lblAlgn val="ctr"/>
        <c:lblOffset val="100"/>
        <c:noMultiLvlLbl val="0"/>
      </c:catAx>
      <c:valAx>
        <c:axId val="155885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884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3.725407167606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481-4056-A7E9-FF203E0EC2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81-4056-A7E9-FF203E0EC2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81-4056-A7E9-FF203E0EC2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81-4056-A7E9-FF203E0EC20C}"/>
                </c:ext>
              </c:extLst>
            </c:dLbl>
            <c:dLbl>
              <c:idx val="4"/>
              <c:layout>
                <c:manualLayout>
                  <c:x val="8.3461819508762539E-3"/>
                  <c:y val="-0.10343245593665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81-4056-A7E9-FF203E0EC2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81-4056-A7E9-FF203E0EC2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81-4056-A7E9-FF203E0EC20C}"/>
                </c:ext>
              </c:extLst>
            </c:dLbl>
            <c:dLbl>
              <c:idx val="7"/>
              <c:layout>
                <c:manualLayout>
                  <c:x val="1.134257440230213E-2"/>
                  <c:y val="-0.13572229279642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81-4056-A7E9-FF203E0EC2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81-4056-A7E9-FF203E0EC2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81-4056-A7E9-FF203E0EC2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481-4056-A7E9-FF203E0EC2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81-4056-A7E9-FF203E0EC20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481-4056-A7E9-FF203E0EC20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481-4056-A7E9-FF203E0EC20C}"/>
                </c:ext>
              </c:extLst>
            </c:dLbl>
            <c:dLbl>
              <c:idx val="14"/>
              <c:layout>
                <c:manualLayout>
                  <c:x val="1.1599772563662649E-2"/>
                  <c:y val="-0.24038410577934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81-4056-A7E9-FF203E0EC2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481-4056-A7E9-FF203E0EC20C}"/>
                </c:ext>
              </c:extLst>
            </c:dLbl>
            <c:dLbl>
              <c:idx val="16"/>
              <c:layout>
                <c:manualLayout>
                  <c:x val="5.7162799436016746E-3"/>
                  <c:y val="-0.27131400055548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481-4056-A7E9-FF203E0EC20C}"/>
                </c:ext>
              </c:extLst>
            </c:dLbl>
            <c:dLbl>
              <c:idx val="17"/>
              <c:layout>
                <c:manualLayout>
                  <c:x val="8.7319791929170321E-3"/>
                  <c:y val="-0.31131145077790984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81-4056-A7E9-FF203E0EC20C}"/>
                </c:ext>
              </c:extLst>
            </c:dLbl>
            <c:dLbl>
              <c:idx val="18"/>
              <c:layout>
                <c:manualLayout>
                  <c:x val="-7.1694834268641481E-3"/>
                  <c:y val="-0.32028684997746176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481-4056-A7E9-FF203E0EC20C}"/>
                </c:ext>
              </c:extLst>
            </c:dLbl>
            <c:dLbl>
              <c:idx val="19"/>
              <c:layout>
                <c:manualLayout>
                  <c:x val="-1.4339531379983222E-3"/>
                  <c:y val="-0.38713327596333785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0517882836864"/>
                      <c:h val="0.10517267913325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3F-4BFC-A45D-52BA8ABB05E6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Arkusz1!$A$2:$A$21</c:f>
              <c:strCache>
                <c:ptCount val="20"/>
                <c:pt idx="0">
                  <c:v>za 2004 r. </c:v>
                </c:pt>
                <c:pt idx="1">
                  <c:v>za 2005 r. </c:v>
                </c:pt>
                <c:pt idx="2">
                  <c:v>za 2006 r.</c:v>
                </c:pt>
                <c:pt idx="3">
                  <c:v>za 2007 r.</c:v>
                </c:pt>
                <c:pt idx="4">
                  <c:v>za 2008 r. </c:v>
                </c:pt>
                <c:pt idx="5">
                  <c:v>za 2009 r. </c:v>
                </c:pt>
                <c:pt idx="6">
                  <c:v>za 2010 r. </c:v>
                </c:pt>
                <c:pt idx="7">
                  <c:v>za 2011 r. </c:v>
                </c:pt>
                <c:pt idx="8">
                  <c:v>za 2012 r. </c:v>
                </c:pt>
                <c:pt idx="9">
                  <c:v>za 2013 r. </c:v>
                </c:pt>
                <c:pt idx="10">
                  <c:v>za 2014 r.</c:v>
                </c:pt>
                <c:pt idx="11">
                  <c:v>za 2015 r.</c:v>
                </c:pt>
                <c:pt idx="12">
                  <c:v>za 2016 r.</c:v>
                </c:pt>
                <c:pt idx="13">
                  <c:v>za 2017 r. </c:v>
                </c:pt>
                <c:pt idx="14">
                  <c:v>za 2018 r. </c:v>
                </c:pt>
                <c:pt idx="15">
                  <c:v>za 2019 r. </c:v>
                </c:pt>
                <c:pt idx="16">
                  <c:v>za 2020 r.</c:v>
                </c:pt>
                <c:pt idx="17">
                  <c:v>za 2021 r.</c:v>
                </c:pt>
                <c:pt idx="18">
                  <c:v>za 2022 r.</c:v>
                </c:pt>
                <c:pt idx="19">
                  <c:v>za 2023 r.</c:v>
                </c:pt>
              </c:strCache>
            </c:str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744795</c:v>
                </c:pt>
                <c:pt idx="1">
                  <c:v>1194568</c:v>
                </c:pt>
                <c:pt idx="2">
                  <c:v>1903019</c:v>
                </c:pt>
                <c:pt idx="3">
                  <c:v>7064856</c:v>
                </c:pt>
                <c:pt idx="4">
                  <c:v>8873019</c:v>
                </c:pt>
                <c:pt idx="5">
                  <c:v>8490819</c:v>
                </c:pt>
                <c:pt idx="6">
                  <c:v>9558205</c:v>
                </c:pt>
                <c:pt idx="7">
                  <c:v>10957611</c:v>
                </c:pt>
                <c:pt idx="8">
                  <c:v>11272582</c:v>
                </c:pt>
                <c:pt idx="9">
                  <c:v>12025061</c:v>
                </c:pt>
                <c:pt idx="10" formatCode="#,##0">
                  <c:v>13196930</c:v>
                </c:pt>
                <c:pt idx="11" formatCode="#,##0">
                  <c:v>14489182</c:v>
                </c:pt>
                <c:pt idx="12" formatCode="#,##0">
                  <c:v>15497328</c:v>
                </c:pt>
                <c:pt idx="13" formatCode="#,##0">
                  <c:v>17847937</c:v>
                </c:pt>
                <c:pt idx="14" formatCode="#,##0">
                  <c:v>20616634</c:v>
                </c:pt>
                <c:pt idx="15" formatCode="#,##0">
                  <c:v>22443581</c:v>
                </c:pt>
                <c:pt idx="16" formatCode="#,##0">
                  <c:v>24061209</c:v>
                </c:pt>
                <c:pt idx="17" formatCode="#,##0">
                  <c:v>27519885</c:v>
                </c:pt>
                <c:pt idx="18" formatCode="#,##0">
                  <c:v>37320830</c:v>
                </c:pt>
                <c:pt idx="19" formatCode="#,##0">
                  <c:v>44949352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1-4056-A7E9-FF203E0EC2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7008784"/>
        <c:axId val="417008064"/>
        <c:axId val="0"/>
      </c:bar3DChart>
      <c:catAx>
        <c:axId val="41700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7008064"/>
        <c:crosses val="autoZero"/>
        <c:auto val="1"/>
        <c:lblAlgn val="ctr"/>
        <c:lblOffset val="100"/>
        <c:noMultiLvlLbl val="0"/>
      </c:catAx>
      <c:valAx>
        <c:axId val="417008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70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481-4056-A7E9-FF203E0EC2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81-4056-A7E9-FF203E0EC2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81-4056-A7E9-FF203E0EC20C}"/>
                </c:ext>
              </c:extLst>
            </c:dLbl>
            <c:dLbl>
              <c:idx val="3"/>
              <c:layout>
                <c:manualLayout>
                  <c:x val="4.6874999999999998E-3"/>
                  <c:y val="-0.12656249221441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81-4056-A7E9-FF203E0EC2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81-4056-A7E9-FF203E0EC20C}"/>
                </c:ext>
              </c:extLst>
            </c:dLbl>
            <c:dLbl>
              <c:idx val="5"/>
              <c:layout>
                <c:manualLayout>
                  <c:x val="0"/>
                  <c:y val="-0.22734373601478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81-4056-A7E9-FF203E0EC2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81-4056-A7E9-FF203E0EC2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81-4056-A7E9-FF203E0EC2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81-4056-A7E9-FF203E0EC2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81-4056-A7E9-FF203E0EC20C}"/>
                </c:ext>
              </c:extLst>
            </c:dLbl>
            <c:dLbl>
              <c:idx val="10"/>
              <c:layout>
                <c:manualLayout>
                  <c:x val="7.8124999999999428E-3"/>
                  <c:y val="-0.33749997923843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481-4056-A7E9-FF203E0EC2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81-4056-A7E9-FF203E0EC20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481-4056-A7E9-FF203E0EC20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481-4056-A7E9-FF203E0EC2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81-4056-A7E9-FF203E0EC2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481-4056-A7E9-FF203E0EC20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481-4056-A7E9-FF203E0EC20C}"/>
                </c:ext>
              </c:extLst>
            </c:dLbl>
            <c:dLbl>
              <c:idx val="17"/>
              <c:layout>
                <c:manualLayout>
                  <c:x val="1.4062500000000115E-2"/>
                  <c:y val="-0.42421872390386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81-4056-A7E9-FF203E0EC20C}"/>
                </c:ext>
              </c:extLst>
            </c:dLbl>
            <c:dLbl>
              <c:idx val="18"/>
              <c:layout>
                <c:manualLayout>
                  <c:x val="2.359621062992126E-3"/>
                  <c:y val="-0.330468729670968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481-4056-A7E9-FF203E0EC20C}"/>
                </c:ext>
              </c:extLst>
            </c:dLbl>
            <c:dLbl>
              <c:idx val="19"/>
              <c:layout>
                <c:manualLayout>
                  <c:x val="-1.6173720472440944E-3"/>
                  <c:y val="-0.3820311342254469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53063484251968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28-4986-873E-A16CFC696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Arkusz1!$A$2:$A$21</c:f>
              <c:strCache>
                <c:ptCount val="20"/>
                <c:pt idx="0">
                  <c:v>za 2004 r. </c:v>
                </c:pt>
                <c:pt idx="1">
                  <c:v>za 2005 r. </c:v>
                </c:pt>
                <c:pt idx="2">
                  <c:v>za 2006 r.</c:v>
                </c:pt>
                <c:pt idx="3">
                  <c:v>za 2007 r.</c:v>
                </c:pt>
                <c:pt idx="4">
                  <c:v>za 2008 r. </c:v>
                </c:pt>
                <c:pt idx="5">
                  <c:v>za 2009 r. </c:v>
                </c:pt>
                <c:pt idx="6">
                  <c:v>za 2010 r. </c:v>
                </c:pt>
                <c:pt idx="7">
                  <c:v>za 2011 r. </c:v>
                </c:pt>
                <c:pt idx="8">
                  <c:v>za 2012 r. </c:v>
                </c:pt>
                <c:pt idx="9">
                  <c:v>za 2013 r. </c:v>
                </c:pt>
                <c:pt idx="10">
                  <c:v>za 2014 r.</c:v>
                </c:pt>
                <c:pt idx="11">
                  <c:v>za 2015 r.</c:v>
                </c:pt>
                <c:pt idx="12">
                  <c:v>za 2016 r.</c:v>
                </c:pt>
                <c:pt idx="13">
                  <c:v>za 2017 r. </c:v>
                </c:pt>
                <c:pt idx="14">
                  <c:v>za 2018 r. </c:v>
                </c:pt>
                <c:pt idx="15">
                  <c:v>za 2019 r. </c:v>
                </c:pt>
                <c:pt idx="16">
                  <c:v>za 2020 r.</c:v>
                </c:pt>
                <c:pt idx="17">
                  <c:v>za 2021 r.</c:v>
                </c:pt>
                <c:pt idx="18">
                  <c:v>za 2022 r.</c:v>
                </c:pt>
                <c:pt idx="19">
                  <c:v>za 2023 r.</c:v>
                </c:pt>
              </c:strCache>
            </c:str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14519</c:v>
                </c:pt>
                <c:pt idx="1">
                  <c:v>23407</c:v>
                </c:pt>
                <c:pt idx="2">
                  <c:v>34229</c:v>
                </c:pt>
                <c:pt idx="3">
                  <c:v>114774</c:v>
                </c:pt>
                <c:pt idx="4">
                  <c:v>184996</c:v>
                </c:pt>
                <c:pt idx="5">
                  <c:v>215212</c:v>
                </c:pt>
                <c:pt idx="6">
                  <c:v>247226</c:v>
                </c:pt>
                <c:pt idx="7">
                  <c:v>277456</c:v>
                </c:pt>
                <c:pt idx="8">
                  <c:v>290112</c:v>
                </c:pt>
                <c:pt idx="9">
                  <c:v>298814</c:v>
                </c:pt>
                <c:pt idx="10" formatCode="#,##0">
                  <c:v>323745</c:v>
                </c:pt>
                <c:pt idx="11" formatCode="#,##0">
                  <c:v>329938</c:v>
                </c:pt>
                <c:pt idx="12" formatCode="#,##0">
                  <c:v>348973</c:v>
                </c:pt>
                <c:pt idx="13" formatCode="#,##0">
                  <c:v>358267</c:v>
                </c:pt>
                <c:pt idx="14" formatCode="#,##0">
                  <c:v>373047</c:v>
                </c:pt>
                <c:pt idx="15" formatCode="#,##0">
                  <c:v>381268</c:v>
                </c:pt>
                <c:pt idx="16" formatCode="#,##0">
                  <c:v>389329</c:v>
                </c:pt>
                <c:pt idx="17" formatCode="#,##0">
                  <c:v>410477</c:v>
                </c:pt>
                <c:pt idx="18" formatCode="#,##0">
                  <c:v>320721</c:v>
                </c:pt>
                <c:pt idx="19">
                  <c:v>370407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1-4056-A7E9-FF203E0EC2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7008784"/>
        <c:axId val="417008064"/>
        <c:axId val="0"/>
      </c:bar3DChart>
      <c:catAx>
        <c:axId val="41700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7008064"/>
        <c:crosses val="autoZero"/>
        <c:auto val="1"/>
        <c:lblAlgn val="ctr"/>
        <c:lblOffset val="100"/>
        <c:noMultiLvlLbl val="0"/>
      </c:catAx>
      <c:valAx>
        <c:axId val="417008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70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81FF-A4C7-4AE2-BA2E-315BDFE4A662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22AA-0756-4252-AF59-F0583F234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4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235E-7442-4C39-8EF2-0BD7686D465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4805-2DDF-4A57-8734-426C6BBE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2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3"/>
          <a:stretch/>
        </p:blipFill>
        <p:spPr>
          <a:xfrm>
            <a:off x="10200456" y="162132"/>
            <a:ext cx="1844874" cy="1220459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918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6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6136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6661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5662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79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6"/>
          <a:stretch/>
        </p:blipFill>
        <p:spPr>
          <a:xfrm>
            <a:off x="9984432" y="162132"/>
            <a:ext cx="2060898" cy="1220459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3737387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12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2303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7561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52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4894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5343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1235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4"/>
          <a:stretch/>
        </p:blipFill>
        <p:spPr>
          <a:xfrm>
            <a:off x="10128448" y="162132"/>
            <a:ext cx="1916882" cy="1220459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25150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4"/>
          <a:stretch/>
        </p:blipFill>
        <p:spPr>
          <a:xfrm>
            <a:off x="10128448" y="162132"/>
            <a:ext cx="1916882" cy="1220459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11343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8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68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ACE807-B735-9F20-D98C-4309A053A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22F63">
              <a:alpha val="6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5512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B46933F8-0E11-9016-C4F1-19065B93C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357" y="0"/>
            <a:ext cx="12214622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28060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28D298B-7268-120E-FC5C-2B630EECC4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2576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FF28A4-809F-4EB4-B68E-E30E534CA3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8F26D38-BF87-4EF5-94CE-E300469C83A5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B940242B-650A-42FC-AA60-8A720237E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2C8B7887-F1AC-46F2-845F-3AB12286ADFF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2E7897C8-3A08-46BD-8A20-C668A68AEA66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345621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5" name="Obraz 4" descr="Obraz zawierający computer, wewnątrz, osoba&#10;&#10;Opis wygenerowany automatycznie">
            <a:extLst>
              <a:ext uri="{FF2B5EF4-FFF2-40B4-BE49-F238E27FC236}">
                <a16:creationId xmlns:a16="http://schemas.microsoft.com/office/drawing/2014/main" id="{27989F6C-6F0C-6961-5918-98AC6AA96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228" y="-121023"/>
            <a:ext cx="12528092" cy="70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1D0EA71-0CA0-DE58-2DF5-EFD3F406CB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801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5360" userDrawn="1">
          <p15:clr>
            <a:srgbClr val="F26B43"/>
          </p15:clr>
        </p15:guide>
        <p15:guide id="6" pos="71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rzyroda, tęcza, chmura, nocne niebo&#10;&#10;Opis wygenerowany automatycznie">
            <a:extLst>
              <a:ext uri="{FF2B5EF4-FFF2-40B4-BE49-F238E27FC236}">
                <a16:creationId xmlns:a16="http://schemas.microsoft.com/office/drawing/2014/main" id="{0E0ECE97-5AC4-E882-AE08-898FC5624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5"/>
          <a:stretch/>
        </p:blipFill>
        <p:spPr>
          <a:xfrm>
            <a:off x="10056440" y="162132"/>
            <a:ext cx="1988890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18060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3"/>
          <a:stretch/>
        </p:blipFill>
        <p:spPr>
          <a:xfrm>
            <a:off x="1199455" y="6230677"/>
            <a:ext cx="1482301" cy="51069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2912804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gov.pl/kas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9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6"/>
          <a:stretch/>
        </p:blipFill>
        <p:spPr>
          <a:xfrm>
            <a:off x="10128448" y="138892"/>
            <a:ext cx="1265365" cy="791292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gov.pl/kas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5A76E0-2161-B605-C8C0-D2ADC9493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68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F090B43-C84C-88B4-B23E-777E9CA20F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33823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A626B9B-EFC8-A14D-A1F3-361953F0EF91}"/>
              </a:ext>
            </a:extLst>
          </p:cNvPr>
          <p:cNvSpPr txBox="1"/>
          <p:nvPr/>
        </p:nvSpPr>
        <p:spPr>
          <a:xfrm>
            <a:off x="335360" y="339917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w </a:t>
            </a:r>
            <a:r>
              <a:rPr lang="pl-PL" sz="7200" b="1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Podlaskiem!</a:t>
            </a:r>
            <a:endParaRPr lang="pl-PL" sz="7200" b="1" dirty="0">
              <a:solidFill>
                <a:schemeClr val="bg1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354CE3-DF1A-1ADF-7D06-2184FA19B903}"/>
              </a:ext>
            </a:extLst>
          </p:cNvPr>
          <p:cNvSpPr txBox="1"/>
          <p:nvPr/>
        </p:nvSpPr>
        <p:spPr>
          <a:xfrm>
            <a:off x="9768408" y="638132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www.gov.pl/ias-bialystok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48C220D-06DB-4CCB-A441-E0133B848BB2}"/>
              </a:ext>
            </a:extLst>
          </p:cNvPr>
          <p:cNvSpPr txBox="1"/>
          <p:nvPr/>
        </p:nvSpPr>
        <p:spPr>
          <a:xfrm>
            <a:off x="299356" y="2151818"/>
            <a:ext cx="342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Lato Black" panose="020F0A02020204030203" pitchFamily="34" charset="-18"/>
              </a:rPr>
              <a:t>Zostaw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F38EE2-363F-C981-0523-CCF76678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700808"/>
            <a:ext cx="3064085" cy="14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0734C0C-34D3-4F34-B252-201F7553D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667509"/>
              </p:ext>
            </p:extLst>
          </p:nvPr>
        </p:nvGraphicFramePr>
        <p:xfrm>
          <a:off x="1631504" y="764704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F8A40EB-8A46-44BD-91B5-8DAA4242F914}"/>
              </a:ext>
            </a:extLst>
          </p:cNvPr>
          <p:cNvSpPr txBox="1"/>
          <p:nvPr/>
        </p:nvSpPr>
        <p:spPr>
          <a:xfrm>
            <a:off x="8544272" y="638132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34018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1EB6DE0-2C87-AA94-EF16-E95DD8715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158180"/>
              </p:ext>
            </p:extLst>
          </p:nvPr>
        </p:nvGraphicFramePr>
        <p:xfrm>
          <a:off x="1343472" y="836712"/>
          <a:ext cx="8856984" cy="54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15C26D0C-78A0-4569-A445-5FD85E69BB52}"/>
              </a:ext>
            </a:extLst>
          </p:cNvPr>
          <p:cNvSpPr txBox="1"/>
          <p:nvPr/>
        </p:nvSpPr>
        <p:spPr>
          <a:xfrm>
            <a:off x="8616280" y="634922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31376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1EB6DE0-2C87-AA94-EF16-E95DD8715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07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E7301997-920E-470F-B9EC-38DD61F0DA56}"/>
              </a:ext>
            </a:extLst>
          </p:cNvPr>
          <p:cNvSpPr txBox="1"/>
          <p:nvPr/>
        </p:nvSpPr>
        <p:spPr>
          <a:xfrm>
            <a:off x="8544272" y="636773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44442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78D8D74-9F03-5514-5B42-4A6473391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70568"/>
              </p:ext>
            </p:extLst>
          </p:nvPr>
        </p:nvGraphicFramePr>
        <p:xfrm>
          <a:off x="2351584" y="287070"/>
          <a:ext cx="7695951" cy="578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811">
                  <a:extLst>
                    <a:ext uri="{9D8B030D-6E8A-4147-A177-3AD203B41FA5}">
                      <a16:colId xmlns:a16="http://schemas.microsoft.com/office/drawing/2014/main" val="2079745909"/>
                    </a:ext>
                  </a:extLst>
                </a:gridCol>
                <a:gridCol w="2100823">
                  <a:extLst>
                    <a:ext uri="{9D8B030D-6E8A-4147-A177-3AD203B41FA5}">
                      <a16:colId xmlns:a16="http://schemas.microsoft.com/office/drawing/2014/main" val="2562293484"/>
                    </a:ext>
                  </a:extLst>
                </a:gridCol>
                <a:gridCol w="2565317">
                  <a:extLst>
                    <a:ext uri="{9D8B030D-6E8A-4147-A177-3AD203B41FA5}">
                      <a16:colId xmlns:a16="http://schemas.microsoft.com/office/drawing/2014/main" val="1731164496"/>
                    </a:ext>
                  </a:extLst>
                </a:gridCol>
              </a:tblGrid>
              <a:tr h="553762">
                <a:tc>
                  <a:txBody>
                    <a:bodyPr/>
                    <a:lstStyle/>
                    <a:p>
                      <a:r>
                        <a:rPr lang="pl-PL" sz="1600" dirty="0"/>
                        <a:t>Urząd Skarbowy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Liczba zeznań PIT w których przekazano 1,5% za 2023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Jaka była kwota przekazana z 1,5% za 2023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37042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Augustowie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15 911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2 114 126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4430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I US w Białymstoku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89 058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10 691 583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51882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II US w Białymstoku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91 085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12 861 972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7413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Bielsku Podlaskim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16 035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1 609 420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0612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Grajewie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11 026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1 166 239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54735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Hajnówce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11 669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1 087 893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18756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Kolnie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6 963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792 682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5618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Łomży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32 132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4 214 763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8784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Mońkach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7 710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726 959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53458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Siemiatyczach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10 262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951 496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849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Sokółce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15 787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1 484 122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85794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Suwałkach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38 927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4 141 961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0353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Wysokiem Mazowieckiem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12 907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1 616 845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32213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Zambrowie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10 935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1 489 291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04988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AB866678-164B-EADF-2072-430A174B6B79}"/>
              </a:ext>
            </a:extLst>
          </p:cNvPr>
          <p:cNvSpPr txBox="1"/>
          <p:nvPr/>
        </p:nvSpPr>
        <p:spPr>
          <a:xfrm>
            <a:off x="8904312" y="633214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1034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AB866678-164B-EADF-2072-430A174B6B79}"/>
              </a:ext>
            </a:extLst>
          </p:cNvPr>
          <p:cNvSpPr txBox="1"/>
          <p:nvPr/>
        </p:nvSpPr>
        <p:spPr>
          <a:xfrm>
            <a:off x="8832304" y="638132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www.gov.pl/ias-bialystok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3170775-4FDA-C73C-0735-FBE4AD0A4D86}"/>
              </a:ext>
            </a:extLst>
          </p:cNvPr>
          <p:cNvSpPr txBox="1"/>
          <p:nvPr/>
        </p:nvSpPr>
        <p:spPr>
          <a:xfrm>
            <a:off x="911424" y="1515556"/>
            <a:ext cx="10225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Montserrat SemiBold" panose="00000700000000000000" pitchFamily="2" charset="-18"/>
              </a:rPr>
              <a:t>Od 2004 roku podlascy podatnicy przekazali</a:t>
            </a:r>
          </a:p>
          <a:p>
            <a:pPr algn="ctr"/>
            <a:r>
              <a:rPr lang="pl-PL" sz="13800" b="1" dirty="0">
                <a:solidFill>
                  <a:schemeClr val="accent2">
                    <a:lumMod val="75000"/>
                  </a:schemeClr>
                </a:solidFill>
                <a:latin typeface="Montserrat ExtraBold" panose="00000900000000000000" pitchFamily="2" charset="-18"/>
              </a:rPr>
              <a:t>310</a:t>
            </a:r>
            <a:r>
              <a:rPr lang="pl-PL" sz="7200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18"/>
              </a:rPr>
              <a:t> </a:t>
            </a:r>
          </a:p>
          <a:p>
            <a:pPr algn="ctr"/>
            <a:r>
              <a:rPr lang="pl-PL" sz="5400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18"/>
              </a:rPr>
              <a:t>milionów złotych</a:t>
            </a:r>
          </a:p>
          <a:p>
            <a:pPr algn="ctr"/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18"/>
              </a:rPr>
              <a:t>na rzecz organizacji pożytku publicznego z całego kraju</a:t>
            </a:r>
          </a:p>
        </p:txBody>
      </p:sp>
    </p:spTree>
    <p:extLst>
      <p:ext uri="{BB962C8B-B14F-4D97-AF65-F5344CB8AC3E}">
        <p14:creationId xmlns:p14="http://schemas.microsoft.com/office/powerpoint/2010/main" val="21353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FA0BE81-5F58-2D92-F978-7E07DFAEF7C8}"/>
              </a:ext>
            </a:extLst>
          </p:cNvPr>
          <p:cNvSpPr txBox="1"/>
          <p:nvPr/>
        </p:nvSpPr>
        <p:spPr>
          <a:xfrm>
            <a:off x="1183541" y="2453128"/>
            <a:ext cx="772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Dziękujemy 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za uwagę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96C8B55-E8A4-4AED-85D6-901AD2942F4B}"/>
              </a:ext>
            </a:extLst>
          </p:cNvPr>
          <p:cNvSpPr txBox="1"/>
          <p:nvPr/>
        </p:nvSpPr>
        <p:spPr>
          <a:xfrm>
            <a:off x="8760296" y="6368117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3887310876"/>
      </p:ext>
    </p:extLst>
  </p:cSld>
  <p:clrMapOvr>
    <a:masterClrMapping/>
  </p:clrMapOvr>
</p:sld>
</file>

<file path=ppt/theme/theme1.xml><?xml version="1.0" encoding="utf-8"?>
<a:theme xmlns:a="http://schemas.openxmlformats.org/drawingml/2006/main" name="1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14349</TotalTime>
  <Words>255</Words>
  <Application>Microsoft Office PowerPoint</Application>
  <PresentationFormat>Panoramiczny</PresentationFormat>
  <Paragraphs>84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12</vt:i4>
      </vt:variant>
      <vt:variant>
        <vt:lpstr>Tytuły slajdów</vt:lpstr>
      </vt:variant>
      <vt:variant>
        <vt:i4>7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Lato Black</vt:lpstr>
      <vt:lpstr>Montserrat</vt:lpstr>
      <vt:lpstr>Montserrat ExtraBold</vt:lpstr>
      <vt:lpstr>Montserrat SemiBold</vt:lpstr>
      <vt:lpstr>1_MFKAS_Godło_PL_Start</vt:lpstr>
      <vt:lpstr>2_MFKAS_Godło_PL_Start</vt:lpstr>
      <vt:lpstr>3_MFKAS_Godło_PL_Start</vt:lpstr>
      <vt:lpstr>4_MFKAS_Godło_PL_Start</vt:lpstr>
      <vt:lpstr>5_MFKAS_Godło_PL_Start</vt:lpstr>
      <vt:lpstr>6_MFKAS_Godło_PL_Srodek</vt:lpstr>
      <vt:lpstr>7_MFKAS_Godło_PL_koniec</vt:lpstr>
      <vt:lpstr>8_MFKAS_Godło_PL_koniec</vt:lpstr>
      <vt:lpstr>9_MFKAS_Godło_PL_koniec</vt:lpstr>
      <vt:lpstr>10_MFKAS_Godło_PL_koniec</vt:lpstr>
      <vt:lpstr>11_MFKAS_Godło_PL_koniec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Finansów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Lewczuk</dc:creator>
  <cp:lastModifiedBy>Lewczuk Krzysztof</cp:lastModifiedBy>
  <cp:revision>77</cp:revision>
  <cp:lastPrinted>2025-02-04T09:09:03Z</cp:lastPrinted>
  <dcterms:created xsi:type="dcterms:W3CDTF">2022-12-12T12:52:00Z</dcterms:created>
  <dcterms:modified xsi:type="dcterms:W3CDTF">2025-02-13T09:19:46Z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UxC4dwLulzfINJ8nQH+xvX5LNGipWa4BRSZhPgxsCvnrXlWiiUskJFf1AWiRRQepMa1FSHUJev73RZglglDntQ==</vt:lpwstr>
  </property>
  <property fmtid="{D5CDD505-2E9C-101B-9397-08002B2CF9AE}" pid="4" name="MFClassificationDate">
    <vt:lpwstr>2022-12-12T14:34:47.5865267+01:00</vt:lpwstr>
  </property>
  <property fmtid="{D5CDD505-2E9C-101B-9397-08002B2CF9AE}" pid="5" name="MFClassifiedBySID">
    <vt:lpwstr>UxC4dwLulzfINJ8nQH+xvX5LNGipWa4BRSZhPgxsCvm42mrIC/DSDv0ggS+FjUN/2v1BBotkLlY5aAiEhoi6uWOQjDXbca9l4pMk7hYqkEZ/txrvi5r1yDiZ7bsao6g1</vt:lpwstr>
  </property>
  <property fmtid="{D5CDD505-2E9C-101B-9397-08002B2CF9AE}" pid="6" name="MFGRNItemId">
    <vt:lpwstr>GRN-32067ed9-09ec-4d18-bc9c-9895c26ea8ce</vt:lpwstr>
  </property>
  <property fmtid="{D5CDD505-2E9C-101B-9397-08002B2CF9AE}" pid="7" name="MFHash">
    <vt:lpwstr>AJ5IkJ/YP6u9W4a1i020EbZI0ypsZx0jfnkNn/d3+Fk=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