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1"/>
  </p:notesMasterIdLst>
  <p:handoutMasterIdLst>
    <p:handoutMasterId r:id="rId32"/>
  </p:handoutMasterIdLst>
  <p:sldIdLst>
    <p:sldId id="421" r:id="rId5"/>
    <p:sldId id="415" r:id="rId6"/>
    <p:sldId id="423" r:id="rId7"/>
    <p:sldId id="321" r:id="rId8"/>
    <p:sldId id="269" r:id="rId9"/>
    <p:sldId id="276" r:id="rId10"/>
    <p:sldId id="401" r:id="rId11"/>
    <p:sldId id="402" r:id="rId12"/>
    <p:sldId id="348" r:id="rId13"/>
    <p:sldId id="347" r:id="rId14"/>
    <p:sldId id="422" r:id="rId15"/>
    <p:sldId id="443" r:id="rId16"/>
    <p:sldId id="405" r:id="rId17"/>
    <p:sldId id="446" r:id="rId18"/>
    <p:sldId id="407" r:id="rId19"/>
    <p:sldId id="408" r:id="rId20"/>
    <p:sldId id="409" r:id="rId21"/>
    <p:sldId id="410" r:id="rId22"/>
    <p:sldId id="411" r:id="rId23"/>
    <p:sldId id="412" r:id="rId24"/>
    <p:sldId id="413" r:id="rId25"/>
    <p:sldId id="414" r:id="rId26"/>
    <p:sldId id="418" r:id="rId27"/>
    <p:sldId id="424" r:id="rId28"/>
    <p:sldId id="420" r:id="rId29"/>
    <p:sldId id="444" r:id="rId30"/>
  </p:sldIdLst>
  <p:sldSz cx="12244388" cy="6838950"/>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54" userDrawn="1">
          <p15:clr>
            <a:srgbClr val="A4A3A4"/>
          </p15:clr>
        </p15:guide>
        <p15:guide id="2" pos="3857"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anda Watkins" initials="AW" lastIdx="12" clrIdx="0">
    <p:extLst>
      <p:ext uri="{19B8F6BF-5375-455C-9EA6-DF929625EA0E}">
        <p15:presenceInfo xmlns:p15="http://schemas.microsoft.com/office/powerpoint/2012/main" userId="S::amanda@european-agency.org::70c0cdd9-c9d4-4ddd-8cf8-a9022fd27453" providerId="AD"/>
      </p:ext>
    </p:extLst>
  </p:cmAuthor>
  <p:cmAuthor id="2" name="Verity Donnelly" initials="VD" lastIdx="1" clrIdx="1">
    <p:extLst>
      <p:ext uri="{19B8F6BF-5375-455C-9EA6-DF929625EA0E}">
        <p15:presenceInfo xmlns:p15="http://schemas.microsoft.com/office/powerpoint/2012/main" userId="S::verity@european-agency.org::fdd80f96-2404-4329-a975-8bf732dc62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1E1C43"/>
    <a:srgbClr val="12194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68" autoAdjust="0"/>
    <p:restoredTop sz="67755" autoAdjust="0"/>
  </p:normalViewPr>
  <p:slideViewPr>
    <p:cSldViewPr snapToGrid="0" snapToObjects="1">
      <p:cViewPr varScale="1">
        <p:scale>
          <a:sx n="78" d="100"/>
          <a:sy n="78" d="100"/>
        </p:scale>
        <p:origin x="176" y="320"/>
      </p:cViewPr>
      <p:guideLst>
        <p:guide orient="horz" pos="2154"/>
        <p:guide pos="385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4" d="100"/>
        <a:sy n="154" d="100"/>
      </p:scale>
      <p:origin x="0" y="0"/>
    </p:cViewPr>
  </p:sorterViewPr>
  <p:notesViewPr>
    <p:cSldViewPr snapToGrid="0" snapToObjects="1">
      <p:cViewPr varScale="1">
        <p:scale>
          <a:sx n="43" d="100"/>
          <a:sy n="43" d="100"/>
        </p:scale>
        <p:origin x="-40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F69744-5CB7-F347-801B-F9971479CE59}" type="datetimeFigureOut">
              <a:rPr lang="en-US" smtClean="0"/>
              <a:t>7/20/21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684CDD2-A756-8840-BED3-1A8FE8831A25}" type="slidenum">
              <a:rPr lang="en-US" smtClean="0"/>
              <a:t>‹#›</a:t>
            </a:fld>
            <a:endParaRPr lang="en-US" dirty="0"/>
          </a:p>
        </p:txBody>
      </p:sp>
    </p:spTree>
    <p:extLst>
      <p:ext uri="{BB962C8B-B14F-4D97-AF65-F5344CB8AC3E}">
        <p14:creationId xmlns:p14="http://schemas.microsoft.com/office/powerpoint/2010/main" val="517031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7C0A4F12-6058-0144-B533-C3C8910AFECC}" type="datetimeFigureOut">
              <a:rPr lang="en-US"/>
              <a:pPr>
                <a:defRPr/>
              </a:pPr>
              <a:t>7/20/21</a:t>
            </a:fld>
            <a:endParaRPr lang="en-US" dirty="0"/>
          </a:p>
        </p:txBody>
      </p:sp>
      <p:sp>
        <p:nvSpPr>
          <p:cNvPr id="4" name="Slide Image Placeholder 3"/>
          <p:cNvSpPr>
            <a:spLocks noGrp="1" noRot="1" noChangeAspect="1"/>
          </p:cNvSpPr>
          <p:nvPr>
            <p:ph type="sldImg" idx="2"/>
          </p:nvPr>
        </p:nvSpPr>
        <p:spPr>
          <a:xfrm>
            <a:off x="360363" y="685800"/>
            <a:ext cx="6137275"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63272C5D-4604-184E-A73E-1DFDFBDAD8B3}" type="slidenum">
              <a:rPr lang="en-US"/>
              <a:pPr>
                <a:defRPr/>
              </a:pPr>
              <a:t>‹#›</a:t>
            </a:fld>
            <a:endParaRPr lang="en-US" dirty="0"/>
          </a:p>
        </p:txBody>
      </p:sp>
    </p:spTree>
    <p:extLst>
      <p:ext uri="{BB962C8B-B14F-4D97-AF65-F5344CB8AC3E}">
        <p14:creationId xmlns:p14="http://schemas.microsoft.com/office/powerpoint/2010/main" val="333903085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Calibri" charset="0"/>
              </a:rPr>
              <a:t>T</a:t>
            </a:r>
            <a:r>
              <a:rPr lang="en-GB" noProof="0" dirty="0">
                <a:latin typeface="Calibri" charset="0"/>
              </a:rPr>
              <a:t>he two </a:t>
            </a:r>
            <a:r>
              <a:rPr lang="en-GB" dirty="0">
                <a:latin typeface="Calibri" charset="0"/>
              </a:rPr>
              <a:t>Actions supported by the European Commission in Poland</a:t>
            </a:r>
            <a:endParaRPr lang="en-GB" dirty="0"/>
          </a:p>
          <a:p>
            <a:endParaRPr lang="en-GB" dirty="0"/>
          </a:p>
          <a:p>
            <a:pPr marL="457200" lvl="0" indent="-457200">
              <a:buFont typeface="Arial" panose="020B0604020202020204" pitchFamily="34" charset="0"/>
              <a:buChar char="•"/>
            </a:pPr>
            <a:r>
              <a:rPr lang="en-GB" sz="1200" dirty="0"/>
              <a:t>The goal of this technical support project has been to provide assistance to the Polish ministry of education (MEN/</a:t>
            </a:r>
            <a:r>
              <a:rPr lang="en-GB" sz="1200" dirty="0" err="1"/>
              <a:t>MEiN</a:t>
            </a:r>
            <a:r>
              <a:rPr lang="en-GB" sz="1200" dirty="0"/>
              <a:t>) for ongoing work towards inclusive education</a:t>
            </a:r>
          </a:p>
          <a:p>
            <a:pPr marL="457200" lvl="0" indent="-457200">
              <a:buFont typeface="Arial" panose="020B0604020202020204" pitchFamily="34" charset="0"/>
              <a:buChar char="•"/>
            </a:pPr>
            <a:r>
              <a:rPr lang="en-GB" sz="1200" noProof="0" dirty="0"/>
              <a:t>The overall </a:t>
            </a:r>
            <a:r>
              <a:rPr lang="en-GB" sz="1200" dirty="0"/>
              <a:t>objective is to contribute to the quality of inclusive education and to support the Polish authorities to prepare new legislation on inclusive education</a:t>
            </a:r>
          </a:p>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3</a:t>
            </a:fld>
            <a:endParaRPr lang="en-US" dirty="0"/>
          </a:p>
        </p:txBody>
      </p:sp>
    </p:spTree>
    <p:extLst>
      <p:ext uri="{BB962C8B-B14F-4D97-AF65-F5344CB8AC3E}">
        <p14:creationId xmlns:p14="http://schemas.microsoft.com/office/powerpoint/2010/main" val="393837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confusion in consultation that assumptions were describing current system. Assumptions are statement of what a high quality system SHOULD look like – how it should work to include all learners.</a:t>
            </a:r>
          </a:p>
          <a:p>
            <a:r>
              <a:rPr lang="en-US" dirty="0"/>
              <a:t>It is crucial that assumptions are evidence based and align with international commitments e.g. UNCRC, UNCRPD – also recent Council Conclusions and initiatives at EU level. Also important is that the assumptions include learning from and with other countries and throughout this work we have included examples and opportunities to share policy and practice with peer decision makers throughout Europe.</a:t>
            </a:r>
          </a:p>
          <a:p>
            <a:r>
              <a:rPr lang="en-US" dirty="0"/>
              <a:t>Final point – that work to develop and implement the assumptions will take time – need to be realistic as you move forward. Also need to work with other Ministries/across other sectors to ensure best possible outcomes. Not a project but a long term </a:t>
            </a:r>
            <a:r>
              <a:rPr lang="en-US" dirty="0" err="1"/>
              <a:t>programme</a:t>
            </a:r>
            <a:r>
              <a:rPr lang="en-US" dirty="0"/>
              <a:t> of work.</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Inclusive education as a quality approach for the whole system. Should be seen as a natural step in the educational system development in a culture of continuous improvement for all stakeholders.</a:t>
            </a:r>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12</a:t>
            </a:fld>
            <a:endParaRPr lang="en-US" dirty="0"/>
          </a:p>
        </p:txBody>
      </p:sp>
    </p:spTree>
    <p:extLst>
      <p:ext uri="{BB962C8B-B14F-4D97-AF65-F5344CB8AC3E}">
        <p14:creationId xmlns:p14="http://schemas.microsoft.com/office/powerpoint/2010/main" val="2324861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To underpin developments, there needs to be a clear vision of the change required. Here the assumptions can help by stating key actions – IF these actions are taken THEN certain system goals agreed with stakeholders should be met.</a:t>
            </a:r>
          </a:p>
          <a:p>
            <a:pPr marL="0" indent="0">
              <a:buFontTx/>
              <a:buNone/>
            </a:pPr>
            <a:r>
              <a:rPr lang="en-US" dirty="0"/>
              <a:t>The activities to support policy into practice (HOW) should also be stated along with outcomes for different system stakeholders – giving a clear view of the rationale for action – why are we doing this?</a:t>
            </a:r>
          </a:p>
          <a:p>
            <a:pPr marL="0" indent="0">
              <a:buFontTx/>
              <a:buNone/>
            </a:pPr>
            <a:r>
              <a:rPr lang="en-US" dirty="0"/>
              <a:t>Importantly is the collection of data/information (qualitative and quantitative) to show what works – </a:t>
            </a:r>
            <a:r>
              <a:rPr lang="en-US" b="1" dirty="0"/>
              <a:t>in pilots then wider </a:t>
            </a:r>
            <a:r>
              <a:rPr lang="en-US" dirty="0"/>
              <a:t>implementation, taking account of the inter-connections between different areas of work.</a:t>
            </a:r>
          </a:p>
          <a:p>
            <a:pPr marL="0" indent="0">
              <a:buFontTx/>
              <a:buNone/>
            </a:pPr>
            <a:r>
              <a:rPr lang="en-US" dirty="0"/>
              <a:t>These elements brought together in the continuous improvement model developed in phase 2 of SRSP</a:t>
            </a:r>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13</a:t>
            </a:fld>
            <a:endParaRPr lang="en-US" dirty="0"/>
          </a:p>
        </p:txBody>
      </p:sp>
    </p:spTree>
    <p:extLst>
      <p:ext uri="{BB962C8B-B14F-4D97-AF65-F5344CB8AC3E}">
        <p14:creationId xmlns:p14="http://schemas.microsoft.com/office/powerpoint/2010/main" val="2555211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ＭＳ Ｐゴシック" charset="0"/>
                <a:cs typeface="ＭＳ Ｐゴシック" charset="0"/>
              </a:rPr>
              <a:t>The model starts with the underpinning assumptions that inform system goals and the development of legislation and policy necessary to achieve them.  </a:t>
            </a:r>
          </a:p>
          <a:p>
            <a:r>
              <a:rPr lang="en-GB" sz="1200" kern="1200" dirty="0">
                <a:solidFill>
                  <a:schemeClr val="tx1"/>
                </a:solidFill>
                <a:effectLst/>
                <a:latin typeface="+mn-lt"/>
                <a:ea typeface="ＭＳ Ｐゴシック" charset="0"/>
                <a:cs typeface="ＭＳ Ｐゴシック" charset="0"/>
              </a:rPr>
              <a:t>The model then covers implementation through systems and processes that support inclusive practice. Successful implementation will achieve key outcomes for stakeholders at all levels of the education system. Importantly, the model shows the flow of evidence/data within and between system levels. Effective use of this evidence/data will ensure a focus on continuous improvement.</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Next slides will link 8 areas of assumptions with international/EU and research evidence </a:t>
            </a:r>
            <a:r>
              <a:rPr lang="en-GB" sz="1200" kern="1200" dirty="0">
                <a:solidFill>
                  <a:schemeClr val="tx1"/>
                </a:solidFill>
                <a:effectLst/>
                <a:latin typeface="+mn-lt"/>
                <a:ea typeface="ＭＳ Ｐゴシック" charset="0"/>
                <a:cs typeface="ＭＳ Ｐゴシック" charset="0"/>
              </a:rPr>
              <a:t>(by agencies such as UN/ UNESCO, OECD) and European level documents show a growing consensus around inclusive education.</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i="1" dirty="0">
                <a:solidFill>
                  <a:schemeClr val="tx1"/>
                </a:solidFill>
              </a:rPr>
              <a:t>Every learner matters and matters equally </a:t>
            </a:r>
            <a:r>
              <a:rPr lang="en-GB" sz="1200" dirty="0">
                <a:solidFill>
                  <a:schemeClr val="tx1"/>
                </a:solidFill>
              </a:rPr>
              <a:t>(UNESCO 2017)</a:t>
            </a:r>
            <a:r>
              <a:rPr lang="en-GB" sz="1200" kern="1200" dirty="0">
                <a:solidFill>
                  <a:schemeClr val="tx1"/>
                </a:solidFill>
                <a:effectLst/>
                <a:latin typeface="+mn-lt"/>
                <a:ea typeface="ＭＳ Ｐゴシック" charset="0"/>
              </a:rPr>
              <a:t> state that ‘</a:t>
            </a: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Any system that is not inclusive is not high quality – and there are high costs when learners are excluded from vulnerable groups for society as a whole</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b="1" kern="1200" dirty="0">
                <a:solidFill>
                  <a:schemeClr val="tx1"/>
                </a:solidFill>
                <a:effectLst/>
                <a:latin typeface="+mn-lt"/>
                <a:ea typeface="ＭＳ Ｐゴシック" charset="0"/>
                <a:cs typeface="ＭＳ Ｐゴシック" charset="0"/>
              </a:rPr>
              <a:t>Reference</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UNESCO 2017a. </a:t>
            </a:r>
            <a:r>
              <a:rPr lang="en-GB" sz="1200" i="1" kern="1200" dirty="0">
                <a:solidFill>
                  <a:schemeClr val="tx1"/>
                </a:solidFill>
                <a:effectLst/>
                <a:latin typeface="+mn-lt"/>
                <a:ea typeface="ＭＳ Ｐゴシック" charset="0"/>
                <a:cs typeface="ＭＳ Ｐゴシック" charset="0"/>
              </a:rPr>
              <a:t>A Guide for Ensuring Inclusion and Equity in Education</a:t>
            </a:r>
            <a:r>
              <a:rPr lang="en-GB" sz="1200" kern="1200" dirty="0">
                <a:solidFill>
                  <a:schemeClr val="tx1"/>
                </a:solidFill>
                <a:effectLst/>
                <a:latin typeface="+mn-lt"/>
                <a:ea typeface="ＭＳ Ｐゴシック" charset="0"/>
                <a:cs typeface="ＭＳ Ｐゴシック" charset="0"/>
              </a:rPr>
              <a:t>. Paris, UNESCO</a:t>
            </a:r>
            <a:r>
              <a:rPr lang="en-GB" dirty="0">
                <a:effectLst/>
              </a:rPr>
              <a:t> </a:t>
            </a: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dirty="0"/>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14</a:t>
            </a:fld>
            <a:endParaRPr lang="en-US" dirty="0"/>
          </a:p>
        </p:txBody>
      </p:sp>
    </p:spTree>
    <p:extLst>
      <p:ext uri="{BB962C8B-B14F-4D97-AF65-F5344CB8AC3E}">
        <p14:creationId xmlns:p14="http://schemas.microsoft.com/office/powerpoint/2010/main" val="4072451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Assumption 1 - Legislation and policy will raise societal awareness of the rights set out in the United Nations Conventions and support the development of rights-based language as the basis for a shared understanding of inclusive education through the model of Education for All. </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Importance here of rights-based approach supported by international conventions - and shared language that is consistent with such an approach</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b="1" kern="1200" dirty="0">
                <a:solidFill>
                  <a:schemeClr val="tx1"/>
                </a:solidFill>
                <a:effectLst/>
                <a:latin typeface="+mn-lt"/>
                <a:ea typeface="ＭＳ Ｐゴシック" charset="0"/>
                <a:cs typeface="ＭＳ Ｐゴシック" charset="0"/>
              </a:rPr>
              <a:t>Evidence for rights-based approach</a:t>
            </a:r>
          </a:p>
          <a:p>
            <a:r>
              <a:rPr lang="en-GB" sz="1200" dirty="0"/>
              <a:t>UNCRC (1989) Article 28: </a:t>
            </a:r>
            <a:r>
              <a:rPr lang="en-GB" sz="1200" i="1" dirty="0"/>
              <a:t>Every child has the right to an education</a:t>
            </a:r>
          </a:p>
          <a:p>
            <a:r>
              <a:rPr lang="en-GB" sz="1200" dirty="0"/>
              <a:t>UNCRPD (2006) Article 24: </a:t>
            </a:r>
            <a:r>
              <a:rPr lang="en-GB" sz="1200" i="1" dirty="0"/>
              <a:t>States Parties shall ensure an inclusive education system at all levels and lifelong learning … Persons with disabilities can access an inclusive, quality and free primary education and secondary education on an equal basis with others in the communities in which they live</a:t>
            </a:r>
          </a:p>
          <a:p>
            <a:r>
              <a:rPr lang="en-GB" sz="1200" dirty="0"/>
              <a:t>General Comment 4 to the CRPD article 24 (2016): ‘</a:t>
            </a:r>
            <a:r>
              <a:rPr lang="en-GB" sz="1200" i="1" dirty="0"/>
              <a:t>the exclusion of persons with disabilities from the </a:t>
            </a:r>
            <a:r>
              <a:rPr lang="en-GB" sz="1200" b="1" i="1" dirty="0"/>
              <a:t>general</a:t>
            </a:r>
            <a:r>
              <a:rPr lang="en-GB" sz="1200" i="1" dirty="0"/>
              <a:t> education system should be prohibited..’</a:t>
            </a:r>
          </a:p>
          <a:p>
            <a:endParaRPr lang="en-GB" sz="1200" i="1" dirty="0"/>
          </a:p>
          <a:p>
            <a:r>
              <a:rPr lang="en-US" dirty="0"/>
              <a:t>EU level - European Commission/EACEA/Eurydice (2020) Foreword: </a:t>
            </a:r>
            <a:r>
              <a:rPr lang="en-GB" i="1" dirty="0"/>
              <a:t>Equitable education systems play a major role in making European societies fairer and more inclusive.</a:t>
            </a:r>
          </a:p>
          <a:p>
            <a:r>
              <a:rPr lang="en-GB" sz="1200" b="1" kern="1200" dirty="0">
                <a:solidFill>
                  <a:schemeClr val="tx1"/>
                </a:solidFill>
                <a:effectLst/>
                <a:latin typeface="+mn-lt"/>
                <a:ea typeface="ＭＳ Ｐゴシック" charset="0"/>
                <a:cs typeface="ＭＳ Ｐゴシック" charset="0"/>
              </a:rPr>
              <a:t>Reference</a:t>
            </a:r>
            <a:r>
              <a:rPr lang="en-GB" sz="1200" kern="1200" dirty="0">
                <a:solidFill>
                  <a:schemeClr val="tx1"/>
                </a:solidFill>
                <a:effectLst/>
                <a:latin typeface="+mn-lt"/>
                <a:ea typeface="ＭＳ Ｐゴシック" charset="0"/>
                <a:cs typeface="ＭＳ Ｐゴシック" charset="0"/>
              </a:rPr>
              <a:t>: European Commission/EACEA/Eurydice, 2020. Equity in school education in Europe: Structures, policies and student performance. Eurydice report. Luxembourg: Publications Office of the European Union.</a:t>
            </a:r>
          </a:p>
          <a:p>
            <a:endParaRPr lang="en-GB" i="1" dirty="0"/>
          </a:p>
          <a:p>
            <a:r>
              <a:rPr lang="en-GB" dirty="0"/>
              <a:t>EU Strategy on the Rights of the Child  (2021) : highlights the importance of children as agents of change and the right of children to realise their full potential. </a:t>
            </a:r>
            <a:endParaRPr lang="en-GB" i="1" dirty="0"/>
          </a:p>
          <a:p>
            <a:r>
              <a:rPr lang="en-GB" dirty="0"/>
              <a:t>Council Conclusions on equity and inclusion in education (2021): ‘…</a:t>
            </a:r>
            <a:r>
              <a:rPr lang="en-GB" i="1" dirty="0"/>
              <a:t>there is evidence that the highest-performing education and training systems are those that put emphasis on equity and inclusion’. </a:t>
            </a:r>
          </a:p>
          <a:p>
            <a:r>
              <a:rPr lang="en-US" dirty="0"/>
              <a:t>Assumption 1 also underpinned by a broader vision of inclusive education – that includes all learners in particular those vulnerable to marginalization/exclusion  - not just linked to disability/SEN.</a:t>
            </a:r>
          </a:p>
          <a:p>
            <a:r>
              <a:rPr lang="en-US" dirty="0"/>
              <a:t> Recent work by OECD explores 6 dimensions of diversity and provides evidence of the effectiveness of different policy approaches. In particular they note that</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a:t>
            </a:r>
            <a:r>
              <a:rPr lang="en-GB" i="1" dirty="0"/>
              <a:t>high quality educational opportunities for learners with SEN/disability become key to promoting the well-being of all’ </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b="1" i="0" dirty="0"/>
              <a:t>Reference </a:t>
            </a:r>
            <a:r>
              <a:rPr lang="en-US" sz="1200" dirty="0"/>
              <a:t>Mapping policy approaches and practices for the inclusion of students with SEN. OECD, 2020)</a:t>
            </a:r>
            <a:endParaRPr lang="en-GB" i="1"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Agency has recently reviewed thematic projects and other work since 2011 in a detailed and systematic way to </a:t>
            </a:r>
            <a:r>
              <a:rPr lang="en-US" dirty="0" err="1"/>
              <a:t>synthesise</a:t>
            </a:r>
            <a:r>
              <a:rPr lang="en-US" dirty="0"/>
              <a:t> key principles for work to develop more inclusive education systems. This also drew on recent international and EU level research for further evidence and provides further evidence both from research and </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from cooperative work with key decision makers in countries re policy and practice.</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15</a:t>
            </a:fld>
            <a:endParaRPr lang="en-US" dirty="0"/>
          </a:p>
        </p:txBody>
      </p:sp>
    </p:spTree>
    <p:extLst>
      <p:ext uri="{BB962C8B-B14F-4D97-AF65-F5344CB8AC3E}">
        <p14:creationId xmlns:p14="http://schemas.microsoft.com/office/powerpoint/2010/main" val="4206141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Assumption 2 - </a:t>
            </a:r>
            <a:r>
              <a:rPr lang="en-GB" sz="1200" dirty="0"/>
              <a:t>Schools will act as a catalyst for social inclusion, support all learners to move with their peers through all phases of education and prepare them for the transition into the labour market and adult life. </a:t>
            </a:r>
          </a:p>
          <a:p>
            <a:pPr marL="457200" indent="-457200">
              <a:buFont typeface="Arial" panose="020B0604020202020204" pitchFamily="34" charset="0"/>
              <a:buChar char="•"/>
            </a:pPr>
            <a:r>
              <a:rPr lang="en-US" dirty="0"/>
              <a:t>European Pillar of Social Rights 2017</a:t>
            </a:r>
          </a:p>
          <a:p>
            <a:r>
              <a:rPr lang="en-GB" i="1" dirty="0">
                <a:solidFill>
                  <a:schemeClr val="tx1"/>
                </a:solidFill>
              </a:rPr>
              <a:t>Everyone has the right to quality and inclusive education, training and life-long learning in order to maintain and acquire skills that enable them to participate fully in society and manage successfully transitions in the labour market. (</a:t>
            </a:r>
            <a:r>
              <a:rPr lang="en-GB" dirty="0">
                <a:solidFill>
                  <a:schemeClr val="tx1"/>
                </a:solidFill>
              </a:rPr>
              <a:t>European Commission, 2017, p. 6) </a:t>
            </a:r>
            <a:endParaRPr lang="en-US" dirty="0"/>
          </a:p>
          <a:p>
            <a:pPr marL="457200" indent="-457200">
              <a:buFont typeface="Arial" panose="020B0604020202020204" pitchFamily="34" charset="0"/>
              <a:buChar char="•"/>
            </a:pPr>
            <a:r>
              <a:rPr lang="en-US" dirty="0"/>
              <a:t>Council Conclusions on school development and excellent teaching, 2017</a:t>
            </a:r>
          </a:p>
          <a:p>
            <a:r>
              <a:rPr lang="en-GB" i="1" dirty="0">
                <a:solidFill>
                  <a:schemeClr val="tx1"/>
                </a:solidFill>
              </a:rPr>
              <a:t>investing in timely and targeted support for learners with special educational needs and those from disadvantaged backgrounds …..including providing better access to inclusive settings and focusing on transitions within the education system and from school to the labour market</a:t>
            </a:r>
            <a:r>
              <a:rPr lang="en-GB" dirty="0">
                <a:solidFill>
                  <a:schemeClr val="tx1"/>
                </a:solidFill>
              </a:rPr>
              <a:t>;’</a:t>
            </a:r>
          </a:p>
          <a:p>
            <a:pPr marL="457200" indent="-457200">
              <a:buFont typeface="Arial" panose="020B0604020202020204" pitchFamily="34" charset="0"/>
              <a:buChar char="•"/>
            </a:pPr>
            <a:r>
              <a:rPr lang="en-US" dirty="0"/>
              <a:t>European Parliament, Resolution of 30 November 2017 on implementation of the European Disability Strategy</a:t>
            </a:r>
          </a:p>
          <a:p>
            <a:r>
              <a:rPr lang="en-GB" i="1" dirty="0"/>
              <a:t>Urges the Member States to develop effective measures aimed at tackling the segregation and rejection of students with disabilities in schools and learning environments and to develop, in this context, national transition programmes to ensure quality inclusive education and vocational training, both formal and non-formal, including for persons with disabilities requiring a high level of support, based on the UNCRPD Committee recommendations; </a:t>
            </a:r>
            <a:endParaRPr lang="en-GB" dirty="0"/>
          </a:p>
          <a:p>
            <a:pPr marL="457200" indent="-457200">
              <a:buFont typeface="Arial" panose="020B0604020202020204" pitchFamily="34" charset="0"/>
              <a:buChar char="•"/>
            </a:pPr>
            <a:r>
              <a:rPr lang="en-US" dirty="0"/>
              <a:t>European Agency 2018, Evidence of the link between inclusive education and social inclusion</a:t>
            </a:r>
          </a:p>
          <a:p>
            <a:endParaRPr lang="en-US" dirty="0"/>
          </a:p>
          <a:p>
            <a:r>
              <a:rPr lang="en-US" dirty="0"/>
              <a:t>Closely aligns with a key principle from Agency work – around the need for support at times of transition – in particular to adult/working life</a:t>
            </a:r>
          </a:p>
          <a:p>
            <a:r>
              <a:rPr lang="en-US" dirty="0"/>
              <a:t>Further evidence in next slides</a:t>
            </a:r>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16</a:t>
            </a:fld>
            <a:endParaRPr lang="en-US" dirty="0"/>
          </a:p>
        </p:txBody>
      </p:sp>
    </p:spTree>
    <p:extLst>
      <p:ext uri="{BB962C8B-B14F-4D97-AF65-F5344CB8AC3E}">
        <p14:creationId xmlns:p14="http://schemas.microsoft.com/office/powerpoint/2010/main" val="35190613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Assumption 3 - Funding mechanisms will support equitable resourcing without the need to label learners and focus on enabling communities to increase the capacity of all schools to support all learners. </a:t>
            </a:r>
          </a:p>
          <a:p>
            <a:endParaRPr lang="en-US" dirty="0"/>
          </a:p>
          <a:p>
            <a:pPr marL="457200" indent="-457200">
              <a:buFont typeface="Arial" panose="020B0604020202020204" pitchFamily="34" charset="0"/>
              <a:buChar char="•"/>
            </a:pPr>
            <a:r>
              <a:rPr lang="en-GB" dirty="0"/>
              <a:t>Effective arrangements for the funding of collaborative work between different sectors and agencies who support learners and schools can improve both the quality and cost-effectiveness of services (UNESCO, 2020, GEM Report All means All )</a:t>
            </a:r>
          </a:p>
          <a:p>
            <a:pPr marL="457200" indent="-457200">
              <a:buFont typeface="Arial" panose="020B0604020202020204" pitchFamily="34" charset="0"/>
              <a:buChar char="•"/>
            </a:pPr>
            <a:r>
              <a:rPr lang="en-GB" dirty="0"/>
              <a:t>a school-development approach is needed to move from individual needs-based financing to a whole school approach that enables universal support for all through flexible learner-centred approaches and personalised learning. This should increase schools’ capacity to reduce barriers to learning and discriminatory practices (European Agency, 2018; OECD, 2016)</a:t>
            </a:r>
          </a:p>
          <a:p>
            <a:pPr marL="457200" marR="0" lvl="0" indent="-4572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Links to Agency key principles that </a:t>
            </a:r>
            <a:r>
              <a:rPr lang="en-US" dirty="0" err="1"/>
              <a:t>emphasise</a:t>
            </a:r>
            <a:r>
              <a:rPr lang="en-US" dirty="0"/>
              <a:t> flexibility and a focus on increasing capacity to respond to all learners in more flexible ways without formal labelling </a:t>
            </a:r>
            <a:r>
              <a:rPr lang="en-US" dirty="0" err="1"/>
              <a:t>etc</a:t>
            </a:r>
            <a:r>
              <a:rPr lang="en-US" dirty="0"/>
              <a:t> which can create ’cut off’ points and exclude some learners from getting support they need.</a:t>
            </a:r>
          </a:p>
          <a:p>
            <a:pPr marL="457200" indent="-457200">
              <a:buFont typeface="Arial" panose="020B0604020202020204" pitchFamily="34" charset="0"/>
              <a:buChar char="•"/>
            </a:pPr>
            <a:endParaRPr lang="en-GB" dirty="0"/>
          </a:p>
          <a:p>
            <a:pPr marL="0" indent="0">
              <a:buFontTx/>
              <a:buNone/>
            </a:pPr>
            <a:r>
              <a:rPr lang="en-GB" b="1" dirty="0"/>
              <a:t>References</a:t>
            </a:r>
          </a:p>
          <a:p>
            <a:r>
              <a:rPr lang="en-GB" sz="1200" kern="1200" dirty="0">
                <a:solidFill>
                  <a:schemeClr val="tx1"/>
                </a:solidFill>
                <a:effectLst/>
                <a:latin typeface="+mn-lt"/>
                <a:ea typeface="ＭＳ Ｐゴシック" charset="0"/>
                <a:cs typeface="ＭＳ Ｐゴシック" charset="0"/>
              </a:rPr>
              <a:t>European Agency for Special Needs and Inclusive Education 2018a. </a:t>
            </a:r>
            <a:r>
              <a:rPr lang="en-GB" sz="1200" i="1" kern="1200" dirty="0">
                <a:solidFill>
                  <a:schemeClr val="tx1"/>
                </a:solidFill>
                <a:effectLst/>
                <a:latin typeface="+mn-lt"/>
                <a:ea typeface="ＭＳ Ｐゴシック" charset="0"/>
                <a:cs typeface="ＭＳ Ｐゴシック" charset="0"/>
              </a:rPr>
              <a:t>Financing Policies for Inclusive Education Systems: Resourcing Levers to Reduce Disparity in Education</a:t>
            </a:r>
            <a:r>
              <a:rPr lang="en-GB" dirty="0">
                <a:effectLst/>
              </a:rPr>
              <a:t> </a:t>
            </a:r>
          </a:p>
          <a:p>
            <a:endParaRPr lang="en-GB" dirty="0">
              <a:effectLst/>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OECD, 2016. </a:t>
            </a:r>
            <a:r>
              <a:rPr lang="en-GB" sz="1200" i="1" kern="1200" dirty="0">
                <a:solidFill>
                  <a:schemeClr val="tx1"/>
                </a:solidFill>
                <a:effectLst/>
                <a:latin typeface="+mn-lt"/>
                <a:ea typeface="ＭＳ Ｐゴシック" charset="0"/>
                <a:cs typeface="ＭＳ Ｐゴシック" charset="0"/>
              </a:rPr>
              <a:t>Low-Performing Students: Why They Fall Behind and How to Help Them Succeed.</a:t>
            </a:r>
            <a:r>
              <a:rPr lang="en-GB" sz="1200" kern="1200" dirty="0">
                <a:solidFill>
                  <a:schemeClr val="tx1"/>
                </a:solidFill>
                <a:effectLst/>
                <a:latin typeface="+mn-lt"/>
                <a:ea typeface="ＭＳ Ｐゴシック" charset="0"/>
                <a:cs typeface="ＭＳ Ｐゴシック" charset="0"/>
              </a:rPr>
              <a:t> PISA. Paris: OECD Publishing</a:t>
            </a:r>
          </a:p>
          <a:p>
            <a:pPr marL="0" indent="0">
              <a:buFontTx/>
              <a:buNone/>
            </a:pPr>
            <a:endParaRPr lang="en-US" b="1"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17</a:t>
            </a:fld>
            <a:endParaRPr lang="en-US" dirty="0"/>
          </a:p>
        </p:txBody>
      </p:sp>
    </p:spTree>
    <p:extLst>
      <p:ext uri="{BB962C8B-B14F-4D97-AF65-F5344CB8AC3E}">
        <p14:creationId xmlns:p14="http://schemas.microsoft.com/office/powerpoint/2010/main" val="968760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Assumption 4 - </a:t>
            </a:r>
            <a:r>
              <a:rPr lang="en-GB" sz="1200" dirty="0"/>
              <a:t>A continuum of initial teacher education and on-going professional learning opportunities (including attitudes, knowledge, competences and skills) will enable school leaders and teachers to personalise learning and support for all learners in order to raise both academic and wider achievement. </a:t>
            </a:r>
          </a:p>
          <a:p>
            <a:pPr marL="457200" indent="-457200">
              <a:buFont typeface="Arial" panose="020B0604020202020204" pitchFamily="34" charset="0"/>
              <a:buChar char="•"/>
            </a:pPr>
            <a:r>
              <a:rPr lang="en-GB" dirty="0"/>
              <a:t>Council of the European Union (2020) stress the need for a professional continuum to ‘</a:t>
            </a:r>
            <a:r>
              <a:rPr lang="en-GB" i="1" dirty="0"/>
              <a:t>systematically cover learning opportunities related to work in multilingual and multicultural environments, work with learners with special needs and disadvantaged backgrounds, digital pedagogies, sustainable development and healthy lifestyle</a:t>
            </a:r>
            <a:r>
              <a:rPr lang="en-GB" dirty="0"/>
              <a:t>’ (p.5).</a:t>
            </a:r>
          </a:p>
          <a:p>
            <a:pPr marL="457200" indent="-457200">
              <a:buFont typeface="Arial" panose="020B0604020202020204" pitchFamily="34" charset="0"/>
              <a:buChar char="•"/>
            </a:pPr>
            <a:r>
              <a:rPr lang="en-GB" dirty="0"/>
              <a:t>European Agency (2015) also highlight the need for clear and coherent links between initial teacher education, induction and continuing professional development to form a continuum of teacher professional learning</a:t>
            </a:r>
            <a:endParaRPr lang="en-US" dirty="0"/>
          </a:p>
          <a:p>
            <a:endParaRPr lang="en-US" dirty="0"/>
          </a:p>
          <a:p>
            <a:r>
              <a:rPr lang="en-US" dirty="0"/>
              <a:t>Agency has completed a great deal of work on teacher education for inclusion and the need for on going professional learning to develop relevant competences is supported by a wealth of evidence to enable inclusive classroom practice – and progression to leadership positions to further improve inclusive schools.</a:t>
            </a:r>
          </a:p>
          <a:p>
            <a:endParaRPr lang="en-US" dirty="0"/>
          </a:p>
          <a:p>
            <a:r>
              <a:rPr lang="en-US" b="1" dirty="0"/>
              <a:t>References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Council of the European Union, 2020. Council Conclusions on European teachers and trainers for the future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European Agency for Special Needs and Inclusive Education, 2015 </a:t>
            </a:r>
            <a:r>
              <a:rPr lang="en-GB" sz="1200" i="1" kern="1200" dirty="0">
                <a:solidFill>
                  <a:schemeClr val="tx1"/>
                </a:solidFill>
                <a:effectLst/>
                <a:latin typeface="+mn-lt"/>
                <a:ea typeface="ＭＳ Ｐゴシック" charset="0"/>
                <a:cs typeface="ＭＳ Ｐゴシック" charset="0"/>
              </a:rPr>
              <a:t>Empowering Teachers to Promote Inclusive Education. Literature Review</a:t>
            </a:r>
            <a:r>
              <a:rPr lang="en-GB" sz="1200" kern="1200" dirty="0">
                <a:solidFill>
                  <a:schemeClr val="tx1"/>
                </a:solidFill>
                <a:effectLst/>
                <a:latin typeface="+mn-lt"/>
                <a:ea typeface="ＭＳ Ｐゴシック" charset="0"/>
                <a:cs typeface="ＭＳ Ｐゴシック" charset="0"/>
              </a:rPr>
              <a:t>. Odense, Denmark: European Agency for Special Needs and Inclusive Education. </a:t>
            </a:r>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18</a:t>
            </a:fld>
            <a:endParaRPr lang="en-US" dirty="0"/>
          </a:p>
        </p:txBody>
      </p:sp>
    </p:spTree>
    <p:extLst>
      <p:ext uri="{BB962C8B-B14F-4D97-AF65-F5344CB8AC3E}">
        <p14:creationId xmlns:p14="http://schemas.microsoft.com/office/powerpoint/2010/main" val="18545102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Assumption 5 -  t</a:t>
            </a:r>
            <a:r>
              <a:rPr lang="en-GB" sz="1200" dirty="0"/>
              <a:t>he assessment system will support assessment for and of learning aligned to a flexible curriculum that recognises the academic and wider achievement of all learners. Effective assessment processes will enable teachers to recognise barriers to learning and provide support in flexible ways that do not depend on formal certification</a:t>
            </a:r>
            <a:endParaRPr lang="en-US" dirty="0"/>
          </a:p>
          <a:p>
            <a:endParaRPr lang="en-US" dirty="0"/>
          </a:p>
          <a:p>
            <a:pPr marL="457200" indent="-457200">
              <a:buFont typeface="Arial" panose="020B0604020202020204" pitchFamily="34" charset="0"/>
              <a:buChar char="•"/>
            </a:pPr>
            <a:r>
              <a:rPr lang="en-GB" dirty="0"/>
              <a:t>UNCRPD: ‘</a:t>
            </a:r>
            <a:r>
              <a:rPr lang="en-GB" i="1" dirty="0"/>
              <a:t>Standardised assessments must be replaced by flexible and multiple forms of assessments and recognition of individual progress towards broad goals that provide alternative routes for learning</a:t>
            </a:r>
            <a:r>
              <a:rPr lang="en-GB" dirty="0"/>
              <a:t>’ (UN CRPD, 2016, General Comment on Article 24 p9)</a:t>
            </a:r>
          </a:p>
          <a:p>
            <a:pPr marL="457200" indent="-457200">
              <a:buFont typeface="Arial" panose="020B0604020202020204" pitchFamily="34" charset="0"/>
              <a:buChar char="•"/>
            </a:pPr>
            <a:r>
              <a:rPr lang="en-GB" dirty="0"/>
              <a:t>Achievement goes beyond academic attainment (as measured on standardised tests) and should consider “critical thinking, collaborative skills, creativity, independence and problem-solving ability” (European Agency, 2017. Raising Achievement  final summary report p19)</a:t>
            </a:r>
          </a:p>
          <a:p>
            <a:endParaRPr lang="en-US" dirty="0"/>
          </a:p>
          <a:p>
            <a:r>
              <a:rPr lang="en-US" dirty="0"/>
              <a:t>This assumption links to the Agency key principle that there should be an assessment framework that recognizes and validates attainment and wider achievement for all – beyond more traditional academic learning. Here all must mean all with ways to recognize the learning of those with the most complex needs and inclusion of everyone in vocational opportunities.</a:t>
            </a:r>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19</a:t>
            </a:fld>
            <a:endParaRPr lang="en-US" dirty="0"/>
          </a:p>
        </p:txBody>
      </p:sp>
    </p:spTree>
    <p:extLst>
      <p:ext uri="{BB962C8B-B14F-4D97-AF65-F5344CB8AC3E}">
        <p14:creationId xmlns:p14="http://schemas.microsoft.com/office/powerpoint/2010/main" val="32304149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Assumption 6</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Schools will work collaboratively and use the flexibility available in the curriculum to provide personalised learning and support. Learners, parents, multi-disciplinary professionals and local services will work with school staff to plan relevant programmes with the support needed to ensure the progress of every learner. </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b="1" dirty="0"/>
              <a:t>References</a:t>
            </a:r>
          </a:p>
          <a:p>
            <a:pPr marL="457200" indent="-457200">
              <a:buFont typeface="Arial" panose="020B0604020202020204" pitchFamily="34" charset="0"/>
              <a:buChar char="•"/>
            </a:pPr>
            <a:r>
              <a:rPr lang="en-GB" dirty="0"/>
              <a:t>UNESCO IBE (2019)  - an inclusive curriculum: ‘</a:t>
            </a:r>
            <a:r>
              <a:rPr lang="en-GB" i="1" dirty="0"/>
              <a:t>takes into consideration and caters for the diverse needs, previous experiences, interests and personal characteristics of all learners. It attempts to ensure that all students are part of the shared learning experiences of the classroom and that equal opportunities are provided regardless of learner differences</a:t>
            </a:r>
            <a:r>
              <a:rPr lang="en-GB" dirty="0"/>
              <a:t>’ (IBE, 2019).</a:t>
            </a:r>
          </a:p>
          <a:p>
            <a:pPr marL="457200" indent="-457200">
              <a:buFont typeface="Arial" panose="020B0604020202020204" pitchFamily="34" charset="0"/>
              <a:buChar char="•"/>
            </a:pPr>
            <a:r>
              <a:rPr lang="en-GB" dirty="0"/>
              <a:t>Alves (2020) : </a:t>
            </a:r>
            <a:r>
              <a:rPr lang="en-GB" i="1" dirty="0"/>
              <a:t>If ..there is a prescriptive curriculum that does not allow teachers to adapt contents, pedagogical approaches, or assessment to different student characteristics and needs, then the resulting paradox can prevent genuine inclusiveness.</a:t>
            </a:r>
            <a:r>
              <a:rPr lang="en-GB" dirty="0"/>
              <a:t> (p.282) IE in Portugal</a:t>
            </a:r>
          </a:p>
          <a:p>
            <a:endParaRPr lang="en-US" dirty="0"/>
          </a:p>
          <a:p>
            <a:r>
              <a:rPr lang="en-US" dirty="0"/>
              <a:t>This aligns to Agency principle around the need for a  single curriculum framework to provide relevant opportunities for all . Schools must have some autonomy to develop relevant opportunities for all learners using different elements of curriculum – e .g key skills as well as traditional subjects.</a:t>
            </a:r>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20</a:t>
            </a:fld>
            <a:endParaRPr lang="en-US" dirty="0"/>
          </a:p>
        </p:txBody>
      </p:sp>
    </p:spTree>
    <p:extLst>
      <p:ext uri="{BB962C8B-B14F-4D97-AF65-F5344CB8AC3E}">
        <p14:creationId xmlns:p14="http://schemas.microsoft.com/office/powerpoint/2010/main" val="422118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a:t>Assumption 7 - The role of specialist provision will be developed to use the experience and expertise of staff to support learners with disabilities and more complex support needs in ways that also increase the capability of mainstream schools to include all learners. </a:t>
            </a:r>
          </a:p>
          <a:p>
            <a:endParaRPr lang="en-US" dirty="0"/>
          </a:p>
          <a:p>
            <a:pPr marL="457200" indent="-457200">
              <a:buFont typeface="Arial" panose="020B0604020202020204" pitchFamily="34" charset="0"/>
              <a:buChar char="•"/>
            </a:pPr>
            <a:r>
              <a:rPr lang="en-GB" sz="1200" i="1" dirty="0"/>
              <a:t>All children have needs (e.g. for appropriate teaching), but they also have the right to participate fully in a common social institution (a local mainstream school) that offers a range of opportunities for them.</a:t>
            </a:r>
            <a:r>
              <a:rPr lang="en-GB" sz="1200" dirty="0"/>
              <a:t> (UNESCO IBE, 2016)</a:t>
            </a:r>
          </a:p>
          <a:p>
            <a:pPr marL="457200" indent="-457200">
              <a:buFont typeface="Arial" panose="020B0604020202020204" pitchFamily="34" charset="0"/>
              <a:buChar char="•"/>
            </a:pPr>
            <a:r>
              <a:rPr lang="en-GB" sz="1200" dirty="0"/>
              <a:t>During the period of transition, specialist provision can play an important role as resource centres to support mainstream schools (UNESCO, 2017) </a:t>
            </a:r>
          </a:p>
          <a:p>
            <a:r>
              <a:rPr lang="en-US" dirty="0"/>
              <a:t>The relevant Agency key principle –supports this need for a strategy to develop specialist provision to support all learners –with a focus on  increasing capacity of mainstream schools. Need for careful management of change to ensure experience/expertise is retained but that learners are not constrained by separate provision, different curricula and limited social opportunities.</a:t>
            </a:r>
          </a:p>
          <a:p>
            <a:r>
              <a:rPr lang="en-US" dirty="0"/>
              <a:t>Over time working towards increasing capacity of mainstream schools to meet a wider range of learner needs – with support. Specialist expertise will always be needed but need to ensure that learners </a:t>
            </a:r>
            <a:r>
              <a:rPr lang="en-US" dirty="0" err="1"/>
              <a:t>e,g</a:t>
            </a:r>
            <a:r>
              <a:rPr lang="en-US" dirty="0"/>
              <a:t> with intellectual disabilities have </a:t>
            </a:r>
            <a:r>
              <a:rPr lang="en-GB" sz="1200" i="1" kern="1200" dirty="0">
                <a:solidFill>
                  <a:schemeClr val="tx1"/>
                </a:solidFill>
                <a:effectLst/>
                <a:latin typeface="+mn-lt"/>
                <a:ea typeface="ＭＳ Ｐゴシック" charset="0"/>
                <a:cs typeface="ＭＳ Ｐゴシック" charset="0"/>
              </a:rPr>
              <a:t>same rights and opportunities as other children (which, according to the Salamanca Statement, implies mainstream school placement ) (p.35).</a:t>
            </a:r>
            <a:r>
              <a:rPr lang="en-GB" sz="1200" kern="1200" dirty="0">
                <a:solidFill>
                  <a:schemeClr val="tx1"/>
                </a:solidFill>
                <a:effectLst/>
                <a:latin typeface="+mn-lt"/>
                <a:ea typeface="ＭＳ Ｐゴシック" charset="0"/>
                <a:cs typeface="ＭＳ Ｐゴシック" charset="0"/>
              </a:rPr>
              <a:t> </a:t>
            </a:r>
          </a:p>
          <a:p>
            <a:pPr marL="457200" indent="-457200">
              <a:buFont typeface="Arial" panose="020B0604020202020204" pitchFamily="34" charset="0"/>
              <a:buChar char="•"/>
            </a:pPr>
            <a:r>
              <a:rPr lang="en-GB" sz="1200" kern="1200" dirty="0">
                <a:solidFill>
                  <a:schemeClr val="tx1"/>
                </a:solidFill>
                <a:effectLst/>
                <a:latin typeface="+mn-lt"/>
                <a:ea typeface="ＭＳ Ｐゴシック" charset="0"/>
              </a:rPr>
              <a:t>Agency work looking at reform of specialist provision across Europe (CROSP - </a:t>
            </a:r>
            <a:r>
              <a:rPr lang="en-GB" sz="1200" dirty="0"/>
              <a:t>European Agency 2019. Changing Role of Specialist Provision in Supporting Inclusive Education</a:t>
            </a:r>
            <a:endParaRPr lang="en-US" sz="1200" dirty="0"/>
          </a:p>
          <a:p>
            <a:endParaRPr lang="en-US" dirty="0"/>
          </a:p>
          <a:p>
            <a:r>
              <a:rPr lang="en-US" b="1" dirty="0"/>
              <a:t>References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UNESCO International Bureau of Education. 2016. Reaching Out to All Learners: A Resource Pack for Supporting Inclusive Education. Geneva, UNESCO IBE.</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UNESCO 2017. </a:t>
            </a:r>
            <a:r>
              <a:rPr lang="en-GB" sz="1200" i="1" kern="1200" dirty="0">
                <a:solidFill>
                  <a:schemeClr val="tx1"/>
                </a:solidFill>
                <a:effectLst/>
                <a:latin typeface="+mn-lt"/>
                <a:ea typeface="ＭＳ Ｐゴシック" charset="0"/>
                <a:cs typeface="ＭＳ Ｐゴシック" charset="0"/>
              </a:rPr>
              <a:t>A Guide for Ensuring Inclusion and Equity in Education</a:t>
            </a:r>
            <a:r>
              <a:rPr lang="en-GB" sz="1200" kern="1200" dirty="0">
                <a:solidFill>
                  <a:schemeClr val="tx1"/>
                </a:solidFill>
                <a:effectLst/>
                <a:latin typeface="+mn-lt"/>
                <a:ea typeface="ＭＳ Ｐゴシック" charset="0"/>
                <a:cs typeface="ＭＳ Ｐゴシック" charset="0"/>
              </a:rPr>
              <a:t>. Paris, UNESCO.</a:t>
            </a:r>
          </a:p>
          <a:p>
            <a:endParaRPr lang="en-US" b="1" dirty="0"/>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21</a:t>
            </a:fld>
            <a:endParaRPr lang="en-US" dirty="0"/>
          </a:p>
        </p:txBody>
      </p:sp>
    </p:spTree>
    <p:extLst>
      <p:ext uri="{BB962C8B-B14F-4D97-AF65-F5344CB8AC3E}">
        <p14:creationId xmlns:p14="http://schemas.microsoft.com/office/powerpoint/2010/main" val="1267601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77DC2EBB-533C-9146-BB06-FBD09A0917A5}" type="slidenum">
              <a:rPr lang="en-US" smtClean="0"/>
              <a:t>4</a:t>
            </a:fld>
            <a:endParaRPr lang="en-US" dirty="0"/>
          </a:p>
        </p:txBody>
      </p:sp>
    </p:spTree>
    <p:extLst>
      <p:ext uri="{BB962C8B-B14F-4D97-AF65-F5344CB8AC3E}">
        <p14:creationId xmlns:p14="http://schemas.microsoft.com/office/powerpoint/2010/main" val="22467522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a:t>Assumption 8 - Standards and indicators agreed with stakeholders will underpin a system wide monitoring and accountability process that ensures high quality inclusive education for all learners. Standards will be consistent across Ministries and sectors and all stakeholders will take responsibility for all learners and be held accountable for their actions. </a:t>
            </a:r>
          </a:p>
          <a:p>
            <a:endParaRPr lang="en-US" dirty="0"/>
          </a:p>
          <a:p>
            <a:pPr marL="457200" indent="-457200">
              <a:buFont typeface="Arial" panose="020B0604020202020204" pitchFamily="34" charset="0"/>
              <a:buChar char="•"/>
            </a:pPr>
            <a:r>
              <a:rPr lang="en-GB" sz="1200" dirty="0"/>
              <a:t>UNESCO (2017) note: </a:t>
            </a:r>
            <a:r>
              <a:rPr lang="en-GB" sz="1200" i="1" dirty="0"/>
              <a:t>In countries with narrowly conceived criteria for defining success, monitoring mechanisms can impede the development of a more inclusive education system. A well-functioning education system requires policies that focus on the participation and achievement of all learners (p21.)</a:t>
            </a:r>
          </a:p>
          <a:p>
            <a:pPr marL="457200" indent="-457200">
              <a:buFont typeface="Arial" panose="020B0604020202020204" pitchFamily="34" charset="0"/>
              <a:buChar char="•"/>
            </a:pPr>
            <a:r>
              <a:rPr lang="en-GB" sz="1200" dirty="0"/>
              <a:t>Quality standards and indicators can help schools to embed quality assurance in their policies and to act as learning organisations aiming to constantly improve their practices. (</a:t>
            </a:r>
            <a:r>
              <a:rPr lang="en-GB" sz="1200" dirty="0" err="1"/>
              <a:t>Ebersold</a:t>
            </a:r>
            <a:r>
              <a:rPr lang="en-GB" sz="1200" dirty="0"/>
              <a:t> and Meijer, 2016).</a:t>
            </a:r>
          </a:p>
          <a:p>
            <a:pPr marL="457200" indent="-457200">
              <a:buFont typeface="Arial" panose="020B0604020202020204" pitchFamily="34" charset="0"/>
              <a:buChar char="•"/>
            </a:pPr>
            <a:r>
              <a:rPr lang="en-GB" sz="1200" dirty="0"/>
              <a:t>Indicators can offer a way to provide an overarching national framework of key issues to address, helping to identify enabling conditions for success while respecting the professional judgments of stakeholders and avoiding top-down prescription. (Downes, 2015)</a:t>
            </a:r>
          </a:p>
          <a:p>
            <a:endParaRPr lang="en-US" dirty="0"/>
          </a:p>
          <a:p>
            <a:r>
              <a:rPr lang="en-US" dirty="0"/>
              <a:t>Links to  Agency key principle that recognizes the need for QA and accountability framework for monitoring/evaluation that focuses on high quality education for all and equitable opportunities for those at risk of marginalization/exclusion.</a:t>
            </a:r>
          </a:p>
          <a:p>
            <a:endParaRPr lang="en-US" dirty="0"/>
          </a:p>
          <a:p>
            <a:r>
              <a:rPr lang="en-US" b="1" dirty="0"/>
              <a:t>References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UNESCO 2017. </a:t>
            </a:r>
            <a:r>
              <a:rPr lang="en-GB" sz="1200" i="1" kern="1200" dirty="0">
                <a:solidFill>
                  <a:schemeClr val="tx1"/>
                </a:solidFill>
                <a:effectLst/>
                <a:latin typeface="+mn-lt"/>
                <a:ea typeface="ＭＳ Ｐゴシック" charset="0"/>
                <a:cs typeface="ＭＳ Ｐゴシック" charset="0"/>
              </a:rPr>
              <a:t>A Guide for Ensuring Inclusion and Equity in Education</a:t>
            </a:r>
            <a:r>
              <a:rPr lang="en-GB" sz="1200" kern="1200" dirty="0">
                <a:solidFill>
                  <a:schemeClr val="tx1"/>
                </a:solidFill>
                <a:effectLst/>
                <a:latin typeface="+mn-lt"/>
                <a:ea typeface="ＭＳ Ｐゴシック" charset="0"/>
                <a:cs typeface="ＭＳ Ｐゴシック" charset="0"/>
              </a:rPr>
              <a:t>. Paris, UNESCO.</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err="1">
                <a:solidFill>
                  <a:schemeClr val="tx1"/>
                </a:solidFill>
                <a:effectLst/>
                <a:latin typeface="+mn-lt"/>
                <a:ea typeface="ＭＳ Ｐゴシック" charset="0"/>
                <a:cs typeface="ＭＳ Ｐゴシック" charset="0"/>
              </a:rPr>
              <a:t>Ebersold</a:t>
            </a:r>
            <a:r>
              <a:rPr lang="en-GB" sz="1200" kern="1200" dirty="0">
                <a:solidFill>
                  <a:schemeClr val="tx1"/>
                </a:solidFill>
                <a:effectLst/>
                <a:latin typeface="+mn-lt"/>
                <a:ea typeface="ＭＳ Ｐゴシック" charset="0"/>
                <a:cs typeface="ＭＳ Ｐゴシック" charset="0"/>
              </a:rPr>
              <a:t>, S. Meijer, C. 2016. Financing inclusive education: Policy challenges, issues and trends. In A. Watkins, C. Meijer eds. </a:t>
            </a:r>
            <a:r>
              <a:rPr lang="en-GB" sz="1200" i="1" kern="1200" dirty="0">
                <a:solidFill>
                  <a:schemeClr val="tx1"/>
                </a:solidFill>
                <a:effectLst/>
                <a:latin typeface="+mn-lt"/>
                <a:ea typeface="ＭＳ Ｐゴシック" charset="0"/>
                <a:cs typeface="ＭＳ Ｐゴシック" charset="0"/>
              </a:rPr>
              <a:t>Implementing Inclusive education: Issues in bridging the policy-practice gap.  International perspectives on Inclusive Education </a:t>
            </a:r>
            <a:r>
              <a:rPr lang="en-GB" sz="1200" kern="1200" dirty="0">
                <a:solidFill>
                  <a:schemeClr val="tx1"/>
                </a:solidFill>
                <a:effectLst/>
                <a:latin typeface="+mn-lt"/>
                <a:ea typeface="ＭＳ Ｐゴシック" charset="0"/>
                <a:cs typeface="ＭＳ Ｐゴシック" charset="0"/>
              </a:rPr>
              <a:t>Volume 8. Bingley: Emerald.</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ＭＳ Ｐゴシック" charset="0"/>
                <a:cs typeface="ＭＳ Ｐゴシック" charset="0"/>
              </a:rPr>
              <a:t>Downes, P., 2015. Quality labels and structural indicators for social inclusion in schools – including relational systems for parental involvement and one-stop shop community centres, Invited presentation, EU Commission Schools Policy Group, June 4-5, 2015, Rue Joseph II, Brussels 2015.</a:t>
            </a:r>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22</a:t>
            </a:fld>
            <a:endParaRPr lang="en-US" dirty="0"/>
          </a:p>
        </p:txBody>
      </p:sp>
    </p:spTree>
    <p:extLst>
      <p:ext uri="{BB962C8B-B14F-4D97-AF65-F5344CB8AC3E}">
        <p14:creationId xmlns:p14="http://schemas.microsoft.com/office/powerpoint/2010/main" val="813084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Increasing emphasis is placed on listening to voices of learners  - international and EU levels. Ref </a:t>
            </a:r>
            <a:r>
              <a:rPr lang="en-GB" dirty="0"/>
              <a:t>EU Strategy on the Rights of the Child  (2021) : highlights the importance of children as agents of change </a:t>
            </a:r>
            <a:endParaRPr lang="en-US" dirty="0"/>
          </a:p>
          <a:p>
            <a:endParaRPr lang="en-US" dirty="0"/>
          </a:p>
          <a:p>
            <a:pPr marL="0" indent="0">
              <a:buNone/>
            </a:pPr>
            <a:r>
              <a:rPr lang="en-GB" dirty="0"/>
              <a:t>Council Conclusions on equity and inclusion in education in order to promote educational success for all (2021): Member States are invited to..</a:t>
            </a:r>
          </a:p>
          <a:p>
            <a:r>
              <a:rPr lang="en-GB" i="1" dirty="0"/>
              <a:t>Encourage a broad dialogue, cooperation and innovative approaches between public authorities, education and training institutions and key stakeholders, such as local communities, local and regional administrations, parents and carers, extended family, actors in the youth field, social and cultural mediators, volunteers, social partners, employers and civil society, in order to ensure the establishment of inclusive education and training strategies that promote equity and inclusion and meet the needs of the wider community </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23</a:t>
            </a:fld>
            <a:endParaRPr lang="en-US" dirty="0"/>
          </a:p>
        </p:txBody>
      </p:sp>
    </p:spTree>
    <p:extLst>
      <p:ext uri="{BB962C8B-B14F-4D97-AF65-F5344CB8AC3E}">
        <p14:creationId xmlns:p14="http://schemas.microsoft.com/office/powerpoint/2010/main" val="41606820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24</a:t>
            </a:fld>
            <a:endParaRPr lang="en-US" dirty="0"/>
          </a:p>
        </p:txBody>
      </p:sp>
    </p:spTree>
    <p:extLst>
      <p:ext uri="{BB962C8B-B14F-4D97-AF65-F5344CB8AC3E}">
        <p14:creationId xmlns:p14="http://schemas.microsoft.com/office/powerpoint/2010/main" val="381540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ＭＳ Ｐゴシック" charset="0"/>
              <a:cs typeface="ＭＳ Ｐゴシック" charset="0"/>
            </a:endParaRPr>
          </a:p>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25</a:t>
            </a:fld>
            <a:endParaRPr lang="en-US" dirty="0"/>
          </a:p>
        </p:txBody>
      </p:sp>
    </p:spTree>
    <p:extLst>
      <p:ext uri="{BB962C8B-B14F-4D97-AF65-F5344CB8AC3E}">
        <p14:creationId xmlns:p14="http://schemas.microsoft.com/office/powerpoint/2010/main" val="870635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ＭＳ Ｐゴシック" charset="0"/>
              <a:cs typeface="ＭＳ Ｐゴシック" charset="0"/>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ＭＳ Ｐゴシック" charset="0"/>
              <a:cs typeface="ＭＳ Ｐゴシック" charset="0"/>
            </a:endParaRPr>
          </a:p>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26</a:t>
            </a:fld>
            <a:endParaRPr lang="en-US" dirty="0"/>
          </a:p>
        </p:txBody>
      </p:sp>
    </p:spTree>
    <p:extLst>
      <p:ext uri="{BB962C8B-B14F-4D97-AF65-F5344CB8AC3E}">
        <p14:creationId xmlns:p14="http://schemas.microsoft.com/office/powerpoint/2010/main" val="4114567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en-GB" sz="1200"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5</a:t>
            </a:fld>
            <a:endParaRPr lang="en-US" dirty="0"/>
          </a:p>
        </p:txBody>
      </p:sp>
    </p:spTree>
    <p:extLst>
      <p:ext uri="{BB962C8B-B14F-4D97-AF65-F5344CB8AC3E}">
        <p14:creationId xmlns:p14="http://schemas.microsoft.com/office/powerpoint/2010/main" val="2971941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0" indent="0">
              <a:buFont typeface="Arial" panose="020B0604020202020204" pitchFamily="34" charset="0"/>
              <a:buNone/>
            </a:pPr>
            <a:endParaRPr lang="en-GB" dirty="0"/>
          </a:p>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6</a:t>
            </a:fld>
            <a:endParaRPr lang="en-US" dirty="0"/>
          </a:p>
        </p:txBody>
      </p:sp>
    </p:spTree>
    <p:extLst>
      <p:ext uri="{BB962C8B-B14F-4D97-AF65-F5344CB8AC3E}">
        <p14:creationId xmlns:p14="http://schemas.microsoft.com/office/powerpoint/2010/main" val="483921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7</a:t>
            </a:fld>
            <a:endParaRPr lang="en-US" dirty="0"/>
          </a:p>
        </p:txBody>
      </p:sp>
    </p:spTree>
    <p:extLst>
      <p:ext uri="{BB962C8B-B14F-4D97-AF65-F5344CB8AC3E}">
        <p14:creationId xmlns:p14="http://schemas.microsoft.com/office/powerpoint/2010/main" val="4030458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8</a:t>
            </a:fld>
            <a:endParaRPr lang="en-US" dirty="0"/>
          </a:p>
        </p:txBody>
      </p:sp>
    </p:spTree>
    <p:extLst>
      <p:ext uri="{BB962C8B-B14F-4D97-AF65-F5344CB8AC3E}">
        <p14:creationId xmlns:p14="http://schemas.microsoft.com/office/powerpoint/2010/main" val="396481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9</a:t>
            </a:fld>
            <a:endParaRPr lang="en-US" dirty="0"/>
          </a:p>
        </p:txBody>
      </p:sp>
    </p:spTree>
    <p:extLst>
      <p:ext uri="{BB962C8B-B14F-4D97-AF65-F5344CB8AC3E}">
        <p14:creationId xmlns:p14="http://schemas.microsoft.com/office/powerpoint/2010/main" val="946469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10</a:t>
            </a:fld>
            <a:endParaRPr lang="en-US" dirty="0"/>
          </a:p>
        </p:txBody>
      </p:sp>
    </p:spTree>
    <p:extLst>
      <p:ext uri="{BB962C8B-B14F-4D97-AF65-F5344CB8AC3E}">
        <p14:creationId xmlns:p14="http://schemas.microsoft.com/office/powerpoint/2010/main" val="2780388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63272C5D-4604-184E-A73E-1DFDFBDAD8B3}" type="slidenum">
              <a:rPr lang="en-US" smtClean="0"/>
              <a:pPr>
                <a:defRPr/>
              </a:pPr>
              <a:t>11</a:t>
            </a:fld>
            <a:endParaRPr lang="en-US" dirty="0"/>
          </a:p>
        </p:txBody>
      </p:sp>
    </p:spTree>
    <p:extLst>
      <p:ext uri="{BB962C8B-B14F-4D97-AF65-F5344CB8AC3E}">
        <p14:creationId xmlns:p14="http://schemas.microsoft.com/office/powerpoint/2010/main" val="332318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5" name="Title Placeholder 1"/>
          <p:cNvSpPr>
            <a:spLocks noGrp="1"/>
          </p:cNvSpPr>
          <p:nvPr>
            <p:ph type="title" hasCustomPrompt="1"/>
          </p:nvPr>
        </p:nvSpPr>
        <p:spPr bwMode="auto">
          <a:xfrm>
            <a:off x="863600" y="2396383"/>
            <a:ext cx="10553700" cy="1430241"/>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5400"/>
            </a:lvl1pPr>
          </a:lstStyle>
          <a:p>
            <a:pPr lvl="0"/>
            <a:r>
              <a:rPr lang="en-GB" noProof="0" dirty="0"/>
              <a:t>Click to add title</a:t>
            </a:r>
          </a:p>
        </p:txBody>
      </p:sp>
      <p:sp>
        <p:nvSpPr>
          <p:cNvPr id="9" name="Subtitle 2"/>
          <p:cNvSpPr>
            <a:spLocks noGrp="1"/>
          </p:cNvSpPr>
          <p:nvPr>
            <p:ph type="subTitle" idx="1" hasCustomPrompt="1"/>
          </p:nvPr>
        </p:nvSpPr>
        <p:spPr>
          <a:xfrm>
            <a:off x="880228" y="4007695"/>
            <a:ext cx="10537071" cy="1747732"/>
          </a:xfrm>
        </p:spPr>
        <p:txBody>
          <a:bodyPr/>
          <a:lstStyle>
            <a:lvl1pPr marL="0" marR="0" indent="0" algn="l" defTabSz="457200" rtl="0" eaLnBrk="1" fontAlgn="base" latinLnBrk="0" hangingPunct="1">
              <a:lnSpc>
                <a:spcPct val="120000"/>
              </a:lnSpc>
              <a:spcBef>
                <a:spcPct val="20000"/>
              </a:spcBef>
              <a:spcAft>
                <a:spcPct val="0"/>
              </a:spcAft>
              <a:buClrTx/>
              <a:buSzTx/>
              <a:buFont typeface="Arial" charset="0"/>
              <a:buNone/>
              <a:tabLst>
                <a:tab pos="0" algn="l"/>
              </a:tabLst>
              <a:defRPr sz="2800"/>
            </a:lvl1pPr>
          </a:lstStyle>
          <a:p>
            <a:r>
              <a:rPr lang="en-GB" sz="2400" noProof="0">
                <a:solidFill>
                  <a:schemeClr val="bg1"/>
                </a:solidFill>
              </a:rPr>
              <a:t>Click to insert presenter’s name </a:t>
            </a:r>
            <a:br>
              <a:rPr lang="en-GB" sz="2400" noProof="0">
                <a:solidFill>
                  <a:schemeClr val="bg1"/>
                </a:solidFill>
              </a:rPr>
            </a:br>
            <a:r>
              <a:rPr lang="en-GB" sz="2400" noProof="0">
                <a:solidFill>
                  <a:schemeClr val="bg1"/>
                </a:solidFill>
              </a:rPr>
              <a:t>and email address</a:t>
            </a:r>
          </a:p>
        </p:txBody>
      </p:sp>
      <p:sp>
        <p:nvSpPr>
          <p:cNvPr id="6" name="Content Placeholder 2">
            <a:extLst>
              <a:ext uri="{FF2B5EF4-FFF2-40B4-BE49-F238E27FC236}">
                <a16:creationId xmlns:a16="http://schemas.microsoft.com/office/drawing/2014/main" id="{2DF531DD-62A3-CD4D-9A6F-4EDFD55FD329}"/>
              </a:ext>
            </a:extLst>
          </p:cNvPr>
          <p:cNvSpPr>
            <a:spLocks noGrp="1"/>
          </p:cNvSpPr>
          <p:nvPr>
            <p:ph idx="11" hasCustomPrompt="1"/>
          </p:nvPr>
        </p:nvSpPr>
        <p:spPr>
          <a:xfrm>
            <a:off x="5611651" y="213324"/>
            <a:ext cx="5805648" cy="2001988"/>
          </a:xfrm>
        </p:spPr>
        <p:txBody>
          <a:bodyPr/>
          <a:lstStyle>
            <a:lvl1pPr marL="0" marR="0" indent="0" algn="l" defTabSz="457200" rtl="0" eaLnBrk="0" fontAlgn="base" latinLnBrk="0" hangingPunct="0">
              <a:lnSpc>
                <a:spcPct val="120000"/>
              </a:lnSpc>
              <a:spcBef>
                <a:spcPct val="20000"/>
              </a:spcBef>
              <a:spcAft>
                <a:spcPct val="0"/>
              </a:spcAft>
              <a:buClrTx/>
              <a:buSzTx/>
              <a:buFont typeface="Arial"/>
              <a:buNone/>
              <a:tabLst>
                <a:tab pos="90488" algn="l"/>
              </a:tabLst>
              <a:defRPr sz="2000">
                <a:solidFill>
                  <a:srgbClr val="121948"/>
                </a:solidFill>
              </a:defRPr>
            </a:lvl1pPr>
            <a:lvl2pPr>
              <a:lnSpc>
                <a:spcPct val="120000"/>
              </a:lnSpc>
              <a:defRPr sz="2400">
                <a:solidFill>
                  <a:srgbClr val="121948"/>
                </a:solidFill>
              </a:defRPr>
            </a:lvl2pPr>
            <a:lvl3pPr>
              <a:lnSpc>
                <a:spcPct val="120000"/>
              </a:lnSpc>
              <a:defRPr sz="2200">
                <a:solidFill>
                  <a:srgbClr val="121948"/>
                </a:solidFill>
              </a:defRPr>
            </a:lvl3pPr>
            <a:lvl4pPr>
              <a:lnSpc>
                <a:spcPct val="120000"/>
              </a:lnSpc>
              <a:defRPr sz="2200">
                <a:solidFill>
                  <a:srgbClr val="121948"/>
                </a:solidFill>
              </a:defRPr>
            </a:lvl4pPr>
            <a:lvl5pPr>
              <a:lnSpc>
                <a:spcPct val="120000"/>
              </a:lnSpc>
              <a:defRPr sz="2200">
                <a:solidFill>
                  <a:srgbClr val="121948"/>
                </a:solidFill>
              </a:defRPr>
            </a:lvl5pPr>
          </a:lstStyle>
          <a:p>
            <a:pPr lvl="0"/>
            <a:r>
              <a:rPr lang="en-GB" noProof="0" dirty="0"/>
              <a:t>Click image icon below to insert project logo</a:t>
            </a:r>
          </a:p>
          <a:p>
            <a:pPr lvl="0"/>
            <a:endParaRPr lang="en-GB" noProof="0" dirty="0"/>
          </a:p>
        </p:txBody>
      </p:sp>
    </p:spTree>
    <p:extLst>
      <p:ext uri="{BB962C8B-B14F-4D97-AF65-F5344CB8AC3E}">
        <p14:creationId xmlns:p14="http://schemas.microsoft.com/office/powerpoint/2010/main" val="66045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Overview">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noProof="0"/>
              <a:t>Overview of presentation</a:t>
            </a:r>
          </a:p>
        </p:txBody>
      </p:sp>
      <p:sp>
        <p:nvSpPr>
          <p:cNvPr id="3" name="Content Placeholder 2"/>
          <p:cNvSpPr>
            <a:spLocks noGrp="1"/>
          </p:cNvSpPr>
          <p:nvPr>
            <p:ph idx="1" hasCustomPrompt="1"/>
          </p:nvPr>
        </p:nvSpPr>
        <p:spPr>
          <a:xfrm>
            <a:off x="389015" y="1244108"/>
            <a:ext cx="11481293" cy="5040000"/>
          </a:xfrm>
        </p:spPr>
        <p:txBody>
          <a:bodyPr/>
          <a:lstStyle>
            <a:lvl1pPr marL="457200" marR="0" indent="-457200" algn="l" defTabSz="457200" rtl="0" eaLnBrk="0" fontAlgn="base" latinLnBrk="0" hangingPunct="0">
              <a:lnSpc>
                <a:spcPct val="120000"/>
              </a:lnSpc>
              <a:spcBef>
                <a:spcPct val="20000"/>
              </a:spcBef>
              <a:spcAft>
                <a:spcPct val="0"/>
              </a:spcAft>
              <a:buClrTx/>
              <a:buSzTx/>
              <a:buFont typeface="Arial"/>
              <a:buChar char="•"/>
              <a:tabLst>
                <a:tab pos="90488" algn="l"/>
              </a:tabLst>
              <a:defRPr sz="2800">
                <a:solidFill>
                  <a:srgbClr val="121948"/>
                </a:solidFill>
              </a:defRPr>
            </a:lvl1pPr>
            <a:lvl2pPr>
              <a:lnSpc>
                <a:spcPct val="120000"/>
              </a:lnSpc>
              <a:defRPr sz="2400">
                <a:solidFill>
                  <a:srgbClr val="121948"/>
                </a:solidFill>
              </a:defRPr>
            </a:lvl2pPr>
            <a:lvl3pPr>
              <a:lnSpc>
                <a:spcPct val="120000"/>
              </a:lnSpc>
              <a:defRPr sz="2200">
                <a:solidFill>
                  <a:srgbClr val="121948"/>
                </a:solidFill>
              </a:defRPr>
            </a:lvl3pPr>
            <a:lvl4pPr>
              <a:lnSpc>
                <a:spcPct val="120000"/>
              </a:lnSpc>
              <a:defRPr sz="2200">
                <a:solidFill>
                  <a:srgbClr val="121948"/>
                </a:solidFill>
              </a:defRPr>
            </a:lvl4pPr>
            <a:lvl5pPr>
              <a:lnSpc>
                <a:spcPct val="120000"/>
              </a:lnSpc>
              <a:defRPr sz="2200">
                <a:solidFill>
                  <a:srgbClr val="121948"/>
                </a:solidFill>
              </a:defRPr>
            </a:lvl5pPr>
          </a:lstStyle>
          <a:p>
            <a:pPr lvl="0"/>
            <a:r>
              <a:rPr lang="en-GB" noProof="0"/>
              <a:t>Click to edit text</a:t>
            </a:r>
          </a:p>
          <a:p>
            <a:pPr lvl="0"/>
            <a:endParaRPr lang="en-GB" noProof="0"/>
          </a:p>
        </p:txBody>
      </p:sp>
    </p:spTree>
    <p:extLst>
      <p:ext uri="{BB962C8B-B14F-4D97-AF65-F5344CB8AC3E}">
        <p14:creationId xmlns:p14="http://schemas.microsoft.com/office/powerpoint/2010/main" val="325121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Main Presenta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a:t>Click to edit Master title style</a:t>
            </a:r>
          </a:p>
        </p:txBody>
      </p:sp>
      <p:sp>
        <p:nvSpPr>
          <p:cNvPr id="3" name="Content Placeholder 2"/>
          <p:cNvSpPr>
            <a:spLocks noGrp="1"/>
          </p:cNvSpPr>
          <p:nvPr>
            <p:ph idx="1" hasCustomPrompt="1"/>
          </p:nvPr>
        </p:nvSpPr>
        <p:spPr>
          <a:xfrm>
            <a:off x="363615" y="1257914"/>
            <a:ext cx="11493993" cy="5040000"/>
          </a:xfrm>
        </p:spPr>
        <p:txBody>
          <a:bodyPr/>
          <a:lstStyle>
            <a:lvl1pPr marL="0" marR="0" indent="0" algn="l" defTabSz="457200" rtl="0" eaLnBrk="0" fontAlgn="base" latinLnBrk="0" hangingPunct="0">
              <a:lnSpc>
                <a:spcPct val="120000"/>
              </a:lnSpc>
              <a:spcBef>
                <a:spcPct val="20000"/>
              </a:spcBef>
              <a:spcAft>
                <a:spcPct val="0"/>
              </a:spcAft>
              <a:buClrTx/>
              <a:buSzTx/>
              <a:buFont typeface="Arial" charset="0"/>
              <a:buNone/>
              <a:tabLst>
                <a:tab pos="90488" algn="l"/>
              </a:tabLst>
              <a:defRPr sz="2800">
                <a:solidFill>
                  <a:srgbClr val="121948"/>
                </a:solidFill>
              </a:defRPr>
            </a:lvl1pPr>
            <a:lvl2pPr>
              <a:lnSpc>
                <a:spcPct val="120000"/>
              </a:lnSpc>
              <a:defRPr sz="2800">
                <a:solidFill>
                  <a:srgbClr val="121948"/>
                </a:solidFill>
              </a:defRPr>
            </a:lvl2pPr>
            <a:lvl3pPr>
              <a:lnSpc>
                <a:spcPct val="120000"/>
              </a:lnSpc>
              <a:defRPr sz="2800">
                <a:solidFill>
                  <a:srgbClr val="121948"/>
                </a:solidFill>
              </a:defRPr>
            </a:lvl3pPr>
            <a:lvl4pPr>
              <a:lnSpc>
                <a:spcPct val="120000"/>
              </a:lnSpc>
              <a:defRPr sz="2800">
                <a:solidFill>
                  <a:srgbClr val="121948"/>
                </a:solidFill>
              </a:defRPr>
            </a:lvl4pPr>
            <a:lvl5pPr>
              <a:lnSpc>
                <a:spcPct val="120000"/>
              </a:lnSpc>
              <a:defRPr sz="2800">
                <a:solidFill>
                  <a:srgbClr val="121948"/>
                </a:solidFill>
              </a:defRPr>
            </a:lvl5pPr>
          </a:lstStyle>
          <a:p>
            <a:pPr lvl="0"/>
            <a:r>
              <a:rPr lang="en-GB" noProof="0"/>
              <a:t>Click to edit text</a:t>
            </a:r>
          </a:p>
          <a:p>
            <a:pPr lvl="1"/>
            <a:r>
              <a:rPr lang="en-GB" noProof="0"/>
              <a:t>Second level</a:t>
            </a:r>
          </a:p>
          <a:p>
            <a:pPr lvl="2"/>
            <a:r>
              <a:rPr lang="en-GB" noProof="0"/>
              <a:t>Third level</a:t>
            </a:r>
          </a:p>
          <a:p>
            <a:pPr lvl="3"/>
            <a:r>
              <a:rPr lang="en-GB" noProof="0"/>
              <a:t>Fourth level</a:t>
            </a:r>
          </a:p>
          <a:p>
            <a:pPr lvl="4"/>
            <a:r>
              <a:rPr lang="en-GB" noProof="0"/>
              <a:t>Fifth level</a:t>
            </a:r>
          </a:p>
        </p:txBody>
      </p:sp>
    </p:spTree>
    <p:extLst>
      <p:ext uri="{BB962C8B-B14F-4D97-AF65-F5344CB8AC3E}">
        <p14:creationId xmlns:p14="http://schemas.microsoft.com/office/powerpoint/2010/main" val="38002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noProof="0"/>
              <a:t>Click to edit Master title style</a:t>
            </a:r>
          </a:p>
        </p:txBody>
      </p:sp>
      <p:sp>
        <p:nvSpPr>
          <p:cNvPr id="3" name="Content Placeholder 2"/>
          <p:cNvSpPr>
            <a:spLocks noGrp="1"/>
          </p:cNvSpPr>
          <p:nvPr>
            <p:ph idx="1" hasCustomPrompt="1"/>
          </p:nvPr>
        </p:nvSpPr>
        <p:spPr>
          <a:xfrm>
            <a:off x="363615" y="1495899"/>
            <a:ext cx="5630785" cy="4752501"/>
          </a:xfrm>
        </p:spPr>
        <p:txBody>
          <a:bodyPr/>
          <a:lstStyle>
            <a:lvl1pPr marL="0" marR="0" indent="0" algn="l" defTabSz="457200" rtl="0" eaLnBrk="0" fontAlgn="base" latinLnBrk="0" hangingPunct="0">
              <a:lnSpc>
                <a:spcPct val="120000"/>
              </a:lnSpc>
              <a:spcBef>
                <a:spcPct val="20000"/>
              </a:spcBef>
              <a:spcAft>
                <a:spcPct val="0"/>
              </a:spcAft>
              <a:buClrTx/>
              <a:buSzTx/>
              <a:buFont typeface="Arial" charset="0"/>
              <a:buNone/>
              <a:tabLst>
                <a:tab pos="90488" algn="l"/>
              </a:tabLst>
              <a:defRPr sz="2800">
                <a:solidFill>
                  <a:srgbClr val="121948"/>
                </a:solidFill>
              </a:defRPr>
            </a:lvl1pPr>
            <a:lvl2pPr>
              <a:lnSpc>
                <a:spcPct val="120000"/>
              </a:lnSpc>
              <a:defRPr sz="2800">
                <a:solidFill>
                  <a:srgbClr val="121948"/>
                </a:solidFill>
              </a:defRPr>
            </a:lvl2pPr>
            <a:lvl3pPr>
              <a:lnSpc>
                <a:spcPct val="120000"/>
              </a:lnSpc>
              <a:defRPr sz="2800">
                <a:solidFill>
                  <a:srgbClr val="121948"/>
                </a:solidFill>
              </a:defRPr>
            </a:lvl3pPr>
            <a:lvl4pPr>
              <a:lnSpc>
                <a:spcPct val="120000"/>
              </a:lnSpc>
              <a:defRPr sz="2800">
                <a:solidFill>
                  <a:srgbClr val="121948"/>
                </a:solidFill>
              </a:defRPr>
            </a:lvl4pPr>
            <a:lvl5pPr>
              <a:lnSpc>
                <a:spcPct val="120000"/>
              </a:lnSpc>
              <a:defRPr sz="2400">
                <a:solidFill>
                  <a:srgbClr val="121948"/>
                </a:solidFill>
              </a:defRPr>
            </a:lvl5pPr>
          </a:lstStyle>
          <a:p>
            <a:pPr lvl="0"/>
            <a:r>
              <a:rPr lang="en-GB" noProof="0"/>
              <a:t>Click to edit text</a:t>
            </a:r>
          </a:p>
          <a:p>
            <a:pPr lvl="1"/>
            <a:r>
              <a:rPr lang="en-GB" noProof="0"/>
              <a:t>Second level</a:t>
            </a:r>
          </a:p>
          <a:p>
            <a:pPr lvl="2"/>
            <a:r>
              <a:rPr lang="en-GB" noProof="0"/>
              <a:t>Third level</a:t>
            </a:r>
          </a:p>
          <a:p>
            <a:pPr lvl="3"/>
            <a:r>
              <a:rPr lang="en-GB" noProof="0"/>
              <a:t>Fourth level</a:t>
            </a:r>
          </a:p>
        </p:txBody>
      </p:sp>
      <p:sp>
        <p:nvSpPr>
          <p:cNvPr id="4" name="Content Placeholder 2"/>
          <p:cNvSpPr>
            <a:spLocks noGrp="1"/>
          </p:cNvSpPr>
          <p:nvPr>
            <p:ph idx="10" hasCustomPrompt="1"/>
          </p:nvPr>
        </p:nvSpPr>
        <p:spPr>
          <a:xfrm>
            <a:off x="6214123" y="1508599"/>
            <a:ext cx="5630785" cy="4739801"/>
          </a:xfrm>
        </p:spPr>
        <p:txBody>
          <a:bodyPr/>
          <a:lstStyle>
            <a:lvl1pPr marL="0" marR="0" indent="0" algn="l" defTabSz="457200" rtl="0" eaLnBrk="0" fontAlgn="base" latinLnBrk="0" hangingPunct="0">
              <a:lnSpc>
                <a:spcPct val="120000"/>
              </a:lnSpc>
              <a:spcBef>
                <a:spcPct val="20000"/>
              </a:spcBef>
              <a:spcAft>
                <a:spcPct val="0"/>
              </a:spcAft>
              <a:buClrTx/>
              <a:buSzTx/>
              <a:buFont typeface="Arial" charset="0"/>
              <a:buNone/>
              <a:tabLst>
                <a:tab pos="90488" algn="l"/>
              </a:tabLst>
              <a:defRPr sz="2800">
                <a:solidFill>
                  <a:srgbClr val="121948"/>
                </a:solidFill>
              </a:defRPr>
            </a:lvl1pPr>
            <a:lvl2pPr>
              <a:lnSpc>
                <a:spcPct val="120000"/>
              </a:lnSpc>
              <a:defRPr sz="2800">
                <a:solidFill>
                  <a:srgbClr val="121948"/>
                </a:solidFill>
              </a:defRPr>
            </a:lvl2pPr>
            <a:lvl3pPr>
              <a:lnSpc>
                <a:spcPct val="120000"/>
              </a:lnSpc>
              <a:defRPr sz="2800">
                <a:solidFill>
                  <a:srgbClr val="121948"/>
                </a:solidFill>
              </a:defRPr>
            </a:lvl3pPr>
            <a:lvl4pPr>
              <a:lnSpc>
                <a:spcPct val="120000"/>
              </a:lnSpc>
              <a:defRPr sz="2800">
                <a:solidFill>
                  <a:srgbClr val="121948"/>
                </a:solidFill>
              </a:defRPr>
            </a:lvl4pPr>
            <a:lvl5pPr>
              <a:lnSpc>
                <a:spcPct val="120000"/>
              </a:lnSpc>
              <a:defRPr sz="2400">
                <a:solidFill>
                  <a:srgbClr val="121948"/>
                </a:solidFill>
              </a:defRPr>
            </a:lvl5pPr>
          </a:lstStyle>
          <a:p>
            <a:pPr lvl="0"/>
            <a:r>
              <a:rPr lang="en-GB" noProof="0"/>
              <a:t>Click to edit text</a:t>
            </a:r>
          </a:p>
          <a:p>
            <a:pPr lvl="1"/>
            <a:r>
              <a:rPr lang="en-GB" noProof="0"/>
              <a:t>Second level</a:t>
            </a:r>
          </a:p>
          <a:p>
            <a:pPr lvl="2"/>
            <a:r>
              <a:rPr lang="en-GB" noProof="0"/>
              <a:t>Third level</a:t>
            </a:r>
          </a:p>
          <a:p>
            <a:pPr lvl="3"/>
            <a:r>
              <a:rPr lang="en-GB" noProof="0"/>
              <a:t>Fourth level</a:t>
            </a:r>
          </a:p>
        </p:txBody>
      </p:sp>
    </p:spTree>
    <p:extLst>
      <p:ext uri="{BB962C8B-B14F-4D97-AF65-F5344CB8AC3E}">
        <p14:creationId xmlns:p14="http://schemas.microsoft.com/office/powerpoint/2010/main" val="255576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5516" y="5459039"/>
            <a:ext cx="11587084" cy="638921"/>
          </a:xfrm>
        </p:spPr>
        <p:txBody>
          <a:bodyPr anchor="ctr" anchorCtr="0"/>
          <a:lstStyle>
            <a:lvl1pPr algn="r">
              <a:defRPr sz="2800"/>
            </a:lvl1pPr>
          </a:lstStyle>
          <a:p>
            <a:r>
              <a:rPr lang="en-GB" noProof="0"/>
              <a:t>Title for image</a:t>
            </a:r>
          </a:p>
        </p:txBody>
      </p:sp>
      <p:sp>
        <p:nvSpPr>
          <p:cNvPr id="4" name="Picture Placeholder 3"/>
          <p:cNvSpPr>
            <a:spLocks noGrp="1"/>
          </p:cNvSpPr>
          <p:nvPr>
            <p:ph type="pic" sz="quarter" idx="10" hasCustomPrompt="1"/>
          </p:nvPr>
        </p:nvSpPr>
        <p:spPr>
          <a:xfrm>
            <a:off x="325516" y="228600"/>
            <a:ext cx="11587084" cy="5092700"/>
          </a:xfrm>
        </p:spPr>
        <p:txBody>
          <a:bodyPr/>
          <a:lstStyle>
            <a:lvl1pPr>
              <a:defRPr sz="1800" baseline="0">
                <a:solidFill>
                  <a:srgbClr val="1E1C43"/>
                </a:solidFill>
              </a:defRPr>
            </a:lvl1pPr>
          </a:lstStyle>
          <a:p>
            <a:r>
              <a:rPr lang="en-GB" noProof="0"/>
              <a:t>Click icon to insert an image from your files</a:t>
            </a:r>
          </a:p>
        </p:txBody>
      </p:sp>
    </p:spTree>
    <p:extLst>
      <p:ext uri="{BB962C8B-B14F-4D97-AF65-F5344CB8AC3E}">
        <p14:creationId xmlns:p14="http://schemas.microsoft.com/office/powerpoint/2010/main" val="113935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Title Placeholder 1"/>
          <p:cNvSpPr>
            <a:spLocks noGrp="1"/>
          </p:cNvSpPr>
          <p:nvPr>
            <p:ph type="title" hasCustomPrompt="1"/>
          </p:nvPr>
        </p:nvSpPr>
        <p:spPr bwMode="auto">
          <a:xfrm>
            <a:off x="863600" y="1761379"/>
            <a:ext cx="10553700" cy="1430241"/>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5400"/>
            </a:lvl1pPr>
          </a:lstStyle>
          <a:p>
            <a:pPr lvl="0"/>
            <a:r>
              <a:rPr lang="en-GB" noProof="0"/>
              <a:t>Section Header</a:t>
            </a:r>
          </a:p>
        </p:txBody>
      </p:sp>
      <p:sp>
        <p:nvSpPr>
          <p:cNvPr id="9" name="Subtitle 2"/>
          <p:cNvSpPr>
            <a:spLocks noGrp="1"/>
          </p:cNvSpPr>
          <p:nvPr>
            <p:ph type="subTitle" idx="1" hasCustomPrompt="1"/>
          </p:nvPr>
        </p:nvSpPr>
        <p:spPr>
          <a:xfrm>
            <a:off x="880228" y="3372691"/>
            <a:ext cx="10537071" cy="1747732"/>
          </a:xfrm>
        </p:spPr>
        <p:txBody>
          <a:bodyPr/>
          <a:lstStyle>
            <a:lvl1pPr marL="0" marR="0" indent="0" algn="l" defTabSz="457200" rtl="0" eaLnBrk="1" fontAlgn="base" latinLnBrk="0" hangingPunct="1">
              <a:lnSpc>
                <a:spcPct val="120000"/>
              </a:lnSpc>
              <a:spcBef>
                <a:spcPct val="20000"/>
              </a:spcBef>
              <a:spcAft>
                <a:spcPct val="0"/>
              </a:spcAft>
              <a:buClrTx/>
              <a:buSzTx/>
              <a:buFont typeface="Arial" charset="0"/>
              <a:buNone/>
              <a:tabLst>
                <a:tab pos="0" algn="l"/>
              </a:tabLst>
              <a:defRPr sz="2800"/>
            </a:lvl1pPr>
          </a:lstStyle>
          <a:p>
            <a:r>
              <a:rPr lang="en-GB" sz="2400" noProof="0">
                <a:solidFill>
                  <a:schemeClr val="bg1"/>
                </a:solidFill>
              </a:rPr>
              <a:t>Click to add text</a:t>
            </a:r>
          </a:p>
        </p:txBody>
      </p:sp>
    </p:spTree>
    <p:extLst>
      <p:ext uri="{BB962C8B-B14F-4D97-AF65-F5344CB8AC3E}">
        <p14:creationId xmlns:p14="http://schemas.microsoft.com/office/powerpoint/2010/main" val="3723152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5537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50916" y="138483"/>
            <a:ext cx="11493992" cy="993599"/>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noProof="0"/>
              <a:t>Click to edit Master title style</a:t>
            </a:r>
          </a:p>
        </p:txBody>
      </p:sp>
      <p:sp>
        <p:nvSpPr>
          <p:cNvPr id="1027" name="Text Placeholder 2"/>
          <p:cNvSpPr>
            <a:spLocks noGrp="1"/>
          </p:cNvSpPr>
          <p:nvPr>
            <p:ph type="body" idx="1"/>
          </p:nvPr>
        </p:nvSpPr>
        <p:spPr bwMode="auto">
          <a:xfrm>
            <a:off x="363615" y="1244107"/>
            <a:ext cx="11493993" cy="5040000"/>
          </a:xfrm>
          <a:prstGeom prst="rect">
            <a:avLst/>
          </a:prstGeom>
          <a:noFill/>
          <a:ln>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noProof="0"/>
              <a:t>Click to edit text</a:t>
            </a:r>
          </a:p>
          <a:p>
            <a:pPr lvl="0"/>
            <a:r>
              <a:rPr lang="en-GB" noProof="0"/>
              <a:t>Second level</a:t>
            </a:r>
          </a:p>
          <a:p>
            <a:pPr lvl="0"/>
            <a:r>
              <a:rPr lang="en-GB" noProof="0"/>
              <a:t>Third level</a:t>
            </a:r>
          </a:p>
          <a:p>
            <a:pPr lvl="0"/>
            <a:r>
              <a:rPr lang="en-GB" noProof="0"/>
              <a:t>Fourth level</a:t>
            </a:r>
          </a:p>
          <a:p>
            <a:pPr lvl="0"/>
            <a:r>
              <a:rPr lang="en-GB" noProof="0"/>
              <a:t>Fifth level</a:t>
            </a:r>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694" r:id="rId3"/>
    <p:sldLayoutId id="2147483721" r:id="rId4"/>
    <p:sldLayoutId id="2147483719" r:id="rId5"/>
    <p:sldLayoutId id="2147483718" r:id="rId6"/>
    <p:sldLayoutId id="2147483720" r:id="rId7"/>
  </p:sldLayoutIdLst>
  <p:txStyles>
    <p:titleStyle>
      <a:lvl1pPr algn="l" defTabSz="457200" rtl="0" eaLnBrk="1" fontAlgn="base" hangingPunct="1">
        <a:spcBef>
          <a:spcPct val="0"/>
        </a:spcBef>
        <a:spcAft>
          <a:spcPct val="0"/>
        </a:spcAft>
        <a:defRPr sz="4400" b="1" i="0" kern="1200">
          <a:solidFill>
            <a:srgbClr val="1E1C43"/>
          </a:solidFill>
          <a:latin typeface="Calibri"/>
          <a:ea typeface="ＭＳ Ｐゴシック" charset="0"/>
          <a:cs typeface="Calibri"/>
        </a:defRPr>
      </a:lvl1pPr>
      <a:lvl2pPr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bg1"/>
          </a:solidFill>
          <a:latin typeface="Calibri" charset="0"/>
          <a:ea typeface="ＭＳ Ｐゴシック" charset="0"/>
          <a:cs typeface="ＭＳ Ｐゴシック" charset="0"/>
        </a:defRPr>
      </a:lvl9pPr>
    </p:titleStyle>
    <p:bodyStyle>
      <a:lvl1pPr marL="0" marR="0" indent="0" algn="l" defTabSz="457200" rtl="0" eaLnBrk="1" fontAlgn="base" latinLnBrk="0" hangingPunct="1">
        <a:lnSpc>
          <a:spcPct val="120000"/>
        </a:lnSpc>
        <a:spcBef>
          <a:spcPct val="20000"/>
        </a:spcBef>
        <a:spcAft>
          <a:spcPct val="0"/>
        </a:spcAft>
        <a:buClrTx/>
        <a:buSzTx/>
        <a:buFont typeface="Arial" charset="0"/>
        <a:buNone/>
        <a:tabLst>
          <a:tab pos="0" algn="l"/>
        </a:tabLst>
        <a:defRPr sz="2600" kern="1200" baseline="0">
          <a:solidFill>
            <a:srgbClr val="1E1C43"/>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defRPr sz="2800" kern="1200">
          <a:solidFill>
            <a:srgbClr val="FFFFFF"/>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defRPr sz="2400" kern="1200">
          <a:solidFill>
            <a:srgbClr val="FFFFFF"/>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defRPr sz="2000" kern="1200">
          <a:solidFill>
            <a:srgbClr val="FFFFFF"/>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defRPr sz="2000" kern="1200">
          <a:solidFill>
            <a:srgbClr val="FFFFFF"/>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97080-B4BC-3744-94C8-E46A2CE910D7}"/>
              </a:ext>
            </a:extLst>
          </p:cNvPr>
          <p:cNvSpPr>
            <a:spLocks noGrp="1"/>
          </p:cNvSpPr>
          <p:nvPr>
            <p:ph type="title"/>
          </p:nvPr>
        </p:nvSpPr>
        <p:spPr/>
        <p:txBody>
          <a:bodyPr/>
          <a:lstStyle/>
          <a:p>
            <a:r>
              <a:rPr lang="en-GB" sz="4400" cap="all" dirty="0"/>
              <a:t>SUPPORTING THE IMPROVEMENT OF QUALITY IN INCLUSIVE EDUCATION IN POLAND (PHASE II)</a:t>
            </a:r>
            <a:endParaRPr lang="en-GB" sz="4400" dirty="0"/>
          </a:p>
        </p:txBody>
      </p:sp>
      <p:sp>
        <p:nvSpPr>
          <p:cNvPr id="3" name="Subtitle 2">
            <a:extLst>
              <a:ext uri="{FF2B5EF4-FFF2-40B4-BE49-F238E27FC236}">
                <a16:creationId xmlns:a16="http://schemas.microsoft.com/office/drawing/2014/main" id="{5834F237-2DAC-534C-AB7B-3C1EA9FFD555}"/>
              </a:ext>
            </a:extLst>
          </p:cNvPr>
          <p:cNvSpPr>
            <a:spLocks noGrp="1"/>
          </p:cNvSpPr>
          <p:nvPr>
            <p:ph type="subTitle" idx="1"/>
          </p:nvPr>
        </p:nvSpPr>
        <p:spPr>
          <a:xfrm>
            <a:off x="921170" y="3953435"/>
            <a:ext cx="10537071" cy="2245745"/>
          </a:xfrm>
        </p:spPr>
        <p:txBody>
          <a:bodyPr/>
          <a:lstStyle/>
          <a:p>
            <a:r>
              <a:rPr lang="en-GB" sz="3600" b="1" dirty="0"/>
              <a:t>Reflections on the SRSP Action in Poland </a:t>
            </a:r>
          </a:p>
          <a:p>
            <a:r>
              <a:rPr lang="en-GB" dirty="0"/>
              <a:t>Amanda Watkins and Verity Donnelly</a:t>
            </a:r>
          </a:p>
          <a:p>
            <a:r>
              <a:rPr lang="en-GB" dirty="0"/>
              <a:t>European Agency for Special Needs and Inclusive Education</a:t>
            </a:r>
          </a:p>
        </p:txBody>
      </p:sp>
      <p:pic>
        <p:nvPicPr>
          <p:cNvPr id="5" name="Picture 4">
            <a:extLst>
              <a:ext uri="{FF2B5EF4-FFF2-40B4-BE49-F238E27FC236}">
                <a16:creationId xmlns:a16="http://schemas.microsoft.com/office/drawing/2014/main" id="{A249E3CF-AF2C-F14A-A721-4217F58236F3}"/>
              </a:ext>
            </a:extLst>
          </p:cNvPr>
          <p:cNvPicPr>
            <a:picLocks noChangeAspect="1"/>
          </p:cNvPicPr>
          <p:nvPr/>
        </p:nvPicPr>
        <p:blipFill>
          <a:blip r:embed="rId2"/>
          <a:stretch>
            <a:fillRect/>
          </a:stretch>
        </p:blipFill>
        <p:spPr>
          <a:xfrm>
            <a:off x="845344" y="379075"/>
            <a:ext cx="10553700" cy="1206764"/>
          </a:xfrm>
          <a:prstGeom prst="rect">
            <a:avLst/>
          </a:prstGeom>
        </p:spPr>
      </p:pic>
    </p:spTree>
    <p:extLst>
      <p:ext uri="{BB962C8B-B14F-4D97-AF65-F5344CB8AC3E}">
        <p14:creationId xmlns:p14="http://schemas.microsoft.com/office/powerpoint/2010/main" val="1496307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D6FCE-C40C-8343-A5A7-765E8B3843A9}"/>
              </a:ext>
            </a:extLst>
          </p:cNvPr>
          <p:cNvSpPr>
            <a:spLocks noGrp="1"/>
          </p:cNvSpPr>
          <p:nvPr>
            <p:ph type="title"/>
          </p:nvPr>
        </p:nvSpPr>
        <p:spPr/>
        <p:txBody>
          <a:bodyPr/>
          <a:lstStyle/>
          <a:p>
            <a:r>
              <a:rPr lang="en-GB" dirty="0"/>
              <a:t>Phase II outputs</a:t>
            </a:r>
          </a:p>
        </p:txBody>
      </p:sp>
      <p:sp>
        <p:nvSpPr>
          <p:cNvPr id="3" name="Content Placeholder 2">
            <a:extLst>
              <a:ext uri="{FF2B5EF4-FFF2-40B4-BE49-F238E27FC236}">
                <a16:creationId xmlns:a16="http://schemas.microsoft.com/office/drawing/2014/main" id="{62EE1FD1-79F9-2C40-9D3F-F1892C308B9A}"/>
              </a:ext>
            </a:extLst>
          </p:cNvPr>
          <p:cNvSpPr>
            <a:spLocks noGrp="1"/>
          </p:cNvSpPr>
          <p:nvPr>
            <p:ph idx="1"/>
          </p:nvPr>
        </p:nvSpPr>
        <p:spPr>
          <a:xfrm>
            <a:off x="363615" y="1132082"/>
            <a:ext cx="11493993" cy="5165832"/>
          </a:xfrm>
        </p:spPr>
        <p:txBody>
          <a:bodyPr/>
          <a:lstStyle/>
          <a:p>
            <a:r>
              <a:rPr lang="en-GB" sz="3600" dirty="0"/>
              <a:t>1 – Specification of the areas for the assumptions underpinning the new legislation</a:t>
            </a:r>
          </a:p>
          <a:p>
            <a:r>
              <a:rPr lang="en-GB" sz="3600" dirty="0"/>
              <a:t>2 - Identification of potential impact of the proposed assumptions</a:t>
            </a:r>
          </a:p>
          <a:p>
            <a:r>
              <a:rPr lang="en-GB" sz="3600" dirty="0"/>
              <a:t>3 – Preparation of proposed assumptions to be considered for the new legislation</a:t>
            </a:r>
          </a:p>
          <a:p>
            <a:r>
              <a:rPr lang="en-GB" sz="3600" dirty="0"/>
              <a:t>4 – Development of an implementation guide for pilot work</a:t>
            </a:r>
          </a:p>
        </p:txBody>
      </p:sp>
    </p:spTree>
    <p:extLst>
      <p:ext uri="{BB962C8B-B14F-4D97-AF65-F5344CB8AC3E}">
        <p14:creationId xmlns:p14="http://schemas.microsoft.com/office/powerpoint/2010/main" val="481289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F2EB1-3797-3D4A-A677-9F49D3BEB3F2}"/>
              </a:ext>
            </a:extLst>
          </p:cNvPr>
          <p:cNvSpPr>
            <a:spLocks noGrp="1"/>
          </p:cNvSpPr>
          <p:nvPr>
            <p:ph type="title"/>
          </p:nvPr>
        </p:nvSpPr>
        <p:spPr/>
        <p:txBody>
          <a:bodyPr/>
          <a:lstStyle/>
          <a:p>
            <a:r>
              <a:rPr lang="en-US" dirty="0"/>
              <a:t>Evidenced based </a:t>
            </a:r>
            <a:r>
              <a:rPr lang="en-US" i="1" dirty="0"/>
              <a:t>assumptions</a:t>
            </a:r>
            <a:r>
              <a:rPr lang="en-US" dirty="0"/>
              <a:t> to underpin new legislation in Poland</a:t>
            </a:r>
            <a:endParaRPr lang="en-GB" dirty="0"/>
          </a:p>
        </p:txBody>
      </p:sp>
    </p:spTree>
    <p:extLst>
      <p:ext uri="{BB962C8B-B14F-4D97-AF65-F5344CB8AC3E}">
        <p14:creationId xmlns:p14="http://schemas.microsoft.com/office/powerpoint/2010/main" val="588965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4CD8C-5619-CF4A-9DEC-E8C9EDF8B569}"/>
              </a:ext>
            </a:extLst>
          </p:cNvPr>
          <p:cNvSpPr>
            <a:spLocks noGrp="1"/>
          </p:cNvSpPr>
          <p:nvPr>
            <p:ph type="title"/>
          </p:nvPr>
        </p:nvSpPr>
        <p:spPr/>
        <p:txBody>
          <a:bodyPr/>
          <a:lstStyle/>
          <a:p>
            <a:r>
              <a:rPr lang="en-US" dirty="0"/>
              <a:t>Clarifications</a:t>
            </a:r>
          </a:p>
        </p:txBody>
      </p:sp>
      <p:sp>
        <p:nvSpPr>
          <p:cNvPr id="3" name="Content Placeholder 2">
            <a:extLst>
              <a:ext uri="{FF2B5EF4-FFF2-40B4-BE49-F238E27FC236}">
                <a16:creationId xmlns:a16="http://schemas.microsoft.com/office/drawing/2014/main" id="{8480552E-FE2E-0248-85E7-CF944DCA2F0B}"/>
              </a:ext>
            </a:extLst>
          </p:cNvPr>
          <p:cNvSpPr>
            <a:spLocks noGrp="1"/>
          </p:cNvSpPr>
          <p:nvPr>
            <p:ph idx="1"/>
          </p:nvPr>
        </p:nvSpPr>
        <p:spPr/>
        <p:txBody>
          <a:bodyPr/>
          <a:lstStyle/>
          <a:p>
            <a:pPr marL="571500" indent="-571500">
              <a:buFont typeface="Arial" panose="020B0604020202020204" pitchFamily="34" charset="0"/>
              <a:buChar char="•"/>
            </a:pPr>
            <a:r>
              <a:rPr lang="en-US" sz="3600" dirty="0"/>
              <a:t>Assumptions are aspirational statements to inform the proposed new legislation </a:t>
            </a:r>
          </a:p>
          <a:p>
            <a:pPr marL="571500" indent="-571500">
              <a:buFont typeface="Arial" panose="020B0604020202020204" pitchFamily="34" charset="0"/>
              <a:buChar char="•"/>
            </a:pPr>
            <a:r>
              <a:rPr lang="en-US" sz="3600" dirty="0"/>
              <a:t>The proposed assumptions are in line with international, European and other country goals and commitments for education systems</a:t>
            </a:r>
          </a:p>
          <a:p>
            <a:pPr marL="571500" indent="-571500">
              <a:buFont typeface="Arial" panose="020B0604020202020204" pitchFamily="34" charset="0"/>
              <a:buChar char="•"/>
            </a:pPr>
            <a:r>
              <a:rPr lang="en-US" sz="3600" dirty="0"/>
              <a:t>The work around assumptions needs to be seen within a long-term perspective of wider work in Poland</a:t>
            </a:r>
          </a:p>
        </p:txBody>
      </p:sp>
    </p:spTree>
    <p:extLst>
      <p:ext uri="{BB962C8B-B14F-4D97-AF65-F5344CB8AC3E}">
        <p14:creationId xmlns:p14="http://schemas.microsoft.com/office/powerpoint/2010/main" val="1405307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DE839B7-E430-784C-9897-DBD417BCE4C5}"/>
              </a:ext>
            </a:extLst>
          </p:cNvPr>
          <p:cNvSpPr>
            <a:spLocks noGrp="1"/>
          </p:cNvSpPr>
          <p:nvPr>
            <p:ph type="subTitle" idx="1"/>
          </p:nvPr>
        </p:nvSpPr>
        <p:spPr>
          <a:xfrm>
            <a:off x="853658" y="444137"/>
            <a:ext cx="10537071" cy="5786846"/>
          </a:xfrm>
        </p:spPr>
        <p:txBody>
          <a:bodyPr/>
          <a:lstStyle/>
          <a:p>
            <a:r>
              <a:rPr lang="en-GB" sz="3200" b="1" dirty="0"/>
              <a:t>Key elements of a comprehensive system of legislation and policy for inclusive education in Poland</a:t>
            </a:r>
            <a:r>
              <a:rPr lang="en-GB" sz="2400" dirty="0"/>
              <a:t>:</a:t>
            </a:r>
          </a:p>
          <a:p>
            <a:pPr marL="342900" lvl="0" indent="-342900">
              <a:buFont typeface="Arial" panose="020B0604020202020204" pitchFamily="34" charset="0"/>
              <a:buChar char="•"/>
            </a:pPr>
            <a:r>
              <a:rPr lang="en-GB" sz="2400" dirty="0"/>
              <a:t>the </a:t>
            </a:r>
            <a:r>
              <a:rPr lang="en-GB" sz="2400" b="1" i="1" dirty="0"/>
              <a:t>assumptions</a:t>
            </a:r>
            <a:r>
              <a:rPr lang="en-GB" sz="2400" dirty="0"/>
              <a:t> - the </a:t>
            </a:r>
            <a:r>
              <a:rPr lang="en-GB" sz="2400" i="1" dirty="0"/>
              <a:t>if</a:t>
            </a:r>
            <a:endParaRPr lang="en-GB" sz="2400" dirty="0"/>
          </a:p>
          <a:p>
            <a:pPr marL="342900" lvl="0" indent="-342900">
              <a:buFont typeface="Arial" panose="020B0604020202020204" pitchFamily="34" charset="0"/>
              <a:buChar char="•"/>
            </a:pPr>
            <a:r>
              <a:rPr lang="en-GB" sz="2400" b="1" i="1" dirty="0"/>
              <a:t>system goals </a:t>
            </a:r>
            <a:r>
              <a:rPr lang="en-GB" sz="2400" dirty="0"/>
              <a:t>- the </a:t>
            </a:r>
            <a:r>
              <a:rPr lang="en-GB" sz="2400" i="1" dirty="0"/>
              <a:t>then</a:t>
            </a:r>
            <a:endParaRPr lang="en-GB" sz="2400" dirty="0"/>
          </a:p>
          <a:p>
            <a:pPr marL="342900" lvl="0" indent="-342900">
              <a:buFont typeface="Arial" panose="020B0604020202020204" pitchFamily="34" charset="0"/>
              <a:buChar char="•"/>
            </a:pPr>
            <a:r>
              <a:rPr lang="en-GB" sz="2400" b="1" i="1" dirty="0"/>
              <a:t>implementation activities </a:t>
            </a:r>
            <a:r>
              <a:rPr lang="en-GB" sz="2400" dirty="0"/>
              <a:t>- the </a:t>
            </a:r>
            <a:r>
              <a:rPr lang="en-GB" sz="2400" i="1" dirty="0"/>
              <a:t>how</a:t>
            </a:r>
            <a:endParaRPr lang="en-GB" sz="2400" dirty="0"/>
          </a:p>
          <a:p>
            <a:pPr marL="342900" lvl="0" indent="-342900">
              <a:buFont typeface="Arial" panose="020B0604020202020204" pitchFamily="34" charset="0"/>
              <a:buChar char="•"/>
            </a:pPr>
            <a:r>
              <a:rPr lang="en-GB" sz="2400" b="1" i="1" dirty="0"/>
              <a:t>outcomes </a:t>
            </a:r>
            <a:r>
              <a:rPr lang="en-GB" sz="2400" dirty="0"/>
              <a:t>for different stakeholders within different levels in the system - the </a:t>
            </a:r>
            <a:r>
              <a:rPr lang="en-GB" sz="2400" i="1" dirty="0"/>
              <a:t>why/what for</a:t>
            </a:r>
            <a:endParaRPr lang="en-GB" sz="2400" dirty="0"/>
          </a:p>
          <a:p>
            <a:r>
              <a:rPr lang="en-GB" sz="2400" dirty="0"/>
              <a:t>Evidence/ data must be systematically collected for each element to support strategic plans for implementation </a:t>
            </a:r>
          </a:p>
          <a:p>
            <a:r>
              <a:rPr lang="en-GB" sz="2400" dirty="0"/>
              <a:t>All of these elements are inter-connected and support all other areas of work.</a:t>
            </a:r>
          </a:p>
          <a:p>
            <a:endParaRPr lang="en-US" dirty="0"/>
          </a:p>
        </p:txBody>
      </p:sp>
    </p:spTree>
    <p:extLst>
      <p:ext uri="{BB962C8B-B14F-4D97-AF65-F5344CB8AC3E}">
        <p14:creationId xmlns:p14="http://schemas.microsoft.com/office/powerpoint/2010/main" val="2986420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F7160-5A28-ED4C-A0B3-240BF7BAF065}"/>
              </a:ext>
            </a:extLst>
          </p:cNvPr>
          <p:cNvSpPr>
            <a:spLocks noGrp="1"/>
          </p:cNvSpPr>
          <p:nvPr>
            <p:ph type="title"/>
          </p:nvPr>
        </p:nvSpPr>
        <p:spPr/>
        <p:txBody>
          <a:bodyPr/>
          <a:lstStyle/>
          <a:p>
            <a:r>
              <a:rPr lang="en-US" dirty="0"/>
              <a:t>The Continuous Improvement Model</a:t>
            </a:r>
          </a:p>
        </p:txBody>
      </p:sp>
      <p:pic>
        <p:nvPicPr>
          <p:cNvPr id="5" name="Content Placeholder 4" descr="Diagram&#10;&#10;Description automatically generated">
            <a:extLst>
              <a:ext uri="{FF2B5EF4-FFF2-40B4-BE49-F238E27FC236}">
                <a16:creationId xmlns:a16="http://schemas.microsoft.com/office/drawing/2014/main" id="{3B1FFDF0-C6AF-8C4A-9C7F-C15E17E345BA}"/>
              </a:ext>
            </a:extLst>
          </p:cNvPr>
          <p:cNvPicPr>
            <a:picLocks noGrp="1" noChangeAspect="1"/>
          </p:cNvPicPr>
          <p:nvPr>
            <p:ph idx="1"/>
          </p:nvPr>
        </p:nvPicPr>
        <p:blipFill>
          <a:blip r:embed="rId3"/>
          <a:stretch>
            <a:fillRect/>
          </a:stretch>
        </p:blipFill>
        <p:spPr>
          <a:xfrm>
            <a:off x="3743754" y="937260"/>
            <a:ext cx="5034485" cy="5763207"/>
          </a:xfrm>
        </p:spPr>
      </p:pic>
    </p:spTree>
    <p:extLst>
      <p:ext uri="{BB962C8B-B14F-4D97-AF65-F5344CB8AC3E}">
        <p14:creationId xmlns:p14="http://schemas.microsoft.com/office/powerpoint/2010/main" val="3827690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2609D-5657-1646-8EF9-4BB9F74E03C5}"/>
              </a:ext>
            </a:extLst>
          </p:cNvPr>
          <p:cNvSpPr>
            <a:spLocks noGrp="1"/>
          </p:cNvSpPr>
          <p:nvPr>
            <p:ph type="title"/>
          </p:nvPr>
        </p:nvSpPr>
        <p:spPr/>
        <p:txBody>
          <a:bodyPr/>
          <a:lstStyle/>
          <a:p>
            <a:r>
              <a:rPr lang="en-US" dirty="0"/>
              <a:t>Assumption 1</a:t>
            </a:r>
          </a:p>
        </p:txBody>
      </p:sp>
      <p:sp>
        <p:nvSpPr>
          <p:cNvPr id="3" name="Content Placeholder 2">
            <a:extLst>
              <a:ext uri="{FF2B5EF4-FFF2-40B4-BE49-F238E27FC236}">
                <a16:creationId xmlns:a16="http://schemas.microsoft.com/office/drawing/2014/main" id="{ECDD999F-D116-3D42-9E00-004BEA8A4F7C}"/>
              </a:ext>
            </a:extLst>
          </p:cNvPr>
          <p:cNvSpPr>
            <a:spLocks noGrp="1"/>
          </p:cNvSpPr>
          <p:nvPr>
            <p:ph idx="1"/>
          </p:nvPr>
        </p:nvSpPr>
        <p:spPr/>
        <p:txBody>
          <a:bodyPr/>
          <a:lstStyle/>
          <a:p>
            <a:r>
              <a:rPr lang="en-GB" sz="3200" dirty="0"/>
              <a:t>Legislation and policy will raise societal awareness of the rights set out in the United Nations Conventions and support the development of rights-based language as the basis for a shared understanding of inclusive education through the model of Education for All. </a:t>
            </a:r>
          </a:p>
          <a:p>
            <a:endParaRPr lang="en-US" dirty="0"/>
          </a:p>
        </p:txBody>
      </p:sp>
    </p:spTree>
    <p:extLst>
      <p:ext uri="{BB962C8B-B14F-4D97-AF65-F5344CB8AC3E}">
        <p14:creationId xmlns:p14="http://schemas.microsoft.com/office/powerpoint/2010/main" val="3460103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FAEC-92E7-BC4F-A598-A1F373AD9897}"/>
              </a:ext>
            </a:extLst>
          </p:cNvPr>
          <p:cNvSpPr>
            <a:spLocks noGrp="1"/>
          </p:cNvSpPr>
          <p:nvPr>
            <p:ph type="title"/>
          </p:nvPr>
        </p:nvSpPr>
        <p:spPr/>
        <p:txBody>
          <a:bodyPr/>
          <a:lstStyle/>
          <a:p>
            <a:r>
              <a:rPr lang="en-US" dirty="0"/>
              <a:t>Assumption 2</a:t>
            </a:r>
          </a:p>
        </p:txBody>
      </p:sp>
      <p:sp>
        <p:nvSpPr>
          <p:cNvPr id="3" name="Content Placeholder 2">
            <a:extLst>
              <a:ext uri="{FF2B5EF4-FFF2-40B4-BE49-F238E27FC236}">
                <a16:creationId xmlns:a16="http://schemas.microsoft.com/office/drawing/2014/main" id="{00BD4B8C-F26A-AC45-B0B9-AEF44ED70982}"/>
              </a:ext>
            </a:extLst>
          </p:cNvPr>
          <p:cNvSpPr>
            <a:spLocks noGrp="1"/>
          </p:cNvSpPr>
          <p:nvPr>
            <p:ph idx="1"/>
          </p:nvPr>
        </p:nvSpPr>
        <p:spPr/>
        <p:txBody>
          <a:bodyPr/>
          <a:lstStyle/>
          <a:p>
            <a:r>
              <a:rPr lang="en-GB" sz="3200" dirty="0"/>
              <a:t>Schools will act as a catalyst for social inclusion, support all learners to move with their peers through all phases of education and prepare them for the transition into the labour market and adult life. </a:t>
            </a:r>
          </a:p>
          <a:p>
            <a:endParaRPr lang="en-US" dirty="0"/>
          </a:p>
        </p:txBody>
      </p:sp>
    </p:spTree>
    <p:extLst>
      <p:ext uri="{BB962C8B-B14F-4D97-AF65-F5344CB8AC3E}">
        <p14:creationId xmlns:p14="http://schemas.microsoft.com/office/powerpoint/2010/main" val="2079897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37B33-222F-DB41-A3B4-54991946B692}"/>
              </a:ext>
            </a:extLst>
          </p:cNvPr>
          <p:cNvSpPr>
            <a:spLocks noGrp="1"/>
          </p:cNvSpPr>
          <p:nvPr>
            <p:ph type="title"/>
          </p:nvPr>
        </p:nvSpPr>
        <p:spPr/>
        <p:txBody>
          <a:bodyPr/>
          <a:lstStyle/>
          <a:p>
            <a:r>
              <a:rPr lang="en-US" dirty="0"/>
              <a:t>Assumption 3</a:t>
            </a:r>
          </a:p>
        </p:txBody>
      </p:sp>
      <p:sp>
        <p:nvSpPr>
          <p:cNvPr id="3" name="Content Placeholder 2">
            <a:extLst>
              <a:ext uri="{FF2B5EF4-FFF2-40B4-BE49-F238E27FC236}">
                <a16:creationId xmlns:a16="http://schemas.microsoft.com/office/drawing/2014/main" id="{3EC2D019-91BE-3E44-A2AB-EC239DAB7CFE}"/>
              </a:ext>
            </a:extLst>
          </p:cNvPr>
          <p:cNvSpPr>
            <a:spLocks noGrp="1"/>
          </p:cNvSpPr>
          <p:nvPr>
            <p:ph idx="1"/>
          </p:nvPr>
        </p:nvSpPr>
        <p:spPr/>
        <p:txBody>
          <a:bodyPr/>
          <a:lstStyle/>
          <a:p>
            <a:r>
              <a:rPr lang="en-GB" sz="3200" dirty="0"/>
              <a:t>Funding mechanisms will support equitable resourcing without the need to label learners and focus on enabling communities to increase the capacity of all schools to support all learners. </a:t>
            </a:r>
          </a:p>
          <a:p>
            <a:endParaRPr lang="en-US" dirty="0"/>
          </a:p>
        </p:txBody>
      </p:sp>
    </p:spTree>
    <p:extLst>
      <p:ext uri="{BB962C8B-B14F-4D97-AF65-F5344CB8AC3E}">
        <p14:creationId xmlns:p14="http://schemas.microsoft.com/office/powerpoint/2010/main" val="4018818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9B9FD-D68F-684B-AD67-665FC6460FD3}"/>
              </a:ext>
            </a:extLst>
          </p:cNvPr>
          <p:cNvSpPr>
            <a:spLocks noGrp="1"/>
          </p:cNvSpPr>
          <p:nvPr>
            <p:ph type="title"/>
          </p:nvPr>
        </p:nvSpPr>
        <p:spPr/>
        <p:txBody>
          <a:bodyPr/>
          <a:lstStyle/>
          <a:p>
            <a:r>
              <a:rPr lang="en-US" dirty="0"/>
              <a:t>Assumption 4</a:t>
            </a:r>
          </a:p>
        </p:txBody>
      </p:sp>
      <p:sp>
        <p:nvSpPr>
          <p:cNvPr id="3" name="Content Placeholder 2">
            <a:extLst>
              <a:ext uri="{FF2B5EF4-FFF2-40B4-BE49-F238E27FC236}">
                <a16:creationId xmlns:a16="http://schemas.microsoft.com/office/drawing/2014/main" id="{32482DCA-0760-FA4A-8D62-370DF4255525}"/>
              </a:ext>
            </a:extLst>
          </p:cNvPr>
          <p:cNvSpPr>
            <a:spLocks noGrp="1"/>
          </p:cNvSpPr>
          <p:nvPr>
            <p:ph idx="1"/>
          </p:nvPr>
        </p:nvSpPr>
        <p:spPr/>
        <p:txBody>
          <a:bodyPr/>
          <a:lstStyle/>
          <a:p>
            <a:r>
              <a:rPr lang="en-GB" sz="3200" dirty="0"/>
              <a:t>A continuum of initial teacher education and on-going professional learning opportunities (including attitudes, knowledge, competences and skills) will enable school leaders and teachers to personalise learning and support for all learners in order to raise both academic and wider achievement. </a:t>
            </a:r>
          </a:p>
          <a:p>
            <a:endParaRPr lang="en-US" dirty="0"/>
          </a:p>
        </p:txBody>
      </p:sp>
    </p:spTree>
    <p:extLst>
      <p:ext uri="{BB962C8B-B14F-4D97-AF65-F5344CB8AC3E}">
        <p14:creationId xmlns:p14="http://schemas.microsoft.com/office/powerpoint/2010/main" val="4180580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30CF1-9104-3847-9B28-5D7342D29DD2}"/>
              </a:ext>
            </a:extLst>
          </p:cNvPr>
          <p:cNvSpPr>
            <a:spLocks noGrp="1"/>
          </p:cNvSpPr>
          <p:nvPr>
            <p:ph type="title"/>
          </p:nvPr>
        </p:nvSpPr>
        <p:spPr/>
        <p:txBody>
          <a:bodyPr/>
          <a:lstStyle/>
          <a:p>
            <a:r>
              <a:rPr lang="en-US" dirty="0"/>
              <a:t>Assumption 5</a:t>
            </a:r>
          </a:p>
        </p:txBody>
      </p:sp>
      <p:sp>
        <p:nvSpPr>
          <p:cNvPr id="3" name="Content Placeholder 2">
            <a:extLst>
              <a:ext uri="{FF2B5EF4-FFF2-40B4-BE49-F238E27FC236}">
                <a16:creationId xmlns:a16="http://schemas.microsoft.com/office/drawing/2014/main" id="{645C2679-F2CB-AC47-ABDE-E870FC5C699B}"/>
              </a:ext>
            </a:extLst>
          </p:cNvPr>
          <p:cNvSpPr>
            <a:spLocks noGrp="1"/>
          </p:cNvSpPr>
          <p:nvPr>
            <p:ph idx="1"/>
          </p:nvPr>
        </p:nvSpPr>
        <p:spPr/>
        <p:txBody>
          <a:bodyPr/>
          <a:lstStyle/>
          <a:p>
            <a:r>
              <a:rPr lang="en-GB" sz="3200" dirty="0"/>
              <a:t>The assessment system will support assessment for and of learning aligned to a flexible curriculum that recognises the academic and wider achievement of all learners. Effective assessment processes will enable teachers to recognise barriers to learning and provide support in flexible ways that do not depend on formal certification. </a:t>
            </a:r>
          </a:p>
          <a:p>
            <a:endParaRPr lang="en-US" dirty="0"/>
          </a:p>
        </p:txBody>
      </p:sp>
    </p:spTree>
    <p:extLst>
      <p:ext uri="{BB962C8B-B14F-4D97-AF65-F5344CB8AC3E}">
        <p14:creationId xmlns:p14="http://schemas.microsoft.com/office/powerpoint/2010/main" val="466400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1C2E4-E300-0A47-9693-F8C974166A84}"/>
              </a:ext>
            </a:extLst>
          </p:cNvPr>
          <p:cNvSpPr>
            <a:spLocks noGrp="1"/>
          </p:cNvSpPr>
          <p:nvPr>
            <p:ph type="title"/>
          </p:nvPr>
        </p:nvSpPr>
        <p:spPr/>
        <p:txBody>
          <a:bodyPr/>
          <a:lstStyle/>
          <a:p>
            <a:r>
              <a:rPr lang="en-US" dirty="0"/>
              <a:t>Overview of the input</a:t>
            </a:r>
          </a:p>
        </p:txBody>
      </p:sp>
      <p:sp>
        <p:nvSpPr>
          <p:cNvPr id="3" name="Content Placeholder 2">
            <a:extLst>
              <a:ext uri="{FF2B5EF4-FFF2-40B4-BE49-F238E27FC236}">
                <a16:creationId xmlns:a16="http://schemas.microsoft.com/office/drawing/2014/main" id="{C28A3113-07F0-E34F-9A1A-4FBC8D1B9AA4}"/>
              </a:ext>
            </a:extLst>
          </p:cNvPr>
          <p:cNvSpPr>
            <a:spLocks noGrp="1"/>
          </p:cNvSpPr>
          <p:nvPr>
            <p:ph idx="1"/>
          </p:nvPr>
        </p:nvSpPr>
        <p:spPr/>
        <p:txBody>
          <a:bodyPr/>
          <a:lstStyle/>
          <a:p>
            <a:r>
              <a:rPr lang="en-US" sz="3600" dirty="0"/>
              <a:t>Summary of  SRSS/SRSP activities and outcomes (Phases I and II)</a:t>
            </a:r>
          </a:p>
          <a:p>
            <a:r>
              <a:rPr lang="en-US" sz="3600" dirty="0"/>
              <a:t>Evidenced based </a:t>
            </a:r>
            <a:r>
              <a:rPr lang="en-US" sz="3600" i="1" dirty="0"/>
              <a:t>assumptions</a:t>
            </a:r>
            <a:r>
              <a:rPr lang="en-US" sz="3600" dirty="0"/>
              <a:t> to underpin new legislation in Poland</a:t>
            </a:r>
          </a:p>
          <a:p>
            <a:r>
              <a:rPr lang="en-US" sz="3600" dirty="0"/>
              <a:t>Key learning points </a:t>
            </a:r>
            <a:r>
              <a:rPr lang="en-US" sz="3600" i="1" dirty="0"/>
              <a:t>from</a:t>
            </a:r>
            <a:r>
              <a:rPr lang="en-US" sz="3600" dirty="0"/>
              <a:t> and </a:t>
            </a:r>
            <a:r>
              <a:rPr lang="en-US" sz="3600" i="1" dirty="0"/>
              <a:t>for</a:t>
            </a:r>
            <a:r>
              <a:rPr lang="en-US" sz="3600" dirty="0"/>
              <a:t> the Agency team</a:t>
            </a:r>
          </a:p>
          <a:p>
            <a:endParaRPr lang="en-US" dirty="0"/>
          </a:p>
          <a:p>
            <a:endParaRPr lang="en-US" dirty="0"/>
          </a:p>
          <a:p>
            <a:endParaRPr lang="en-US" dirty="0"/>
          </a:p>
        </p:txBody>
      </p:sp>
    </p:spTree>
    <p:extLst>
      <p:ext uri="{BB962C8B-B14F-4D97-AF65-F5344CB8AC3E}">
        <p14:creationId xmlns:p14="http://schemas.microsoft.com/office/powerpoint/2010/main" val="44560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04BC7-71DA-E54C-A3EE-1387E3290261}"/>
              </a:ext>
            </a:extLst>
          </p:cNvPr>
          <p:cNvSpPr>
            <a:spLocks noGrp="1"/>
          </p:cNvSpPr>
          <p:nvPr>
            <p:ph type="title"/>
          </p:nvPr>
        </p:nvSpPr>
        <p:spPr/>
        <p:txBody>
          <a:bodyPr/>
          <a:lstStyle/>
          <a:p>
            <a:r>
              <a:rPr lang="en-US" dirty="0"/>
              <a:t>Assumption 6</a:t>
            </a:r>
          </a:p>
        </p:txBody>
      </p:sp>
      <p:sp>
        <p:nvSpPr>
          <p:cNvPr id="3" name="Content Placeholder 2">
            <a:extLst>
              <a:ext uri="{FF2B5EF4-FFF2-40B4-BE49-F238E27FC236}">
                <a16:creationId xmlns:a16="http://schemas.microsoft.com/office/drawing/2014/main" id="{6EB960C4-BDD7-AD42-95F6-E85C45128DAE}"/>
              </a:ext>
            </a:extLst>
          </p:cNvPr>
          <p:cNvSpPr>
            <a:spLocks noGrp="1"/>
          </p:cNvSpPr>
          <p:nvPr>
            <p:ph idx="1"/>
          </p:nvPr>
        </p:nvSpPr>
        <p:spPr/>
        <p:txBody>
          <a:bodyPr/>
          <a:lstStyle/>
          <a:p>
            <a:r>
              <a:rPr lang="en-GB" sz="3200" dirty="0"/>
              <a:t>Schools will work collaboratively and use the flexibility available in the curriculum to provide personalised learning and support. Learners, parents, multi-disciplinary professionals and local services will work with school staff to plan relevant programmes with the support needed to ensure the progress of every learner. </a:t>
            </a:r>
          </a:p>
          <a:p>
            <a:endParaRPr lang="en-US" dirty="0"/>
          </a:p>
        </p:txBody>
      </p:sp>
    </p:spTree>
    <p:extLst>
      <p:ext uri="{BB962C8B-B14F-4D97-AF65-F5344CB8AC3E}">
        <p14:creationId xmlns:p14="http://schemas.microsoft.com/office/powerpoint/2010/main" val="516014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C83C5-8CE5-3A43-AE9D-CE9743A0DE7D}"/>
              </a:ext>
            </a:extLst>
          </p:cNvPr>
          <p:cNvSpPr>
            <a:spLocks noGrp="1"/>
          </p:cNvSpPr>
          <p:nvPr>
            <p:ph type="title"/>
          </p:nvPr>
        </p:nvSpPr>
        <p:spPr/>
        <p:txBody>
          <a:bodyPr/>
          <a:lstStyle/>
          <a:p>
            <a:r>
              <a:rPr lang="en-US" dirty="0"/>
              <a:t>Assumption 7</a:t>
            </a:r>
          </a:p>
        </p:txBody>
      </p:sp>
      <p:sp>
        <p:nvSpPr>
          <p:cNvPr id="3" name="Content Placeholder 2">
            <a:extLst>
              <a:ext uri="{FF2B5EF4-FFF2-40B4-BE49-F238E27FC236}">
                <a16:creationId xmlns:a16="http://schemas.microsoft.com/office/drawing/2014/main" id="{21784C63-3EB2-E244-8863-5B66739283AF}"/>
              </a:ext>
            </a:extLst>
          </p:cNvPr>
          <p:cNvSpPr>
            <a:spLocks noGrp="1"/>
          </p:cNvSpPr>
          <p:nvPr>
            <p:ph idx="1"/>
          </p:nvPr>
        </p:nvSpPr>
        <p:spPr/>
        <p:txBody>
          <a:bodyPr/>
          <a:lstStyle/>
          <a:p>
            <a:r>
              <a:rPr lang="en-GB" sz="3200" dirty="0"/>
              <a:t>The role of specialist provision will be developed to use the experience and expertise of staff to support learners with disabilities and more complex support needs in ways that also increase the capability of mainstream schools to meet all learners’ needs. </a:t>
            </a:r>
          </a:p>
          <a:p>
            <a:endParaRPr lang="en-US" dirty="0"/>
          </a:p>
        </p:txBody>
      </p:sp>
    </p:spTree>
    <p:extLst>
      <p:ext uri="{BB962C8B-B14F-4D97-AF65-F5344CB8AC3E}">
        <p14:creationId xmlns:p14="http://schemas.microsoft.com/office/powerpoint/2010/main" val="565067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9D696-DF9A-304C-9AC7-7DE8854D780C}"/>
              </a:ext>
            </a:extLst>
          </p:cNvPr>
          <p:cNvSpPr>
            <a:spLocks noGrp="1"/>
          </p:cNvSpPr>
          <p:nvPr>
            <p:ph type="title"/>
          </p:nvPr>
        </p:nvSpPr>
        <p:spPr/>
        <p:txBody>
          <a:bodyPr/>
          <a:lstStyle/>
          <a:p>
            <a:r>
              <a:rPr lang="en-US" dirty="0"/>
              <a:t>Assumption 8</a:t>
            </a:r>
          </a:p>
        </p:txBody>
      </p:sp>
      <p:sp>
        <p:nvSpPr>
          <p:cNvPr id="3" name="Content Placeholder 2">
            <a:extLst>
              <a:ext uri="{FF2B5EF4-FFF2-40B4-BE49-F238E27FC236}">
                <a16:creationId xmlns:a16="http://schemas.microsoft.com/office/drawing/2014/main" id="{680114F1-1848-044C-9BD4-BE7DE12119DE}"/>
              </a:ext>
            </a:extLst>
          </p:cNvPr>
          <p:cNvSpPr>
            <a:spLocks noGrp="1"/>
          </p:cNvSpPr>
          <p:nvPr>
            <p:ph idx="1"/>
          </p:nvPr>
        </p:nvSpPr>
        <p:spPr/>
        <p:txBody>
          <a:bodyPr/>
          <a:lstStyle/>
          <a:p>
            <a:r>
              <a:rPr lang="en-GB" dirty="0"/>
              <a:t>Standards and indicators agreed with stakeholders will underpin a system wide monitoring and accountability process that ensures high quality inclusive education for all learners. Standards will be consistent across Ministries and sectors and all stakeholders will take responsibility for all learners and be held accountable for their actions. </a:t>
            </a:r>
          </a:p>
          <a:p>
            <a:endParaRPr lang="en-US" dirty="0"/>
          </a:p>
        </p:txBody>
      </p:sp>
    </p:spTree>
    <p:extLst>
      <p:ext uri="{BB962C8B-B14F-4D97-AF65-F5344CB8AC3E}">
        <p14:creationId xmlns:p14="http://schemas.microsoft.com/office/powerpoint/2010/main" val="4048584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FCCFA-1EC8-4943-AE2E-FB68B4F20448}"/>
              </a:ext>
            </a:extLst>
          </p:cNvPr>
          <p:cNvSpPr>
            <a:spLocks noGrp="1"/>
          </p:cNvSpPr>
          <p:nvPr>
            <p:ph type="title"/>
          </p:nvPr>
        </p:nvSpPr>
        <p:spPr/>
        <p:txBody>
          <a:bodyPr/>
          <a:lstStyle/>
          <a:p>
            <a:r>
              <a:rPr lang="en-US" dirty="0"/>
              <a:t>The voice of key stakeholders</a:t>
            </a:r>
          </a:p>
        </p:txBody>
      </p:sp>
      <p:sp>
        <p:nvSpPr>
          <p:cNvPr id="3" name="Content Placeholder 2">
            <a:extLst>
              <a:ext uri="{FF2B5EF4-FFF2-40B4-BE49-F238E27FC236}">
                <a16:creationId xmlns:a16="http://schemas.microsoft.com/office/drawing/2014/main" id="{A780F667-5C6A-C64A-9C5B-47D9AB9B4228}"/>
              </a:ext>
            </a:extLst>
          </p:cNvPr>
          <p:cNvSpPr>
            <a:spLocks noGrp="1"/>
          </p:cNvSpPr>
          <p:nvPr>
            <p:ph idx="1"/>
          </p:nvPr>
        </p:nvSpPr>
        <p:spPr/>
        <p:txBody>
          <a:bodyPr/>
          <a:lstStyle/>
          <a:p>
            <a:pPr marL="0" indent="0">
              <a:buNone/>
            </a:pPr>
            <a:r>
              <a:rPr lang="en-GB" dirty="0"/>
              <a:t>Council Conclusions on equity and inclusion in education in order to promote educational success for all (2021): Member States are invited to..</a:t>
            </a:r>
          </a:p>
          <a:p>
            <a:r>
              <a:rPr lang="en-GB" i="1" dirty="0"/>
              <a:t>Encourage a broad dialogue, cooperation and innovative approaches between public authorities, education and training institutions and key stakeholders, such as local communities, local and regional administrations, parents and carers, extended family, actors in the youth field, social and cultural mediators, volunteers, social partners, employers and civil society, in order to ensure the establishment of inclusive education and training strategies that promote equity and inclusion and meet the needs of the wider community </a:t>
            </a:r>
          </a:p>
          <a:p>
            <a:pPr marL="0" indent="0">
              <a:buNone/>
            </a:pPr>
            <a:endParaRPr lang="en-GB" dirty="0"/>
          </a:p>
          <a:p>
            <a:pPr marL="0" indent="0">
              <a:buNone/>
            </a:pPr>
            <a:endParaRPr lang="en-US" dirty="0"/>
          </a:p>
        </p:txBody>
      </p:sp>
    </p:spTree>
    <p:extLst>
      <p:ext uri="{BB962C8B-B14F-4D97-AF65-F5344CB8AC3E}">
        <p14:creationId xmlns:p14="http://schemas.microsoft.com/office/powerpoint/2010/main" val="1063627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F744B-8787-AC42-8F22-7104D0591100}"/>
              </a:ext>
            </a:extLst>
          </p:cNvPr>
          <p:cNvSpPr>
            <a:spLocks noGrp="1"/>
          </p:cNvSpPr>
          <p:nvPr>
            <p:ph type="title"/>
          </p:nvPr>
        </p:nvSpPr>
        <p:spPr/>
        <p:txBody>
          <a:bodyPr/>
          <a:lstStyle/>
          <a:p>
            <a:r>
              <a:rPr lang="en-US" dirty="0"/>
              <a:t>Key learning points </a:t>
            </a:r>
            <a:r>
              <a:rPr lang="en-US" i="1" dirty="0"/>
              <a:t>from</a:t>
            </a:r>
            <a:r>
              <a:rPr lang="en-US" dirty="0"/>
              <a:t> and </a:t>
            </a:r>
            <a:r>
              <a:rPr lang="en-US" i="1" dirty="0"/>
              <a:t>for</a:t>
            </a:r>
            <a:r>
              <a:rPr lang="en-US" dirty="0"/>
              <a:t> the Agency team</a:t>
            </a:r>
            <a:endParaRPr lang="en-GB" dirty="0"/>
          </a:p>
        </p:txBody>
      </p:sp>
    </p:spTree>
    <p:extLst>
      <p:ext uri="{BB962C8B-B14F-4D97-AF65-F5344CB8AC3E}">
        <p14:creationId xmlns:p14="http://schemas.microsoft.com/office/powerpoint/2010/main" val="1580981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D17F2-F6B7-F444-852E-6CAEF80A2070}"/>
              </a:ext>
            </a:extLst>
          </p:cNvPr>
          <p:cNvSpPr>
            <a:spLocks noGrp="1"/>
          </p:cNvSpPr>
          <p:nvPr>
            <p:ph type="title"/>
          </p:nvPr>
        </p:nvSpPr>
        <p:spPr/>
        <p:txBody>
          <a:bodyPr/>
          <a:lstStyle/>
          <a:p>
            <a:r>
              <a:rPr lang="en-US" dirty="0"/>
              <a:t>Key learning points </a:t>
            </a:r>
            <a:r>
              <a:rPr lang="en-US" i="1" dirty="0"/>
              <a:t>from</a:t>
            </a:r>
            <a:r>
              <a:rPr lang="en-US" dirty="0"/>
              <a:t> the Agency team</a:t>
            </a:r>
          </a:p>
        </p:txBody>
      </p:sp>
      <p:sp>
        <p:nvSpPr>
          <p:cNvPr id="3" name="Content Placeholder 2">
            <a:extLst>
              <a:ext uri="{FF2B5EF4-FFF2-40B4-BE49-F238E27FC236}">
                <a16:creationId xmlns:a16="http://schemas.microsoft.com/office/drawing/2014/main" id="{03AEDDF3-B7DE-9D4E-87AB-3FFF2FCF9C2D}"/>
              </a:ext>
            </a:extLst>
          </p:cNvPr>
          <p:cNvSpPr>
            <a:spLocks noGrp="1"/>
          </p:cNvSpPr>
          <p:nvPr>
            <p:ph idx="1"/>
          </p:nvPr>
        </p:nvSpPr>
        <p:spPr>
          <a:xfrm>
            <a:off x="350916" y="1132082"/>
            <a:ext cx="11481293" cy="5040000"/>
          </a:xfrm>
        </p:spPr>
        <p:txBody>
          <a:bodyPr/>
          <a:lstStyle/>
          <a:p>
            <a:r>
              <a:rPr lang="en-US" sz="3200" dirty="0"/>
              <a:t>Importance of the policy vision and will to improve</a:t>
            </a:r>
          </a:p>
          <a:p>
            <a:r>
              <a:rPr lang="en-US" sz="3200" dirty="0"/>
              <a:t>Importance of listening to learners and other key stakeholders</a:t>
            </a:r>
          </a:p>
          <a:p>
            <a:r>
              <a:rPr lang="en-US" sz="3200" dirty="0"/>
              <a:t>Cooperation and collaboration across Ministries/sectors at all levels is essential – inclusion is everyone’s responsibility</a:t>
            </a:r>
          </a:p>
          <a:p>
            <a:r>
              <a:rPr lang="en-US" sz="3200" dirty="0"/>
              <a:t>Need for strategic planning with realistic timescales – this is a journey of system reform and continuous improvement not a finite project</a:t>
            </a:r>
          </a:p>
          <a:p>
            <a:r>
              <a:rPr lang="en-US" sz="3200" dirty="0"/>
              <a:t>Inclusive education leads to better outcomes – for everybody!</a:t>
            </a:r>
          </a:p>
          <a:p>
            <a:pPr marL="0" indent="0">
              <a:buNone/>
            </a:pPr>
            <a:endParaRPr lang="en-US" dirty="0"/>
          </a:p>
        </p:txBody>
      </p:sp>
    </p:spTree>
    <p:extLst>
      <p:ext uri="{BB962C8B-B14F-4D97-AF65-F5344CB8AC3E}">
        <p14:creationId xmlns:p14="http://schemas.microsoft.com/office/powerpoint/2010/main" val="1422899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7DA07-BECE-E345-8DE7-FA3609447A2B}"/>
              </a:ext>
            </a:extLst>
          </p:cNvPr>
          <p:cNvSpPr>
            <a:spLocks noGrp="1"/>
          </p:cNvSpPr>
          <p:nvPr>
            <p:ph type="title"/>
          </p:nvPr>
        </p:nvSpPr>
        <p:spPr/>
        <p:txBody>
          <a:bodyPr/>
          <a:lstStyle/>
          <a:p>
            <a:r>
              <a:rPr lang="en-US" dirty="0"/>
              <a:t>Key learning points </a:t>
            </a:r>
            <a:r>
              <a:rPr lang="en-US" i="1" dirty="0"/>
              <a:t>for</a:t>
            </a:r>
            <a:r>
              <a:rPr lang="en-US" dirty="0"/>
              <a:t> the Agency team</a:t>
            </a:r>
            <a:endParaRPr lang="en-GB" dirty="0"/>
          </a:p>
        </p:txBody>
      </p:sp>
      <p:sp>
        <p:nvSpPr>
          <p:cNvPr id="3" name="Content Placeholder 2">
            <a:extLst>
              <a:ext uri="{FF2B5EF4-FFF2-40B4-BE49-F238E27FC236}">
                <a16:creationId xmlns:a16="http://schemas.microsoft.com/office/drawing/2014/main" id="{67D12C86-B0AB-A447-B0FE-511B6D9961CD}"/>
              </a:ext>
            </a:extLst>
          </p:cNvPr>
          <p:cNvSpPr>
            <a:spLocks noGrp="1"/>
          </p:cNvSpPr>
          <p:nvPr>
            <p:ph idx="1"/>
          </p:nvPr>
        </p:nvSpPr>
        <p:spPr>
          <a:xfrm>
            <a:off x="363615" y="1257913"/>
            <a:ext cx="11493993" cy="5442553"/>
          </a:xfrm>
        </p:spPr>
        <p:txBody>
          <a:bodyPr/>
          <a:lstStyle/>
          <a:p>
            <a:pPr marL="457200" indent="-457200">
              <a:buFont typeface="Arial" panose="020B0604020202020204" pitchFamily="34" charset="0"/>
              <a:buChar char="•"/>
            </a:pPr>
            <a:r>
              <a:rPr lang="en-GB" dirty="0">
                <a:solidFill>
                  <a:schemeClr val="tx1"/>
                </a:solidFill>
              </a:rPr>
              <a:t>The need to listen and reflect on the voices relating positive experiences and examples of inclusive education and not be deterred by the negative voices</a:t>
            </a:r>
          </a:p>
          <a:p>
            <a:pPr marL="457200" indent="-457200">
              <a:buFont typeface="Arial" panose="020B0604020202020204" pitchFamily="34" charset="0"/>
              <a:buChar char="•"/>
            </a:pPr>
            <a:r>
              <a:rPr lang="en-GB" dirty="0">
                <a:solidFill>
                  <a:schemeClr val="tx1"/>
                </a:solidFill>
              </a:rPr>
              <a:t>The impact of directly involving learners in discussions</a:t>
            </a:r>
          </a:p>
          <a:p>
            <a:pPr marL="457200" indent="-457200">
              <a:buFont typeface="Arial" panose="020B0604020202020204" pitchFamily="34" charset="0"/>
              <a:buChar char="•"/>
            </a:pPr>
            <a:r>
              <a:rPr lang="en-GB" dirty="0">
                <a:solidFill>
                  <a:schemeClr val="tx1"/>
                </a:solidFill>
              </a:rPr>
              <a:t>The need to celebrate the HUGE amount of quality work that has been completed in a very short space of time</a:t>
            </a:r>
          </a:p>
          <a:p>
            <a:pPr marL="457200" indent="-457200">
              <a:buFont typeface="Arial" panose="020B0604020202020204" pitchFamily="34" charset="0"/>
              <a:buChar char="•"/>
            </a:pPr>
            <a:r>
              <a:rPr lang="en-GB" dirty="0">
                <a:solidFill>
                  <a:schemeClr val="tx1"/>
                </a:solidFill>
              </a:rPr>
              <a:t>The importance of secure foundations – the stakeholders have achieved this by developing an excellent basis for next steps in the Polish journey towards high quality inclusive education for all learners.</a:t>
            </a:r>
          </a:p>
        </p:txBody>
      </p:sp>
    </p:spTree>
    <p:extLst>
      <p:ext uri="{BB962C8B-B14F-4D97-AF65-F5344CB8AC3E}">
        <p14:creationId xmlns:p14="http://schemas.microsoft.com/office/powerpoint/2010/main" val="3790393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94432-AC80-D941-84AE-7D9C12B72656}"/>
              </a:ext>
            </a:extLst>
          </p:cNvPr>
          <p:cNvSpPr>
            <a:spLocks noGrp="1"/>
          </p:cNvSpPr>
          <p:nvPr>
            <p:ph type="title"/>
          </p:nvPr>
        </p:nvSpPr>
        <p:spPr/>
        <p:txBody>
          <a:bodyPr/>
          <a:lstStyle/>
          <a:p>
            <a:r>
              <a:rPr lang="en-US" dirty="0"/>
              <a:t>Summary of  SRSS/SRSP activities and outcomes (Phases I and II)</a:t>
            </a:r>
            <a:endParaRPr lang="en-GB" dirty="0"/>
          </a:p>
        </p:txBody>
      </p:sp>
    </p:spTree>
    <p:extLst>
      <p:ext uri="{BB962C8B-B14F-4D97-AF65-F5344CB8AC3E}">
        <p14:creationId xmlns:p14="http://schemas.microsoft.com/office/powerpoint/2010/main" val="1927020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Work with Polish Stakeholders </a:t>
            </a:r>
            <a:endParaRPr lang="de-DE" dirty="0"/>
          </a:p>
        </p:txBody>
      </p:sp>
      <p:sp>
        <p:nvSpPr>
          <p:cNvPr id="3" name="Inhaltsplatzhalter 2"/>
          <p:cNvSpPr>
            <a:spLocks noGrp="1"/>
          </p:cNvSpPr>
          <p:nvPr>
            <p:ph idx="1"/>
          </p:nvPr>
        </p:nvSpPr>
        <p:spPr>
          <a:xfrm>
            <a:off x="350915" y="1132082"/>
            <a:ext cx="11493993" cy="5040000"/>
          </a:xfrm>
        </p:spPr>
        <p:txBody>
          <a:bodyPr>
            <a:normAutofit lnSpcReduction="10000"/>
          </a:bodyPr>
          <a:lstStyle/>
          <a:p>
            <a:pPr marL="455920" indent="-455920">
              <a:buClr>
                <a:schemeClr val="bg1"/>
              </a:buClr>
              <a:buFont typeface="Arial"/>
              <a:buChar char="•"/>
            </a:pPr>
            <a:r>
              <a:rPr lang="en-GB" sz="3200" i="1" dirty="0"/>
              <a:t>A focus on all learners</a:t>
            </a:r>
            <a:r>
              <a:rPr lang="en-GB" sz="3200" dirty="0"/>
              <a:t>, in particular </a:t>
            </a:r>
            <a:r>
              <a:rPr lang="en-GB" sz="3200" i="1" dirty="0"/>
              <a:t>all learners vulnerable to exclusion </a:t>
            </a:r>
            <a:r>
              <a:rPr lang="en-GB" sz="3200" dirty="0"/>
              <a:t>(not just those identified as having disabilities and/or SENs)</a:t>
            </a:r>
          </a:p>
          <a:p>
            <a:pPr marL="455920" indent="-455920">
              <a:buClr>
                <a:schemeClr val="bg1"/>
              </a:buClr>
              <a:buFont typeface="Arial"/>
              <a:buChar char="•"/>
            </a:pPr>
            <a:r>
              <a:rPr lang="en-GB" sz="3200" dirty="0"/>
              <a:t>A </a:t>
            </a:r>
            <a:r>
              <a:rPr lang="en-GB" sz="3200" i="1" dirty="0"/>
              <a:t>curriculum for all </a:t>
            </a:r>
            <a:r>
              <a:rPr lang="en-GB" sz="3200" dirty="0"/>
              <a:t>with goals that include academic, social and wider learning</a:t>
            </a:r>
          </a:p>
          <a:p>
            <a:pPr marL="455920" indent="-455920">
              <a:buClr>
                <a:schemeClr val="bg1"/>
              </a:buClr>
              <a:buFont typeface="Arial"/>
              <a:buChar char="•"/>
            </a:pPr>
            <a:r>
              <a:rPr lang="en-GB" sz="3200" dirty="0"/>
              <a:t>Seeing</a:t>
            </a:r>
            <a:r>
              <a:rPr lang="en-GB" sz="3200" i="1" dirty="0"/>
              <a:t> inclusion as everyone’s responsibility </a:t>
            </a:r>
            <a:r>
              <a:rPr lang="en-GB" sz="3200" dirty="0"/>
              <a:t>not</a:t>
            </a:r>
            <a:r>
              <a:rPr lang="en-GB" sz="3200" i="1" dirty="0"/>
              <a:t> </a:t>
            </a:r>
            <a:r>
              <a:rPr lang="en-GB" sz="3200" dirty="0"/>
              <a:t>only</a:t>
            </a:r>
            <a:r>
              <a:rPr lang="en-GB" sz="3200" i="1" dirty="0"/>
              <a:t> </a:t>
            </a:r>
            <a:r>
              <a:rPr lang="en-GB" sz="3200" dirty="0"/>
              <a:t>the responsibility of a few ‘experts’</a:t>
            </a:r>
          </a:p>
          <a:p>
            <a:pPr>
              <a:buClr>
                <a:schemeClr val="bg1"/>
              </a:buClr>
            </a:pPr>
            <a:r>
              <a:rPr lang="en-GB" sz="3200" i="1" dirty="0"/>
              <a:t>Demonstrates a long term commitment to the inclusion process </a:t>
            </a:r>
          </a:p>
          <a:p>
            <a:endParaRPr lang="de-DE" dirty="0"/>
          </a:p>
        </p:txBody>
      </p:sp>
    </p:spTree>
    <p:extLst>
      <p:ext uri="{BB962C8B-B14F-4D97-AF65-F5344CB8AC3E}">
        <p14:creationId xmlns:p14="http://schemas.microsoft.com/office/powerpoint/2010/main" val="944134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90226-F652-8848-8338-E960D867F246}"/>
              </a:ext>
            </a:extLst>
          </p:cNvPr>
          <p:cNvSpPr>
            <a:spLocks noGrp="1"/>
          </p:cNvSpPr>
          <p:nvPr>
            <p:ph type="title"/>
          </p:nvPr>
        </p:nvSpPr>
        <p:spPr>
          <a:xfrm>
            <a:off x="363615" y="74807"/>
            <a:ext cx="11493992" cy="993599"/>
          </a:xfrm>
        </p:spPr>
        <p:txBody>
          <a:bodyPr/>
          <a:lstStyle/>
          <a:p>
            <a:r>
              <a:rPr lang="en-GB" dirty="0"/>
              <a:t>Phase I Action 2018-2019</a:t>
            </a:r>
          </a:p>
        </p:txBody>
      </p:sp>
      <p:sp>
        <p:nvSpPr>
          <p:cNvPr id="3" name="Content Placeholder 2">
            <a:extLst>
              <a:ext uri="{FF2B5EF4-FFF2-40B4-BE49-F238E27FC236}">
                <a16:creationId xmlns:a16="http://schemas.microsoft.com/office/drawing/2014/main" id="{4A025BEB-6BEF-144C-9D89-290A48F0CCE7}"/>
              </a:ext>
            </a:extLst>
          </p:cNvPr>
          <p:cNvSpPr>
            <a:spLocks noGrp="1"/>
          </p:cNvSpPr>
          <p:nvPr>
            <p:ph idx="1"/>
          </p:nvPr>
        </p:nvSpPr>
        <p:spPr/>
        <p:txBody>
          <a:bodyPr/>
          <a:lstStyle/>
          <a:p>
            <a:pPr marL="457200" indent="-457200">
              <a:buFont typeface="Arial" panose="020B0604020202020204" pitchFamily="34" charset="0"/>
              <a:buChar char="•"/>
            </a:pPr>
            <a:r>
              <a:rPr lang="en-GB" sz="3200" dirty="0"/>
              <a:t>A project launch meeting (held in July, 2018)</a:t>
            </a:r>
          </a:p>
          <a:p>
            <a:pPr marL="457200" indent="-457200">
              <a:buFont typeface="Arial" panose="020B0604020202020204" pitchFamily="34" charset="0"/>
              <a:buChar char="•"/>
            </a:pPr>
            <a:r>
              <a:rPr lang="en-GB" sz="3200" dirty="0"/>
              <a:t>Information collection and analysis (July – September)</a:t>
            </a:r>
          </a:p>
          <a:p>
            <a:pPr marL="457200" indent="-457200">
              <a:buFont typeface="Arial" panose="020B0604020202020204" pitchFamily="34" charset="0"/>
              <a:buChar char="•"/>
            </a:pPr>
            <a:r>
              <a:rPr lang="en-GB" sz="3200" dirty="0"/>
              <a:t>Preparation of </a:t>
            </a:r>
            <a:r>
              <a:rPr lang="en-GB" sz="3200" i="1" dirty="0"/>
              <a:t>draft</a:t>
            </a:r>
            <a:r>
              <a:rPr lang="en-GB" sz="3200" dirty="0"/>
              <a:t> recommendations</a:t>
            </a:r>
          </a:p>
          <a:p>
            <a:pPr marL="457200" indent="-457200">
              <a:buFont typeface="Arial" panose="020B0604020202020204" pitchFamily="34" charset="0"/>
              <a:buChar char="•"/>
            </a:pPr>
            <a:r>
              <a:rPr lang="en-GB" sz="3200" dirty="0"/>
              <a:t>Collection of feedback from stakeholders </a:t>
            </a:r>
          </a:p>
          <a:p>
            <a:pPr marL="457200" indent="-457200">
              <a:buFont typeface="Arial" panose="020B0604020202020204" pitchFamily="34" charset="0"/>
              <a:buChar char="•"/>
            </a:pPr>
            <a:r>
              <a:rPr lang="en-GB" sz="3200" dirty="0"/>
              <a:t>Further policy maker discussions </a:t>
            </a:r>
          </a:p>
          <a:p>
            <a:pPr marL="457200" indent="-457200">
              <a:buFont typeface="Arial" panose="020B0604020202020204" pitchFamily="34" charset="0"/>
              <a:buChar char="•"/>
            </a:pPr>
            <a:r>
              <a:rPr lang="en-GB" sz="3200" dirty="0"/>
              <a:t>A report with final recommendations (early 2019)</a:t>
            </a:r>
          </a:p>
        </p:txBody>
      </p:sp>
    </p:spTree>
    <p:extLst>
      <p:ext uri="{BB962C8B-B14F-4D97-AF65-F5344CB8AC3E}">
        <p14:creationId xmlns:p14="http://schemas.microsoft.com/office/powerpoint/2010/main" val="2640043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90226-F652-8848-8338-E960D867F246}"/>
              </a:ext>
            </a:extLst>
          </p:cNvPr>
          <p:cNvSpPr>
            <a:spLocks noGrp="1"/>
          </p:cNvSpPr>
          <p:nvPr>
            <p:ph type="title"/>
          </p:nvPr>
        </p:nvSpPr>
        <p:spPr/>
        <p:txBody>
          <a:bodyPr/>
          <a:lstStyle/>
          <a:p>
            <a:r>
              <a:rPr lang="en-GB" dirty="0"/>
              <a:t>Phase I Outcomes – 16 recommendations</a:t>
            </a:r>
            <a:endParaRPr lang="en-GB" sz="4400" dirty="0"/>
          </a:p>
        </p:txBody>
      </p:sp>
      <p:sp>
        <p:nvSpPr>
          <p:cNvPr id="3" name="Content Placeholder 2">
            <a:extLst>
              <a:ext uri="{FF2B5EF4-FFF2-40B4-BE49-F238E27FC236}">
                <a16:creationId xmlns:a16="http://schemas.microsoft.com/office/drawing/2014/main" id="{4A025BEB-6BEF-144C-9D89-290A48F0CCE7}"/>
              </a:ext>
            </a:extLst>
          </p:cNvPr>
          <p:cNvSpPr>
            <a:spLocks noGrp="1"/>
          </p:cNvSpPr>
          <p:nvPr>
            <p:ph idx="1"/>
          </p:nvPr>
        </p:nvSpPr>
        <p:spPr/>
        <p:txBody>
          <a:bodyPr/>
          <a:lstStyle/>
          <a:p>
            <a:pPr lvl="0"/>
            <a:r>
              <a:rPr lang="en-GB" sz="2400" i="1" dirty="0"/>
              <a:t>Policy</a:t>
            </a:r>
            <a:r>
              <a:rPr lang="en-GB" sz="2400" dirty="0"/>
              <a:t> for inclusive education systems;</a:t>
            </a:r>
          </a:p>
          <a:p>
            <a:pPr lvl="0"/>
            <a:r>
              <a:rPr lang="en-GB" sz="2400" dirty="0"/>
              <a:t>Six </a:t>
            </a:r>
            <a:r>
              <a:rPr lang="en-GB" sz="2400" i="1" dirty="0"/>
              <a:t>operational processes and structures</a:t>
            </a:r>
            <a:r>
              <a:rPr lang="en-GB" sz="2400" dirty="0"/>
              <a:t> within inclusive education systems: </a:t>
            </a:r>
          </a:p>
          <a:p>
            <a:pPr marL="914400" lvl="1" indent="-457200">
              <a:buFont typeface="+mj-lt"/>
              <a:buAutoNum type="arabicPeriod"/>
            </a:pPr>
            <a:r>
              <a:rPr lang="en-GB" sz="2400" dirty="0"/>
              <a:t>System capacity building</a:t>
            </a:r>
          </a:p>
          <a:p>
            <a:pPr marL="914400" lvl="1" indent="-457200">
              <a:buFont typeface="+mj-lt"/>
              <a:buAutoNum type="arabicPeriod"/>
            </a:pPr>
            <a:r>
              <a:rPr lang="en-GB" sz="2400" dirty="0"/>
              <a:t>Governance and funding</a:t>
            </a:r>
          </a:p>
          <a:p>
            <a:pPr marL="914400" lvl="1" indent="-457200">
              <a:buFont typeface="+mj-lt"/>
              <a:buAutoNum type="arabicPeriod"/>
            </a:pPr>
            <a:r>
              <a:rPr lang="en-GB" sz="2400" dirty="0"/>
              <a:t>Monitoring, quality assurance and accountability</a:t>
            </a:r>
          </a:p>
          <a:p>
            <a:pPr marL="914400" lvl="1" indent="-457200">
              <a:buFont typeface="+mj-lt"/>
              <a:buAutoNum type="arabicPeriod"/>
            </a:pPr>
            <a:r>
              <a:rPr lang="en-GB" sz="2400" dirty="0"/>
              <a:t>Initial and continuing professional development opportunities</a:t>
            </a:r>
          </a:p>
          <a:p>
            <a:pPr marL="914400" lvl="1" indent="-457200">
              <a:buFont typeface="+mj-lt"/>
              <a:buAutoNum type="arabicPeriod"/>
            </a:pPr>
            <a:r>
              <a:rPr lang="en-GB" sz="2400" dirty="0"/>
              <a:t>Learning and teaching environments</a:t>
            </a:r>
          </a:p>
          <a:p>
            <a:pPr marL="914400" lvl="1" indent="-457200">
              <a:buFont typeface="+mj-lt"/>
              <a:buAutoNum type="arabicPeriod"/>
            </a:pPr>
            <a:r>
              <a:rPr lang="en-GB" sz="2400" dirty="0"/>
              <a:t>Continua of support</a:t>
            </a:r>
          </a:p>
          <a:p>
            <a:r>
              <a:rPr lang="en-GB" sz="2400" dirty="0"/>
              <a:t>Additional recommendations relating to </a:t>
            </a:r>
            <a:r>
              <a:rPr lang="en-GB" sz="2400" i="1" dirty="0"/>
              <a:t>Legislation</a:t>
            </a:r>
            <a:r>
              <a:rPr lang="en-GB" sz="2400" dirty="0"/>
              <a:t> proposed</a:t>
            </a:r>
          </a:p>
          <a:p>
            <a:pPr lvl="1"/>
            <a:endParaRPr lang="en-GB" dirty="0"/>
          </a:p>
          <a:p>
            <a:pPr marL="457200" indent="-457200">
              <a:buFont typeface="Arial" panose="020B0604020202020204" pitchFamily="34" charset="0"/>
              <a:buChar char="•"/>
            </a:pPr>
            <a:endParaRPr lang="en-GB" dirty="0"/>
          </a:p>
        </p:txBody>
      </p:sp>
    </p:spTree>
    <p:extLst>
      <p:ext uri="{BB962C8B-B14F-4D97-AF65-F5344CB8AC3E}">
        <p14:creationId xmlns:p14="http://schemas.microsoft.com/office/powerpoint/2010/main" val="2794891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94FE8-E0A2-3344-BF09-493D47D8AC04}"/>
              </a:ext>
            </a:extLst>
          </p:cNvPr>
          <p:cNvSpPr>
            <a:spLocks noGrp="1"/>
          </p:cNvSpPr>
          <p:nvPr>
            <p:ph type="title"/>
          </p:nvPr>
        </p:nvSpPr>
        <p:spPr/>
        <p:txBody>
          <a:bodyPr/>
          <a:lstStyle/>
          <a:p>
            <a:br>
              <a:rPr lang="en-GB" sz="4000" dirty="0"/>
            </a:br>
            <a:r>
              <a:rPr lang="en-GB" sz="4000" dirty="0"/>
              <a:t>Phase I Outcomes  - 4 Priority Actions</a:t>
            </a:r>
            <a:br>
              <a:rPr lang="en-GB" sz="4000" dirty="0"/>
            </a:br>
            <a:endParaRPr lang="en-US" sz="4000" dirty="0"/>
          </a:p>
        </p:txBody>
      </p:sp>
      <p:sp>
        <p:nvSpPr>
          <p:cNvPr id="3" name="Content Placeholder 2">
            <a:extLst>
              <a:ext uri="{FF2B5EF4-FFF2-40B4-BE49-F238E27FC236}">
                <a16:creationId xmlns:a16="http://schemas.microsoft.com/office/drawing/2014/main" id="{845636F9-0EDC-314F-8135-6050C77A48AA}"/>
              </a:ext>
            </a:extLst>
          </p:cNvPr>
          <p:cNvSpPr>
            <a:spLocks noGrp="1"/>
          </p:cNvSpPr>
          <p:nvPr>
            <p:ph idx="1"/>
          </p:nvPr>
        </p:nvSpPr>
        <p:spPr/>
        <p:txBody>
          <a:bodyPr/>
          <a:lstStyle/>
          <a:p>
            <a:pPr marL="514350" indent="-514350">
              <a:buAutoNum type="arabicPeriod"/>
            </a:pPr>
            <a:r>
              <a:rPr lang="en-GB" sz="3200" dirty="0"/>
              <a:t>Increase stakeholder awareness of the need for a change in thinking about the educational needs of all learners</a:t>
            </a:r>
          </a:p>
          <a:p>
            <a:pPr marL="514350" indent="-514350">
              <a:buAutoNum type="arabicPeriod"/>
            </a:pPr>
            <a:r>
              <a:rPr lang="en-GB" sz="3200" dirty="0"/>
              <a:t>Agree with stakeholders what high-quality education looks like in practice</a:t>
            </a:r>
          </a:p>
          <a:p>
            <a:pPr marL="514350" indent="-514350">
              <a:buAutoNum type="arabicPeriod"/>
            </a:pPr>
            <a:r>
              <a:rPr lang="en-GB" sz="3200" dirty="0"/>
              <a:t>Build an evidence base around inclusive practice </a:t>
            </a:r>
          </a:p>
          <a:p>
            <a:pPr marL="514350" indent="-514350">
              <a:buAutoNum type="arabicPeriod"/>
            </a:pPr>
            <a:r>
              <a:rPr lang="en-GB" sz="3200" dirty="0"/>
              <a:t>Systematically plan and implement a series of pilot projects </a:t>
            </a:r>
          </a:p>
          <a:p>
            <a:endParaRPr lang="en-US" dirty="0"/>
          </a:p>
        </p:txBody>
      </p:sp>
    </p:spTree>
    <p:extLst>
      <p:ext uri="{BB962C8B-B14F-4D97-AF65-F5344CB8AC3E}">
        <p14:creationId xmlns:p14="http://schemas.microsoft.com/office/powerpoint/2010/main" val="1772336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E2E1A-A187-2345-B849-54F1D9276EE2}"/>
              </a:ext>
            </a:extLst>
          </p:cNvPr>
          <p:cNvSpPr>
            <a:spLocks noGrp="1"/>
          </p:cNvSpPr>
          <p:nvPr>
            <p:ph type="title"/>
          </p:nvPr>
        </p:nvSpPr>
        <p:spPr/>
        <p:txBody>
          <a:bodyPr/>
          <a:lstStyle/>
          <a:p>
            <a:r>
              <a:rPr lang="en-GB" dirty="0"/>
              <a:t>Phase II Action 2019-2021</a:t>
            </a:r>
            <a:endParaRPr lang="en-US" dirty="0"/>
          </a:p>
        </p:txBody>
      </p:sp>
      <p:sp>
        <p:nvSpPr>
          <p:cNvPr id="3" name="Content Placeholder 2">
            <a:extLst>
              <a:ext uri="{FF2B5EF4-FFF2-40B4-BE49-F238E27FC236}">
                <a16:creationId xmlns:a16="http://schemas.microsoft.com/office/drawing/2014/main" id="{093B6C4D-46A2-1944-9F7B-F2EA9ACF72CD}"/>
              </a:ext>
            </a:extLst>
          </p:cNvPr>
          <p:cNvSpPr>
            <a:spLocks noGrp="1"/>
          </p:cNvSpPr>
          <p:nvPr>
            <p:ph idx="1"/>
          </p:nvPr>
        </p:nvSpPr>
        <p:spPr/>
        <p:txBody>
          <a:bodyPr/>
          <a:lstStyle/>
          <a:p>
            <a:pPr marL="457200" indent="-457200">
              <a:buFont typeface="Arial" panose="020B0604020202020204" pitchFamily="34" charset="0"/>
              <a:buChar char="•"/>
            </a:pPr>
            <a:r>
              <a:rPr lang="en-GB" dirty="0"/>
              <a:t>The Polish Ministry of Education and Science proposed a new legislative framework for inclusive education that incorporated a comprehensive quality assurance system, teacher education and in-service training opportunities, funding mechanisms and cross-sectoral strategies to ensure high quality inclusive education for all learners</a:t>
            </a:r>
          </a:p>
          <a:p>
            <a:pPr marL="457200" indent="-457200">
              <a:buFont typeface="Arial" panose="020B0604020202020204" pitchFamily="34" charset="0"/>
              <a:buChar char="•"/>
            </a:pPr>
            <a:r>
              <a:rPr lang="en-GB" dirty="0"/>
              <a:t>The main goal of the Action was to identify and systematically collect feedback on the underpinning </a:t>
            </a:r>
            <a:r>
              <a:rPr lang="en-US" dirty="0"/>
              <a:t>Assumptions behind any new legislation </a:t>
            </a:r>
          </a:p>
        </p:txBody>
      </p:sp>
    </p:spTree>
    <p:extLst>
      <p:ext uri="{BB962C8B-B14F-4D97-AF65-F5344CB8AC3E}">
        <p14:creationId xmlns:p14="http://schemas.microsoft.com/office/powerpoint/2010/main" val="428980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D6FCE-C40C-8343-A5A7-765E8B3843A9}"/>
              </a:ext>
            </a:extLst>
          </p:cNvPr>
          <p:cNvSpPr>
            <a:spLocks noGrp="1"/>
          </p:cNvSpPr>
          <p:nvPr>
            <p:ph type="title"/>
          </p:nvPr>
        </p:nvSpPr>
        <p:spPr/>
        <p:txBody>
          <a:bodyPr/>
          <a:lstStyle/>
          <a:p>
            <a:r>
              <a:rPr lang="en-GB" dirty="0"/>
              <a:t>Phase II activities</a:t>
            </a:r>
          </a:p>
        </p:txBody>
      </p:sp>
      <p:sp>
        <p:nvSpPr>
          <p:cNvPr id="3" name="Content Placeholder 2">
            <a:extLst>
              <a:ext uri="{FF2B5EF4-FFF2-40B4-BE49-F238E27FC236}">
                <a16:creationId xmlns:a16="http://schemas.microsoft.com/office/drawing/2014/main" id="{62EE1FD1-79F9-2C40-9D3F-F1892C308B9A}"/>
              </a:ext>
            </a:extLst>
          </p:cNvPr>
          <p:cNvSpPr>
            <a:spLocks noGrp="1"/>
          </p:cNvSpPr>
          <p:nvPr>
            <p:ph idx="1"/>
          </p:nvPr>
        </p:nvSpPr>
        <p:spPr>
          <a:xfrm>
            <a:off x="350915" y="1132081"/>
            <a:ext cx="11493993" cy="5568385"/>
          </a:xfrm>
        </p:spPr>
        <p:txBody>
          <a:bodyPr/>
          <a:lstStyle/>
          <a:p>
            <a:pPr marL="457200" indent="-457200">
              <a:buFont typeface="Arial" panose="020B0604020202020204" pitchFamily="34" charset="0"/>
              <a:buChar char="•"/>
            </a:pPr>
            <a:r>
              <a:rPr lang="en-GB" i="1" dirty="0"/>
              <a:t>Mapping and analysis activity </a:t>
            </a:r>
            <a:r>
              <a:rPr lang="en-GB" dirty="0"/>
              <a:t>– linking Phase I outcomes with the work in Poland (Education for All Model)</a:t>
            </a:r>
          </a:p>
          <a:p>
            <a:pPr marL="457200" indent="-457200">
              <a:buFont typeface="Arial" panose="020B0604020202020204" pitchFamily="34" charset="0"/>
              <a:buChar char="•"/>
            </a:pPr>
            <a:r>
              <a:rPr lang="en-GB" dirty="0"/>
              <a:t>Stakeholder feedback collected:</a:t>
            </a:r>
          </a:p>
          <a:p>
            <a:pPr marL="1200150" lvl="1" indent="-457200">
              <a:buFont typeface="Arial" panose="020B0604020202020204" pitchFamily="34" charset="0"/>
              <a:buChar char="•"/>
            </a:pPr>
            <a:r>
              <a:rPr lang="en-GB" dirty="0"/>
              <a:t>Face to face</a:t>
            </a:r>
          </a:p>
          <a:p>
            <a:pPr marL="1200150" lvl="1" indent="-457200">
              <a:buFont typeface="Arial" panose="020B0604020202020204" pitchFamily="34" charset="0"/>
              <a:buChar char="•"/>
            </a:pPr>
            <a:r>
              <a:rPr lang="en-GB" dirty="0"/>
              <a:t>At a distance</a:t>
            </a:r>
          </a:p>
          <a:p>
            <a:pPr marL="457200" indent="-457200">
              <a:buFont typeface="Arial" panose="020B0604020202020204" pitchFamily="34" charset="0"/>
              <a:buChar char="•"/>
            </a:pPr>
            <a:r>
              <a:rPr lang="en-GB" dirty="0"/>
              <a:t>Different forms of meetings used to work on:</a:t>
            </a:r>
          </a:p>
          <a:p>
            <a:pPr marL="1200150" lvl="1" indent="-457200">
              <a:buFont typeface="Arial" panose="020B0604020202020204" pitchFamily="34" charset="0"/>
              <a:buChar char="•"/>
            </a:pPr>
            <a:r>
              <a:rPr lang="en-GB" dirty="0"/>
              <a:t>Proposed assumptions</a:t>
            </a:r>
          </a:p>
          <a:p>
            <a:pPr marL="1200150" lvl="1" indent="-457200">
              <a:buFont typeface="Arial" panose="020B0604020202020204" pitchFamily="34" charset="0"/>
              <a:buChar char="•"/>
            </a:pPr>
            <a:r>
              <a:rPr lang="en-GB" dirty="0"/>
              <a:t>Possible impact of assumptions</a:t>
            </a:r>
          </a:p>
          <a:p>
            <a:pPr marL="1200150" lvl="1" indent="-457200">
              <a:buFont typeface="Arial" panose="020B0604020202020204" pitchFamily="34" charset="0"/>
              <a:buChar char="•"/>
            </a:pPr>
            <a:r>
              <a:rPr lang="en-GB" dirty="0"/>
              <a:t>Areas for further work</a:t>
            </a:r>
          </a:p>
          <a:p>
            <a:endParaRPr lang="en-GB" dirty="0"/>
          </a:p>
          <a:p>
            <a:endParaRPr lang="en-GB" dirty="0"/>
          </a:p>
          <a:p>
            <a:endParaRPr lang="en-GB" dirty="0"/>
          </a:p>
        </p:txBody>
      </p:sp>
    </p:spTree>
    <p:extLst>
      <p:ext uri="{BB962C8B-B14F-4D97-AF65-F5344CB8AC3E}">
        <p14:creationId xmlns:p14="http://schemas.microsoft.com/office/powerpoint/2010/main" val="3247427270"/>
      </p:ext>
    </p:extLst>
  </p:cSld>
  <p:clrMapOvr>
    <a:masterClrMapping/>
  </p:clrMapOvr>
</p:sld>
</file>

<file path=ppt/theme/theme1.xml><?xml version="1.0" encoding="utf-8"?>
<a:theme xmlns:a="http://schemas.openxmlformats.org/drawingml/2006/main" name="EA_PPT_Template_2017tb">
  <a:themeElements>
    <a:clrScheme name="Agency White 2016">
      <a:dk1>
        <a:srgbClr val="1E1C43"/>
      </a:dk1>
      <a:lt1>
        <a:srgbClr val="1E1C43"/>
      </a:lt1>
      <a:dk2>
        <a:srgbClr val="1E1C43"/>
      </a:dk2>
      <a:lt2>
        <a:srgbClr val="EEECE1"/>
      </a:lt2>
      <a:accent1>
        <a:srgbClr val="4F81BD"/>
      </a:accent1>
      <a:accent2>
        <a:srgbClr val="C0504D"/>
      </a:accent2>
      <a:accent3>
        <a:srgbClr val="9BBB59"/>
      </a:accent3>
      <a:accent4>
        <a:srgbClr val="8064A2"/>
      </a:accent4>
      <a:accent5>
        <a:srgbClr val="4BACC6"/>
      </a:accent5>
      <a:accent6>
        <a:srgbClr val="F79646"/>
      </a:accent6>
      <a:hlink>
        <a:srgbClr val="1E1C43"/>
      </a:hlink>
      <a:folHlink>
        <a:srgbClr val="FFC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8" id="{6C431FDE-6090-1244-8294-C745E2869EC7}" vid="{55111DEE-B803-AB49-BEB1-4FCDE8580C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003A51A1B2D24C8E0F8C995D70D753" ma:contentTypeVersion="4" ma:contentTypeDescription="Create a new document." ma:contentTypeScope="" ma:versionID="e9eab15864e39731e68f2256a544c121">
  <xsd:schema xmlns:xsd="http://www.w3.org/2001/XMLSchema" xmlns:xs="http://www.w3.org/2001/XMLSchema" xmlns:p="http://schemas.microsoft.com/office/2006/metadata/properties" xmlns:ns2="b621e2f1-57f6-4f70-98a2-fe0d9f19437a" targetNamespace="http://schemas.microsoft.com/office/2006/metadata/properties" ma:root="true" ma:fieldsID="b1351b6efcfce1b4b4d3c00a1bf39f4f" ns2:_="">
    <xsd:import namespace="b621e2f1-57f6-4f70-98a2-fe0d9f19437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21e2f1-57f6-4f70-98a2-fe0d9f194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C0299C6-6F5D-4B8C-800B-364C6B1C5F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21e2f1-57f6-4f70-98a2-fe0d9f1943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460F3D-E988-4BDC-88D8-ECE432981B20}">
  <ds:schemaRefs>
    <ds:schemaRef ds:uri="http://schemas.microsoft.com/sharepoint/v3/contenttype/forms"/>
  </ds:schemaRefs>
</ds:datastoreItem>
</file>

<file path=customXml/itemProps3.xml><?xml version="1.0" encoding="utf-8"?>
<ds:datastoreItem xmlns:ds="http://schemas.openxmlformats.org/officeDocument/2006/customXml" ds:itemID="{E7273475-EE75-4D3E-96DB-9767AA816259}">
  <ds:schemaRefs>
    <ds:schemaRef ds:uri="http://purl.org/dc/dcmitype/"/>
    <ds:schemaRef ds:uri="http://schemas.microsoft.com/office/2006/documentManagement/types"/>
    <ds:schemaRef ds:uri="http://schemas.microsoft.com/office/2006/metadata/properties"/>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b621e2f1-57f6-4f70-98a2-fe0d9f19437a"/>
  </ds:schemaRefs>
</ds:datastoreItem>
</file>

<file path=docProps/app.xml><?xml version="1.0" encoding="utf-8"?>
<Properties xmlns="http://schemas.openxmlformats.org/officeDocument/2006/extended-properties" xmlns:vt="http://schemas.openxmlformats.org/officeDocument/2006/docPropsVTypes">
  <Template>EA_PPT_Template_2017tb</Template>
  <TotalTime>4634</TotalTime>
  <Words>4238</Words>
  <Application>Microsoft Macintosh PowerPoint</Application>
  <PresentationFormat>Custom</PresentationFormat>
  <Paragraphs>242</Paragraphs>
  <Slides>26</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EA_PPT_Template_2017tb</vt:lpstr>
      <vt:lpstr>SUPPORTING THE IMPROVEMENT OF QUALITY IN INCLUSIVE EDUCATION IN POLAND (PHASE II)</vt:lpstr>
      <vt:lpstr>Overview of the input</vt:lpstr>
      <vt:lpstr>Summary of  SRSS/SRSP activities and outcomes (Phases I and II)</vt:lpstr>
      <vt:lpstr>Work with Polish Stakeholders </vt:lpstr>
      <vt:lpstr>Phase I Action 2018-2019</vt:lpstr>
      <vt:lpstr>Phase I Outcomes – 16 recommendations</vt:lpstr>
      <vt:lpstr> Phase I Outcomes  - 4 Priority Actions </vt:lpstr>
      <vt:lpstr>Phase II Action 2019-2021</vt:lpstr>
      <vt:lpstr>Phase II activities</vt:lpstr>
      <vt:lpstr>Phase II outputs</vt:lpstr>
      <vt:lpstr>Evidenced based assumptions to underpin new legislation in Poland</vt:lpstr>
      <vt:lpstr>Clarifications</vt:lpstr>
      <vt:lpstr>PowerPoint Presentation</vt:lpstr>
      <vt:lpstr>The Continuous Improvement Model</vt:lpstr>
      <vt:lpstr>Assumption 1</vt:lpstr>
      <vt:lpstr>Assumption 2</vt:lpstr>
      <vt:lpstr>Assumption 3</vt:lpstr>
      <vt:lpstr>Assumption 4</vt:lpstr>
      <vt:lpstr>Assumption 5</vt:lpstr>
      <vt:lpstr>Assumption 6</vt:lpstr>
      <vt:lpstr>Assumption 7</vt:lpstr>
      <vt:lpstr>Assumption 8</vt:lpstr>
      <vt:lpstr>The voice of key stakeholders</vt:lpstr>
      <vt:lpstr>Key learning points from and for the Agency team</vt:lpstr>
      <vt:lpstr>Key learning points from the Agency team</vt:lpstr>
      <vt:lpstr>Key learning points for the Agency team</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CONCEPTS –  TRENDS IN POLICY AND PRACTICE</dc:title>
  <dc:subject/>
  <dc:creator>Verity Donnelly</dc:creator>
  <cp:keywords/>
  <dc:description/>
  <cp:lastModifiedBy>Amanda Watkins</cp:lastModifiedBy>
  <cp:revision>268</cp:revision>
  <dcterms:created xsi:type="dcterms:W3CDTF">2019-10-22T12:04:17Z</dcterms:created>
  <dcterms:modified xsi:type="dcterms:W3CDTF">2021-07-20T06:37:32Z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0x0101005B003A51A1B2D24C8E0F8C995D70D753</vt:lpwstr>
  </property>
</Properties>
</file>