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4"/>
  </p:notesMasterIdLst>
  <p:handoutMasterIdLst>
    <p:handoutMasterId r:id="rId15"/>
  </p:handoutMasterIdLst>
  <p:sldIdLst>
    <p:sldId id="286" r:id="rId3"/>
    <p:sldId id="305" r:id="rId4"/>
    <p:sldId id="310" r:id="rId5"/>
    <p:sldId id="309" r:id="rId6"/>
    <p:sldId id="311" r:id="rId7"/>
    <p:sldId id="307" r:id="rId8"/>
    <p:sldId id="308" r:id="rId9"/>
    <p:sldId id="303" r:id="rId10"/>
    <p:sldId id="264" r:id="rId11"/>
    <p:sldId id="283" r:id="rId12"/>
    <p:sldId id="284" r:id="rId13"/>
  </p:sldIdLst>
  <p:sldSz cx="9144000" cy="6858000" type="screen4x3"/>
  <p:notesSz cx="6797675" cy="987425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17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282038228997414E-2"/>
          <c:y val="6.1163805873421469E-2"/>
          <c:w val="0.9541666666666665"/>
          <c:h val="0.93883612635221636"/>
        </c:manualLayout>
      </c:layout>
      <c:ofPieChart>
        <c:ofPieType val="bar"/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00"/>
        <c:secondPieSize val="75"/>
      </c:ofPieChart>
    </c:plotArea>
    <c:plotVisOnly val="1"/>
    <c:dispBlanksAs val="zero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8293146028279084E-2"/>
          <c:y val="2.9847111004760351E-2"/>
          <c:w val="0.9634137079434415"/>
          <c:h val="0.94030577799047965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Kolumna1</c:v>
                </c:pt>
              </c:strCache>
            </c:strRef>
          </c:tx>
          <c:explosion val="8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5D6-40DE-96ED-4476BE331F8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5D6-40DE-96ED-4476BE331F8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25D6-40DE-96ED-4476BE331F8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25D6-40DE-96ED-4476BE331F8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25D6-40DE-96ED-4476BE331F8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25D6-40DE-96ED-4476BE331F80}"/>
              </c:ext>
            </c:extLst>
          </c:dPt>
          <c:cat>
            <c:strRef>
              <c:f>Arkusz1!$A$2:$A$8</c:f>
              <c:strCache>
                <c:ptCount val="7"/>
                <c:pt idx="0">
                  <c:v>Dotacje</c:v>
                </c:pt>
                <c:pt idx="1">
                  <c:v>Świadczenia</c:v>
                </c:pt>
                <c:pt idx="2">
                  <c:v>Wydatki osobowe pracowników</c:v>
                </c:pt>
                <c:pt idx="3">
                  <c:v>Pozostałe wydatki</c:v>
                </c:pt>
                <c:pt idx="4">
                  <c:v>Fundusz dróg samorządowych</c:v>
                </c:pt>
                <c:pt idx="5">
                  <c:v>Wydatki bieżące w CPR</c:v>
                </c:pt>
                <c:pt idx="6">
                  <c:v>Wydatki majątkowe w CPR</c:v>
                </c:pt>
              </c:strCache>
            </c:strRef>
          </c:cat>
          <c:val>
            <c:numRef>
              <c:f>Arkusz1!$B$2:$B$8</c:f>
              <c:numCache>
                <c:formatCode>0.00</c:formatCode>
                <c:ptCount val="7"/>
                <c:pt idx="0">
                  <c:v>4.0327724454463025</c:v>
                </c:pt>
                <c:pt idx="1">
                  <c:v>18.12152245984225</c:v>
                </c:pt>
                <c:pt idx="2">
                  <c:v>25.266202505932149</c:v>
                </c:pt>
                <c:pt idx="3">
                  <c:v>15.122162579211404</c:v>
                </c:pt>
                <c:pt idx="4">
                  <c:v>1.0209891686117871</c:v>
                </c:pt>
                <c:pt idx="5">
                  <c:v>8.1887987033274197</c:v>
                </c:pt>
                <c:pt idx="6">
                  <c:v>28.247552137628684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5D6-40DE-96ED-4476BE331F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AB17EE-2FD8-449F-B271-1398FF4E2771}" type="datetimeFigureOut">
              <a:rPr lang="pl-PL" smtClean="0"/>
              <a:t>2020-05-25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02CDB-B2F2-4154-9574-A38E553A08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867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3713"/>
          </a:xfrm>
          <a:prstGeom prst="rect">
            <a:avLst/>
          </a:prstGeom>
        </p:spPr>
        <p:txBody>
          <a:bodyPr vert="horz" lIns="91114" tIns="45556" rIns="91114" bIns="45556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3713"/>
          </a:xfrm>
          <a:prstGeom prst="rect">
            <a:avLst/>
          </a:prstGeom>
        </p:spPr>
        <p:txBody>
          <a:bodyPr vert="horz" lIns="91114" tIns="45556" rIns="91114" bIns="45556" rtlCol="0"/>
          <a:lstStyle>
            <a:lvl1pPr algn="r">
              <a:defRPr sz="1200"/>
            </a:lvl1pPr>
          </a:lstStyle>
          <a:p>
            <a:fld id="{66B0C5DC-1447-4043-8B8D-57B9215CD3E1}" type="datetimeFigureOut">
              <a:rPr lang="pl-PL" smtClean="0"/>
              <a:t>2020-05-25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2950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14" tIns="45556" rIns="91114" bIns="45556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2"/>
          </a:xfrm>
          <a:prstGeom prst="rect">
            <a:avLst/>
          </a:prstGeom>
        </p:spPr>
        <p:txBody>
          <a:bodyPr vert="horz" lIns="91114" tIns="45556" rIns="91114" bIns="45556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2" y="9378825"/>
            <a:ext cx="2945659" cy="493713"/>
          </a:xfrm>
          <a:prstGeom prst="rect">
            <a:avLst/>
          </a:prstGeom>
        </p:spPr>
        <p:txBody>
          <a:bodyPr vert="horz" lIns="91114" tIns="45556" rIns="91114" bIns="45556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6" y="9378825"/>
            <a:ext cx="2945659" cy="493713"/>
          </a:xfrm>
          <a:prstGeom prst="rect">
            <a:avLst/>
          </a:prstGeom>
        </p:spPr>
        <p:txBody>
          <a:bodyPr vert="horz" lIns="91114" tIns="45556" rIns="91114" bIns="45556" rtlCol="0" anchor="b"/>
          <a:lstStyle>
            <a:lvl1pPr algn="r">
              <a:defRPr sz="1200"/>
            </a:lvl1pPr>
          </a:lstStyle>
          <a:p>
            <a:fld id="{142EBE45-7151-4626-A159-A01EB8DEF6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8423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EBE45-7151-4626-A159-A01EB8DEF6B4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9825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BAEA7-CFD3-4BBF-9D8F-65B29F134FCA}" type="slidenum">
              <a:rPr lang="pl-PL" smtClean="0"/>
              <a:pPr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826117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EBE45-7151-4626-A159-A01EB8DEF6B4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6851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22B1FF-DD57-4AFD-B82A-A0E79202E1AE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24323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22B1FF-DD57-4AFD-B82A-A0E79202E1AE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6309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7783" indent="-227783"/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22B1FF-DD57-4AFD-B82A-A0E79202E1AE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70826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7783" indent="-227783"/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22B1FF-DD57-4AFD-B82A-A0E79202E1AE}" type="slidenum">
              <a:rPr lang="pl-PL" smtClean="0">
                <a:solidFill>
                  <a:prstClr val="black"/>
                </a:solidFill>
              </a:rPr>
              <a:pPr/>
              <a:t>9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082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C7487-5FEA-4820-BC7F-84F6152092EB}" type="datetime1">
              <a:rPr lang="pl-PL" smtClean="0"/>
              <a:t>2020-05-25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8617D-C334-492A-A254-AB292A3E63A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8719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CD67-2D5A-4A51-9E22-F51279DFD25E}" type="datetime1">
              <a:rPr lang="pl-PL" smtClean="0"/>
              <a:t>2020-05-25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8617D-C334-492A-A254-AB292A3E63A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43470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0DC18-9FAC-4042-8F81-8B58C0272CE7}" type="datetime1">
              <a:rPr lang="pl-PL" smtClean="0"/>
              <a:t>2020-05-25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8617D-C334-492A-A254-AB292A3E63A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7635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7AC2B55C-8059-4633-A9C8-BA08AAAFC2DF}" type="datetime1">
              <a:rPr lang="pl-PL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2020-05-25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2B19053D-4B37-4D7B-8ABF-990319F02EEF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314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445C2-DDEC-4BE6-BC84-0FC5633F5023}" type="datetime1">
              <a:rPr lang="pl-PL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2020-05-25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19053D-4B37-4D7B-8ABF-990319F02EEF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0217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55F492A3-E126-4C7F-ABD1-9625DAFDB932}" type="datetime1">
              <a:rPr lang="pl-PL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2020-05-25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2B19053D-4B37-4D7B-8ABF-990319F02EEF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6962642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66AE-60BD-475D-8B9B-D2EB41B3C837}" type="datetime1">
              <a:rPr lang="pl-PL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2020-05-25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19053D-4B37-4D7B-8ABF-990319F02EEF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9662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741AC-0AFB-4B0D-8DAE-DD4D7EBCA31B}" type="datetime1">
              <a:rPr lang="pl-PL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2020-05-25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19053D-4B37-4D7B-8ABF-990319F02EEF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691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D8639-CED3-409A-B12E-B7BC3BFBA8C2}" type="datetime1">
              <a:rPr lang="pl-PL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2020-05-25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19053D-4B37-4D7B-8ABF-990319F02EEF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97274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8BFF-2C07-4305-93D6-4288F9BFE625}" type="datetime1">
              <a:rPr lang="pl-PL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2020-05-25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19053D-4B37-4D7B-8ABF-990319F02EEF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7961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565EF-D008-4159-99C0-F9035D50CD6B}" type="datetime1">
              <a:rPr lang="pl-PL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2020-05-25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19053D-4B37-4D7B-8ABF-990319F02EEF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707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7149F-3797-4452-91E1-8FDF48A501D3}" type="datetime1">
              <a:rPr lang="pl-PL" smtClean="0"/>
              <a:t>2020-05-25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8617D-C334-492A-A254-AB292A3E63A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08649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5DA36-4CFE-49E0-A9AF-EF8254FE89FD}" type="datetime1">
              <a:rPr lang="pl-PL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2020-05-25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19053D-4B37-4D7B-8ABF-990319F02EEF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492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58E6-BE5B-4F84-A545-20AA556E5068}" type="datetime1">
              <a:rPr lang="pl-PL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2020-05-25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19053D-4B37-4D7B-8ABF-990319F02EEF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53304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13BF6-F8CC-409A-9D00-2DE5BEA89898}" type="datetime1">
              <a:rPr lang="pl-PL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2020-05-25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19053D-4B37-4D7B-8ABF-990319F02EEF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129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86511-21A8-4317-8EB2-9A1C34709FB2}" type="datetime1">
              <a:rPr lang="pl-PL" smtClean="0"/>
              <a:t>2020-05-25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8617D-C334-492A-A254-AB292A3E63A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7711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FF5BD-04B7-4FD4-B3CF-B9C8F904A57B}" type="datetime1">
              <a:rPr lang="pl-PL" smtClean="0"/>
              <a:t>2020-05-25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8617D-C334-492A-A254-AB292A3E63A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3119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8551C-7B9D-4A1D-9EE8-EB34DB3B8CFA}" type="datetime1">
              <a:rPr lang="pl-PL" smtClean="0"/>
              <a:t>2020-05-25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8617D-C334-492A-A254-AB292A3E63A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1255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1A9FC-1312-4A07-87EA-CB000B69831F}" type="datetime1">
              <a:rPr lang="pl-PL" smtClean="0"/>
              <a:t>2020-05-25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8617D-C334-492A-A254-AB292A3E63A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1099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F65F-FA23-4C5B-8140-7C07B576690B}" type="datetime1">
              <a:rPr lang="pl-PL" smtClean="0"/>
              <a:t>2020-05-25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8617D-C334-492A-A254-AB292A3E63A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5258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33ACA-2F0F-4F08-8586-0978FC420E8B}" type="datetime1">
              <a:rPr lang="pl-PL" smtClean="0"/>
              <a:t>2020-05-25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8617D-C334-492A-A254-AB292A3E63A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0840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3DAE-BD05-422D-A7B7-804CED21DF02}" type="datetime1">
              <a:rPr lang="pl-PL" smtClean="0"/>
              <a:t>2020-05-25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8617D-C334-492A-A254-AB292A3E63A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63556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114A1-7633-4786-AC11-86C1D2EC01C8}" type="datetime1">
              <a:rPr lang="pl-PL" smtClean="0"/>
              <a:t>2020-05-25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8617D-C334-492A-A254-AB292A3E63A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3769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B19053D-4B37-4D7B-8ABF-990319F02EEF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29DE685-E5F6-42EB-8E9C-C7759E678CB2}" type="datetime1">
              <a:rPr lang="pl-PL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2020-05-25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984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611560" y="1447800"/>
            <a:ext cx="5789240" cy="2133600"/>
          </a:xfrm>
        </p:spPr>
        <p:txBody>
          <a:bodyPr>
            <a:noAutofit/>
          </a:bodyPr>
          <a:lstStyle/>
          <a:p>
            <a:r>
              <a:rPr lang="pl-PL" sz="4400" dirty="0" smtClean="0"/>
              <a:t>Projekt budżetu resortu obrony narodowej </a:t>
            </a:r>
            <a:br>
              <a:rPr lang="pl-PL" sz="4400" dirty="0" smtClean="0"/>
            </a:br>
            <a:r>
              <a:rPr lang="pl-PL" sz="4400" dirty="0" smtClean="0"/>
              <a:t>na 2020 rok</a:t>
            </a:r>
            <a:endParaRPr lang="pl-PL" sz="4400" dirty="0"/>
          </a:p>
        </p:txBody>
      </p:sp>
      <p:sp>
        <p:nvSpPr>
          <p:cNvPr id="5" name="Podtytuł 1"/>
          <p:cNvSpPr txBox="1">
            <a:spLocks/>
          </p:cNvSpPr>
          <p:nvPr/>
        </p:nvSpPr>
        <p:spPr>
          <a:xfrm>
            <a:off x="1043608" y="6453336"/>
            <a:ext cx="5429200" cy="360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prstClr val="black">
                  <a:lumMod val="50000"/>
                  <a:lumOff val="50000"/>
                </a:prstClr>
              </a:buClr>
            </a:pPr>
            <a:r>
              <a:rPr lang="pl-PL" sz="1200" i="1" dirty="0" smtClean="0">
                <a:solidFill>
                  <a:prstClr val="black"/>
                </a:solidFill>
              </a:rPr>
              <a:t>Warszawa, Luty 2020 r.</a:t>
            </a:r>
            <a:endParaRPr lang="pl-PL" sz="1200" i="1" dirty="0">
              <a:solidFill>
                <a:prstClr val="black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44408" y="188640"/>
            <a:ext cx="755576" cy="75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8" name="Grupa 7"/>
          <p:cNvGrpSpPr/>
          <p:nvPr/>
        </p:nvGrpSpPr>
        <p:grpSpPr>
          <a:xfrm>
            <a:off x="0" y="0"/>
            <a:ext cx="9144000" cy="980728"/>
            <a:chOff x="0" y="0"/>
            <a:chExt cx="9144000" cy="980728"/>
          </a:xfr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path path="rect">
              <a:fillToRect l="100000" t="100000"/>
            </a:path>
            <a:tileRect r="-100000" b="-100000"/>
          </a:gradFill>
          <a:effectLst>
            <a:outerShdw blurRad="50800" dist="50800" dir="5400000" algn="ctr" rotWithShape="0">
              <a:srgbClr val="0070C0"/>
            </a:outerShdw>
          </a:effectLst>
        </p:grpSpPr>
        <p:sp>
          <p:nvSpPr>
            <p:cNvPr id="9" name="Prostokąt 8"/>
            <p:cNvSpPr/>
            <p:nvPr/>
          </p:nvSpPr>
          <p:spPr>
            <a:xfrm>
              <a:off x="0" y="0"/>
              <a:ext cx="9144000" cy="980728"/>
            </a:xfrm>
            <a:prstGeom prst="rect">
              <a:avLst/>
            </a:prstGeom>
            <a:grpFill/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pl-PL" kern="0" dirty="0">
                <a:solidFill>
                  <a:prstClr val="white"/>
                </a:solidFill>
              </a:endParaRPr>
            </a:p>
          </p:txBody>
        </p:sp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1438" y="82550"/>
              <a:ext cx="755650" cy="7540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1" name="Picture 5" descr="C:\Users\Roland\Desktop\2010-05-28_002813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412480" y="115888"/>
              <a:ext cx="696024" cy="64928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Rectangle 46"/>
            <p:cNvSpPr>
              <a:spLocks noChangeArrowheads="1"/>
            </p:cNvSpPr>
            <p:nvPr/>
          </p:nvSpPr>
          <p:spPr bwMode="auto">
            <a:xfrm>
              <a:off x="1043608" y="287436"/>
              <a:ext cx="7124700" cy="54927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pl-PL" sz="2800" b="1" dirty="0">
                  <a:solidFill>
                    <a:srgbClr val="FFFF00"/>
                  </a:solidFill>
                </a:rPr>
                <a:t>Departament Budżetowy MON</a:t>
              </a:r>
              <a:endParaRPr lang="pl-PL" sz="2800" b="1" dirty="0">
                <a:solidFill>
                  <a:prstClr val="black"/>
                </a:solidFill>
              </a:endParaRPr>
            </a:p>
          </p:txBody>
        </p:sp>
      </p:grpSp>
      <p:sp>
        <p:nvSpPr>
          <p:cNvPr id="13" name="Podtytuł 1"/>
          <p:cNvSpPr txBox="1">
            <a:spLocks/>
          </p:cNvSpPr>
          <p:nvPr/>
        </p:nvSpPr>
        <p:spPr>
          <a:xfrm>
            <a:off x="1043608" y="5373216"/>
            <a:ext cx="5429200" cy="6480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prstClr val="black">
                  <a:lumMod val="50000"/>
                  <a:lumOff val="50000"/>
                </a:prstClr>
              </a:buClr>
            </a:pPr>
            <a:r>
              <a:rPr lang="pl-PL" b="1" u="sng" dirty="0" smtClean="0">
                <a:solidFill>
                  <a:prstClr val="black"/>
                </a:solidFill>
              </a:rPr>
              <a:t>Dyrektor Departamentu Budżetowego MON</a:t>
            </a:r>
          </a:p>
        </p:txBody>
      </p:sp>
      <p:sp>
        <p:nvSpPr>
          <p:cNvPr id="14" name="Podtytuł 1"/>
          <p:cNvSpPr txBox="1">
            <a:spLocks/>
          </p:cNvSpPr>
          <p:nvPr/>
        </p:nvSpPr>
        <p:spPr>
          <a:xfrm>
            <a:off x="611560" y="3581400"/>
            <a:ext cx="5789240" cy="2133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prstClr val="black">
                  <a:lumMod val="50000"/>
                  <a:lumOff val="50000"/>
                </a:prstClr>
              </a:buClr>
            </a:pPr>
            <a:endParaRPr lang="pl-PL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9624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0" descr="LATVIA"/>
          <p:cNvSpPr txBox="1">
            <a:spLocks noChangeArrowheads="1"/>
          </p:cNvSpPr>
          <p:nvPr/>
        </p:nvSpPr>
        <p:spPr bwMode="auto">
          <a:xfrm>
            <a:off x="827585" y="2147912"/>
            <a:ext cx="7340724" cy="4031873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ts val="1200"/>
              </a:spcBef>
              <a:buFont typeface="+mj-lt"/>
              <a:buAutoNum type="arabicParenR"/>
            </a:pPr>
            <a:r>
              <a:rPr lang="pl-PL" sz="2400" i="1" dirty="0" smtClean="0"/>
              <a:t>przyśpieszenie procesu modernizacji technicznej;</a:t>
            </a:r>
          </a:p>
          <a:p>
            <a:pPr marL="514350" indent="-514350" algn="just">
              <a:spcBef>
                <a:spcPts val="1200"/>
              </a:spcBef>
              <a:buFont typeface="+mj-lt"/>
              <a:buAutoNum type="arabicParenR"/>
            </a:pPr>
            <a:r>
              <a:rPr lang="pl-PL" sz="2400" i="1" dirty="0" smtClean="0"/>
              <a:t>zwiększenie liczebności SZ RP, w tym w ramach tworzenia kolejnej dywizji;</a:t>
            </a:r>
          </a:p>
          <a:p>
            <a:pPr marL="457200" indent="-457200" algn="just">
              <a:spcBef>
                <a:spcPts val="1200"/>
              </a:spcBef>
              <a:buFont typeface="+mj-lt"/>
              <a:buAutoNum type="arabicParenR"/>
            </a:pPr>
            <a:r>
              <a:rPr lang="pl-PL" sz="2400" i="1" dirty="0" smtClean="0"/>
              <a:t>tworzenie warunków do realizacji zadań sojuszniczych wynikających z decyzji podjętych na Szczycie NATO                w Warszawie w 2016 r.;</a:t>
            </a:r>
            <a:endParaRPr lang="pl-PL" sz="2400" i="1" dirty="0"/>
          </a:p>
          <a:p>
            <a:pPr marL="457200" indent="-457200" algn="just">
              <a:spcBef>
                <a:spcPts val="1200"/>
              </a:spcBef>
              <a:buFont typeface="+mj-lt"/>
              <a:buAutoNum type="arabicParenR"/>
            </a:pPr>
            <a:r>
              <a:rPr lang="pl-PL" sz="2400" i="1" dirty="0" smtClean="0"/>
              <a:t>rozwój jednostek obrony terytorialnej;</a:t>
            </a:r>
          </a:p>
          <a:p>
            <a:pPr marL="457200" indent="-457200" algn="just">
              <a:spcBef>
                <a:spcPts val="1200"/>
              </a:spcBef>
              <a:buFont typeface="+mj-lt"/>
              <a:buAutoNum type="arabicParenR"/>
            </a:pPr>
            <a:r>
              <a:rPr lang="pl-PL" sz="2400" i="1" dirty="0" smtClean="0"/>
              <a:t>poprawę stanu zasobów obronnych: technicznych, materiałowych i osobowych w obszarze rezerw.</a:t>
            </a:r>
            <a:endParaRPr lang="pl-PL" sz="2400" i="1" dirty="0"/>
          </a:p>
        </p:txBody>
      </p:sp>
      <p:sp>
        <p:nvSpPr>
          <p:cNvPr id="4" name="Text Box 20" descr="LATVIA"/>
          <p:cNvSpPr txBox="1">
            <a:spLocks noChangeArrowheads="1"/>
          </p:cNvSpPr>
          <p:nvPr/>
        </p:nvSpPr>
        <p:spPr bwMode="auto">
          <a:xfrm>
            <a:off x="284086" y="1340768"/>
            <a:ext cx="8256232" cy="52322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sz="2800" b="1" i="1" u="sng" dirty="0"/>
              <a:t>Projekt budżetu resortu ON na </a:t>
            </a:r>
            <a:r>
              <a:rPr lang="pl-PL" sz="2800" b="1" i="1" u="sng" dirty="0" smtClean="0"/>
              <a:t>2020 </a:t>
            </a:r>
            <a:r>
              <a:rPr lang="pl-PL" sz="2800" b="1" i="1" u="sng" dirty="0"/>
              <a:t>r</a:t>
            </a:r>
            <a:r>
              <a:rPr lang="pl-PL" sz="2800" b="1" i="1" u="sng" dirty="0" smtClean="0"/>
              <a:t>. umożliwia:</a:t>
            </a:r>
            <a:endParaRPr lang="pl-PL" sz="2800" b="1" i="1" u="sng" dirty="0"/>
          </a:p>
        </p:txBody>
      </p:sp>
      <p:grpSp>
        <p:nvGrpSpPr>
          <p:cNvPr id="5" name="Grupa 4"/>
          <p:cNvGrpSpPr/>
          <p:nvPr/>
        </p:nvGrpSpPr>
        <p:grpSpPr>
          <a:xfrm>
            <a:off x="0" y="0"/>
            <a:ext cx="9144000" cy="980728"/>
            <a:chOff x="0" y="0"/>
            <a:chExt cx="9144000" cy="980728"/>
          </a:xfrm>
        </p:grpSpPr>
        <p:sp>
          <p:nvSpPr>
            <p:cNvPr id="6" name="Prostokąt 5"/>
            <p:cNvSpPr/>
            <p:nvPr/>
          </p:nvSpPr>
          <p:spPr>
            <a:xfrm>
              <a:off x="0" y="0"/>
              <a:ext cx="9144000" cy="980728"/>
            </a:xfrm>
            <a:prstGeom prst="rect">
              <a:avLst/>
            </a:prstGeom>
            <a:gradFill flip="none" rotWithShape="1">
              <a:gsLst>
                <a:gs pos="0">
                  <a:srgbClr val="4F81BD">
                    <a:shade val="30000"/>
                    <a:satMod val="115000"/>
                  </a:srgbClr>
                </a:gs>
                <a:gs pos="50000">
                  <a:srgbClr val="4F81BD">
                    <a:shade val="67500"/>
                    <a:satMod val="115000"/>
                  </a:srgbClr>
                </a:gs>
                <a:gs pos="100000">
                  <a:srgbClr val="4F81BD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1438" y="82550"/>
              <a:ext cx="755650" cy="754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8" name="Picture 5" descr="C:\Users\Roland\Desktop\2010-05-28_002813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460606" y="115888"/>
              <a:ext cx="647898" cy="6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Rectangle 46"/>
            <p:cNvSpPr>
              <a:spLocks noChangeArrowheads="1"/>
            </p:cNvSpPr>
            <p:nvPr/>
          </p:nvSpPr>
          <p:spPr bwMode="auto">
            <a:xfrm>
              <a:off x="1043608" y="115888"/>
              <a:ext cx="7124700" cy="7208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pl-PL" sz="2800" b="1" dirty="0" smtClean="0">
                  <a:solidFill>
                    <a:srgbClr val="FFFF00"/>
                  </a:solidFill>
                </a:rPr>
                <a:t>Wnioski</a:t>
              </a:r>
              <a:endParaRPr lang="pl-PL" sz="2800" b="1" dirty="0"/>
            </a:p>
          </p:txBody>
        </p:sp>
      </p:grp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8617D-C334-492A-A254-AB292A3E63A0}" type="slidenum">
              <a:rPr lang="pl-PL" b="1" smtClean="0">
                <a:solidFill>
                  <a:schemeClr val="tx1"/>
                </a:solidFill>
              </a:rPr>
              <a:t>10</a:t>
            </a:fld>
            <a:endParaRPr lang="pl-PL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162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331640" y="2636912"/>
            <a:ext cx="64087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5400" b="1" i="1" dirty="0" smtClean="0"/>
              <a:t>Dziękuję za uwagę</a:t>
            </a:r>
            <a:endParaRPr lang="pl-PL" sz="5400" b="1" i="1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8617D-C334-492A-A254-AB292A3E63A0}" type="slidenum">
              <a:rPr lang="pl-PL" b="1" smtClean="0">
                <a:solidFill>
                  <a:schemeClr val="tx1"/>
                </a:solidFill>
              </a:rPr>
              <a:t>11</a:t>
            </a:fld>
            <a:endParaRPr lang="pl-PL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47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3809166" y="1106745"/>
            <a:ext cx="4723273" cy="5217054"/>
          </a:xfr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1600" dirty="0"/>
              <a:t>Głównym celem działalności resortu obrony narodowej w </a:t>
            </a:r>
            <a:r>
              <a:rPr lang="pl-PL" sz="1600" dirty="0" smtClean="0"/>
              <a:t>2020 </a:t>
            </a:r>
            <a:r>
              <a:rPr lang="pl-PL" sz="1600" dirty="0"/>
              <a:t>r. </a:t>
            </a:r>
            <a:r>
              <a:rPr lang="pl-PL" sz="1600" dirty="0" smtClean="0"/>
              <a:t>jest zwiększenie zdolności obronnych RP w szczególności na wschodzie kraju poprzez:</a:t>
            </a:r>
          </a:p>
          <a:p>
            <a:pPr lvl="0" algn="just"/>
            <a:r>
              <a:rPr lang="pl-PL" sz="1600" dirty="0" smtClean="0"/>
              <a:t>wzmocnienie zdolności operacyjnych jednostek wojskowych,</a:t>
            </a:r>
          </a:p>
          <a:p>
            <a:pPr lvl="0" algn="just"/>
            <a:r>
              <a:rPr lang="pl-PL" sz="1600" dirty="0" smtClean="0"/>
              <a:t>modernizację techniczną,</a:t>
            </a:r>
          </a:p>
          <a:p>
            <a:pPr lvl="0" algn="just"/>
            <a:r>
              <a:rPr lang="pl-PL" sz="1600" dirty="0" smtClean="0"/>
              <a:t>wzrost liczebności Sił Zbrojnych RP,</a:t>
            </a:r>
          </a:p>
          <a:p>
            <a:pPr lvl="0" algn="just"/>
            <a:r>
              <a:rPr lang="pl-PL" sz="1600" dirty="0" smtClean="0"/>
              <a:t>rozwój i konsolidację struktur organizacyjno-funkcjonalnych, w tym formowanie                                           i ukompletowanie nowego związku taktycznego,</a:t>
            </a:r>
          </a:p>
          <a:p>
            <a:pPr lvl="0" algn="just"/>
            <a:r>
              <a:rPr lang="pl-PL" sz="1600" dirty="0" smtClean="0"/>
              <a:t>budowę struktur organizacyjnych Wojsk Obrony Terytorialnej</a:t>
            </a:r>
          </a:p>
          <a:p>
            <a:pPr lvl="0" algn="just"/>
            <a:r>
              <a:rPr lang="pl-PL" sz="1600" dirty="0" smtClean="0"/>
              <a:t>rozbudowę struktur organizacyjnych do działań                                        w cyberprzestrzeni i wsparcia kryptologicznego,</a:t>
            </a:r>
          </a:p>
          <a:p>
            <a:pPr lvl="0" algn="just"/>
            <a:r>
              <a:rPr lang="pl-PL" sz="1600" dirty="0" smtClean="0"/>
              <a:t>zapewnienie możliwości realizacji zadań obronnych przez organy władzy i administracji publicznej, przedsiębiorców oraz organizacje społeczne.</a:t>
            </a:r>
            <a:endParaRPr lang="pl-PL" sz="1600" dirty="0"/>
          </a:p>
        </p:txBody>
      </p:sp>
      <p:sp>
        <p:nvSpPr>
          <p:cNvPr id="6" name="pole tekstowe 5"/>
          <p:cNvSpPr txBox="1"/>
          <p:nvPr/>
        </p:nvSpPr>
        <p:spPr>
          <a:xfrm rot="16200000">
            <a:off x="822636" y="3505670"/>
            <a:ext cx="5236145" cy="40011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/>
            <a:r>
              <a:rPr lang="pl-PL" sz="2000" dirty="0" smtClean="0">
                <a:solidFill>
                  <a:schemeClr val="bg1"/>
                </a:solidFill>
              </a:rPr>
              <a:t>Cel główny *</a:t>
            </a:r>
            <a:endParaRPr lang="pl-PL" sz="2000" dirty="0">
              <a:solidFill>
                <a:schemeClr val="bg1"/>
              </a:solidFill>
            </a:endParaRPr>
          </a:p>
        </p:txBody>
      </p:sp>
      <p:sp>
        <p:nvSpPr>
          <p:cNvPr id="10" name="Strzałka w prawo 9"/>
          <p:cNvSpPr/>
          <p:nvPr/>
        </p:nvSpPr>
        <p:spPr>
          <a:xfrm>
            <a:off x="904090" y="2500134"/>
            <a:ext cx="2088232" cy="2430274"/>
          </a:xfrm>
          <a:prstGeom prst="rightArrow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rgbClr val="FF5050"/>
              </a:solidFill>
            </a:endParaRPr>
          </a:p>
        </p:txBody>
      </p:sp>
      <p:grpSp>
        <p:nvGrpSpPr>
          <p:cNvPr id="12" name="Grupa 11"/>
          <p:cNvGrpSpPr/>
          <p:nvPr/>
        </p:nvGrpSpPr>
        <p:grpSpPr>
          <a:xfrm>
            <a:off x="0" y="0"/>
            <a:ext cx="9144000" cy="980728"/>
            <a:chOff x="0" y="0"/>
            <a:chExt cx="9144000" cy="980728"/>
          </a:xfrm>
        </p:grpSpPr>
        <p:sp>
          <p:nvSpPr>
            <p:cNvPr id="13" name="Prostokąt 12"/>
            <p:cNvSpPr/>
            <p:nvPr/>
          </p:nvSpPr>
          <p:spPr>
            <a:xfrm>
              <a:off x="0" y="0"/>
              <a:ext cx="9144000" cy="980728"/>
            </a:xfrm>
            <a:prstGeom prst="rect">
              <a:avLst/>
            </a:prstGeom>
            <a:gradFill flip="none" rotWithShape="1">
              <a:gsLst>
                <a:gs pos="0">
                  <a:srgbClr val="4F81BD">
                    <a:shade val="30000"/>
                    <a:satMod val="115000"/>
                  </a:srgbClr>
                </a:gs>
                <a:gs pos="50000">
                  <a:srgbClr val="4F81BD">
                    <a:shade val="67500"/>
                    <a:satMod val="115000"/>
                  </a:srgbClr>
                </a:gs>
                <a:gs pos="100000">
                  <a:srgbClr val="4F81BD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1438" y="82550"/>
              <a:ext cx="755650" cy="754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5" name="Picture 5" descr="C:\Users\Roland\Desktop\2010-05-28_002813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422104" y="115888"/>
              <a:ext cx="686399" cy="6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" name="Rectangle 46"/>
            <p:cNvSpPr>
              <a:spLocks noChangeArrowheads="1"/>
            </p:cNvSpPr>
            <p:nvPr/>
          </p:nvSpPr>
          <p:spPr bwMode="auto">
            <a:xfrm>
              <a:off x="1043608" y="287436"/>
              <a:ext cx="7124700" cy="549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pl-PL" sz="2800" b="1" dirty="0" smtClean="0">
                  <a:solidFill>
                    <a:srgbClr val="FFFF00"/>
                  </a:solidFill>
                </a:rPr>
                <a:t>Cel główny działalności MON w 2020 r.</a:t>
              </a:r>
              <a:endParaRPr lang="pl-PL" sz="2800" b="1" dirty="0">
                <a:solidFill>
                  <a:srgbClr val="FFFF00"/>
                </a:solidFill>
              </a:endParaRPr>
            </a:p>
          </p:txBody>
        </p:sp>
      </p:grp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>
          <a:xfrm>
            <a:off x="7226422" y="6356350"/>
            <a:ext cx="1695636" cy="365125"/>
          </a:xfrm>
        </p:spPr>
        <p:txBody>
          <a:bodyPr/>
          <a:lstStyle/>
          <a:p>
            <a:fld id="{F668617D-C334-492A-A254-AB292A3E63A0}" type="slidenum">
              <a:rPr lang="pl-PL" b="1" smtClean="0">
                <a:solidFill>
                  <a:schemeClr val="tx1"/>
                </a:solidFill>
              </a:rPr>
              <a:t>2</a:t>
            </a:fld>
            <a:endParaRPr lang="pl-PL" b="1" dirty="0">
              <a:solidFill>
                <a:schemeClr val="tx1"/>
              </a:solidFill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449263" y="6420051"/>
            <a:ext cx="7173945" cy="298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 smtClean="0">
                <a:solidFill>
                  <a:schemeClr val="tx1"/>
                </a:solidFill>
              </a:rPr>
              <a:t>* </a:t>
            </a:r>
            <a:r>
              <a:rPr lang="pl-PL" sz="1000" dirty="0" smtClean="0">
                <a:solidFill>
                  <a:schemeClr val="tx1"/>
                </a:solidFill>
              </a:rPr>
              <a:t>Wytyczne Ministra Obrony Narodowej do planowania  działalności w resorcie obrony narodowej w latach 2020-2021 </a:t>
            </a:r>
            <a:endParaRPr lang="pl-PL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20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1"/>
          <p:cNvSpPr txBox="1">
            <a:spLocks/>
          </p:cNvSpPr>
          <p:nvPr/>
        </p:nvSpPr>
        <p:spPr>
          <a:xfrm>
            <a:off x="911422" y="1561379"/>
            <a:ext cx="7695865" cy="445044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30000"/>
                  <a:satMod val="115000"/>
                </a:schemeClr>
              </a:gs>
              <a:gs pos="20000">
                <a:schemeClr val="bg1">
                  <a:lumMod val="95000"/>
                  <a:shade val="67500"/>
                  <a:satMod val="115000"/>
                </a:schemeClr>
              </a:gs>
              <a:gs pos="100000">
                <a:schemeClr val="bg1">
                  <a:lumMod val="9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solidFill>
              <a:schemeClr val="tx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rtlCol="0" anchor="ctr">
            <a:sp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800" kern="120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94360" indent="-18288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77240" indent="-18288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60120" indent="-18288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43000" indent="-182880" algn="l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25880" indent="-182880" algn="l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08760" indent="-182880" algn="l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91640" indent="-182880" algn="l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276225" algn="just"/>
            <a:r>
              <a:rPr lang="pl-PL" sz="2400" dirty="0" smtClean="0">
                <a:solidFill>
                  <a:schemeClr val="tx1"/>
                </a:solidFill>
              </a:rPr>
              <a:t>Produkt Krajowy Brutto (PKB) w 2020 r. (prognoza) – </a:t>
            </a:r>
            <a:r>
              <a:rPr lang="pl-PL" sz="2400" b="1" dirty="0" smtClean="0">
                <a:solidFill>
                  <a:schemeClr val="tx1"/>
                </a:solidFill>
              </a:rPr>
              <a:t>2.373,3 mld zł</a:t>
            </a:r>
          </a:p>
          <a:p>
            <a:pPr marL="361950" indent="-276225" algn="just"/>
            <a:r>
              <a:rPr lang="pl-PL" sz="2400" dirty="0" smtClean="0"/>
              <a:t>Wydatki obronne w 2020 r. - </a:t>
            </a:r>
            <a:r>
              <a:rPr lang="pl-PL" sz="2400" b="1" dirty="0" smtClean="0"/>
              <a:t>2,10 % PKB</a:t>
            </a:r>
            <a:r>
              <a:rPr lang="pl-PL" sz="2400" dirty="0" smtClean="0"/>
              <a:t> planowanego do osiągnięcia w 2020 r.</a:t>
            </a:r>
          </a:p>
          <a:p>
            <a:pPr marL="361950" indent="-276225" algn="just"/>
            <a:r>
              <a:rPr lang="pl-PL" sz="2400" dirty="0" smtClean="0"/>
              <a:t>Średnioroczny wzrost cen towarów i usług – </a:t>
            </a:r>
            <a:r>
              <a:rPr lang="pl-PL" sz="2400" b="1" dirty="0" smtClean="0">
                <a:solidFill>
                  <a:schemeClr val="tx1"/>
                </a:solidFill>
              </a:rPr>
              <a:t>102,5%</a:t>
            </a:r>
            <a:r>
              <a:rPr lang="pl-PL" sz="2400" dirty="0" smtClean="0">
                <a:solidFill>
                  <a:schemeClr val="tx1"/>
                </a:solidFill>
              </a:rPr>
              <a:t> </a:t>
            </a:r>
          </a:p>
          <a:p>
            <a:pPr marL="361950" indent="-276225" algn="just"/>
            <a:r>
              <a:rPr lang="pl-PL" sz="2400" dirty="0" smtClean="0"/>
              <a:t>Waloryzacja emerytur i rent – </a:t>
            </a:r>
            <a:r>
              <a:rPr lang="pl-PL" sz="2400" b="1" dirty="0" smtClean="0">
                <a:solidFill>
                  <a:schemeClr val="tx1"/>
                </a:solidFill>
              </a:rPr>
              <a:t>103,24%</a:t>
            </a:r>
          </a:p>
          <a:p>
            <a:pPr marL="361950" indent="-276225" algn="just"/>
            <a:r>
              <a:rPr lang="pl-PL" sz="2400" dirty="0" smtClean="0">
                <a:solidFill>
                  <a:schemeClr val="tx1"/>
                </a:solidFill>
              </a:rPr>
              <a:t>Waloryzacja wynagrodzeń  osób objętych i nieobjętych mnożnikowymi systemami wynagrodzeń – </a:t>
            </a:r>
            <a:r>
              <a:rPr lang="pl-PL" sz="2400" b="1" dirty="0" smtClean="0">
                <a:solidFill>
                  <a:schemeClr val="tx1"/>
                </a:solidFill>
              </a:rPr>
              <a:t>106,0%</a:t>
            </a:r>
          </a:p>
          <a:p>
            <a:pPr marL="361950" indent="-276225"/>
            <a:r>
              <a:rPr lang="pl-PL" sz="2400" dirty="0" smtClean="0"/>
              <a:t>Kursy walut :</a:t>
            </a:r>
          </a:p>
          <a:p>
            <a:pPr marL="542925" lvl="1" indent="-182563">
              <a:tabLst>
                <a:tab pos="542925" algn="l"/>
              </a:tabLst>
            </a:pPr>
            <a:r>
              <a:rPr lang="pl-PL" sz="1800" dirty="0" smtClean="0"/>
              <a:t>PLN</a:t>
            </a:r>
            <a:r>
              <a:rPr lang="pl-PL" sz="1800" dirty="0"/>
              <a:t>/</a:t>
            </a:r>
            <a:r>
              <a:rPr lang="pl-PL" sz="1800" dirty="0" smtClean="0"/>
              <a:t>USD – </a:t>
            </a:r>
            <a:r>
              <a:rPr lang="pl-PL" sz="1800" dirty="0" smtClean="0">
                <a:solidFill>
                  <a:schemeClr val="tx1"/>
                </a:solidFill>
              </a:rPr>
              <a:t>3,80 zł</a:t>
            </a:r>
          </a:p>
          <a:p>
            <a:pPr marL="542925" lvl="1" indent="-182563">
              <a:tabLst>
                <a:tab pos="542925" algn="l"/>
              </a:tabLst>
            </a:pPr>
            <a:r>
              <a:rPr lang="pl-PL" sz="1800" dirty="0" smtClean="0"/>
              <a:t>PLN</a:t>
            </a:r>
            <a:r>
              <a:rPr lang="pl-PL" sz="1800" dirty="0"/>
              <a:t>/</a:t>
            </a:r>
            <a:r>
              <a:rPr lang="pl-PL" sz="1800" dirty="0" smtClean="0"/>
              <a:t>EURO – </a:t>
            </a:r>
            <a:r>
              <a:rPr lang="pl-PL" sz="1800" dirty="0" smtClean="0">
                <a:solidFill>
                  <a:schemeClr val="tx1"/>
                </a:solidFill>
              </a:rPr>
              <a:t>4,30 zł</a:t>
            </a:r>
            <a:endParaRPr lang="pl-PL" sz="1800" dirty="0">
              <a:solidFill>
                <a:schemeClr val="tx1"/>
              </a:solidFill>
            </a:endParaRPr>
          </a:p>
        </p:txBody>
      </p:sp>
      <p:grpSp>
        <p:nvGrpSpPr>
          <p:cNvPr id="6" name="Grupa 5"/>
          <p:cNvGrpSpPr/>
          <p:nvPr/>
        </p:nvGrpSpPr>
        <p:grpSpPr>
          <a:xfrm>
            <a:off x="0" y="-27161"/>
            <a:ext cx="9144000" cy="980728"/>
            <a:chOff x="0" y="0"/>
            <a:chExt cx="9144000" cy="980728"/>
          </a:xfrm>
        </p:grpSpPr>
        <p:sp>
          <p:nvSpPr>
            <p:cNvPr id="17" name="Prostokąt 16"/>
            <p:cNvSpPr/>
            <p:nvPr/>
          </p:nvSpPr>
          <p:spPr>
            <a:xfrm>
              <a:off x="0" y="0"/>
              <a:ext cx="9144000" cy="980728"/>
            </a:xfrm>
            <a:prstGeom prst="rect">
              <a:avLst/>
            </a:prstGeom>
            <a:gradFill flip="none" rotWithShape="1">
              <a:gsLst>
                <a:gs pos="0">
                  <a:srgbClr val="4F81BD">
                    <a:shade val="30000"/>
                    <a:satMod val="115000"/>
                  </a:srgbClr>
                </a:gs>
                <a:gs pos="50000">
                  <a:srgbClr val="4F81BD">
                    <a:shade val="67500"/>
                    <a:satMod val="115000"/>
                  </a:srgbClr>
                </a:gs>
                <a:gs pos="100000">
                  <a:srgbClr val="4F81BD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8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27161"/>
              <a:ext cx="911422" cy="953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9" name="Picture 5" descr="C:\Users\Roland\Desktop\2010-05-28_002813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232579" y="27162"/>
              <a:ext cx="911421" cy="9535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" name="Rectangle 46"/>
            <p:cNvSpPr>
              <a:spLocks noChangeArrowheads="1"/>
            </p:cNvSpPr>
            <p:nvPr/>
          </p:nvSpPr>
          <p:spPr bwMode="auto">
            <a:xfrm>
              <a:off x="1043608" y="287436"/>
              <a:ext cx="7124700" cy="549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pl-PL" sz="2800" b="1" dirty="0">
                  <a:solidFill>
                    <a:srgbClr val="FFFF00"/>
                  </a:solidFill>
                </a:rPr>
                <a:t>Podstawowe wskaźniki </a:t>
              </a:r>
              <a:endParaRPr lang="pl-PL" sz="2800" b="1" dirty="0" smtClean="0">
                <a:solidFill>
                  <a:srgbClr val="FFFF00"/>
                </a:solidFill>
              </a:endParaRPr>
            </a:p>
            <a:p>
              <a:pPr algn="ctr"/>
              <a:r>
                <a:rPr lang="pl-PL" sz="2800" b="1" dirty="0" smtClean="0">
                  <a:solidFill>
                    <a:srgbClr val="FFFF00"/>
                  </a:solidFill>
                </a:rPr>
                <a:t>makroekonomiczne </a:t>
              </a:r>
              <a:r>
                <a:rPr lang="pl-PL" sz="2800" b="1" dirty="0">
                  <a:solidFill>
                    <a:srgbClr val="FFFF00"/>
                  </a:solidFill>
                </a:rPr>
                <a:t>na </a:t>
              </a:r>
              <a:r>
                <a:rPr lang="pl-PL" sz="2800" b="1" dirty="0" smtClean="0">
                  <a:solidFill>
                    <a:srgbClr val="FFFF00"/>
                  </a:solidFill>
                </a:rPr>
                <a:t>2020 r</a:t>
              </a:r>
              <a:r>
                <a:rPr lang="pl-PL" sz="2800" b="1" dirty="0">
                  <a:solidFill>
                    <a:srgbClr val="FFFF00"/>
                  </a:solidFill>
                </a:rPr>
                <a:t>.</a:t>
              </a:r>
            </a:p>
          </p:txBody>
        </p:sp>
      </p:grp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368858" cy="365125"/>
          </a:xfrm>
        </p:spPr>
        <p:txBody>
          <a:bodyPr/>
          <a:lstStyle/>
          <a:p>
            <a:fld id="{F668617D-C334-492A-A254-AB292A3E63A0}" type="slidenum">
              <a:rPr lang="pl-PL" b="1" smtClean="0">
                <a:solidFill>
                  <a:schemeClr val="tx1"/>
                </a:solidFill>
              </a:rPr>
              <a:t>3</a:t>
            </a:fld>
            <a:endParaRPr lang="pl-PL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6725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ostokąt 13"/>
          <p:cNvSpPr/>
          <p:nvPr/>
        </p:nvSpPr>
        <p:spPr>
          <a:xfrm>
            <a:off x="0" y="260648"/>
            <a:ext cx="9144000" cy="79208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" name="pole tekstowe 19"/>
          <p:cNvSpPr txBox="1"/>
          <p:nvPr/>
        </p:nvSpPr>
        <p:spPr>
          <a:xfrm>
            <a:off x="827584" y="416277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1" dirty="0" smtClean="0">
                <a:solidFill>
                  <a:schemeClr val="bg1"/>
                </a:solidFill>
              </a:rPr>
              <a:t>Departament Budżetowy</a:t>
            </a:r>
          </a:p>
          <a:p>
            <a:r>
              <a:rPr lang="pl-PL" sz="1000" dirty="0" smtClean="0">
                <a:solidFill>
                  <a:schemeClr val="bg1"/>
                </a:solidFill>
              </a:rPr>
              <a:t>Ministerstwo Obrony Narodowej</a:t>
            </a:r>
          </a:p>
        </p:txBody>
      </p:sp>
      <p:cxnSp>
        <p:nvCxnSpPr>
          <p:cNvPr id="21" name="Łącznik prosty 20"/>
          <p:cNvCxnSpPr/>
          <p:nvPr/>
        </p:nvCxnSpPr>
        <p:spPr>
          <a:xfrm>
            <a:off x="3131840" y="476672"/>
            <a:ext cx="0" cy="43204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rostokąt 21"/>
          <p:cNvSpPr/>
          <p:nvPr/>
        </p:nvSpPr>
        <p:spPr>
          <a:xfrm>
            <a:off x="3347864" y="332656"/>
            <a:ext cx="4680520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pl-PL" b="1" i="1" dirty="0" smtClean="0">
              <a:solidFill>
                <a:srgbClr val="FF0000"/>
              </a:solidFill>
              <a:cs typeface="Arial" pitchFamily="34" charset="0"/>
            </a:endParaRPr>
          </a:p>
          <a:p>
            <a:pPr algn="ctr"/>
            <a:r>
              <a:rPr lang="pl-PL" b="1" i="1" dirty="0" smtClean="0">
                <a:solidFill>
                  <a:srgbClr val="FF0000"/>
                </a:solidFill>
                <a:cs typeface="Arial" pitchFamily="34" charset="0"/>
              </a:rPr>
              <a:t>.</a:t>
            </a:r>
          </a:p>
        </p:txBody>
      </p:sp>
      <p:cxnSp>
        <p:nvCxnSpPr>
          <p:cNvPr id="23" name="Łącznik prosty 22"/>
          <p:cNvCxnSpPr/>
          <p:nvPr/>
        </p:nvCxnSpPr>
        <p:spPr>
          <a:xfrm>
            <a:off x="827584" y="476672"/>
            <a:ext cx="0" cy="43204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rostokąt 23"/>
          <p:cNvSpPr/>
          <p:nvPr/>
        </p:nvSpPr>
        <p:spPr>
          <a:xfrm>
            <a:off x="3347864" y="332656"/>
            <a:ext cx="4680520" cy="7335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500"/>
              </a:lnSpc>
            </a:pPr>
            <a:r>
              <a:rPr lang="pl-PL" sz="2400" b="1" i="1" dirty="0" smtClean="0">
                <a:solidFill>
                  <a:srgbClr val="FF0000"/>
                </a:solidFill>
                <a:cs typeface="Arial" pitchFamily="34" charset="0"/>
              </a:rPr>
              <a:t>Przewidywany poziom </a:t>
            </a:r>
            <a:br>
              <a:rPr lang="pl-PL" sz="2400" b="1" i="1" dirty="0" smtClean="0">
                <a:solidFill>
                  <a:srgbClr val="FF0000"/>
                </a:solidFill>
                <a:cs typeface="Arial" pitchFamily="34" charset="0"/>
              </a:rPr>
            </a:br>
            <a:r>
              <a:rPr lang="pl-PL" sz="2400" b="1" i="1" dirty="0" smtClean="0">
                <a:solidFill>
                  <a:srgbClr val="FF0000"/>
                </a:solidFill>
                <a:cs typeface="Arial" pitchFamily="34" charset="0"/>
              </a:rPr>
              <a:t>wydatków obronnych </a:t>
            </a:r>
            <a:r>
              <a:rPr lang="pl-PL" sz="2400" b="1" i="1" dirty="0">
                <a:solidFill>
                  <a:srgbClr val="FF0000"/>
                </a:solidFill>
                <a:cs typeface="Arial" pitchFamily="34" charset="0"/>
              </a:rPr>
              <a:t>na </a:t>
            </a:r>
            <a:r>
              <a:rPr lang="pl-PL" sz="2400" b="1" i="1" dirty="0" smtClean="0">
                <a:solidFill>
                  <a:srgbClr val="FF0000"/>
                </a:solidFill>
                <a:cs typeface="Arial" pitchFamily="34" charset="0"/>
              </a:rPr>
              <a:t>2020 r.</a:t>
            </a:r>
          </a:p>
        </p:txBody>
      </p:sp>
      <p:sp>
        <p:nvSpPr>
          <p:cNvPr id="27" name="Symbol zastępczy numeru slajdu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E757C1FA-B663-4367-9CA5-D7DA0BBB9AFA}" type="slidenum">
              <a:rPr lang="pl-PL" b="1" smtClean="0">
                <a:solidFill>
                  <a:schemeClr val="tx1"/>
                </a:solidFill>
              </a:rPr>
              <a:pPr/>
              <a:t>4</a:t>
            </a:fld>
            <a:endParaRPr lang="pl-PL" b="1" dirty="0">
              <a:solidFill>
                <a:schemeClr val="tx1"/>
              </a:solidFill>
            </a:endParaRPr>
          </a:p>
        </p:txBody>
      </p: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385025"/>
            <a:ext cx="576064" cy="523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9" name="Symbol zastępczy zawartości 1"/>
          <p:cNvSpPr>
            <a:spLocks noGrp="1"/>
          </p:cNvSpPr>
          <p:nvPr>
            <p:ph idx="1"/>
          </p:nvPr>
        </p:nvSpPr>
        <p:spPr>
          <a:xfrm>
            <a:off x="251520" y="1412776"/>
            <a:ext cx="3629016" cy="1771640"/>
          </a:xfrm>
          <a:gradFill flip="none" rotWithShape="1">
            <a:gsLst>
              <a:gs pos="0">
                <a:schemeClr val="bg1">
                  <a:lumMod val="95000"/>
                  <a:shade val="30000"/>
                  <a:satMod val="115000"/>
                </a:schemeClr>
              </a:gs>
              <a:gs pos="50000">
                <a:schemeClr val="bg1">
                  <a:lumMod val="95000"/>
                  <a:shade val="67500"/>
                  <a:satMod val="115000"/>
                </a:schemeClr>
              </a:gs>
              <a:gs pos="100000">
                <a:schemeClr val="bg1">
                  <a:lumMod val="95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Clr>
                <a:schemeClr val="tx1">
                  <a:lumMod val="50000"/>
                  <a:lumOff val="50000"/>
                </a:schemeClr>
              </a:buClr>
              <a:buNone/>
            </a:pPr>
            <a:endParaRPr lang="pl-PL" sz="500" dirty="0" smtClean="0">
              <a:solidFill>
                <a:schemeClr val="tx1">
                  <a:lumMod val="85000"/>
                </a:schemeClr>
              </a:solidFill>
            </a:endParaRPr>
          </a:p>
          <a:p>
            <a:pPr marL="182880" indent="-182880"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</a:pPr>
            <a:r>
              <a:rPr lang="pl-PL" sz="1600" dirty="0" smtClean="0">
                <a:solidFill>
                  <a:schemeClr val="tx1">
                    <a:lumMod val="85000"/>
                  </a:schemeClr>
                </a:solidFill>
              </a:rPr>
              <a:t>Ustawa z </a:t>
            </a:r>
            <a:r>
              <a:rPr lang="pl-PL" sz="1600" dirty="0">
                <a:solidFill>
                  <a:schemeClr val="tx1">
                    <a:lumMod val="85000"/>
                  </a:schemeClr>
                </a:solidFill>
              </a:rPr>
              <a:t>dnia 25 maja 2001 roku </a:t>
            </a:r>
            <a:r>
              <a:rPr lang="pl-PL" sz="1600" dirty="0" smtClean="0">
                <a:solidFill>
                  <a:schemeClr val="tx1">
                    <a:lumMod val="85000"/>
                  </a:schemeClr>
                </a:solidFill>
              </a:rPr>
              <a:t/>
            </a:r>
            <a:br>
              <a:rPr lang="pl-PL" sz="1600" dirty="0" smtClean="0">
                <a:solidFill>
                  <a:schemeClr val="tx1">
                    <a:lumMod val="85000"/>
                  </a:schemeClr>
                </a:solidFill>
              </a:rPr>
            </a:br>
            <a:r>
              <a:rPr lang="pl-PL" sz="1600" dirty="0" smtClean="0">
                <a:solidFill>
                  <a:schemeClr val="tx1">
                    <a:lumMod val="85000"/>
                  </a:schemeClr>
                </a:solidFill>
              </a:rPr>
              <a:t>o </a:t>
            </a:r>
            <a:r>
              <a:rPr lang="pl-PL" sz="1600" dirty="0">
                <a:solidFill>
                  <a:schemeClr val="tx1">
                    <a:lumMod val="85000"/>
                  </a:schemeClr>
                </a:solidFill>
              </a:rPr>
              <a:t>przebudowie i modernizacji technicznej oraz finansowaniu </a:t>
            </a:r>
            <a:r>
              <a:rPr lang="pl-PL" sz="1600" dirty="0" smtClean="0">
                <a:solidFill>
                  <a:schemeClr val="tx1">
                    <a:lumMod val="85000"/>
                  </a:schemeClr>
                </a:solidFill>
              </a:rPr>
              <a:t/>
            </a:r>
            <a:br>
              <a:rPr lang="pl-PL" sz="1600" dirty="0" smtClean="0">
                <a:solidFill>
                  <a:schemeClr val="tx1">
                    <a:lumMod val="85000"/>
                  </a:schemeClr>
                </a:solidFill>
              </a:rPr>
            </a:br>
            <a:r>
              <a:rPr lang="pl-PL" sz="1600" dirty="0" smtClean="0">
                <a:solidFill>
                  <a:schemeClr val="tx1">
                    <a:lumMod val="85000"/>
                  </a:schemeClr>
                </a:solidFill>
              </a:rPr>
              <a:t>Sił </a:t>
            </a:r>
            <a:r>
              <a:rPr lang="pl-PL" sz="1600" dirty="0">
                <a:solidFill>
                  <a:schemeClr val="tx1">
                    <a:lumMod val="85000"/>
                  </a:schemeClr>
                </a:solidFill>
              </a:rPr>
              <a:t>Zbrojnych Rzeczypospolitej Polskiej (</a:t>
            </a:r>
            <a:r>
              <a:rPr lang="pl-PL" sz="1600" dirty="0" smtClean="0">
                <a:solidFill>
                  <a:schemeClr val="tx1">
                    <a:lumMod val="85000"/>
                  </a:schemeClr>
                </a:solidFill>
              </a:rPr>
              <a:t>Dz.U.2018.37 </a:t>
            </a:r>
            <a:r>
              <a:rPr lang="pl-PL" sz="1600" dirty="0">
                <a:solidFill>
                  <a:schemeClr val="tx1">
                    <a:lumMod val="85000"/>
                  </a:schemeClr>
                </a:solidFill>
              </a:rPr>
              <a:t>j.t.)</a:t>
            </a:r>
          </a:p>
        </p:txBody>
      </p:sp>
      <p:sp>
        <p:nvSpPr>
          <p:cNvPr id="30" name="Symbol zastępczy zawartości 1"/>
          <p:cNvSpPr txBox="1">
            <a:spLocks/>
          </p:cNvSpPr>
          <p:nvPr/>
        </p:nvSpPr>
        <p:spPr>
          <a:xfrm>
            <a:off x="5001090" y="1412776"/>
            <a:ext cx="3394720" cy="177164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30000"/>
                  <a:satMod val="115000"/>
                </a:schemeClr>
              </a:gs>
              <a:gs pos="50000">
                <a:schemeClr val="bg1">
                  <a:lumMod val="95000"/>
                  <a:shade val="67500"/>
                  <a:satMod val="115000"/>
                </a:schemeClr>
              </a:gs>
              <a:gs pos="100000">
                <a:schemeClr val="bg1">
                  <a:lumMod val="95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800" kern="120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94360" indent="-18288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77240" indent="-18288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60120" indent="-18288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43000" indent="-182880" algn="l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25880" indent="-182880" algn="l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08760" indent="-182880" algn="l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91640" indent="-182880" algn="l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600" dirty="0" smtClean="0"/>
              <a:t>„</a:t>
            </a:r>
            <a:r>
              <a:rPr lang="pl-PL" sz="1600" dirty="0"/>
              <a:t>Na finansowanie potrzeb obronnych Rzeczypospolitej Polskiej przeznacza się </a:t>
            </a:r>
            <a:r>
              <a:rPr lang="pl-PL" sz="1600" dirty="0" smtClean="0"/>
              <a:t>w 2020 r.  </a:t>
            </a:r>
            <a:r>
              <a:rPr lang="pl-PL" sz="1600" dirty="0"/>
              <a:t>wydatki </a:t>
            </a:r>
            <a:r>
              <a:rPr lang="pl-PL" sz="1600" dirty="0" smtClean="0"/>
              <a:t>              z </a:t>
            </a:r>
            <a:r>
              <a:rPr lang="pl-PL" sz="1600" dirty="0"/>
              <a:t>budżetu państwa w wysokości </a:t>
            </a:r>
            <a:r>
              <a:rPr lang="pl-PL" sz="1600" b="1" u="sng" dirty="0"/>
              <a:t>nie niższej </a:t>
            </a:r>
            <a:r>
              <a:rPr lang="pl-PL" sz="1600" b="1" u="sng" dirty="0" smtClean="0"/>
              <a:t>niż 2,1% </a:t>
            </a:r>
            <a:r>
              <a:rPr lang="pl-PL" sz="1600" dirty="0" smtClean="0"/>
              <a:t>Produktu Krajowego Brutto z roku </a:t>
            </a:r>
            <a:r>
              <a:rPr lang="pl-PL" sz="1600" b="1" u="sng" dirty="0" smtClean="0"/>
              <a:t>planistycznego</a:t>
            </a:r>
            <a:r>
              <a:rPr lang="pl-PL" sz="1600" dirty="0" smtClean="0"/>
              <a:t>”</a:t>
            </a:r>
            <a:endParaRPr lang="pl-PL" sz="1600" dirty="0"/>
          </a:p>
        </p:txBody>
      </p:sp>
      <p:sp>
        <p:nvSpPr>
          <p:cNvPr id="31" name="Strzałka w prawo 30"/>
          <p:cNvSpPr/>
          <p:nvPr/>
        </p:nvSpPr>
        <p:spPr>
          <a:xfrm>
            <a:off x="4053794" y="1700808"/>
            <a:ext cx="878246" cy="1080120"/>
          </a:xfrm>
          <a:prstGeom prst="rightArrow">
            <a:avLst/>
          </a:prstGeom>
          <a:solidFill>
            <a:srgbClr val="C00000"/>
          </a:solidFill>
          <a:ln>
            <a:solidFill>
              <a:schemeClr val="tx1">
                <a:lumMod val="75000"/>
                <a:lumOff val="2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34" name="Grupa 33"/>
          <p:cNvGrpSpPr/>
          <p:nvPr/>
        </p:nvGrpSpPr>
        <p:grpSpPr>
          <a:xfrm>
            <a:off x="1432577" y="3400926"/>
            <a:ext cx="6120680" cy="1512168"/>
            <a:chOff x="1558008" y="3933056"/>
            <a:chExt cx="4881028" cy="1152128"/>
          </a:xfrm>
        </p:grpSpPr>
        <p:sp>
          <p:nvSpPr>
            <p:cNvPr id="35" name="Symbol zastępczy zawartości 1"/>
            <p:cNvSpPr txBox="1">
              <a:spLocks/>
            </p:cNvSpPr>
            <p:nvPr/>
          </p:nvSpPr>
          <p:spPr>
            <a:xfrm>
              <a:off x="1763688" y="3933056"/>
              <a:ext cx="4464496" cy="1152128"/>
            </a:xfrm>
            <a:prstGeom prst="rect">
              <a:avLst/>
            </a:prstGeom>
            <a:solidFill>
              <a:srgbClr val="C00000"/>
            </a:solidFill>
            <a:ln>
              <a:solidFill>
                <a:schemeClr val="tx1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txBody>
            <a:bodyPr vert="horz" lIns="91440" tIns="45720" rIns="91440" bIns="45720" rtlCol="0" anchor="ctr">
              <a:normAutofit/>
            </a:bodyPr>
            <a:lstStyle>
              <a:lvl1pPr marL="182880" indent="-182880" algn="l" defTabSz="914400" rtl="0" eaLnBrk="1" latinLnBrk="0" hangingPunct="1">
                <a:spcBef>
                  <a:spcPct val="20000"/>
                </a:spcBef>
                <a:buClr>
                  <a:schemeClr val="tx1">
                    <a:lumMod val="50000"/>
                    <a:lumOff val="50000"/>
                  </a:schemeClr>
                </a:buClr>
                <a:buFont typeface="Wingdings" pitchFamily="2" charset="2"/>
                <a:buChar char="§"/>
                <a:defRPr sz="1800" kern="1200">
                  <a:solidFill>
                    <a:schemeClr val="tx1">
                      <a:lumMod val="8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11480" indent="-182880" algn="l" defTabSz="914400" rtl="0" eaLnBrk="1" latinLnBrk="0" hangingPunct="1">
                <a:spcBef>
                  <a:spcPct val="20000"/>
                </a:spcBef>
                <a:buClr>
                  <a:schemeClr val="tx1">
                    <a:lumMod val="50000"/>
                    <a:lumOff val="50000"/>
                  </a:schemeClr>
                </a:buClr>
                <a:buFont typeface="Wingdings" pitchFamily="2" charset="2"/>
                <a:buChar char="§"/>
                <a:defRPr sz="1400" kern="1200">
                  <a:solidFill>
                    <a:schemeClr val="tx1">
                      <a:lumMod val="8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594360" indent="-182880" algn="l" defTabSz="914400" rtl="0" eaLnBrk="1" latinLnBrk="0" hangingPunct="1">
                <a:spcBef>
                  <a:spcPct val="20000"/>
                </a:spcBef>
                <a:buClr>
                  <a:schemeClr val="tx1">
                    <a:lumMod val="50000"/>
                    <a:lumOff val="50000"/>
                  </a:schemeClr>
                </a:buClr>
                <a:buFont typeface="Wingdings" pitchFamily="2" charset="2"/>
                <a:buChar char="§"/>
                <a:defRPr sz="1400" kern="1200">
                  <a:solidFill>
                    <a:schemeClr val="tx1">
                      <a:lumMod val="8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777240" indent="-182880" algn="l" defTabSz="914400" rtl="0" eaLnBrk="1" latinLnBrk="0" hangingPunct="1">
                <a:spcBef>
                  <a:spcPct val="20000"/>
                </a:spcBef>
                <a:buClr>
                  <a:schemeClr val="tx1">
                    <a:lumMod val="50000"/>
                    <a:lumOff val="50000"/>
                  </a:schemeClr>
                </a:buClr>
                <a:buFont typeface="Wingdings" pitchFamily="2" charset="2"/>
                <a:buChar char="§"/>
                <a:defRPr sz="1400" kern="1200">
                  <a:solidFill>
                    <a:schemeClr val="tx1">
                      <a:lumMod val="8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960120" indent="-182880" algn="l" defTabSz="914400" rtl="0" eaLnBrk="1" latinLnBrk="0" hangingPunct="1">
                <a:spcBef>
                  <a:spcPct val="20000"/>
                </a:spcBef>
                <a:buClr>
                  <a:schemeClr val="tx1">
                    <a:lumMod val="50000"/>
                    <a:lumOff val="50000"/>
                  </a:schemeClr>
                </a:buClr>
                <a:buFont typeface="Wingdings" pitchFamily="2" charset="2"/>
                <a:buChar char="§"/>
                <a:defRPr sz="1400" kern="1200">
                  <a:solidFill>
                    <a:schemeClr val="tx1">
                      <a:lumMod val="8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143000" indent="-182880" algn="l" defTabSz="914400" rtl="0" eaLnBrk="1" latinLnBrk="0" hangingPunct="1">
                <a:spcBef>
                  <a:spcPts val="288"/>
                </a:spcBef>
                <a:buClr>
                  <a:schemeClr val="tx1">
                    <a:lumMod val="50000"/>
                    <a:lumOff val="50000"/>
                  </a:schemeClr>
                </a:buClr>
                <a:buFont typeface="Wingdings" pitchFamily="2" charset="2"/>
                <a:buChar char="§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25880" indent="-182880" algn="l" defTabSz="914400" rtl="0" eaLnBrk="1" latinLnBrk="0" hangingPunct="1">
                <a:spcBef>
                  <a:spcPts val="288"/>
                </a:spcBef>
                <a:buClr>
                  <a:schemeClr val="tx1">
                    <a:lumMod val="50000"/>
                    <a:lumOff val="50000"/>
                  </a:schemeClr>
                </a:buClr>
                <a:buFont typeface="Wingdings" pitchFamily="2" charset="2"/>
                <a:buChar char="§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08760" indent="-182880" algn="l" defTabSz="914400" rtl="0" eaLnBrk="1" latinLnBrk="0" hangingPunct="1">
                <a:spcBef>
                  <a:spcPts val="288"/>
                </a:spcBef>
                <a:buClr>
                  <a:schemeClr val="tx1">
                    <a:lumMod val="50000"/>
                    <a:lumOff val="50000"/>
                  </a:schemeClr>
                </a:buClr>
                <a:buFont typeface="Wingdings" pitchFamily="2" charset="2"/>
                <a:buChar char="§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691640" indent="-182880" algn="l" defTabSz="914400" rtl="0" eaLnBrk="1" latinLnBrk="0" hangingPunct="1">
                <a:spcBef>
                  <a:spcPts val="288"/>
                </a:spcBef>
                <a:buClr>
                  <a:schemeClr val="tx1">
                    <a:lumMod val="50000"/>
                    <a:lumOff val="50000"/>
                  </a:schemeClr>
                </a:buClr>
                <a:buFont typeface="Wingdings" pitchFamily="2" charset="2"/>
                <a:buChar char="§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endParaRPr lang="pl-PL" dirty="0"/>
            </a:p>
          </p:txBody>
        </p:sp>
        <p:sp>
          <p:nvSpPr>
            <p:cNvPr id="36" name="Prostokąt 35"/>
            <p:cNvSpPr/>
            <p:nvPr/>
          </p:nvSpPr>
          <p:spPr>
            <a:xfrm>
              <a:off x="1835696" y="4005064"/>
              <a:ext cx="1440160" cy="4320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b="1" dirty="0" smtClean="0">
                  <a:solidFill>
                    <a:schemeClr val="tx1"/>
                  </a:solidFill>
                </a:rPr>
                <a:t>PKB 2020 r.</a:t>
              </a:r>
              <a:endParaRPr lang="pl-PL" b="1" dirty="0">
                <a:solidFill>
                  <a:schemeClr val="tx1"/>
                </a:solidFill>
              </a:endParaRPr>
            </a:p>
          </p:txBody>
        </p:sp>
        <p:sp>
          <p:nvSpPr>
            <p:cNvPr id="37" name="pole tekstowe 36"/>
            <p:cNvSpPr txBox="1"/>
            <p:nvPr/>
          </p:nvSpPr>
          <p:spPr>
            <a:xfrm>
              <a:off x="1558008" y="4581128"/>
              <a:ext cx="2083060" cy="281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b="1" dirty="0" smtClean="0">
                  <a:solidFill>
                    <a:schemeClr val="bg1"/>
                  </a:solidFill>
                </a:rPr>
                <a:t>2.373,3 mld zł</a:t>
              </a:r>
              <a:endParaRPr lang="pl-PL" b="1" dirty="0">
                <a:solidFill>
                  <a:schemeClr val="bg1"/>
                </a:solidFill>
              </a:endParaRPr>
            </a:p>
          </p:txBody>
        </p:sp>
        <p:sp>
          <p:nvSpPr>
            <p:cNvPr id="38" name="Text Box 20" descr="LATVIA"/>
            <p:cNvSpPr txBox="1">
              <a:spLocks noChangeArrowheads="1"/>
            </p:cNvSpPr>
            <p:nvPr/>
          </p:nvSpPr>
          <p:spPr bwMode="auto">
            <a:xfrm>
              <a:off x="3299259" y="4581128"/>
              <a:ext cx="360362" cy="369332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l-PL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X   </a:t>
              </a:r>
              <a:endParaRPr lang="pl-P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9" name="Text Box 20" descr="LATVIA"/>
            <p:cNvSpPr txBox="1">
              <a:spLocks noChangeArrowheads="1"/>
            </p:cNvSpPr>
            <p:nvPr/>
          </p:nvSpPr>
          <p:spPr bwMode="auto">
            <a:xfrm>
              <a:off x="4211960" y="4581128"/>
              <a:ext cx="360362" cy="369332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l-PL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=   </a:t>
              </a:r>
              <a:endParaRPr lang="pl-P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0" name="pole tekstowe 39"/>
            <p:cNvSpPr txBox="1"/>
            <p:nvPr/>
          </p:nvSpPr>
          <p:spPr>
            <a:xfrm>
              <a:off x="3563888" y="4598435"/>
              <a:ext cx="786916" cy="281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b="1" dirty="0" smtClean="0">
                  <a:solidFill>
                    <a:schemeClr val="bg1"/>
                  </a:solidFill>
                </a:rPr>
                <a:t>2,1%</a:t>
              </a:r>
              <a:endParaRPr lang="pl-PL" b="1" dirty="0">
                <a:solidFill>
                  <a:schemeClr val="bg1"/>
                </a:solidFill>
              </a:endParaRPr>
            </a:p>
          </p:txBody>
        </p:sp>
        <p:sp>
          <p:nvSpPr>
            <p:cNvPr id="41" name="pole tekstowe 40"/>
            <p:cNvSpPr txBox="1"/>
            <p:nvPr/>
          </p:nvSpPr>
          <p:spPr>
            <a:xfrm>
              <a:off x="4355976" y="4581128"/>
              <a:ext cx="2083060" cy="281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b="1" dirty="0" smtClean="0">
                  <a:solidFill>
                    <a:schemeClr val="bg1"/>
                  </a:solidFill>
                </a:rPr>
                <a:t>49.996,9 mln zł</a:t>
              </a:r>
              <a:endParaRPr lang="pl-PL" b="1" dirty="0">
                <a:solidFill>
                  <a:schemeClr val="bg1"/>
                </a:solidFill>
              </a:endParaRPr>
            </a:p>
          </p:txBody>
        </p:sp>
        <p:sp>
          <p:nvSpPr>
            <p:cNvPr id="42" name="Prostokąt 41"/>
            <p:cNvSpPr/>
            <p:nvPr/>
          </p:nvSpPr>
          <p:spPr>
            <a:xfrm>
              <a:off x="3275856" y="4005064"/>
              <a:ext cx="1440160" cy="4320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b="1" dirty="0">
                  <a:solidFill>
                    <a:schemeClr val="tx1"/>
                  </a:solidFill>
                </a:rPr>
                <a:t>W</a:t>
              </a:r>
              <a:r>
                <a:rPr lang="pl-PL" b="1" dirty="0" smtClean="0">
                  <a:solidFill>
                    <a:schemeClr val="tx1"/>
                  </a:solidFill>
                </a:rPr>
                <a:t>skaźnik</a:t>
              </a:r>
              <a:endParaRPr lang="pl-PL" b="1" dirty="0">
                <a:solidFill>
                  <a:schemeClr val="tx1"/>
                </a:solidFill>
              </a:endParaRPr>
            </a:p>
          </p:txBody>
        </p:sp>
        <p:sp>
          <p:nvSpPr>
            <p:cNvPr id="43" name="Prostokąt 42"/>
            <p:cNvSpPr/>
            <p:nvPr/>
          </p:nvSpPr>
          <p:spPr>
            <a:xfrm>
              <a:off x="4716016" y="4005064"/>
              <a:ext cx="1440160" cy="4320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1500"/>
                </a:lnSpc>
              </a:pPr>
              <a:r>
                <a:rPr lang="pl-PL" b="1" dirty="0" smtClean="0">
                  <a:solidFill>
                    <a:schemeClr val="tx1"/>
                  </a:solidFill>
                </a:rPr>
                <a:t>Wydatki obronne*</a:t>
              </a:r>
              <a:endParaRPr lang="pl-PL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44" name="pole tekstowe 43"/>
          <p:cNvSpPr txBox="1"/>
          <p:nvPr/>
        </p:nvSpPr>
        <p:spPr>
          <a:xfrm>
            <a:off x="606287" y="5085184"/>
            <a:ext cx="8328163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900" i="1" dirty="0" smtClean="0"/>
              <a:t>* w tym:</a:t>
            </a:r>
          </a:p>
          <a:p>
            <a:pPr marL="361950" indent="-361950">
              <a:buFont typeface="Wingdings" panose="05000000000000000000" pitchFamily="2" charset="2"/>
              <a:buChar char="Ø"/>
            </a:pPr>
            <a:r>
              <a:rPr lang="pl-PL" sz="1900" b="1" dirty="0" smtClean="0"/>
              <a:t>175,4 mln zł </a:t>
            </a:r>
            <a:r>
              <a:rPr lang="pl-PL" sz="1900" dirty="0" smtClean="0"/>
              <a:t>– wydatki Funduszu Modernizacji SZ;</a:t>
            </a:r>
          </a:p>
          <a:p>
            <a:pPr marL="361950" indent="-361950">
              <a:buFont typeface="Wingdings" panose="05000000000000000000" pitchFamily="2" charset="2"/>
              <a:buChar char="Ø"/>
            </a:pPr>
            <a:r>
              <a:rPr lang="pl-PL" sz="1900" b="1" dirty="0" smtClean="0"/>
              <a:t>  20,6 mln zł </a:t>
            </a:r>
            <a:r>
              <a:rPr lang="pl-PL" sz="1900" dirty="0" smtClean="0"/>
              <a:t>– wydatki na inwestycje mieszkaniowe i internatowe AMW</a:t>
            </a:r>
            <a:endParaRPr lang="pl-PL" sz="1900" dirty="0"/>
          </a:p>
        </p:txBody>
      </p:sp>
      <p:pic>
        <p:nvPicPr>
          <p:cNvPr id="25" name="Picture 5" descr="C:\Users\Roland\Desktop\2010-05-28_00281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50638" y="347769"/>
            <a:ext cx="72293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6" name="Grupa 25"/>
          <p:cNvGrpSpPr/>
          <p:nvPr/>
        </p:nvGrpSpPr>
        <p:grpSpPr>
          <a:xfrm>
            <a:off x="0" y="-27162"/>
            <a:ext cx="9144000" cy="1093351"/>
            <a:chOff x="0" y="0"/>
            <a:chExt cx="9144000" cy="980728"/>
          </a:xfrm>
        </p:grpSpPr>
        <p:sp>
          <p:nvSpPr>
            <p:cNvPr id="28" name="Prostokąt 27"/>
            <p:cNvSpPr/>
            <p:nvPr/>
          </p:nvSpPr>
          <p:spPr>
            <a:xfrm>
              <a:off x="0" y="0"/>
              <a:ext cx="9144000" cy="980728"/>
            </a:xfrm>
            <a:prstGeom prst="rect">
              <a:avLst/>
            </a:prstGeom>
            <a:gradFill flip="none" rotWithShape="1">
              <a:gsLst>
                <a:gs pos="0">
                  <a:srgbClr val="4F81BD">
                    <a:shade val="30000"/>
                    <a:satMod val="115000"/>
                  </a:srgbClr>
                </a:gs>
                <a:gs pos="50000">
                  <a:srgbClr val="4F81BD">
                    <a:shade val="67500"/>
                    <a:satMod val="115000"/>
                  </a:srgbClr>
                </a:gs>
                <a:gs pos="100000">
                  <a:srgbClr val="4F81BD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33" name="Picture 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0" y="27161"/>
              <a:ext cx="911422" cy="9535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5" name="Picture 5" descr="C:\Users\Roland\Desktop\2010-05-28_002813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232579" y="27162"/>
              <a:ext cx="911421" cy="9535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6" name="Rectangle 46"/>
            <p:cNvSpPr>
              <a:spLocks noChangeArrowheads="1"/>
            </p:cNvSpPr>
            <p:nvPr/>
          </p:nvSpPr>
          <p:spPr bwMode="auto">
            <a:xfrm>
              <a:off x="1043608" y="287436"/>
              <a:ext cx="7124700" cy="549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pl-PL" sz="2800" b="1" dirty="0" smtClean="0">
                  <a:solidFill>
                    <a:srgbClr val="FFFF00"/>
                  </a:solidFill>
                </a:rPr>
                <a:t>Przewidywany poziom wydatków obronnych             w 2020 r</a:t>
              </a:r>
              <a:r>
                <a:rPr lang="pl-PL" sz="2800" b="1" dirty="0">
                  <a:solidFill>
                    <a:srgbClr val="FFFF00"/>
                  </a:solidFill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5937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owolny kształt 15"/>
          <p:cNvSpPr/>
          <p:nvPr/>
        </p:nvSpPr>
        <p:spPr>
          <a:xfrm>
            <a:off x="879002" y="1165778"/>
            <a:ext cx="4233521" cy="923245"/>
          </a:xfrm>
          <a:custGeom>
            <a:avLst/>
            <a:gdLst>
              <a:gd name="connsiteX0" fmla="*/ 0 w 6299028"/>
              <a:gd name="connsiteY0" fmla="*/ 0 h 1121960"/>
              <a:gd name="connsiteX1" fmla="*/ 6299028 w 6299028"/>
              <a:gd name="connsiteY1" fmla="*/ 0 h 1121960"/>
              <a:gd name="connsiteX2" fmla="*/ 6299028 w 6299028"/>
              <a:gd name="connsiteY2" fmla="*/ 1121960 h 1121960"/>
              <a:gd name="connsiteX3" fmla="*/ 0 w 6299028"/>
              <a:gd name="connsiteY3" fmla="*/ 1121960 h 1121960"/>
              <a:gd name="connsiteX4" fmla="*/ 0 w 6299028"/>
              <a:gd name="connsiteY4" fmla="*/ 0 h 1121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99028" h="1121960">
                <a:moveTo>
                  <a:pt x="0" y="0"/>
                </a:moveTo>
                <a:lnTo>
                  <a:pt x="6299028" y="0"/>
                </a:lnTo>
                <a:lnTo>
                  <a:pt x="6299028" y="1121960"/>
                </a:lnTo>
                <a:lnTo>
                  <a:pt x="0" y="112196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 w="12700">
            <a:solidFill>
              <a:schemeClr val="tx1"/>
            </a:solidFill>
          </a:ln>
          <a:effectLst/>
          <a:scene3d>
            <a:camera prst="orthographicFront"/>
            <a:lightRig rig="threePt" dir="t"/>
          </a:scene3d>
          <a:sp3d>
            <a:bevelB w="95250" h="44450"/>
          </a:sp3d>
        </p:spPr>
        <p:style>
          <a:lnRef idx="0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lvl="0" algn="ctr" defTabSz="2889250">
              <a:lnSpc>
                <a:spcPct val="50000"/>
              </a:lnSpc>
              <a:spcBef>
                <a:spcPct val="0"/>
              </a:spcBef>
              <a:spcAft>
                <a:spcPts val="0"/>
              </a:spcAft>
            </a:pPr>
            <a:r>
              <a:rPr lang="pl-PL" sz="4000" b="1" kern="1200" dirty="0" smtClean="0">
                <a:solidFill>
                  <a:schemeClr val="tx1"/>
                </a:solidFill>
              </a:rPr>
              <a:t>49.996.909</a:t>
            </a:r>
          </a:p>
        </p:txBody>
      </p:sp>
      <p:sp>
        <p:nvSpPr>
          <p:cNvPr id="19" name="Prostokąt 18"/>
          <p:cNvSpPr/>
          <p:nvPr/>
        </p:nvSpPr>
        <p:spPr>
          <a:xfrm flipV="1">
            <a:off x="1040171" y="4559021"/>
            <a:ext cx="6299028" cy="45719"/>
          </a:xfrm>
          <a:prstGeom prst="rect">
            <a:avLst/>
          </a:prstGeom>
          <a:noFill/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shade val="8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" name="pole tekstowe 5"/>
          <p:cNvSpPr txBox="1"/>
          <p:nvPr/>
        </p:nvSpPr>
        <p:spPr>
          <a:xfrm>
            <a:off x="5173492" y="1132397"/>
            <a:ext cx="978508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l-PL" sz="1600" i="1" dirty="0" smtClean="0"/>
              <a:t>w tys. zł</a:t>
            </a:r>
            <a:endParaRPr lang="pl-PL" sz="1600" i="1" dirty="0"/>
          </a:p>
        </p:txBody>
      </p:sp>
      <p:grpSp>
        <p:nvGrpSpPr>
          <p:cNvPr id="10" name="Grupa 9"/>
          <p:cNvGrpSpPr/>
          <p:nvPr/>
        </p:nvGrpSpPr>
        <p:grpSpPr>
          <a:xfrm>
            <a:off x="5358038" y="3557929"/>
            <a:ext cx="3588671" cy="2259551"/>
            <a:chOff x="585987" y="4951954"/>
            <a:chExt cx="3377050" cy="2259551"/>
          </a:xfrm>
        </p:grpSpPr>
        <p:sp>
          <p:nvSpPr>
            <p:cNvPr id="17" name="Dowolny kształt 16"/>
            <p:cNvSpPr/>
            <p:nvPr/>
          </p:nvSpPr>
          <p:spPr>
            <a:xfrm>
              <a:off x="585987" y="4951954"/>
              <a:ext cx="3377050" cy="2259551"/>
            </a:xfrm>
            <a:custGeom>
              <a:avLst/>
              <a:gdLst>
                <a:gd name="connsiteX0" fmla="*/ 0 w 3093798"/>
                <a:gd name="connsiteY0" fmla="*/ 0 h 2381134"/>
                <a:gd name="connsiteX1" fmla="*/ 3093798 w 3093798"/>
                <a:gd name="connsiteY1" fmla="*/ 0 h 2381134"/>
                <a:gd name="connsiteX2" fmla="*/ 3093798 w 3093798"/>
                <a:gd name="connsiteY2" fmla="*/ 2381134 h 2381134"/>
                <a:gd name="connsiteX3" fmla="*/ 0 w 3093798"/>
                <a:gd name="connsiteY3" fmla="*/ 2381134 h 2381134"/>
                <a:gd name="connsiteX4" fmla="*/ 0 w 3093798"/>
                <a:gd name="connsiteY4" fmla="*/ 0 h 2381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93798" h="2381134">
                  <a:moveTo>
                    <a:pt x="0" y="0"/>
                  </a:moveTo>
                  <a:lnTo>
                    <a:pt x="3093798" y="0"/>
                  </a:lnTo>
                  <a:lnTo>
                    <a:pt x="3093798" y="2381134"/>
                  </a:lnTo>
                  <a:lnTo>
                    <a:pt x="0" y="238113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B w="25400" h="82550"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7640" tIns="167640" rIns="167640" bIns="167640" numCol="1" spcCol="1270" anchor="ctr" anchorCtr="0">
              <a:noAutofit/>
              <a:sp3d>
                <a:bevelT w="6350"/>
              </a:sp3d>
            </a:bodyPr>
            <a:lstStyle/>
            <a:p>
              <a:pPr lvl="0" algn="ctr" defTabSz="1955800">
                <a:lnSpc>
                  <a:spcPct val="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pl-PL" sz="4000" dirty="0" smtClean="0">
                  <a:solidFill>
                    <a:schemeClr val="tx1"/>
                  </a:solidFill>
                </a:rPr>
                <a:t>49.015.371</a:t>
              </a:r>
              <a:endParaRPr lang="pl-PL" sz="4000" kern="1200" dirty="0">
                <a:solidFill>
                  <a:schemeClr val="tx1"/>
                </a:solidFill>
              </a:endParaRPr>
            </a:p>
          </p:txBody>
        </p:sp>
        <p:sp>
          <p:nvSpPr>
            <p:cNvPr id="7" name="Prostokąt 6"/>
            <p:cNvSpPr/>
            <p:nvPr/>
          </p:nvSpPr>
          <p:spPr>
            <a:xfrm>
              <a:off x="872727" y="5053716"/>
              <a:ext cx="280357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pl-PL" sz="2000" b="1" u="sng" dirty="0" smtClean="0">
                  <a:solidFill>
                    <a:schemeClr val="tx2"/>
                  </a:solidFill>
                  <a:latin typeface="+mj-lt"/>
                  <a:cs typeface="Times New Roman" pitchFamily="18" charset="0"/>
                </a:rPr>
                <a:t>cz. 29 Obrona narodowa</a:t>
              </a:r>
            </a:p>
            <a:p>
              <a:pPr algn="ctr"/>
              <a:endParaRPr lang="pl-PL" sz="2000" b="1" u="sng" dirty="0" smtClean="0">
                <a:solidFill>
                  <a:schemeClr val="tx2"/>
                </a:solidFill>
                <a:latin typeface="+mj-lt"/>
                <a:cs typeface="Times New Roman" pitchFamily="18" charset="0"/>
              </a:endParaRPr>
            </a:p>
          </p:txBody>
        </p:sp>
      </p:grpSp>
      <p:grpSp>
        <p:nvGrpSpPr>
          <p:cNvPr id="11" name="Grupa 10"/>
          <p:cNvGrpSpPr/>
          <p:nvPr/>
        </p:nvGrpSpPr>
        <p:grpSpPr>
          <a:xfrm>
            <a:off x="0" y="0"/>
            <a:ext cx="9144000" cy="980728"/>
            <a:chOff x="0" y="0"/>
            <a:chExt cx="9144000" cy="980728"/>
          </a:xfrm>
        </p:grpSpPr>
        <p:sp>
          <p:nvSpPr>
            <p:cNvPr id="12" name="Prostokąt 11"/>
            <p:cNvSpPr/>
            <p:nvPr/>
          </p:nvSpPr>
          <p:spPr>
            <a:xfrm>
              <a:off x="0" y="0"/>
              <a:ext cx="9144000" cy="980728"/>
            </a:xfrm>
            <a:prstGeom prst="rect">
              <a:avLst/>
            </a:prstGeom>
            <a:gradFill flip="none" rotWithShape="1">
              <a:gsLst>
                <a:gs pos="0">
                  <a:srgbClr val="4F81BD">
                    <a:shade val="30000"/>
                    <a:satMod val="115000"/>
                  </a:srgbClr>
                </a:gs>
                <a:gs pos="50000">
                  <a:srgbClr val="4F81BD">
                    <a:shade val="67500"/>
                    <a:satMod val="115000"/>
                  </a:srgbClr>
                </a:gs>
                <a:gs pos="100000">
                  <a:srgbClr val="4F81BD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3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914400" cy="961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4" name="Picture 5" descr="C:\Users\Roland\Desktop\2010-05-28_002813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68308" y="0"/>
              <a:ext cx="975692" cy="961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Rectangle 46"/>
            <p:cNvSpPr>
              <a:spLocks noChangeArrowheads="1"/>
            </p:cNvSpPr>
            <p:nvPr/>
          </p:nvSpPr>
          <p:spPr bwMode="auto">
            <a:xfrm>
              <a:off x="1043608" y="287436"/>
              <a:ext cx="7124700" cy="549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pl-PL" sz="2800" b="1" dirty="0">
                  <a:solidFill>
                    <a:srgbClr val="FFFF00"/>
                  </a:solidFill>
                </a:rPr>
                <a:t>Limit wydatków obronnych </a:t>
              </a:r>
              <a:r>
                <a:rPr lang="pl-PL" sz="2800" b="1" dirty="0" smtClean="0">
                  <a:solidFill>
                    <a:srgbClr val="FFFF00"/>
                  </a:solidFill>
                </a:rPr>
                <a:t>w 2020 </a:t>
              </a:r>
              <a:r>
                <a:rPr lang="pl-PL" sz="2800" b="1" dirty="0">
                  <a:solidFill>
                    <a:srgbClr val="FFFF00"/>
                  </a:solidFill>
                </a:rPr>
                <a:t>r.</a:t>
              </a:r>
            </a:p>
          </p:txBody>
        </p:sp>
      </p:grp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8673483" y="6356350"/>
            <a:ext cx="328473" cy="365125"/>
          </a:xfrm>
        </p:spPr>
        <p:txBody>
          <a:bodyPr/>
          <a:lstStyle/>
          <a:p>
            <a:fld id="{F668617D-C334-492A-A254-AB292A3E63A0}" type="slidenum">
              <a:rPr lang="pl-PL" b="1" smtClean="0">
                <a:solidFill>
                  <a:schemeClr val="tx1"/>
                </a:solidFill>
              </a:rPr>
              <a:t>5</a:t>
            </a:fld>
            <a:endParaRPr lang="pl-PL" b="1" dirty="0">
              <a:solidFill>
                <a:schemeClr val="tx1"/>
              </a:solidFill>
            </a:endParaRPr>
          </a:p>
        </p:txBody>
      </p:sp>
      <p:grpSp>
        <p:nvGrpSpPr>
          <p:cNvPr id="21" name="Grupa 20"/>
          <p:cNvGrpSpPr/>
          <p:nvPr/>
        </p:nvGrpSpPr>
        <p:grpSpPr>
          <a:xfrm>
            <a:off x="226237" y="3483904"/>
            <a:ext cx="4270220" cy="2678771"/>
            <a:chOff x="226238" y="2939485"/>
            <a:chExt cx="4270220" cy="2389967"/>
          </a:xfrm>
        </p:grpSpPr>
        <p:sp>
          <p:nvSpPr>
            <p:cNvPr id="18" name="Dowolny kształt 17"/>
            <p:cNvSpPr/>
            <p:nvPr/>
          </p:nvSpPr>
          <p:spPr>
            <a:xfrm>
              <a:off x="226238" y="2939485"/>
              <a:ext cx="4270220" cy="2389967"/>
            </a:xfrm>
            <a:custGeom>
              <a:avLst/>
              <a:gdLst>
                <a:gd name="connsiteX0" fmla="*/ 0 w 3203947"/>
                <a:gd name="connsiteY0" fmla="*/ 0 h 2376464"/>
                <a:gd name="connsiteX1" fmla="*/ 3203947 w 3203947"/>
                <a:gd name="connsiteY1" fmla="*/ 0 h 2376464"/>
                <a:gd name="connsiteX2" fmla="*/ 3203947 w 3203947"/>
                <a:gd name="connsiteY2" fmla="*/ 2376464 h 2376464"/>
                <a:gd name="connsiteX3" fmla="*/ 0 w 3203947"/>
                <a:gd name="connsiteY3" fmla="*/ 2376464 h 2376464"/>
                <a:gd name="connsiteX4" fmla="*/ 0 w 3203947"/>
                <a:gd name="connsiteY4" fmla="*/ 0 h 2376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03947" h="2376464">
                  <a:moveTo>
                    <a:pt x="0" y="0"/>
                  </a:moveTo>
                  <a:lnTo>
                    <a:pt x="3203947" y="0"/>
                  </a:lnTo>
                  <a:lnTo>
                    <a:pt x="3203947" y="2376464"/>
                  </a:lnTo>
                  <a:lnTo>
                    <a:pt x="0" y="23764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00" tIns="152400" rIns="152400" bIns="152400" numCol="1" spcCol="1270" anchor="ctr" anchorCtr="0">
              <a:noAutofit/>
              <a:scene3d>
                <a:camera prst="orthographicFront"/>
                <a:lightRig rig="threePt" dir="t"/>
              </a:scene3d>
              <a:sp3d>
                <a:bevelT w="19050"/>
              </a:sp3d>
            </a:bodyPr>
            <a:lstStyle/>
            <a:p>
              <a:pPr lvl="0" algn="l" defTabSz="1778000">
                <a:lnSpc>
                  <a:spcPts val="1300"/>
                </a:lnSpc>
                <a:spcBef>
                  <a:spcPct val="0"/>
                </a:spcBef>
                <a:spcAft>
                  <a:spcPts val="600"/>
                </a:spcAft>
              </a:pPr>
              <a:endParaRPr lang="pl-PL" sz="2000" kern="1200" dirty="0" smtClean="0">
                <a:solidFill>
                  <a:schemeClr val="tx1"/>
                </a:solidFill>
              </a:endParaRPr>
            </a:p>
            <a:p>
              <a:pPr lvl="0" algn="l" defTabSz="1778000">
                <a:lnSpc>
                  <a:spcPts val="1300"/>
                </a:lnSpc>
                <a:spcBef>
                  <a:spcPct val="0"/>
                </a:spcBef>
                <a:spcAft>
                  <a:spcPts val="600"/>
                </a:spcAft>
              </a:pPr>
              <a:endParaRPr lang="pl-PL" sz="2000" kern="1200" dirty="0" smtClean="0">
                <a:solidFill>
                  <a:schemeClr val="tx1"/>
                </a:solidFill>
              </a:endParaRPr>
            </a:p>
            <a:p>
              <a:pPr lvl="0" algn="l" defTabSz="1778000">
                <a:lnSpc>
                  <a:spcPts val="13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pl-PL" sz="2800" kern="1200" dirty="0" smtClean="0">
                  <a:solidFill>
                    <a:schemeClr val="tx1"/>
                  </a:solidFill>
                </a:rPr>
                <a:t>785.593,</a:t>
              </a:r>
              <a:r>
                <a:rPr lang="pl-PL" sz="3200" kern="1200" dirty="0" smtClean="0">
                  <a:solidFill>
                    <a:schemeClr val="tx1"/>
                  </a:solidFill>
                </a:rPr>
                <a:t> </a:t>
              </a:r>
              <a:r>
                <a:rPr lang="pl-PL" sz="1600" kern="1200" dirty="0" smtClean="0">
                  <a:solidFill>
                    <a:schemeClr val="tx1"/>
                  </a:solidFill>
                </a:rPr>
                <a:t>w tym:</a:t>
              </a:r>
            </a:p>
            <a:p>
              <a:pPr lvl="0" algn="l" defTabSz="1778000">
                <a:lnSpc>
                  <a:spcPts val="1300"/>
                </a:lnSpc>
                <a:spcBef>
                  <a:spcPct val="0"/>
                </a:spcBef>
                <a:spcAft>
                  <a:spcPts val="0"/>
                </a:spcAft>
              </a:pPr>
              <a:endParaRPr lang="pl-PL" sz="1600" kern="1200" dirty="0" smtClean="0">
                <a:solidFill>
                  <a:schemeClr val="tx1"/>
                </a:solidFill>
              </a:endParaRPr>
            </a:p>
            <a:p>
              <a:pPr lvl="0" algn="l" defTabSz="1778000">
                <a:lnSpc>
                  <a:spcPts val="1300"/>
                </a:lnSpc>
                <a:spcBef>
                  <a:spcPct val="0"/>
                </a:spcBef>
                <a:spcAft>
                  <a:spcPts val="600"/>
                </a:spcAft>
              </a:pPr>
              <a:r>
                <a:rPr lang="pl-PL" sz="1200" kern="1200" dirty="0" smtClean="0">
                  <a:solidFill>
                    <a:schemeClr val="tx1"/>
                  </a:solidFill>
                </a:rPr>
                <a:t>    </a:t>
              </a:r>
              <a:r>
                <a:rPr lang="pl-PL" sz="1400" kern="1200" dirty="0" smtClean="0">
                  <a:solidFill>
                    <a:schemeClr val="tx1"/>
                  </a:solidFill>
                </a:rPr>
                <a:t> 1)  150.00</a:t>
              </a:r>
              <a:r>
                <a:rPr lang="pl-PL" sz="1600" kern="1200" dirty="0" smtClean="0">
                  <a:solidFill>
                    <a:schemeClr val="tx1"/>
                  </a:solidFill>
                </a:rPr>
                <a:t>0  </a:t>
              </a:r>
              <a:r>
                <a:rPr lang="pl-PL" sz="1400" kern="1200" dirty="0" smtClean="0">
                  <a:solidFill>
                    <a:schemeClr val="tx1"/>
                  </a:solidFill>
                </a:rPr>
                <a:t>– nauka</a:t>
              </a:r>
            </a:p>
            <a:p>
              <a:pPr lvl="0" algn="l" defTabSz="1778000">
                <a:lnSpc>
                  <a:spcPts val="1300"/>
                </a:lnSpc>
                <a:spcBef>
                  <a:spcPct val="0"/>
                </a:spcBef>
                <a:spcAft>
                  <a:spcPts val="600"/>
                </a:spcAft>
              </a:pPr>
              <a:r>
                <a:rPr lang="pl-PL" sz="1400" kern="1200" dirty="0" smtClean="0">
                  <a:solidFill>
                    <a:schemeClr val="tx1"/>
                  </a:solidFill>
                </a:rPr>
                <a:t>    2)    32.600  – PMG </a:t>
              </a:r>
            </a:p>
            <a:p>
              <a:pPr lvl="0" algn="l" defTabSz="1778000">
                <a:lnSpc>
                  <a:spcPts val="1300"/>
                </a:lnSpc>
                <a:spcBef>
                  <a:spcPct val="0"/>
                </a:spcBef>
                <a:spcAft>
                  <a:spcPts val="600"/>
                </a:spcAft>
              </a:pPr>
              <a:r>
                <a:rPr lang="pl-PL" sz="1400" kern="1200" dirty="0" smtClean="0">
                  <a:solidFill>
                    <a:schemeClr val="tx1"/>
                  </a:solidFill>
                </a:rPr>
                <a:t>    3)    53.650  – PPPO</a:t>
              </a:r>
            </a:p>
            <a:p>
              <a:pPr lvl="0" algn="l" defTabSz="1778000">
                <a:lnSpc>
                  <a:spcPts val="1300"/>
                </a:lnSpc>
                <a:spcBef>
                  <a:spcPct val="0"/>
                </a:spcBef>
                <a:spcAft>
                  <a:spcPts val="600"/>
                </a:spcAft>
              </a:pPr>
              <a:r>
                <a:rPr lang="pl-PL" sz="1400" b="0" kern="1200" dirty="0" smtClean="0">
                  <a:solidFill>
                    <a:schemeClr val="tx1"/>
                  </a:solidFill>
                </a:rPr>
                <a:t>    4)    </a:t>
              </a:r>
              <a:r>
                <a:rPr lang="pl-PL" sz="1400" i="1" kern="1200" dirty="0" smtClean="0">
                  <a:solidFill>
                    <a:schemeClr val="tx1"/>
                  </a:solidFill>
                </a:rPr>
                <a:t>57.812</a:t>
              </a:r>
              <a:r>
                <a:rPr lang="pl-PL" sz="1400" kern="1200" dirty="0" smtClean="0">
                  <a:solidFill>
                    <a:schemeClr val="tx1"/>
                  </a:solidFill>
                </a:rPr>
                <a:t>  – prokuratura                         </a:t>
              </a:r>
            </a:p>
            <a:p>
              <a:pPr lvl="0" algn="l" defTabSz="1778000">
                <a:lnSpc>
                  <a:spcPts val="1300"/>
                </a:lnSpc>
                <a:spcBef>
                  <a:spcPct val="0"/>
                </a:spcBef>
                <a:spcAft>
                  <a:spcPts val="600"/>
                </a:spcAft>
              </a:pPr>
              <a:r>
                <a:rPr lang="pl-PL" sz="1400" b="0" kern="1200" dirty="0" smtClean="0">
                  <a:solidFill>
                    <a:schemeClr val="tx1"/>
                  </a:solidFill>
                </a:rPr>
                <a:t>    5)  433.186  </a:t>
              </a:r>
              <a:r>
                <a:rPr lang="pl-PL" sz="1400" kern="1200" dirty="0" smtClean="0">
                  <a:solidFill>
                    <a:schemeClr val="tx1"/>
                  </a:solidFill>
                </a:rPr>
                <a:t>– MSWiA</a:t>
              </a:r>
            </a:p>
            <a:p>
              <a:pPr lvl="0" defTabSz="1778000">
                <a:lnSpc>
                  <a:spcPts val="1300"/>
                </a:lnSpc>
                <a:spcBef>
                  <a:spcPct val="0"/>
                </a:spcBef>
                <a:spcAft>
                  <a:spcPts val="600"/>
                </a:spcAft>
              </a:pPr>
              <a:r>
                <a:rPr lang="pl-PL" sz="1400" b="0" dirty="0" smtClean="0">
                  <a:solidFill>
                    <a:schemeClr val="tx1"/>
                  </a:solidFill>
                </a:rPr>
                <a:t>    6)     57.345 </a:t>
              </a:r>
              <a:r>
                <a:rPr lang="pl-PL" sz="1400" dirty="0" smtClean="0">
                  <a:solidFill>
                    <a:schemeClr val="tx1"/>
                  </a:solidFill>
                </a:rPr>
                <a:t>– HEMS</a:t>
              </a:r>
            </a:p>
            <a:p>
              <a:pPr lvl="0" defTabSz="1778000">
                <a:lnSpc>
                  <a:spcPts val="1300"/>
                </a:lnSpc>
                <a:spcBef>
                  <a:spcPct val="0"/>
                </a:spcBef>
                <a:spcAft>
                  <a:spcPts val="600"/>
                </a:spcAft>
              </a:pPr>
              <a:r>
                <a:rPr lang="pl-PL" sz="1400" b="0" dirty="0">
                  <a:solidFill>
                    <a:schemeClr val="tx1"/>
                  </a:solidFill>
                </a:rPr>
                <a:t> </a:t>
              </a:r>
              <a:r>
                <a:rPr lang="pl-PL" sz="1400" b="0" dirty="0" smtClean="0">
                  <a:solidFill>
                    <a:schemeClr val="tx1"/>
                  </a:solidFill>
                </a:rPr>
                <a:t>   7)       1.000 </a:t>
              </a:r>
              <a:r>
                <a:rPr lang="pl-PL" sz="1400" dirty="0">
                  <a:solidFill>
                    <a:schemeClr val="tx1"/>
                  </a:solidFill>
                </a:rPr>
                <a:t>–</a:t>
              </a:r>
              <a:r>
                <a:rPr lang="pl-PL" sz="1400" b="0" dirty="0" smtClean="0">
                  <a:solidFill>
                    <a:schemeClr val="tx1"/>
                  </a:solidFill>
                </a:rPr>
                <a:t> </a:t>
              </a:r>
              <a:r>
                <a:rPr lang="pl-PL" sz="1400" b="0" dirty="0" err="1" smtClean="0">
                  <a:solidFill>
                    <a:schemeClr val="tx1"/>
                  </a:solidFill>
                </a:rPr>
                <a:t>GovTech</a:t>
              </a:r>
              <a:r>
                <a:rPr lang="pl-PL" sz="1400" b="0" dirty="0" smtClean="0">
                  <a:solidFill>
                    <a:schemeClr val="tx1"/>
                  </a:solidFill>
                </a:rPr>
                <a:t> </a:t>
              </a:r>
              <a:endParaRPr lang="pl-PL" sz="1400" b="0" kern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0" name="Prostokąt 19"/>
            <p:cNvSpPr/>
            <p:nvPr/>
          </p:nvSpPr>
          <p:spPr>
            <a:xfrm>
              <a:off x="328839" y="2955365"/>
              <a:ext cx="3331718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pl-PL" sz="2000" b="1" u="sng" dirty="0" smtClean="0">
                  <a:solidFill>
                    <a:schemeClr val="tx2"/>
                  </a:solidFill>
                  <a:latin typeface="+mj-lt"/>
                  <a:cs typeface="Times New Roman" pitchFamily="18" charset="0"/>
                </a:rPr>
                <a:t>inne części budżetu państwa</a:t>
              </a:r>
            </a:p>
          </p:txBody>
        </p:sp>
      </p:grpSp>
      <p:sp>
        <p:nvSpPr>
          <p:cNvPr id="22" name="Prostokąt 21"/>
          <p:cNvSpPr/>
          <p:nvPr/>
        </p:nvSpPr>
        <p:spPr>
          <a:xfrm>
            <a:off x="262936" y="2232454"/>
            <a:ext cx="1887140" cy="69197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b="1" dirty="0" smtClean="0">
                <a:solidFill>
                  <a:schemeClr val="tx1"/>
                </a:solidFill>
              </a:rPr>
              <a:t>Fundusz Modernizacji </a:t>
            </a:r>
          </a:p>
          <a:p>
            <a:pPr algn="ctr"/>
            <a:r>
              <a:rPr lang="pl-PL" sz="1400" b="1" dirty="0" smtClean="0">
                <a:solidFill>
                  <a:schemeClr val="tx1"/>
                </a:solidFill>
              </a:rPr>
              <a:t>175.352</a:t>
            </a:r>
            <a:endParaRPr lang="pl-PL" sz="1400" b="1" dirty="0">
              <a:solidFill>
                <a:schemeClr val="tx1"/>
              </a:solidFill>
            </a:endParaRPr>
          </a:p>
        </p:txBody>
      </p:sp>
      <p:sp>
        <p:nvSpPr>
          <p:cNvPr id="23" name="Prostokąt 22"/>
          <p:cNvSpPr/>
          <p:nvPr/>
        </p:nvSpPr>
        <p:spPr>
          <a:xfrm>
            <a:off x="2218597" y="2240692"/>
            <a:ext cx="1554333" cy="69197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b="1" dirty="0" smtClean="0">
                <a:solidFill>
                  <a:schemeClr val="tx1"/>
                </a:solidFill>
              </a:rPr>
              <a:t>Środki </a:t>
            </a:r>
            <a:r>
              <a:rPr lang="pl-PL" sz="1400" b="1" dirty="0" err="1" smtClean="0">
                <a:solidFill>
                  <a:schemeClr val="tx1"/>
                </a:solidFill>
              </a:rPr>
              <a:t>AMW</a:t>
            </a:r>
            <a:endParaRPr lang="pl-PL" sz="1400" b="1" dirty="0" smtClean="0">
              <a:solidFill>
                <a:schemeClr val="tx1"/>
              </a:solidFill>
            </a:endParaRPr>
          </a:p>
          <a:p>
            <a:pPr algn="ctr"/>
            <a:r>
              <a:rPr lang="pl-PL" sz="1400" b="1" dirty="0" smtClean="0">
                <a:solidFill>
                  <a:schemeClr val="tx1"/>
                </a:solidFill>
              </a:rPr>
              <a:t>20.593</a:t>
            </a:r>
            <a:endParaRPr lang="pl-PL" sz="1400" b="1" dirty="0">
              <a:solidFill>
                <a:schemeClr val="tx1"/>
              </a:solidFill>
            </a:endParaRPr>
          </a:p>
        </p:txBody>
      </p:sp>
      <p:sp>
        <p:nvSpPr>
          <p:cNvPr id="24" name="Prostokąt 23"/>
          <p:cNvSpPr/>
          <p:nvPr/>
        </p:nvSpPr>
        <p:spPr>
          <a:xfrm>
            <a:off x="3830595" y="2240692"/>
            <a:ext cx="1573427" cy="68073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b="1" dirty="0">
                <a:solidFill>
                  <a:schemeClr val="tx1"/>
                </a:solidFill>
              </a:rPr>
              <a:t>Wydatki budżetowe </a:t>
            </a:r>
            <a:r>
              <a:rPr lang="pl-PL" sz="1400" b="1" dirty="0" smtClean="0">
                <a:solidFill>
                  <a:schemeClr val="tx1"/>
                </a:solidFill>
              </a:rPr>
              <a:t>49.800.964</a:t>
            </a:r>
            <a:endParaRPr lang="pl-PL" sz="1400" b="1" dirty="0">
              <a:solidFill>
                <a:schemeClr val="tx1"/>
              </a:solidFill>
            </a:endParaRPr>
          </a:p>
        </p:txBody>
      </p:sp>
      <p:cxnSp>
        <p:nvCxnSpPr>
          <p:cNvPr id="26" name="Łącznik prosty ze strzałką 25"/>
          <p:cNvCxnSpPr/>
          <p:nvPr/>
        </p:nvCxnSpPr>
        <p:spPr>
          <a:xfrm>
            <a:off x="4617308" y="2985494"/>
            <a:ext cx="914400" cy="914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Łącznik prosty ze strzałką 27"/>
          <p:cNvCxnSpPr/>
          <p:nvPr/>
        </p:nvCxnSpPr>
        <p:spPr>
          <a:xfrm flipH="1">
            <a:off x="3660556" y="2985494"/>
            <a:ext cx="911445" cy="83844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Łącznik prostoliniowy 40"/>
          <p:cNvCxnSpPr/>
          <p:nvPr/>
        </p:nvCxnSpPr>
        <p:spPr>
          <a:xfrm>
            <a:off x="1400432" y="2089023"/>
            <a:ext cx="0" cy="14343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Łącznik prostoliniowy 41"/>
          <p:cNvCxnSpPr/>
          <p:nvPr/>
        </p:nvCxnSpPr>
        <p:spPr>
          <a:xfrm>
            <a:off x="2891481" y="2089023"/>
            <a:ext cx="0" cy="14343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Łącznik prostoliniowy 42"/>
          <p:cNvCxnSpPr/>
          <p:nvPr/>
        </p:nvCxnSpPr>
        <p:spPr>
          <a:xfrm>
            <a:off x="4496457" y="2089022"/>
            <a:ext cx="0" cy="14343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80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ążkowana strzałka w prawo 4"/>
          <p:cNvSpPr/>
          <p:nvPr/>
        </p:nvSpPr>
        <p:spPr>
          <a:xfrm rot="5400000">
            <a:off x="5148064" y="3429000"/>
            <a:ext cx="1656184" cy="1224136"/>
          </a:xfrm>
          <a:prstGeom prst="stripedRigh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tx1"/>
                </a:solidFill>
              </a:rPr>
              <a:t>w tym:</a:t>
            </a:r>
            <a:endParaRPr lang="pl-PL" dirty="0">
              <a:solidFill>
                <a:schemeClr val="tx1"/>
              </a:solidFill>
            </a:endParaRPr>
          </a:p>
        </p:txBody>
      </p:sp>
      <p:graphicFrame>
        <p:nvGraphicFramePr>
          <p:cNvPr id="2" name="Group 1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8404862"/>
              </p:ext>
            </p:extLst>
          </p:nvPr>
        </p:nvGraphicFramePr>
        <p:xfrm>
          <a:off x="539552" y="1447462"/>
          <a:ext cx="7776864" cy="1792224"/>
        </p:xfrm>
        <a:graphic>
          <a:graphicData uri="http://schemas.openxmlformats.org/drawingml/2006/table">
            <a:tbl>
              <a:tblPr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217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15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50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128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3630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Część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2019</a:t>
                      </a:r>
                      <a:br>
                        <a:rPr kumimoji="0" 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pl-P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(ustawa budżetowa)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2020</a:t>
                      </a:r>
                      <a:br>
                        <a:rPr kumimoji="0" 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pl-P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(projekt ustawy budżetowej)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2020/2019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2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44.042.902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49.015.371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111,3%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pole tekstowe 3"/>
          <p:cNvSpPr txBox="1"/>
          <p:nvPr/>
        </p:nvSpPr>
        <p:spPr>
          <a:xfrm>
            <a:off x="2699792" y="4852898"/>
            <a:ext cx="5616624" cy="16004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pl-PL" sz="1400" b="1" dirty="0" smtClean="0"/>
              <a:t>Dział</a:t>
            </a:r>
            <a:r>
              <a:rPr lang="pl-PL" sz="1400" dirty="0" smtClean="0"/>
              <a:t> </a:t>
            </a:r>
            <a:r>
              <a:rPr lang="pl-PL" sz="1400" dirty="0"/>
              <a:t>730 </a:t>
            </a:r>
            <a:r>
              <a:rPr lang="pl-PL" sz="1400" dirty="0" smtClean="0"/>
              <a:t>– Szkolnictwo  wyższe i nauka                              </a:t>
            </a:r>
            <a:r>
              <a:rPr lang="pl-PL" sz="1400" b="1" dirty="0" smtClean="0"/>
              <a:t>672.992 tys. zł</a:t>
            </a:r>
          </a:p>
          <a:p>
            <a:pPr indent="355600"/>
            <a:r>
              <a:rPr lang="pl-PL" sz="1400" dirty="0" smtClean="0"/>
              <a:t> 750 – Administracja publiczna                                     </a:t>
            </a:r>
            <a:r>
              <a:rPr lang="pl-PL" sz="1400" b="1" dirty="0" smtClean="0"/>
              <a:t>337.126 </a:t>
            </a:r>
            <a:r>
              <a:rPr lang="pl-PL" sz="1400" b="1" dirty="0"/>
              <a:t>tys</a:t>
            </a:r>
            <a:r>
              <a:rPr lang="pl-PL" sz="1400" b="1" dirty="0" smtClean="0"/>
              <a:t>. zł</a:t>
            </a:r>
          </a:p>
          <a:p>
            <a:r>
              <a:rPr lang="pl-PL" sz="1400" dirty="0" smtClean="0"/>
              <a:t>          752 – Obrona narodowa                                          </a:t>
            </a:r>
            <a:r>
              <a:rPr lang="pl-PL" sz="1400" b="1" dirty="0" smtClean="0"/>
              <a:t>40.171.248 tys</a:t>
            </a:r>
            <a:r>
              <a:rPr lang="pl-PL" sz="1400" b="1" dirty="0"/>
              <a:t>. zł</a:t>
            </a:r>
            <a:endParaRPr lang="pl-PL" sz="1400" b="1" dirty="0" smtClean="0"/>
          </a:p>
          <a:p>
            <a:r>
              <a:rPr lang="pl-PL" sz="1400" dirty="0" smtClean="0"/>
              <a:t>          753 – Obowiązkowe ubezpieczenia społeczne      </a:t>
            </a:r>
            <a:r>
              <a:rPr lang="pl-PL" sz="1400" b="1" dirty="0" smtClean="0"/>
              <a:t>7.346.124 tys</a:t>
            </a:r>
            <a:r>
              <a:rPr lang="pl-PL" sz="1400" b="1" dirty="0"/>
              <a:t>. zł</a:t>
            </a:r>
            <a:endParaRPr lang="pl-PL" sz="1400" b="1" dirty="0" smtClean="0"/>
          </a:p>
          <a:p>
            <a:r>
              <a:rPr lang="pl-PL" sz="1400" dirty="0" smtClean="0"/>
              <a:t>          755 – Wymiar sprawiedliwości                                       </a:t>
            </a:r>
            <a:r>
              <a:rPr lang="pl-PL" sz="1400" b="1" dirty="0" smtClean="0"/>
              <a:t>25.868 </a:t>
            </a:r>
            <a:r>
              <a:rPr lang="pl-PL" sz="1400" b="1" dirty="0"/>
              <a:t>tys. zł</a:t>
            </a:r>
            <a:endParaRPr lang="pl-PL" sz="1400" b="1" dirty="0" smtClean="0"/>
          </a:p>
          <a:p>
            <a:r>
              <a:rPr lang="pl-PL" sz="1400" dirty="0"/>
              <a:t> </a:t>
            </a:r>
            <a:r>
              <a:rPr lang="pl-PL" sz="1400" dirty="0" smtClean="0"/>
              <a:t>         851 – Ochrona zdrowia                                                  </a:t>
            </a:r>
            <a:r>
              <a:rPr lang="pl-PL" sz="1400" b="1" dirty="0" smtClean="0"/>
              <a:t>239.793 tys</a:t>
            </a:r>
            <a:r>
              <a:rPr lang="pl-PL" sz="1400" b="1" dirty="0"/>
              <a:t>. </a:t>
            </a:r>
            <a:r>
              <a:rPr lang="pl-PL" sz="1400" b="1" dirty="0" smtClean="0"/>
              <a:t>zł</a:t>
            </a:r>
          </a:p>
          <a:p>
            <a:r>
              <a:rPr lang="pl-PL" sz="1400" dirty="0" smtClean="0"/>
              <a:t>          921 </a:t>
            </a:r>
            <a:r>
              <a:rPr lang="pl-PL" sz="1400" dirty="0"/>
              <a:t>– </a:t>
            </a:r>
            <a:r>
              <a:rPr lang="pl-PL" sz="1400" dirty="0" smtClean="0"/>
              <a:t>Kultura i ochrona dziedzictwa narodowego    </a:t>
            </a:r>
            <a:r>
              <a:rPr lang="pl-PL" sz="1400" b="1" dirty="0" smtClean="0"/>
              <a:t>222.220 </a:t>
            </a:r>
            <a:r>
              <a:rPr lang="pl-PL" sz="1400" b="1" dirty="0"/>
              <a:t>tys. </a:t>
            </a:r>
            <a:r>
              <a:rPr lang="pl-PL" sz="1400" b="1" dirty="0" smtClean="0"/>
              <a:t>zł</a:t>
            </a:r>
            <a:endParaRPr lang="pl-PL" sz="1400" b="1" dirty="0"/>
          </a:p>
        </p:txBody>
      </p:sp>
      <p:sp>
        <p:nvSpPr>
          <p:cNvPr id="7" name="Prostokąt 6"/>
          <p:cNvSpPr/>
          <p:nvPr/>
        </p:nvSpPr>
        <p:spPr>
          <a:xfrm>
            <a:off x="611560" y="3924345"/>
            <a:ext cx="4572000" cy="584775"/>
          </a:xfrm>
          <a:prstGeom prst="rect">
            <a:avLst/>
          </a:prstGeom>
          <a:solidFill>
            <a:srgbClr val="C00000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pl-PL" sz="1600" dirty="0">
                <a:solidFill>
                  <a:schemeClr val="bg1"/>
                </a:solidFill>
                <a:cs typeface="Arial" pitchFamily="34" charset="0"/>
              </a:rPr>
              <a:t>Wzrost wydatków </a:t>
            </a:r>
            <a:r>
              <a:rPr lang="pl-PL" sz="1600" dirty="0" smtClean="0">
                <a:solidFill>
                  <a:schemeClr val="bg1"/>
                </a:solidFill>
                <a:cs typeface="Arial" pitchFamily="34" charset="0"/>
              </a:rPr>
              <a:t>2020 </a:t>
            </a:r>
            <a:r>
              <a:rPr lang="pl-PL" sz="1600" dirty="0">
                <a:solidFill>
                  <a:schemeClr val="bg1"/>
                </a:solidFill>
                <a:cs typeface="Arial" pitchFamily="34" charset="0"/>
              </a:rPr>
              <a:t>r. </a:t>
            </a:r>
            <a:br>
              <a:rPr lang="pl-PL" sz="1600" dirty="0">
                <a:solidFill>
                  <a:schemeClr val="bg1"/>
                </a:solidFill>
                <a:cs typeface="Arial" pitchFamily="34" charset="0"/>
              </a:rPr>
            </a:br>
            <a:r>
              <a:rPr lang="pl-PL" sz="1600" dirty="0">
                <a:solidFill>
                  <a:schemeClr val="bg1"/>
                </a:solidFill>
                <a:cs typeface="Arial" pitchFamily="34" charset="0"/>
              </a:rPr>
              <a:t>w relacji do </a:t>
            </a:r>
            <a:r>
              <a:rPr lang="pl-PL" sz="1600" dirty="0" smtClean="0">
                <a:solidFill>
                  <a:schemeClr val="bg1"/>
                </a:solidFill>
                <a:cs typeface="Arial" pitchFamily="34" charset="0"/>
              </a:rPr>
              <a:t>2019 </a:t>
            </a:r>
            <a:r>
              <a:rPr lang="pl-PL" sz="1600" dirty="0">
                <a:solidFill>
                  <a:schemeClr val="bg1"/>
                </a:solidFill>
                <a:cs typeface="Arial" pitchFamily="34" charset="0"/>
              </a:rPr>
              <a:t>r</a:t>
            </a:r>
            <a:r>
              <a:rPr lang="pl-PL" sz="1600" dirty="0" smtClean="0">
                <a:solidFill>
                  <a:schemeClr val="bg1"/>
                </a:solidFill>
                <a:cs typeface="Arial" pitchFamily="34" charset="0"/>
              </a:rPr>
              <a:t>. o </a:t>
            </a:r>
            <a:r>
              <a:rPr lang="pl-PL" sz="1600" b="1" dirty="0" smtClean="0">
                <a:solidFill>
                  <a:schemeClr val="bg1"/>
                </a:solidFill>
                <a:cs typeface="Arial" pitchFamily="34" charset="0"/>
              </a:rPr>
              <a:t>4.972.469 tys. zł</a:t>
            </a:r>
            <a:endParaRPr lang="pl-PL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9" name="Grupa 8"/>
          <p:cNvGrpSpPr/>
          <p:nvPr/>
        </p:nvGrpSpPr>
        <p:grpSpPr>
          <a:xfrm>
            <a:off x="0" y="0"/>
            <a:ext cx="9144000" cy="980728"/>
            <a:chOff x="0" y="0"/>
            <a:chExt cx="9144000" cy="980728"/>
          </a:xfrm>
        </p:grpSpPr>
        <p:sp>
          <p:nvSpPr>
            <p:cNvPr id="10" name="Prostokąt 9"/>
            <p:cNvSpPr/>
            <p:nvPr/>
          </p:nvSpPr>
          <p:spPr>
            <a:xfrm>
              <a:off x="0" y="0"/>
              <a:ext cx="9144000" cy="980728"/>
            </a:xfrm>
            <a:prstGeom prst="rect">
              <a:avLst/>
            </a:prstGeom>
            <a:gradFill flip="none" rotWithShape="1">
              <a:gsLst>
                <a:gs pos="0">
                  <a:srgbClr val="4F81BD">
                    <a:shade val="30000"/>
                    <a:satMod val="115000"/>
                  </a:srgbClr>
                </a:gs>
                <a:gs pos="50000">
                  <a:srgbClr val="4F81BD">
                    <a:shade val="67500"/>
                    <a:satMod val="115000"/>
                  </a:srgbClr>
                </a:gs>
                <a:gs pos="100000">
                  <a:srgbClr val="4F81BD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1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1438" y="82550"/>
              <a:ext cx="755650" cy="754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2" name="Picture 5" descr="C:\Users\Roland\Desktop\2010-05-28_002813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412480" y="115888"/>
              <a:ext cx="696024" cy="6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Rectangle 46"/>
            <p:cNvSpPr>
              <a:spLocks noChangeArrowheads="1"/>
            </p:cNvSpPr>
            <p:nvPr/>
          </p:nvSpPr>
          <p:spPr bwMode="auto">
            <a:xfrm>
              <a:off x="1043608" y="115889"/>
              <a:ext cx="7124700" cy="5578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pl-PL" sz="2800" b="1" dirty="0">
                  <a:solidFill>
                    <a:srgbClr val="FFFF00"/>
                  </a:solidFill>
                </a:rPr>
                <a:t>Porównanie wydatków resortu ON</a:t>
              </a:r>
              <a:endParaRPr lang="pl-PL" sz="2800" b="1" dirty="0"/>
            </a:p>
          </p:txBody>
        </p:sp>
      </p:grpSp>
      <p:sp>
        <p:nvSpPr>
          <p:cNvPr id="14" name="Prostokąt 13"/>
          <p:cNvSpPr/>
          <p:nvPr/>
        </p:nvSpPr>
        <p:spPr>
          <a:xfrm>
            <a:off x="7400460" y="1052736"/>
            <a:ext cx="915956" cy="33855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pl-PL" sz="1600" b="1" dirty="0" smtClean="0">
                <a:cs typeface="Times New Roman" pitchFamily="18" charset="0"/>
              </a:rPr>
              <a:t> w tys. zł</a:t>
            </a:r>
            <a:endParaRPr lang="pl-PL" sz="1600" b="1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>
          <a:xfrm>
            <a:off x="6837286" y="6409616"/>
            <a:ext cx="2133600" cy="365125"/>
          </a:xfrm>
        </p:spPr>
        <p:txBody>
          <a:bodyPr/>
          <a:lstStyle/>
          <a:p>
            <a:fld id="{F668617D-C334-492A-A254-AB292A3E63A0}" type="slidenum">
              <a:rPr lang="pl-PL" b="1" smtClean="0">
                <a:solidFill>
                  <a:schemeClr val="tx1"/>
                </a:solidFill>
              </a:rPr>
              <a:t>6</a:t>
            </a:fld>
            <a:endParaRPr lang="pl-PL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39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Wykres 2"/>
          <p:cNvGraphicFramePr/>
          <p:nvPr>
            <p:extLst>
              <p:ext uri="{D42A27DB-BD31-4B8C-83A1-F6EECF244321}">
                <p14:modId xmlns:p14="http://schemas.microsoft.com/office/powerpoint/2010/main" val="2031414498"/>
              </p:ext>
            </p:extLst>
          </p:nvPr>
        </p:nvGraphicFramePr>
        <p:xfrm>
          <a:off x="0" y="1644583"/>
          <a:ext cx="5735960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pole tekstowe 4"/>
          <p:cNvSpPr txBox="1"/>
          <p:nvPr/>
        </p:nvSpPr>
        <p:spPr>
          <a:xfrm>
            <a:off x="2483768" y="3933056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>
                <a:solidFill>
                  <a:schemeClr val="bg1"/>
                </a:solidFill>
              </a:rPr>
              <a:t>35,5</a:t>
            </a:r>
            <a:endParaRPr lang="pl-PL" sz="2400" b="1" dirty="0">
              <a:solidFill>
                <a:prstClr val="black"/>
              </a:solidFill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549114"/>
              </p:ext>
            </p:extLst>
          </p:nvPr>
        </p:nvGraphicFramePr>
        <p:xfrm>
          <a:off x="616017" y="1449290"/>
          <a:ext cx="8152575" cy="51934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8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08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29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0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305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43327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</a:rPr>
                        <a:t>Wyszczególnienie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</a:rPr>
                        <a:t>2019</a:t>
                      </a:r>
                      <a:r>
                        <a:rPr lang="pl-PL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</a:rPr>
                        <a:t>2020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Różnica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2020/2019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</a:rPr>
                        <a:t>2020/2019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14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cz. 29 Obrona narodowa w tym: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44.042.902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49.015.371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4.972.469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111,3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415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Dotacje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1.775.277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1.975.770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200.493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111,2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229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Świadczenia pieniężne 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8.319.610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8.874.493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554.883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106,7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679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Wydatki osobowe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10.891.706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12.395.446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1.503.740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113,8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29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Pozostałe wydatki na utrzymanie i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szkolenie jednostek wojskowych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7.408.687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7.426.010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17.323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100,2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8588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Centralne plany rzeczowe (CPR)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15.147.622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17.843.652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2.696.030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117,8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8588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Fundusz Dróg Samorządowych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500.000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500.000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0,00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pl-PL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2" name="Grupa 11"/>
          <p:cNvGrpSpPr/>
          <p:nvPr/>
        </p:nvGrpSpPr>
        <p:grpSpPr>
          <a:xfrm>
            <a:off x="33958" y="0"/>
            <a:ext cx="9144000" cy="980728"/>
            <a:chOff x="33958" y="0"/>
            <a:chExt cx="9144000" cy="980728"/>
          </a:xfrm>
        </p:grpSpPr>
        <p:sp>
          <p:nvSpPr>
            <p:cNvPr id="15" name="Prostokąt 14"/>
            <p:cNvSpPr/>
            <p:nvPr/>
          </p:nvSpPr>
          <p:spPr>
            <a:xfrm>
              <a:off x="33958" y="0"/>
              <a:ext cx="9144000" cy="980728"/>
            </a:xfrm>
            <a:prstGeom prst="rect">
              <a:avLst/>
            </a:prstGeom>
            <a:gradFill flip="none" rotWithShape="1">
              <a:gsLst>
                <a:gs pos="0">
                  <a:srgbClr val="4F81BD">
                    <a:shade val="30000"/>
                    <a:satMod val="115000"/>
                  </a:srgbClr>
                </a:gs>
                <a:gs pos="50000">
                  <a:srgbClr val="4F81BD">
                    <a:shade val="67500"/>
                    <a:satMod val="115000"/>
                  </a:srgbClr>
                </a:gs>
                <a:gs pos="100000">
                  <a:srgbClr val="4F81BD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6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1438" y="82550"/>
              <a:ext cx="755650" cy="754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7" name="Picture 5" descr="C:\Users\Roland\Desktop\2010-05-28_002813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8393228" y="115888"/>
              <a:ext cx="715276" cy="6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Rectangle 46"/>
            <p:cNvSpPr>
              <a:spLocks noChangeArrowheads="1"/>
            </p:cNvSpPr>
            <p:nvPr/>
          </p:nvSpPr>
          <p:spPr bwMode="auto">
            <a:xfrm>
              <a:off x="1043608" y="287436"/>
              <a:ext cx="7124700" cy="549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pl-PL" sz="2400" b="1" dirty="0" smtClean="0">
                  <a:solidFill>
                    <a:srgbClr val="FFFF00"/>
                  </a:solidFill>
                </a:rPr>
                <a:t>Porównanie wydatków resortu ON w latach 2019-2020</a:t>
              </a:r>
              <a:endParaRPr lang="pl-PL" sz="2400" b="1" dirty="0">
                <a:solidFill>
                  <a:srgbClr val="FFFF00"/>
                </a:solidFill>
              </a:endParaRPr>
            </a:p>
          </p:txBody>
        </p:sp>
      </p:grpSp>
      <p:sp>
        <p:nvSpPr>
          <p:cNvPr id="20" name="Prostokąt 19"/>
          <p:cNvSpPr/>
          <p:nvPr/>
        </p:nvSpPr>
        <p:spPr>
          <a:xfrm>
            <a:off x="7774242" y="1028398"/>
            <a:ext cx="915956" cy="33855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pl-PL" sz="1600" b="1" dirty="0" smtClean="0">
                <a:cs typeface="Times New Roman" pitchFamily="18" charset="0"/>
              </a:rPr>
              <a:t> w tys. zł</a:t>
            </a:r>
            <a:endParaRPr lang="pl-PL" sz="1600" b="1" dirty="0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>
          <a:xfrm>
            <a:off x="888859" y="6492875"/>
            <a:ext cx="8237537" cy="365125"/>
          </a:xfrm>
        </p:spPr>
        <p:txBody>
          <a:bodyPr/>
          <a:lstStyle/>
          <a:p>
            <a:fld id="{F668617D-C334-492A-A254-AB292A3E63A0}" type="slidenum">
              <a:rPr lang="pl-PL" b="1" smtClean="0">
                <a:solidFill>
                  <a:schemeClr val="tx1"/>
                </a:solidFill>
              </a:rPr>
              <a:t>7</a:t>
            </a:fld>
            <a:endParaRPr lang="pl-PL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94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12"/>
          <p:cNvSpPr/>
          <p:nvPr/>
        </p:nvSpPr>
        <p:spPr>
          <a:xfrm>
            <a:off x="7439705" y="1062438"/>
            <a:ext cx="915956" cy="338554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pl-PL" sz="1600" i="1" dirty="0" smtClean="0">
                <a:cs typeface="Times New Roman" pitchFamily="18" charset="0"/>
              </a:rPr>
              <a:t> w tys. zł</a:t>
            </a:r>
            <a:endParaRPr lang="pl-PL" sz="1600" i="1" dirty="0"/>
          </a:p>
        </p:txBody>
      </p:sp>
      <p:grpSp>
        <p:nvGrpSpPr>
          <p:cNvPr id="28" name="Grupa 27"/>
          <p:cNvGrpSpPr/>
          <p:nvPr/>
        </p:nvGrpSpPr>
        <p:grpSpPr>
          <a:xfrm>
            <a:off x="271013" y="1303723"/>
            <a:ext cx="8320710" cy="5260355"/>
            <a:chOff x="847077" y="1556792"/>
            <a:chExt cx="8320710" cy="5260355"/>
          </a:xfrm>
          <a:noFill/>
        </p:grpSpPr>
        <p:sp>
          <p:nvSpPr>
            <p:cNvPr id="15" name="Prostokąt 14"/>
            <p:cNvSpPr/>
            <p:nvPr/>
          </p:nvSpPr>
          <p:spPr>
            <a:xfrm>
              <a:off x="899592" y="1556792"/>
              <a:ext cx="7848872" cy="496855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grpSp>
          <p:nvGrpSpPr>
            <p:cNvPr id="12" name="Grupa 11"/>
            <p:cNvGrpSpPr/>
            <p:nvPr/>
          </p:nvGrpSpPr>
          <p:grpSpPr>
            <a:xfrm>
              <a:off x="847077" y="1797729"/>
              <a:ext cx="8320710" cy="5019418"/>
              <a:chOff x="271013" y="1725721"/>
              <a:chExt cx="8320710" cy="5019418"/>
            </a:xfrm>
            <a:grpFill/>
          </p:grpSpPr>
          <p:grpSp>
            <p:nvGrpSpPr>
              <p:cNvPr id="14" name="Grupa 13"/>
              <p:cNvGrpSpPr/>
              <p:nvPr/>
            </p:nvGrpSpPr>
            <p:grpSpPr>
              <a:xfrm>
                <a:off x="271013" y="1725721"/>
                <a:ext cx="8320710" cy="5019418"/>
                <a:chOff x="232248" y="1437689"/>
                <a:chExt cx="8320710" cy="5019418"/>
              </a:xfrm>
              <a:grpFill/>
            </p:grpSpPr>
            <p:graphicFrame>
              <p:nvGraphicFramePr>
                <p:cNvPr id="4" name="Wykres 3"/>
                <p:cNvGraphicFramePr/>
                <p:nvPr>
                  <p:extLst>
                    <p:ext uri="{D42A27DB-BD31-4B8C-83A1-F6EECF244321}">
                      <p14:modId xmlns:p14="http://schemas.microsoft.com/office/powerpoint/2010/main" val="74847372"/>
                    </p:ext>
                  </p:extLst>
                </p:nvPr>
              </p:nvGraphicFramePr>
              <p:xfrm>
                <a:off x="1331640" y="1556792"/>
                <a:ext cx="6556620" cy="468052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3"/>
                </a:graphicData>
              </a:graphic>
            </p:graphicFrame>
            <p:sp>
              <p:nvSpPr>
                <p:cNvPr id="6" name="pole tekstowe 5"/>
                <p:cNvSpPr txBox="1"/>
                <p:nvPr/>
              </p:nvSpPr>
              <p:spPr>
                <a:xfrm>
                  <a:off x="6078645" y="1528336"/>
                  <a:ext cx="2050897" cy="892552"/>
                </a:xfrm>
                <a:prstGeom prst="rect">
                  <a:avLst/>
                </a:prstGeom>
                <a:grpFill/>
                <a:ln>
                  <a:noFill/>
                </a:ln>
                <a:effectLst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pl-PL" sz="1400" dirty="0" smtClean="0">
                      <a:cs typeface="Times New Roman" pitchFamily="18" charset="0"/>
                    </a:rPr>
                    <a:t>Świadczenia pieniężne</a:t>
                  </a:r>
                  <a:r>
                    <a:rPr lang="pl-PL" sz="1400" b="1" dirty="0" smtClean="0">
                      <a:cs typeface="Times New Roman" pitchFamily="18" charset="0"/>
                    </a:rPr>
                    <a:t> </a:t>
                  </a:r>
                </a:p>
                <a:p>
                  <a:pPr algn="ctr"/>
                  <a:r>
                    <a:rPr lang="pl-PL" sz="1400" b="1" dirty="0" smtClean="0">
                      <a:cs typeface="Times New Roman" pitchFamily="18" charset="0"/>
                    </a:rPr>
                    <a:t>8.874.493</a:t>
                  </a:r>
                </a:p>
                <a:p>
                  <a:pPr algn="ctr"/>
                  <a:r>
                    <a:rPr lang="pl-PL" sz="1200" b="1" dirty="0" smtClean="0">
                      <a:cs typeface="Times New Roman" pitchFamily="18" charset="0"/>
                    </a:rPr>
                    <a:t>(</a:t>
                  </a:r>
                  <a:r>
                    <a:rPr lang="pl-PL" sz="1200" dirty="0" smtClean="0">
                      <a:cs typeface="Times New Roman" pitchFamily="18" charset="0"/>
                    </a:rPr>
                    <a:t>w tym emerytury i renty </a:t>
                  </a:r>
                  <a:r>
                    <a:rPr lang="pl-PL" sz="1200" b="1" dirty="0" smtClean="0">
                      <a:cs typeface="Times New Roman" pitchFamily="18" charset="0"/>
                    </a:rPr>
                    <a:t>7.309.454)</a:t>
                  </a:r>
                  <a:endParaRPr lang="pl-PL" sz="1200" b="1" dirty="0">
                    <a:cs typeface="Times New Roman" pitchFamily="18" charset="0"/>
                  </a:endParaRPr>
                </a:p>
              </p:txBody>
            </p:sp>
            <p:sp>
              <p:nvSpPr>
                <p:cNvPr id="7" name="pole tekstowe 6"/>
                <p:cNvSpPr txBox="1"/>
                <p:nvPr/>
              </p:nvSpPr>
              <p:spPr>
                <a:xfrm>
                  <a:off x="6968782" y="4897026"/>
                  <a:ext cx="1584176" cy="523220"/>
                </a:xfrm>
                <a:prstGeom prst="rect">
                  <a:avLst/>
                </a:prstGeom>
                <a:grpFill/>
                <a:ln>
                  <a:noFill/>
                </a:ln>
                <a:effectLst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pl-PL" sz="1400" dirty="0" smtClean="0">
                      <a:cs typeface="Times New Roman" pitchFamily="18" charset="0"/>
                    </a:rPr>
                    <a:t>Wydatki osobowe </a:t>
                  </a:r>
                </a:p>
                <a:p>
                  <a:pPr algn="ctr"/>
                  <a:r>
                    <a:rPr lang="pl-PL" sz="1400" b="1" dirty="0" smtClean="0">
                      <a:cs typeface="Times New Roman" pitchFamily="18" charset="0"/>
                    </a:rPr>
                    <a:t>12.395.446</a:t>
                  </a:r>
                  <a:endParaRPr lang="pl-PL" sz="1400" b="1" dirty="0">
                    <a:cs typeface="Times New Roman" pitchFamily="18" charset="0"/>
                  </a:endParaRPr>
                </a:p>
              </p:txBody>
            </p:sp>
            <p:sp>
              <p:nvSpPr>
                <p:cNvPr id="8" name="pole tekstowe 7"/>
                <p:cNvSpPr txBox="1"/>
                <p:nvPr/>
              </p:nvSpPr>
              <p:spPr>
                <a:xfrm>
                  <a:off x="2150490" y="5503000"/>
                  <a:ext cx="1905457" cy="954107"/>
                </a:xfrm>
                <a:prstGeom prst="rect">
                  <a:avLst/>
                </a:prstGeom>
                <a:grpFill/>
                <a:ln>
                  <a:noFill/>
                </a:ln>
                <a:effectLst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pl-PL" sz="1400" dirty="0" smtClean="0">
                      <a:cs typeface="Times New Roman" pitchFamily="18" charset="0"/>
                    </a:rPr>
                    <a:t>Pozostałe wydatki na utrzymanie i szkolenie jednostek wojskowych </a:t>
                  </a:r>
                  <a:r>
                    <a:rPr lang="pl-PL" sz="1400" b="1" dirty="0" smtClean="0">
                      <a:cs typeface="Times New Roman" pitchFamily="18" charset="0"/>
                    </a:rPr>
                    <a:t>7.426.010</a:t>
                  </a:r>
                  <a:endParaRPr lang="pl-PL" sz="1400" b="1" dirty="0">
                    <a:cs typeface="Times New Roman" pitchFamily="18" charset="0"/>
                  </a:endParaRPr>
                </a:p>
              </p:txBody>
            </p:sp>
            <p:sp>
              <p:nvSpPr>
                <p:cNvPr id="9" name="pole tekstowe 8"/>
                <p:cNvSpPr txBox="1"/>
                <p:nvPr/>
              </p:nvSpPr>
              <p:spPr>
                <a:xfrm>
                  <a:off x="232248" y="3397301"/>
                  <a:ext cx="1584177" cy="738664"/>
                </a:xfrm>
                <a:prstGeom prst="rect">
                  <a:avLst/>
                </a:prstGeom>
                <a:grpFill/>
                <a:ln>
                  <a:noFill/>
                </a:ln>
                <a:effectLst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pl-PL" sz="1400" dirty="0" smtClean="0">
                      <a:cs typeface="Times New Roman" pitchFamily="18" charset="0"/>
                    </a:rPr>
                    <a:t>Wydatki bieżące </a:t>
                  </a:r>
                  <a:br>
                    <a:rPr lang="pl-PL" sz="1400" dirty="0" smtClean="0">
                      <a:cs typeface="Times New Roman" pitchFamily="18" charset="0"/>
                    </a:rPr>
                  </a:br>
                  <a:r>
                    <a:rPr lang="pl-PL" sz="1400" dirty="0" smtClean="0">
                      <a:cs typeface="Times New Roman" pitchFamily="18" charset="0"/>
                    </a:rPr>
                    <a:t>w ramach CPR  </a:t>
                  </a:r>
                  <a:r>
                    <a:rPr lang="pl-PL" sz="1400" b="1" dirty="0" smtClean="0">
                      <a:cs typeface="Times New Roman" pitchFamily="18" charset="0"/>
                    </a:rPr>
                    <a:t>4.010.228</a:t>
                  </a:r>
                  <a:endParaRPr lang="pl-PL" sz="1400" b="1" dirty="0">
                    <a:cs typeface="Times New Roman" pitchFamily="18" charset="0"/>
                  </a:endParaRPr>
                </a:p>
              </p:txBody>
            </p:sp>
            <p:sp>
              <p:nvSpPr>
                <p:cNvPr id="10" name="pole tekstowe 9"/>
                <p:cNvSpPr txBox="1"/>
                <p:nvPr/>
              </p:nvSpPr>
              <p:spPr>
                <a:xfrm>
                  <a:off x="1364883" y="1897668"/>
                  <a:ext cx="1728192" cy="738664"/>
                </a:xfrm>
                <a:prstGeom prst="rect">
                  <a:avLst/>
                </a:prstGeom>
                <a:grpFill/>
                <a:ln>
                  <a:noFill/>
                </a:ln>
                <a:effectLst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pl-PL" sz="1400" dirty="0" smtClean="0">
                      <a:cs typeface="Times New Roman" pitchFamily="18" charset="0"/>
                    </a:rPr>
                    <a:t>Wydatki majątkowe w ramach CPR</a:t>
                  </a:r>
                </a:p>
                <a:p>
                  <a:pPr algn="ctr"/>
                  <a:r>
                    <a:rPr lang="pl-PL" sz="1400" b="1" dirty="0" smtClean="0">
                      <a:cs typeface="Times New Roman" pitchFamily="18" charset="0"/>
                    </a:rPr>
                    <a:t>13.833.424</a:t>
                  </a:r>
                  <a:endParaRPr lang="pl-PL" sz="1400" b="1" dirty="0">
                    <a:cs typeface="Times New Roman" pitchFamily="18" charset="0"/>
                  </a:endParaRPr>
                </a:p>
              </p:txBody>
            </p:sp>
            <p:sp>
              <p:nvSpPr>
                <p:cNvPr id="11" name="pole tekstowe 10"/>
                <p:cNvSpPr txBox="1"/>
                <p:nvPr/>
              </p:nvSpPr>
              <p:spPr>
                <a:xfrm>
                  <a:off x="4245056" y="1437689"/>
                  <a:ext cx="1310152" cy="523220"/>
                </a:xfrm>
                <a:prstGeom prst="rect">
                  <a:avLst/>
                </a:prstGeom>
                <a:grpFill/>
                <a:ln>
                  <a:noFill/>
                </a:ln>
                <a:effectLst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pl-PL" sz="1400" dirty="0" smtClean="0">
                      <a:cs typeface="Times New Roman" pitchFamily="18" charset="0"/>
                    </a:rPr>
                    <a:t>Dotacje </a:t>
                  </a:r>
                </a:p>
                <a:p>
                  <a:pPr algn="ctr"/>
                  <a:r>
                    <a:rPr lang="pl-PL" sz="1400" b="1" dirty="0" smtClean="0">
                      <a:cs typeface="Times New Roman" pitchFamily="18" charset="0"/>
                    </a:rPr>
                    <a:t>1.975.770</a:t>
                  </a:r>
                  <a:endParaRPr lang="pl-PL" sz="1400" b="1" dirty="0">
                    <a:cs typeface="Times New Roman" pitchFamily="18" charset="0"/>
                  </a:endParaRPr>
                </a:p>
              </p:txBody>
            </p:sp>
            <p:sp>
              <p:nvSpPr>
                <p:cNvPr id="3" name="Elipsa 2"/>
                <p:cNvSpPr/>
                <p:nvPr/>
              </p:nvSpPr>
              <p:spPr>
                <a:xfrm>
                  <a:off x="3558958" y="2780928"/>
                  <a:ext cx="2304256" cy="1560962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l-PL"/>
                </a:p>
              </p:txBody>
            </p:sp>
            <p:sp>
              <p:nvSpPr>
                <p:cNvPr id="5" name="Prostokąt 4"/>
                <p:cNvSpPr/>
                <p:nvPr/>
              </p:nvSpPr>
              <p:spPr>
                <a:xfrm>
                  <a:off x="3904093" y="3050398"/>
                  <a:ext cx="1361270" cy="70788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 lvl="0"/>
                  <a:r>
                    <a:rPr lang="pl-PL" sz="2000" b="1" u="sng" dirty="0" smtClean="0">
                      <a:solidFill>
                        <a:srgbClr val="FF0000"/>
                      </a:solidFill>
                    </a:rPr>
                    <a:t>49.015.371</a:t>
                  </a:r>
                  <a:br>
                    <a:rPr lang="pl-PL" sz="2000" b="1" u="sng" dirty="0" smtClean="0">
                      <a:solidFill>
                        <a:srgbClr val="FF0000"/>
                      </a:solidFill>
                    </a:rPr>
                  </a:br>
                  <a:r>
                    <a:rPr lang="pl-PL" sz="2000" b="1" dirty="0" smtClean="0">
                      <a:solidFill>
                        <a:srgbClr val="FF0000"/>
                      </a:solidFill>
                    </a:rPr>
                    <a:t>     100%</a:t>
                  </a:r>
                  <a:endParaRPr lang="pl-PL" sz="2000" b="1" dirty="0">
                    <a:solidFill>
                      <a:srgbClr val="FF0000"/>
                    </a:solidFill>
                  </a:endParaRPr>
                </a:p>
              </p:txBody>
            </p:sp>
          </p:grpSp>
          <p:sp>
            <p:nvSpPr>
              <p:cNvPr id="16" name="Elipsa 15"/>
              <p:cNvSpPr/>
              <p:nvPr/>
            </p:nvSpPr>
            <p:spPr>
              <a:xfrm>
                <a:off x="4644008" y="2204864"/>
                <a:ext cx="470812" cy="33610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 sz="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pole tekstowe 16"/>
              <p:cNvSpPr txBox="1"/>
              <p:nvPr/>
            </p:nvSpPr>
            <p:spPr>
              <a:xfrm>
                <a:off x="4635280" y="2356895"/>
                <a:ext cx="648072" cy="276999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pl-PL" sz="1200" b="1" dirty="0" smtClean="0">
                    <a:solidFill>
                      <a:schemeClr val="bg1"/>
                    </a:solidFill>
                  </a:rPr>
                  <a:t>  4,0%</a:t>
                </a:r>
                <a:endParaRPr lang="pl-PL" sz="12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8" name="Elipsa 17"/>
              <p:cNvSpPr/>
              <p:nvPr/>
            </p:nvSpPr>
            <p:spPr>
              <a:xfrm>
                <a:off x="6172798" y="2804867"/>
                <a:ext cx="470812" cy="33610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 sz="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pole tekstowe 18"/>
              <p:cNvSpPr txBox="1"/>
              <p:nvPr/>
            </p:nvSpPr>
            <p:spPr>
              <a:xfrm>
                <a:off x="5797803" y="2852936"/>
                <a:ext cx="758845" cy="276999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l-PL" sz="1200" b="1" dirty="0" smtClean="0">
                    <a:solidFill>
                      <a:schemeClr val="bg1"/>
                    </a:solidFill>
                  </a:rPr>
                  <a:t>18,2%</a:t>
                </a:r>
                <a:endParaRPr lang="pl-PL" sz="12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0" name="Elipsa 19"/>
              <p:cNvSpPr/>
              <p:nvPr/>
            </p:nvSpPr>
            <p:spPr>
              <a:xfrm>
                <a:off x="6067547" y="4461051"/>
                <a:ext cx="470812" cy="33610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 sz="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pole tekstowe 20"/>
              <p:cNvSpPr txBox="1"/>
              <p:nvPr/>
            </p:nvSpPr>
            <p:spPr>
              <a:xfrm>
                <a:off x="5853177" y="4182834"/>
                <a:ext cx="864096" cy="276999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l-PL" sz="1200" b="1" dirty="0" smtClean="0">
                    <a:solidFill>
                      <a:schemeClr val="bg1"/>
                    </a:solidFill>
                  </a:rPr>
                  <a:t> 25,3%</a:t>
                </a:r>
                <a:endParaRPr lang="pl-PL" sz="12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Elipsa 21"/>
              <p:cNvSpPr/>
              <p:nvPr/>
            </p:nvSpPr>
            <p:spPr>
              <a:xfrm>
                <a:off x="3043211" y="2852936"/>
                <a:ext cx="470812" cy="33610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 sz="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pole tekstowe 22"/>
              <p:cNvSpPr txBox="1"/>
              <p:nvPr/>
            </p:nvSpPr>
            <p:spPr>
              <a:xfrm>
                <a:off x="2987824" y="2901005"/>
                <a:ext cx="830853" cy="276999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pl-PL" sz="1200" b="1" dirty="0" smtClean="0">
                    <a:solidFill>
                      <a:schemeClr val="bg1"/>
                    </a:solidFill>
                  </a:rPr>
                  <a:t> 28,2%</a:t>
                </a:r>
                <a:endParaRPr lang="pl-PL" sz="12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4" name="Elipsa 23"/>
              <p:cNvSpPr/>
              <p:nvPr/>
            </p:nvSpPr>
            <p:spPr>
              <a:xfrm>
                <a:off x="2539155" y="4101011"/>
                <a:ext cx="470812" cy="33610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 sz="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pole tekstowe 24"/>
              <p:cNvSpPr txBox="1"/>
              <p:nvPr/>
            </p:nvSpPr>
            <p:spPr>
              <a:xfrm>
                <a:off x="2209893" y="3801490"/>
                <a:ext cx="614829" cy="276999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pl-PL" sz="1200" b="1" dirty="0" smtClean="0">
                    <a:solidFill>
                      <a:schemeClr val="bg1"/>
                    </a:solidFill>
                  </a:rPr>
                  <a:t> 8,2%</a:t>
                </a:r>
                <a:endParaRPr lang="pl-PL" sz="12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6" name="Elipsa 25"/>
              <p:cNvSpPr/>
              <p:nvPr/>
            </p:nvSpPr>
            <p:spPr>
              <a:xfrm>
                <a:off x="3691283" y="4869160"/>
                <a:ext cx="470812" cy="33610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 sz="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pole tekstowe 26"/>
              <p:cNvSpPr txBox="1"/>
              <p:nvPr/>
            </p:nvSpPr>
            <p:spPr>
              <a:xfrm>
                <a:off x="3359871" y="4519878"/>
                <a:ext cx="792088" cy="276999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l-PL" sz="1200" b="1" dirty="0" smtClean="0">
                    <a:solidFill>
                      <a:schemeClr val="bg1"/>
                    </a:solidFill>
                  </a:rPr>
                  <a:t>15,1%</a:t>
                </a:r>
                <a:endParaRPr lang="pl-PL" sz="1200"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9" name="Grupa 28"/>
          <p:cNvGrpSpPr/>
          <p:nvPr/>
        </p:nvGrpSpPr>
        <p:grpSpPr>
          <a:xfrm>
            <a:off x="0" y="0"/>
            <a:ext cx="9144000" cy="980728"/>
            <a:chOff x="0" y="0"/>
            <a:chExt cx="9144000" cy="980728"/>
          </a:xfrm>
        </p:grpSpPr>
        <p:sp>
          <p:nvSpPr>
            <p:cNvPr id="30" name="Prostokąt 29"/>
            <p:cNvSpPr/>
            <p:nvPr/>
          </p:nvSpPr>
          <p:spPr>
            <a:xfrm>
              <a:off x="0" y="0"/>
              <a:ext cx="9144000" cy="980728"/>
            </a:xfrm>
            <a:prstGeom prst="rect">
              <a:avLst/>
            </a:prstGeom>
            <a:gradFill flip="none" rotWithShape="1">
              <a:gsLst>
                <a:gs pos="0">
                  <a:srgbClr val="4F81BD">
                    <a:shade val="30000"/>
                    <a:satMod val="115000"/>
                  </a:srgbClr>
                </a:gs>
                <a:gs pos="50000">
                  <a:srgbClr val="4F81BD">
                    <a:shade val="67500"/>
                    <a:satMod val="115000"/>
                  </a:srgbClr>
                </a:gs>
                <a:gs pos="100000">
                  <a:srgbClr val="4F81BD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31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1438" y="82550"/>
              <a:ext cx="755650" cy="754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32" name="Picture 5" descr="C:\Users\Roland\Desktop\2010-05-28_002813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8441356" y="115888"/>
              <a:ext cx="667148" cy="6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" name="Rectangle 46"/>
            <p:cNvSpPr>
              <a:spLocks noChangeArrowheads="1"/>
            </p:cNvSpPr>
            <p:nvPr/>
          </p:nvSpPr>
          <p:spPr bwMode="auto">
            <a:xfrm>
              <a:off x="1043608" y="115888"/>
              <a:ext cx="7124700" cy="5578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pl-PL" sz="2800" b="1" dirty="0">
                  <a:solidFill>
                    <a:srgbClr val="FFFF00"/>
                  </a:solidFill>
                </a:rPr>
                <a:t>Struktura rodzajowa wydatków (cz.29)</a:t>
              </a:r>
            </a:p>
          </p:txBody>
        </p:sp>
      </p:grp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8617D-C334-492A-A254-AB292A3E63A0}" type="slidenum">
              <a:rPr lang="pl-PL" b="1" smtClean="0">
                <a:solidFill>
                  <a:schemeClr val="tx1"/>
                </a:solidFill>
              </a:rPr>
              <a:t>8</a:t>
            </a:fld>
            <a:endParaRPr lang="pl-PL" b="1" dirty="0">
              <a:solidFill>
                <a:schemeClr val="tx1"/>
              </a:solidFill>
            </a:endParaRPr>
          </a:p>
        </p:txBody>
      </p:sp>
      <p:sp>
        <p:nvSpPr>
          <p:cNvPr id="34" name="pole tekstowe 33"/>
          <p:cNvSpPr txBox="1"/>
          <p:nvPr/>
        </p:nvSpPr>
        <p:spPr>
          <a:xfrm>
            <a:off x="449263" y="4256051"/>
            <a:ext cx="1584177" cy="73866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pl-PL" sz="1400" dirty="0" smtClean="0">
                <a:cs typeface="Times New Roman" pitchFamily="18" charset="0"/>
              </a:rPr>
              <a:t>Fundusz Dróg </a:t>
            </a:r>
            <a:r>
              <a:rPr lang="pl-PL" sz="1400" dirty="0">
                <a:cs typeface="Times New Roman" pitchFamily="18" charset="0"/>
              </a:rPr>
              <a:t>S</a:t>
            </a:r>
            <a:r>
              <a:rPr lang="pl-PL" sz="1400" dirty="0" smtClean="0">
                <a:cs typeface="Times New Roman" pitchFamily="18" charset="0"/>
              </a:rPr>
              <a:t>amorządowych </a:t>
            </a:r>
            <a:r>
              <a:rPr lang="pl-PL" sz="1400" b="1" dirty="0" smtClean="0">
                <a:cs typeface="Times New Roman" pitchFamily="18" charset="0"/>
              </a:rPr>
              <a:t>500.000</a:t>
            </a:r>
            <a:endParaRPr lang="pl-PL" sz="1400" b="1" dirty="0">
              <a:cs typeface="Times New Roman" pitchFamily="18" charset="0"/>
            </a:endParaRPr>
          </a:p>
        </p:txBody>
      </p:sp>
      <p:sp>
        <p:nvSpPr>
          <p:cNvPr id="35" name="pole tekstowe 34"/>
          <p:cNvSpPr txBox="1"/>
          <p:nvPr/>
        </p:nvSpPr>
        <p:spPr>
          <a:xfrm>
            <a:off x="2539154" y="3932633"/>
            <a:ext cx="86409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l-PL" sz="1200" b="1" dirty="0" smtClean="0">
                <a:solidFill>
                  <a:schemeClr val="bg1"/>
                </a:solidFill>
              </a:rPr>
              <a:t> 1,0%</a:t>
            </a:r>
            <a:endParaRPr lang="pl-PL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92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Tabela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993792"/>
              </p:ext>
            </p:extLst>
          </p:nvPr>
        </p:nvGraphicFramePr>
        <p:xfrm>
          <a:off x="467544" y="1640160"/>
          <a:ext cx="7992888" cy="46634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{073A0DAA-6AF3-43AB-8588-CEC1D06C72B9}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0661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Funkcja</a:t>
                      </a:r>
                      <a:endParaRPr lang="pl-PL" sz="18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Nazwa funkcji</a:t>
                      </a:r>
                      <a:endParaRPr lang="pl-PL" sz="18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Projekt</a:t>
                      </a:r>
                      <a:r>
                        <a:rPr lang="pl-PL" sz="1800" baseline="0" dirty="0" smtClean="0"/>
                        <a:t> budżetu</a:t>
                      </a:r>
                      <a:endParaRPr lang="pl-PL" sz="18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100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2</a:t>
                      </a:r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 smtClean="0"/>
                        <a:t>Bezpieczeństwo wewnętrzne i porządek publiczny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 smtClean="0">
                          <a:solidFill>
                            <a:schemeClr val="tx1"/>
                          </a:solidFill>
                        </a:rPr>
                        <a:t>568</a:t>
                      </a:r>
                      <a:endParaRPr lang="pl-PL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332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3</a:t>
                      </a:r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800" dirty="0" smtClean="0"/>
                        <a:t>Edukacja, wychowanie i opieka </a:t>
                      </a:r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 smtClean="0">
                          <a:solidFill>
                            <a:schemeClr val="tx1"/>
                          </a:solidFill>
                        </a:rPr>
                        <a:t>7.770</a:t>
                      </a:r>
                      <a:endParaRPr lang="pl-PL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813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9</a:t>
                      </a:r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800" dirty="0" smtClean="0"/>
                        <a:t>Kultura i dziedzictwo narodowe</a:t>
                      </a:r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 smtClean="0">
                          <a:solidFill>
                            <a:schemeClr val="tx1"/>
                          </a:solidFill>
                        </a:rPr>
                        <a:t>352.636</a:t>
                      </a:r>
                      <a:endParaRPr lang="pl-PL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610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10</a:t>
                      </a:r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 smtClean="0"/>
                        <a:t>Szkolnictwo wyższe i nauka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 smtClean="0">
                          <a:solidFill>
                            <a:schemeClr val="tx1"/>
                          </a:solidFill>
                        </a:rPr>
                        <a:t>1.176.917</a:t>
                      </a:r>
                      <a:endParaRPr lang="pl-PL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8439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11</a:t>
                      </a:r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800" dirty="0" smtClean="0"/>
                        <a:t>Bezpieczeństwo zewnętrzne i nienaruszalność granic</a:t>
                      </a:r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 smtClean="0">
                          <a:solidFill>
                            <a:schemeClr val="tx1"/>
                          </a:solidFill>
                        </a:rPr>
                        <a:t>39.461.075</a:t>
                      </a:r>
                      <a:endParaRPr lang="pl-PL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7856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13</a:t>
                      </a:r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 smtClean="0"/>
                        <a:t>Zabezpieczenie społeczne i wspieranie rodziny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 smtClean="0">
                          <a:solidFill>
                            <a:schemeClr val="tx1"/>
                          </a:solidFill>
                        </a:rPr>
                        <a:t>7.684.912</a:t>
                      </a:r>
                      <a:endParaRPr lang="pl-PL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508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14</a:t>
                      </a:r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 smtClean="0"/>
                        <a:t>Rynek pracy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 smtClean="0">
                          <a:solidFill>
                            <a:schemeClr val="tx1"/>
                          </a:solidFill>
                        </a:rPr>
                        <a:t>12.613</a:t>
                      </a:r>
                      <a:endParaRPr lang="pl-PL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508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16</a:t>
                      </a:r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 smtClean="0"/>
                        <a:t>Sprawy obywatelskie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 smtClean="0">
                          <a:solidFill>
                            <a:schemeClr val="tx1"/>
                          </a:solidFill>
                        </a:rPr>
                        <a:t>65.356</a:t>
                      </a:r>
                      <a:endParaRPr lang="pl-PL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0508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18</a:t>
                      </a:r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 smtClean="0"/>
                        <a:t>Sprawiedliwość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 smtClean="0">
                          <a:solidFill>
                            <a:schemeClr val="tx1"/>
                          </a:solidFill>
                        </a:rPr>
                        <a:t>25.868</a:t>
                      </a:r>
                      <a:endParaRPr lang="pl-PL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5695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20</a:t>
                      </a:r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 smtClean="0"/>
                        <a:t>Zdrowie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dirty="0" smtClean="0">
                          <a:solidFill>
                            <a:schemeClr val="tx1"/>
                          </a:solidFill>
                        </a:rPr>
                        <a:t>227.656</a:t>
                      </a:r>
                      <a:endParaRPr lang="pl-PL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5695">
                <a:tc gridSpan="2">
                  <a:txBody>
                    <a:bodyPr/>
                    <a:lstStyle/>
                    <a:p>
                      <a:pPr algn="ctr"/>
                      <a:r>
                        <a:rPr lang="pl-PL" sz="1800" b="1" dirty="0" smtClean="0"/>
                        <a:t>OGÓŁEM</a:t>
                      </a:r>
                      <a:endParaRPr lang="pl-PL" sz="1800" b="1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800" b="1" dirty="0" smtClean="0">
                          <a:solidFill>
                            <a:schemeClr val="tx1"/>
                          </a:solidFill>
                        </a:rPr>
                        <a:t>49.015.371</a:t>
                      </a:r>
                      <a:endParaRPr lang="pl-PL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29" name="Prostokąt 28"/>
          <p:cNvSpPr/>
          <p:nvPr/>
        </p:nvSpPr>
        <p:spPr>
          <a:xfrm>
            <a:off x="7524328" y="1193265"/>
            <a:ext cx="915956" cy="33855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pl-PL" sz="1600" b="1" dirty="0">
                <a:solidFill>
                  <a:prstClr val="black"/>
                </a:solidFill>
                <a:cs typeface="Times New Roman" pitchFamily="18" charset="0"/>
              </a:rPr>
              <a:t> w tys. zł</a:t>
            </a:r>
            <a:endParaRPr lang="pl-PL" sz="1600" b="1" dirty="0">
              <a:solidFill>
                <a:prstClr val="black"/>
              </a:solidFill>
            </a:endParaRPr>
          </a:p>
        </p:txBody>
      </p:sp>
      <p:sp>
        <p:nvSpPr>
          <p:cNvPr id="28" name="Prostokąt 27"/>
          <p:cNvSpPr/>
          <p:nvPr/>
        </p:nvSpPr>
        <p:spPr>
          <a:xfrm>
            <a:off x="273836" y="3717032"/>
            <a:ext cx="8424936" cy="432048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  <p:grpSp>
        <p:nvGrpSpPr>
          <p:cNvPr id="6" name="Grupa 5"/>
          <p:cNvGrpSpPr/>
          <p:nvPr/>
        </p:nvGrpSpPr>
        <p:grpSpPr>
          <a:xfrm>
            <a:off x="0" y="0"/>
            <a:ext cx="9144000" cy="980728"/>
            <a:chOff x="0" y="0"/>
            <a:chExt cx="9144000" cy="980728"/>
          </a:xfrm>
        </p:grpSpPr>
        <p:sp>
          <p:nvSpPr>
            <p:cNvPr id="7" name="Prostokąt 6"/>
            <p:cNvSpPr/>
            <p:nvPr/>
          </p:nvSpPr>
          <p:spPr>
            <a:xfrm>
              <a:off x="0" y="0"/>
              <a:ext cx="9144000" cy="980728"/>
            </a:xfrm>
            <a:prstGeom prst="rect">
              <a:avLst/>
            </a:prstGeom>
            <a:gradFill flip="none" rotWithShape="1">
              <a:gsLst>
                <a:gs pos="0">
                  <a:srgbClr val="4F81BD">
                    <a:shade val="30000"/>
                    <a:satMod val="115000"/>
                  </a:srgbClr>
                </a:gs>
                <a:gs pos="50000">
                  <a:srgbClr val="4F81BD">
                    <a:shade val="67500"/>
                    <a:satMod val="115000"/>
                  </a:srgbClr>
                </a:gs>
                <a:gs pos="100000">
                  <a:srgbClr val="4F81BD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1438" y="82550"/>
              <a:ext cx="755650" cy="754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9" name="Picture 5" descr="C:\Users\Roland\Desktop\2010-05-28_002813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440284" y="115888"/>
              <a:ext cx="668220" cy="6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Rectangle 46"/>
            <p:cNvSpPr>
              <a:spLocks noChangeArrowheads="1"/>
            </p:cNvSpPr>
            <p:nvPr/>
          </p:nvSpPr>
          <p:spPr bwMode="auto">
            <a:xfrm>
              <a:off x="1043608" y="115888"/>
              <a:ext cx="7124700" cy="6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pl-PL" sz="2800" b="1" dirty="0">
                  <a:solidFill>
                    <a:srgbClr val="FFFF00"/>
                  </a:solidFill>
                </a:rPr>
                <a:t>Struktura zadaniowa wydatków (cz.29</a:t>
              </a:r>
              <a:r>
                <a:rPr lang="pl-PL" sz="2800" b="1" dirty="0" smtClean="0">
                  <a:solidFill>
                    <a:srgbClr val="FFFF00"/>
                  </a:solidFill>
                </a:rPr>
                <a:t>)</a:t>
              </a:r>
              <a:endParaRPr lang="pl-PL" sz="2800" b="1" dirty="0"/>
            </a:p>
          </p:txBody>
        </p:sp>
      </p:grp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8617D-C334-492A-A254-AB292A3E63A0}" type="slidenum">
              <a:rPr lang="pl-PL" b="1" smtClean="0">
                <a:solidFill>
                  <a:schemeClr val="tx1"/>
                </a:solidFill>
              </a:rPr>
              <a:t>9</a:t>
            </a:fld>
            <a:endParaRPr lang="pl-PL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97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Złożony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7823</TotalTime>
  <Words>844</Words>
  <Application>Microsoft Office PowerPoint</Application>
  <PresentationFormat>Pokaz na ekranie (4:3)</PresentationFormat>
  <Paragraphs>216</Paragraphs>
  <Slides>11</Slides>
  <Notes>7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11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Motyw pakietu Office</vt:lpstr>
      <vt:lpstr>Złożony</vt:lpstr>
      <vt:lpstr>Projekt budżetu resortu obrony narodowej  na 2020 rok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 budżetu resortu obrony narodowej  na 2017 rok</dc:title>
  <dc:creator>Żmijewska Elżbieta</dc:creator>
  <cp:lastModifiedBy>Węsierski Dariusz</cp:lastModifiedBy>
  <cp:revision>417</cp:revision>
  <cp:lastPrinted>2020-01-03T11:38:20Z</cp:lastPrinted>
  <dcterms:created xsi:type="dcterms:W3CDTF">2017-08-29T11:03:22Z</dcterms:created>
  <dcterms:modified xsi:type="dcterms:W3CDTF">2020-05-25T09:26:38Z</dcterms:modified>
</cp:coreProperties>
</file>