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87" r:id="rId7"/>
    <p:sldId id="304" r:id="rId8"/>
    <p:sldId id="306" r:id="rId9"/>
    <p:sldId id="305" r:id="rId10"/>
    <p:sldId id="307" r:id="rId11"/>
    <p:sldId id="308" r:id="rId12"/>
    <p:sldId id="309" r:id="rId13"/>
    <p:sldId id="303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598" autoAdjust="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9DD62B-923B-4535-A3E0-0AD0BC65A765}" type="datetime1">
              <a:rPr lang="pl-PL" smtClean="0"/>
              <a:t>10.08.2023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560E-57E7-448F-8697-537812E5532D}" type="datetime1">
              <a:rPr lang="pl-PL" smtClean="0"/>
              <a:pPr/>
              <a:t>10.08.2023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7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224DCA5-A7A8-4689-8651-5E03C020EB3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sz="4000" noProof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20XX-02-11</a:t>
            </a:r>
          </a:p>
        </p:txBody>
      </p:sp>
      <p:sp>
        <p:nvSpPr>
          <p:cNvPr id="15" name="Numer slajdu — symbol zastępczy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pl-PL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Data — symbol zastępczy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2" name="Numer slajdu — symbol zastępczy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7" name="Zawartość — symbol zastępczy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5" name="Zawartość — symbol zastępczy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6" name="Zawartość — symbol zastępczy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Symbol zastępczy obrazu 18">
            <a:extLst>
              <a:ext uri="{FF2B5EF4-FFF2-40B4-BE49-F238E27FC236}">
                <a16:creationId xmlns:a16="http://schemas.microsoft.com/office/drawing/2014/main" id="{34147101-131E-CD06-AF1A-FC0189FCB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6275" y="200660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" name="Symbol zastępczy obrazu 18">
            <a:extLst>
              <a:ext uri="{FF2B5EF4-FFF2-40B4-BE49-F238E27FC236}">
                <a16:creationId xmlns:a16="http://schemas.microsoft.com/office/drawing/2014/main" id="{B23C101E-A766-DA45-AAFB-F0E0F3B1AB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3715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" name="Symbol zastępczy obrazu 18">
            <a:extLst>
              <a:ext uri="{FF2B5EF4-FFF2-40B4-BE49-F238E27FC236}">
                <a16:creationId xmlns:a16="http://schemas.microsoft.com/office/drawing/2014/main" id="{1A303FA9-6856-1BFD-0C4A-4829C1EFFF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4099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9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19952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547624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3D9C1D-8115-E9C3-67BA-44C92DCA75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694238"/>
            <a:ext cx="12192000" cy="21637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51" name="Obraz — symbol zastępczy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3" name="Obraz — symbol zastępczy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7" name="Obraz — symbol zastępczy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4" name="Obraz — symbol zastępczy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9" name="Zawartość — symbol zastępczy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Stopka — symbol zastępczy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5" name="Data — symbol zastępczy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36" name="Numer slajdu — symbol zastępczy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330D17-32E5-404A-9262-6A998ABC087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dodać podtytuł</a:t>
            </a:r>
          </a:p>
        </p:txBody>
      </p:sp>
      <p:sp>
        <p:nvSpPr>
          <p:cNvPr id="20" name="Obraz — symbol zastępczy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sz="4000" noProof="0"/>
              <a:t>Kliknij, aby edytować styl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0" name="Zawartość — symbol zastępczy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raz — symbol zastępczy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4" name="Stopka — symbol zastępczy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45384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000" y="2473459"/>
            <a:ext cx="3074400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155763-D725-1A62-EF45-8DDB0AE2E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213" y="3657600"/>
            <a:ext cx="2232025" cy="2328863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7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9" name="Stopka — symbol zastępczy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Data — symbol zastępczy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21" name="Numer slajdu — symbol zastępczy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8" name="Stopka — symbol zastępczy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Data — symbol zastępczy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0" name="Numer slajdu — symbol zastępczy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2AE2B76-F97F-4BE2-8670-72276A5F21A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opka — symbol zastępczy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3" name="Data — symbol zastępczy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4" name="Numer slajdu — symbol zastępczy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DB2ADC-AF19-4574-8C10-79B5B04FCA2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Fontanny podziwiajmy </a:t>
            </a:r>
            <a:br>
              <a:rPr lang="pl-PL" dirty="0"/>
            </a:br>
            <a:r>
              <a:rPr lang="pl-PL" dirty="0"/>
              <a:t>z daleka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49"/>
            <a:ext cx="3217797" cy="934691"/>
          </a:xfrm>
        </p:spPr>
        <p:txBody>
          <a:bodyPr rtlCol="0" anchor="t">
            <a:noAutofit/>
          </a:bodyPr>
          <a:lstStyle/>
          <a:p>
            <a:pPr rtl="0"/>
            <a:r>
              <a:rPr lang="pl-PL" sz="1400" dirty="0">
                <a:latin typeface="+mj-lt"/>
              </a:rPr>
              <a:t>Wojewódzka Stacja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Sanitarno-Epidemiologiczna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w Warszawie</a:t>
            </a:r>
          </a:p>
        </p:txBody>
      </p:sp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24DDA5A-F7DF-BEE2-A036-96B21210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pl-PL" noProof="0" dirty="0"/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9CBD38C4-9FA7-8672-5C1D-A314B0700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54" y="4311042"/>
            <a:ext cx="826206" cy="828359"/>
          </a:xfrm>
          <a:prstGeom prst="rect">
            <a:avLst/>
          </a:prstGeom>
        </p:spPr>
      </p:pic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ACE8C46-E920-4EE8-4F56-89E2618E9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8470" y="189401"/>
            <a:ext cx="485682" cy="4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6" y="4306895"/>
            <a:ext cx="10677524" cy="705577"/>
          </a:xfrm>
        </p:spPr>
        <p:txBody>
          <a:bodyPr rtlCol="0"/>
          <a:lstStyle/>
          <a:p>
            <a:pPr rtl="0"/>
            <a:r>
              <a:rPr lang="pl-PL" dirty="0"/>
              <a:t>Dziękujemy!</a:t>
            </a:r>
          </a:p>
        </p:txBody>
      </p:sp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768A4AA5-1799-4AB4-A6D6-6E2D7791C1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727075"/>
            <a:ext cx="5176838" cy="3071813"/>
          </a:xfrm>
        </p:spPr>
      </p:pic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727075"/>
            <a:ext cx="5245100" cy="3070225"/>
          </a:xfrm>
        </p:spPr>
      </p:pic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 rtl="0"/>
              <a:t>10</a:t>
            </a:fld>
            <a:endParaRPr lang="pl-PL" dirty="0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2315216A-1B69-718C-1978-EA77337C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4955409"/>
            <a:ext cx="10591800" cy="1353173"/>
          </a:xfrm>
        </p:spPr>
        <p:txBody>
          <a:bodyPr/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EDUKACYJNY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MAZOWIECKIEGO PAŃSTWOWEGO WOJEWÓDZKIEGO INSPEKTORA SANITARNEGO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dirty="0">
                <a:latin typeface="+mj-lt"/>
                <a:cs typeface="Arial" panose="020B0604020202020204" pitchFamily="34" charset="0"/>
              </a:rPr>
              <a:t>OPRACOWANIE: ODDZIAŁ NADZORU HIGIENY KOMUNALNEJ WOJEWÓDZKIEJ STACJI SANITARNO-EPIDEMIOLOGICZNEJ W WARSZAWIE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DE6AC1-DEDF-0711-D299-6E8298535AD9}"/>
              </a:ext>
            </a:extLst>
          </p:cNvPr>
          <p:cNvSpPr txBox="1"/>
          <p:nvPr/>
        </p:nvSpPr>
        <p:spPr>
          <a:xfrm>
            <a:off x="2606722" y="6463848"/>
            <a:ext cx="6755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Zdjęcia wykorzystane z: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pl.freepik.com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unsplash.com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 oraz własne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1542036-6489-F053-770E-2110886D4C3D}"/>
              </a:ext>
            </a:extLst>
          </p:cNvPr>
          <p:cNvCxnSpPr/>
          <p:nvPr/>
        </p:nvCxnSpPr>
        <p:spPr>
          <a:xfrm>
            <a:off x="2606722" y="6421271"/>
            <a:ext cx="6755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BA0DA32-B8D9-C763-212B-4C90FC668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4720" y="239665"/>
            <a:ext cx="441372" cy="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2" y="1463040"/>
            <a:ext cx="6005933" cy="21153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sz="48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Woda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fontannach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płynie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obiegu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zamkniętym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44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</a:t>
            </a:r>
            <a:r>
              <a:rPr lang="pl-PL" sz="2800" kern="1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jest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filtrowana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oczyszczana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1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pl-PL" dirty="0">
              <a:latin typeface="+mj-lt"/>
            </a:endParaRPr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0CF21336-BF28-0FED-CE9A-058AFBB7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747" y="4504944"/>
            <a:ext cx="6070322" cy="1262446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nadaje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kąpieli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ani 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picia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pl-PL" dirty="0"/>
          </a:p>
        </p:txBody>
      </p:sp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6D9051F-5B53-55A4-B2C7-52954CD40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7877" y="195401"/>
            <a:ext cx="466750" cy="466750"/>
          </a:xfrm>
          <a:prstGeom prst="rect">
            <a:avLst/>
          </a:prstGeo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BC8D20DB-96D4-9D5B-1D6C-1FA32F63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742424"/>
            <a:ext cx="10591802" cy="1773893"/>
          </a:xfrm>
        </p:spPr>
        <p:txBody>
          <a:bodyPr rtlCol="0">
            <a:noAutofit/>
          </a:bodyPr>
          <a:lstStyle/>
          <a:p>
            <a:pPr algn="ctr" rtl="0"/>
            <a:r>
              <a:rPr lang="pl-PL" sz="4000" dirty="0">
                <a:latin typeface="+mj-lt"/>
                <a:cs typeface="Arial" panose="020B0604020202020204" pitchFamily="34" charset="0"/>
              </a:rPr>
              <a:t>M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iejskie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fontanny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to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baseny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endParaRPr lang="pl-PL" sz="4000" kern="120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 rtl="0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należy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w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nich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kąpać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endParaRPr lang="pl-PL" sz="4000" dirty="0">
              <a:latin typeface="+mj-lt"/>
            </a:endParaRPr>
          </a:p>
        </p:txBody>
      </p:sp>
      <p:pic>
        <p:nvPicPr>
          <p:cNvPr id="14" name="Obraz — symbol zastępczy 13">
            <a:extLst>
              <a:ext uri="{FF2B5EF4-FFF2-40B4-BE49-F238E27FC236}">
                <a16:creationId xmlns:a16="http://schemas.microsoft.com/office/drawing/2014/main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0099" y="2516317"/>
            <a:ext cx="5133990" cy="3269213"/>
          </a:xfrm>
        </p:spPr>
      </p:pic>
      <p:pic>
        <p:nvPicPr>
          <p:cNvPr id="15" name="Obraz — symbol zastępczy 14">
            <a:extLst>
              <a:ext uri="{FF2B5EF4-FFF2-40B4-BE49-F238E27FC236}">
                <a16:creationId xmlns:a16="http://schemas.microsoft.com/office/drawing/2014/main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21" y="2516320"/>
            <a:ext cx="5182278" cy="3269212"/>
          </a:xfr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B5201E0-232F-25EA-AB19-BDA59F2C72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76" end="0.80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1027" y="294420"/>
            <a:ext cx="448004" cy="4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030E3D96-1474-52BC-5A70-28EA09BD782D}"/>
              </a:ext>
            </a:extLst>
          </p:cNvPr>
          <p:cNvSpPr/>
          <p:nvPr/>
        </p:nvSpPr>
        <p:spPr>
          <a:xfrm>
            <a:off x="4210900" y="202246"/>
            <a:ext cx="337185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3FB8851-38D6-CC8B-F596-6AA81D9251F6}"/>
              </a:ext>
            </a:extLst>
          </p:cNvPr>
          <p:cNvSpPr/>
          <p:nvPr/>
        </p:nvSpPr>
        <p:spPr>
          <a:xfrm>
            <a:off x="512064" y="5411916"/>
            <a:ext cx="145084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6F799519-DC3F-D1BF-D89F-91718667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</p:spPr>
        <p:txBody>
          <a:bodyPr>
            <a:normAutofit/>
          </a:bodyPr>
          <a:lstStyle/>
          <a:p>
            <a:r>
              <a:rPr lang="en-US" sz="3700" kern="1200" dirty="0" err="1"/>
              <a:t>Znajdować</a:t>
            </a:r>
            <a:r>
              <a:rPr lang="en-US" sz="3700" kern="1200" dirty="0"/>
              <a:t> </a:t>
            </a:r>
            <a:r>
              <a:rPr lang="en-US" sz="3700" kern="1200" dirty="0" err="1"/>
              <a:t>się</a:t>
            </a:r>
            <a:r>
              <a:rPr lang="en-US" sz="3700" kern="1200" dirty="0"/>
              <a:t> w </a:t>
            </a:r>
            <a:r>
              <a:rPr lang="en-US" sz="3700" kern="1200" dirty="0" err="1"/>
              <a:t>niej</a:t>
            </a:r>
            <a:r>
              <a:rPr lang="en-US" sz="3700" kern="1200" dirty="0"/>
              <a:t> </a:t>
            </a:r>
            <a:r>
              <a:rPr lang="en-US" sz="3700" kern="1200" dirty="0" err="1"/>
              <a:t>mogą</a:t>
            </a:r>
            <a:r>
              <a:rPr lang="en-US" sz="3700" kern="1200" dirty="0"/>
              <a:t>:</a:t>
            </a:r>
            <a:endParaRPr lang="pl-PL" sz="3700" dirty="0"/>
          </a:p>
        </p:txBody>
      </p:sp>
      <p:pic>
        <p:nvPicPr>
          <p:cNvPr id="23" name="Symbol zastępczy obrazu 22" descr="Obraz zawierający na wolnym powietrzu, woda, pies, Rasa psa&#10;&#10;Opis wygenerowany automatycznie">
            <a:extLst>
              <a:ext uri="{FF2B5EF4-FFF2-40B4-BE49-F238E27FC236}">
                <a16:creationId xmlns:a16="http://schemas.microsoft.com/office/drawing/2014/main" id="{1404EEDA-5D72-7E88-52A7-250797E4E0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7516" y="3708528"/>
            <a:ext cx="3371850" cy="2425572"/>
          </a:xfrm>
        </p:spPr>
      </p:pic>
      <p:pic>
        <p:nvPicPr>
          <p:cNvPr id="3" name="Symbol zastępczy zawartości 2" descr="Obraz zawierający ssak, kot, Małe i średnie samochody, Kotowate&#10;&#10;Opis wygenerowany automatycznie">
            <a:extLst>
              <a:ext uri="{FF2B5EF4-FFF2-40B4-BE49-F238E27FC236}">
                <a16:creationId xmlns:a16="http://schemas.microsoft.com/office/drawing/2014/main" id="{8FB3499C-B671-0804-4ADD-879BE5A45D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15383" y="3048000"/>
            <a:ext cx="3178175" cy="3086100"/>
          </a:xfrm>
          <a:noFill/>
        </p:spPr>
      </p:pic>
      <p:pic>
        <p:nvPicPr>
          <p:cNvPr id="5" name="Symbol zastępczy zawartości 4" descr="Obraz zawierający na wolnym powietrzu, Wanienka dla ptaków, ptak, dziób&#10;&#10;Opis wygenerowany automatycznie">
            <a:extLst>
              <a:ext uri="{FF2B5EF4-FFF2-40B4-BE49-F238E27FC236}">
                <a16:creationId xmlns:a16="http://schemas.microsoft.com/office/drawing/2014/main" id="{A67653D5-11AC-22F1-9CCB-D8D770E3CC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516" y="441449"/>
            <a:ext cx="3371850" cy="3159125"/>
          </a:xfrm>
          <a:prstGeom prst="rect">
            <a:avLst/>
          </a:prstGeom>
          <a:noFill/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97C7299-571C-F17E-7723-ED815EA2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</p:spPr>
        <p:txBody>
          <a:bodyPr>
            <a:normAutofit/>
          </a:bodyPr>
          <a:lstStyle/>
          <a:p>
            <a:r>
              <a:rPr lang="pl-PL" sz="2800" kern="0" dirty="0">
                <a:latin typeface="+mj-lt"/>
              </a:rPr>
              <a:t>Zanieczyszczenia np.: kamienie, odchody zwierząt, szczególnie ptaków i kotów, które  często załatwiają w nich swoje potrzeby fizjologiczne.</a:t>
            </a:r>
          </a:p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4C1FA8-5132-C87A-3A2E-741EA25F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725A2358-E46B-269A-5A85-E5C817C8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pl-PL" noProof="0"/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11D68830-C9BE-6F47-B7A7-9A1D9AD04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5091" y="339528"/>
            <a:ext cx="1793631" cy="2486222"/>
          </a:xfrm>
          <a:prstGeom prst="rect">
            <a:avLst/>
          </a:prstGeom>
        </p:spPr>
      </p:pic>
      <p:pic>
        <p:nvPicPr>
          <p:cNvPr id="3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D8D6A35D-5944-5260-4167-BD90FD68F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4067" y="292394"/>
            <a:ext cx="437299" cy="4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0769B-5AC7-8B69-5015-5E464761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829" y="4999996"/>
            <a:ext cx="5227171" cy="1453842"/>
          </a:xfrm>
        </p:spPr>
        <p:txBody>
          <a:bodyPr/>
          <a:lstStyle/>
          <a:p>
            <a:r>
              <a:rPr lang="pl-PL" dirty="0"/>
              <a:t>A także: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45D49F-BDD4-8701-ED53-CA10C8B4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209" y="2926171"/>
            <a:ext cx="4622883" cy="1005657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gronkowca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pałeczki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legionelli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bakterie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salmonelli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kałowe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 descr="Badacz sprawdzający wzrost na szalce Petriego">
            <a:extLst>
              <a:ext uri="{FF2B5EF4-FFF2-40B4-BE49-F238E27FC236}">
                <a16:creationId xmlns:a16="http://schemas.microsoft.com/office/drawing/2014/main" id="{E8E7AAE6-F208-BFE0-691E-B4DB5295EB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0702"/>
            <a:ext cx="3132270" cy="3268166"/>
          </a:xfrm>
        </p:spPr>
      </p:pic>
      <p:pic>
        <p:nvPicPr>
          <p:cNvPr id="5" name="Obraz — symbol zastępczy 9" descr="Jello desery na płytki Petriego">
            <a:extLst>
              <a:ext uri="{FF2B5EF4-FFF2-40B4-BE49-F238E27FC236}">
                <a16:creationId xmlns:a16="http://schemas.microsoft.com/office/drawing/2014/main" id="{48CC9004-6CBB-B8AE-BEEF-A1B458A6D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521" y="860702"/>
            <a:ext cx="6566166" cy="5593796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noFill/>
        </p:spPr>
      </p:pic>
      <p:sp>
        <p:nvSpPr>
          <p:cNvPr id="4" name="Symbol zastępczy stopki 5">
            <a:extLst>
              <a:ext uri="{FF2B5EF4-FFF2-40B4-BE49-F238E27FC236}">
                <a16:creationId xmlns:a16="http://schemas.microsoft.com/office/drawing/2014/main" id="{6E528C9D-654F-CAE6-D1DC-F3B447664C8E}"/>
              </a:ext>
            </a:extLst>
          </p:cNvPr>
          <p:cNvSpPr txBox="1">
            <a:spLocks/>
          </p:cNvSpPr>
          <p:nvPr/>
        </p:nvSpPr>
        <p:spPr>
          <a:xfrm>
            <a:off x="684903" y="6344158"/>
            <a:ext cx="4539727" cy="365125"/>
          </a:xfrm>
          <a:prstGeom prst="rect">
            <a:avLst/>
          </a:prstGeom>
        </p:spPr>
        <p:txBody>
          <a:bodyPr anchor="ctr">
            <a:norm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Wojewódzka Stacja Sanitarno-Epidemiologiczna w Warszawie</a:t>
            </a:r>
          </a:p>
        </p:txBody>
      </p:sp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BB77CA5-50AD-C8EB-03C2-6630F4DC4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8925" y="351288"/>
            <a:ext cx="441434" cy="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36F6D53B-E485-6D35-EAE0-06EDA0C6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504241"/>
          </a:xfrm>
        </p:spPr>
        <p:txBody>
          <a:bodyPr/>
          <a:lstStyle/>
          <a:p>
            <a:r>
              <a:rPr lang="en-US" sz="4000" dirty="0" err="1">
                <a:effectLst/>
                <a:cs typeface="Arial" panose="020B0604020202020204" pitchFamily="34" charset="0"/>
              </a:rPr>
              <a:t>Kąpiel</a:t>
            </a:r>
            <a:r>
              <a:rPr lang="en-US" sz="4000" dirty="0">
                <a:effectLst/>
                <a:cs typeface="Arial" panose="020B0604020202020204" pitchFamily="34" charset="0"/>
              </a:rPr>
              <a:t> w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fontannie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może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powodować</a:t>
            </a:r>
            <a:r>
              <a:rPr lang="en-US" sz="4000" dirty="0">
                <a:effectLst/>
                <a:cs typeface="Arial" panose="020B0604020202020204" pitchFamily="34" charset="0"/>
              </a:rPr>
              <a:t>:</a:t>
            </a:r>
            <a:endParaRPr lang="pl-PL" dirty="0"/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id="{CD2001D1-479A-D594-95E5-30A1F641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25" y="2423343"/>
            <a:ext cx="4857857" cy="1005657"/>
          </a:xfrm>
        </p:spPr>
        <p:txBody>
          <a:bodyPr/>
          <a:lstStyle/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z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atrucia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pokarmowe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spojówek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schorzenia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oddechowych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infekcje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moczowych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ostre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płuc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r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eakcje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alergiczne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grzybicę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stóp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inne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choroby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skóry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35F57ADF-5609-17C2-0D5B-64512900A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C013AF4C-5995-F07B-C2A5-F6CD8001FB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8416" y="6302638"/>
            <a:ext cx="4538663" cy="365125"/>
          </a:xfrm>
        </p:spPr>
        <p:txBody>
          <a:bodyPr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236414CE-E807-5B9B-5838-8F98E9BACC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50900" y="6284350"/>
            <a:ext cx="673100" cy="365125"/>
          </a:xfrm>
        </p:spPr>
        <p:txBody>
          <a:bodyPr/>
          <a:lstStyle/>
          <a:p>
            <a:fld id="{E30AF5A0-43BB-4336-8627-9123B9144D80}" type="slidenum">
              <a:rPr lang="pl-PL" noProof="0" smtClean="0"/>
              <a:pPr/>
              <a:t>6</a:t>
            </a:fld>
            <a:endParaRPr lang="pl-PL" noProof="0" dirty="0"/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C4638B6-D3B9-1A28-C7D8-A51F67E7F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467" y="315309"/>
            <a:ext cx="477620" cy="4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braz zawierający Ludzka twarz, osoba, ubrania, Akcesoria modowe&#10;&#10;Opis wygenerowany automatycznie">
            <a:extLst>
              <a:ext uri="{FF2B5EF4-FFF2-40B4-BE49-F238E27FC236}">
                <a16:creationId xmlns:a16="http://schemas.microsoft.com/office/drawing/2014/main" id="{04722996-C3CD-D160-6B68-7F503FF3EC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4ADB6333-0C4A-1D0D-3C19-B7677F6E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228284"/>
            <a:ext cx="3991915" cy="2334828"/>
          </a:xfrm>
        </p:spPr>
        <p:txBody>
          <a:bodyPr/>
          <a:lstStyle/>
          <a:p>
            <a:pPr algn="l"/>
            <a:r>
              <a:rPr lang="pl-PL" dirty="0">
                <a:cs typeface="Arial" panose="020B0604020202020204" pitchFamily="34" charset="0"/>
              </a:rPr>
              <a:t>KĄPIELE W FONTANNACH MOGĄ BYĆ RÓWNIEŻ PRZYCZYNĄ URAZÓW. </a:t>
            </a:r>
            <a:endParaRPr lang="en-US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F715A835-AEB6-6C1C-9BE3-6AA3F2FA0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352" y="1621536"/>
            <a:ext cx="3877978" cy="3696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Mokre obrzeża, płyty,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na które wylewa się woda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są śliskie, co może grozić poślizgnięciem, upadkiem, urazem głowy czy skaleczeniem. </a:t>
            </a:r>
          </a:p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Otwarta rana jest łatwym miejscem przedostania się bakterii czy wirusów.</a:t>
            </a:r>
          </a:p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DE918EE-276F-C7B3-BC86-C50CCA63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spcAft>
                  <a:spcPts val="600"/>
                </a:spcAft>
              </a:pPr>
              <a:t>7</a:t>
            </a:fld>
            <a:endParaRPr lang="pl-PL" noProof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DC5470C7-3123-3191-786B-A01CFD15F2AE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pic>
        <p:nvPicPr>
          <p:cNvPr id="10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21F37E9-14C1-AD22-322D-33C2EF90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428" y="248370"/>
            <a:ext cx="467108" cy="4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F738D02-FB2C-38C5-5916-F72DB168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691813" cy="2126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Bezpiecznie można korzystać z miejsc </a:t>
            </a:r>
            <a:br>
              <a:rPr lang="pl-PL" sz="2800" dirty="0"/>
            </a:br>
            <a:r>
              <a:rPr lang="pl-PL" sz="2800" dirty="0"/>
              <a:t>przeznaczonych do kąpieli, </a:t>
            </a:r>
            <a:br>
              <a:rPr lang="pl-PL" sz="2800" dirty="0"/>
            </a:br>
            <a:r>
              <a:rPr lang="pl-PL" sz="2800" dirty="0"/>
              <a:t>w których woda jest badana, </a:t>
            </a:r>
            <a:br>
              <a:rPr lang="pl-PL" sz="2800" dirty="0"/>
            </a:br>
            <a:r>
              <a:rPr lang="pl-PL" sz="2800" dirty="0"/>
              <a:t>takich jak: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548B85C-90AC-ECDF-0396-A964F2E9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975211"/>
            <a:ext cx="3540253" cy="26992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baseny kryte i odkryte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k</a:t>
            </a:r>
            <a:r>
              <a:rPr lang="pl-PL" sz="2800" dirty="0">
                <a:effectLst/>
                <a:latin typeface="+mj-lt"/>
              </a:rPr>
              <a:t>ąpieliska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m</a:t>
            </a:r>
            <a:r>
              <a:rPr lang="pl-PL" sz="2800" dirty="0">
                <a:effectLst/>
                <a:latin typeface="+mj-lt"/>
              </a:rPr>
              <a:t>iejsca okazjonalnie wykorzystywane do kąpieli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w</a:t>
            </a:r>
            <a:r>
              <a:rPr lang="pl-PL" sz="2800" dirty="0">
                <a:effectLst/>
                <a:latin typeface="+mj-lt"/>
              </a:rPr>
              <a:t>odne place zabaw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795D90-45C2-B0F5-F284-52D50521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pl-PL" noProof="0"/>
          </a:p>
        </p:txBody>
      </p:sp>
      <p:pic>
        <p:nvPicPr>
          <p:cNvPr id="16" name="Symbol zastępczy zawartości 15" descr="Dziecko podwodne">
            <a:extLst>
              <a:ext uri="{FF2B5EF4-FFF2-40B4-BE49-F238E27FC236}">
                <a16:creationId xmlns:a16="http://schemas.microsoft.com/office/drawing/2014/main" id="{E67F1A88-55B2-7F41-609C-8CE235822E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024" y="2197485"/>
            <a:ext cx="2164461" cy="3817938"/>
          </a:xfrm>
          <a:noFill/>
        </p:spPr>
      </p:pic>
      <p:pic>
        <p:nvPicPr>
          <p:cNvPr id="18" name="Symbol zastępczy zawartości 17" descr="Osoba dorosła i dziecko z toyżawcą">
            <a:extLst>
              <a:ext uri="{FF2B5EF4-FFF2-40B4-BE49-F238E27FC236}">
                <a16:creationId xmlns:a16="http://schemas.microsoft.com/office/drawing/2014/main" id="{EFEAAC6D-91A3-EF12-4709-BC0E3189B5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501" y="1520031"/>
            <a:ext cx="2164461" cy="3817938"/>
          </a:xfrm>
        </p:spPr>
      </p:pic>
      <p:pic>
        <p:nvPicPr>
          <p:cNvPr id="24" name="Symbol zastępczy obrazu 23" descr="Chłopczyk bawiący się w falach morskich">
            <a:extLst>
              <a:ext uri="{FF2B5EF4-FFF2-40B4-BE49-F238E27FC236}">
                <a16:creationId xmlns:a16="http://schemas.microsoft.com/office/drawing/2014/main" id="{66047ABC-72B9-F624-84DC-9704D8A1E8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1155" y="909637"/>
            <a:ext cx="2164461" cy="3817938"/>
          </a:xfrm>
        </p:spPr>
      </p:pic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3EB2D1A3-84C5-C6BE-D79D-A163A85D0E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99613" y="6356350"/>
            <a:ext cx="259238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20XX-02-11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92C1C94-EF07-4D85-4FCC-778750674C4A}"/>
              </a:ext>
            </a:extLst>
          </p:cNvPr>
          <p:cNvSpPr txBox="1"/>
          <p:nvPr/>
        </p:nvSpPr>
        <p:spPr>
          <a:xfrm>
            <a:off x="6817057" y="5401033"/>
            <a:ext cx="6605476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Szukając ochłody w upalne dni wybierajmy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kurtyny wodne.</a:t>
            </a:r>
          </a:p>
        </p:txBody>
      </p:sp>
      <p:pic>
        <p:nvPicPr>
          <p:cNvPr id="2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CF14093-BE82-8883-1655-000005DD2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9012" y="207381"/>
            <a:ext cx="472888" cy="472888"/>
          </a:xfrm>
          <a:prstGeom prst="rect">
            <a:avLst/>
          </a:prstGeom>
        </p:spPr>
      </p:pic>
      <p:sp>
        <p:nvSpPr>
          <p:cNvPr id="31" name="Symbol zastępczy stopki 8">
            <a:extLst>
              <a:ext uri="{FF2B5EF4-FFF2-40B4-BE49-F238E27FC236}">
                <a16:creationId xmlns:a16="http://schemas.microsoft.com/office/drawing/2014/main" id="{0B3A4C24-41EE-B3BA-805E-6DBBB3F945A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25165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28F719D1-1B8B-9E49-4E90-A1E20A8A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/>
              <a:t>Za złamanie zakazu kąpieli</a:t>
            </a:r>
            <a:br>
              <a:rPr lang="pl-PL" sz="2500"/>
            </a:br>
            <a:r>
              <a:rPr lang="pl-PL" sz="2500"/>
              <a:t>w fontannie może grozić mandat</a:t>
            </a:r>
            <a:br>
              <a:rPr lang="pl-PL" sz="2500"/>
            </a:br>
            <a:endParaRPr lang="pl-PL" sz="2500"/>
          </a:p>
        </p:txBody>
      </p:sp>
      <p:pic>
        <p:nvPicPr>
          <p:cNvPr id="15" name="Symbol zastępczy zawartości 14" descr="Obraz zawierający Słuchawki, przewód, Materiały biurowe, w pomieszczeniu&#10;&#10;Opis wygenerowany automatycznie">
            <a:extLst>
              <a:ext uri="{FF2B5EF4-FFF2-40B4-BE49-F238E27FC236}">
                <a16:creationId xmlns:a16="http://schemas.microsoft.com/office/drawing/2014/main" id="{282F6C2B-C4D9-D59E-54CC-53226D260F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1"/>
            <a:ext cx="4876799" cy="6858000"/>
          </a:xfrm>
          <a:prstGeom prst="rect">
            <a:avLst/>
          </a:prstGeom>
          <a:noFill/>
        </p:spPr>
      </p:pic>
      <p:pic>
        <p:nvPicPr>
          <p:cNvPr id="17" name="Symbol zastępczy zawartości 16" descr="Obraz zawierający tekst, zrzut ekranu, numer, diagram&#10;&#10;Opis wygenerowany automatycznie">
            <a:extLst>
              <a:ext uri="{FF2B5EF4-FFF2-40B4-BE49-F238E27FC236}">
                <a16:creationId xmlns:a16="http://schemas.microsoft.com/office/drawing/2014/main" id="{78102A50-00D5-9179-1965-B51DD291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539" y="1876567"/>
            <a:ext cx="4925697" cy="3439970"/>
          </a:xfrm>
        </p:spPr>
      </p:pic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5428D0AC-6576-B218-6CBE-6FC8DF56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pl-PL" noProof="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13D676-9ADC-40AB-8102-F38E06F0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 noProof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5151841-07D8-4EA5-D437-6F9F820F61E6}"/>
              </a:ext>
            </a:extLst>
          </p:cNvPr>
          <p:cNvSpPr txBox="1"/>
          <p:nvPr/>
        </p:nvSpPr>
        <p:spPr>
          <a:xfrm>
            <a:off x="5604846" y="5195535"/>
            <a:ext cx="6094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Rozporządzenie Prezesa Rady Ministrów z dnia 22 lutego 2002 r. w sprawie nakładania grzywien w drodze mandatu karnego. (Dz. U. 2017 poz. 613 z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1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E8427B9-49D8-0AC8-2714-6356A0A28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1453" y="227195"/>
            <a:ext cx="444846" cy="444846"/>
          </a:xfrm>
          <a:prstGeom prst="rect">
            <a:avLst/>
          </a:prstGeom>
        </p:spPr>
      </p:pic>
      <p:sp>
        <p:nvSpPr>
          <p:cNvPr id="23" name="Symbol zastępczy stopki 8">
            <a:extLst>
              <a:ext uri="{FF2B5EF4-FFF2-40B4-BE49-F238E27FC236}">
                <a16:creationId xmlns:a16="http://schemas.microsoft.com/office/drawing/2014/main" id="{E70D3889-9A16-F2D1-C421-B27F659E93C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008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81_TF67498733_Win32" id="{3C8158DC-99D7-4B40-AB53-D50A4A9F589A}" vid="{34CBDA40-5732-4E22-8CCB-053341109EC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kroniki</Template>
  <TotalTime>425</TotalTime>
  <Words>356</Words>
  <Application>Microsoft Office PowerPoint</Application>
  <PresentationFormat>Panoramiczny</PresentationFormat>
  <Paragraphs>60</Paragraphs>
  <Slides>10</Slides>
  <Notes>4</Notes>
  <HiddenSlides>0</HiddenSlides>
  <MMClips>10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Calisto MT</vt:lpstr>
      <vt:lpstr>Times New Roman</vt:lpstr>
      <vt:lpstr>Univers Condensed</vt:lpstr>
      <vt:lpstr>ChronicleVTI</vt:lpstr>
      <vt:lpstr>Fontanny podziwiajmy  z daleka</vt:lpstr>
      <vt:lpstr>Nie nadaje się  do kąpieli ani do picia.</vt:lpstr>
      <vt:lpstr>Prezentacja programu PowerPoint</vt:lpstr>
      <vt:lpstr>Znajdować się w niej mogą:</vt:lpstr>
      <vt:lpstr>A także:</vt:lpstr>
      <vt:lpstr>Kąpiel w fontannie może powodować:</vt:lpstr>
      <vt:lpstr>KĄPIELE W FONTANNACH MOGĄ BYĆ RÓWNIEŻ PRZYCZYNĄ URAZÓW. </vt:lpstr>
      <vt:lpstr>Bezpiecznie można korzystać z miejsc  przeznaczonych do kąpieli,  w których woda jest badana,  takich jak: </vt:lpstr>
      <vt:lpstr>Za złamanie zakazu kąpieli w fontannie może grozić mandat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Fontanny podziwiajmy  z daleka</dc:title>
  <dc:creator>WSSE Warszawa - Iwona Sobiechowska-Żołna</dc:creator>
  <cp:lastModifiedBy>PSSE Szydłowiec - Ewelina Kapis</cp:lastModifiedBy>
  <cp:revision>10</cp:revision>
  <dcterms:created xsi:type="dcterms:W3CDTF">2023-08-07T10:17:36Z</dcterms:created>
  <dcterms:modified xsi:type="dcterms:W3CDTF">2023-08-10T11:02:02Z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