
<file path=[Content_Types].xml><?xml version="1.0" encoding="utf-8"?>
<Types xmlns="http://schemas.openxmlformats.org/package/2006/content-types">
  <Default Extension="png" ContentType="image/png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5" r:id="rId1"/>
  </p:sldMasterIdLst>
  <p:notesMasterIdLst>
    <p:notesMasterId r:id="rId28"/>
  </p:notesMasterIdLst>
  <p:sldIdLst>
    <p:sldId id="268" r:id="rId2"/>
    <p:sldId id="273" r:id="rId3"/>
    <p:sldId id="258" r:id="rId4"/>
    <p:sldId id="302" r:id="rId5"/>
    <p:sldId id="300" r:id="rId6"/>
    <p:sldId id="307" r:id="rId7"/>
    <p:sldId id="303" r:id="rId8"/>
    <p:sldId id="265" r:id="rId9"/>
    <p:sldId id="340" r:id="rId10"/>
    <p:sldId id="306" r:id="rId11"/>
    <p:sldId id="304" r:id="rId12"/>
    <p:sldId id="309" r:id="rId13"/>
    <p:sldId id="291" r:id="rId14"/>
    <p:sldId id="322" r:id="rId15"/>
    <p:sldId id="338" r:id="rId16"/>
    <p:sldId id="293" r:id="rId17"/>
    <p:sldId id="327" r:id="rId18"/>
    <p:sldId id="329" r:id="rId19"/>
    <p:sldId id="330" r:id="rId20"/>
    <p:sldId id="298" r:id="rId21"/>
    <p:sldId id="296" r:id="rId22"/>
    <p:sldId id="335" r:id="rId23"/>
    <p:sldId id="333" r:id="rId24"/>
    <p:sldId id="334" r:id="rId25"/>
    <p:sldId id="301" r:id="rId26"/>
    <p:sldId id="336" r:id="rId2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151">
          <p15:clr>
            <a:srgbClr val="A4A3A4"/>
          </p15:clr>
        </p15:guide>
        <p15:guide id="3" orient="horz">
          <p15:clr>
            <a:srgbClr val="A4A3A4"/>
          </p15:clr>
        </p15:guide>
        <p15:guide id="4" pos="76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73186" autoAdjust="0"/>
  </p:normalViewPr>
  <p:slideViewPr>
    <p:cSldViewPr snapToGrid="0">
      <p:cViewPr varScale="1">
        <p:scale>
          <a:sx n="88" d="100"/>
          <a:sy n="88" d="100"/>
        </p:scale>
        <p:origin x="480" y="78"/>
      </p:cViewPr>
      <p:guideLst>
        <p:guide orient="horz" pos="2160"/>
        <p:guide pos="7151"/>
        <p:guide orient="horz"/>
        <p:guide pos="76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149635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rizont2020.de/projekt-lear.htm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4E735-1C22-44F9-B9EE-EED45992FC32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14488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indent="0">
              <a:lnSpc>
                <a:spcPct val="115000"/>
              </a:lnSpc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pl-PL" dirty="0" smtClean="0">
              <a:solidFill>
                <a:srgbClr val="21212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0">
              <a:lnSpc>
                <a:spcPct val="115000"/>
              </a:lnSpc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25078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25078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cs-CZ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11554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-28575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fld id="{B4451B08-7EC8-42F1-8774-1BD192FD0CF2}" type="slidenum">
              <a:rPr lang="en-US" altLang="de-DE" smtClean="0"/>
              <a:pPr/>
              <a:t>14</a:t>
            </a:fld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733980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3B778-8D7A-4CB9-9A2A-F78009DE48D7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732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cs-CZ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8116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cs-CZ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3771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4E735-1C22-44F9-B9EE-EED45992FC32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3299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4E735-1C22-44F9-B9EE-EED45992FC32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68416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12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cs-CZ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8815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25926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25926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endParaRPr lang="pl-PL" sz="1200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cs-CZ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34283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dirty="0"/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19857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i="0" u="sng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Legal Entity Appointed Representative (LEAR)</a:t>
            </a:r>
          </a:p>
          <a:p>
            <a:endParaRPr lang="pl-PL" dirty="0" smtClean="0"/>
          </a:p>
          <a:p>
            <a:endParaRPr dirty="0"/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85902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2592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dirty="0"/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1016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2592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pl-PL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1439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pl-PL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1439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indent="0">
              <a:lnSpc>
                <a:spcPct val="115000"/>
              </a:lnSpc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pl-PL" dirty="0" smtClean="0">
              <a:solidFill>
                <a:srgbClr val="21212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2507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dirty="0"/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672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cs-CZ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8507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1524000" y="3162843"/>
            <a:ext cx="914400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1524000" y="4232812"/>
            <a:ext cx="9144000" cy="841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1550078" y="6347883"/>
            <a:ext cx="9144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444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19" name="Shape 19"/>
          <p:cNvCxnSpPr/>
          <p:nvPr/>
        </p:nvCxnSpPr>
        <p:spPr>
          <a:xfrm rot="10800000" flipH="1">
            <a:off x="1642538" y="4204236"/>
            <a:ext cx="9072000" cy="1"/>
          </a:xfrm>
          <a:prstGeom prst="straightConnector1">
            <a:avLst/>
          </a:prstGeom>
          <a:noFill/>
          <a:ln w="38100" cap="flat" cmpd="sng">
            <a:solidFill>
              <a:srgbClr val="244488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0" name="Shape 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7352" y="55483"/>
            <a:ext cx="7132373" cy="2928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Shape 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950" y="5311251"/>
            <a:ext cx="2674921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02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animated" type="obj">
  <p:cSld name="OBJECT">
    <p:bg>
      <p:bgPr>
        <a:solidFill>
          <a:schemeClr val="lt1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711200" y="1714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711200" y="1608134"/>
            <a:ext cx="10642600" cy="44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38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B438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B438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25" name="Shape 25"/>
          <p:cNvCxnSpPr/>
          <p:nvPr/>
        </p:nvCxnSpPr>
        <p:spPr>
          <a:xfrm>
            <a:off x="805800" y="1211260"/>
            <a:ext cx="10548000" cy="0"/>
          </a:xfrm>
          <a:prstGeom prst="straightConnector1">
            <a:avLst/>
          </a:prstGeom>
          <a:noFill/>
          <a:ln w="38100" cap="flat" cmpd="sng">
            <a:solidFill>
              <a:srgbClr val="244488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6" name="Shape 26"/>
          <p:cNvPicPr preferRelativeResize="0"/>
          <p:nvPr/>
        </p:nvPicPr>
        <p:blipFill rotWithShape="1">
          <a:blip r:embed="rId2">
            <a:alphaModFix/>
          </a:blip>
          <a:srcRect l="5796" t="17080" r="6864" b="13155"/>
          <a:stretch/>
        </p:blipFill>
        <p:spPr>
          <a:xfrm>
            <a:off x="8667752" y="207170"/>
            <a:ext cx="2744025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711203" y="6407152"/>
            <a:ext cx="8737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749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8" name="Shape 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35343" y="6366699"/>
            <a:ext cx="2139937" cy="432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Shape 29"/>
          <p:cNvCxnSpPr/>
          <p:nvPr/>
        </p:nvCxnSpPr>
        <p:spPr>
          <a:xfrm>
            <a:off x="804334" y="6299727"/>
            <a:ext cx="10548000" cy="0"/>
          </a:xfrm>
          <a:prstGeom prst="straightConnector1">
            <a:avLst/>
          </a:prstGeom>
          <a:noFill/>
          <a:ln w="12700" cap="flat" cmpd="sng">
            <a:solidFill>
              <a:srgbClr val="E1AC14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4156">
          <p15:clr>
            <a:srgbClr val="FBAE40"/>
          </p15:clr>
        </p15:guide>
        <p15:guide id="2" pos="715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- animated">
  <p:cSld name="Only title - animated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hape 31"/>
          <p:cNvCxnSpPr/>
          <p:nvPr/>
        </p:nvCxnSpPr>
        <p:spPr>
          <a:xfrm>
            <a:off x="805800" y="1211260"/>
            <a:ext cx="10548000" cy="0"/>
          </a:xfrm>
          <a:prstGeom prst="straightConnector1">
            <a:avLst/>
          </a:prstGeom>
          <a:noFill/>
          <a:ln w="38100" cap="flat" cmpd="sng">
            <a:solidFill>
              <a:srgbClr val="244488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2" name="Shape 32"/>
          <p:cNvPicPr preferRelativeResize="0"/>
          <p:nvPr/>
        </p:nvPicPr>
        <p:blipFill rotWithShape="1">
          <a:blip r:embed="rId2">
            <a:alphaModFix/>
          </a:blip>
          <a:srcRect l="5796" t="17080" r="6864" b="13155"/>
          <a:stretch/>
        </p:blipFill>
        <p:spPr>
          <a:xfrm>
            <a:off x="8667752" y="207170"/>
            <a:ext cx="2744025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711203" y="6407152"/>
            <a:ext cx="8737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749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4" name="Shape 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35343" y="6366699"/>
            <a:ext cx="2139937" cy="432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" name="Shape 35"/>
          <p:cNvCxnSpPr/>
          <p:nvPr/>
        </p:nvCxnSpPr>
        <p:spPr>
          <a:xfrm>
            <a:off x="804334" y="6299727"/>
            <a:ext cx="10548000" cy="0"/>
          </a:xfrm>
          <a:prstGeom prst="straightConnector1">
            <a:avLst/>
          </a:prstGeom>
          <a:noFill/>
          <a:ln w="12700" cap="flat" cmpd="sng">
            <a:solidFill>
              <a:srgbClr val="E1AC1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711200" y="1714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 slide - no animation">
  <p:cSld name="Intro slide - no anima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ctrTitle"/>
          </p:nvPr>
        </p:nvSpPr>
        <p:spPr>
          <a:xfrm>
            <a:off x="1524000" y="3162843"/>
            <a:ext cx="914400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ubTitle" idx="1"/>
          </p:nvPr>
        </p:nvSpPr>
        <p:spPr>
          <a:xfrm>
            <a:off x="1524000" y="4232812"/>
            <a:ext cx="9144000" cy="841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1550078" y="6347883"/>
            <a:ext cx="9144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444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42" name="Shape 42"/>
          <p:cNvCxnSpPr/>
          <p:nvPr/>
        </p:nvCxnSpPr>
        <p:spPr>
          <a:xfrm rot="10800000" flipH="1">
            <a:off x="1642538" y="4204236"/>
            <a:ext cx="9072000" cy="1"/>
          </a:xfrm>
          <a:prstGeom prst="straightConnector1">
            <a:avLst/>
          </a:prstGeom>
          <a:noFill/>
          <a:ln w="38100" cap="flat" cmpd="sng">
            <a:solidFill>
              <a:srgbClr val="244488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3" name="Shape 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7352" y="55483"/>
            <a:ext cx="7132373" cy="2928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Shape 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950" y="5311251"/>
            <a:ext cx="2674921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02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no animation">
  <p:cSld name="Title and content - no animation">
    <p:bg>
      <p:bgPr>
        <a:solidFill>
          <a:schemeClr val="lt1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711200" y="1608134"/>
            <a:ext cx="10642600" cy="44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38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B438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B438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47" name="Shape 47"/>
          <p:cNvCxnSpPr/>
          <p:nvPr/>
        </p:nvCxnSpPr>
        <p:spPr>
          <a:xfrm>
            <a:off x="805800" y="1211260"/>
            <a:ext cx="10548000" cy="0"/>
          </a:xfrm>
          <a:prstGeom prst="straightConnector1">
            <a:avLst/>
          </a:prstGeom>
          <a:noFill/>
          <a:ln w="38100" cap="flat" cmpd="sng">
            <a:solidFill>
              <a:srgbClr val="244488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8" name="Shape 48"/>
          <p:cNvPicPr preferRelativeResize="0"/>
          <p:nvPr/>
        </p:nvPicPr>
        <p:blipFill rotWithShape="1">
          <a:blip r:embed="rId2">
            <a:alphaModFix/>
          </a:blip>
          <a:srcRect l="5796" t="17080" r="6864" b="13155"/>
          <a:stretch/>
        </p:blipFill>
        <p:spPr>
          <a:xfrm>
            <a:off x="8667752" y="207170"/>
            <a:ext cx="2744025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Shape 49"/>
          <p:cNvSpPr txBox="1">
            <a:spLocks noGrp="1"/>
          </p:cNvSpPr>
          <p:nvPr>
            <p:ph type="ftr" idx="11"/>
          </p:nvPr>
        </p:nvSpPr>
        <p:spPr>
          <a:xfrm>
            <a:off x="711203" y="6407152"/>
            <a:ext cx="8737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749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50" name="Shape 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35343" y="6366699"/>
            <a:ext cx="2139937" cy="432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Shape 51"/>
          <p:cNvCxnSpPr/>
          <p:nvPr/>
        </p:nvCxnSpPr>
        <p:spPr>
          <a:xfrm>
            <a:off x="804334" y="6299727"/>
            <a:ext cx="10548000" cy="0"/>
          </a:xfrm>
          <a:prstGeom prst="straightConnector1">
            <a:avLst/>
          </a:prstGeom>
          <a:noFill/>
          <a:ln w="12700" cap="flat" cmpd="sng">
            <a:solidFill>
              <a:srgbClr val="E1AC1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711200" y="1714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4156">
          <p15:clr>
            <a:srgbClr val="FBAE40"/>
          </p15:clr>
        </p15:guide>
        <p15:guide id="2" pos="715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- no animation">
  <p:cSld name="Only title - no anima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hape 54"/>
          <p:cNvCxnSpPr/>
          <p:nvPr/>
        </p:nvCxnSpPr>
        <p:spPr>
          <a:xfrm>
            <a:off x="805800" y="1211260"/>
            <a:ext cx="10548000" cy="0"/>
          </a:xfrm>
          <a:prstGeom prst="straightConnector1">
            <a:avLst/>
          </a:prstGeom>
          <a:noFill/>
          <a:ln w="38100" cap="flat" cmpd="sng">
            <a:solidFill>
              <a:srgbClr val="244488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55" name="Shape 55"/>
          <p:cNvPicPr preferRelativeResize="0"/>
          <p:nvPr/>
        </p:nvPicPr>
        <p:blipFill rotWithShape="1">
          <a:blip r:embed="rId2">
            <a:alphaModFix/>
          </a:blip>
          <a:srcRect l="5796" t="17080" r="6864" b="13155"/>
          <a:stretch/>
        </p:blipFill>
        <p:spPr>
          <a:xfrm>
            <a:off x="8667752" y="207170"/>
            <a:ext cx="2744025" cy="9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711203" y="6407152"/>
            <a:ext cx="8737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749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35343" y="6366699"/>
            <a:ext cx="2139937" cy="432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8" name="Shape 58"/>
          <p:cNvCxnSpPr/>
          <p:nvPr/>
        </p:nvCxnSpPr>
        <p:spPr>
          <a:xfrm>
            <a:off x="804334" y="6299727"/>
            <a:ext cx="10548000" cy="0"/>
          </a:xfrm>
          <a:prstGeom prst="straightConnector1">
            <a:avLst/>
          </a:prstGeom>
          <a:noFill/>
          <a:ln w="12700" cap="flat" cmpd="sng">
            <a:solidFill>
              <a:srgbClr val="E1AC1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711200" y="1714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Přímá spojnice 9"/>
          <p:cNvCxnSpPr/>
          <p:nvPr userDrawn="1"/>
        </p:nvCxnSpPr>
        <p:spPr>
          <a:xfrm>
            <a:off x="805800" y="1211260"/>
            <a:ext cx="10548000" cy="0"/>
          </a:xfrm>
          <a:prstGeom prst="line">
            <a:avLst/>
          </a:prstGeom>
          <a:ln w="38100">
            <a:solidFill>
              <a:srgbClr val="2444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Obrázek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t="17080" r="6865" b="13155"/>
          <a:stretch/>
        </p:blipFill>
        <p:spPr>
          <a:xfrm>
            <a:off x="8667752" y="207170"/>
            <a:ext cx="2744025" cy="900000"/>
          </a:xfrm>
          <a:prstGeom prst="rect">
            <a:avLst/>
          </a:prstGeom>
        </p:spPr>
      </p:pic>
      <p:sp>
        <p:nvSpPr>
          <p:cNvPr id="12" name="Nadpis 1"/>
          <p:cNvSpPr>
            <a:spLocks noGrp="1"/>
          </p:cNvSpPr>
          <p:nvPr>
            <p:ph type="title" hasCustomPrompt="1"/>
          </p:nvPr>
        </p:nvSpPr>
        <p:spPr>
          <a:xfrm>
            <a:off x="711200" y="171450"/>
            <a:ext cx="7899400" cy="1014414"/>
          </a:xfrm>
        </p:spPr>
        <p:txBody>
          <a:bodyPr>
            <a:normAutofit/>
          </a:bodyPr>
          <a:lstStyle>
            <a:lvl1pPr>
              <a:defRPr sz="3200" cap="all" baseline="0"/>
            </a:lvl1pPr>
          </a:lstStyle>
          <a:p>
            <a:r>
              <a:rPr lang="en-GB" noProof="0" dirty="0"/>
              <a:t>Click here to edit style.</a:t>
            </a:r>
          </a:p>
        </p:txBody>
      </p:sp>
      <p:sp>
        <p:nvSpPr>
          <p:cNvPr id="2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711203" y="6407152"/>
            <a:ext cx="8737600" cy="365125"/>
          </a:xfrm>
        </p:spPr>
        <p:txBody>
          <a:bodyPr/>
          <a:lstStyle>
            <a:lvl1pPr algn="l">
              <a:defRPr>
                <a:solidFill>
                  <a:srgbClr val="274992"/>
                </a:solidFill>
              </a:defRPr>
            </a:lvl1pPr>
          </a:lstStyle>
          <a:p>
            <a:r>
              <a:rPr lang="en-US"/>
              <a:t>WP 10 kick-off meeting, Berlin, 07-08 May 2018</a:t>
            </a:r>
            <a:endParaRPr lang="cs-CZ" dirty="0"/>
          </a:p>
        </p:txBody>
      </p:sp>
      <p:pic>
        <p:nvPicPr>
          <p:cNvPr id="25" name="Obrázek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343" y="6366699"/>
            <a:ext cx="2139937" cy="432000"/>
          </a:xfrm>
          <a:prstGeom prst="rect">
            <a:avLst/>
          </a:prstGeom>
        </p:spPr>
      </p:pic>
      <p:cxnSp>
        <p:nvCxnSpPr>
          <p:cNvPr id="26" name="Přímá spojnice 25"/>
          <p:cNvCxnSpPr/>
          <p:nvPr userDrawn="1"/>
        </p:nvCxnSpPr>
        <p:spPr>
          <a:xfrm>
            <a:off x="804334" y="6299727"/>
            <a:ext cx="10548000" cy="0"/>
          </a:xfrm>
          <a:prstGeom prst="line">
            <a:avLst/>
          </a:prstGeom>
          <a:ln w="12700">
            <a:solidFill>
              <a:srgbClr val="E1AC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212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67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6" r:id="rId7"/>
    <p:sldLayoutId id="2147483657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17/06/relationships/model3d" Target="../media/model3d1.glb"/><Relationship Id="rId7" Type="http://schemas.openxmlformats.org/officeDocument/2006/relationships/image" Target="NUL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NULL"/><Relationship Id="rId4" Type="http://schemas.openxmlformats.org/officeDocument/2006/relationships/hyperlink" Target="https://www.remix3d.com/details/G009SXJ50NH5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aac.e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aac.eu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fona.pl/resource/bwmeta1.element.agro-journal-98173d80-821e-4a44-ba09-d1c24bf7ff48/tab/jContent/facet?field=%5ejournalYear%5ejournalVolume&amp;value=%5e_02016%5e_00067" TargetMode="External"/><Relationship Id="rId3" Type="http://schemas.openxmlformats.org/officeDocument/2006/relationships/image" Target="../media/image29.png"/><Relationship Id="rId7" Type="http://schemas.openxmlformats.org/officeDocument/2006/relationships/hyperlink" Target="https://www.infona.pl/resource/bwmeta1.element.agro-journal-98173d80-821e-4a44-ba09-d1c24bf7ff48/tab/jContent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hyperlink" Target="http://www.eurocare.it/Database/tabid/77/Default.aspx" TargetMode="External"/><Relationship Id="rId9" Type="http://schemas.openxmlformats.org/officeDocument/2006/relationships/hyperlink" Target="https://www.infona.pl/resource/bwmeta1.element.agro-journal-98173d80-821e-4a44-ba09-d1c24bf7ff48/tab/jContent/facet?field=%5ejournalYear%5ejournalVolume%5ejournalNumber&amp;value=%5e_02016%5e_00067%5e_00004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aac.eu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aac.e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hyperlink" Target="https://www.coi.pl/uroczystosc-podpisania-ustawy-przez-prezydenta-rp-w-coi/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ipaac.eu/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ctrTitle"/>
          </p:nvPr>
        </p:nvSpPr>
        <p:spPr>
          <a:xfrm>
            <a:off x="1484484" y="1417320"/>
            <a:ext cx="9144000" cy="2614839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INFO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DAY:</a:t>
            </a:r>
            <a:b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pl-PL" sz="2400" b="1" dirty="0" smtClean="0">
                <a:solidFill>
                  <a:schemeClr val="accent5">
                    <a:lumMod val="75000"/>
                  </a:schemeClr>
                </a:solidFill>
              </a:rPr>
              <a:t>3rd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PROGRAMME FOR THE UNION’S ACTION IN THE FIELD OF HEALTH (2014-2020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)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Podnadpis 10"/>
          <p:cNvSpPr>
            <a:spLocks noGrp="1"/>
          </p:cNvSpPr>
          <p:nvPr>
            <p:ph type="subTitle" idx="1"/>
          </p:nvPr>
        </p:nvSpPr>
        <p:spPr>
          <a:xfrm>
            <a:off x="1524000" y="4232812"/>
            <a:ext cx="9144000" cy="977141"/>
          </a:xfrm>
        </p:spPr>
        <p:txBody>
          <a:bodyPr>
            <a:normAutofit fontScale="32500" lnSpcReduction="20000"/>
          </a:bodyPr>
          <a:lstStyle/>
          <a:p>
            <a:endParaRPr lang="sl-SI" dirty="0"/>
          </a:p>
          <a:p>
            <a:pPr lvl="0">
              <a:spcBef>
                <a:spcPts val="0"/>
              </a:spcBef>
              <a:buClr>
                <a:schemeClr val="dk1"/>
              </a:buClr>
              <a:buSzPts val="2400"/>
            </a:pPr>
            <a:endParaRPr lang="sl-SI" sz="9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sl-SI" sz="9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Warsaw, 28 May </a:t>
            </a:r>
            <a:r>
              <a:rPr lang="sl-SI" sz="96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ts val="2400"/>
            </a:pPr>
            <a:endParaRPr lang="sl-SI" sz="9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C:\Users\USER\Documents\pzh!\joint_action2017\materialy_polskie\info_day28maja2019\MZ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462" y="5056024"/>
            <a:ext cx="2528223" cy="114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194" y="443053"/>
            <a:ext cx="35306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729" y="5254447"/>
            <a:ext cx="3701733" cy="8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616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711200" y="1714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6000"/>
              <a:tabLst>
                <a:tab pos="4937125" algn="l"/>
              </a:tabLst>
            </a:pPr>
            <a:r>
              <a:rPr lang="pl-PL" sz="3200" dirty="0">
                <a:solidFill>
                  <a:schemeClr val="accent5"/>
                </a:solidFill>
              </a:rPr>
              <a:t>Struktura iPAAC</a:t>
            </a:r>
            <a:endParaRPr sz="3200" dirty="0">
              <a:solidFill>
                <a:schemeClr val="accent5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208700" y="1513360"/>
            <a:ext cx="57502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 smtClean="0">
                <a:solidFill>
                  <a:srgbClr val="FF0000"/>
                </a:solidFill>
              </a:rPr>
              <a:t>WP1</a:t>
            </a:r>
            <a:r>
              <a:rPr lang="pl-PL" sz="2400" dirty="0">
                <a:solidFill>
                  <a:srgbClr val="FF0000"/>
                </a:solidFill>
              </a:rPr>
              <a:t>. </a:t>
            </a:r>
            <a:r>
              <a:rPr lang="pl-PL" sz="2400" dirty="0">
                <a:solidFill>
                  <a:schemeClr val="accent5"/>
                </a:solidFill>
              </a:rPr>
              <a:t>Koordynacja projektu/</a:t>
            </a:r>
            <a:r>
              <a:rPr lang="pl-PL" sz="2400" dirty="0" err="1">
                <a:solidFill>
                  <a:schemeClr val="accent5"/>
                </a:solidFill>
              </a:rPr>
              <a:t>Coordination</a:t>
            </a:r>
            <a:endParaRPr lang="pl-PL" sz="2400" dirty="0">
              <a:solidFill>
                <a:schemeClr val="accent5"/>
              </a:solidFill>
            </a:endParaRPr>
          </a:p>
          <a:p>
            <a:r>
              <a:rPr lang="pl-PL" sz="2400" dirty="0" smtClean="0">
                <a:solidFill>
                  <a:srgbClr val="FF0000"/>
                </a:solidFill>
              </a:rPr>
              <a:t>WP2</a:t>
            </a:r>
            <a:r>
              <a:rPr lang="pl-PL" sz="2400" dirty="0">
                <a:solidFill>
                  <a:srgbClr val="FF0000"/>
                </a:solidFill>
              </a:rPr>
              <a:t>. </a:t>
            </a:r>
            <a:r>
              <a:rPr lang="pl-PL" sz="2400" dirty="0">
                <a:solidFill>
                  <a:schemeClr val="accent5"/>
                </a:solidFill>
              </a:rPr>
              <a:t>Upowszechnianie/</a:t>
            </a:r>
            <a:r>
              <a:rPr lang="pl-PL" sz="2400" dirty="0" err="1">
                <a:solidFill>
                  <a:schemeClr val="accent5"/>
                </a:solidFill>
              </a:rPr>
              <a:t>Dissemination</a:t>
            </a:r>
            <a:endParaRPr lang="pl-PL" sz="2400" dirty="0">
              <a:solidFill>
                <a:schemeClr val="accent5"/>
              </a:solidFill>
            </a:endParaRPr>
          </a:p>
          <a:p>
            <a:r>
              <a:rPr lang="pl-PL" sz="2400" dirty="0" smtClean="0">
                <a:solidFill>
                  <a:srgbClr val="FF0000"/>
                </a:solidFill>
              </a:rPr>
              <a:t>WP3. </a:t>
            </a:r>
            <a:r>
              <a:rPr lang="pl-PL" sz="2400" dirty="0">
                <a:solidFill>
                  <a:schemeClr val="accent5"/>
                </a:solidFill>
              </a:rPr>
              <a:t>Ocena/Evaluation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214999" y="3145244"/>
            <a:ext cx="3332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rgbClr val="FF0000"/>
                </a:solidFill>
              </a:rPr>
              <a:t>WP4. </a:t>
            </a:r>
            <a:r>
              <a:rPr lang="pl-PL" sz="2400" dirty="0">
                <a:solidFill>
                  <a:schemeClr val="accent5"/>
                </a:solidFill>
              </a:rPr>
              <a:t>Wdrażanie zaleceń </a:t>
            </a:r>
          </a:p>
          <a:p>
            <a:r>
              <a:rPr lang="pl-PL" sz="2400" dirty="0">
                <a:solidFill>
                  <a:schemeClr val="accent5"/>
                </a:solidFill>
              </a:rPr>
              <a:t>projektowych w Krajową Politykę </a:t>
            </a:r>
            <a:r>
              <a:rPr lang="pl-PL" sz="2400" dirty="0" smtClean="0">
                <a:solidFill>
                  <a:schemeClr val="accent5"/>
                </a:solidFill>
              </a:rPr>
              <a:t>Zdrowotna</a:t>
            </a:r>
            <a:endParaRPr lang="pl-PL" sz="2400" dirty="0">
              <a:solidFill>
                <a:schemeClr val="accent5"/>
              </a:solidFill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6033957" y="1650736"/>
            <a:ext cx="53792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WP5</a:t>
            </a:r>
            <a:r>
              <a:rPr lang="pl-PL" sz="2400" dirty="0"/>
              <a:t>. Profilaktyka pierwszo- i </a:t>
            </a:r>
            <a:r>
              <a:rPr lang="pl-PL" sz="2400" dirty="0" smtClean="0"/>
              <a:t>drugorzędowa</a:t>
            </a:r>
          </a:p>
          <a:p>
            <a:r>
              <a:rPr lang="pl-PL" sz="2400" dirty="0" smtClean="0"/>
              <a:t>WP6</a:t>
            </a:r>
            <a:r>
              <a:rPr lang="pl-PL" sz="2400" dirty="0"/>
              <a:t>. </a:t>
            </a:r>
            <a:r>
              <a:rPr lang="pl-PL" sz="2400" dirty="0" smtClean="0"/>
              <a:t>Genomika</a:t>
            </a:r>
          </a:p>
          <a:p>
            <a:r>
              <a:rPr lang="pl-PL" sz="2400" dirty="0">
                <a:solidFill>
                  <a:srgbClr val="FF0000"/>
                </a:solidFill>
              </a:rPr>
              <a:t>WP7. Informacja o raku i rejestry</a:t>
            </a:r>
          </a:p>
          <a:p>
            <a:r>
              <a:rPr lang="pl-PL" sz="2400" dirty="0" smtClean="0"/>
              <a:t>WP8</a:t>
            </a:r>
            <a:r>
              <a:rPr lang="pl-PL" sz="2400" dirty="0"/>
              <a:t>. Wyzwania w opiece onkologicznej</a:t>
            </a:r>
          </a:p>
          <a:p>
            <a:r>
              <a:rPr lang="pl-PL" sz="2400" dirty="0" smtClean="0"/>
              <a:t>WP9</a:t>
            </a:r>
            <a:r>
              <a:rPr lang="pl-PL" sz="2400" dirty="0"/>
              <a:t>. </a:t>
            </a:r>
            <a:r>
              <a:rPr lang="pl-PL" sz="2400" dirty="0" smtClean="0"/>
              <a:t>Terapia  innowacyjna</a:t>
            </a:r>
          </a:p>
          <a:p>
            <a:r>
              <a:rPr lang="pl-PL" sz="2400" dirty="0">
                <a:solidFill>
                  <a:srgbClr val="FF0000"/>
                </a:solidFill>
              </a:rPr>
              <a:t>WP10. Zarządzanie zintegrowaną i kompleksową opieką onkologiczną</a:t>
            </a:r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95" y="6361517"/>
            <a:ext cx="2873355" cy="523066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99" y="6388100"/>
            <a:ext cx="205422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ole tekstowe 2"/>
          <p:cNvSpPr txBox="1"/>
          <p:nvPr/>
        </p:nvSpPr>
        <p:spPr>
          <a:xfrm>
            <a:off x="402245" y="5516099"/>
            <a:ext cx="10342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5"/>
                </a:solidFill>
              </a:rPr>
              <a:t>Każdy </a:t>
            </a:r>
            <a:r>
              <a:rPr lang="pl-PL" sz="2400" dirty="0" smtClean="0">
                <a:solidFill>
                  <a:schemeClr val="accent5"/>
                </a:solidFill>
              </a:rPr>
              <a:t>WP </a:t>
            </a:r>
            <a:r>
              <a:rPr lang="pl-PL" sz="2400" dirty="0">
                <a:solidFill>
                  <a:schemeClr val="accent5"/>
                </a:solidFill>
              </a:rPr>
              <a:t>– ma swojego </a:t>
            </a:r>
            <a:r>
              <a:rPr lang="pl-PL" sz="2400" dirty="0" smtClean="0">
                <a:solidFill>
                  <a:schemeClr val="accent5"/>
                </a:solidFill>
              </a:rPr>
              <a:t>Lidera/Liderów: koordynacją działania, </a:t>
            </a:r>
          </a:p>
          <a:p>
            <a:r>
              <a:rPr lang="pl-PL" sz="2400" dirty="0" smtClean="0">
                <a:solidFill>
                  <a:schemeClr val="accent5"/>
                </a:solidFill>
              </a:rPr>
              <a:t>według harmonogramu oraz realizacją celów.</a:t>
            </a:r>
            <a:r>
              <a:rPr lang="pl-PL" sz="2400" dirty="0" smtClean="0"/>
              <a:t>  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417143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519798" y="171450"/>
            <a:ext cx="8090802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6000"/>
              <a:tabLst>
                <a:tab pos="4937125" algn="l"/>
              </a:tabLst>
            </a:pPr>
            <a:r>
              <a:rPr lang="pl-PL" sz="3200" dirty="0">
                <a:solidFill>
                  <a:schemeClr val="accent5"/>
                </a:solidFill>
              </a:rPr>
              <a:t>Wybrane działania Polski w ramach grup zadań (WP)</a:t>
            </a:r>
            <a:endParaRPr sz="3200" dirty="0">
              <a:solidFill>
                <a:schemeClr val="accent5"/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3446601" y="1344007"/>
            <a:ext cx="2938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chemeClr val="accent5"/>
                </a:solidFill>
              </a:rPr>
              <a:t>WP7. Informacja o raku i rejestry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72534" y="1356370"/>
            <a:ext cx="33323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rgbClr val="FF0000"/>
                </a:solidFill>
              </a:rPr>
              <a:t>WP4. </a:t>
            </a:r>
            <a:r>
              <a:rPr lang="pl-PL" sz="2000" dirty="0">
                <a:solidFill>
                  <a:schemeClr val="accent5"/>
                </a:solidFill>
              </a:rPr>
              <a:t>Wdrażanie zaleceń </a:t>
            </a:r>
          </a:p>
          <a:p>
            <a:r>
              <a:rPr lang="pl-PL" sz="2000" dirty="0">
                <a:solidFill>
                  <a:schemeClr val="accent5"/>
                </a:solidFill>
              </a:rPr>
              <a:t>projektowych w Krajową Politykę Zdrowotna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7353313" y="1356369"/>
            <a:ext cx="38297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chemeClr val="accent5"/>
                </a:solidFill>
              </a:rPr>
              <a:t>WP10. Zarządzanie zintegrowaną i kompleksową opieka onkologiczną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72534" y="2502892"/>
            <a:ext cx="31667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 smtClean="0"/>
              <a:t>Spotkania </a:t>
            </a:r>
            <a:r>
              <a:rPr lang="pl-PL" sz="2000" i="1" dirty="0" smtClean="0"/>
              <a:t>Grupy Eksperckiej</a:t>
            </a:r>
            <a:r>
              <a:rPr lang="pl-PL" sz="2000" dirty="0" smtClean="0"/>
              <a:t> iPAAC z przedstawicielem MZ</a:t>
            </a:r>
          </a:p>
          <a:p>
            <a:endParaRPr lang="pl-P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 smtClean="0"/>
              <a:t>Udział MZ w iPAAC </a:t>
            </a:r>
            <a:r>
              <a:rPr lang="pl-PL" sz="2000" dirty="0" err="1" smtClean="0"/>
              <a:t>Governmental</a:t>
            </a:r>
            <a:r>
              <a:rPr lang="pl-PL" sz="2000" dirty="0" smtClean="0"/>
              <a:t> Board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3446601" y="2297960"/>
            <a:ext cx="38319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/>
              <a:t>Linkowanie danych w celu ustalenia m.in. „ścieżki pacjenta” i kosztów leczenia w </a:t>
            </a:r>
            <a:r>
              <a:rPr lang="pl-PL" sz="2000" dirty="0" err="1" smtClean="0"/>
              <a:t>nz</a:t>
            </a:r>
            <a:r>
              <a:rPr lang="pl-PL" sz="2000" dirty="0" smtClean="0"/>
              <a:t>. jelita, trzustki i czerniaka.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7353313" y="2372033"/>
            <a:ext cx="3889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/>
              <a:t>Wdrożenie </a:t>
            </a:r>
            <a:r>
              <a:rPr lang="pl-PL" sz="2000" dirty="0" smtClean="0"/>
              <a:t>Sieci Wielodyscyplinarnej </a:t>
            </a:r>
            <a:r>
              <a:rPr lang="pl-PL" sz="2000" dirty="0"/>
              <a:t>Opieki Onkologicznej </a:t>
            </a:r>
            <a:r>
              <a:rPr lang="pl-PL" sz="2000" dirty="0" smtClean="0"/>
              <a:t>dla pacjentów z </a:t>
            </a:r>
            <a:r>
              <a:rPr lang="pl-PL" sz="2000" dirty="0" err="1" smtClean="0"/>
              <a:t>nz</a:t>
            </a:r>
            <a:r>
              <a:rPr lang="pl-PL" sz="2000" dirty="0" smtClean="0"/>
              <a:t>. jelita i trzustki </a:t>
            </a:r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475" y="6329680"/>
            <a:ext cx="2873355" cy="523066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98" y="6337213"/>
            <a:ext cx="1903361" cy="435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pole tekstowe 10"/>
          <p:cNvSpPr txBox="1"/>
          <p:nvPr/>
        </p:nvSpPr>
        <p:spPr>
          <a:xfrm>
            <a:off x="3521325" y="4086912"/>
            <a:ext cx="35943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chemeClr val="accent5"/>
                </a:solidFill>
              </a:rPr>
              <a:t>Badanie pilotażowe w skali regionalnej, w wybranych </a:t>
            </a:r>
            <a:r>
              <a:rPr lang="pl-PL" sz="2000" dirty="0" err="1" smtClean="0">
                <a:solidFill>
                  <a:schemeClr val="accent5"/>
                </a:solidFill>
              </a:rPr>
              <a:t>nz</a:t>
            </a:r>
            <a:r>
              <a:rPr lang="pl-PL" sz="2000" dirty="0" smtClean="0">
                <a:solidFill>
                  <a:schemeClr val="accent5"/>
                </a:solidFill>
              </a:rPr>
              <a:t>: </a:t>
            </a:r>
            <a:r>
              <a:rPr lang="pl-PL" sz="2000" dirty="0"/>
              <a:t>kontakt</a:t>
            </a:r>
            <a:r>
              <a:rPr lang="pl-PL" sz="2000" dirty="0" smtClean="0"/>
              <a:t> z NFZ, DCO, BRN i KRN, przygotowanie procedur i podjęcie próby połączenia danych populacyjnych.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7353313" y="4086912"/>
            <a:ext cx="38899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chemeClr val="accent5"/>
                </a:solidFill>
              </a:rPr>
              <a:t>Badanie </a:t>
            </a:r>
            <a:r>
              <a:rPr lang="pl-PL" sz="2000" dirty="0">
                <a:solidFill>
                  <a:schemeClr val="accent5"/>
                </a:solidFill>
              </a:rPr>
              <a:t>Pilotażowe w skali regionalnej, w wybranych </a:t>
            </a:r>
            <a:r>
              <a:rPr lang="pl-PL" sz="2000" dirty="0" err="1">
                <a:solidFill>
                  <a:schemeClr val="accent5"/>
                </a:solidFill>
              </a:rPr>
              <a:t>nz</a:t>
            </a:r>
            <a:r>
              <a:rPr lang="pl-PL" sz="2000" dirty="0">
                <a:solidFill>
                  <a:schemeClr val="accent5"/>
                </a:solidFill>
              </a:rPr>
              <a:t>: </a:t>
            </a:r>
            <a:r>
              <a:rPr lang="pl-PL" sz="2000" dirty="0"/>
              <a:t>u</a:t>
            </a:r>
            <a:r>
              <a:rPr lang="pl-PL" sz="2000" dirty="0" smtClean="0"/>
              <a:t>mowa z Pilotażowym Centrum Onkologicznym </a:t>
            </a:r>
          </a:p>
          <a:p>
            <a:r>
              <a:rPr lang="pl-PL" sz="2000" dirty="0" smtClean="0"/>
              <a:t>Standardy we </a:t>
            </a:r>
            <a:r>
              <a:rPr lang="pl-PL" sz="2000" dirty="0" err="1" smtClean="0"/>
              <a:t>wspólpracy</a:t>
            </a:r>
            <a:r>
              <a:rPr lang="pl-PL" sz="2000" dirty="0" smtClean="0"/>
              <a:t> z Niemieckim Towarzystwem Onkologicznego </a:t>
            </a:r>
          </a:p>
        </p:txBody>
      </p:sp>
    </p:spTree>
    <p:extLst>
      <p:ext uri="{BB962C8B-B14F-4D97-AF65-F5344CB8AC3E}">
        <p14:creationId xmlns:p14="http://schemas.microsoft.com/office/powerpoint/2010/main" val="387474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39D19A04-0C5B-4632-9017-2CF24316D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ts val="6000"/>
              <a:tabLst>
                <a:tab pos="4937125" algn="l"/>
              </a:tabLst>
            </a:pPr>
            <a:r>
              <a:rPr lang="de-DE" sz="3200" dirty="0" smtClean="0">
                <a:solidFill>
                  <a:schemeClr val="accent5"/>
                </a:solidFill>
              </a:rPr>
              <a:t>CANCON </a:t>
            </a:r>
            <a:r>
              <a:rPr lang="pl-PL" sz="3200" dirty="0" smtClean="0">
                <a:solidFill>
                  <a:schemeClr val="accent5"/>
                </a:solidFill>
              </a:rPr>
              <a:t>2014-2017</a:t>
            </a:r>
            <a:endParaRPr lang="de-DE" sz="3200" dirty="0">
              <a:solidFill>
                <a:schemeClr val="accent5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0A67568C-33D7-40EB-84B6-6C370C1628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567"/>
          <a:stretch/>
        </p:blipFill>
        <p:spPr>
          <a:xfrm>
            <a:off x="3843621" y="2961329"/>
            <a:ext cx="5341048" cy="2812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76C36B1A-0DAD-467B-BD74-F9305881E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1711" y="1996088"/>
            <a:ext cx="1895054" cy="653244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xmlns="" id="{56CAC133-5D76-49B6-BEF0-9ACF7FCF3D95}"/>
              </a:ext>
            </a:extLst>
          </p:cNvPr>
          <p:cNvSpPr/>
          <p:nvPr/>
        </p:nvSpPr>
        <p:spPr>
          <a:xfrm>
            <a:off x="5706765" y="2155184"/>
            <a:ext cx="3831818" cy="343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33" dirty="0"/>
              <a:t>Work Package 6: Integrated Cancer Control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4D163925-F878-4F3D-AEF2-6981AE7041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941" y="1725649"/>
            <a:ext cx="1544393" cy="233999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8412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="" xmlns:a16="http://schemas.microsoft.com/office/drawing/2014/main" id="{19905D7E-5900-4ED7-BA0F-6093A5F01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274" y="2270343"/>
            <a:ext cx="6277525" cy="396773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="" xmlns:a16="http://schemas.microsoft.com/office/drawing/2014/main" id="{5256B6CE-3CD1-470C-A914-66ECD15195AA}"/>
              </a:ext>
            </a:extLst>
          </p:cNvPr>
          <p:cNvSpPr txBox="1"/>
          <p:nvPr/>
        </p:nvSpPr>
        <p:spPr>
          <a:xfrm>
            <a:off x="8379132" y="2068743"/>
            <a:ext cx="36202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u="sng"/>
              <a:t>Recommendations from CanCon WP 6:</a:t>
            </a:r>
            <a:endParaRPr lang="en-GB" sz="1600" u="sng" dirty="0"/>
          </a:p>
          <a:p>
            <a:pPr marL="285750" indent="-285750">
              <a:buFontTx/>
              <a:buChar char="-"/>
            </a:pPr>
            <a:r>
              <a:rPr lang="en-GB" sz="1600"/>
              <a:t>Establishment of </a:t>
            </a:r>
            <a:r>
              <a:rPr lang="en-GB" sz="1600" b="1"/>
              <a:t>tumour management groups (TMG)</a:t>
            </a:r>
          </a:p>
          <a:p>
            <a:pPr marL="285750" indent="-285750">
              <a:buFontTx/>
              <a:buChar char="-"/>
            </a:pPr>
            <a:r>
              <a:rPr lang="en-GB" sz="1600"/>
              <a:t>Tumour-based </a:t>
            </a:r>
            <a:r>
              <a:rPr lang="en-GB" sz="1600" b="1" dirty="0"/>
              <a:t>multidisciplinary and </a:t>
            </a:r>
            <a:r>
              <a:rPr lang="en-GB" sz="1600" b="1"/>
              <a:t>multi-professional TMG´s</a:t>
            </a:r>
            <a:endParaRPr lang="en-GB" sz="1600" b="1" dirty="0"/>
          </a:p>
          <a:p>
            <a:pPr marL="285750" indent="-285750">
              <a:buFontTx/>
              <a:buChar char="-"/>
            </a:pPr>
            <a:r>
              <a:rPr lang="en-GB" sz="1600" dirty="0"/>
              <a:t>Defined </a:t>
            </a:r>
            <a:r>
              <a:rPr lang="en-GB" sz="1600" b="1"/>
              <a:t>patient pathways </a:t>
            </a:r>
            <a:r>
              <a:rPr lang="en-GB" sz="1600" dirty="0"/>
              <a:t>for the entire chain of health care must be put </a:t>
            </a:r>
            <a:r>
              <a:rPr lang="en-GB" sz="1600"/>
              <a:t>in place</a:t>
            </a:r>
          </a:p>
          <a:p>
            <a:pPr marL="285750" indent="-285750">
              <a:buFontTx/>
              <a:buChar char="-"/>
            </a:pPr>
            <a:r>
              <a:rPr lang="en-GB" sz="1600"/>
              <a:t>Definition of uniform</a:t>
            </a:r>
            <a:r>
              <a:rPr lang="en-GB" sz="1600" b="1"/>
              <a:t> standard operating procedures </a:t>
            </a:r>
            <a:r>
              <a:rPr lang="en-GB" sz="1600"/>
              <a:t>which comply with evidence-based guidelines</a:t>
            </a:r>
            <a:endParaRPr lang="en-GB" sz="1600" dirty="0"/>
          </a:p>
          <a:p>
            <a:pPr marL="285750" indent="-285750">
              <a:buFontTx/>
              <a:buChar char="-"/>
            </a:pPr>
            <a:r>
              <a:rPr lang="en-GB" sz="1600" dirty="0"/>
              <a:t>Assessment of quality of care through </a:t>
            </a:r>
            <a:r>
              <a:rPr lang="en-GB" sz="1600" b="1" dirty="0"/>
              <a:t>quality indicators</a:t>
            </a:r>
            <a:r>
              <a:rPr lang="en-GB" sz="1600" dirty="0"/>
              <a:t> as well as a continuous quality </a:t>
            </a:r>
            <a:r>
              <a:rPr lang="en-GB" sz="1600"/>
              <a:t>improvement process</a:t>
            </a:r>
            <a:endParaRPr lang="en-GB" sz="1600" dirty="0"/>
          </a:p>
        </p:txBody>
      </p:sp>
      <p:pic>
        <p:nvPicPr>
          <p:cNvPr id="7" name="Grafik 6">
            <a:extLst>
              <a:ext uri="{FF2B5EF4-FFF2-40B4-BE49-F238E27FC236}">
                <a16:creationId xmlns="" xmlns:a16="http://schemas.microsoft.com/office/drawing/2014/main" id="{50B722F0-3CD7-4DFE-8AAF-9D1FEF89CA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160" y="1427923"/>
            <a:ext cx="1395412" cy="481012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2022939" y="1324160"/>
            <a:ext cx="42811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GB" sz="2000" b="1"/>
              <a:t>How to build and operate a </a:t>
            </a:r>
          </a:p>
          <a:p>
            <a:pPr algn="just"/>
            <a:r>
              <a:rPr lang="en-GB" sz="2000" b="1"/>
              <a:t>Comprehensive Cancer Care Network: </a:t>
            </a:r>
            <a:endParaRPr lang="en-GB" sz="2000" b="1" dirty="0"/>
          </a:p>
        </p:txBody>
      </p:sp>
      <p:sp>
        <p:nvSpPr>
          <p:cNvPr id="6" name="Ellipse 5">
            <a:extLst>
              <a:ext uri="{FF2B5EF4-FFF2-40B4-BE49-F238E27FC236}">
                <a16:creationId xmlns="" xmlns:a16="http://schemas.microsoft.com/office/drawing/2014/main" id="{981DC21F-803B-46BC-A3C9-A45A72FF1869}"/>
              </a:ext>
            </a:extLst>
          </p:cNvPr>
          <p:cNvSpPr/>
          <p:nvPr/>
        </p:nvSpPr>
        <p:spPr>
          <a:xfrm>
            <a:off x="1715510" y="2762582"/>
            <a:ext cx="3168352" cy="28083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dirty="0" err="1">
              <a:solidFill>
                <a:schemeClr val="tx1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="" xmlns:a16="http://schemas.microsoft.com/office/drawing/2014/main" id="{2640843D-CFC4-4B6A-92E9-C8613073C78C}"/>
              </a:ext>
            </a:extLst>
          </p:cNvPr>
          <p:cNvSpPr/>
          <p:nvPr/>
        </p:nvSpPr>
        <p:spPr>
          <a:xfrm>
            <a:off x="4559967" y="2174664"/>
            <a:ext cx="3112331" cy="41590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dirty="0" err="1">
              <a:solidFill>
                <a:schemeClr val="tx1"/>
              </a:solidFill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1268251" y="3876136"/>
            <a:ext cx="451280" cy="218536"/>
          </a:xfrm>
          <a:prstGeom prst="rightArrow">
            <a:avLst/>
          </a:prstGeom>
          <a:solidFill>
            <a:srgbClr val="2749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>
          <a:xfrm>
            <a:off x="614169" y="154824"/>
            <a:ext cx="7899400" cy="1014414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cap="none" dirty="0">
                <a:solidFill>
                  <a:schemeClr val="accent5"/>
                </a:solidFill>
              </a:rPr>
              <a:t>Origins: From </a:t>
            </a:r>
            <a:r>
              <a:rPr lang="en-US" cap="none" dirty="0" err="1">
                <a:solidFill>
                  <a:schemeClr val="accent5"/>
                </a:solidFill>
              </a:rPr>
              <a:t>CanCon</a:t>
            </a:r>
            <a:r>
              <a:rPr lang="en-US" cap="none" dirty="0">
                <a:solidFill>
                  <a:schemeClr val="accent5"/>
                </a:solidFill>
              </a:rPr>
              <a:t> to </a:t>
            </a:r>
            <a:r>
              <a:rPr lang="en-US" cap="none" dirty="0" err="1" smtClean="0">
                <a:solidFill>
                  <a:schemeClr val="accent5"/>
                </a:solidFill>
              </a:rPr>
              <a:t>iPAAC</a:t>
            </a:r>
            <a:r>
              <a:rPr lang="pl-PL" cap="none" dirty="0" smtClean="0">
                <a:solidFill>
                  <a:schemeClr val="accent5"/>
                </a:solidFill>
              </a:rPr>
              <a:t> WP10</a:t>
            </a:r>
            <a:endParaRPr lang="de-DE" cap="none" dirty="0">
              <a:solidFill>
                <a:schemeClr val="accent5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427" y="3246830"/>
            <a:ext cx="943454" cy="142947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3478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378212B8-56C4-4B77-B21C-324543DF0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275" y="193558"/>
            <a:ext cx="7899400" cy="1014414"/>
          </a:xfrm>
        </p:spPr>
        <p:txBody>
          <a:bodyPr/>
          <a:lstStyle/>
          <a:p>
            <a:r>
              <a:rPr lang="de-DE" altLang="de-DE" sz="3200" dirty="0" err="1">
                <a:solidFill>
                  <a:schemeClr val="accent5"/>
                </a:solidFill>
              </a:rPr>
              <a:t>iPAAC</a:t>
            </a:r>
            <a:r>
              <a:rPr lang="de-DE" altLang="de-DE" sz="3200" dirty="0">
                <a:solidFill>
                  <a:schemeClr val="accent5"/>
                </a:solidFill>
              </a:rPr>
              <a:t> – WP 10</a:t>
            </a:r>
            <a:endParaRPr lang="de-DE" sz="3200" dirty="0">
              <a:solidFill>
                <a:schemeClr val="accent5"/>
              </a:solidFill>
            </a:endParaRPr>
          </a:p>
        </p:txBody>
      </p:sp>
      <p:grpSp>
        <p:nvGrpSpPr>
          <p:cNvPr id="42" name="Gruppieren 41">
            <a:extLst>
              <a:ext uri="{FF2B5EF4-FFF2-40B4-BE49-F238E27FC236}">
                <a16:creationId xmlns:a16="http://schemas.microsoft.com/office/drawing/2014/main" xmlns="" id="{465665D1-0C83-4C28-AB44-C57C8E008BEE}"/>
              </a:ext>
            </a:extLst>
          </p:cNvPr>
          <p:cNvGrpSpPr/>
          <p:nvPr/>
        </p:nvGrpSpPr>
        <p:grpSpPr>
          <a:xfrm>
            <a:off x="5333544" y="1207972"/>
            <a:ext cx="1437343" cy="518619"/>
            <a:chOff x="3471509" y="5419064"/>
            <a:chExt cx="2785352" cy="1033895"/>
          </a:xfrm>
        </p:grpSpPr>
        <p:sp>
          <p:nvSpPr>
            <p:cNvPr id="43" name="Flussdiagramm: Alternativer Prozess 42">
              <a:extLst>
                <a:ext uri="{FF2B5EF4-FFF2-40B4-BE49-F238E27FC236}">
                  <a16:creationId xmlns:a16="http://schemas.microsoft.com/office/drawing/2014/main" xmlns="" id="{9BBBC38C-3969-4948-AECA-D8604E4E8158}"/>
                </a:ext>
              </a:extLst>
            </p:cNvPr>
            <p:cNvSpPr/>
            <p:nvPr/>
          </p:nvSpPr>
          <p:spPr>
            <a:xfrm>
              <a:off x="3471509" y="5419064"/>
              <a:ext cx="2785352" cy="1033895"/>
            </a:xfrm>
            <a:prstGeom prst="flowChartAlternateProcess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52"/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xmlns="" id="{CA00207C-900F-49FC-A470-E05054C0D6C3}"/>
                </a:ext>
              </a:extLst>
            </p:cNvPr>
            <p:cNvSpPr txBox="1"/>
            <p:nvPr/>
          </p:nvSpPr>
          <p:spPr>
            <a:xfrm>
              <a:off x="4054005" y="5673039"/>
              <a:ext cx="1586557" cy="685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33" b="1" dirty="0"/>
                <a:t>WP 10</a:t>
              </a:r>
              <a:endParaRPr lang="de-DE" sz="1452" dirty="0"/>
            </a:p>
          </p:txBody>
        </p:sp>
      </p:grp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xmlns="" id="{20527044-0E39-4522-A561-DFEB23B6B8A7}"/>
              </a:ext>
            </a:extLst>
          </p:cNvPr>
          <p:cNvCxnSpPr>
            <a:cxnSpLocks/>
          </p:cNvCxnSpPr>
          <p:nvPr/>
        </p:nvCxnSpPr>
        <p:spPr>
          <a:xfrm flipH="1">
            <a:off x="4087784" y="1662427"/>
            <a:ext cx="1230383" cy="36775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feld 46">
            <a:extLst>
              <a:ext uri="{FF2B5EF4-FFF2-40B4-BE49-F238E27FC236}">
                <a16:creationId xmlns:a16="http://schemas.microsoft.com/office/drawing/2014/main" xmlns="" id="{B2345E86-E763-4D66-BED2-3327F27B1263}"/>
              </a:ext>
            </a:extLst>
          </p:cNvPr>
          <p:cNvSpPr txBox="1"/>
          <p:nvPr/>
        </p:nvSpPr>
        <p:spPr>
          <a:xfrm>
            <a:off x="8832680" y="1660418"/>
            <a:ext cx="91399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/>
              <a:t>Task 5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xmlns="" id="{48071DA2-55BD-4F8F-95B6-3376FF5C1C16}"/>
              </a:ext>
            </a:extLst>
          </p:cNvPr>
          <p:cNvSpPr txBox="1"/>
          <p:nvPr/>
        </p:nvSpPr>
        <p:spPr>
          <a:xfrm>
            <a:off x="8423507" y="2030185"/>
            <a:ext cx="181526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dirty="0"/>
              <a:t>Implementation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CCCN´s</a:t>
            </a:r>
            <a:endParaRPr lang="de-DE" sz="1600" dirty="0"/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xmlns="" id="{E15D754A-8B61-410E-A577-5143C649FDE2}"/>
              </a:ext>
            </a:extLst>
          </p:cNvPr>
          <p:cNvSpPr txBox="1"/>
          <p:nvPr/>
        </p:nvSpPr>
        <p:spPr>
          <a:xfrm>
            <a:off x="4051439" y="2732974"/>
            <a:ext cx="1352787" cy="11535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/>
            <a:r>
              <a:rPr lang="de-DE" sz="1800" b="1" dirty="0"/>
              <a:t>Task 2</a:t>
            </a:r>
          </a:p>
          <a:p>
            <a:pPr algn="ctr"/>
            <a:r>
              <a:rPr lang="de-DE" sz="1800" dirty="0"/>
              <a:t>Patient </a:t>
            </a:r>
            <a:r>
              <a:rPr lang="de-DE" sz="1800" dirty="0" err="1" smtClean="0"/>
              <a:t>pathways</a:t>
            </a:r>
            <a:endParaRPr lang="de-DE" sz="1800" dirty="0"/>
          </a:p>
        </p:txBody>
      </p:sp>
      <p:grpSp>
        <p:nvGrpSpPr>
          <p:cNvPr id="48" name="Gruppieren 47">
            <a:extLst>
              <a:ext uri="{FF2B5EF4-FFF2-40B4-BE49-F238E27FC236}">
                <a16:creationId xmlns:a16="http://schemas.microsoft.com/office/drawing/2014/main" xmlns="" id="{EC917F30-FD41-444E-AC6C-35C9982A6ADC}"/>
              </a:ext>
            </a:extLst>
          </p:cNvPr>
          <p:cNvGrpSpPr/>
          <p:nvPr/>
        </p:nvGrpSpPr>
        <p:grpSpPr>
          <a:xfrm>
            <a:off x="6998456" y="2520989"/>
            <a:ext cx="1327982" cy="947238"/>
            <a:chOff x="6322889" y="1983692"/>
            <a:chExt cx="1463040" cy="1118796"/>
          </a:xfrm>
        </p:grpSpPr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xmlns="" id="{7632E067-E057-48BD-996E-D9D90B07CA4D}"/>
                </a:ext>
              </a:extLst>
            </p:cNvPr>
            <p:cNvSpPr/>
            <p:nvPr/>
          </p:nvSpPr>
          <p:spPr>
            <a:xfrm>
              <a:off x="6322889" y="1983692"/>
              <a:ext cx="1463040" cy="11187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xmlns="" id="{D06FEDA9-F818-4F93-9F41-C68C8141BC11}"/>
                </a:ext>
              </a:extLst>
            </p:cNvPr>
            <p:cNvSpPr txBox="1"/>
            <p:nvPr/>
          </p:nvSpPr>
          <p:spPr>
            <a:xfrm>
              <a:off x="6376957" y="2308333"/>
              <a:ext cx="1317811" cy="76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b="1" dirty="0"/>
                <a:t>Task 4</a:t>
              </a:r>
            </a:p>
            <a:p>
              <a:pPr algn="ctr"/>
              <a:r>
                <a:rPr lang="de-DE" sz="1800" dirty="0"/>
                <a:t>PROM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xmlns="" id="{26065C40-1191-4FCB-B6C3-8E17C75AD047}"/>
              </a:ext>
            </a:extLst>
          </p:cNvPr>
          <p:cNvSpPr/>
          <p:nvPr/>
        </p:nvSpPr>
        <p:spPr>
          <a:xfrm>
            <a:off x="2315556" y="1803200"/>
            <a:ext cx="18981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de-DE" sz="1800" b="1" dirty="0">
                <a:solidFill>
                  <a:srgbClr val="000000"/>
                </a:solidFill>
              </a:rPr>
              <a:t>Task 1</a:t>
            </a:r>
          </a:p>
          <a:p>
            <a:pPr lvl="0" algn="ctr"/>
            <a:r>
              <a:rPr lang="de-DE" sz="1800" dirty="0">
                <a:solidFill>
                  <a:srgbClr val="000000"/>
                </a:solidFill>
              </a:rPr>
              <a:t>National Cancer Control Plans</a:t>
            </a:r>
          </a:p>
        </p:txBody>
      </p: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xmlns="" id="{33A97AEC-A5BE-4653-A0EB-F62E164295C2}"/>
              </a:ext>
            </a:extLst>
          </p:cNvPr>
          <p:cNvCxnSpPr>
            <a:cxnSpLocks/>
          </p:cNvCxnSpPr>
          <p:nvPr/>
        </p:nvCxnSpPr>
        <p:spPr>
          <a:xfrm>
            <a:off x="6770884" y="1661468"/>
            <a:ext cx="1730903" cy="33855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Ellipse 45">
            <a:extLst>
              <a:ext uri="{FF2B5EF4-FFF2-40B4-BE49-F238E27FC236}">
                <a16:creationId xmlns:a16="http://schemas.microsoft.com/office/drawing/2014/main" xmlns="" id="{EAD4767C-554A-46E6-8256-963213C38C26}"/>
              </a:ext>
            </a:extLst>
          </p:cNvPr>
          <p:cNvSpPr/>
          <p:nvPr/>
        </p:nvSpPr>
        <p:spPr>
          <a:xfrm>
            <a:off x="8478450" y="1677837"/>
            <a:ext cx="1622458" cy="95924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52"/>
          </a:p>
        </p:txBody>
      </p:sp>
      <p:cxnSp>
        <p:nvCxnSpPr>
          <p:cNvPr id="66" name="Gerade Verbindung mit Pfeil 65">
            <a:extLst>
              <a:ext uri="{FF2B5EF4-FFF2-40B4-BE49-F238E27FC236}">
                <a16:creationId xmlns:a16="http://schemas.microsoft.com/office/drawing/2014/main" xmlns="" id="{3BA887FD-710C-4617-9455-08C5815767DF}"/>
              </a:ext>
            </a:extLst>
          </p:cNvPr>
          <p:cNvCxnSpPr>
            <a:cxnSpLocks/>
            <a:endCxn id="39" idx="0"/>
          </p:cNvCxnSpPr>
          <p:nvPr/>
        </p:nvCxnSpPr>
        <p:spPr>
          <a:xfrm flipH="1">
            <a:off x="4753265" y="1831226"/>
            <a:ext cx="859162" cy="84465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Ellipse 66">
            <a:extLst>
              <a:ext uri="{FF2B5EF4-FFF2-40B4-BE49-F238E27FC236}">
                <a16:creationId xmlns:a16="http://schemas.microsoft.com/office/drawing/2014/main" xmlns="" id="{4F458F73-D5CC-4302-89B8-40106C27123F}"/>
              </a:ext>
            </a:extLst>
          </p:cNvPr>
          <p:cNvSpPr/>
          <p:nvPr/>
        </p:nvSpPr>
        <p:spPr>
          <a:xfrm>
            <a:off x="2331492" y="1803200"/>
            <a:ext cx="1866309" cy="940103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52"/>
          </a:p>
        </p:txBody>
      </p:sp>
      <p:cxnSp>
        <p:nvCxnSpPr>
          <p:cNvPr id="68" name="Gerade Verbindung mit Pfeil 67">
            <a:extLst>
              <a:ext uri="{FF2B5EF4-FFF2-40B4-BE49-F238E27FC236}">
                <a16:creationId xmlns:a16="http://schemas.microsoft.com/office/drawing/2014/main" xmlns="" id="{60A8804E-E1E6-4BDD-A624-A0788F2A28CC}"/>
              </a:ext>
            </a:extLst>
          </p:cNvPr>
          <p:cNvCxnSpPr>
            <a:cxnSpLocks/>
          </p:cNvCxnSpPr>
          <p:nvPr/>
        </p:nvCxnSpPr>
        <p:spPr>
          <a:xfrm flipH="1">
            <a:off x="6128894" y="1726591"/>
            <a:ext cx="0" cy="84912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 Verbindung mit Pfeil 68">
            <a:extLst>
              <a:ext uri="{FF2B5EF4-FFF2-40B4-BE49-F238E27FC236}">
                <a16:creationId xmlns:a16="http://schemas.microsoft.com/office/drawing/2014/main" xmlns="" id="{64652952-5F34-470E-9DD4-A0CD0C3466C7}"/>
              </a:ext>
            </a:extLst>
          </p:cNvPr>
          <p:cNvCxnSpPr>
            <a:cxnSpLocks/>
          </p:cNvCxnSpPr>
          <p:nvPr/>
        </p:nvCxnSpPr>
        <p:spPr>
          <a:xfrm>
            <a:off x="6592967" y="1714012"/>
            <a:ext cx="661052" cy="862966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feld 69">
            <a:extLst>
              <a:ext uri="{FF2B5EF4-FFF2-40B4-BE49-F238E27FC236}">
                <a16:creationId xmlns:a16="http://schemas.microsoft.com/office/drawing/2014/main" xmlns="" id="{937A8662-9B31-43F0-B282-F289EF023963}"/>
              </a:ext>
            </a:extLst>
          </p:cNvPr>
          <p:cNvSpPr txBox="1"/>
          <p:nvPr/>
        </p:nvSpPr>
        <p:spPr>
          <a:xfrm>
            <a:off x="2296723" y="2775756"/>
            <a:ext cx="1638341" cy="237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de-DE" b="1" dirty="0"/>
              <a:t>Lead: Slovenia</a:t>
            </a:r>
            <a:endParaRPr lang="de-DE" dirty="0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xmlns="" id="{EAB14842-01BF-4194-9BA9-5B5C2BF06DEF}"/>
              </a:ext>
            </a:extLst>
          </p:cNvPr>
          <p:cNvSpPr/>
          <p:nvPr/>
        </p:nvSpPr>
        <p:spPr>
          <a:xfrm>
            <a:off x="3935064" y="2675879"/>
            <a:ext cx="1636401" cy="113924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52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xmlns="" id="{E2126376-2A79-4CB0-9532-C5776CC89B76}"/>
              </a:ext>
            </a:extLst>
          </p:cNvPr>
          <p:cNvSpPr/>
          <p:nvPr/>
        </p:nvSpPr>
        <p:spPr>
          <a:xfrm>
            <a:off x="2299410" y="3081056"/>
            <a:ext cx="17181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b="1" dirty="0">
                <a:solidFill>
                  <a:srgbClr val="000000"/>
                </a:solidFill>
              </a:rPr>
              <a:t>Objective</a:t>
            </a:r>
            <a:r>
              <a:rPr lang="en-GB" dirty="0">
                <a:solidFill>
                  <a:srgbClr val="000000"/>
                </a:solidFill>
              </a:rPr>
              <a:t>: Assess and review NCCPs and develop recommendations on how the results of tasks 1</a:t>
            </a:r>
            <a:r>
              <a:rPr lang="en-GB" dirty="0"/>
              <a:t>0.2-10.5</a:t>
            </a:r>
            <a:r>
              <a:rPr lang="en-GB" dirty="0">
                <a:solidFill>
                  <a:srgbClr val="000000"/>
                </a:solidFill>
              </a:rPr>
              <a:t> could be included in updated NCCPs.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xmlns="" id="{3C2135FB-A6AB-4034-B6B5-50F5FBB378A9}"/>
              </a:ext>
            </a:extLst>
          </p:cNvPr>
          <p:cNvSpPr txBox="1"/>
          <p:nvPr/>
        </p:nvSpPr>
        <p:spPr>
          <a:xfrm>
            <a:off x="4070945" y="3997297"/>
            <a:ext cx="1638341" cy="237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de-DE" sz="1600" b="1" dirty="0"/>
              <a:t>Lead</a:t>
            </a:r>
            <a:r>
              <a:rPr lang="de-DE" sz="1270" b="1" dirty="0"/>
              <a:t>: Germany</a:t>
            </a:r>
            <a:endParaRPr lang="de-DE" sz="1270" dirty="0"/>
          </a:p>
        </p:txBody>
      </p:sp>
      <p:grpSp>
        <p:nvGrpSpPr>
          <p:cNvPr id="62" name="Gruppieren 61">
            <a:extLst>
              <a:ext uri="{FF2B5EF4-FFF2-40B4-BE49-F238E27FC236}">
                <a16:creationId xmlns:a16="http://schemas.microsoft.com/office/drawing/2014/main" xmlns="" id="{F25F48E9-D466-4906-9F16-EA85B731E3F2}"/>
              </a:ext>
            </a:extLst>
          </p:cNvPr>
          <p:cNvGrpSpPr/>
          <p:nvPr/>
        </p:nvGrpSpPr>
        <p:grpSpPr>
          <a:xfrm>
            <a:off x="5557841" y="2732974"/>
            <a:ext cx="1489692" cy="1253113"/>
            <a:chOff x="3939815" y="1325025"/>
            <a:chExt cx="1463040" cy="1118796"/>
          </a:xfrm>
          <a:solidFill>
            <a:schemeClr val="bg1"/>
          </a:solidFill>
        </p:grpSpPr>
        <p:sp>
          <p:nvSpPr>
            <p:cNvPr id="63" name="Ellipse 62">
              <a:extLst>
                <a:ext uri="{FF2B5EF4-FFF2-40B4-BE49-F238E27FC236}">
                  <a16:creationId xmlns:a16="http://schemas.microsoft.com/office/drawing/2014/main" xmlns="" id="{C7ECA4B3-2E0C-4D65-8CE4-1F01D3E75517}"/>
                </a:ext>
              </a:extLst>
            </p:cNvPr>
            <p:cNvSpPr/>
            <p:nvPr/>
          </p:nvSpPr>
          <p:spPr>
            <a:xfrm>
              <a:off x="3939815" y="1325025"/>
              <a:ext cx="1463040" cy="1118796"/>
            </a:xfrm>
            <a:prstGeom prst="ellips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52"/>
            </a:p>
          </p:txBody>
        </p:sp>
        <p:sp>
          <p:nvSpPr>
            <p:cNvPr id="64" name="Textfeld 63">
              <a:extLst>
                <a:ext uri="{FF2B5EF4-FFF2-40B4-BE49-F238E27FC236}">
                  <a16:creationId xmlns:a16="http://schemas.microsoft.com/office/drawing/2014/main" xmlns="" id="{ABDC5DCE-31EE-40E0-A923-39CB93AC20E9}"/>
                </a:ext>
              </a:extLst>
            </p:cNvPr>
            <p:cNvSpPr txBox="1"/>
            <p:nvPr/>
          </p:nvSpPr>
          <p:spPr>
            <a:xfrm>
              <a:off x="4057212" y="1392141"/>
              <a:ext cx="1228244" cy="6616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de-DE" sz="1800" b="1" dirty="0"/>
                <a:t>Task 3</a:t>
              </a:r>
            </a:p>
            <a:p>
              <a:pPr algn="ctr"/>
              <a:r>
                <a:rPr lang="de-DE" sz="1800" dirty="0"/>
                <a:t>Quality </a:t>
              </a:r>
              <a:r>
                <a:rPr lang="de-DE" sz="1800" dirty="0" err="1"/>
                <a:t>Indicators</a:t>
              </a:r>
              <a:endParaRPr lang="de-DE" sz="1800" dirty="0"/>
            </a:p>
          </p:txBody>
        </p: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xmlns="" id="{C2F015CB-47F7-4A06-B8B5-C87551D97D9B}"/>
              </a:ext>
            </a:extLst>
          </p:cNvPr>
          <p:cNvSpPr/>
          <p:nvPr/>
        </p:nvSpPr>
        <p:spPr>
          <a:xfrm>
            <a:off x="4017596" y="4347351"/>
            <a:ext cx="17067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b="1" dirty="0">
                <a:solidFill>
                  <a:srgbClr val="000000"/>
                </a:solidFill>
              </a:rPr>
              <a:t>Objective</a:t>
            </a:r>
            <a:r>
              <a:rPr lang="en-GB" dirty="0">
                <a:solidFill>
                  <a:srgbClr val="000000"/>
                </a:solidFill>
              </a:rPr>
              <a:t>: Review and assess existing models of oncological patient pathways and to develop a generic patient pathway for CCCNs.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xmlns="" id="{DF41BA53-6162-4376-8979-10D51F6EA3EF}"/>
              </a:ext>
            </a:extLst>
          </p:cNvPr>
          <p:cNvSpPr txBox="1"/>
          <p:nvPr/>
        </p:nvSpPr>
        <p:spPr>
          <a:xfrm>
            <a:off x="5675836" y="3997297"/>
            <a:ext cx="1638341" cy="237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de-DE" b="1" dirty="0"/>
              <a:t>Lead</a:t>
            </a:r>
            <a:r>
              <a:rPr lang="de-DE" sz="1270" b="1" dirty="0"/>
              <a:t>: </a:t>
            </a:r>
            <a:r>
              <a:rPr lang="de-DE" sz="1270" b="1" dirty="0" err="1"/>
              <a:t>Italy</a:t>
            </a:r>
            <a:endParaRPr lang="de-DE" sz="1270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xmlns="" id="{A777E037-6A9A-4465-B258-1AB363674A7F}"/>
              </a:ext>
            </a:extLst>
          </p:cNvPr>
          <p:cNvSpPr/>
          <p:nvPr/>
        </p:nvSpPr>
        <p:spPr>
          <a:xfrm>
            <a:off x="5675837" y="4347351"/>
            <a:ext cx="16383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b="1" dirty="0">
                <a:solidFill>
                  <a:srgbClr val="000000"/>
                </a:solidFill>
              </a:rPr>
              <a:t>Objective</a:t>
            </a:r>
            <a:r>
              <a:rPr lang="en-GB" dirty="0">
                <a:solidFill>
                  <a:srgbClr val="000000"/>
                </a:solidFill>
              </a:rPr>
              <a:t>: Review and assess implemented QI, develop a standardized methodology and a set of general and tumour specific quality indicators for CCCNs.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xmlns="" id="{D12A9058-9E5B-4BEE-AD12-914AA8FF992A}"/>
              </a:ext>
            </a:extLst>
          </p:cNvPr>
          <p:cNvSpPr txBox="1"/>
          <p:nvPr/>
        </p:nvSpPr>
        <p:spPr>
          <a:xfrm>
            <a:off x="7260276" y="3577209"/>
            <a:ext cx="1638341" cy="237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de-DE" sz="1270" b="1" dirty="0"/>
              <a:t>Lead: </a:t>
            </a:r>
            <a:r>
              <a:rPr lang="de-DE" b="1" dirty="0"/>
              <a:t>Germany</a:t>
            </a:r>
            <a:endParaRPr lang="de-DE" dirty="0"/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xmlns="" id="{82EAB439-3D9B-42C5-87FF-8A144304E515}"/>
              </a:ext>
            </a:extLst>
          </p:cNvPr>
          <p:cNvSpPr/>
          <p:nvPr/>
        </p:nvSpPr>
        <p:spPr>
          <a:xfrm>
            <a:off x="7254019" y="3837202"/>
            <a:ext cx="163834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Objective</a:t>
            </a:r>
            <a:r>
              <a:rPr lang="en-GB" dirty="0"/>
              <a:t>: Review and assess existing PROMs, develop a framework for the implementation and pilot the framework in CCCNs.</a:t>
            </a:r>
            <a:endParaRPr lang="de-DE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xmlns="" id="{F1ECCE6B-BB05-40A9-91D4-298384886AAC}"/>
              </a:ext>
            </a:extLst>
          </p:cNvPr>
          <p:cNvSpPr txBox="1"/>
          <p:nvPr/>
        </p:nvSpPr>
        <p:spPr>
          <a:xfrm>
            <a:off x="8780556" y="2710432"/>
            <a:ext cx="1638341" cy="237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de-DE" b="1" dirty="0"/>
              <a:t>Lead: Germany</a:t>
            </a:r>
            <a:endParaRPr lang="de-DE" dirty="0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xmlns="" id="{BF45F9C5-E0DA-4DA6-9E4F-F3F00A93F617}"/>
              </a:ext>
            </a:extLst>
          </p:cNvPr>
          <p:cNvSpPr/>
          <p:nvPr/>
        </p:nvSpPr>
        <p:spPr>
          <a:xfrm>
            <a:off x="8802000" y="2970425"/>
            <a:ext cx="2137989" cy="2031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b="1" dirty="0"/>
              <a:t>Objective</a:t>
            </a:r>
            <a:r>
              <a:rPr lang="en-GB" dirty="0"/>
              <a:t>: Develop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set of generic and tumour-specific requirements (including PP, QI and PROMS) for the setup of CCCNs; Develop a framework to monitor the successful implementation of the set of requirements </a:t>
            </a:r>
            <a:endParaRPr lang="de-DE" dirty="0"/>
          </a:p>
        </p:txBody>
      </p:sp>
      <p:sp>
        <p:nvSpPr>
          <p:cNvPr id="8" name="Elipsa 7"/>
          <p:cNvSpPr/>
          <p:nvPr/>
        </p:nvSpPr>
        <p:spPr>
          <a:xfrm>
            <a:off x="3657600" y="2145495"/>
            <a:ext cx="5122956" cy="2326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288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552CCDA4-C981-4FAB-A2C3-7F02502FA481}"/>
              </a:ext>
            </a:extLst>
          </p:cNvPr>
          <p:cNvSpPr txBox="1"/>
          <p:nvPr/>
        </p:nvSpPr>
        <p:spPr>
          <a:xfrm>
            <a:off x="742547" y="517290"/>
            <a:ext cx="1815262" cy="4832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270" dirty="0"/>
              <a:t>Implementation </a:t>
            </a:r>
            <a:r>
              <a:rPr lang="de-DE" sz="1270" dirty="0" err="1"/>
              <a:t>of</a:t>
            </a:r>
            <a:r>
              <a:rPr lang="de-DE" sz="1270" dirty="0"/>
              <a:t> </a:t>
            </a:r>
            <a:r>
              <a:rPr lang="de-DE" sz="1270" dirty="0" err="1"/>
              <a:t>CCCN´s</a:t>
            </a:r>
            <a:endParaRPr lang="de-DE" sz="127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98F32229-4B92-4D08-BB93-5F54A9FD00D9}"/>
              </a:ext>
            </a:extLst>
          </p:cNvPr>
          <p:cNvSpPr txBox="1"/>
          <p:nvPr/>
        </p:nvSpPr>
        <p:spPr>
          <a:xfrm>
            <a:off x="1137888" y="302626"/>
            <a:ext cx="913998" cy="3157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452" b="1" dirty="0"/>
              <a:t>Task 5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xmlns="" id="{7A92EBA9-953D-4FA3-9349-1A38196BF78C}"/>
              </a:ext>
            </a:extLst>
          </p:cNvPr>
          <p:cNvSpPr/>
          <p:nvPr/>
        </p:nvSpPr>
        <p:spPr>
          <a:xfrm>
            <a:off x="783658" y="162149"/>
            <a:ext cx="1622458" cy="95924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52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xmlns="" id="{90ECBEF2-EBC8-4A3F-B934-C10B0F8F8503}"/>
              </a:ext>
            </a:extLst>
          </p:cNvPr>
          <p:cNvGrpSpPr/>
          <p:nvPr/>
        </p:nvGrpSpPr>
        <p:grpSpPr>
          <a:xfrm>
            <a:off x="303598" y="1476530"/>
            <a:ext cx="2576529" cy="3746412"/>
            <a:chOff x="838404" y="1836850"/>
            <a:chExt cx="2840146" cy="4129725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xmlns="" id="{D2A9A71C-91CB-4B08-A5EF-90DD4FE8B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404" y="1836850"/>
              <a:ext cx="2840146" cy="4129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xmlns="" id="{873B0D98-70D2-4A97-A66E-2AB52035DCA5}"/>
                </a:ext>
              </a:extLst>
            </p:cNvPr>
            <p:cNvSpPr txBox="1"/>
            <p:nvPr/>
          </p:nvSpPr>
          <p:spPr>
            <a:xfrm>
              <a:off x="924256" y="2956711"/>
              <a:ext cx="2610780" cy="102515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DE" sz="1361" dirty="0">
                <a:latin typeface="Calibri" panose="020F0502020204030204" pitchFamily="34" charset="0"/>
              </a:endParaRPr>
            </a:p>
            <a:p>
              <a:r>
                <a:rPr lang="de-DE" sz="1361" dirty="0">
                  <a:latin typeface="Calibri" panose="020F0502020204030204" pitchFamily="34" charset="0"/>
                </a:rPr>
                <a:t>Catalogue </a:t>
              </a:r>
              <a:r>
                <a:rPr lang="de-DE" sz="1361" dirty="0" err="1">
                  <a:latin typeface="Calibri" panose="020F0502020204030204" pitchFamily="34" charset="0"/>
                </a:rPr>
                <a:t>of</a:t>
              </a:r>
              <a:r>
                <a:rPr lang="de-DE" sz="1361" dirty="0">
                  <a:latin typeface="Calibri" panose="020F0502020204030204" pitchFamily="34" charset="0"/>
                </a:rPr>
                <a:t> </a:t>
              </a:r>
              <a:r>
                <a:rPr lang="de-DE" sz="1361" dirty="0" err="1">
                  <a:latin typeface="Calibri" panose="020F0502020204030204" pitchFamily="34" charset="0"/>
                </a:rPr>
                <a:t>requirements</a:t>
              </a:r>
              <a:r>
                <a:rPr lang="de-DE" sz="1361" dirty="0">
                  <a:latin typeface="Calibri" panose="020F0502020204030204" pitchFamily="34" charset="0"/>
                </a:rPr>
                <a:t> </a:t>
              </a:r>
              <a:r>
                <a:rPr lang="de-DE" sz="1361" dirty="0" err="1">
                  <a:latin typeface="Calibri" panose="020F0502020204030204" pitchFamily="34" charset="0"/>
                </a:rPr>
                <a:t>for</a:t>
              </a:r>
              <a:r>
                <a:rPr lang="de-DE" sz="1361" dirty="0">
                  <a:latin typeface="Calibri" panose="020F0502020204030204" pitchFamily="34" charset="0"/>
                </a:rPr>
                <a:t> </a:t>
              </a:r>
              <a:r>
                <a:rPr lang="de-DE" sz="1361" dirty="0" err="1">
                  <a:latin typeface="Calibri" panose="020F0502020204030204" pitchFamily="34" charset="0"/>
                </a:rPr>
                <a:t>Comprehensive</a:t>
              </a:r>
              <a:r>
                <a:rPr lang="de-DE" sz="1361" dirty="0">
                  <a:latin typeface="Calibri" panose="020F0502020204030204" pitchFamily="34" charset="0"/>
                </a:rPr>
                <a:t> Cancer Care Networks</a:t>
              </a:r>
            </a:p>
          </p:txBody>
        </p:sp>
      </p:grpSp>
      <p:pic>
        <p:nvPicPr>
          <p:cNvPr id="12" name="Grafik 11">
            <a:extLst>
              <a:ext uri="{FF2B5EF4-FFF2-40B4-BE49-F238E27FC236}">
                <a16:creationId xmlns:a16="http://schemas.microsoft.com/office/drawing/2014/main" xmlns="" id="{65A90152-20D3-425E-AAE7-B34EFEFF2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0540" y="3255985"/>
            <a:ext cx="2220452" cy="3013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Plus 22">
            <a:extLst>
              <a:ext uri="{FF2B5EF4-FFF2-40B4-BE49-F238E27FC236}">
                <a16:creationId xmlns:a16="http://schemas.microsoft.com/office/drawing/2014/main" xmlns="" id="{07432A8B-6CF6-4D11-AF05-A7FCD26D5D7A}"/>
              </a:ext>
            </a:extLst>
          </p:cNvPr>
          <p:cNvSpPr/>
          <p:nvPr/>
        </p:nvSpPr>
        <p:spPr>
          <a:xfrm>
            <a:off x="4628148" y="5090699"/>
            <a:ext cx="382075" cy="322070"/>
          </a:xfrm>
          <a:prstGeom prst="mathPlus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33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xmlns="" id="{B716C4E5-A207-4027-8E76-904F54CDB8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3" t="11778" r="8617" b="2679"/>
          <a:stretch/>
        </p:blipFill>
        <p:spPr>
          <a:xfrm>
            <a:off x="5105108" y="4615997"/>
            <a:ext cx="2621637" cy="1593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xmlns="" id="{6A25AB0D-BE8B-453D-9868-F273127C47F5}"/>
              </a:ext>
            </a:extLst>
          </p:cNvPr>
          <p:cNvSpPr txBox="1"/>
          <p:nvPr/>
        </p:nvSpPr>
        <p:spPr>
          <a:xfrm>
            <a:off x="5182991" y="4700002"/>
            <a:ext cx="1113408" cy="3157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452" dirty="0"/>
              <a:t>Data </a:t>
            </a:r>
            <a:r>
              <a:rPr lang="de-DE" sz="1452" dirty="0" err="1"/>
              <a:t>sheet</a:t>
            </a:r>
            <a:r>
              <a:rPr lang="de-DE" sz="1452" dirty="0"/>
              <a:t>: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xmlns="" id="{45FE9674-045B-4961-841E-B243D27FB1F2}"/>
              </a:ext>
            </a:extLst>
          </p:cNvPr>
          <p:cNvSpPr txBox="1"/>
          <p:nvPr/>
        </p:nvSpPr>
        <p:spPr>
          <a:xfrm>
            <a:off x="5280879" y="1836899"/>
            <a:ext cx="3840954" cy="816249"/>
          </a:xfrm>
          <a:prstGeom prst="rect">
            <a:avLst/>
          </a:prstGeom>
          <a:ln>
            <a:solidFill>
              <a:srgbClr val="24448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600"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800" b="1" dirty="0"/>
              <a:t>2 pilot </a:t>
            </a:r>
            <a:r>
              <a:rPr lang="en-GB" sz="1800" b="1"/>
              <a:t>centres </a:t>
            </a:r>
          </a:p>
          <a:p>
            <a:pPr algn="l"/>
            <a:r>
              <a:rPr lang="en-GB" sz="1452"/>
              <a:t>(Lower Silesian Oncolgy Centre, Wroclaw/Poland and Charité</a:t>
            </a:r>
            <a:r>
              <a:rPr lang="en-GB" sz="1452" dirty="0"/>
              <a:t>, </a:t>
            </a:r>
            <a:r>
              <a:rPr lang="en-GB" sz="1452"/>
              <a:t>Berlin/Germany)</a:t>
            </a:r>
            <a:endParaRPr lang="en-GB" sz="1452" dirty="0"/>
          </a:p>
        </p:txBody>
      </p:sp>
      <p:sp>
        <p:nvSpPr>
          <p:cNvPr id="19" name="Pfeil: nach rechts 18">
            <a:extLst>
              <a:ext uri="{FF2B5EF4-FFF2-40B4-BE49-F238E27FC236}">
                <a16:creationId xmlns:a16="http://schemas.microsoft.com/office/drawing/2014/main" xmlns="" id="{40EBAA01-F0FC-4300-87C9-77138D2CB2DA}"/>
              </a:ext>
            </a:extLst>
          </p:cNvPr>
          <p:cNvSpPr/>
          <p:nvPr/>
        </p:nvSpPr>
        <p:spPr>
          <a:xfrm>
            <a:off x="4346562" y="1944872"/>
            <a:ext cx="758546" cy="376844"/>
          </a:xfrm>
          <a:prstGeom prst="rightArrow">
            <a:avLst/>
          </a:prstGeom>
          <a:noFill/>
          <a:ln>
            <a:solidFill>
              <a:srgbClr val="2444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739933CF-EED1-45EA-AADC-F9E6313EC85C}"/>
              </a:ext>
            </a:extLst>
          </p:cNvPr>
          <p:cNvSpPr txBox="1"/>
          <p:nvPr/>
        </p:nvSpPr>
        <p:spPr>
          <a:xfrm>
            <a:off x="7254037" y="3139086"/>
            <a:ext cx="4358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Þ"/>
            </a:pPr>
            <a:r>
              <a:rPr lang="en-US" dirty="0"/>
              <a:t>Synergies with WP 7 and WP 8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70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llipse 21">
            <a:extLst>
              <a:ext uri="{FF2B5EF4-FFF2-40B4-BE49-F238E27FC236}">
                <a16:creationId xmlns="" xmlns:a16="http://schemas.microsoft.com/office/drawing/2014/main" id="{CD283AF7-0CCA-461A-832D-D88384514426}"/>
              </a:ext>
            </a:extLst>
          </p:cNvPr>
          <p:cNvSpPr/>
          <p:nvPr/>
        </p:nvSpPr>
        <p:spPr>
          <a:xfrm>
            <a:off x="1471727" y="4873708"/>
            <a:ext cx="1813958" cy="1568641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1" name="Gerade Verbindung mit Pfeil 60">
            <a:extLst>
              <a:ext uri="{FF2B5EF4-FFF2-40B4-BE49-F238E27FC236}">
                <a16:creationId xmlns="" xmlns:a16="http://schemas.microsoft.com/office/drawing/2014/main" id="{457FFE02-FEA4-4070-8E72-AEF43720D797}"/>
              </a:ext>
            </a:extLst>
          </p:cNvPr>
          <p:cNvCxnSpPr>
            <a:cxnSpLocks/>
          </p:cNvCxnSpPr>
          <p:nvPr/>
        </p:nvCxnSpPr>
        <p:spPr>
          <a:xfrm flipH="1" flipV="1">
            <a:off x="4775242" y="2112882"/>
            <a:ext cx="49924" cy="360000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hteck 39">
            <a:extLst>
              <a:ext uri="{FF2B5EF4-FFF2-40B4-BE49-F238E27FC236}">
                <a16:creationId xmlns="" xmlns:a16="http://schemas.microsoft.com/office/drawing/2014/main" id="{E4B53429-4AED-4C67-ACBE-2F0543F0E2C9}"/>
              </a:ext>
            </a:extLst>
          </p:cNvPr>
          <p:cNvSpPr/>
          <p:nvPr/>
        </p:nvSpPr>
        <p:spPr>
          <a:xfrm>
            <a:off x="8936529" y="3114802"/>
            <a:ext cx="2850918" cy="1631216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/>
              <a:t>Roadmap </a:t>
            </a:r>
            <a:r>
              <a:rPr lang="en-US" sz="2000" dirty="0"/>
              <a:t>development with recommendations and strategies for implementation for policy makers</a:t>
            </a:r>
          </a:p>
        </p:txBody>
      </p:sp>
      <p:grpSp>
        <p:nvGrpSpPr>
          <p:cNvPr id="41" name="Gruppieren 40">
            <a:extLst>
              <a:ext uri="{FF2B5EF4-FFF2-40B4-BE49-F238E27FC236}">
                <a16:creationId xmlns="" xmlns:a16="http://schemas.microsoft.com/office/drawing/2014/main" id="{491F3FA7-9A7D-458C-9FF0-D9148E33209D}"/>
              </a:ext>
            </a:extLst>
          </p:cNvPr>
          <p:cNvGrpSpPr/>
          <p:nvPr/>
        </p:nvGrpSpPr>
        <p:grpSpPr>
          <a:xfrm>
            <a:off x="1720110" y="1363603"/>
            <a:ext cx="6458441" cy="744662"/>
            <a:chOff x="3471509" y="5419064"/>
            <a:chExt cx="2785352" cy="1204710"/>
          </a:xfrm>
        </p:grpSpPr>
        <p:sp>
          <p:nvSpPr>
            <p:cNvPr id="24" name="Flussdiagramm: Alternativer Prozess 23">
              <a:extLst>
                <a:ext uri="{FF2B5EF4-FFF2-40B4-BE49-F238E27FC236}">
                  <a16:creationId xmlns="" xmlns:a16="http://schemas.microsoft.com/office/drawing/2014/main" id="{C23D4699-B91C-4DA4-8716-EA3556544376}"/>
                </a:ext>
              </a:extLst>
            </p:cNvPr>
            <p:cNvSpPr/>
            <p:nvPr/>
          </p:nvSpPr>
          <p:spPr>
            <a:xfrm>
              <a:off x="3471509" y="5419064"/>
              <a:ext cx="2785352" cy="1033895"/>
            </a:xfrm>
            <a:prstGeom prst="flowChartAlternateProcess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/>
            </a:p>
          </p:txBody>
        </p:sp>
        <p:sp>
          <p:nvSpPr>
            <p:cNvPr id="47" name="Textfeld 46">
              <a:extLst>
                <a:ext uri="{FF2B5EF4-FFF2-40B4-BE49-F238E27FC236}">
                  <a16:creationId xmlns="" xmlns:a16="http://schemas.microsoft.com/office/drawing/2014/main" id="{39C49D31-79A6-441B-8DDB-D893075DAA54}"/>
                </a:ext>
              </a:extLst>
            </p:cNvPr>
            <p:cNvSpPr txBox="1"/>
            <p:nvPr/>
          </p:nvSpPr>
          <p:spPr>
            <a:xfrm>
              <a:off x="4054004" y="5478560"/>
              <a:ext cx="1586558" cy="114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/>
                <a:t>Task 1</a:t>
              </a:r>
            </a:p>
            <a:p>
              <a:pPr algn="ctr"/>
              <a:r>
                <a:rPr lang="de-DE" sz="2000" dirty="0"/>
                <a:t>National Cancer Control Plans</a:t>
              </a:r>
            </a:p>
          </p:txBody>
        </p:sp>
      </p:grpSp>
      <p:cxnSp>
        <p:nvCxnSpPr>
          <p:cNvPr id="60" name="Gerade Verbindung mit Pfeil 59">
            <a:extLst>
              <a:ext uri="{FF2B5EF4-FFF2-40B4-BE49-F238E27FC236}">
                <a16:creationId xmlns="" xmlns:a16="http://schemas.microsoft.com/office/drawing/2014/main" id="{B813AADA-8EC3-4C77-9732-50A84500697D}"/>
              </a:ext>
            </a:extLst>
          </p:cNvPr>
          <p:cNvCxnSpPr>
            <a:cxnSpLocks/>
          </p:cNvCxnSpPr>
          <p:nvPr/>
        </p:nvCxnSpPr>
        <p:spPr>
          <a:xfrm flipH="1" flipV="1">
            <a:off x="2424001" y="2102629"/>
            <a:ext cx="7127" cy="2750006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Ellipse 38">
            <a:extLst>
              <a:ext uri="{FF2B5EF4-FFF2-40B4-BE49-F238E27FC236}">
                <a16:creationId xmlns="" xmlns:a16="http://schemas.microsoft.com/office/drawing/2014/main" id="{CAB296CD-DAA3-4B59-9377-B6688C9CEC6D}"/>
              </a:ext>
            </a:extLst>
          </p:cNvPr>
          <p:cNvSpPr/>
          <p:nvPr/>
        </p:nvSpPr>
        <p:spPr>
          <a:xfrm>
            <a:off x="3388147" y="2441699"/>
            <a:ext cx="2860293" cy="2525147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Textfeld 28">
            <a:extLst>
              <a:ext uri="{FF2B5EF4-FFF2-40B4-BE49-F238E27FC236}">
                <a16:creationId xmlns="" xmlns:a16="http://schemas.microsoft.com/office/drawing/2014/main" id="{636A35EB-54B0-4144-947E-B6D3C8E8D2EB}"/>
              </a:ext>
            </a:extLst>
          </p:cNvPr>
          <p:cNvSpPr txBox="1"/>
          <p:nvPr/>
        </p:nvSpPr>
        <p:spPr>
          <a:xfrm>
            <a:off x="4322373" y="2906398"/>
            <a:ext cx="877739" cy="3410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Task 5</a:t>
            </a:r>
          </a:p>
        </p:txBody>
      </p:sp>
      <p:grpSp>
        <p:nvGrpSpPr>
          <p:cNvPr id="35" name="Gruppieren 34">
            <a:extLst>
              <a:ext uri="{FF2B5EF4-FFF2-40B4-BE49-F238E27FC236}">
                <a16:creationId xmlns="" xmlns:a16="http://schemas.microsoft.com/office/drawing/2014/main" id="{140F10E5-D5C3-4336-B95A-BD952AE08881}"/>
              </a:ext>
            </a:extLst>
          </p:cNvPr>
          <p:cNvGrpSpPr/>
          <p:nvPr/>
        </p:nvGrpSpPr>
        <p:grpSpPr>
          <a:xfrm>
            <a:off x="6535702" y="4937785"/>
            <a:ext cx="1662267" cy="1580544"/>
            <a:chOff x="6322889" y="1983692"/>
            <a:chExt cx="1463040" cy="1118796"/>
          </a:xfrm>
        </p:grpSpPr>
        <p:sp>
          <p:nvSpPr>
            <p:cNvPr id="38" name="Ellipse 37">
              <a:extLst>
                <a:ext uri="{FF2B5EF4-FFF2-40B4-BE49-F238E27FC236}">
                  <a16:creationId xmlns="" xmlns:a16="http://schemas.microsoft.com/office/drawing/2014/main" id="{B64ED98F-11A0-4D03-B117-11F229604225}"/>
                </a:ext>
              </a:extLst>
            </p:cNvPr>
            <p:cNvSpPr/>
            <p:nvPr/>
          </p:nvSpPr>
          <p:spPr>
            <a:xfrm>
              <a:off x="6322889" y="1983692"/>
              <a:ext cx="1463040" cy="11187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Textfeld 26">
              <a:extLst>
                <a:ext uri="{FF2B5EF4-FFF2-40B4-BE49-F238E27FC236}">
                  <a16:creationId xmlns="" xmlns:a16="http://schemas.microsoft.com/office/drawing/2014/main" id="{599B7D1B-37AE-4EBB-A737-1610221C26FF}"/>
                </a:ext>
              </a:extLst>
            </p:cNvPr>
            <p:cNvSpPr txBox="1"/>
            <p:nvPr/>
          </p:nvSpPr>
          <p:spPr>
            <a:xfrm>
              <a:off x="6395502" y="2308333"/>
              <a:ext cx="1317812" cy="50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/>
                <a:t>Task 4</a:t>
              </a:r>
            </a:p>
            <a:p>
              <a:pPr algn="ctr"/>
              <a:r>
                <a:rPr lang="de-DE" sz="2000" dirty="0"/>
                <a:t>PROM</a:t>
              </a:r>
            </a:p>
          </p:txBody>
        </p:sp>
      </p:grp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9" name="3D-Modell 18" descr="Großes Krankenhaus">
                <a:extLst>
                  <a:ext uri="{FF2B5EF4-FFF2-40B4-BE49-F238E27FC236}">
                    <a16:creationId xmlns:a16="http://schemas.microsoft.com/office/drawing/2014/main" id="{A6D21A01-C038-44AC-90A2-5A90692EAFC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20134396"/>
                  </p:ext>
                </p:extLst>
              </p:nvPr>
            </p:nvGraphicFramePr>
            <p:xfrm>
              <a:off x="3886678" y="3800410"/>
              <a:ext cx="971249" cy="80986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971249" cy="809868"/>
                    </a:xfrm>
                    <a:prstGeom prst="rect">
                      <a:avLst/>
                    </a:prstGeom>
                  </am3d:spPr>
                  <am3d:camera>
                    <am3d:pos x="0" y="0" z="6653593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5532" d="1000000"/>
                    <am3d:preTrans dx="0" dy="-1312364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97730" ay="1605597" az="-44012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objViewport viewportSz="12302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9" name="3D-Modell 18" descr="Großes Krankenhaus">
                <a:extLst>
                  <a:ext uri="{FF2B5EF4-FFF2-40B4-BE49-F238E27FC236}">
                    <a16:creationId xmlns:am3d="http://schemas.microsoft.com/office/drawing/2017/model3d" xmlns:a16="http://schemas.microsoft.com/office/drawing/2014/main" xmlns="" id="{A6D21A01-C038-44AC-90A2-5A90692EAFC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86678" y="3800410"/>
                <a:ext cx="971249" cy="8098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33" name="3D-Modell 32" descr="Großes Krankenhaus">
                <a:extLst>
                  <a:ext uri="{FF2B5EF4-FFF2-40B4-BE49-F238E27FC236}">
                    <a16:creationId xmlns:a16="http://schemas.microsoft.com/office/drawing/2014/main" id="{09927656-D3A3-4EA5-880B-35D6233A39C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325696"/>
                  </p:ext>
                </p:extLst>
              </p:nvPr>
            </p:nvGraphicFramePr>
            <p:xfrm>
              <a:off x="4854553" y="3800864"/>
              <a:ext cx="947407" cy="834604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947407" cy="834604"/>
                    </a:xfrm>
                    <a:prstGeom prst="rect">
                      <a:avLst/>
                    </a:prstGeom>
                  </am3d:spPr>
                  <am3d:camera>
                    <am3d:pos x="0" y="0" z="6653593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5532" d="1000000"/>
                    <am3d:preTrans dx="0" dy="-1312364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30672" ay="-1957997" az="70492"/>
                    <am3d:postTrans dx="0" dy="0" dz="0"/>
                  </am3d:trans>
                  <am3d:attrSrcUrl r:id="rId4"/>
                  <am3d:raster rName="Office3DRenderer" rVer="16.0.8326">
                    <am3d:blip r:embed="rId7"/>
                  </am3d:raster>
                  <am3d:objViewport viewportSz="120176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3" name="3D-Modell 32" descr="Großes Krankenhaus">
                <a:extLst>
                  <a:ext uri="{FF2B5EF4-FFF2-40B4-BE49-F238E27FC236}">
                    <a16:creationId xmlns:am3d="http://schemas.microsoft.com/office/drawing/2017/model3d" xmlns:a16="http://schemas.microsoft.com/office/drawing/2014/main" xmlns="" id="{09927656-D3A3-4EA5-880B-35D6233A39C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854553" y="3800864"/>
                <a:ext cx="947407" cy="834604"/>
              </a:xfrm>
              <a:prstGeom prst="rect">
                <a:avLst/>
              </a:prstGeom>
            </p:spPr>
          </p:pic>
        </mc:Fallback>
      </mc:AlternateContent>
      <p:cxnSp>
        <p:nvCxnSpPr>
          <p:cNvPr id="63" name="Gerade Verbindung mit Pfeil 62">
            <a:extLst>
              <a:ext uri="{FF2B5EF4-FFF2-40B4-BE49-F238E27FC236}">
                <a16:creationId xmlns="" xmlns:a16="http://schemas.microsoft.com/office/drawing/2014/main" id="{054956AA-A3F0-480A-84B4-AB6157292E05}"/>
              </a:ext>
            </a:extLst>
          </p:cNvPr>
          <p:cNvCxnSpPr>
            <a:cxnSpLocks/>
            <a:stCxn id="38" idx="0"/>
          </p:cNvCxnSpPr>
          <p:nvPr/>
        </p:nvCxnSpPr>
        <p:spPr>
          <a:xfrm flipH="1" flipV="1">
            <a:off x="7340644" y="2101917"/>
            <a:ext cx="26192" cy="283586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>
            <a:extLst>
              <a:ext uri="{FF2B5EF4-FFF2-40B4-BE49-F238E27FC236}">
                <a16:creationId xmlns="" xmlns:a16="http://schemas.microsoft.com/office/drawing/2014/main" id="{3D91F2F2-9D87-49D9-A007-6B22A244E309}"/>
              </a:ext>
            </a:extLst>
          </p:cNvPr>
          <p:cNvCxnSpPr/>
          <p:nvPr/>
        </p:nvCxnSpPr>
        <p:spPr>
          <a:xfrm>
            <a:off x="5418409" y="3583302"/>
            <a:ext cx="0" cy="218278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="" xmlns:a16="http://schemas.microsoft.com/office/drawing/2014/main" id="{F8EDF751-DB8D-4122-AC12-CBD0468013B2}"/>
              </a:ext>
            </a:extLst>
          </p:cNvPr>
          <p:cNvCxnSpPr/>
          <p:nvPr/>
        </p:nvCxnSpPr>
        <p:spPr>
          <a:xfrm>
            <a:off x="4372302" y="3573633"/>
            <a:ext cx="0" cy="218278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 Verbindung mit Pfeil 70">
            <a:extLst>
              <a:ext uri="{FF2B5EF4-FFF2-40B4-BE49-F238E27FC236}">
                <a16:creationId xmlns="" xmlns:a16="http://schemas.microsoft.com/office/drawing/2014/main" id="{845732D8-2F02-49F5-90EC-7284FD228CA5}"/>
              </a:ext>
            </a:extLst>
          </p:cNvPr>
          <p:cNvCxnSpPr>
            <a:cxnSpLocks/>
          </p:cNvCxnSpPr>
          <p:nvPr/>
        </p:nvCxnSpPr>
        <p:spPr>
          <a:xfrm flipV="1">
            <a:off x="3072919" y="4636675"/>
            <a:ext cx="691275" cy="406368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Gerade Verbindung mit Pfeil 71">
            <a:extLst>
              <a:ext uri="{FF2B5EF4-FFF2-40B4-BE49-F238E27FC236}">
                <a16:creationId xmlns="" xmlns:a16="http://schemas.microsoft.com/office/drawing/2014/main" id="{967F2334-2118-43D4-A525-3C64BEFBA5C3}"/>
              </a:ext>
            </a:extLst>
          </p:cNvPr>
          <p:cNvCxnSpPr>
            <a:cxnSpLocks/>
          </p:cNvCxnSpPr>
          <p:nvPr/>
        </p:nvCxnSpPr>
        <p:spPr>
          <a:xfrm flipV="1">
            <a:off x="4971015" y="4966846"/>
            <a:ext cx="0" cy="530627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 Verbindung mit Pfeil 73">
            <a:extLst>
              <a:ext uri="{FF2B5EF4-FFF2-40B4-BE49-F238E27FC236}">
                <a16:creationId xmlns="" xmlns:a16="http://schemas.microsoft.com/office/drawing/2014/main" id="{9104F780-25B8-4696-89F2-C90AA7146095}"/>
              </a:ext>
            </a:extLst>
          </p:cNvPr>
          <p:cNvCxnSpPr>
            <a:cxnSpLocks/>
          </p:cNvCxnSpPr>
          <p:nvPr/>
        </p:nvCxnSpPr>
        <p:spPr>
          <a:xfrm flipH="1" flipV="1">
            <a:off x="5861854" y="4731475"/>
            <a:ext cx="764668" cy="412621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Eckige Klammer rechts 77">
            <a:extLst>
              <a:ext uri="{FF2B5EF4-FFF2-40B4-BE49-F238E27FC236}">
                <a16:creationId xmlns="" xmlns:a16="http://schemas.microsoft.com/office/drawing/2014/main" id="{EAAFA507-01BB-492F-8E98-848330A35B57}"/>
              </a:ext>
            </a:extLst>
          </p:cNvPr>
          <p:cNvSpPr/>
          <p:nvPr/>
        </p:nvSpPr>
        <p:spPr>
          <a:xfrm>
            <a:off x="7465232" y="1047160"/>
            <a:ext cx="971115" cy="5655065"/>
          </a:xfrm>
          <a:prstGeom prst="rightBracket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0" name="Gerade Verbindung mit Pfeil 79">
            <a:extLst>
              <a:ext uri="{FF2B5EF4-FFF2-40B4-BE49-F238E27FC236}">
                <a16:creationId xmlns="" xmlns:a16="http://schemas.microsoft.com/office/drawing/2014/main" id="{DCEC850C-8673-457F-A021-1A857A3069F5}"/>
              </a:ext>
            </a:extLst>
          </p:cNvPr>
          <p:cNvCxnSpPr>
            <a:cxnSpLocks/>
          </p:cNvCxnSpPr>
          <p:nvPr/>
        </p:nvCxnSpPr>
        <p:spPr>
          <a:xfrm>
            <a:off x="8423707" y="3730047"/>
            <a:ext cx="375767" cy="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feld 81">
            <a:extLst>
              <a:ext uri="{FF2B5EF4-FFF2-40B4-BE49-F238E27FC236}">
                <a16:creationId xmlns="" xmlns:a16="http://schemas.microsoft.com/office/drawing/2014/main" id="{0943E252-06D3-40F3-BA4D-2340FD6F0188}"/>
              </a:ext>
            </a:extLst>
          </p:cNvPr>
          <p:cNvSpPr txBox="1"/>
          <p:nvPr/>
        </p:nvSpPr>
        <p:spPr>
          <a:xfrm>
            <a:off x="3616157" y="3210419"/>
            <a:ext cx="2376000" cy="3126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dirty="0"/>
              <a:t>Implementation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CCCN´s</a:t>
            </a:r>
            <a:endParaRPr lang="de-DE" sz="1600" dirty="0"/>
          </a:p>
        </p:txBody>
      </p:sp>
      <p:sp>
        <p:nvSpPr>
          <p:cNvPr id="4" name="Titel 3">
            <a:extLst>
              <a:ext uri="{FF2B5EF4-FFF2-40B4-BE49-F238E27FC236}">
                <a16:creationId xmlns="" xmlns:a16="http://schemas.microsoft.com/office/drawing/2014/main" id="{C3C9848F-5D9E-49B4-B238-96ECF23A6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SzPts val="6000"/>
              <a:tabLst>
                <a:tab pos="4937125" algn="l"/>
              </a:tabLst>
            </a:pPr>
            <a:r>
              <a:rPr lang="en-GB" cap="none" dirty="0">
                <a:solidFill>
                  <a:schemeClr val="accent5"/>
                </a:solidFill>
              </a:rPr>
              <a:t>WP 10: Governance of Integrated and Comprehensive Cancer Care</a:t>
            </a:r>
            <a:endParaRPr lang="de-DE" cap="none" dirty="0">
              <a:solidFill>
                <a:schemeClr val="accent5"/>
              </a:solidFill>
            </a:endParaRPr>
          </a:p>
        </p:txBody>
      </p:sp>
      <p:grpSp>
        <p:nvGrpSpPr>
          <p:cNvPr id="34" name="Gruppieren 33">
            <a:extLst>
              <a:ext uri="{FF2B5EF4-FFF2-40B4-BE49-F238E27FC236}">
                <a16:creationId xmlns="" xmlns:a16="http://schemas.microsoft.com/office/drawing/2014/main" id="{4CF9A320-4EE8-4445-AC68-AC36E509673D}"/>
              </a:ext>
            </a:extLst>
          </p:cNvPr>
          <p:cNvGrpSpPr/>
          <p:nvPr/>
        </p:nvGrpSpPr>
        <p:grpSpPr>
          <a:xfrm>
            <a:off x="3867626" y="5348542"/>
            <a:ext cx="1902788" cy="1461750"/>
            <a:chOff x="3939815" y="1325025"/>
            <a:chExt cx="1463040" cy="1118796"/>
          </a:xfrm>
          <a:solidFill>
            <a:schemeClr val="bg1"/>
          </a:solidFill>
        </p:grpSpPr>
        <p:sp>
          <p:nvSpPr>
            <p:cNvPr id="37" name="Ellipse 36">
              <a:extLst>
                <a:ext uri="{FF2B5EF4-FFF2-40B4-BE49-F238E27FC236}">
                  <a16:creationId xmlns="" xmlns:a16="http://schemas.microsoft.com/office/drawing/2014/main" id="{9E925AC9-B0D2-4365-9401-5E5C7BEA4A1D}"/>
                </a:ext>
              </a:extLst>
            </p:cNvPr>
            <p:cNvSpPr/>
            <p:nvPr/>
          </p:nvSpPr>
          <p:spPr>
            <a:xfrm>
              <a:off x="3939815" y="1325025"/>
              <a:ext cx="1463040" cy="1118796"/>
            </a:xfrm>
            <a:prstGeom prst="ellips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/>
            </a:p>
          </p:txBody>
        </p:sp>
        <p:sp>
          <p:nvSpPr>
            <p:cNvPr id="31" name="Textfeld 30">
              <a:extLst>
                <a:ext uri="{FF2B5EF4-FFF2-40B4-BE49-F238E27FC236}">
                  <a16:creationId xmlns="" xmlns:a16="http://schemas.microsoft.com/office/drawing/2014/main" id="{4951FF23-8B73-440C-8683-FDECAD482852}"/>
                </a:ext>
              </a:extLst>
            </p:cNvPr>
            <p:cNvSpPr txBox="1"/>
            <p:nvPr/>
          </p:nvSpPr>
          <p:spPr>
            <a:xfrm>
              <a:off x="4119024" y="1549318"/>
              <a:ext cx="1101619" cy="661698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ctr"/>
              <a:r>
                <a:rPr lang="de-DE" sz="2000" b="1" dirty="0"/>
                <a:t>Task 3</a:t>
              </a:r>
            </a:p>
            <a:p>
              <a:pPr algn="ctr"/>
              <a:r>
                <a:rPr lang="de-DE" sz="2000" dirty="0"/>
                <a:t>Quality </a:t>
              </a:r>
              <a:r>
                <a:rPr lang="de-DE" sz="2000" dirty="0" err="1"/>
                <a:t>Indicators</a:t>
              </a:r>
              <a:endParaRPr lang="de-DE" sz="2000" dirty="0"/>
            </a:p>
          </p:txBody>
        </p:sp>
      </p:grpSp>
      <p:sp>
        <p:nvSpPr>
          <p:cNvPr id="42" name="Textfeld 41">
            <a:extLst>
              <a:ext uri="{FF2B5EF4-FFF2-40B4-BE49-F238E27FC236}">
                <a16:creationId xmlns="" xmlns:a16="http://schemas.microsoft.com/office/drawing/2014/main" id="{4334F074-5195-4687-9D4C-ED380A30F619}"/>
              </a:ext>
            </a:extLst>
          </p:cNvPr>
          <p:cNvSpPr txBox="1"/>
          <p:nvPr/>
        </p:nvSpPr>
        <p:spPr>
          <a:xfrm>
            <a:off x="1807710" y="5202698"/>
            <a:ext cx="1171563" cy="86453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/>
            <a:r>
              <a:rPr lang="de-DE" sz="2000" b="1" dirty="0"/>
              <a:t>Task 2</a:t>
            </a:r>
          </a:p>
          <a:p>
            <a:pPr algn="ctr"/>
            <a:r>
              <a:rPr lang="de-DE" sz="2000" dirty="0"/>
              <a:t>Patient</a:t>
            </a:r>
            <a:r>
              <a:rPr lang="de-DE" sz="1600" dirty="0"/>
              <a:t> </a:t>
            </a:r>
            <a:r>
              <a:rPr lang="de-DE" sz="1600" dirty="0" err="1"/>
              <a:t>pathways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29400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0" grpId="0" animBg="1"/>
      <p:bldP spid="39" grpId="0" animBg="1"/>
      <p:bldP spid="29" grpId="0" animBg="1"/>
      <p:bldP spid="78" grpId="0" animBg="1"/>
      <p:bldP spid="82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CDA78A3-12A0-4244-86B5-E6A5EC275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 timetable WP 10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xmlns="" id="{10A389DD-8877-4AD9-81F0-2401DA64DD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524"/>
          <a:stretch/>
        </p:blipFill>
        <p:spPr>
          <a:xfrm>
            <a:off x="337611" y="1185864"/>
            <a:ext cx="11433210" cy="5598244"/>
          </a:xfrm>
          <a:prstGeom prst="rect">
            <a:avLst/>
          </a:prstGeom>
        </p:spPr>
      </p:pic>
      <p:sp>
        <p:nvSpPr>
          <p:cNvPr id="9" name="Grafik 7" descr="Häkchen">
            <a:extLst>
              <a:ext uri="{FF2B5EF4-FFF2-40B4-BE49-F238E27FC236}">
                <a16:creationId xmlns:a16="http://schemas.microsoft.com/office/drawing/2014/main" xmlns="" id="{7B00BA70-FADF-42D7-99D9-A1516AFE406A}"/>
              </a:ext>
            </a:extLst>
          </p:cNvPr>
          <p:cNvSpPr/>
          <p:nvPr/>
        </p:nvSpPr>
        <p:spPr>
          <a:xfrm>
            <a:off x="792120" y="5922659"/>
            <a:ext cx="667053" cy="473393"/>
          </a:xfrm>
          <a:custGeom>
            <a:avLst/>
            <a:gdLst>
              <a:gd name="connsiteX0" fmla="*/ 608686 w 667053"/>
              <a:gd name="connsiteY0" fmla="*/ 4035 h 473392"/>
              <a:gd name="connsiteX1" fmla="*/ 241448 w 667053"/>
              <a:gd name="connsiteY1" fmla="*/ 351189 h 473392"/>
              <a:gd name="connsiteX2" fmla="*/ 65002 w 667053"/>
              <a:gd name="connsiteY2" fmla="*/ 170439 h 473392"/>
              <a:gd name="connsiteX3" fmla="*/ 4035 w 667053"/>
              <a:gd name="connsiteY3" fmla="*/ 228537 h 473392"/>
              <a:gd name="connsiteX4" fmla="*/ 238579 w 667053"/>
              <a:gd name="connsiteY4" fmla="*/ 469537 h 473392"/>
              <a:gd name="connsiteX5" fmla="*/ 300264 w 667053"/>
              <a:gd name="connsiteY5" fmla="*/ 412156 h 473392"/>
              <a:gd name="connsiteX6" fmla="*/ 666784 w 667053"/>
              <a:gd name="connsiteY6" fmla="*/ 64285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7053" h="473392">
                <a:moveTo>
                  <a:pt x="608686" y="4035"/>
                </a:moveTo>
                <a:lnTo>
                  <a:pt x="241448" y="351189"/>
                </a:lnTo>
                <a:lnTo>
                  <a:pt x="65002" y="170439"/>
                </a:lnTo>
                <a:lnTo>
                  <a:pt x="4035" y="228537"/>
                </a:lnTo>
                <a:lnTo>
                  <a:pt x="238579" y="469537"/>
                </a:lnTo>
                <a:lnTo>
                  <a:pt x="300264" y="412156"/>
                </a:lnTo>
                <a:lnTo>
                  <a:pt x="666784" y="64285"/>
                </a:lnTo>
                <a:close/>
              </a:path>
            </a:pathLst>
          </a:custGeom>
          <a:solidFill>
            <a:srgbClr val="FF0000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fik 7" descr="Häkchen">
            <a:extLst>
              <a:ext uri="{FF2B5EF4-FFF2-40B4-BE49-F238E27FC236}">
                <a16:creationId xmlns:a16="http://schemas.microsoft.com/office/drawing/2014/main" xmlns="" id="{AAE33761-968F-46B5-B6BD-617E2669CB0A}"/>
              </a:ext>
            </a:extLst>
          </p:cNvPr>
          <p:cNvSpPr/>
          <p:nvPr/>
        </p:nvSpPr>
        <p:spPr>
          <a:xfrm>
            <a:off x="1731458" y="4118797"/>
            <a:ext cx="667053" cy="473393"/>
          </a:xfrm>
          <a:custGeom>
            <a:avLst/>
            <a:gdLst>
              <a:gd name="connsiteX0" fmla="*/ 608686 w 667053"/>
              <a:gd name="connsiteY0" fmla="*/ 4035 h 473392"/>
              <a:gd name="connsiteX1" fmla="*/ 241448 w 667053"/>
              <a:gd name="connsiteY1" fmla="*/ 351189 h 473392"/>
              <a:gd name="connsiteX2" fmla="*/ 65002 w 667053"/>
              <a:gd name="connsiteY2" fmla="*/ 170439 h 473392"/>
              <a:gd name="connsiteX3" fmla="*/ 4035 w 667053"/>
              <a:gd name="connsiteY3" fmla="*/ 228537 h 473392"/>
              <a:gd name="connsiteX4" fmla="*/ 238579 w 667053"/>
              <a:gd name="connsiteY4" fmla="*/ 469537 h 473392"/>
              <a:gd name="connsiteX5" fmla="*/ 300264 w 667053"/>
              <a:gd name="connsiteY5" fmla="*/ 412156 h 473392"/>
              <a:gd name="connsiteX6" fmla="*/ 666784 w 667053"/>
              <a:gd name="connsiteY6" fmla="*/ 64285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7053" h="473392">
                <a:moveTo>
                  <a:pt x="608686" y="4035"/>
                </a:moveTo>
                <a:lnTo>
                  <a:pt x="241448" y="351189"/>
                </a:lnTo>
                <a:lnTo>
                  <a:pt x="65002" y="170439"/>
                </a:lnTo>
                <a:lnTo>
                  <a:pt x="4035" y="228537"/>
                </a:lnTo>
                <a:lnTo>
                  <a:pt x="238579" y="469537"/>
                </a:lnTo>
                <a:lnTo>
                  <a:pt x="300264" y="412156"/>
                </a:lnTo>
                <a:lnTo>
                  <a:pt x="666784" y="64285"/>
                </a:lnTo>
                <a:close/>
              </a:path>
            </a:pathLst>
          </a:custGeom>
          <a:solidFill>
            <a:srgbClr val="FF0000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fik 7" descr="Häkchen">
            <a:extLst>
              <a:ext uri="{FF2B5EF4-FFF2-40B4-BE49-F238E27FC236}">
                <a16:creationId xmlns:a16="http://schemas.microsoft.com/office/drawing/2014/main" xmlns="" id="{9D665595-6C31-4240-BACE-E3B1EA2722B3}"/>
              </a:ext>
            </a:extLst>
          </p:cNvPr>
          <p:cNvSpPr/>
          <p:nvPr/>
        </p:nvSpPr>
        <p:spPr>
          <a:xfrm>
            <a:off x="2867531" y="2274008"/>
            <a:ext cx="667053" cy="473393"/>
          </a:xfrm>
          <a:custGeom>
            <a:avLst/>
            <a:gdLst>
              <a:gd name="connsiteX0" fmla="*/ 608686 w 667053"/>
              <a:gd name="connsiteY0" fmla="*/ 4035 h 473392"/>
              <a:gd name="connsiteX1" fmla="*/ 241448 w 667053"/>
              <a:gd name="connsiteY1" fmla="*/ 351189 h 473392"/>
              <a:gd name="connsiteX2" fmla="*/ 65002 w 667053"/>
              <a:gd name="connsiteY2" fmla="*/ 170439 h 473392"/>
              <a:gd name="connsiteX3" fmla="*/ 4035 w 667053"/>
              <a:gd name="connsiteY3" fmla="*/ 228537 h 473392"/>
              <a:gd name="connsiteX4" fmla="*/ 238579 w 667053"/>
              <a:gd name="connsiteY4" fmla="*/ 469537 h 473392"/>
              <a:gd name="connsiteX5" fmla="*/ 300264 w 667053"/>
              <a:gd name="connsiteY5" fmla="*/ 412156 h 473392"/>
              <a:gd name="connsiteX6" fmla="*/ 666784 w 667053"/>
              <a:gd name="connsiteY6" fmla="*/ 64285 h 47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7053" h="473392">
                <a:moveTo>
                  <a:pt x="608686" y="4035"/>
                </a:moveTo>
                <a:lnTo>
                  <a:pt x="241448" y="351189"/>
                </a:lnTo>
                <a:lnTo>
                  <a:pt x="65002" y="170439"/>
                </a:lnTo>
                <a:lnTo>
                  <a:pt x="4035" y="228537"/>
                </a:lnTo>
                <a:lnTo>
                  <a:pt x="238579" y="469537"/>
                </a:lnTo>
                <a:lnTo>
                  <a:pt x="300264" y="412156"/>
                </a:lnTo>
                <a:lnTo>
                  <a:pt x="666784" y="64285"/>
                </a:lnTo>
                <a:close/>
              </a:path>
            </a:pathLst>
          </a:custGeom>
          <a:solidFill>
            <a:srgbClr val="FF0000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D1F6BDF3-C06B-4965-97A2-7806B42D38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3177" y="3015638"/>
            <a:ext cx="3895682" cy="19386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6158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</a:t>
            </a:r>
            <a:r>
              <a:rPr lang="de-DE" dirty="0" smtClean="0"/>
              <a:t>Magic </a:t>
            </a:r>
            <a:r>
              <a:rPr lang="de-DE" dirty="0" err="1"/>
              <a:t>words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JA: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09917" y="1610091"/>
            <a:ext cx="11204755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de-DE" sz="5400" dirty="0" smtClean="0"/>
              <a:t>Implementation</a:t>
            </a:r>
            <a:r>
              <a:rPr lang="pl-PL" sz="5400" dirty="0" smtClean="0"/>
              <a:t> </a:t>
            </a:r>
            <a:endParaRPr lang="de-DE" sz="5400" dirty="0"/>
          </a:p>
          <a:p>
            <a:endParaRPr lang="de-DE" sz="3200" dirty="0"/>
          </a:p>
          <a:p>
            <a:endParaRPr lang="de-DE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/>
              <a:t>1 </a:t>
            </a:r>
            <a:r>
              <a:rPr lang="de-DE" dirty="0" err="1"/>
              <a:t>Methdology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DE" dirty="0" err="1"/>
              <a:t>creating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implementig</a:t>
            </a:r>
            <a:r>
              <a:rPr lang="de-DE" dirty="0"/>
              <a:t> </a:t>
            </a:r>
            <a:r>
              <a:rPr lang="de-DE" dirty="0" err="1"/>
              <a:t>patient</a:t>
            </a:r>
            <a:r>
              <a:rPr lang="de-DE" dirty="0"/>
              <a:t> </a:t>
            </a:r>
            <a:r>
              <a:rPr lang="de-DE" dirty="0" err="1"/>
              <a:t>pathways</a:t>
            </a:r>
            <a:r>
              <a:rPr lang="de-DE" dirty="0"/>
              <a:t>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DE" dirty="0" err="1"/>
              <a:t>deriving</a:t>
            </a:r>
            <a:r>
              <a:rPr lang="de-DE" dirty="0"/>
              <a:t> QI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/>
              <a:t>1 </a:t>
            </a:r>
            <a:r>
              <a:rPr lang="de-DE" dirty="0" err="1"/>
              <a:t>set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CCCN´s</a:t>
            </a: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/>
              <a:t>1 </a:t>
            </a:r>
            <a:r>
              <a:rPr lang="de-DE" dirty="0" err="1"/>
              <a:t>framework</a:t>
            </a:r>
            <a:r>
              <a:rPr lang="de-DE" dirty="0"/>
              <a:t> </a:t>
            </a:r>
            <a:r>
              <a:rPr lang="de-DE" dirty="0" err="1"/>
              <a:t>for</a:t>
            </a:r>
            <a:endParaRPr lang="de-DE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implementation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PROM´s</a:t>
            </a:r>
            <a:endParaRPr lang="de-DE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monitoring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successful</a:t>
            </a:r>
            <a:r>
              <a:rPr lang="de-DE" dirty="0"/>
              <a:t> </a:t>
            </a:r>
            <a:r>
              <a:rPr lang="de-DE" dirty="0" err="1"/>
              <a:t>implementation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</a:p>
          <a:p>
            <a:pPr lvl="4"/>
            <a:endParaRPr lang="de-DE" sz="5400" dirty="0"/>
          </a:p>
        </p:txBody>
      </p:sp>
      <p:sp>
        <p:nvSpPr>
          <p:cNvPr id="5" name="Pfeil nach rechts 4"/>
          <p:cNvSpPr/>
          <p:nvPr/>
        </p:nvSpPr>
        <p:spPr>
          <a:xfrm>
            <a:off x="7481978" y="3887638"/>
            <a:ext cx="885645" cy="425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8830573" y="3361759"/>
            <a:ext cx="2835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de-DE" dirty="0"/>
              <a:t>Content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Roadmap (= </a:t>
            </a:r>
            <a:r>
              <a:rPr lang="de-DE" dirty="0" err="1"/>
              <a:t>establish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European </a:t>
            </a:r>
            <a:r>
              <a:rPr lang="de-DE" dirty="0" err="1"/>
              <a:t>standard</a:t>
            </a:r>
            <a:r>
              <a:rPr lang="de-DE" dirty="0"/>
              <a:t>)</a:t>
            </a:r>
          </a:p>
          <a:p>
            <a:pPr marL="342900" indent="-342900">
              <a:buAutoNum type="arabicPeriod"/>
            </a:pPr>
            <a:r>
              <a:rPr lang="de-DE" dirty="0"/>
              <a:t>Proof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concept</a:t>
            </a:r>
            <a:r>
              <a:rPr lang="de-DE" dirty="0"/>
              <a:t> in 2 </a:t>
            </a:r>
            <a:r>
              <a:rPr lang="de-DE" dirty="0" err="1"/>
              <a:t>pilotsites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879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</a:t>
            </a:r>
            <a:r>
              <a:rPr lang="de-DE" dirty="0" smtClean="0"/>
              <a:t> </a:t>
            </a:r>
            <a:r>
              <a:rPr lang="de-DE" dirty="0"/>
              <a:t>Magic </a:t>
            </a:r>
            <a:r>
              <a:rPr lang="de-DE" dirty="0" err="1"/>
              <a:t>words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JA: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216617" y="6614188"/>
            <a:ext cx="8737600" cy="365125"/>
          </a:xfrm>
        </p:spPr>
        <p:txBody>
          <a:bodyPr/>
          <a:lstStyle/>
          <a:p>
            <a:r>
              <a:rPr lang="en-US"/>
              <a:t>WP 10 kick-off meeting, Berlin, 07-08 May 2018</a:t>
            </a:r>
            <a:endParaRPr lang="cs-CZ" dirty="0"/>
          </a:p>
        </p:txBody>
      </p:sp>
      <p:sp>
        <p:nvSpPr>
          <p:cNvPr id="4" name="Textfeld 3"/>
          <p:cNvSpPr txBox="1"/>
          <p:nvPr/>
        </p:nvSpPr>
        <p:spPr>
          <a:xfrm>
            <a:off x="596181" y="691071"/>
            <a:ext cx="112047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/>
              <a:t>2. Synergies</a:t>
            </a:r>
            <a:r>
              <a:rPr lang="en-GB" sz="9600" dirty="0"/>
              <a:t> </a:t>
            </a:r>
            <a:r>
              <a:rPr lang="en-GB" dirty="0"/>
              <a:t>between WPs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667712" y="2307671"/>
            <a:ext cx="1933606" cy="723275"/>
          </a:xfrm>
          <a:prstGeom prst="rect">
            <a:avLst/>
          </a:prstGeom>
          <a:ln>
            <a:solidFill>
              <a:srgbClr val="274992"/>
            </a:solidFill>
          </a:ln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/>
              <a:t>WP 5</a:t>
            </a:r>
          </a:p>
          <a:p>
            <a:pPr>
              <a:spcAft>
                <a:spcPts val="600"/>
              </a:spcAft>
            </a:pPr>
            <a:r>
              <a:rPr lang="en-GB"/>
              <a:t>Cancer Prevention</a:t>
            </a:r>
            <a:endParaRPr lang="de-DE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740812" y="5036216"/>
            <a:ext cx="2082110" cy="1000274"/>
          </a:xfrm>
          <a:prstGeom prst="rect">
            <a:avLst/>
          </a:prstGeom>
          <a:ln>
            <a:solidFill>
              <a:srgbClr val="27499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/>
              <a:t>WP 9</a:t>
            </a:r>
          </a:p>
          <a:p>
            <a:pPr>
              <a:spcAft>
                <a:spcPts val="600"/>
              </a:spcAft>
            </a:pPr>
            <a:r>
              <a:rPr lang="en-GB"/>
              <a:t>Innovative Therapies in Cancer</a:t>
            </a:r>
            <a:endParaRPr lang="de-DE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7584542" y="2427038"/>
            <a:ext cx="2003406" cy="1631216"/>
          </a:xfrm>
          <a:prstGeom prst="rect">
            <a:avLst/>
          </a:prstGeom>
          <a:ln>
            <a:solidFill>
              <a:srgbClr val="27499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/>
              <a:t>WP 8</a:t>
            </a:r>
          </a:p>
          <a:p>
            <a:pPr>
              <a:spcAft>
                <a:spcPts val="600"/>
              </a:spcAft>
            </a:pPr>
            <a:r>
              <a:rPr lang="en-GB"/>
              <a:t>Challenges in Cancer Care</a:t>
            </a:r>
          </a:p>
          <a:p>
            <a:pPr>
              <a:spcAft>
                <a:spcPts val="600"/>
              </a:spcAft>
            </a:pPr>
            <a:r>
              <a:rPr lang="en-GB"/>
              <a:t>with focus on </a:t>
            </a:r>
            <a:r>
              <a:rPr lang="en-GB" b="1">
                <a:solidFill>
                  <a:srgbClr val="FF0000"/>
                </a:solidFill>
              </a:rPr>
              <a:t>pancreatic cancer</a:t>
            </a:r>
            <a:endParaRPr lang="de-DE" b="1">
              <a:solidFill>
                <a:srgbClr val="FF0000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-46008" y="6289626"/>
            <a:ext cx="12255260" cy="7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317958" y="3337271"/>
            <a:ext cx="1996111" cy="1277273"/>
          </a:xfrm>
          <a:prstGeom prst="rect">
            <a:avLst/>
          </a:prstGeom>
          <a:ln>
            <a:solidFill>
              <a:srgbClr val="27499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/>
              <a:t>WP 6</a:t>
            </a:r>
          </a:p>
          <a:p>
            <a:pPr>
              <a:spcAft>
                <a:spcPts val="600"/>
              </a:spcAft>
            </a:pPr>
            <a:r>
              <a:rPr lang="en-GB"/>
              <a:t>Genomics in Cancer Control and Care</a:t>
            </a:r>
            <a:endParaRPr lang="de-DE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584542" y="4971174"/>
            <a:ext cx="2003406" cy="1077218"/>
          </a:xfrm>
          <a:prstGeom prst="rect">
            <a:avLst/>
          </a:prstGeom>
          <a:ln>
            <a:solidFill>
              <a:srgbClr val="27499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/>
              <a:t>WP 7</a:t>
            </a:r>
          </a:p>
          <a:p>
            <a:pPr>
              <a:spcAft>
                <a:spcPts val="600"/>
              </a:spcAft>
            </a:pPr>
            <a:r>
              <a:rPr lang="en-GB"/>
              <a:t>Cancer Information </a:t>
            </a:r>
          </a:p>
          <a:p>
            <a:pPr>
              <a:spcAft>
                <a:spcPts val="600"/>
              </a:spcAft>
            </a:pPr>
            <a:r>
              <a:rPr lang="en-GB"/>
              <a:t>and Registries</a:t>
            </a:r>
            <a:endParaRPr lang="de-DE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3995627" y="2875022"/>
            <a:ext cx="2398144" cy="2293799"/>
          </a:xfrm>
          <a:prstGeom prst="ellipse">
            <a:avLst/>
          </a:prstGeom>
          <a:ln>
            <a:solidFill>
              <a:srgbClr val="274992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b="1">
                <a:solidFill>
                  <a:srgbClr val="FF0000"/>
                </a:solidFill>
              </a:rPr>
              <a:t>WP 10</a:t>
            </a:r>
          </a:p>
          <a:p>
            <a:pPr algn="ctr">
              <a:spcAft>
                <a:spcPts val="600"/>
              </a:spcAft>
            </a:pPr>
            <a:r>
              <a:rPr lang="en-GB"/>
              <a:t>Governance of Integrated and</a:t>
            </a:r>
          </a:p>
          <a:p>
            <a:pPr algn="ctr">
              <a:spcAft>
                <a:spcPts val="600"/>
              </a:spcAft>
            </a:pPr>
            <a:r>
              <a:rPr lang="en-GB"/>
              <a:t>Comprehensive Cancer Care</a:t>
            </a:r>
            <a:endParaRPr lang="de-DE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5978100" y="1596005"/>
            <a:ext cx="604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= means e.g. to focus on the same tumoerentities </a:t>
            </a:r>
          </a:p>
        </p:txBody>
      </p:sp>
      <p:sp>
        <p:nvSpPr>
          <p:cNvPr id="36" name="Pfeil nach links und rechts 35"/>
          <p:cNvSpPr/>
          <p:nvPr/>
        </p:nvSpPr>
        <p:spPr>
          <a:xfrm rot="20461133">
            <a:off x="6491445" y="3066665"/>
            <a:ext cx="799381" cy="35196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Pfeil nach links und rechts 36"/>
          <p:cNvSpPr/>
          <p:nvPr/>
        </p:nvSpPr>
        <p:spPr>
          <a:xfrm rot="1528249">
            <a:off x="6630258" y="4714581"/>
            <a:ext cx="799381" cy="35196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Pfeil nach links und rechts 37"/>
          <p:cNvSpPr/>
          <p:nvPr/>
        </p:nvSpPr>
        <p:spPr>
          <a:xfrm rot="16200000">
            <a:off x="8521379" y="4363580"/>
            <a:ext cx="474376" cy="26421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feld 39"/>
          <p:cNvSpPr txBox="1"/>
          <p:nvPr/>
        </p:nvSpPr>
        <p:spPr>
          <a:xfrm>
            <a:off x="9906001" y="2670872"/>
            <a:ext cx="1916684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000" b="1">
                <a:solidFill>
                  <a:srgbClr val="274992"/>
                </a:solidFill>
              </a:rPr>
              <a:t>Our proposal:</a:t>
            </a:r>
          </a:p>
          <a:p>
            <a:endParaRPr lang="de-DE" sz="2000" b="1">
              <a:solidFill>
                <a:srgbClr val="274992"/>
              </a:solidFill>
            </a:endParaRPr>
          </a:p>
          <a:p>
            <a:r>
              <a:rPr lang="de-DE" sz="2000" b="1">
                <a:solidFill>
                  <a:srgbClr val="274992"/>
                </a:solidFill>
              </a:rPr>
              <a:t>to focus on</a:t>
            </a:r>
          </a:p>
          <a:p>
            <a:pPr marL="285750" indent="-285750">
              <a:buFontTx/>
              <a:buChar char="-"/>
            </a:pPr>
            <a:r>
              <a:rPr lang="de-DE" sz="2000" b="1">
                <a:solidFill>
                  <a:srgbClr val="274992"/>
                </a:solidFill>
              </a:rPr>
              <a:t>Pancreatic cancer </a:t>
            </a:r>
          </a:p>
          <a:p>
            <a:r>
              <a:rPr lang="de-DE" sz="2000" b="1">
                <a:solidFill>
                  <a:srgbClr val="274992"/>
                </a:solidFill>
              </a:rPr>
              <a:t>and </a:t>
            </a:r>
          </a:p>
          <a:p>
            <a:pPr marL="285750" indent="-285750">
              <a:buFontTx/>
              <a:buChar char="-"/>
            </a:pPr>
            <a:r>
              <a:rPr lang="de-DE" sz="2000" b="1">
                <a:solidFill>
                  <a:srgbClr val="274992"/>
                </a:solidFill>
              </a:rPr>
              <a:t>Colorectal cancer</a:t>
            </a:r>
          </a:p>
        </p:txBody>
      </p:sp>
      <p:sp>
        <p:nvSpPr>
          <p:cNvPr id="41" name="Pfeil nach links und rechts 40"/>
          <p:cNvSpPr/>
          <p:nvPr/>
        </p:nvSpPr>
        <p:spPr>
          <a:xfrm rot="1860696">
            <a:off x="2959172" y="2959209"/>
            <a:ext cx="799381" cy="351961"/>
          </a:xfrm>
          <a:prstGeom prst="leftRightArrow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Pfeil nach links und rechts 41"/>
          <p:cNvSpPr/>
          <p:nvPr/>
        </p:nvSpPr>
        <p:spPr>
          <a:xfrm>
            <a:off x="2873815" y="3947527"/>
            <a:ext cx="799381" cy="351961"/>
          </a:xfrm>
          <a:prstGeom prst="leftRightArrow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Pfeil nach links und rechts 42"/>
          <p:cNvSpPr/>
          <p:nvPr/>
        </p:nvSpPr>
        <p:spPr>
          <a:xfrm rot="19905258">
            <a:off x="3104195" y="4923273"/>
            <a:ext cx="799381" cy="351961"/>
          </a:xfrm>
          <a:prstGeom prst="leftRightArrow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686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705052" y="2575560"/>
            <a:ext cx="10803572" cy="639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pl-PL" sz="3200" dirty="0" smtClean="0">
                <a:solidFill>
                  <a:schemeClr val="accent5">
                    <a:lumMod val="75000"/>
                  </a:schemeClr>
                </a:solidFill>
              </a:rPr>
              <a:t>Innowacyjne Partnerstwo dla Działań w Zwalczaniu Raka</a:t>
            </a:r>
            <a:endParaRPr sz="3200" b="0" i="0" u="none" strike="noStrike" cap="none" dirty="0">
              <a:solidFill>
                <a:schemeClr val="accent5">
                  <a:lumMod val="75000"/>
                </a:schemeClr>
              </a:solidFill>
              <a:sym typeface="Arial"/>
            </a:endParaRPr>
          </a:p>
        </p:txBody>
      </p:sp>
      <p:sp>
        <p:nvSpPr>
          <p:cNvPr id="67" name="Shape 67"/>
          <p:cNvSpPr txBox="1">
            <a:spLocks noGrp="1"/>
          </p:cNvSpPr>
          <p:nvPr>
            <p:ph type="ftr" idx="11"/>
          </p:nvPr>
        </p:nvSpPr>
        <p:spPr>
          <a:xfrm>
            <a:off x="731520" y="6141906"/>
            <a:ext cx="9291998" cy="672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sz="1800" dirty="0">
                <a:hlinkClick r:id="rId3"/>
              </a:rPr>
              <a:t>https://www.ipaac.eu</a:t>
            </a:r>
            <a:endParaRPr sz="1800" b="0" i="0" u="none" strike="noStrike" cap="none" dirty="0">
              <a:solidFill>
                <a:srgbClr val="244488"/>
              </a:solidFill>
              <a:sym typeface="Arial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1550078" y="3431771"/>
            <a:ext cx="94471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200" dirty="0" smtClean="0"/>
              <a:t>Zespół NIZP-PZH: dr Dorota Dudek-Godeau, mgr Katarzyna Kwiatkowska,</a:t>
            </a:r>
          </a:p>
          <a:p>
            <a:r>
              <a:rPr lang="pl-PL" sz="2200" dirty="0" smtClean="0"/>
              <a:t> prof. Magdalena Bielska-Lasota </a:t>
            </a:r>
            <a:endParaRPr lang="pl-PL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5134566"/>
            <a:ext cx="3701733" cy="8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89" y="414246"/>
            <a:ext cx="3529584" cy="643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27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216617" y="6614188"/>
            <a:ext cx="8737600" cy="365125"/>
          </a:xfrm>
        </p:spPr>
        <p:txBody>
          <a:bodyPr/>
          <a:lstStyle/>
          <a:p>
            <a:r>
              <a:rPr lang="en-US"/>
              <a:t>WP 10 kick-off meeting, Berlin, 07-08 May 2018</a:t>
            </a:r>
            <a:endParaRPr lang="cs-CZ" dirty="0"/>
          </a:p>
        </p:txBody>
      </p:sp>
      <p:sp>
        <p:nvSpPr>
          <p:cNvPr id="4" name="Textfeld 3"/>
          <p:cNvSpPr txBox="1"/>
          <p:nvPr/>
        </p:nvSpPr>
        <p:spPr>
          <a:xfrm>
            <a:off x="596181" y="691071"/>
            <a:ext cx="112047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dirty="0"/>
              <a:t>3</a:t>
            </a:r>
            <a:r>
              <a:rPr lang="en-GB" sz="5400" dirty="0" smtClean="0"/>
              <a:t>. </a:t>
            </a:r>
            <a:r>
              <a:rPr lang="pl-PL" sz="5400" dirty="0" err="1" smtClean="0"/>
              <a:t>Sustainability</a:t>
            </a:r>
            <a:r>
              <a:rPr lang="en-GB" sz="9600" dirty="0" smtClean="0"/>
              <a:t> </a:t>
            </a:r>
            <a:r>
              <a:rPr lang="pl-PL" sz="1600" dirty="0" smtClean="0"/>
              <a:t>= trwałość implementacji w krajową politykę onkologiczną</a:t>
            </a:r>
            <a:endParaRPr lang="de-DE" sz="1600" dirty="0"/>
          </a:p>
        </p:txBody>
      </p:sp>
      <p:sp>
        <p:nvSpPr>
          <p:cNvPr id="34" name="Rechteck 33"/>
          <p:cNvSpPr/>
          <p:nvPr/>
        </p:nvSpPr>
        <p:spPr>
          <a:xfrm>
            <a:off x="-46008" y="6289626"/>
            <a:ext cx="12255260" cy="7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/>
          <p:cNvSpPr/>
          <p:nvPr/>
        </p:nvSpPr>
        <p:spPr>
          <a:xfrm>
            <a:off x="596181" y="2511119"/>
            <a:ext cx="2398144" cy="3375779"/>
          </a:xfrm>
          <a:prstGeom prst="ellipse">
            <a:avLst/>
          </a:prstGeom>
          <a:ln>
            <a:solidFill>
              <a:srgbClr val="274992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000" b="1" dirty="0">
                <a:solidFill>
                  <a:srgbClr val="FF0000"/>
                </a:solidFill>
              </a:rPr>
              <a:t>WP 10</a:t>
            </a:r>
          </a:p>
          <a:p>
            <a:pPr algn="ctr">
              <a:spcAft>
                <a:spcPts val="600"/>
              </a:spcAft>
            </a:pPr>
            <a:r>
              <a:rPr lang="en-GB" sz="2000" dirty="0"/>
              <a:t>Governance of Integrated and</a:t>
            </a:r>
          </a:p>
          <a:p>
            <a:pPr algn="ctr">
              <a:spcAft>
                <a:spcPts val="600"/>
              </a:spcAft>
            </a:pPr>
            <a:r>
              <a:rPr lang="en-GB" sz="2000" dirty="0"/>
              <a:t>Comprehensive Cancer Care</a:t>
            </a:r>
            <a:endParaRPr lang="de-DE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3" name="Pfeil nach links und rechts 42"/>
          <p:cNvSpPr/>
          <p:nvPr/>
        </p:nvSpPr>
        <p:spPr>
          <a:xfrm rot="10800000">
            <a:off x="3027464" y="3519567"/>
            <a:ext cx="799381" cy="351961"/>
          </a:xfrm>
          <a:prstGeom prst="leftRightArrow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9"/>
          <p:cNvSpPr/>
          <p:nvPr/>
        </p:nvSpPr>
        <p:spPr>
          <a:xfrm>
            <a:off x="3999512" y="3072299"/>
            <a:ext cx="2082110" cy="2015936"/>
          </a:xfrm>
          <a:prstGeom prst="rect">
            <a:avLst/>
          </a:prstGeom>
          <a:ln>
            <a:solidFill>
              <a:srgbClr val="27499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400" b="1" dirty="0"/>
              <a:t>WP </a:t>
            </a:r>
            <a:r>
              <a:rPr lang="pl-PL" sz="2400" b="1" dirty="0" smtClean="0"/>
              <a:t>4</a:t>
            </a:r>
            <a:endParaRPr lang="en-GB" sz="2400" b="1" dirty="0"/>
          </a:p>
          <a:p>
            <a:r>
              <a:rPr lang="pl-PL" sz="2400" dirty="0" smtClean="0">
                <a:solidFill>
                  <a:schemeClr val="accent5"/>
                </a:solidFill>
              </a:rPr>
              <a:t>Integration in </a:t>
            </a:r>
            <a:r>
              <a:rPr lang="pl-PL" sz="2400" dirty="0" err="1" smtClean="0">
                <a:solidFill>
                  <a:schemeClr val="accent5"/>
                </a:solidFill>
              </a:rPr>
              <a:t>National</a:t>
            </a:r>
            <a:r>
              <a:rPr lang="pl-PL" sz="2400" dirty="0" smtClean="0">
                <a:solidFill>
                  <a:schemeClr val="accent5"/>
                </a:solidFill>
              </a:rPr>
              <a:t> </a:t>
            </a:r>
            <a:r>
              <a:rPr lang="pl-PL" sz="2400" dirty="0" err="1" smtClean="0">
                <a:solidFill>
                  <a:schemeClr val="accent5"/>
                </a:solidFill>
              </a:rPr>
              <a:t>Policies</a:t>
            </a:r>
            <a:r>
              <a:rPr lang="pl-PL" sz="2400" dirty="0" smtClean="0">
                <a:solidFill>
                  <a:schemeClr val="accent5"/>
                </a:solidFill>
              </a:rPr>
              <a:t> and </a:t>
            </a:r>
            <a:r>
              <a:rPr lang="pl-PL" sz="2400" dirty="0" err="1" smtClean="0">
                <a:solidFill>
                  <a:schemeClr val="accent5"/>
                </a:solidFill>
              </a:rPr>
              <a:t>Sustainability</a:t>
            </a:r>
            <a:endParaRPr lang="pl-PL" sz="2400" dirty="0">
              <a:solidFill>
                <a:schemeClr val="accent5"/>
              </a:solidFill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7570609" y="2180738"/>
            <a:ext cx="3598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 err="1"/>
              <a:t>iPAAC</a:t>
            </a:r>
            <a:r>
              <a:rPr lang="en-US" sz="2400" dirty="0"/>
              <a:t> WP4 team is currently </a:t>
            </a:r>
            <a:r>
              <a:rPr lang="en-US" sz="2400" dirty="0" smtClean="0"/>
              <a:t>visiting</a:t>
            </a:r>
            <a:r>
              <a:rPr lang="pl-PL" sz="2400" dirty="0" smtClean="0"/>
              <a:t> </a:t>
            </a:r>
            <a:r>
              <a:rPr lang="en-US" sz="2400" dirty="0" smtClean="0"/>
              <a:t>M</a:t>
            </a:r>
            <a:r>
              <a:rPr lang="pl-PL" sz="2400" dirty="0" smtClean="0"/>
              <a:t>S</a:t>
            </a:r>
            <a:r>
              <a:rPr lang="en-US" sz="2400" dirty="0" smtClean="0"/>
              <a:t> </a:t>
            </a:r>
            <a:r>
              <a:rPr lang="pl-PL" sz="2400" dirty="0" smtClean="0"/>
              <a:t>MH </a:t>
            </a:r>
            <a:r>
              <a:rPr lang="en-US" sz="2400" dirty="0" smtClean="0"/>
              <a:t>to </a:t>
            </a:r>
            <a:r>
              <a:rPr lang="en-US" sz="2400" dirty="0"/>
              <a:t>collect their experience in the implementation of cancer control programs.</a:t>
            </a:r>
            <a:endParaRPr lang="pl-PL" sz="2400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7570610" y="5137224"/>
            <a:ext cx="35985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 smtClean="0"/>
              <a:t>MH </a:t>
            </a:r>
            <a:r>
              <a:rPr lang="pl-PL" sz="2400" dirty="0" err="1" smtClean="0"/>
              <a:t>Representatives</a:t>
            </a:r>
            <a:r>
              <a:rPr lang="pl-PL" sz="2400" dirty="0" smtClean="0"/>
              <a:t> in 3rd </a:t>
            </a:r>
            <a:r>
              <a:rPr lang="pl-PL" sz="2400" dirty="0" err="1" smtClean="0"/>
              <a:t>Governmental</a:t>
            </a:r>
            <a:r>
              <a:rPr lang="pl-PL" sz="2400" dirty="0" smtClean="0"/>
              <a:t> </a:t>
            </a:r>
            <a:r>
              <a:rPr lang="pl-PL" sz="2400" dirty="0"/>
              <a:t>Board, </a:t>
            </a:r>
            <a:r>
              <a:rPr lang="pl-PL" sz="2400" dirty="0" smtClean="0"/>
              <a:t>Barcelona 9-10.10.2019</a:t>
            </a:r>
            <a:endParaRPr lang="pl-PL" sz="2400" dirty="0"/>
          </a:p>
        </p:txBody>
      </p:sp>
      <p:sp>
        <p:nvSpPr>
          <p:cNvPr id="16" name="Pfeil nach links und rechts 42"/>
          <p:cNvSpPr/>
          <p:nvPr/>
        </p:nvSpPr>
        <p:spPr>
          <a:xfrm rot="8822510">
            <a:off x="6263682" y="3229076"/>
            <a:ext cx="799381" cy="351961"/>
          </a:xfrm>
          <a:prstGeom prst="leftRightArrow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feil nach links und rechts 42"/>
          <p:cNvSpPr/>
          <p:nvPr/>
        </p:nvSpPr>
        <p:spPr>
          <a:xfrm rot="13161590">
            <a:off x="6295098" y="4556878"/>
            <a:ext cx="799381" cy="351961"/>
          </a:xfrm>
          <a:prstGeom prst="leftRightArrow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itel 1"/>
          <p:cNvSpPr txBox="1">
            <a:spLocks/>
          </p:cNvSpPr>
          <p:nvPr/>
        </p:nvSpPr>
        <p:spPr>
          <a:xfrm>
            <a:off x="596181" y="183864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3200" b="0" i="0" u="none" strike="noStrike" cap="all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 dirty="0" smtClean="0"/>
              <a:t>The  Magic </a:t>
            </a:r>
            <a:r>
              <a:rPr lang="de-DE" dirty="0" err="1" smtClean="0"/>
              <a:t>words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JA: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840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/>
          <a:srcRect b="8261"/>
          <a:stretch/>
        </p:blipFill>
        <p:spPr>
          <a:xfrm>
            <a:off x="306288" y="801757"/>
            <a:ext cx="8411288" cy="580081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869704" y="5204282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/>
              <a:t>2018 rok - Dostaliśmy JA – ale jak to się zaczęło…</a:t>
            </a:r>
            <a:endParaRPr lang="de-DE" sz="24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0235" y="272211"/>
            <a:ext cx="2743438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99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304801" y="3275353"/>
            <a:ext cx="10803572" cy="639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pl-PL" sz="4000" i="1" dirty="0" smtClean="0">
                <a:solidFill>
                  <a:schemeClr val="accent5">
                    <a:lumMod val="75000"/>
                  </a:schemeClr>
                </a:solidFill>
              </a:rPr>
              <a:t>3 lata wcześniej…</a:t>
            </a:r>
            <a:endParaRPr sz="4000" b="0" i="1" u="none" strike="noStrike" cap="none" dirty="0">
              <a:solidFill>
                <a:schemeClr val="accent5">
                  <a:lumMod val="75000"/>
                </a:schemeClr>
              </a:solidFill>
              <a:sym typeface="Arial"/>
            </a:endParaRPr>
          </a:p>
        </p:txBody>
      </p:sp>
      <p:sp>
        <p:nvSpPr>
          <p:cNvPr id="67" name="Shape 67"/>
          <p:cNvSpPr txBox="1">
            <a:spLocks noGrp="1"/>
          </p:cNvSpPr>
          <p:nvPr>
            <p:ph type="ftr" idx="11"/>
          </p:nvPr>
        </p:nvSpPr>
        <p:spPr>
          <a:xfrm>
            <a:off x="731520" y="6141906"/>
            <a:ext cx="9291998" cy="672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sz="1800" dirty="0">
                <a:hlinkClick r:id="rId3"/>
              </a:rPr>
              <a:t>https://www.ipaac.eu</a:t>
            </a:r>
            <a:endParaRPr sz="1800" b="0" i="0" u="none" strike="noStrike" cap="none" dirty="0">
              <a:solidFill>
                <a:srgbClr val="244488"/>
              </a:solidFill>
              <a:sym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5134566"/>
            <a:ext cx="3701733" cy="8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89" y="414246"/>
            <a:ext cx="3529584" cy="643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53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07" y="166255"/>
            <a:ext cx="4007788" cy="6039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4522123" y="2537099"/>
            <a:ext cx="71489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/>
              <a:t>2. Głównym celem tych badań jest  określenie przyczyn różnic wartości wskaźnika </a:t>
            </a:r>
            <a:r>
              <a:rPr lang="pl-PL" sz="2000" dirty="0"/>
              <a:t>5 letnich przeżyć </a:t>
            </a:r>
            <a:r>
              <a:rPr lang="pl-PL" sz="2000" dirty="0" smtClean="0"/>
              <a:t>populacyjnych chorych na raka, miedzy krajami w skali Europy i Świata.</a:t>
            </a:r>
            <a:r>
              <a:rPr lang="pl-PL" sz="2000" dirty="0"/>
              <a:t> 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4522124" y="1392714"/>
            <a:ext cx="71489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/>
              <a:t>1. Zespół </a:t>
            </a:r>
            <a:r>
              <a:rPr lang="pl-PL" sz="2000" dirty="0"/>
              <a:t>pod kierunkiem prof. Magdaleny </a:t>
            </a:r>
            <a:r>
              <a:rPr lang="pl-PL" sz="2000" dirty="0" err="1"/>
              <a:t>Bielskiej-Lasota</a:t>
            </a:r>
            <a:r>
              <a:rPr lang="pl-PL" sz="2000" dirty="0"/>
              <a:t> pracuje nad epidemiologią nowotworów od wielu lat w międzynarodowych projektach </a:t>
            </a:r>
            <a:r>
              <a:rPr lang="pl-PL" sz="2000" dirty="0" err="1"/>
              <a:t>Eurocare</a:t>
            </a:r>
            <a:r>
              <a:rPr lang="pl-PL" sz="2000" dirty="0"/>
              <a:t> i Concord. </a:t>
            </a:r>
          </a:p>
        </p:txBody>
      </p:sp>
      <p:sp>
        <p:nvSpPr>
          <p:cNvPr id="6" name="Prostokąt 5"/>
          <p:cNvSpPr/>
          <p:nvPr/>
        </p:nvSpPr>
        <p:spPr>
          <a:xfrm>
            <a:off x="364706" y="6334780"/>
            <a:ext cx="86462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 smtClean="0"/>
              <a:t>Ryc.1. </a:t>
            </a:r>
            <a:r>
              <a:rPr lang="pl-PL" dirty="0"/>
              <a:t>Wskaźniki 5-letnich przeżyć (%) w krajach europejskich w latach 2000-2007. Nowotwory złośliwe </a:t>
            </a:r>
            <a:r>
              <a:rPr lang="pl-PL" dirty="0" err="1"/>
              <a:t>ogółemDatabase</a:t>
            </a:r>
            <a:r>
              <a:rPr lang="pl-PL" dirty="0"/>
              <a:t> </a:t>
            </a:r>
            <a:r>
              <a:rPr lang="pl-PL" dirty="0" err="1" smtClean="0"/>
              <a:t>Eurocare</a:t>
            </a:r>
            <a:r>
              <a:rPr lang="pl-PL" dirty="0" smtClean="0"/>
              <a:t>: </a:t>
            </a:r>
            <a:r>
              <a:rPr lang="en-US" dirty="0" smtClean="0">
                <a:hlinkClick r:id="rId4"/>
              </a:rPr>
              <a:t>ttp</a:t>
            </a:r>
            <a:r>
              <a:rPr lang="en-US" dirty="0">
                <a:hlinkClick r:id="rId4"/>
              </a:rPr>
              <a:t>://www.eurocare.it/Database/tabid/77/Default.aspx</a:t>
            </a:r>
            <a:endParaRPr lang="fr-FR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192" y="6388100"/>
            <a:ext cx="205422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720" y="429481"/>
            <a:ext cx="3529584" cy="643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pole tekstowe 8"/>
          <p:cNvSpPr txBox="1"/>
          <p:nvPr/>
        </p:nvSpPr>
        <p:spPr>
          <a:xfrm>
            <a:off x="4522123" y="3573371"/>
            <a:ext cx="71489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rgbClr val="0070C0"/>
                </a:solidFill>
              </a:rPr>
              <a:t>3. </a:t>
            </a:r>
            <a:r>
              <a:rPr lang="pl-PL" sz="2000" dirty="0" err="1" smtClean="0">
                <a:solidFill>
                  <a:srgbClr val="0070C0"/>
                </a:solidFill>
              </a:rPr>
              <a:t>CanCon</a:t>
            </a:r>
            <a:r>
              <a:rPr lang="pl-PL" sz="2000" dirty="0" smtClean="0">
                <a:solidFill>
                  <a:srgbClr val="0070C0"/>
                </a:solidFill>
              </a:rPr>
              <a:t> JA 2014-17 – realizatorzy projektu poprosili o informacje </a:t>
            </a:r>
          </a:p>
          <a:p>
            <a:r>
              <a:rPr lang="pl-PL" sz="2000" dirty="0" smtClean="0">
                <a:solidFill>
                  <a:srgbClr val="0070C0"/>
                </a:solidFill>
              </a:rPr>
              <a:t>na temat funkcjonowania opieki onkologicznej w Polsce. </a:t>
            </a:r>
          </a:p>
          <a:p>
            <a:endParaRPr lang="pl-PL" sz="2000" dirty="0" smtClean="0">
              <a:solidFill>
                <a:srgbClr val="0070C0"/>
              </a:solidFill>
            </a:endParaRPr>
          </a:p>
          <a:p>
            <a:r>
              <a:rPr lang="pl-PL" sz="2000" dirty="0" smtClean="0">
                <a:solidFill>
                  <a:srgbClr val="0070C0"/>
                </a:solidFill>
              </a:rPr>
              <a:t>(Dudek-Godeau et al. 2016 </a:t>
            </a:r>
            <a:r>
              <a:rPr lang="en-US" sz="2000" i="1" dirty="0" smtClean="0">
                <a:solidFill>
                  <a:srgbClr val="0070C0"/>
                </a:solidFill>
              </a:rPr>
              <a:t>Analysis </a:t>
            </a:r>
            <a:r>
              <a:rPr lang="en-US" sz="2000" i="1" dirty="0">
                <a:solidFill>
                  <a:srgbClr val="0070C0"/>
                </a:solidFill>
              </a:rPr>
              <a:t>of changes in cancer health care system </a:t>
            </a:r>
            <a:r>
              <a:rPr lang="en-US" sz="2000" i="1" dirty="0" smtClean="0">
                <a:solidFill>
                  <a:srgbClr val="0070C0"/>
                </a:solidFill>
              </a:rPr>
              <a:t>in</a:t>
            </a:r>
            <a:r>
              <a:rPr lang="pl-PL" sz="2000" i="1" dirty="0" smtClean="0">
                <a:solidFill>
                  <a:srgbClr val="0070C0"/>
                </a:solidFill>
              </a:rPr>
              <a:t> </a:t>
            </a:r>
            <a:r>
              <a:rPr lang="en-US" sz="2000" i="1" dirty="0" smtClean="0">
                <a:solidFill>
                  <a:srgbClr val="0070C0"/>
                </a:solidFill>
              </a:rPr>
              <a:t>Poland</a:t>
            </a:r>
            <a:r>
              <a:rPr lang="pl-PL" sz="2000" i="1" dirty="0" smtClean="0">
                <a:solidFill>
                  <a:srgbClr val="0070C0"/>
                </a:solidFill>
              </a:rPr>
              <a:t>…</a:t>
            </a:r>
            <a:r>
              <a:rPr lang="pl-PL" sz="2000" dirty="0" smtClean="0">
                <a:solidFill>
                  <a:srgbClr val="0070C0"/>
                </a:solidFill>
              </a:rPr>
              <a:t> </a:t>
            </a:r>
            <a:r>
              <a:rPr lang="pl-PL" sz="2000" dirty="0" smtClean="0">
                <a:hlinkClick r:id="rId7"/>
              </a:rPr>
              <a:t>Rocz. Pań. Zakł.Hig</a:t>
            </a:r>
            <a:r>
              <a:rPr lang="pl-PL" sz="2000" dirty="0" smtClean="0"/>
              <a:t>.</a:t>
            </a:r>
            <a:r>
              <a:rPr lang="pl-PL" sz="2000" dirty="0" smtClean="0">
                <a:hlinkClick r:id="rId8"/>
              </a:rPr>
              <a:t>67</a:t>
            </a:r>
            <a:r>
              <a:rPr lang="pl-PL" sz="2000" dirty="0" smtClean="0"/>
              <a:t>/</a:t>
            </a:r>
            <a:r>
              <a:rPr lang="pl-PL" sz="2000" dirty="0" smtClean="0">
                <a:hlinkClick r:id="rId9"/>
              </a:rPr>
              <a:t>4</a:t>
            </a:r>
            <a:r>
              <a:rPr lang="pl-PL" sz="2000" dirty="0" smtClean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4522124" y="5512363"/>
            <a:ext cx="71489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rgbClr val="0070C0"/>
                </a:solidFill>
              </a:rPr>
              <a:t>4. </a:t>
            </a:r>
            <a:r>
              <a:rPr lang="pl-PL" sz="2000" dirty="0" smtClean="0">
                <a:solidFill>
                  <a:srgbClr val="0070C0"/>
                </a:solidFill>
              </a:rPr>
              <a:t>CanCon </a:t>
            </a:r>
            <a:r>
              <a:rPr lang="pl-PL" sz="2000" dirty="0">
                <a:solidFill>
                  <a:srgbClr val="0070C0"/>
                </a:solidFill>
              </a:rPr>
              <a:t>– proponuje zalecenia i standardy, definiuje pojęcia i rozwiązania 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90674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935" y="6345724"/>
            <a:ext cx="2873355" cy="523066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319436" y="1520164"/>
            <a:ext cx="113183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rgbClr val="0070C0"/>
                </a:solidFill>
              </a:rPr>
              <a:t>5. Zaproszenie do udziału w </a:t>
            </a:r>
            <a:r>
              <a:rPr lang="pl-PL" sz="2400" dirty="0" err="1">
                <a:solidFill>
                  <a:srgbClr val="0070C0"/>
                </a:solidFill>
              </a:rPr>
              <a:t>iPAAC</a:t>
            </a:r>
            <a:r>
              <a:rPr lang="pl-PL" sz="2400" dirty="0">
                <a:solidFill>
                  <a:srgbClr val="0070C0"/>
                </a:solidFill>
              </a:rPr>
              <a:t> </a:t>
            </a:r>
            <a:r>
              <a:rPr lang="pl-PL" sz="2400" dirty="0" smtClean="0">
                <a:solidFill>
                  <a:srgbClr val="0070C0"/>
                </a:solidFill>
              </a:rPr>
              <a:t>(informacje </a:t>
            </a:r>
            <a:r>
              <a:rPr lang="pl-PL" sz="2400" dirty="0">
                <a:solidFill>
                  <a:srgbClr val="0070C0"/>
                </a:solidFill>
              </a:rPr>
              <a:t>od Włoskich Partnerów </a:t>
            </a:r>
            <a:r>
              <a:rPr lang="pl-PL" sz="2400" dirty="0" smtClean="0">
                <a:solidFill>
                  <a:srgbClr val="0070C0"/>
                </a:solidFill>
              </a:rPr>
              <a:t>– </a:t>
            </a:r>
            <a:r>
              <a:rPr lang="pl-PL" sz="2400" dirty="0">
                <a:solidFill>
                  <a:srgbClr val="0070C0"/>
                </a:solidFill>
              </a:rPr>
              <a:t>szykujemy się do JA w Cancer Control </a:t>
            </a:r>
            <a:r>
              <a:rPr lang="pl-PL" sz="2400" dirty="0" smtClean="0">
                <a:solidFill>
                  <a:srgbClr val="0070C0"/>
                </a:solidFill>
              </a:rPr>
              <a:t>będzie kontynuacja </a:t>
            </a:r>
            <a:r>
              <a:rPr lang="pl-PL" sz="2400" dirty="0">
                <a:solidFill>
                  <a:srgbClr val="0070C0"/>
                </a:solidFill>
              </a:rPr>
              <a:t>CanCon – chcecie</a:t>
            </a:r>
            <a:r>
              <a:rPr lang="pl-PL" sz="2400" dirty="0" smtClean="0">
                <a:solidFill>
                  <a:srgbClr val="0070C0"/>
                </a:solidFill>
              </a:rPr>
              <a:t>? (21.04.2017)</a:t>
            </a:r>
            <a:endParaRPr lang="pl-PL" sz="2400" dirty="0">
              <a:solidFill>
                <a:srgbClr val="0070C0"/>
              </a:solidFill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319437" y="3044200"/>
            <a:ext cx="7148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rgbClr val="0070C0"/>
                </a:solidFill>
              </a:rPr>
              <a:t>6. Nominacja MZ (16.05.2017)</a:t>
            </a:r>
            <a:endParaRPr lang="pl-PL" sz="2400" dirty="0">
              <a:solidFill>
                <a:srgbClr val="0070C0"/>
              </a:solidFill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319436" y="3795117"/>
            <a:ext cx="8189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rgbClr val="0070C0"/>
                </a:solidFill>
              </a:rPr>
              <a:t>7. Udział </a:t>
            </a:r>
            <a:r>
              <a:rPr lang="pl-PL" sz="2400" dirty="0">
                <a:solidFill>
                  <a:srgbClr val="0070C0"/>
                </a:solidFill>
              </a:rPr>
              <a:t>w </a:t>
            </a:r>
            <a:r>
              <a:rPr lang="pl-PL" sz="2400" dirty="0" smtClean="0">
                <a:solidFill>
                  <a:srgbClr val="0070C0"/>
                </a:solidFill>
              </a:rPr>
              <a:t>pierwszym spotkaniu informacyjnym tylko dla „nominowanych” – diety i nocleg finansowane </a:t>
            </a:r>
            <a:r>
              <a:rPr lang="pl-PL" sz="2400" dirty="0">
                <a:solidFill>
                  <a:srgbClr val="0070C0"/>
                </a:solidFill>
              </a:rPr>
              <a:t>z budżetu </a:t>
            </a:r>
            <a:r>
              <a:rPr lang="pl-PL" sz="2400" dirty="0" smtClean="0">
                <a:solidFill>
                  <a:srgbClr val="0070C0"/>
                </a:solidFill>
              </a:rPr>
              <a:t>Instytutu (4.06.2017)</a:t>
            </a:r>
            <a:endParaRPr lang="pl-PL" sz="2400" dirty="0">
              <a:solidFill>
                <a:srgbClr val="0070C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8" y="6345724"/>
            <a:ext cx="2776452" cy="47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ole tekstowe 11"/>
          <p:cNvSpPr txBox="1"/>
          <p:nvPr/>
        </p:nvSpPr>
        <p:spPr>
          <a:xfrm>
            <a:off x="346150" y="5085882"/>
            <a:ext cx="7148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rgbClr val="0070C0"/>
                </a:solidFill>
              </a:rPr>
              <a:t>8. </a:t>
            </a:r>
            <a:r>
              <a:rPr lang="pl-PL" sz="2400" dirty="0">
                <a:solidFill>
                  <a:srgbClr val="0070C0"/>
                </a:solidFill>
              </a:rPr>
              <a:t>Udział </a:t>
            </a:r>
            <a:r>
              <a:rPr lang="pl-PL" sz="2400" dirty="0" smtClean="0">
                <a:solidFill>
                  <a:srgbClr val="0070C0"/>
                </a:solidFill>
              </a:rPr>
              <a:t>merytoryczny i plan budżetu (09.2017)</a:t>
            </a:r>
            <a:endParaRPr lang="pl-PL" sz="2400" dirty="0">
              <a:solidFill>
                <a:srgbClr val="0070C0"/>
              </a:solidFill>
            </a:endParaRPr>
          </a:p>
        </p:txBody>
      </p:sp>
      <p:sp>
        <p:nvSpPr>
          <p:cNvPr id="13" name="Shape 65"/>
          <p:cNvSpPr txBox="1">
            <a:spLocks/>
          </p:cNvSpPr>
          <p:nvPr/>
        </p:nvSpPr>
        <p:spPr>
          <a:xfrm>
            <a:off x="211371" y="635728"/>
            <a:ext cx="7536091" cy="639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l-PL" i="1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pl-PL" i="1" dirty="0" smtClean="0">
                <a:solidFill>
                  <a:schemeClr val="accent5">
                    <a:lumMod val="75000"/>
                  </a:schemeClr>
                </a:solidFill>
              </a:rPr>
              <a:t> lata wcześniej…</a:t>
            </a:r>
            <a:endParaRPr lang="pl-PL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21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706" y="6334934"/>
            <a:ext cx="2873355" cy="523066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358497" y="1333488"/>
            <a:ext cx="1183191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pl-PL" sz="2400" dirty="0" smtClean="0">
                <a:solidFill>
                  <a:srgbClr val="0070C0"/>
                </a:solidFill>
              </a:rPr>
              <a:t>Przemyśleć konsekwencje</a:t>
            </a:r>
            <a:r>
              <a:rPr lang="pl-PL" sz="2400" dirty="0">
                <a:solidFill>
                  <a:srgbClr val="0070C0"/>
                </a:solidFill>
              </a:rPr>
              <a:t>: partner czy podwykonawca; jeżeli partner to koncepcyjny (różne formy udziału w JA</a:t>
            </a:r>
            <a:r>
              <a:rPr lang="pl-PL" sz="2400" dirty="0" smtClean="0">
                <a:solidFill>
                  <a:srgbClr val="0070C0"/>
                </a:solidFill>
              </a:rPr>
              <a:t>) </a:t>
            </a:r>
          </a:p>
          <a:p>
            <a:pPr marL="457200" indent="-457200">
              <a:buAutoNum type="arabicPeriod"/>
            </a:pPr>
            <a:r>
              <a:rPr lang="pl-PL" sz="2400" dirty="0" smtClean="0">
                <a:solidFill>
                  <a:srgbClr val="0070C0"/>
                </a:solidFill>
              </a:rPr>
              <a:t>Liderem być??? Nie… dziękuję? Chętnie!</a:t>
            </a:r>
          </a:p>
          <a:p>
            <a:r>
              <a:rPr lang="pl-PL" sz="2400" dirty="0">
                <a:solidFill>
                  <a:srgbClr val="0070C0"/>
                </a:solidFill>
              </a:rPr>
              <a:t>m</a:t>
            </a:r>
            <a:r>
              <a:rPr lang="pl-PL" sz="2400" dirty="0" smtClean="0">
                <a:solidFill>
                  <a:srgbClr val="0070C0"/>
                </a:solidFill>
              </a:rPr>
              <a:t>ożna być „</a:t>
            </a:r>
            <a:r>
              <a:rPr lang="pl-PL" sz="2400" dirty="0" err="1" smtClean="0">
                <a:solidFill>
                  <a:srgbClr val="0070C0"/>
                </a:solidFill>
              </a:rPr>
              <a:t>współ</a:t>
            </a:r>
            <a:r>
              <a:rPr lang="pl-PL" sz="2400" dirty="0" smtClean="0">
                <a:solidFill>
                  <a:srgbClr val="0070C0"/>
                </a:solidFill>
              </a:rPr>
              <a:t>-liderem” na początek.</a:t>
            </a:r>
            <a:endParaRPr lang="pl-PL" sz="2400" dirty="0">
              <a:solidFill>
                <a:srgbClr val="0070C0"/>
              </a:solidFill>
            </a:endParaRPr>
          </a:p>
          <a:p>
            <a:r>
              <a:rPr lang="pl-PL" sz="2400" dirty="0" smtClean="0">
                <a:solidFill>
                  <a:srgbClr val="0070C0"/>
                </a:solidFill>
              </a:rPr>
              <a:t>3. </a:t>
            </a:r>
            <a:r>
              <a:rPr lang="pl-PL" sz="2400" dirty="0" err="1" smtClean="0">
                <a:solidFill>
                  <a:srgbClr val="0070C0"/>
                </a:solidFill>
              </a:rPr>
              <a:t>Stakeholders</a:t>
            </a:r>
            <a:r>
              <a:rPr lang="pl-PL" sz="2400" dirty="0" smtClean="0">
                <a:solidFill>
                  <a:srgbClr val="0070C0"/>
                </a:solidFill>
              </a:rPr>
              <a:t>!!! </a:t>
            </a:r>
          </a:p>
          <a:p>
            <a:endParaRPr lang="pl-PL" sz="2400" dirty="0">
              <a:solidFill>
                <a:srgbClr val="0070C0"/>
              </a:solidFill>
            </a:endParaRPr>
          </a:p>
          <a:p>
            <a:r>
              <a:rPr lang="pl-PL" sz="2400" dirty="0" smtClean="0">
                <a:solidFill>
                  <a:srgbClr val="0070C0"/>
                </a:solidFill>
              </a:rPr>
              <a:t>4. Nie </a:t>
            </a:r>
            <a:r>
              <a:rPr lang="pl-PL" sz="2400" dirty="0">
                <a:solidFill>
                  <a:srgbClr val="0070C0"/>
                </a:solidFill>
              </a:rPr>
              <a:t>bać się ryzyka – innowacyjność = ryzyko </a:t>
            </a:r>
            <a:r>
              <a:rPr lang="pl-PL" sz="2400" dirty="0" smtClean="0">
                <a:solidFill>
                  <a:srgbClr val="0070C0"/>
                </a:solidFill>
              </a:rPr>
              <a:t>(negatywny wynik to nie jest porażka)</a:t>
            </a:r>
          </a:p>
          <a:p>
            <a:endParaRPr lang="pl-PL" sz="2400" dirty="0" smtClean="0">
              <a:solidFill>
                <a:srgbClr val="0070C0"/>
              </a:solidFill>
            </a:endParaRPr>
          </a:p>
          <a:p>
            <a:r>
              <a:rPr lang="pl-PL" sz="2400" dirty="0">
                <a:solidFill>
                  <a:srgbClr val="0070C0"/>
                </a:solidFill>
              </a:rPr>
              <a:t>5</a:t>
            </a:r>
            <a:r>
              <a:rPr lang="pl-PL" sz="2400" dirty="0" smtClean="0">
                <a:solidFill>
                  <a:srgbClr val="0070C0"/>
                </a:solidFill>
              </a:rPr>
              <a:t>. </a:t>
            </a:r>
            <a:r>
              <a:rPr lang="pl-PL" sz="2400" dirty="0" err="1" smtClean="0">
                <a:solidFill>
                  <a:srgbClr val="0070C0"/>
                </a:solidFill>
              </a:rPr>
              <a:t>Obowiązuja</a:t>
            </a:r>
            <a:r>
              <a:rPr lang="pl-PL" sz="2400" dirty="0" smtClean="0">
                <a:solidFill>
                  <a:srgbClr val="0070C0"/>
                </a:solidFill>
              </a:rPr>
              <a:t> zasady Instytutu – stawki/diety etc.</a:t>
            </a:r>
          </a:p>
          <a:p>
            <a:endParaRPr lang="pl-PL" sz="2400" dirty="0">
              <a:solidFill>
                <a:srgbClr val="0070C0"/>
              </a:solidFill>
            </a:endParaRPr>
          </a:p>
          <a:p>
            <a:r>
              <a:rPr lang="pl-PL" sz="2400" dirty="0" smtClean="0">
                <a:solidFill>
                  <a:srgbClr val="0070C0"/>
                </a:solidFill>
              </a:rPr>
              <a:t>6. </a:t>
            </a:r>
            <a:r>
              <a:rPr lang="pl-PL" sz="2400" dirty="0">
                <a:solidFill>
                  <a:srgbClr val="0070C0"/>
                </a:solidFill>
              </a:rPr>
              <a:t>Zespół administracyjny – Twój bliski przyjaciel: </a:t>
            </a:r>
          </a:p>
          <a:p>
            <a:endParaRPr lang="pl-PL" sz="2400" dirty="0">
              <a:solidFill>
                <a:srgbClr val="0070C0"/>
              </a:solidFill>
            </a:endParaRPr>
          </a:p>
          <a:p>
            <a:r>
              <a:rPr lang="en-US" sz="2400" dirty="0" err="1">
                <a:solidFill>
                  <a:srgbClr val="0070C0"/>
                </a:solidFill>
              </a:rPr>
              <a:t>Dorota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>
                <a:solidFill>
                  <a:srgbClr val="0070C0"/>
                </a:solidFill>
              </a:rPr>
              <a:t>Lejewska-Ksel</a:t>
            </a:r>
            <a:r>
              <a:rPr lang="pl-PL" sz="2400" dirty="0">
                <a:solidFill>
                  <a:srgbClr val="0070C0"/>
                </a:solidFill>
              </a:rPr>
              <a:t> - niech żyje LEAR &amp; F</a:t>
            </a:r>
            <a:r>
              <a:rPr lang="en-US" sz="2400" dirty="0" err="1">
                <a:solidFill>
                  <a:srgbClr val="0070C0"/>
                </a:solidFill>
              </a:rPr>
              <a:t>inancial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Signatory</a:t>
            </a:r>
            <a:r>
              <a:rPr lang="pl-PL" sz="2400" dirty="0" smtClean="0">
                <a:solidFill>
                  <a:srgbClr val="0070C0"/>
                </a:solidFill>
              </a:rPr>
              <a:t> iPAAC w NIZP=PZH!</a:t>
            </a:r>
            <a:endParaRPr lang="pl-PL" sz="2400" dirty="0">
              <a:solidFill>
                <a:srgbClr val="0070C0"/>
              </a:solidFill>
            </a:endParaRPr>
          </a:p>
          <a:p>
            <a:endParaRPr lang="pl-PL" sz="2400" dirty="0">
              <a:solidFill>
                <a:srgbClr val="0070C0"/>
              </a:solidFill>
            </a:endParaRPr>
          </a:p>
        </p:txBody>
      </p:sp>
      <p:sp>
        <p:nvSpPr>
          <p:cNvPr id="8" name="Shape 65"/>
          <p:cNvSpPr txBox="1">
            <a:spLocks/>
          </p:cNvSpPr>
          <p:nvPr/>
        </p:nvSpPr>
        <p:spPr>
          <a:xfrm>
            <a:off x="211371" y="635728"/>
            <a:ext cx="7536091" cy="639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l-PL" i="1" dirty="0" smtClean="0">
                <a:solidFill>
                  <a:schemeClr val="accent5">
                    <a:lumMod val="75000"/>
                  </a:schemeClr>
                </a:solidFill>
              </a:rPr>
              <a:t>Kilka rad dla początkujących…</a:t>
            </a:r>
            <a:endParaRPr lang="pl-PL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53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548641" y="3109098"/>
            <a:ext cx="10803572" cy="639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ctr"/>
            <a:r>
              <a:rPr lang="pl-PL" sz="4000" i="1" dirty="0" smtClean="0">
                <a:solidFill>
                  <a:schemeClr val="accent5">
                    <a:lumMod val="75000"/>
                  </a:schemeClr>
                </a:solidFill>
              </a:rPr>
              <a:t>Dziękuję za uwagę</a:t>
            </a:r>
            <a:endParaRPr sz="4000" b="0" i="1" u="none" strike="noStrike" cap="none" dirty="0">
              <a:solidFill>
                <a:schemeClr val="accent5">
                  <a:lumMod val="75000"/>
                </a:schemeClr>
              </a:solidFill>
              <a:sym typeface="Arial"/>
            </a:endParaRPr>
          </a:p>
        </p:txBody>
      </p:sp>
      <p:sp>
        <p:nvSpPr>
          <p:cNvPr id="67" name="Shape 67"/>
          <p:cNvSpPr txBox="1">
            <a:spLocks noGrp="1"/>
          </p:cNvSpPr>
          <p:nvPr>
            <p:ph type="ftr" idx="11"/>
          </p:nvPr>
        </p:nvSpPr>
        <p:spPr>
          <a:xfrm>
            <a:off x="149628" y="6151418"/>
            <a:ext cx="2327565" cy="57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sz="1800" dirty="0">
                <a:hlinkClick r:id="rId3"/>
              </a:rPr>
              <a:t>https://www.ipaac.eu</a:t>
            </a:r>
            <a:endParaRPr sz="1800" b="0" i="0" u="none" strike="noStrike" cap="none" dirty="0">
              <a:solidFill>
                <a:srgbClr val="244488"/>
              </a:solidFill>
              <a:sym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5134566"/>
            <a:ext cx="3701733" cy="8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89" y="414246"/>
            <a:ext cx="3529584" cy="643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45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711200" y="1714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6000"/>
              <a:tabLst>
                <a:tab pos="4937125" algn="l"/>
              </a:tabLst>
            </a:pPr>
            <a:r>
              <a:rPr lang="pl-PL" sz="3200" dirty="0">
                <a:solidFill>
                  <a:schemeClr val="accent5"/>
                </a:solidFill>
              </a:rPr>
              <a:t>Cele iPAAC</a:t>
            </a:r>
            <a:endParaRPr sz="3200" dirty="0">
              <a:solidFill>
                <a:schemeClr val="accent5"/>
              </a:solidFill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711200" y="1338798"/>
            <a:ext cx="1064101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chemeClr val="accent5"/>
                </a:solidFill>
              </a:rPr>
              <a:t>Ogólny:</a:t>
            </a:r>
            <a:r>
              <a:rPr lang="pl-PL" sz="2800" dirty="0" smtClean="0"/>
              <a:t> rozwinięcie </a:t>
            </a:r>
            <a:r>
              <a:rPr lang="pl-PL" sz="2800" dirty="0"/>
              <a:t>innowacyjnego podejścia do współczesnych wyzwań w zwalczaniu </a:t>
            </a:r>
            <a:r>
              <a:rPr lang="pl-PL" sz="2800" dirty="0" smtClean="0"/>
              <a:t>raka. </a:t>
            </a:r>
            <a:endParaRPr lang="pl-PL" sz="2800" dirty="0"/>
          </a:p>
          <a:p>
            <a:r>
              <a:rPr lang="pl-PL" sz="2800" dirty="0" smtClean="0">
                <a:solidFill>
                  <a:schemeClr val="accent5"/>
                </a:solidFill>
              </a:rPr>
              <a:t>Główny</a:t>
            </a:r>
            <a:r>
              <a:rPr lang="pl-PL" sz="2800" dirty="0" smtClean="0"/>
              <a:t>: wdrożenie opracowanych rozwiązań i zaleceń iPAAC </a:t>
            </a:r>
            <a:r>
              <a:rPr lang="pl-PL" sz="2800" dirty="0"/>
              <a:t>i CANCON</a:t>
            </a:r>
            <a:r>
              <a:rPr lang="pl-PL" sz="2800" dirty="0" smtClean="0"/>
              <a:t> w krajową politykę zdrowotną.</a:t>
            </a:r>
          </a:p>
          <a:p>
            <a:endParaRPr lang="pl-PL" sz="2800" dirty="0" smtClean="0"/>
          </a:p>
          <a:p>
            <a:r>
              <a:rPr lang="pl-PL" sz="2800" dirty="0" smtClean="0"/>
              <a:t>Produkt: „</a:t>
            </a:r>
            <a:r>
              <a:rPr lang="pl-PL" sz="2800" b="1" dirty="0" err="1"/>
              <a:t>Roadmap</a:t>
            </a:r>
            <a:r>
              <a:rPr lang="pl-PL" sz="2800" b="1" dirty="0"/>
              <a:t> on </a:t>
            </a:r>
            <a:r>
              <a:rPr lang="pl-PL" sz="2800" b="1" dirty="0" err="1"/>
              <a:t>Implementation</a:t>
            </a:r>
            <a:r>
              <a:rPr lang="pl-PL" sz="2800" b="1" dirty="0"/>
              <a:t> and </a:t>
            </a:r>
            <a:r>
              <a:rPr lang="pl-PL" sz="2800" b="1" dirty="0" err="1"/>
              <a:t>Sustainability</a:t>
            </a:r>
            <a:r>
              <a:rPr lang="pl-PL" sz="2800" b="1" dirty="0"/>
              <a:t> of Cancer Control </a:t>
            </a:r>
            <a:r>
              <a:rPr lang="pl-PL" sz="2800" b="1" dirty="0" err="1"/>
              <a:t>Actions</a:t>
            </a:r>
            <a:r>
              <a:rPr lang="pl-PL" sz="2800" dirty="0" smtClean="0"/>
              <a:t>”</a:t>
            </a:r>
            <a:endParaRPr lang="pl-PL" sz="2800" dirty="0"/>
          </a:p>
          <a:p>
            <a:endParaRPr lang="pl-PL" sz="2800" dirty="0" smtClean="0">
              <a:solidFill>
                <a:schemeClr val="accent5"/>
              </a:solidFill>
            </a:endParaRPr>
          </a:p>
          <a:p>
            <a:r>
              <a:rPr lang="pl-PL" sz="2800" dirty="0" smtClean="0">
                <a:solidFill>
                  <a:schemeClr val="accent5"/>
                </a:solidFill>
              </a:rPr>
              <a:t>Odbiorcy :</a:t>
            </a:r>
            <a:endParaRPr lang="pl-PL" sz="2800" dirty="0">
              <a:solidFill>
                <a:schemeClr val="accent5"/>
              </a:solidFill>
            </a:endParaRPr>
          </a:p>
          <a:p>
            <a:r>
              <a:rPr lang="pl-PL" sz="2800" dirty="0"/>
              <a:t>P</a:t>
            </a:r>
            <a:r>
              <a:rPr lang="pl-PL" sz="2800" dirty="0" smtClean="0"/>
              <a:t>olitycy </a:t>
            </a:r>
            <a:r>
              <a:rPr lang="pl-PL" sz="2800" dirty="0"/>
              <a:t>i decydenci na szczeblu UE oraz na szczeblach krajowych, regionalnych i </a:t>
            </a:r>
            <a:r>
              <a:rPr lang="pl-PL" sz="2800" dirty="0" smtClean="0"/>
              <a:t>lokalnych, lekarze - praktycy </a:t>
            </a:r>
            <a:endParaRPr lang="pl-PL" sz="2800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866" y="6334934"/>
            <a:ext cx="2873355" cy="52306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6334934"/>
            <a:ext cx="2057400" cy="46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548641" y="3109098"/>
            <a:ext cx="10803572" cy="639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pl-PL" sz="4000" i="1" dirty="0" smtClean="0">
                <a:solidFill>
                  <a:schemeClr val="accent5">
                    <a:lumMod val="75000"/>
                  </a:schemeClr>
                </a:solidFill>
              </a:rPr>
              <a:t>8 dni wcześniej…</a:t>
            </a:r>
            <a:endParaRPr sz="4000" b="0" i="1" u="none" strike="noStrike" cap="none" dirty="0">
              <a:solidFill>
                <a:schemeClr val="accent5">
                  <a:lumMod val="75000"/>
                </a:schemeClr>
              </a:solidFill>
              <a:sym typeface="Arial"/>
            </a:endParaRPr>
          </a:p>
        </p:txBody>
      </p:sp>
      <p:sp>
        <p:nvSpPr>
          <p:cNvPr id="67" name="Shape 67"/>
          <p:cNvSpPr txBox="1">
            <a:spLocks noGrp="1"/>
          </p:cNvSpPr>
          <p:nvPr>
            <p:ph type="ftr" idx="11"/>
          </p:nvPr>
        </p:nvSpPr>
        <p:spPr>
          <a:xfrm>
            <a:off x="731520" y="6141906"/>
            <a:ext cx="9291998" cy="672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sz="1800" dirty="0">
                <a:hlinkClick r:id="rId3"/>
              </a:rPr>
              <a:t>https://www.ipaac.eu</a:t>
            </a:r>
            <a:endParaRPr sz="1800" b="0" i="0" u="none" strike="noStrike" cap="none" dirty="0">
              <a:solidFill>
                <a:srgbClr val="244488"/>
              </a:solidFill>
              <a:sym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5134566"/>
            <a:ext cx="3701733" cy="8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89" y="414246"/>
            <a:ext cx="3529584" cy="643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51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516128" y="2603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6000"/>
              <a:tabLst>
                <a:tab pos="4937125" algn="l"/>
              </a:tabLst>
            </a:pPr>
            <a:r>
              <a:rPr lang="pl-PL" sz="2400" dirty="0">
                <a:solidFill>
                  <a:schemeClr val="accent5">
                    <a:lumMod val="75000"/>
                  </a:schemeClr>
                </a:solidFill>
              </a:rPr>
              <a:t>Projekt iPAAC wpisuje się w krajową politykę </a:t>
            </a:r>
            <a:r>
              <a:rPr lang="pl-PL" sz="2400" dirty="0" smtClean="0">
                <a:solidFill>
                  <a:schemeClr val="accent5">
                    <a:lumMod val="75000"/>
                  </a:schemeClr>
                </a:solidFill>
              </a:rPr>
              <a:t>onkologiczną zgodnie z: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4479528" y="2885686"/>
            <a:ext cx="72985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solidFill>
                  <a:schemeClr val="accent5"/>
                </a:solidFill>
              </a:rPr>
              <a:t>Ustawa o Narodowej Strategii Onkologicznej</a:t>
            </a:r>
          </a:p>
          <a:p>
            <a:pPr algn="ctr"/>
            <a:r>
              <a:rPr lang="pl-PL" sz="2800" dirty="0">
                <a:solidFill>
                  <a:schemeClr val="accent5"/>
                </a:solidFill>
              </a:rPr>
              <a:t>PODPISANA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241" y="6364346"/>
            <a:ext cx="2873355" cy="523066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4"/>
          <a:srcRect t="19129" b="13453"/>
          <a:stretch/>
        </p:blipFill>
        <p:spPr>
          <a:xfrm>
            <a:off x="625856" y="1460367"/>
            <a:ext cx="3853672" cy="3897078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625856" y="5661524"/>
            <a:ext cx="9249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>
                <a:hlinkClick r:id="rId5"/>
              </a:rPr>
              <a:t>https://www.coi.pl/uroczystosc-podpisania-ustawy-przez-prezydenta-rp-w-coi/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625856" y="5361494"/>
            <a:ext cx="89755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20.05.2019 o godzinie 13.00 w Centrum Onkologii Instytucie im. Marii Skłodowskiej-Curie Prezydent RP </a:t>
            </a:r>
            <a:endParaRPr lang="pl-PL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6334934"/>
            <a:ext cx="2057400" cy="46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15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241" y="6364346"/>
            <a:ext cx="2873355" cy="523066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6334934"/>
            <a:ext cx="2057400" cy="46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ocuments\pzh!\joint_action2017\materialy_polskie\Ustawy\NPZChN_kawale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5380">
            <a:off x="-1846262" y="1880491"/>
            <a:ext cx="9229725" cy="431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516128" y="2603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6000"/>
              <a:tabLst>
                <a:tab pos="4937125" algn="l"/>
              </a:tabLst>
            </a:pPr>
            <a:r>
              <a:rPr lang="pl-PL" sz="3200" dirty="0">
                <a:solidFill>
                  <a:schemeClr val="accent5">
                    <a:lumMod val="75000"/>
                  </a:schemeClr>
                </a:solidFill>
              </a:rPr>
              <a:t>Projekt iPAAC wpisuje się w krajową politykę onkologiczną:</a:t>
            </a:r>
            <a:endParaRPr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USER\Documents\pzh!\joint_action2017\materialy_polskie\Ustawy\KSO\KSO_kawale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1469">
            <a:off x="4608788" y="2123903"/>
            <a:ext cx="697230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28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711200" y="1714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6000"/>
              <a:tabLst>
                <a:tab pos="4937125" algn="l"/>
              </a:tabLst>
            </a:pPr>
            <a:r>
              <a:rPr lang="pl-PL" sz="3200" dirty="0">
                <a:solidFill>
                  <a:schemeClr val="accent5">
                    <a:lumMod val="75000"/>
                  </a:schemeClr>
                </a:solidFill>
              </a:rPr>
              <a:t>Pakiety robocze (</a:t>
            </a:r>
            <a:r>
              <a:rPr lang="pl-PL" sz="3200" dirty="0" err="1">
                <a:solidFill>
                  <a:schemeClr val="accent5">
                    <a:lumMod val="75000"/>
                  </a:schemeClr>
                </a:solidFill>
              </a:rPr>
              <a:t>work</a:t>
            </a:r>
            <a:r>
              <a:rPr lang="pl-PL" sz="32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pl-PL" sz="3200" dirty="0" err="1">
                <a:solidFill>
                  <a:schemeClr val="accent5">
                    <a:lumMod val="75000"/>
                  </a:schemeClr>
                </a:solidFill>
              </a:rPr>
              <a:t>packages</a:t>
            </a:r>
            <a:r>
              <a:rPr lang="pl-PL" sz="3200" dirty="0">
                <a:solidFill>
                  <a:schemeClr val="accent5">
                    <a:lumMod val="75000"/>
                  </a:schemeClr>
                </a:solidFill>
              </a:rPr>
              <a:t>, WP)</a:t>
            </a:r>
            <a:endParaRPr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8235950" y="2599456"/>
            <a:ext cx="30757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solidFill>
                  <a:schemeClr val="accent5"/>
                </a:solidFill>
              </a:rPr>
              <a:t>WP4. </a:t>
            </a:r>
            <a:r>
              <a:rPr lang="pl-PL" sz="2800" dirty="0">
                <a:solidFill>
                  <a:schemeClr val="tx1"/>
                </a:solidFill>
              </a:rPr>
              <a:t>Wdrażanie zaleceń </a:t>
            </a:r>
          </a:p>
          <a:p>
            <a:r>
              <a:rPr lang="pl-PL" sz="2800" dirty="0">
                <a:solidFill>
                  <a:schemeClr val="tx1"/>
                </a:solidFill>
              </a:rPr>
              <a:t>projektowych w Krajową Politykę Zdrowotna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845731" y="1410643"/>
            <a:ext cx="636971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solidFill>
                  <a:schemeClr val="accent5"/>
                </a:solidFill>
              </a:rPr>
              <a:t>WP5. </a:t>
            </a:r>
            <a:r>
              <a:rPr lang="pl-PL" sz="2800" dirty="0">
                <a:solidFill>
                  <a:schemeClr val="tx1"/>
                </a:solidFill>
              </a:rPr>
              <a:t>Profilaktyka pierwszo- i drugorzędowa</a:t>
            </a:r>
          </a:p>
          <a:p>
            <a:r>
              <a:rPr lang="pl-PL" sz="2800" dirty="0">
                <a:solidFill>
                  <a:schemeClr val="accent5"/>
                </a:solidFill>
              </a:rPr>
              <a:t>WP6. </a:t>
            </a:r>
            <a:r>
              <a:rPr lang="pl-PL" sz="2800" dirty="0">
                <a:solidFill>
                  <a:schemeClr val="tx1"/>
                </a:solidFill>
              </a:rPr>
              <a:t>Genomika</a:t>
            </a:r>
          </a:p>
          <a:p>
            <a:r>
              <a:rPr lang="pl-PL" sz="2800" dirty="0">
                <a:solidFill>
                  <a:schemeClr val="accent5"/>
                </a:solidFill>
              </a:rPr>
              <a:t>WP7. </a:t>
            </a:r>
            <a:r>
              <a:rPr lang="pl-PL" sz="2800" dirty="0">
                <a:solidFill>
                  <a:schemeClr val="tx1"/>
                </a:solidFill>
              </a:rPr>
              <a:t>Informacja o raku i rejestry</a:t>
            </a:r>
          </a:p>
          <a:p>
            <a:r>
              <a:rPr lang="pl-PL" sz="2800" dirty="0">
                <a:solidFill>
                  <a:schemeClr val="accent5"/>
                </a:solidFill>
              </a:rPr>
              <a:t>WP8. </a:t>
            </a:r>
            <a:r>
              <a:rPr lang="pl-PL" sz="2800" dirty="0">
                <a:solidFill>
                  <a:schemeClr val="tx1"/>
                </a:solidFill>
              </a:rPr>
              <a:t>Wyzwania w opiece </a:t>
            </a:r>
            <a:r>
              <a:rPr lang="pl-PL" sz="2800" dirty="0" smtClean="0">
                <a:solidFill>
                  <a:schemeClr val="tx1"/>
                </a:solidFill>
              </a:rPr>
              <a:t>onkologicznej (</a:t>
            </a:r>
            <a:r>
              <a:rPr lang="pl-PL" sz="2800" i="1" dirty="0" err="1" smtClean="0">
                <a:solidFill>
                  <a:schemeClr val="tx1"/>
                </a:solidFill>
              </a:rPr>
              <a:t>neglected</a:t>
            </a:r>
            <a:r>
              <a:rPr lang="pl-PL" sz="2800" i="1" dirty="0" smtClean="0">
                <a:solidFill>
                  <a:schemeClr val="tx1"/>
                </a:solidFill>
              </a:rPr>
              <a:t> </a:t>
            </a:r>
            <a:r>
              <a:rPr lang="pl-PL" sz="2800" i="1" dirty="0" err="1" smtClean="0">
                <a:solidFill>
                  <a:schemeClr val="tx1"/>
                </a:solidFill>
              </a:rPr>
              <a:t>cancers</a:t>
            </a:r>
            <a:r>
              <a:rPr lang="pl-PL" sz="2800" dirty="0" smtClean="0">
                <a:solidFill>
                  <a:schemeClr val="tx1"/>
                </a:solidFill>
              </a:rPr>
              <a:t>)</a:t>
            </a:r>
            <a:endParaRPr lang="pl-PL" sz="2800" dirty="0">
              <a:solidFill>
                <a:schemeClr val="tx1"/>
              </a:solidFill>
            </a:endParaRPr>
          </a:p>
          <a:p>
            <a:r>
              <a:rPr lang="pl-PL" sz="2800" dirty="0">
                <a:solidFill>
                  <a:schemeClr val="accent5"/>
                </a:solidFill>
              </a:rPr>
              <a:t>WP9. </a:t>
            </a:r>
            <a:r>
              <a:rPr lang="pl-PL" sz="2800" dirty="0">
                <a:solidFill>
                  <a:schemeClr val="tx1"/>
                </a:solidFill>
              </a:rPr>
              <a:t>Terapia  innowacyjna</a:t>
            </a:r>
          </a:p>
          <a:p>
            <a:r>
              <a:rPr lang="pl-PL" sz="2800" dirty="0">
                <a:solidFill>
                  <a:schemeClr val="accent5"/>
                </a:solidFill>
              </a:rPr>
              <a:t>WP10. </a:t>
            </a:r>
            <a:r>
              <a:rPr lang="pl-PL" sz="2800" dirty="0">
                <a:solidFill>
                  <a:schemeClr val="tx1"/>
                </a:solidFill>
              </a:rPr>
              <a:t>Zarządzanie zintegrowaną i kompleksową opieką </a:t>
            </a:r>
            <a:r>
              <a:rPr lang="pl-PL" sz="2800" dirty="0" smtClean="0">
                <a:solidFill>
                  <a:schemeClr val="tx1"/>
                </a:solidFill>
              </a:rPr>
              <a:t>onkologiczną (</a:t>
            </a:r>
            <a:r>
              <a:rPr lang="pl-PL" sz="2800" dirty="0"/>
              <a:t>w tym aktualną analizę krajowych planów zwalczania </a:t>
            </a:r>
            <a:r>
              <a:rPr lang="pl-PL" sz="2800" dirty="0" smtClean="0"/>
              <a:t>raka w MS)</a:t>
            </a:r>
            <a:endParaRPr lang="pl-PL" sz="2800" dirty="0">
              <a:solidFill>
                <a:schemeClr val="tx1"/>
              </a:solidFill>
            </a:endParaRPr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95" y="6361517"/>
            <a:ext cx="2873355" cy="496483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99" y="6388100"/>
            <a:ext cx="205422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Nawias klamrowy zamykający 3"/>
          <p:cNvSpPr/>
          <p:nvPr/>
        </p:nvSpPr>
        <p:spPr>
          <a:xfrm>
            <a:off x="6650182" y="1410643"/>
            <a:ext cx="914400" cy="462439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446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26720" y="171450"/>
            <a:ext cx="859536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6000"/>
              <a:tabLst>
                <a:tab pos="4937125" algn="l"/>
              </a:tabLst>
            </a:pPr>
            <a:r>
              <a:rPr lang="pl-PL" sz="2400" dirty="0">
                <a:solidFill>
                  <a:schemeClr val="accent5">
                    <a:lumMod val="75000"/>
                  </a:schemeClr>
                </a:solidFill>
              </a:rPr>
              <a:t>Rola Polskiego Koordynatora (NIZP-PZH) </a:t>
            </a:r>
            <a:br>
              <a:rPr lang="pl-PL" sz="24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pl-PL" sz="2400" dirty="0" smtClean="0">
                <a:solidFill>
                  <a:schemeClr val="accent5">
                    <a:lumMod val="75000"/>
                  </a:schemeClr>
                </a:solidFill>
              </a:rPr>
              <a:t>w </a:t>
            </a:r>
            <a:r>
              <a:rPr lang="pl-PL" sz="2400" dirty="0">
                <a:solidFill>
                  <a:schemeClr val="accent5">
                    <a:lumMod val="75000"/>
                  </a:schemeClr>
                </a:solidFill>
              </a:rPr>
              <a:t>iPAAC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711200" y="2521059"/>
            <a:ext cx="106410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W </a:t>
            </a:r>
            <a:r>
              <a:rPr lang="pl-PL" sz="2800" dirty="0"/>
              <a:t>ramach iPAAC </a:t>
            </a:r>
            <a:r>
              <a:rPr lang="pl-PL" sz="2800" dirty="0" smtClean="0"/>
              <a:t>chcemy dostosować opracowane procedury </a:t>
            </a:r>
            <a:r>
              <a:rPr lang="pl-PL" sz="2800" dirty="0"/>
              <a:t>i wskaźniki </a:t>
            </a:r>
            <a:r>
              <a:rPr lang="pl-PL" sz="2800" dirty="0">
                <a:solidFill>
                  <a:srgbClr val="FF0000"/>
                </a:solidFill>
              </a:rPr>
              <a:t>oraz zalecenia </a:t>
            </a:r>
            <a:r>
              <a:rPr lang="pl-PL" sz="2800" dirty="0" smtClean="0">
                <a:solidFill>
                  <a:srgbClr val="FF0000"/>
                </a:solidFill>
              </a:rPr>
              <a:t>przy </a:t>
            </a:r>
            <a:r>
              <a:rPr lang="pl-PL" sz="2800" dirty="0">
                <a:solidFill>
                  <a:srgbClr val="FF0000"/>
                </a:solidFill>
              </a:rPr>
              <a:t>zachowaniu standardów </a:t>
            </a:r>
            <a:r>
              <a:rPr lang="pl-PL" sz="2800" dirty="0" smtClean="0"/>
              <a:t>europejskich do możliwości i </a:t>
            </a:r>
            <a:r>
              <a:rPr lang="pl-PL" sz="2800" dirty="0"/>
              <a:t>potrzeb </a:t>
            </a:r>
            <a:r>
              <a:rPr lang="pl-PL" sz="2800" dirty="0" smtClean="0"/>
              <a:t>onkologii polskiej.</a:t>
            </a:r>
          </a:p>
          <a:p>
            <a:r>
              <a:rPr lang="pl-PL" sz="2800" dirty="0" smtClean="0"/>
              <a:t> </a:t>
            </a:r>
            <a:endParaRPr lang="pl-PL" sz="2800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706" y="6334934"/>
            <a:ext cx="2873355" cy="52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2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79"/>
          <p:cNvSpPr txBox="1">
            <a:spLocks noGrp="1"/>
          </p:cNvSpPr>
          <p:nvPr>
            <p:ph type="title"/>
          </p:nvPr>
        </p:nvSpPr>
        <p:spPr>
          <a:xfrm>
            <a:off x="516128" y="260350"/>
            <a:ext cx="7899400" cy="101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6000"/>
              <a:tabLst>
                <a:tab pos="4937125" algn="l"/>
              </a:tabLst>
            </a:pPr>
            <a:r>
              <a:rPr lang="pl-PL" sz="3200" dirty="0" smtClean="0">
                <a:solidFill>
                  <a:schemeClr val="accent5">
                    <a:lumMod val="75000"/>
                  </a:schemeClr>
                </a:solidFill>
              </a:rPr>
              <a:t>Partnerzy</a:t>
            </a:r>
            <a:endParaRPr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65" y="1256348"/>
            <a:ext cx="8474479" cy="4942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169" y="1487084"/>
            <a:ext cx="5947460" cy="331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8198110" y="5573334"/>
            <a:ext cx="3593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hlinkClick r:id="rId5"/>
              </a:rPr>
              <a:t>iPAAC </a:t>
            </a:r>
            <a:r>
              <a:rPr lang="de-DE" sz="2400" dirty="0" smtClean="0">
                <a:hlinkClick r:id="rId5"/>
              </a:rPr>
              <a:t>www.ipaac.eu</a:t>
            </a:r>
            <a:r>
              <a:rPr lang="de-DE" sz="2400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428027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AAC slideshow">
  <a:themeElements>
    <a:clrScheme name="iPAAC schema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</TotalTime>
  <Words>1347</Words>
  <Application>Microsoft Office PowerPoint</Application>
  <PresentationFormat>Panoramiczny</PresentationFormat>
  <Paragraphs>214</Paragraphs>
  <Slides>26</Slides>
  <Notes>24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32" baseType="lpstr">
      <vt:lpstr>Arial</vt:lpstr>
      <vt:lpstr>Calibri</vt:lpstr>
      <vt:lpstr>Symbol</vt:lpstr>
      <vt:lpstr>Times New Roman</vt:lpstr>
      <vt:lpstr>Wingdings</vt:lpstr>
      <vt:lpstr>iPAAC slideshow</vt:lpstr>
      <vt:lpstr>INFO DAY: 3rd PROGRAMME FOR THE UNION’S ACTION IN THE FIELD OF HEALTH (2014-2020)</vt:lpstr>
      <vt:lpstr>Innowacyjne Partnerstwo dla Działań w Zwalczaniu Raka</vt:lpstr>
      <vt:lpstr>Cele iPAAC</vt:lpstr>
      <vt:lpstr>8 dni wcześniej…</vt:lpstr>
      <vt:lpstr>Projekt iPAAC wpisuje się w krajową politykę onkologiczną zgodnie z:</vt:lpstr>
      <vt:lpstr>Projekt iPAAC wpisuje się w krajową politykę onkologiczną:</vt:lpstr>
      <vt:lpstr>Pakiety robocze (work packages, WP)</vt:lpstr>
      <vt:lpstr>Rola Polskiego Koordynatora (NIZP-PZH)  w iPAAC</vt:lpstr>
      <vt:lpstr>Partnerzy</vt:lpstr>
      <vt:lpstr>Struktura iPAAC</vt:lpstr>
      <vt:lpstr>Wybrane działania Polski w ramach grup zadań (WP)</vt:lpstr>
      <vt:lpstr>CANCON 2014-2017</vt:lpstr>
      <vt:lpstr> Origins: From CanCon to iPAAC WP10</vt:lpstr>
      <vt:lpstr>iPAAC – WP 10</vt:lpstr>
      <vt:lpstr>Prezentacja programu PowerPoint</vt:lpstr>
      <vt:lpstr>WP 10: Governance of Integrated and Comprehensive Cancer Care</vt:lpstr>
      <vt:lpstr>Overview timetable WP 10</vt:lpstr>
      <vt:lpstr>The Magic words of the JA:</vt:lpstr>
      <vt:lpstr>The  Magic words of the JA:</vt:lpstr>
      <vt:lpstr>Prezentacja programu PowerPoint</vt:lpstr>
      <vt:lpstr>Prezentacja programu PowerPoint</vt:lpstr>
      <vt:lpstr>3 lata wcześniej…</vt:lpstr>
      <vt:lpstr>Prezentacja programu PowerPoint</vt:lpstr>
      <vt:lpstr>Prezentacja programu PowerPoint</vt:lpstr>
      <vt:lpstr>Prezentacja programu PowerPoint</vt:lpstr>
      <vt:lpstr>Dziękuję za uwagę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Innowacyjne Partnerstwo dla Działań w Zwalczaniu Raka</dc:title>
  <dc:creator>Dudek-Godeau Dorota</dc:creator>
  <cp:lastModifiedBy>Drogoń Krystyna</cp:lastModifiedBy>
  <cp:revision>102</cp:revision>
  <dcterms:modified xsi:type="dcterms:W3CDTF">2019-06-05T10:20:49Z</dcterms:modified>
</cp:coreProperties>
</file>