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308" r:id="rId5"/>
    <p:sldId id="30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15" r:id="rId17"/>
    <p:sldId id="269" r:id="rId18"/>
    <p:sldId id="270" r:id="rId19"/>
    <p:sldId id="271" r:id="rId20"/>
    <p:sldId id="273" r:id="rId21"/>
    <p:sldId id="274" r:id="rId22"/>
    <p:sldId id="316" r:id="rId23"/>
    <p:sldId id="310" r:id="rId24"/>
    <p:sldId id="311" r:id="rId25"/>
    <p:sldId id="276" r:id="rId26"/>
    <p:sldId id="277" r:id="rId27"/>
    <p:sldId id="278" r:id="rId28"/>
    <p:sldId id="312" r:id="rId29"/>
    <p:sldId id="279" r:id="rId30"/>
    <p:sldId id="280" r:id="rId31"/>
    <p:sldId id="281" r:id="rId32"/>
    <p:sldId id="282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313" r:id="rId41"/>
    <p:sldId id="291" r:id="rId42"/>
    <p:sldId id="314" r:id="rId43"/>
    <p:sldId id="319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6" r:id="rId58"/>
    <p:sldId id="307" r:id="rId59"/>
    <p:sldId id="317" r:id="rId60"/>
  </p:sldIdLst>
  <p:sldSz cx="9144000" cy="6858000" type="screen4x3"/>
  <p:notesSz cx="6797675" cy="9925050"/>
  <p:embeddedFontLst>
    <p:embeddedFont>
      <p:font typeface="IBM Plex Sans" panose="020B0503050203000203" pitchFamily="34" charset="0"/>
      <p:regular r:id="rId62"/>
      <p:bold r:id="rId63"/>
      <p:italic r:id="rId64"/>
      <p:boldItalic r:id="rId65"/>
    </p:embeddedFont>
    <p:embeddedFont>
      <p:font typeface="Play" panose="020B0604020202020204" charset="0"/>
      <p:regular r:id="rId66"/>
      <p:bold r:id="rId6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1" roundtripDataSignature="AMtx7mhAS36eKtURqyL7AWYxohGCwpBE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3216" y="102"/>
      </p:cViewPr>
      <p:guideLst>
        <p:guide orient="horz" pos="2161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659" cy="4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7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7076"/>
            <a:ext cx="2945659" cy="49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l-P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" name="Google Shape;46;p1:notes"/>
          <p:cNvSpPr txBox="1">
            <a:spLocks noGrp="1"/>
          </p:cNvSpPr>
          <p:nvPr>
            <p:ph type="body" idx="1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" name="Google Shape;47;p1:notes"/>
          <p:cNvSpPr txBox="1">
            <a:spLocks noGrp="1"/>
          </p:cNvSpPr>
          <p:nvPr>
            <p:ph type="sldNum" idx="12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pl-PL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9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6" name="Google Shape;9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0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1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3" name="Google Shape;11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0f93f4b75e_0_20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00" cy="44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" name="Google Shape;119;g30f93f4b75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00" cy="3721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0f93f4b75e_0_2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00" cy="44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g30f93f4b75e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00" cy="3721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1" name="Google Shape;13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1" name="Google Shape;13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5765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6" name="Google Shape;13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" name="Google Shape;14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8" name="Google Shape;14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0" name="Google Shape;6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7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946626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78823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665030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8" name="Google Shape;17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0f93f4b75e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g30f93f4b75e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10557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2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5" name="Google Shape;19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eddee12cb1_0_13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" name="Google Shape;65;g2eddee12cb1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0" name="Google Shape;20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4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5" name="Google Shape;22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9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4" name="Google Shape;244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1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1" name="Google Shape;25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2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9" name="Google Shape;259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eddee12cb1_0_15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" name="Google Shape;264;g2eddee12cb1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eddee12cb1_0_13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" name="Google Shape;65;g2eddee12cb1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504856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eddee12cb1_0_15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" name="Google Shape;264;g2eddee12cb1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6269175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eddee12cb1_0_16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2eddee12cb1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eddee12cb1_0_16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2eddee12cb1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1199535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>
          <a:extLst>
            <a:ext uri="{FF2B5EF4-FFF2-40B4-BE49-F238E27FC236}">
              <a16:creationId xmlns:a16="http://schemas.microsoft.com/office/drawing/2014/main" id="{38EB04FC-A77A-240E-9E09-DFACD77AE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eddee12cb1_0_163:notes">
            <a:extLst>
              <a:ext uri="{FF2B5EF4-FFF2-40B4-BE49-F238E27FC236}">
                <a16:creationId xmlns:a16="http://schemas.microsoft.com/office/drawing/2014/main" id="{DDEE80AA-ACB0-656D-13E8-C0FD26B5F2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2eddee12cb1_0_163:notes">
            <a:extLst>
              <a:ext uri="{FF2B5EF4-FFF2-40B4-BE49-F238E27FC236}">
                <a16:creationId xmlns:a16="http://schemas.microsoft.com/office/drawing/2014/main" id="{C9D0DDCF-86AC-1763-B83C-DD2830D1F8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66971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6" name="Google Shape;27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4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2" name="Google Shape;282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6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3" name="Google Shape;29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7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8" name="Google Shape;29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:notes"/>
          <p:cNvSpPr txBox="1">
            <a:spLocks noGrp="1"/>
          </p:cNvSpPr>
          <p:nvPr>
            <p:ph type="body" idx="1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5" name="Google Shape;3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eddee12cb1_0_13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" name="Google Shape;65;g2eddee12cb1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0044430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8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4" name="Google Shape;31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9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2" name="Google Shape;32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0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0" name="Google Shape;33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1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8" name="Google Shape;33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2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6" name="Google Shape;34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3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4" name="Google Shape;354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0fd5568f38_0_0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00" cy="44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2" name="Google Shape;362;g30fd5568f3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4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8" name="Google Shape;378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6" name="Google Shape;38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5:notes"/>
          <p:cNvSpPr txBox="1">
            <a:spLocks noGrp="1"/>
          </p:cNvSpPr>
          <p:nvPr>
            <p:ph type="body" idx="1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6" name="Google Shape;386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8017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" name="Google Shape;7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0f93f4b75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" name="Google Shape;77;g30f93f4b75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" name="Google Shape;8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eść">
  <p:cSld name="treść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g2edc36a0716_0_494"/>
          <p:cNvSpPr txBox="1"/>
          <p:nvPr/>
        </p:nvSpPr>
        <p:spPr>
          <a:xfrm>
            <a:off x="7315772" y="6309320"/>
            <a:ext cx="16773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pl-PL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g2edc36a0716_0_494"/>
          <p:cNvSpPr txBox="1">
            <a:spLocks noGrp="1"/>
          </p:cNvSpPr>
          <p:nvPr>
            <p:ph type="title"/>
          </p:nvPr>
        </p:nvSpPr>
        <p:spPr>
          <a:xfrm>
            <a:off x="606832" y="16932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15F51"/>
              </a:buClr>
              <a:buSzPts val="3810"/>
              <a:buFont typeface="Arial"/>
              <a:buNone/>
              <a:defRPr sz="3809" b="0" i="0" u="none" strike="noStrike" cap="none">
                <a:solidFill>
                  <a:srgbClr val="015F5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g2edc36a0716_0_494"/>
          <p:cNvSpPr txBox="1">
            <a:spLocks noGrp="1"/>
          </p:cNvSpPr>
          <p:nvPr>
            <p:ph type="body" idx="1"/>
          </p:nvPr>
        </p:nvSpPr>
        <p:spPr>
          <a:xfrm>
            <a:off x="608782" y="2819349"/>
            <a:ext cx="7887300" cy="19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Clr>
                <a:srgbClr val="006050"/>
              </a:buClr>
              <a:buSzPts val="2328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105" algn="l" rtl="0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Clr>
                <a:srgbClr val="006050"/>
              </a:buClr>
              <a:buSzPts val="1693"/>
              <a:buFont typeface="Arial"/>
              <a:buChar char="•"/>
              <a:defRPr sz="16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9793" algn="l" rtl="0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Font typeface="Arial"/>
              <a:buChar char="•"/>
              <a:defRPr sz="238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–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»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cxnSp>
        <p:nvCxnSpPr>
          <p:cNvPr id="14" name="Google Shape;14;g2edc36a0716_0_494"/>
          <p:cNvCxnSpPr/>
          <p:nvPr/>
        </p:nvCxnSpPr>
        <p:spPr>
          <a:xfrm>
            <a:off x="511364" y="1222319"/>
            <a:ext cx="1371900" cy="0"/>
          </a:xfrm>
          <a:prstGeom prst="straightConnector1">
            <a:avLst/>
          </a:prstGeom>
          <a:noFill/>
          <a:ln w="25400" cap="flat" cmpd="sng">
            <a:solidFill>
              <a:srgbClr val="00605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" name="Google Shape;15;g2edc36a0716_0_494"/>
          <p:cNvSpPr txBox="1"/>
          <p:nvPr/>
        </p:nvSpPr>
        <p:spPr>
          <a:xfrm>
            <a:off x="205958" y="6346207"/>
            <a:ext cx="1622400" cy="2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0"/>
              <a:buFont typeface="Arial"/>
              <a:buNone/>
            </a:pPr>
            <a:r>
              <a:rPr lang="pl-PL" sz="127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www.lasy.gov.pl</a:t>
            </a:r>
            <a:endParaRPr sz="127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Google Shape;16;g2edc36a0716_0_4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610" y="306119"/>
            <a:ext cx="1428586" cy="762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59">
          <p15:clr>
            <a:srgbClr val="FBAE40"/>
          </p15:clr>
        </p15:guide>
        <p15:guide id="2" pos="287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>
  <p:cSld name="pust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6"/>
          <p:cNvSpPr txBox="1">
            <a:spLocks noGrp="1"/>
          </p:cNvSpPr>
          <p:nvPr>
            <p:ph type="dt" idx="10"/>
          </p:nvPr>
        </p:nvSpPr>
        <p:spPr>
          <a:xfrm>
            <a:off x="228600" y="4237567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46"/>
          <p:cNvSpPr txBox="1">
            <a:spLocks noGrp="1"/>
          </p:cNvSpPr>
          <p:nvPr>
            <p:ph type="ftr" idx="11"/>
          </p:nvPr>
        </p:nvSpPr>
        <p:spPr>
          <a:xfrm>
            <a:off x="1562100" y="4237567"/>
            <a:ext cx="1447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46"/>
          <p:cNvSpPr txBox="1">
            <a:spLocks noGrp="1"/>
          </p:cNvSpPr>
          <p:nvPr>
            <p:ph type="sldNum" idx="12"/>
          </p:nvPr>
        </p:nvSpPr>
        <p:spPr>
          <a:xfrm>
            <a:off x="3276600" y="4237567"/>
            <a:ext cx="10668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2edc36a0716_0_502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g2edc36a0716_0_50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g2edc36a0716_0_502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g2edc36a0716_0_502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g2edc36a0716_0_502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g2edc36a0716_0_502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2edc36a0716_0_509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g2edc36a0716_0_50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g2edc36a0716_0_509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g2edc36a0716_0_509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g2edc36a0716_0_509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2edc36a0716_0_515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g2edc36a0716_0_515"/>
          <p:cNvSpPr txBox="1">
            <a:spLocks noGrp="1"/>
          </p:cNvSpPr>
          <p:nvPr>
            <p:ph type="body" idx="1"/>
          </p:nvPr>
        </p:nvSpPr>
        <p:spPr>
          <a:xfrm>
            <a:off x="629841" y="1681163"/>
            <a:ext cx="38685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g2edc36a0716_0_515"/>
          <p:cNvSpPr txBox="1">
            <a:spLocks noGrp="1"/>
          </p:cNvSpPr>
          <p:nvPr>
            <p:ph type="body" idx="2"/>
          </p:nvPr>
        </p:nvSpPr>
        <p:spPr>
          <a:xfrm>
            <a:off x="629841" y="2505075"/>
            <a:ext cx="38685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g2edc36a0716_0_515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4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g2edc36a0716_0_515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4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g2edc36a0716_0_515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g2edc36a0716_0_515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g2edc36a0716_0_515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be.com/live/h9qQag4gQ04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be.com/live/iR4BO28Kc84" TargetMode="External"/><Relationship Id="rId5" Type="http://schemas.openxmlformats.org/officeDocument/2006/relationships/hyperlink" Target="https://www.youtube.com/live/GObGGZD__K0" TargetMode="External"/><Relationship Id="rId4" Type="http://schemas.openxmlformats.org/officeDocument/2006/relationships/hyperlink" Target="https://youtube.com/live/w35O0zl_Mws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lasy.maps.arcgis.com/apps/webappviewer/index.html?id=fbb8c35616c64fdb8514f2311877dc30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"/>
          <p:cNvSpPr/>
          <p:nvPr/>
        </p:nvSpPr>
        <p:spPr>
          <a:xfrm>
            <a:off x="4398771" y="3220154"/>
            <a:ext cx="235962" cy="360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45"/>
              <a:buFont typeface="Arial"/>
              <a:buNone/>
            </a:pPr>
            <a:r>
              <a:rPr lang="pl-PL" sz="174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87025" y="3775767"/>
            <a:ext cx="5025341" cy="234112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"/>
          <p:cNvSpPr txBox="1"/>
          <p:nvPr/>
        </p:nvSpPr>
        <p:spPr>
          <a:xfrm>
            <a:off x="206494" y="6281826"/>
            <a:ext cx="1622083" cy="287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0"/>
              <a:buFont typeface="Arial"/>
              <a:buNone/>
            </a:pPr>
            <a:r>
              <a:rPr lang="pl-PL" sz="127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www.lasy.gov.pl</a:t>
            </a:r>
            <a:endParaRPr sz="127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47030" y="208708"/>
            <a:ext cx="2649936" cy="14522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1"/>
          <p:cNvCxnSpPr/>
          <p:nvPr/>
        </p:nvCxnSpPr>
        <p:spPr>
          <a:xfrm>
            <a:off x="3174117" y="1769288"/>
            <a:ext cx="2795762" cy="0"/>
          </a:xfrm>
          <a:prstGeom prst="straightConnector1">
            <a:avLst/>
          </a:prstGeom>
          <a:noFill/>
          <a:ln w="25400" cap="flat" cmpd="sng">
            <a:solidFill>
              <a:srgbClr val="00605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1"/>
          <p:cNvSpPr txBox="1"/>
          <p:nvPr/>
        </p:nvSpPr>
        <p:spPr>
          <a:xfrm>
            <a:off x="2831800" y="6311525"/>
            <a:ext cx="3369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l-PL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październik 2024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 txBox="1"/>
          <p:nvPr/>
        </p:nvSpPr>
        <p:spPr>
          <a:xfrm>
            <a:off x="1331700" y="1877574"/>
            <a:ext cx="6480600" cy="1850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b="1" i="0" u="none" strike="noStrike" cap="none">
                <a:solidFill>
                  <a:srgbClr val="015F51"/>
                </a:solidFill>
                <a:latin typeface="Calibri"/>
                <a:ea typeface="Calibri"/>
                <a:cs typeface="Calibri"/>
                <a:sym typeface="Calibri"/>
              </a:rPr>
              <a:t>Raport z pilotażowego, uspołecznionego procesu zainicjowanego przez Ministerstwo Klimatu </a:t>
            </a:r>
            <a:br>
              <a:rPr lang="pl-PL" sz="2400" b="1" i="0" u="none" strike="noStrike" cap="none">
                <a:solidFill>
                  <a:srgbClr val="015F5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pl-PL" sz="2400" b="1" i="0" u="none" strike="noStrike" cap="none">
                <a:solidFill>
                  <a:srgbClr val="015F51"/>
                </a:solidFill>
                <a:latin typeface="Calibri"/>
                <a:ea typeface="Calibri"/>
                <a:cs typeface="Calibri"/>
                <a:sym typeface="Calibri"/>
              </a:rPr>
              <a:t>i Środowiska dotyczącego lasów o wiodącej funkcji społecznej wokół miasta Kraków</a:t>
            </a:r>
            <a:endParaRPr sz="2400" b="0" i="0" u="none" strike="noStrike" cap="none">
              <a:solidFill>
                <a:srgbClr val="006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55;p1" descr="Plik:Poland wordmark2.png – Wikipedia, wolna encyklopedia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41420" y="3752315"/>
            <a:ext cx="1641694" cy="16416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Prostokąt 11"/>
          <p:cNvSpPr/>
          <p:nvPr/>
        </p:nvSpPr>
        <p:spPr>
          <a:xfrm>
            <a:off x="7894495" y="4212376"/>
            <a:ext cx="263770" cy="20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/>
          <p:cNvSpPr/>
          <p:nvPr/>
        </p:nvSpPr>
        <p:spPr>
          <a:xfrm>
            <a:off x="8282354" y="4875990"/>
            <a:ext cx="131884" cy="14067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23" y="1441939"/>
            <a:ext cx="6721718" cy="44811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0"/>
          <p:cNvSpPr txBox="1">
            <a:spLocks noGrp="1"/>
          </p:cNvSpPr>
          <p:nvPr>
            <p:ph type="title"/>
          </p:nvPr>
        </p:nvSpPr>
        <p:spPr>
          <a:xfrm>
            <a:off x="617250" y="1126822"/>
            <a:ext cx="8726487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33"/>
              <a:buFont typeface="Arial"/>
              <a:buNone/>
            </a:pPr>
            <a:r>
              <a:rPr lang="pl-PL" sz="3600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Kluczowe kwestie, które były poruszane</a:t>
            </a:r>
            <a:endParaRPr sz="36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06" name="Google Shape;106;p10"/>
          <p:cNvSpPr txBox="1"/>
          <p:nvPr/>
        </p:nvSpPr>
        <p:spPr>
          <a:xfrm flipH="1">
            <a:off x="373091" y="794762"/>
            <a:ext cx="892200" cy="181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9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8"/>
              <a:buFont typeface="Arial"/>
              <a:buNone/>
            </a:pPr>
            <a:endParaRPr sz="1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0"/>
          <p:cNvSpPr txBox="1"/>
          <p:nvPr/>
        </p:nvSpPr>
        <p:spPr>
          <a:xfrm>
            <a:off x="3091839" y="680512"/>
            <a:ext cx="11835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9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8"/>
              <a:buFont typeface="Arial"/>
              <a:buNone/>
            </a:pPr>
            <a:endParaRPr sz="15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0"/>
          <p:cNvSpPr txBox="1"/>
          <p:nvPr/>
        </p:nvSpPr>
        <p:spPr>
          <a:xfrm>
            <a:off x="6601167" y="680512"/>
            <a:ext cx="14205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9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8"/>
              <a:buFont typeface="Arial"/>
              <a:buNone/>
            </a:pPr>
            <a:endParaRPr sz="15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0"/>
          <p:cNvSpPr txBox="1"/>
          <p:nvPr/>
        </p:nvSpPr>
        <p:spPr>
          <a:xfrm>
            <a:off x="524278" y="2610962"/>
            <a:ext cx="2733900" cy="7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317500" algn="l" rtl="0">
              <a:lnSpc>
                <a:spcPct val="1212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BM Plex Sans"/>
              <a:buChar char="●"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obszarów lasów o wiodącej funkcji społecznej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0"/>
          <p:cNvSpPr txBox="1"/>
          <p:nvPr/>
        </p:nvSpPr>
        <p:spPr>
          <a:xfrm>
            <a:off x="4421092" y="2574022"/>
            <a:ext cx="3828900" cy="29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3175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BM Plex Sans"/>
              <a:buChar char="●"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prowadzenia zmodyfikowanej gospodarki leśnej na zaproponowanych obszarach lasów o wiodącej funkcji społecznej uwzględniające zasady gospodarowania (modyfikacje, ograniczenia, wyłączenia) określone w wybranych rekomendacjach i wytycznych Ogólnopolskiej Narady o Lasach, przekazanych przez Ministerstwo Klimatu i Środowiska</a:t>
            </a:r>
            <a:endParaRPr sz="1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1"/>
          <p:cNvSpPr txBox="1">
            <a:spLocks noGrp="1"/>
          </p:cNvSpPr>
          <p:nvPr>
            <p:ph type="title"/>
          </p:nvPr>
        </p:nvSpPr>
        <p:spPr>
          <a:xfrm>
            <a:off x="617250" y="1126822"/>
            <a:ext cx="8726487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33"/>
              <a:buFont typeface="Arial"/>
              <a:buNone/>
            </a:pPr>
            <a:r>
              <a:rPr lang="pl-PL" sz="3600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Kluczowe kwestie, które były poruszane</a:t>
            </a:r>
            <a:endParaRPr sz="36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16" name="Google Shape;116;p11"/>
          <p:cNvSpPr txBox="1">
            <a:spLocks noGrp="1"/>
          </p:cNvSpPr>
          <p:nvPr>
            <p:ph type="body" idx="1"/>
          </p:nvPr>
        </p:nvSpPr>
        <p:spPr>
          <a:xfrm>
            <a:off x="729950" y="2157538"/>
            <a:ext cx="7887300" cy="3362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700"/>
              <a:buFont typeface="Arial"/>
              <a:buChar char="•"/>
            </a:pPr>
            <a:r>
              <a:rPr lang="pl-PL" sz="2000" dirty="0"/>
              <a:t>Zespół zgłosił 5 propozycji lasów społecznych autorstwa:</a:t>
            </a:r>
            <a:endParaRPr sz="20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pl-PL" sz="1600" dirty="0"/>
              <a:t>Nadleśnictw Myślenice, Miechów, Niepołomice, Krzeszowice</a:t>
            </a:r>
            <a:endParaRPr sz="16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pl-PL" sz="1600" dirty="0"/>
              <a:t>Grupy organizacji społecznych reprezentowanych </a:t>
            </a:r>
            <a:br>
              <a:rPr lang="pl-PL" sz="1600" dirty="0"/>
            </a:br>
            <a:r>
              <a:rPr lang="pl-PL" sz="1600" dirty="0"/>
              <a:t>przez Annę Treit	</a:t>
            </a:r>
            <a:endParaRPr sz="16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pl-PL" sz="1600" dirty="0"/>
              <a:t>Urzędu Miasta i Gminy Zabierzów</a:t>
            </a:r>
            <a:endParaRPr sz="16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pl-PL" sz="1600" dirty="0"/>
              <a:t>Krzysztofa Woźniaka z Fundacji Wspierania Więzi Lokalnych „</a:t>
            </a:r>
            <a:r>
              <a:rPr lang="pl-PL" sz="1600" dirty="0" err="1"/>
              <a:t>Linking</a:t>
            </a:r>
            <a:r>
              <a:rPr lang="pl-PL" sz="1600" dirty="0"/>
              <a:t> Foundation”</a:t>
            </a:r>
            <a:endParaRPr sz="1600" dirty="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pl-PL" sz="1600" dirty="0"/>
              <a:t>Urzędu Miasta i Gminy Niepołomice</a:t>
            </a:r>
            <a:endParaRPr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0f93f4b75e_0_20"/>
          <p:cNvSpPr txBox="1">
            <a:spLocks noGrp="1"/>
          </p:cNvSpPr>
          <p:nvPr>
            <p:ph type="title"/>
          </p:nvPr>
        </p:nvSpPr>
        <p:spPr>
          <a:xfrm>
            <a:off x="617250" y="1126822"/>
            <a:ext cx="872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33"/>
              <a:buFont typeface="Arial"/>
              <a:buNone/>
            </a:pPr>
            <a:r>
              <a:rPr lang="pl-PL" sz="3600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Kluczowe kwestie, które były poruszane</a:t>
            </a:r>
            <a:endParaRPr sz="36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22" name="Google Shape;122;g30f93f4b75e_0_20"/>
          <p:cNvSpPr txBox="1">
            <a:spLocks noGrp="1"/>
          </p:cNvSpPr>
          <p:nvPr>
            <p:ph type="body" idx="1"/>
          </p:nvPr>
        </p:nvSpPr>
        <p:spPr>
          <a:xfrm>
            <a:off x="729950" y="2157538"/>
            <a:ext cx="7887300" cy="33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pl-PL" sz="1600"/>
              <a:t>W efekcie dyskusji udało się uzyskać “propozycję wspólną” w zakresie obszaru lasów społecznych, na terenach zawartych w propozycjach:</a:t>
            </a:r>
            <a:endParaRPr sz="1600"/>
          </a:p>
          <a:p>
            <a:pPr marL="914400" lvl="1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pl-PL" sz="1600"/>
              <a:t> Nadleśnictw Myślenice, Miechów, Niepołomice, Krzeszowice</a:t>
            </a:r>
            <a:endParaRPr sz="1600"/>
          </a:p>
          <a:p>
            <a:pPr marL="914400" lvl="1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pl-PL" sz="1600"/>
              <a:t>Krzysztofa Woźniaka z Fundacji Wspierania Więzi Lokalnych, „Linking Foundation”,</a:t>
            </a:r>
            <a:endParaRPr sz="1600"/>
          </a:p>
          <a:p>
            <a:pPr marL="914400" lvl="1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pl-PL" sz="1600"/>
              <a:t>Urzędu Miasta i Gminy Niepołomice i Urzędu Miasta i Gminy Zabierzów (przy czym te dwie propozycje odnosiły się tylko do terenu swoich gmin)</a:t>
            </a:r>
            <a:endParaRPr sz="16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/>
              <a:t>oraz na terenie części propozycji grupy organizacji społecznych reprezentowanych </a:t>
            </a:r>
            <a:br>
              <a:rPr lang="pl-PL" sz="1600"/>
            </a:br>
            <a:r>
              <a:rPr lang="pl-PL" sz="1600"/>
              <a:t>przez Annę Treit</a:t>
            </a:r>
            <a:endParaRPr sz="1600"/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pl-PL" sz="1600"/>
              <a:t>“propozycja wspólna” - obszar lasów społecznych zbieżny dla kilku propozycji</a:t>
            </a:r>
            <a:endParaRPr sz="160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0f93f4b75e_0_25"/>
          <p:cNvSpPr txBox="1">
            <a:spLocks noGrp="1"/>
          </p:cNvSpPr>
          <p:nvPr>
            <p:ph type="title"/>
          </p:nvPr>
        </p:nvSpPr>
        <p:spPr>
          <a:xfrm>
            <a:off x="617250" y="1126822"/>
            <a:ext cx="872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33"/>
              <a:buFont typeface="Arial"/>
              <a:buNone/>
            </a:pPr>
            <a:r>
              <a:rPr lang="pl-PL" sz="3600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Kluczowe kwestie, które były poruszane</a:t>
            </a:r>
            <a:endParaRPr sz="36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28" name="Google Shape;128;g30f93f4b75e_0_25"/>
          <p:cNvSpPr txBox="1">
            <a:spLocks noGrp="1"/>
          </p:cNvSpPr>
          <p:nvPr>
            <p:ph type="body" idx="1"/>
          </p:nvPr>
        </p:nvSpPr>
        <p:spPr>
          <a:xfrm>
            <a:off x="729950" y="2157538"/>
            <a:ext cx="7887300" cy="33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pl-PL" sz="1600"/>
              <a:t>Poparcie członków i członkiń Zespołu dla “propozycji wspólnej”zostało zbadane - na wniosek formalny przewodniczącego - w drodze głosowania</a:t>
            </a:r>
            <a:endParaRPr sz="160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pl-PL" sz="1600"/>
              <a:t>Propozycję poparły 23 osoby, 1 wstrzymała się od głosu, 12 nie wzięło udział w głosowaniu</a:t>
            </a:r>
            <a:endParaRPr sz="160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pl-PL" sz="1600"/>
              <a:t>Reprezentantka grupy organizacji społecznych zawnioskowała </a:t>
            </a:r>
            <a:br>
              <a:rPr lang="pl-PL" sz="1600"/>
            </a:br>
            <a:r>
              <a:rPr lang="pl-PL" sz="1600"/>
              <a:t>o głosowanie imienne, ale Zespół odrzucił ten wniosek</a:t>
            </a:r>
            <a:br>
              <a:rPr lang="pl-PL" sz="1600"/>
            </a:br>
            <a:endParaRPr sz="160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pl-PL" sz="1600"/>
              <a:t>Członkowie i członkinie Zespołu zgłaszali ponadto zdania odrębne </a:t>
            </a:r>
            <a:br>
              <a:rPr lang="pl-PL" sz="1600"/>
            </a:br>
            <a:r>
              <a:rPr lang="pl-PL" sz="1600"/>
              <a:t>dla poszczególnych propozycji za pośrednictwem formularza online oraz mailowo</a:t>
            </a:r>
            <a:endParaRPr sz="1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70" y="720969"/>
            <a:ext cx="8331630" cy="55530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1000"/>
            <a:ext cx="8001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3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4"/>
          <p:cNvSpPr txBox="1">
            <a:spLocks noGrp="1"/>
          </p:cNvSpPr>
          <p:nvPr>
            <p:ph type="title"/>
          </p:nvPr>
        </p:nvSpPr>
        <p:spPr>
          <a:xfrm>
            <a:off x="608782" y="14646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O czym rozmawialiśmy</a:t>
            </a:r>
            <a:endParaRPr/>
          </a:p>
        </p:txBody>
      </p:sp>
      <p:sp>
        <p:nvSpPr>
          <p:cNvPr id="139" name="Google Shape;139;p14"/>
          <p:cNvSpPr txBox="1">
            <a:spLocks noGrp="1"/>
          </p:cNvSpPr>
          <p:nvPr>
            <p:ph type="body" idx="1"/>
          </p:nvPr>
        </p:nvSpPr>
        <p:spPr>
          <a:xfrm>
            <a:off x="608782" y="2226637"/>
            <a:ext cx="7887300" cy="4113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600">
                <a:solidFill>
                  <a:srgbClr val="000000"/>
                </a:solidFill>
              </a:rPr>
              <a:t>W ramach zespołu w przedłożonych propozycjach zostały wskazane </a:t>
            </a:r>
            <a:r>
              <a:rPr lang="pl-PL" sz="1600"/>
              <a:t>kryteria dla wyboru Lasu Społecznego zgodnie z dokumentem MKiŚ Wybrane Rekomendacje i Wytyczne Ogólnopolskiej Narady o Lasach dot. Wzmocnienia ochrony lasów ważnych społecznie wokół miast</a:t>
            </a:r>
            <a:endParaRPr sz="1600"/>
          </a:p>
          <a:p>
            <a:pPr marL="3429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pl-PL" sz="1600"/>
              <a:t>Dodatkowo w propozycji Krzysztofa Woźniaka oraz w “propozycji wspólnej” zostało użyte kryterium odległości od umownego centrum Krakowa (Rynku Głównego): 20 km</a:t>
            </a:r>
            <a:endParaRPr sz="1600"/>
          </a:p>
          <a:p>
            <a:pPr marL="3429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</a:pPr>
            <a:endParaRPr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5"/>
          <p:cNvSpPr txBox="1">
            <a:spLocks noGrp="1"/>
          </p:cNvSpPr>
          <p:nvPr>
            <p:ph type="title"/>
          </p:nvPr>
        </p:nvSpPr>
        <p:spPr>
          <a:xfrm>
            <a:off x="608782" y="14646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O czym rozmawialiśmy</a:t>
            </a:r>
            <a:endParaRPr/>
          </a:p>
        </p:txBody>
      </p:sp>
      <p:sp>
        <p:nvSpPr>
          <p:cNvPr id="145" name="Google Shape;145;p15"/>
          <p:cNvSpPr txBox="1">
            <a:spLocks noGrp="1"/>
          </p:cNvSpPr>
          <p:nvPr>
            <p:ph type="body" idx="1"/>
          </p:nvPr>
        </p:nvSpPr>
        <p:spPr>
          <a:xfrm>
            <a:off x="608782" y="2226637"/>
            <a:ext cx="7887300" cy="4113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466"/>
              </a:spcBef>
              <a:spcAft>
                <a:spcPts val="0"/>
              </a:spcAft>
              <a:buNone/>
            </a:pPr>
            <a:r>
              <a:rPr lang="pl-PL" sz="1600"/>
              <a:t>W trakcie spotkań dyskusyjnych poruszane było wiele wątków związanych z lasami społecznymi, były to m.in.:</a:t>
            </a:r>
            <a:endParaRPr sz="1600"/>
          </a:p>
          <a:p>
            <a:pPr marL="457200" lvl="0" indent="-330200" algn="just" rtl="0">
              <a:lnSpc>
                <a:spcPct val="150000"/>
              </a:lnSpc>
              <a:spcBef>
                <a:spcPts val="466"/>
              </a:spcBef>
              <a:spcAft>
                <a:spcPts val="0"/>
              </a:spcAft>
              <a:buSzPts val="1600"/>
              <a:buChar char="-"/>
            </a:pPr>
            <a:r>
              <a:rPr lang="pl-PL" sz="1600">
                <a:latin typeface="Arial"/>
                <a:ea typeface="Arial"/>
                <a:cs typeface="Arial"/>
                <a:sym typeface="Arial"/>
              </a:rPr>
              <a:t>wartości związan</a:t>
            </a:r>
            <a:r>
              <a:rPr lang="pl-PL" sz="1600"/>
              <a:t>e</a:t>
            </a:r>
            <a:r>
              <a:rPr lang="pl-PL" sz="1600">
                <a:latin typeface="Arial"/>
                <a:ea typeface="Arial"/>
                <a:cs typeface="Arial"/>
                <a:sym typeface="Arial"/>
              </a:rPr>
              <a:t> z funkcjonowaniem lasów</a:t>
            </a:r>
            <a:r>
              <a:rPr lang="pl-PL" sz="1600"/>
              <a:t>,</a:t>
            </a:r>
            <a:endParaRPr sz="1600"/>
          </a:p>
          <a:p>
            <a:pPr marL="457200" lvl="0" indent="-330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pl-PL" sz="1600"/>
              <a:t>obszar, na którym mają być wyznaczane są lasy społeczne,</a:t>
            </a:r>
            <a:endParaRPr sz="1600"/>
          </a:p>
          <a:p>
            <a:pPr marL="457200" lvl="0" indent="-330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pl-PL" sz="1600"/>
              <a:t>ekonomiczne, prawne i inne konsekwencje wyznaczania lasów społecznych,</a:t>
            </a:r>
            <a:endParaRPr sz="1600"/>
          </a:p>
          <a:p>
            <a:pPr marL="457200" lvl="0" indent="-330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pl-PL" sz="1600"/>
              <a:t>funkcje wodochronne lasów</a:t>
            </a:r>
            <a:r>
              <a:rPr lang="pl-PL"/>
              <a:t>.</a:t>
            </a:r>
            <a:endParaRPr sz="1600">
              <a:solidFill>
                <a:srgbClr val="000000"/>
              </a:solidFill>
            </a:endParaRPr>
          </a:p>
          <a:p>
            <a:pPr marL="342900" lvl="0" indent="-196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None/>
            </a:pPr>
            <a:endParaRPr sz="1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6"/>
          <p:cNvSpPr txBox="1"/>
          <p:nvPr/>
        </p:nvSpPr>
        <p:spPr>
          <a:xfrm>
            <a:off x="1637976" y="2642890"/>
            <a:ext cx="6685972" cy="1023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794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 | Jak zorganizowany był uspołeczniony proces?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"/>
          <p:cNvSpPr txBox="1"/>
          <p:nvPr/>
        </p:nvSpPr>
        <p:spPr>
          <a:xfrm>
            <a:off x="1637976" y="2854538"/>
            <a:ext cx="6669450" cy="1023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794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 | Czego dotyczył pilotaż ws. lasów o wiodącej funkcji społecznej 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"/>
          <p:cNvSpPr txBox="1">
            <a:spLocks noGrp="1"/>
          </p:cNvSpPr>
          <p:nvPr>
            <p:ph type="title"/>
          </p:nvPr>
        </p:nvSpPr>
        <p:spPr>
          <a:xfrm>
            <a:off x="606832" y="16932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Jak zorganizowany był proces</a:t>
            </a:r>
            <a:endParaRPr/>
          </a:p>
        </p:txBody>
      </p:sp>
      <p:sp>
        <p:nvSpPr>
          <p:cNvPr id="162" name="Google Shape;162;p17"/>
          <p:cNvSpPr txBox="1">
            <a:spLocks noGrp="1"/>
          </p:cNvSpPr>
          <p:nvPr>
            <p:ph type="body" idx="1"/>
          </p:nvPr>
        </p:nvSpPr>
        <p:spPr>
          <a:xfrm>
            <a:off x="628350" y="2666948"/>
            <a:ext cx="7887300" cy="303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Arial"/>
              <a:buChar char="•"/>
            </a:pPr>
            <a:r>
              <a:rPr lang="pl-PL" sz="1500">
                <a:solidFill>
                  <a:srgbClr val="000000"/>
                </a:solidFill>
              </a:rPr>
              <a:t>Zespół pracował podczas i pomiędzy czterema spotkaniami, które miały miejsce </a:t>
            </a:r>
            <a:br>
              <a:rPr lang="pl-PL" sz="1500">
                <a:solidFill>
                  <a:srgbClr val="000000"/>
                </a:solidFill>
              </a:rPr>
            </a:br>
            <a:r>
              <a:rPr lang="pl-PL" sz="1500">
                <a:solidFill>
                  <a:srgbClr val="000000"/>
                </a:solidFill>
              </a:rPr>
              <a:t>w Tauron Arenie w Krakowie:</a:t>
            </a:r>
            <a:endParaRPr sz="1500"/>
          </a:p>
          <a:p>
            <a:pPr marL="80010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pl-PL" sz="1500">
                <a:solidFill>
                  <a:srgbClr val="000000"/>
                </a:solidFill>
              </a:rPr>
              <a:t>17.09 spotkanie informacyjne</a:t>
            </a:r>
            <a:endParaRPr sz="1500"/>
          </a:p>
          <a:p>
            <a:pPr marL="80010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pl-PL" sz="1500">
                <a:solidFill>
                  <a:srgbClr val="000000"/>
                </a:solidFill>
              </a:rPr>
              <a:t>17.10 spotkanie dyskusyjne (prezentacja i dyskusja na temat 3 propozycji)</a:t>
            </a:r>
            <a:endParaRPr sz="1500"/>
          </a:p>
          <a:p>
            <a:pPr marL="80010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pl-PL" sz="1500">
                <a:solidFill>
                  <a:srgbClr val="000000"/>
                </a:solidFill>
              </a:rPr>
              <a:t>18.10 spotkanie dyskusyjne (prezentacja i dyskusja na temat 3 propozycji)</a:t>
            </a:r>
            <a:endParaRPr sz="1500"/>
          </a:p>
          <a:p>
            <a:pPr marL="80010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•"/>
            </a:pPr>
            <a:r>
              <a:rPr lang="pl-PL" sz="1500">
                <a:solidFill>
                  <a:srgbClr val="000000"/>
                </a:solidFill>
              </a:rPr>
              <a:t>28.10 spotkanie dyskusyjne (prezentacja i dyskusja na temat 2 nowych propozycji, uzgodnienia pomiędzy autorami propozycji, dokumentacja zdań odrębnych oraz uwag i rekomendacji do procesu)</a:t>
            </a:r>
            <a:endParaRPr sz="1500"/>
          </a:p>
          <a:p>
            <a:pPr marL="342900" lvl="0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Font typeface="Arial"/>
              <a:buChar char="•"/>
            </a:pPr>
            <a:r>
              <a:rPr lang="pl-PL" sz="1500">
                <a:solidFill>
                  <a:srgbClr val="000000"/>
                </a:solidFill>
              </a:rPr>
              <a:t>Spotkania były moderowane przez zewnętrzne moderatorki</a:t>
            </a:r>
            <a:endParaRPr sz="15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8"/>
          <p:cNvSpPr txBox="1">
            <a:spLocks noGrp="1"/>
          </p:cNvSpPr>
          <p:nvPr>
            <p:ph type="title"/>
          </p:nvPr>
        </p:nvSpPr>
        <p:spPr>
          <a:xfrm>
            <a:off x="606832" y="16932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Jak zorganizowany był proces</a:t>
            </a:r>
            <a:endParaRPr/>
          </a:p>
        </p:txBody>
      </p:sp>
      <p:sp>
        <p:nvSpPr>
          <p:cNvPr id="168" name="Google Shape;168;p18"/>
          <p:cNvSpPr txBox="1">
            <a:spLocks noGrp="1"/>
          </p:cNvSpPr>
          <p:nvPr>
            <p:ph type="body" idx="1"/>
          </p:nvPr>
        </p:nvSpPr>
        <p:spPr>
          <a:xfrm>
            <a:off x="628350" y="2666948"/>
            <a:ext cx="7887300" cy="303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pl-PL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 spotkaniach uczestniczyli zewnętrzni eksperci wskazani przez członków i członkinie Zespołu, których udział został uwzględniony w Regulaminie pracy Zespołu:</a:t>
            </a:r>
            <a:br>
              <a:rPr lang="pl-PL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pl-PL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pl-PL" sz="1500"/>
              <a:t>“</a:t>
            </a:r>
            <a:r>
              <a:rPr lang="pl-PL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 posiedzeniach zespołu mogą brać udział Eksperci wskazani przez Członków zespołu, skład grona Ekspertów podlega akceptacji MKiŚ.  Do zadań Ekspertów należy dzielenie się wiedzą ekspercką wynikającą z ich specjalizacji, mogącą pomóc Członkom zespołu w pracy. Eksperci nie uczestniczą w wypracowaniu Propozycji,  nie wyrażają opinii czy poparcia dla wypracowanych Propozycji. Eksperci zabierają głos w odpowiedzi na zaproszenie Członka Zespołu, w wyznaczonym do tego czasie.</a:t>
            </a:r>
            <a:r>
              <a:rPr lang="pl-PL" sz="1500"/>
              <a:t>”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6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None/>
            </a:pP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8"/>
          <p:cNvSpPr txBox="1">
            <a:spLocks noGrp="1"/>
          </p:cNvSpPr>
          <p:nvPr>
            <p:ph type="title"/>
          </p:nvPr>
        </p:nvSpPr>
        <p:spPr>
          <a:xfrm>
            <a:off x="606832" y="16932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Jak zorganizowany był proces</a:t>
            </a:r>
            <a:endParaRPr dirty="0"/>
          </a:p>
        </p:txBody>
      </p:sp>
      <p:sp>
        <p:nvSpPr>
          <p:cNvPr id="168" name="Google Shape;168;p18"/>
          <p:cNvSpPr txBox="1">
            <a:spLocks noGrp="1"/>
          </p:cNvSpPr>
          <p:nvPr>
            <p:ph type="body" idx="1"/>
          </p:nvPr>
        </p:nvSpPr>
        <p:spPr>
          <a:xfrm>
            <a:off x="628350" y="2666948"/>
            <a:ext cx="7887300" cy="303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</a:pPr>
            <a:r>
              <a:rPr lang="pl-PL" sz="15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Zaproszenia do roli eksperta wystosowano do następujących osób, które zgłosił Zespół:</a:t>
            </a:r>
          </a:p>
          <a:p>
            <a:pPr marL="3429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•"/>
            </a:pPr>
            <a:endParaRPr lang="pl-PL" sz="15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•"/>
            </a:pPr>
            <a:endParaRPr sz="15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6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None/>
            </a:pPr>
            <a:endParaRPr sz="15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71469"/>
              </p:ext>
            </p:extLst>
          </p:nvPr>
        </p:nvGraphicFramePr>
        <p:xfrm>
          <a:off x="692149" y="3234787"/>
          <a:ext cx="4054417" cy="2126922"/>
        </p:xfrm>
        <a:graphic>
          <a:graphicData uri="http://schemas.openxmlformats.org/drawingml/2006/table">
            <a:tbl>
              <a:tblPr/>
              <a:tblGrid>
                <a:gridCol w="4054417">
                  <a:extLst>
                    <a:ext uri="{9D8B030D-6E8A-4147-A177-3AD203B41FA5}">
                      <a16:colId xmlns:a16="http://schemas.microsoft.com/office/drawing/2014/main" val="1014588070"/>
                    </a:ext>
                  </a:extLst>
                </a:gridCol>
              </a:tblGrid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dr  Piotr Dąbrowski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690437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prof. dr hab. inż. Michał Ciach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735652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dr Magdalena Frączek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478733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prof. dr hab. inż. Marek Wajdzik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835256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ks. prof. dr hab. Andrzej </a:t>
                      </a:r>
                      <a:r>
                        <a:rPr lang="pl-PL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Muszala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102508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prof. dr hab. inż. Jarosław Socha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090258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prof. dr hab. inż. Tadeusz Juliszewski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969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609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46" y="1416290"/>
            <a:ext cx="8071337" cy="454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70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8" y="1441938"/>
            <a:ext cx="8010123" cy="450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273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0"/>
          <p:cNvSpPr txBox="1"/>
          <p:nvPr/>
        </p:nvSpPr>
        <p:spPr>
          <a:xfrm>
            <a:off x="1637976" y="2854538"/>
            <a:ext cx="6039262" cy="1023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794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 |Kalendarium prac lokalnych zespołów ds. lasów społecznych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0f93f4b75e_0_30"/>
          <p:cNvSpPr txBox="1">
            <a:spLocks noGrp="1"/>
          </p:cNvSpPr>
          <p:nvPr>
            <p:ph type="title"/>
          </p:nvPr>
        </p:nvSpPr>
        <p:spPr>
          <a:xfrm>
            <a:off x="606832" y="1316165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Kalendarium</a:t>
            </a:r>
            <a:endParaRPr/>
          </a:p>
        </p:txBody>
      </p:sp>
      <p:sp>
        <p:nvSpPr>
          <p:cNvPr id="186" name="Google Shape;186;g30f93f4b75e_0_30"/>
          <p:cNvSpPr txBox="1">
            <a:spLocks noGrp="1"/>
          </p:cNvSpPr>
          <p:nvPr>
            <p:ph type="body" idx="1"/>
          </p:nvPr>
        </p:nvSpPr>
        <p:spPr>
          <a:xfrm>
            <a:off x="606832" y="1955500"/>
            <a:ext cx="7887300" cy="4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600">
                <a:solidFill>
                  <a:srgbClr val="000000"/>
                </a:solidFill>
              </a:rPr>
              <a:t>Spotkanie informacyjne| 16 września 2024 r.</a:t>
            </a:r>
            <a:endParaRPr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200">
                <a:solidFill>
                  <a:srgbClr val="000000"/>
                </a:solidFill>
              </a:rPr>
              <a:t>Spotkanie wprowadzające do procesu, podzielone na dwie części: wystąpienia i prezentacje przedstawicieli administracji, Sejmu, RDLP i MKiŚ, rozmowy w podgrupach na temat obaw i oczekiwań związanych z procesem;</a:t>
            </a:r>
            <a:br>
              <a:rPr lang="pl-PL" sz="1200">
                <a:solidFill>
                  <a:srgbClr val="000000"/>
                </a:solidFill>
              </a:rPr>
            </a:br>
            <a:r>
              <a:rPr lang="pl-PL" sz="1200">
                <a:solidFill>
                  <a:srgbClr val="000000"/>
                </a:solidFill>
              </a:rPr>
              <a:t>Decyzja o zaproszeniu do prac z Zespołem ekspertów zewnętrznych</a:t>
            </a:r>
            <a:endParaRPr sz="1200"/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600">
                <a:solidFill>
                  <a:srgbClr val="000000"/>
                </a:solidFill>
              </a:rPr>
              <a:t>Spotkanie dyskusyjne| 17-18 października 2024 r.</a:t>
            </a:r>
            <a:endParaRPr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200">
                <a:solidFill>
                  <a:srgbClr val="000000"/>
                </a:solidFill>
              </a:rPr>
              <a:t>Prezentacja i omówienie propozycji nadleśnictw Myślenice, Miechów, Krzeszowice i Niepołomice, propozycji grupy organizacji społecznych i propozycji gminy Zabierzów</a:t>
            </a:r>
            <a:endParaRPr sz="1200"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 sz="1065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1"/>
          <p:cNvSpPr txBox="1">
            <a:spLocks noGrp="1"/>
          </p:cNvSpPr>
          <p:nvPr>
            <p:ph type="title"/>
          </p:nvPr>
        </p:nvSpPr>
        <p:spPr>
          <a:xfrm>
            <a:off x="606832" y="1316165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Kalendarium c.d.</a:t>
            </a:r>
            <a:endParaRPr/>
          </a:p>
        </p:txBody>
      </p:sp>
      <p:sp>
        <p:nvSpPr>
          <p:cNvPr id="192" name="Google Shape;192;p21"/>
          <p:cNvSpPr txBox="1">
            <a:spLocks noGrp="1"/>
          </p:cNvSpPr>
          <p:nvPr>
            <p:ph type="body" idx="1"/>
          </p:nvPr>
        </p:nvSpPr>
        <p:spPr>
          <a:xfrm>
            <a:off x="606832" y="1955500"/>
            <a:ext cx="7887300" cy="4219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/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600">
                <a:solidFill>
                  <a:srgbClr val="000000"/>
                </a:solidFill>
              </a:rPr>
              <a:t>Zgłaszanie zdań odrębnych do propozycji za pośrednictwem formularza online| 23-27 października 2024 r.</a:t>
            </a:r>
            <a:endParaRPr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200">
                <a:solidFill>
                  <a:srgbClr val="000000"/>
                </a:solidFill>
              </a:rPr>
              <a:t>Możliwość zgłoszenia opinii dla zgłoszonych propozycji.</a:t>
            </a:r>
            <a:endParaRPr sz="1200"/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600">
                <a:solidFill>
                  <a:srgbClr val="000000"/>
                </a:solidFill>
              </a:rPr>
              <a:t>Spotkanie dyskusyjne podsumowujące| 28 października 2024 r.</a:t>
            </a:r>
            <a:endParaRPr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200">
                <a:solidFill>
                  <a:srgbClr val="000000"/>
                </a:solidFill>
              </a:rPr>
              <a:t>Prezentacja 2 propozycji (przedstawiciela ngo i gminy Niepołomice), uzgodnienia pomiędzy autorami wszystkich propozycji, zebranie uwag i rekomendacji do procesu</a:t>
            </a:r>
            <a:endParaRPr sz="1200"/>
          </a:p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600">
                <a:solidFill>
                  <a:srgbClr val="000000"/>
                </a:solidFill>
              </a:rPr>
              <a:t>Raport z dialogu| 31 października 2024 r.</a:t>
            </a:r>
            <a:endParaRPr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200">
                <a:solidFill>
                  <a:srgbClr val="000000"/>
                </a:solidFill>
              </a:rPr>
              <a:t>Przesłanie raportu do Wojewody Małopolskiego</a:t>
            </a:r>
            <a:endParaRPr sz="1200"/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 sz="1065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1"/>
          <p:cNvSpPr txBox="1">
            <a:spLocks noGrp="1"/>
          </p:cNvSpPr>
          <p:nvPr>
            <p:ph type="title"/>
          </p:nvPr>
        </p:nvSpPr>
        <p:spPr>
          <a:xfrm>
            <a:off x="606832" y="1316165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Kalendarium c.d.</a:t>
            </a:r>
            <a:endParaRPr dirty="0"/>
          </a:p>
        </p:txBody>
      </p:sp>
      <p:sp>
        <p:nvSpPr>
          <p:cNvPr id="192" name="Google Shape;192;p21"/>
          <p:cNvSpPr txBox="1">
            <a:spLocks noGrp="1"/>
          </p:cNvSpPr>
          <p:nvPr>
            <p:ph type="body" idx="1"/>
          </p:nvPr>
        </p:nvSpPr>
        <p:spPr>
          <a:xfrm>
            <a:off x="606832" y="1955500"/>
            <a:ext cx="7887300" cy="4219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 dirty="0"/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</a:rPr>
              <a:t>Raport zawierający propozycje obszarów lasów o wiodącej funkcji społecznej i zasad gospodarowania na tych obszarach opracowany przez lokalny zespół, został przekazany przez Przewodniczącego lokalnego zespołu Wojewodzie Małopolskiemu. </a:t>
            </a:r>
          </a:p>
          <a:p>
            <a:pPr marL="228600" indent="0"/>
            <a:endParaRPr lang="pl-PL" sz="2800" dirty="0">
              <a:solidFill>
                <a:schemeClr val="tx1"/>
              </a:solidFill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</a:rPr>
              <a:t>Wojewoda Małopolski przedkłada Ministrowi Klimatu i Środowiska raport zawierający propozycje obszarów lasów o wiodącej funkcji społecznej i zasad gospodarowania na tych obszarach opracowany przez lokalny zespół wraz z wnioskami i postulatami opracowanymi na jego podstawie.</a:t>
            </a:r>
          </a:p>
          <a:p>
            <a:pPr marL="45720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endParaRPr sz="1065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3169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"/>
          <p:cNvSpPr txBox="1"/>
          <p:nvPr/>
        </p:nvSpPr>
        <p:spPr>
          <a:xfrm>
            <a:off x="1637976" y="2854538"/>
            <a:ext cx="6039262" cy="1535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794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 |Uczestnicy biorący udział w pracach lokalnego zespołu ds. lasów o wiodącej funkcji społecznej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eddee12cb1_0_135"/>
          <p:cNvSpPr txBox="1">
            <a:spLocks noGrp="1"/>
          </p:cNvSpPr>
          <p:nvPr>
            <p:ph type="title"/>
          </p:nvPr>
        </p:nvSpPr>
        <p:spPr>
          <a:xfrm>
            <a:off x="608782" y="14646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Czego dotyczył pilotaż</a:t>
            </a:r>
            <a:endParaRPr dirty="0"/>
          </a:p>
        </p:txBody>
      </p:sp>
      <p:sp>
        <p:nvSpPr>
          <p:cNvPr id="68" name="Google Shape;68;g2eddee12cb1_0_135"/>
          <p:cNvSpPr txBox="1">
            <a:spLocks noGrp="1"/>
          </p:cNvSpPr>
          <p:nvPr>
            <p:ph type="body" idx="1"/>
          </p:nvPr>
        </p:nvSpPr>
        <p:spPr>
          <a:xfrm>
            <a:off x="729950" y="2157538"/>
            <a:ext cx="7887300" cy="3836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ea typeface="Calibri" panose="020F0502020204030204" pitchFamily="34" charset="0"/>
              </a:rPr>
              <a:t>Wyznaczanie lasów o wiodącej funkcji społecznej to pilotażowy proces zainicjowany przez  Ministerstwo Klimatu i Środowiska. Podstawa prawna procesu to polecenie Minister Klimatu i Środowiska z dn. 26.04.2024 r. z </a:t>
            </a:r>
            <a:r>
              <a:rPr lang="pl-PL" sz="1600" dirty="0" err="1">
                <a:solidFill>
                  <a:schemeClr val="tx1"/>
                </a:solidFill>
                <a:ea typeface="Calibri" panose="020F0502020204030204" pitchFamily="34" charset="0"/>
              </a:rPr>
              <a:t>późn</a:t>
            </a:r>
            <a:r>
              <a:rPr lang="pl-PL" sz="1600" dirty="0">
                <a:solidFill>
                  <a:schemeClr val="tx1"/>
                </a:solidFill>
                <a:ea typeface="Calibri" panose="020F0502020204030204" pitchFamily="34" charset="0"/>
              </a:rPr>
              <a:t>. zm. oraz wydane w oparciu o nie Zarządzenie nr 109 Dyrektora Generalnego Lasów Państwowych z dn. 30.08.2024 r. Zgodnie z tymi aktami prawnymi powołany został lokalny zespół, którego zadaniem było wypracowanie propozycji obszarów lasów o wiodącej funkcji społecznej i zasad gospodarowania na tych obszarach. Celem planowanych działań jest wzmocnienie ochrony lasów o wiodącej funkcji społecznej.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Pieczę nad całokształtem procesu, w roli gospodarza sprawował Wojewoda Małopolski, natomiast merytoryczną stronę procesu organizowała Regionalna Dyrekcja Lasów Państwowych w Krakowie. Nad przebiegiem prac lokalnych zespołów czuwali </a:t>
            </a:r>
            <a:r>
              <a:rPr lang="pl-PL" sz="1600" dirty="0" err="1"/>
              <a:t>facylitatorzy</a:t>
            </a:r>
            <a:r>
              <a:rPr lang="pl-PL" sz="1600" dirty="0"/>
              <a:t>.</a:t>
            </a:r>
            <a:endParaRPr lang="pl-PL" sz="1600" dirty="0">
              <a:solidFill>
                <a:schemeClr val="tx1"/>
              </a:solidFill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"/>
          <p:cNvSpPr txBox="1">
            <a:spLocks noGrp="1"/>
          </p:cNvSpPr>
          <p:nvPr>
            <p:ph type="title"/>
          </p:nvPr>
        </p:nvSpPr>
        <p:spPr>
          <a:xfrm>
            <a:off x="2790525" y="464475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Uczestnicy</a:t>
            </a:r>
            <a:endParaRPr dirty="0"/>
          </a:p>
        </p:txBody>
      </p:sp>
      <p:sp>
        <p:nvSpPr>
          <p:cNvPr id="203" name="Google Shape;203;p23"/>
          <p:cNvSpPr txBox="1"/>
          <p:nvPr/>
        </p:nvSpPr>
        <p:spPr>
          <a:xfrm>
            <a:off x="168519" y="1346717"/>
            <a:ext cx="8591550" cy="2609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050"/>
              </a:buClr>
              <a:buSzPts val="2300"/>
              <a:buFont typeface="Arial"/>
              <a:buChar char="•"/>
            </a:pPr>
            <a:r>
              <a:rPr lang="pl-PL" sz="1600" dirty="0"/>
              <a:t>Frekwencja członków zespołu na organizowanych spotkaniach prezentowała się następująco: 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050"/>
              </a:buClr>
              <a:buSzPts val="2300"/>
              <a:buFont typeface="Arial"/>
              <a:buChar char="•"/>
            </a:pPr>
            <a:endParaRPr lang="pl-PL" sz="1600"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050"/>
              </a:buClr>
              <a:buSzPts val="2300"/>
              <a:buFont typeface="Arial"/>
              <a:buChar char="•"/>
            </a:pPr>
            <a:endParaRPr lang="pl-PL" sz="1600"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050"/>
              </a:buClr>
              <a:buSzPts val="2300"/>
              <a:buFont typeface="Arial"/>
              <a:buChar char="•"/>
            </a:pPr>
            <a:endParaRPr lang="pl-PL" sz="1600"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050"/>
              </a:buClr>
              <a:buSzPts val="2300"/>
              <a:buFont typeface="Arial"/>
              <a:buChar char="•"/>
            </a:pPr>
            <a:r>
              <a:rPr lang="pl-PL" sz="1600" dirty="0"/>
              <a:t>Szczegółowa lista obecności znajduje się w załączniku nr 2</a:t>
            </a:r>
          </a:p>
          <a:p>
            <a:pPr marL="342900" lvl="0" indent="-342900" algn="just">
              <a:lnSpc>
                <a:spcPct val="150000"/>
              </a:lnSpc>
              <a:buClr>
                <a:srgbClr val="006050"/>
              </a:buClr>
              <a:buSzPts val="2300"/>
              <a:buFont typeface="Arial"/>
              <a:buChar char="•"/>
            </a:pPr>
            <a:r>
              <a:rPr lang="pl-PL" sz="1600" dirty="0"/>
              <a:t>Członkowie zespołu zostali zaproszeni do prac zespołu na podstawie wytycznych i </a:t>
            </a:r>
            <a:r>
              <a:rPr lang="pl-PL" sz="1600" dirty="0">
                <a:latin typeface="Arial" panose="020B0604020202020204" pitchFamily="34" charset="0"/>
                <a:ea typeface="Times New Roman" panose="02020603050405020304" pitchFamily="18" charset="0"/>
              </a:rPr>
              <a:t>poleceń Minister Klimatu i Środowiska </a:t>
            </a:r>
            <a:r>
              <a:rPr lang="pl-PL" sz="1600" dirty="0" err="1">
                <a:latin typeface="Arial" panose="020B0604020202020204" pitchFamily="34" charset="0"/>
                <a:ea typeface="Times New Roman" panose="02020603050405020304" pitchFamily="18" charset="0"/>
              </a:rPr>
              <a:t>zn</a:t>
            </a:r>
            <a:r>
              <a:rPr lang="pl-PL" sz="1600" dirty="0">
                <a:latin typeface="Arial" panose="020B0604020202020204" pitchFamily="34" charset="0"/>
                <a:ea typeface="Times New Roman" panose="02020603050405020304" pitchFamily="18" charset="0"/>
              </a:rPr>
              <a:t>. spr.: DLŁ-WGL.0335.22.2024 z dn. 26.04.2024 r., z dn. 13.06.2024 r., z dn. 11.07.2024 r. oraz z dn. 19.07.2024 r. ws. wzmocnienia ochrony lasów o wiodącej funkcji społecznej wokół miast: Warszawa, Kraków, Gdańsk-Sopot-Gdynia, Wrocław, Łódź, Poznań, Katowice, Bydgoszcz-Toruń, Szczecin</a:t>
            </a:r>
            <a:r>
              <a:rPr lang="pl-PL" sz="1600" dirty="0"/>
              <a:t> poprzez wystosowanie pisma z zaproszeniem do prac zespołu przez Dyrektora RDLP w Krakowie oraz Wojewody Małopolskiego. </a:t>
            </a:r>
            <a:endParaRPr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429841"/>
              </p:ext>
            </p:extLst>
          </p:nvPr>
        </p:nvGraphicFramePr>
        <p:xfrm>
          <a:off x="329712" y="2337173"/>
          <a:ext cx="8058149" cy="628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14089">
                  <a:extLst>
                    <a:ext uri="{9D8B030D-6E8A-4147-A177-3AD203B41FA5}">
                      <a16:colId xmlns:a16="http://schemas.microsoft.com/office/drawing/2014/main" val="786321614"/>
                    </a:ext>
                  </a:extLst>
                </a:gridCol>
                <a:gridCol w="1311015">
                  <a:extLst>
                    <a:ext uri="{9D8B030D-6E8A-4147-A177-3AD203B41FA5}">
                      <a16:colId xmlns:a16="http://schemas.microsoft.com/office/drawing/2014/main" val="3145921317"/>
                    </a:ext>
                  </a:extLst>
                </a:gridCol>
                <a:gridCol w="1311015">
                  <a:extLst>
                    <a:ext uri="{9D8B030D-6E8A-4147-A177-3AD203B41FA5}">
                      <a16:colId xmlns:a16="http://schemas.microsoft.com/office/drawing/2014/main" val="2338580907"/>
                    </a:ext>
                  </a:extLst>
                </a:gridCol>
                <a:gridCol w="1311015">
                  <a:extLst>
                    <a:ext uri="{9D8B030D-6E8A-4147-A177-3AD203B41FA5}">
                      <a16:colId xmlns:a16="http://schemas.microsoft.com/office/drawing/2014/main" val="2030950349"/>
                    </a:ext>
                  </a:extLst>
                </a:gridCol>
                <a:gridCol w="1311015">
                  <a:extLst>
                    <a:ext uri="{9D8B030D-6E8A-4147-A177-3AD203B41FA5}">
                      <a16:colId xmlns:a16="http://schemas.microsoft.com/office/drawing/2014/main" val="1874693158"/>
                    </a:ext>
                  </a:extLst>
                </a:gridCol>
              </a:tblGrid>
              <a:tr h="20719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 </a:t>
                      </a:r>
                      <a:endParaRPr lang="pl-PL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Obecność 17.09.2024 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Obecność 17.10.2024 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Obecność 18.10.2024 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Obecność 28.10.2024 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extLst>
                  <a:ext uri="{0D108BD9-81ED-4DB2-BD59-A6C34878D82A}">
                    <a16:rowId xmlns:a16="http://schemas.microsoft.com/office/drawing/2014/main" val="2385466014"/>
                  </a:ext>
                </a:extLst>
              </a:tr>
              <a:tr h="207197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pl-PL" sz="1000" u="none" strike="noStrike">
                          <a:effectLst/>
                        </a:rPr>
                        <a:t>CZŁONEK ZESPOŁU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8039930"/>
                  </a:ext>
                </a:extLst>
              </a:tr>
              <a:tr h="21459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Frekwencja obenosci członków zespołu [%]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89,6%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75,0%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>
                          <a:effectLst/>
                        </a:rPr>
                        <a:t>76,8%</a:t>
                      </a:r>
                      <a:endParaRPr lang="pl-PL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u="none" strike="noStrike" dirty="0">
                          <a:effectLst/>
                        </a:rPr>
                        <a:t>75,00%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30" marR="6130" marT="6130" marB="0" anchor="ctr"/>
                </a:tc>
                <a:extLst>
                  <a:ext uri="{0D108BD9-81ED-4DB2-BD59-A6C34878D82A}">
                    <a16:rowId xmlns:a16="http://schemas.microsoft.com/office/drawing/2014/main" val="148675138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4"/>
          <p:cNvSpPr txBox="1">
            <a:spLocks noGrp="1"/>
          </p:cNvSpPr>
          <p:nvPr>
            <p:ph type="title"/>
          </p:nvPr>
        </p:nvSpPr>
        <p:spPr>
          <a:xfrm>
            <a:off x="2192649" y="472658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Uczestnicy</a:t>
            </a:r>
            <a:endParaRPr dirty="0"/>
          </a:p>
        </p:txBody>
      </p:sp>
      <p:sp>
        <p:nvSpPr>
          <p:cNvPr id="209" name="Google Shape;209;p24"/>
          <p:cNvSpPr txBox="1"/>
          <p:nvPr/>
        </p:nvSpPr>
        <p:spPr>
          <a:xfrm>
            <a:off x="485968" y="1329502"/>
            <a:ext cx="8252775" cy="4616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Członkowie Zespołu ds. Lasów Społecznych </a:t>
            </a:r>
            <a:r>
              <a:rPr lang="pl-PL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zostali wyznaczeni i zaakceptowani przez Ministerstwo Klimatu i Środowiska. Pełna lista członków zespołu znajduje się w Załączniku 2 niniejszego raportu.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 pierwszym spotkaniu informacyjnym, które miało miejsce 17 września 2024 roku w Tauron Arenie w Krakowie, uczestniczyło 43 osoby.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pl-PL" dirty="0"/>
              <a:t>W drugim spotkaniu, które miało miejsce 17 października 2024 roku w Tauron Arenie w Krakowie, uczestniczyło 42 osoby.</a:t>
            </a:r>
          </a:p>
          <a:p>
            <a:endParaRPr lang="pl-PL" dirty="0"/>
          </a:p>
          <a:p>
            <a:r>
              <a:rPr lang="pl-PL" dirty="0"/>
              <a:t>W trzecim spotkaniu, które miało miejsce 18 października 2024 roku w Tauron Arenie w Krakowie, uczestniczyło 43 osoby.</a:t>
            </a:r>
          </a:p>
          <a:p>
            <a:endParaRPr lang="pl-PL" dirty="0"/>
          </a:p>
          <a:p>
            <a:r>
              <a:rPr lang="pl-PL" dirty="0"/>
              <a:t>W czwartym spotkaniu, które miało miejsce 28 października 2024 roku w Tauron Arenie w Krakowie, uczestniczyło 42 osoby.</a:t>
            </a:r>
          </a:p>
          <a:p>
            <a:endParaRPr lang="pl-PL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/>
              <a:t>Dodatkowo od drugiego spotkania w pracach zespołu uczestniczyli eksperci, którzy zostali powołani przez zespół</a:t>
            </a:r>
            <a:r>
              <a:rPr lang="pl-PL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Nad organizacją spotkań czuwali pracownicy RDLP w Krakowie oraz Nadleśnictwa Miechów, Niepołomice, Myślenice oraz Myślenice którzy tworzyli wsparcie techniczne. Dodatkowo, minimum 3 dni przed każdym planowanym spotkaniem, RDLP w </a:t>
            </a:r>
            <a:r>
              <a:rPr lang="pl-PL" dirty="0"/>
              <a:t>Krakowie</a:t>
            </a:r>
            <a:r>
              <a:rPr lang="pl-PL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wysyłała maile przypominające z zachętą do wzięcia udziału w spotkaniach warsztatowych.</a:t>
            </a: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4" b="21666"/>
          <a:stretch/>
        </p:blipFill>
        <p:spPr>
          <a:xfrm>
            <a:off x="629748" y="1907930"/>
            <a:ext cx="3857625" cy="328832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2" b="24231"/>
          <a:stretch/>
        </p:blipFill>
        <p:spPr>
          <a:xfrm>
            <a:off x="4752979" y="1907930"/>
            <a:ext cx="3858350" cy="329711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7"/>
          <p:cNvSpPr txBox="1">
            <a:spLocks noGrp="1"/>
          </p:cNvSpPr>
          <p:nvPr>
            <p:ph type="title"/>
          </p:nvPr>
        </p:nvSpPr>
        <p:spPr>
          <a:xfrm>
            <a:off x="628350" y="1475523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8350"/>
              <a:buFont typeface="Play"/>
              <a:buNone/>
            </a:pPr>
            <a:r>
              <a:rPr lang="pl-PL"/>
              <a:t>Jak informowaliśmy o pilotażu szerszą społeczność</a:t>
            </a:r>
            <a:endParaRPr/>
          </a:p>
        </p:txBody>
      </p:sp>
      <p:sp>
        <p:nvSpPr>
          <p:cNvPr id="228" name="Google Shape;228;p27"/>
          <p:cNvSpPr txBox="1">
            <a:spLocks noGrp="1"/>
          </p:cNvSpPr>
          <p:nvPr>
            <p:ph type="body" idx="1"/>
          </p:nvPr>
        </p:nvSpPr>
        <p:spPr>
          <a:xfrm>
            <a:off x="606832" y="2373035"/>
            <a:ext cx="7887300" cy="3744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300"/>
              <a:buNone/>
            </a:pPr>
            <a:r>
              <a:rPr lang="pl-PL" sz="1800" dirty="0">
                <a:solidFill>
                  <a:srgbClr val="000000"/>
                </a:solidFill>
              </a:rPr>
              <a:t>Mieszkańcy byli informowani za pośrednictwem różnych kanałów:</a:t>
            </a:r>
            <a:endParaRPr dirty="0"/>
          </a:p>
          <a:p>
            <a:pPr marL="45720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000000"/>
                </a:solidFill>
              </a:rPr>
              <a:t>Strony internetowe</a:t>
            </a:r>
            <a:r>
              <a:rPr lang="pl-PL" sz="1800" dirty="0">
                <a:solidFill>
                  <a:srgbClr val="000000"/>
                </a:solidFill>
              </a:rPr>
              <a:t>: Informacje były zamieszczane na stronach internetowych Regionalnej Dyrekcji Lasów Państwowych w Krakowie.</a:t>
            </a:r>
            <a:endParaRPr dirty="0"/>
          </a:p>
          <a:p>
            <a:pPr marL="45720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000000"/>
                </a:solidFill>
              </a:rPr>
              <a:t>Media społecznościowe</a:t>
            </a:r>
            <a:r>
              <a:rPr lang="pl-PL" sz="1800" dirty="0">
                <a:solidFill>
                  <a:srgbClr val="000000"/>
                </a:solidFill>
              </a:rPr>
              <a:t>: posty publikowane na Facebooku.</a:t>
            </a:r>
            <a:endParaRPr dirty="0"/>
          </a:p>
          <a:p>
            <a:pPr marL="45720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000000"/>
                </a:solidFill>
              </a:rPr>
              <a:t>Media lokalne</a:t>
            </a:r>
            <a:r>
              <a:rPr lang="pl-PL" sz="1800" dirty="0">
                <a:solidFill>
                  <a:srgbClr val="000000"/>
                </a:solidFill>
              </a:rPr>
              <a:t>: Informacje ukazywały się w portalach lokalnych, dzienniku polskim. Radio Kraków, Magiczny Kraków Gazeta Krakowska.</a:t>
            </a:r>
            <a:endParaRPr dirty="0"/>
          </a:p>
          <a:p>
            <a:pPr marL="45720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000000"/>
                </a:solidFill>
              </a:rPr>
              <a:t>Transmisja</a:t>
            </a:r>
            <a:r>
              <a:rPr lang="pl-PL" sz="1800" dirty="0">
                <a:solidFill>
                  <a:srgbClr val="000000"/>
                </a:solidFill>
              </a:rPr>
              <a:t>: Spotkania</a:t>
            </a:r>
            <a:r>
              <a:rPr lang="pl-PL" sz="1800" b="1" dirty="0">
                <a:solidFill>
                  <a:srgbClr val="000000"/>
                </a:solidFill>
              </a:rPr>
              <a:t> były transmitowane</a:t>
            </a:r>
            <a:r>
              <a:rPr lang="pl-PL" sz="1800" dirty="0">
                <a:solidFill>
                  <a:srgbClr val="000000"/>
                </a:solidFill>
              </a:rPr>
              <a:t> na żywo:</a:t>
            </a:r>
          </a:p>
          <a:p>
            <a:r>
              <a:rPr lang="pl-PL" sz="1400" dirty="0">
                <a:solidFill>
                  <a:srgbClr val="2B2B2B"/>
                </a:solidFill>
                <a:latin typeface="+mn-lt"/>
              </a:rPr>
              <a:t>17 września 2024 roku: </a:t>
            </a:r>
            <a:r>
              <a:rPr lang="pl-PL" sz="1400" dirty="0">
                <a:latin typeface="+mn-lt"/>
                <a:hlinkClick r:id="rId3"/>
              </a:rPr>
              <a:t>https://youtube.com/live/h9qQag4gQ04</a:t>
            </a:r>
            <a:endParaRPr lang="pl-PL" sz="1400" dirty="0">
              <a:latin typeface="+mn-lt"/>
            </a:endParaRPr>
          </a:p>
          <a:p>
            <a:r>
              <a:rPr lang="pl-PL" sz="1400" dirty="0">
                <a:latin typeface="+mn-lt"/>
              </a:rPr>
              <a:t>17 października 2024 roku: </a:t>
            </a:r>
            <a:r>
              <a:rPr lang="pl-PL" sz="1400" dirty="0">
                <a:latin typeface="+mn-lt"/>
                <a:hlinkClick r:id="rId4"/>
              </a:rPr>
              <a:t>https://youtube.com/live/w35O0zl_Mws</a:t>
            </a:r>
            <a:endParaRPr lang="pl-PL" sz="1400" dirty="0">
              <a:latin typeface="+mn-lt"/>
            </a:endParaRPr>
          </a:p>
          <a:p>
            <a:r>
              <a:rPr lang="pl-PL" sz="1400" dirty="0">
                <a:latin typeface="+mn-lt"/>
              </a:rPr>
              <a:t>18 października 2024 roku: </a:t>
            </a:r>
            <a:r>
              <a:rPr lang="pl-PL" sz="1400" dirty="0">
                <a:latin typeface="+mn-lt"/>
                <a:hlinkClick r:id="rId5"/>
              </a:rPr>
              <a:t>https://www.youtube.com/live/GObGGZD__K0</a:t>
            </a:r>
            <a:endParaRPr lang="pl-PL" sz="1400" dirty="0">
              <a:latin typeface="+mn-lt"/>
            </a:endParaRPr>
          </a:p>
          <a:p>
            <a:r>
              <a:rPr lang="pl-PL" sz="1400" dirty="0">
                <a:latin typeface="+mn-lt"/>
              </a:rPr>
              <a:t>28 października 2024 roku: </a:t>
            </a:r>
            <a:r>
              <a:rPr lang="pl-PL" sz="1400" dirty="0">
                <a:latin typeface="+mn-lt"/>
                <a:hlinkClick r:id="rId6"/>
              </a:rPr>
              <a:t>https://youtube.com/live/iR4BO28Kc84</a:t>
            </a:r>
            <a:r>
              <a:rPr lang="pl-PL" sz="1400" dirty="0">
                <a:latin typeface="+mn-lt"/>
              </a:rPr>
              <a:t> </a:t>
            </a:r>
          </a:p>
          <a:p>
            <a:pPr marL="45720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300"/>
              <a:buFont typeface="Arial"/>
              <a:buChar char="•"/>
            </a:pPr>
            <a:endParaRPr dirty="0"/>
          </a:p>
          <a:p>
            <a:pPr marL="342900" lvl="0" indent="-196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None/>
            </a:pPr>
            <a:endParaRPr sz="1800" dirty="0">
              <a:solidFill>
                <a:srgbClr val="000000"/>
              </a:solidFill>
            </a:endParaRPr>
          </a:p>
          <a:p>
            <a:pPr marL="342900" marR="0" lvl="0" indent="-196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050"/>
              </a:buClr>
              <a:buSzPts val="2300"/>
              <a:buFont typeface="Arial"/>
              <a:buNone/>
            </a:pPr>
            <a:endParaRPr sz="1800" dirty="0">
              <a:solidFill>
                <a:srgbClr val="000000"/>
              </a:solidFill>
            </a:endParaRPr>
          </a:p>
          <a:p>
            <a:pPr marL="342900" lvl="0" indent="-1968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Font typeface="Arial"/>
              <a:buNone/>
            </a:pPr>
            <a:endParaRPr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8"/>
          <p:cNvSpPr txBox="1"/>
          <p:nvPr/>
        </p:nvSpPr>
        <p:spPr>
          <a:xfrm>
            <a:off x="440344" y="1409524"/>
            <a:ext cx="5829826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pl-PL" u="sng" dirty="0"/>
              <a:t>https://gazetakrakowska.pl/mieszkancy-maja-wskazac-lasy-wokol-krakowa-ktore-pelnia-wazna-funkcje-spoleczna-to-ma-je-uchronic-np-przed-wycinka/ar/c1-18827341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439" y="2148147"/>
            <a:ext cx="4796187" cy="382575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9"/>
          <p:cNvSpPr txBox="1"/>
          <p:nvPr/>
        </p:nvSpPr>
        <p:spPr>
          <a:xfrm>
            <a:off x="-2846" y="1706478"/>
            <a:ext cx="8284379" cy="26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pl-PL" sz="1100" u="sng" dirty="0"/>
              <a:t>https://www.facebook.com/share/p/UHSaXNZ5dhJJ6UsD/</a:t>
            </a:r>
            <a:endParaRPr sz="11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/>
          <a:srcRect b="4628"/>
          <a:stretch/>
        </p:blipFill>
        <p:spPr>
          <a:xfrm>
            <a:off x="4447075" y="179876"/>
            <a:ext cx="4505325" cy="589561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87" y="2112625"/>
            <a:ext cx="4053255" cy="392659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0"/>
          <p:cNvSpPr txBox="1"/>
          <p:nvPr/>
        </p:nvSpPr>
        <p:spPr>
          <a:xfrm>
            <a:off x="242291" y="1504254"/>
            <a:ext cx="828437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pl-PL" u="sng" dirty="0"/>
              <a:t>https://www.facebook.com/share/p/tCKir4jatUffPJaz/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76" y="1918650"/>
            <a:ext cx="4078531" cy="3768141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3993" y="140676"/>
            <a:ext cx="4097161" cy="319197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3993" y="1983560"/>
            <a:ext cx="4097161" cy="315474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3992" y="3175568"/>
            <a:ext cx="4097161" cy="300048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31" descr="Facebook Logo, symbol, meaning, history, PNG, bran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49207" y="-263367"/>
            <a:ext cx="3508011" cy="1980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1" y="1626577"/>
            <a:ext cx="3311810" cy="454672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1072" y="1626577"/>
            <a:ext cx="3520213" cy="454672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9552" y="2609850"/>
            <a:ext cx="3614448" cy="42481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"/>
          <p:cNvSpPr txBox="1"/>
          <p:nvPr/>
        </p:nvSpPr>
        <p:spPr>
          <a:xfrm>
            <a:off x="1637976" y="2854538"/>
            <a:ext cx="6591624" cy="511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794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 | Uzgodnienia / wnioski i rekomendacje 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eddee12cb1_0_158"/>
          <p:cNvSpPr txBox="1">
            <a:spLocks noGrp="1"/>
          </p:cNvSpPr>
          <p:nvPr>
            <p:ph type="title"/>
          </p:nvPr>
        </p:nvSpPr>
        <p:spPr>
          <a:xfrm>
            <a:off x="2211900" y="435773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Co uzgodniliśmy</a:t>
            </a:r>
            <a:endParaRPr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7773"/>
            <a:ext cx="3450490" cy="5591563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4818185" y="1197773"/>
            <a:ext cx="4572000" cy="38472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68300">
              <a:lnSpc>
                <a:spcPct val="150000"/>
              </a:lnSpc>
              <a:buClr>
                <a:srgbClr val="006050"/>
              </a:buClr>
              <a:buSzPts val="2700"/>
              <a:buFont typeface="Arial"/>
              <a:buChar char="•"/>
            </a:pPr>
            <a:r>
              <a:rPr lang="pl-PL" sz="2000" dirty="0"/>
              <a:t>Zespół zgłosił 5 propozycji lasów społecznych autorstwa:</a:t>
            </a:r>
          </a:p>
          <a:p>
            <a:pPr marL="914400" lvl="1" indent="-330200">
              <a:lnSpc>
                <a:spcPct val="115000"/>
              </a:lnSpc>
              <a:buSzPts val="1600"/>
              <a:buFont typeface="Arial"/>
              <a:buChar char="•"/>
            </a:pPr>
            <a:r>
              <a:rPr lang="pl-PL" sz="1600" dirty="0"/>
              <a:t>Nadleśnictw Myślenice, Miechów, Niepołomice, Krzeszowice</a:t>
            </a:r>
          </a:p>
          <a:p>
            <a:pPr marL="914400" lvl="1" indent="-330200">
              <a:lnSpc>
                <a:spcPct val="115000"/>
              </a:lnSpc>
              <a:buSzPts val="1600"/>
              <a:buFont typeface="Arial"/>
              <a:buChar char="•"/>
            </a:pPr>
            <a:r>
              <a:rPr lang="pl-PL" sz="1600" dirty="0"/>
              <a:t>Grupy organizacji społecznych reprezentowanych </a:t>
            </a:r>
            <a:br>
              <a:rPr lang="pl-PL" sz="1600" dirty="0"/>
            </a:br>
            <a:r>
              <a:rPr lang="pl-PL" sz="1600" dirty="0"/>
              <a:t>przez Annę Treit	</a:t>
            </a:r>
          </a:p>
          <a:p>
            <a:pPr marL="914400" lvl="1" indent="-330200">
              <a:lnSpc>
                <a:spcPct val="115000"/>
              </a:lnSpc>
              <a:buSzPts val="1600"/>
              <a:buFont typeface="Arial"/>
              <a:buChar char="•"/>
            </a:pPr>
            <a:r>
              <a:rPr lang="pl-PL" sz="1600" dirty="0"/>
              <a:t>Urzędu Miasta i Gminy Zabierzów</a:t>
            </a:r>
          </a:p>
          <a:p>
            <a:pPr marL="914400" lvl="1" indent="-330200">
              <a:lnSpc>
                <a:spcPct val="115000"/>
              </a:lnSpc>
              <a:buSzPts val="1600"/>
              <a:buFont typeface="Arial"/>
              <a:buChar char="•"/>
            </a:pPr>
            <a:r>
              <a:rPr lang="pl-PL" sz="1600" dirty="0"/>
              <a:t>Krzysztofa Woźniaka z Fundacji Wspierania Więzi Lokalnych „</a:t>
            </a:r>
            <a:r>
              <a:rPr lang="pl-PL" sz="1600" dirty="0" err="1"/>
              <a:t>Linking</a:t>
            </a:r>
            <a:r>
              <a:rPr lang="pl-PL" sz="1600" dirty="0"/>
              <a:t> Foundation”</a:t>
            </a:r>
          </a:p>
          <a:p>
            <a:pPr marL="914400" lvl="1" indent="-330200">
              <a:lnSpc>
                <a:spcPct val="115000"/>
              </a:lnSpc>
              <a:buSzPts val="1600"/>
              <a:buFont typeface="Arial"/>
              <a:buChar char="•"/>
            </a:pPr>
            <a:r>
              <a:rPr lang="pl-PL" sz="1600" dirty="0"/>
              <a:t>Urzędu Miasta i Gminy Niepołomice</a:t>
            </a:r>
            <a:endParaRPr lang="pl-PL" sz="2000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490" y="2461846"/>
            <a:ext cx="1994560" cy="3260114"/>
          </a:xfrm>
          <a:prstGeom prst="rect">
            <a:avLst/>
          </a:prstGeom>
        </p:spPr>
      </p:pic>
      <p:sp>
        <p:nvSpPr>
          <p:cNvPr id="7" name="Prostokąt zaokrąglony 6"/>
          <p:cNvSpPr/>
          <p:nvPr/>
        </p:nvSpPr>
        <p:spPr>
          <a:xfrm>
            <a:off x="3991708" y="5231423"/>
            <a:ext cx="1406769" cy="40444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Gmina Niepołomice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eddee12cb1_0_135"/>
          <p:cNvSpPr txBox="1">
            <a:spLocks noGrp="1"/>
          </p:cNvSpPr>
          <p:nvPr>
            <p:ph type="title"/>
          </p:nvPr>
        </p:nvSpPr>
        <p:spPr>
          <a:xfrm>
            <a:off x="2145482" y="5121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Czego dotyczył pilotaż</a:t>
            </a:r>
            <a:endParaRPr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222" y="1388436"/>
            <a:ext cx="7595966" cy="465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11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eddee12cb1_0_158"/>
          <p:cNvSpPr txBox="1">
            <a:spLocks noGrp="1"/>
          </p:cNvSpPr>
          <p:nvPr>
            <p:ph type="title"/>
          </p:nvPr>
        </p:nvSpPr>
        <p:spPr>
          <a:xfrm>
            <a:off x="2211900" y="435773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Co uzgodniliśmy</a:t>
            </a:r>
            <a:endParaRPr dirty="0"/>
          </a:p>
        </p:txBody>
      </p:sp>
      <p:sp>
        <p:nvSpPr>
          <p:cNvPr id="5" name="Prostokąt 4"/>
          <p:cNvSpPr/>
          <p:nvPr/>
        </p:nvSpPr>
        <p:spPr>
          <a:xfrm>
            <a:off x="4818185" y="1197773"/>
            <a:ext cx="43258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68300">
              <a:lnSpc>
                <a:spcPct val="150000"/>
              </a:lnSpc>
              <a:buClr>
                <a:srgbClr val="006050"/>
              </a:buClr>
              <a:buSzPts val="2700"/>
              <a:buFont typeface="Arial"/>
              <a:buChar char="•"/>
            </a:pPr>
            <a:r>
              <a:rPr lang="pl-PL" sz="2000" dirty="0"/>
              <a:t>Propozycja z największym poparciem Członków Zespołu ds. lasów o zwiększonej funkcji społecznej wokół Krakowa.</a:t>
            </a:r>
          </a:p>
          <a:p>
            <a:pPr marL="342900" lvl="0" indent="-368300">
              <a:lnSpc>
                <a:spcPct val="150000"/>
              </a:lnSpc>
              <a:buClr>
                <a:srgbClr val="006050"/>
              </a:buClr>
              <a:buSzPts val="2700"/>
              <a:buFont typeface="Arial"/>
              <a:buChar char="•"/>
            </a:pPr>
            <a:r>
              <a:rPr lang="pl-PL" sz="2000" dirty="0"/>
              <a:t>Wszystkie propozycje dostępne są pod adresem: </a:t>
            </a:r>
            <a:r>
              <a:rPr lang="pl-PL" sz="2000" dirty="0">
                <a:hlinkClick r:id="rId3"/>
              </a:rPr>
              <a:t>https://lasy.maps.arcgis.com/apps/webappviewer/index.html?id=fbb8c35616c64fdb8514f2311877dc30</a:t>
            </a:r>
            <a:r>
              <a:rPr lang="pl-PL" sz="2000" dirty="0"/>
              <a:t> 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36" y="1197773"/>
            <a:ext cx="4041849" cy="571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98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eddee12cb1_0_163"/>
          <p:cNvSpPr txBox="1">
            <a:spLocks noGrp="1"/>
          </p:cNvSpPr>
          <p:nvPr>
            <p:ph type="title"/>
          </p:nvPr>
        </p:nvSpPr>
        <p:spPr>
          <a:xfrm>
            <a:off x="616601" y="1546699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Opis skutków uzgodnień</a:t>
            </a:r>
            <a:endParaRPr/>
          </a:p>
        </p:txBody>
      </p:sp>
      <p:sp>
        <p:nvSpPr>
          <p:cNvPr id="273" name="Google Shape;273;g2eddee12cb1_0_163"/>
          <p:cNvSpPr txBox="1">
            <a:spLocks noGrp="1"/>
          </p:cNvSpPr>
          <p:nvPr>
            <p:ph type="body" idx="1"/>
          </p:nvPr>
        </p:nvSpPr>
        <p:spPr>
          <a:xfrm>
            <a:off x="608782" y="2457886"/>
            <a:ext cx="7887300" cy="3105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2156"/>
              <a:buNone/>
            </a:pPr>
            <a:r>
              <a:rPr lang="pl-PL" sz="1800" dirty="0"/>
              <a:t>Wyznaczenie obszarów lasów o wiodącej funkcji społecznej oraz wprowadzenie proponowanych zmian w gospodarce leśnej mogą prowadzić do różnorodnych skutków, które będą miały wpływ na lokalne społeczności oraz gospodarkę. Oczekiwane zmiany w podejściu do zarządzania tymi obszarami mogą wpłynąć na poziom pozyskania drewna oraz związane z tym koszty. </a:t>
            </a: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2156"/>
              <a:buNone/>
            </a:pP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2156"/>
              <a:buNone/>
            </a:pPr>
            <a:r>
              <a:rPr lang="pl-PL" sz="1800" dirty="0"/>
              <a:t>Ważne jest, aby te aspekty były dokładnie zbadane po zatwierdzeniu kształtu lasów społecznych przez Ministerstwo Klimatu i Środowiska. Właściwa analiza pozwoli na lepsze zrozumienie długoterminowych konsekwencji dla wszystkich interesariuszy.</a:t>
            </a:r>
            <a:endParaRPr sz="2300" dirty="0"/>
          </a:p>
          <a:p>
            <a:pPr marL="0" lvl="0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17647"/>
              <a:buNone/>
            </a:pP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41499"/>
              <a:buNone/>
            </a:pPr>
            <a:endParaRPr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eddee12cb1_0_163"/>
          <p:cNvSpPr txBox="1">
            <a:spLocks noGrp="1"/>
          </p:cNvSpPr>
          <p:nvPr>
            <p:ph type="title"/>
          </p:nvPr>
        </p:nvSpPr>
        <p:spPr>
          <a:xfrm>
            <a:off x="2254901" y="378299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Opis skutków uzgodnień</a:t>
            </a:r>
            <a:endParaRPr dirty="0"/>
          </a:p>
        </p:txBody>
      </p:sp>
      <p:sp>
        <p:nvSpPr>
          <p:cNvPr id="4" name="Google Shape;171;g2eddee12cb1_0_163"/>
          <p:cNvSpPr txBox="1">
            <a:spLocks/>
          </p:cNvSpPr>
          <p:nvPr/>
        </p:nvSpPr>
        <p:spPr>
          <a:xfrm>
            <a:off x="311912" y="1277651"/>
            <a:ext cx="8592391" cy="3655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Clr>
                <a:srgbClr val="006050"/>
              </a:buClr>
              <a:buSzPts val="2328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105" algn="l" rtl="0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Clr>
                <a:srgbClr val="006050"/>
              </a:buClr>
              <a:buSzPts val="1693"/>
              <a:buFont typeface="Arial"/>
              <a:buChar char="•"/>
              <a:defRPr sz="16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9793" algn="l" rtl="0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Font typeface="Arial"/>
              <a:buChar char="•"/>
              <a:defRPr sz="238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–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»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just">
              <a:spcBef>
                <a:spcPts val="0"/>
              </a:spcBef>
            </a:pP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Skutki wyznaczenia obszarów lasów o wiodącej funkcji społecznej i zrealizowania na ich terenie proponowanych zmian </a:t>
            </a:r>
            <a:b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 sposobie prowadzenia gospodarki leśnej: </a:t>
            </a:r>
          </a:p>
          <a:p>
            <a:pPr marL="0" indent="0" algn="just">
              <a:spcBef>
                <a:spcPts val="0"/>
              </a:spcBef>
            </a:pPr>
            <a:endParaRPr lang="pl-PL" sz="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otrzeba formalno-prawnego usankcjonowania zmian funkcjonalnych.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otrzeba wprowadzenia zmian legislacyjnych zmierzających do ograniczenia odpowiedzialności cywilnej i karnej za szkody powodowane przez drzewa, konary itp.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Obciążenie organizacyjne i finansowe związane z zachowaniem bezpieczeństwa osób i mienia (bez względu na źródła finansowania i pomioty realizujące te zadania).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przypadku </a:t>
            </a:r>
            <a:r>
              <a:rPr lang="pl-PL" sz="1200" dirty="0" err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wyłączeń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 ograniczeń zwiększenie ryzyka równoczesnego obumierania drzew na większych powierzchniach z powodu zwiększenia wieku jednogeneracyjnych drzewostanów, a w następstwie także konieczność podejmowania interwencyjnych działań inicjujących odnowienie lub wspierających naturalną sukcesję na dużych powierzchniach.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ompleksy obfitujące w starodrzewy oraz przestoje będą stanowić ogniska rozprzestrzeniania się niektórych patogenów, np. jemioły.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astąpienie dotychczasowej kierunkowej przebudowy składów gatunkowych na lepiej dostosowane do siedliska przez procesy spontaniczne, które zachodzą znacznie wolniej (zwłaszcza przy nasilonej presji roślinożerców) i w dłuższym horyzoncie czasowym mogą przebiegać przez stadia o mniejszych walorach estetycznych dla społeczeństwa.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perspektywie długoterminowej zmniejszenie udziału gatunków cennych z punktu widzenia surowcowego, wymagających intensywnego i systematycznego wspierania w ramach zabiegów pielęgnacyjnych (dąb, jodła, jawor, sosna).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</a:pPr>
            <a:r>
              <a:rPr lang="pl-PL" sz="1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pl-PL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topniowa transformacja zbiorowisk w kierunku lasów z dominacją buka, grabu i brzozy w konsekwencji stosowania technik odnowienia i pielęgnacji uwzględniających wiodącą funkcję społeczną  (w tym ograniczenia cięć zupełnych, grodzeń, dążenie do maksymalnego wykorzystania naturalnego odnowienia i sukcesji drzew z dolnych warstw).</a:t>
            </a:r>
          </a:p>
        </p:txBody>
      </p:sp>
    </p:spTree>
    <p:extLst>
      <p:ext uri="{BB962C8B-B14F-4D97-AF65-F5344CB8AC3E}">
        <p14:creationId xmlns:p14="http://schemas.microsoft.com/office/powerpoint/2010/main" val="22682253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>
          <a:extLst>
            <a:ext uri="{FF2B5EF4-FFF2-40B4-BE49-F238E27FC236}">
              <a16:creationId xmlns:a16="http://schemas.microsoft.com/office/drawing/2014/main" id="{7A4FB0FA-F7AD-0D99-7140-D451536E3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eddee12cb1_0_163">
            <a:extLst>
              <a:ext uri="{FF2B5EF4-FFF2-40B4-BE49-F238E27FC236}">
                <a16:creationId xmlns:a16="http://schemas.microsoft.com/office/drawing/2014/main" id="{F1019EFA-A3AD-364B-8A5C-375C5573CA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4901" y="378299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Opis skutków uzgodnień</a:t>
            </a:r>
            <a:endParaRPr dirty="0"/>
          </a:p>
        </p:txBody>
      </p:sp>
      <p:sp>
        <p:nvSpPr>
          <p:cNvPr id="4" name="Google Shape;171;g2eddee12cb1_0_163">
            <a:extLst>
              <a:ext uri="{FF2B5EF4-FFF2-40B4-BE49-F238E27FC236}">
                <a16:creationId xmlns:a16="http://schemas.microsoft.com/office/drawing/2014/main" id="{AEEA3D59-AF8B-6D9D-02A8-05EB6B3D5AF8}"/>
              </a:ext>
            </a:extLst>
          </p:cNvPr>
          <p:cNvSpPr txBox="1">
            <a:spLocks/>
          </p:cNvSpPr>
          <p:nvPr/>
        </p:nvSpPr>
        <p:spPr>
          <a:xfrm>
            <a:off x="311912" y="1277651"/>
            <a:ext cx="8592391" cy="3655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Clr>
                <a:srgbClr val="006050"/>
              </a:buClr>
              <a:buSzPts val="2328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105" algn="l" rtl="0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Clr>
                <a:srgbClr val="006050"/>
              </a:buClr>
              <a:buSzPts val="1693"/>
              <a:buFont typeface="Arial"/>
              <a:buChar char="•"/>
              <a:defRPr sz="16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9793" algn="l" rtl="0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Font typeface="Arial"/>
              <a:buChar char="•"/>
              <a:defRPr sz="238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–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»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 startAt="9"/>
            </a:pPr>
            <a:r>
              <a:rPr lang="pl-PL" sz="1200" dirty="0">
                <a:latin typeface="+mn-lt"/>
                <a:cs typeface="Times New Roman" panose="02020603050405020304" pitchFamily="18" charset="0"/>
              </a:rPr>
              <a:t>Zwiększenie jednostkowych kosztów pozyskania drewna (efekt rozproszenia).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 startAt="9"/>
            </a:pPr>
            <a:r>
              <a:rPr lang="pl-PL" sz="1200" dirty="0">
                <a:latin typeface="+mn-lt"/>
                <a:cs typeface="Times New Roman" panose="02020603050405020304" pitchFamily="18" charset="0"/>
              </a:rPr>
              <a:t>Zmniejszenie podaży surowca drzewnego (proporcjonalnie do powierzchni objętej </a:t>
            </a:r>
            <a:r>
              <a:rPr lang="pl-PL" sz="1200" dirty="0" err="1">
                <a:latin typeface="+mn-lt"/>
                <a:cs typeface="Times New Roman" panose="02020603050405020304" pitchFamily="18" charset="0"/>
              </a:rPr>
              <a:t>wyłączeniami</a:t>
            </a:r>
            <a:r>
              <a:rPr lang="pl-PL" sz="1200" dirty="0">
                <a:latin typeface="+mn-lt"/>
                <a:cs typeface="Times New Roman" panose="02020603050405020304" pitchFamily="18" charset="0"/>
              </a:rPr>
              <a:t>, ograniczeniami i skali modyfikacji).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 startAt="9"/>
            </a:pPr>
            <a:r>
              <a:rPr lang="pl-PL" sz="1200" dirty="0">
                <a:latin typeface="+mn-lt"/>
                <a:cs typeface="Times New Roman" panose="02020603050405020304" pitchFamily="18" charset="0"/>
              </a:rPr>
              <a:t>Zmniejszenie wartości pozyskiwanego surowca drzewnego (deprecjacja związana z wiekiem drzewostanów), </a:t>
            </a:r>
            <a:br>
              <a:rPr lang="pl-PL" sz="1200" dirty="0">
                <a:latin typeface="+mn-lt"/>
                <a:cs typeface="Times New Roman" panose="02020603050405020304" pitchFamily="18" charset="0"/>
              </a:rPr>
            </a:br>
            <a:r>
              <a:rPr lang="pl-PL" sz="1200" dirty="0">
                <a:latin typeface="+mn-lt"/>
                <a:cs typeface="Times New Roman" panose="02020603050405020304" pitchFamily="18" charset="0"/>
              </a:rPr>
              <a:t>w przypadku znacznego podniesienia wieków rębności brak opłacalności pozyskania (wartość surowca &lt; kosztów pozyskania).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 startAt="9"/>
            </a:pPr>
            <a:r>
              <a:rPr lang="pl-PL" sz="1200" dirty="0">
                <a:latin typeface="+mn-lt"/>
                <a:cs typeface="Times New Roman" panose="02020603050405020304" pitchFamily="18" charset="0"/>
              </a:rPr>
              <a:t>Utrata miejsc pracy oraz zmniejszenie rentowności przedsiębiorstw usług leśnych (z możliwością likwidacji przedsiębiorstw).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 startAt="9"/>
            </a:pPr>
            <a:r>
              <a:rPr lang="pl-PL" sz="1200" dirty="0">
                <a:latin typeface="+mn-lt"/>
                <a:cs typeface="Times New Roman" panose="02020603050405020304" pitchFamily="18" charset="0"/>
              </a:rPr>
              <a:t>Zmniejszenie podaży drewna dla przedsiębiorców, w tym z regionalnego rynku drzewnego oraz miejscowej ludności.</a:t>
            </a:r>
          </a:p>
          <a:p>
            <a:pPr marL="228600" algn="just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 startAt="9"/>
            </a:pPr>
            <a:endParaRPr lang="pl-PL" sz="1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" name="Google Shape;171;g2eddee12cb1_0_163">
            <a:extLst>
              <a:ext uri="{FF2B5EF4-FFF2-40B4-BE49-F238E27FC236}">
                <a16:creationId xmlns:a16="http://schemas.microsoft.com/office/drawing/2014/main" id="{F0944899-4BC3-6707-1A90-5EE88814C977}"/>
              </a:ext>
            </a:extLst>
          </p:cNvPr>
          <p:cNvSpPr txBox="1">
            <a:spLocks/>
          </p:cNvSpPr>
          <p:nvPr/>
        </p:nvSpPr>
        <p:spPr>
          <a:xfrm>
            <a:off x="656947" y="3337284"/>
            <a:ext cx="7652551" cy="267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Clr>
                <a:srgbClr val="006050"/>
              </a:buClr>
              <a:buSzPts val="2328"/>
              <a:buFont typeface="Arial"/>
              <a:buNone/>
              <a:defRPr sz="232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105" algn="l" rtl="0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Clr>
                <a:srgbClr val="006050"/>
              </a:buClr>
              <a:buSzPts val="1693"/>
              <a:buFont typeface="Arial"/>
              <a:buChar char="•"/>
              <a:defRPr sz="169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79793" algn="l" rtl="0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1"/>
              <a:buFont typeface="Arial"/>
              <a:buChar char="•"/>
              <a:defRPr sz="238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–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»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9664" algn="l" rtl="0">
              <a:lnSpc>
                <a:spcPct val="100000"/>
              </a:lnSpc>
              <a:spcBef>
                <a:spcPts val="413"/>
              </a:spcBef>
              <a:spcAft>
                <a:spcPts val="0"/>
              </a:spcAft>
              <a:buClr>
                <a:schemeClr val="dk1"/>
              </a:buClr>
              <a:buSzPts val="2064"/>
              <a:buFont typeface="Arial"/>
              <a:buChar char="•"/>
              <a:defRPr sz="206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just">
              <a:lnSpc>
                <a:spcPts val="15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pl-PL" sz="1050" i="1" dirty="0"/>
              <a:t>W maksymalnym zasięgu wprowadzanych zmian oznacza zmniejszenie dostępu na rynku do </a:t>
            </a:r>
            <a:r>
              <a:rPr lang="pl-PL" sz="1050" b="1" i="1" dirty="0"/>
              <a:t>113 703 m</a:t>
            </a:r>
            <a:r>
              <a:rPr lang="pl-PL" sz="1050" b="1" i="1" baseline="30000" dirty="0"/>
              <a:t>3</a:t>
            </a:r>
            <a:r>
              <a:rPr lang="pl-PL" sz="1050" b="1" i="1" dirty="0"/>
              <a:t> </a:t>
            </a:r>
            <a:r>
              <a:rPr lang="pl-PL" sz="1050" i="1" dirty="0"/>
              <a:t>drewna rocznie (uwzględniając tylko włączenia bez ograniczeń, wyliczenia wg danych za 2024 rok)</a:t>
            </a:r>
          </a:p>
          <a:p>
            <a:pPr marL="0" indent="0" algn="just">
              <a:lnSpc>
                <a:spcPts val="9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endParaRPr lang="pl-PL" sz="200" i="1" dirty="0"/>
          </a:p>
          <a:p>
            <a:pPr marL="0" indent="0" algn="just">
              <a:lnSpc>
                <a:spcPts val="15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pl-PL" sz="1050" i="1" dirty="0"/>
              <a:t>Każde 100 m</a:t>
            </a:r>
            <a:r>
              <a:rPr lang="pl-PL" sz="1050" i="1" baseline="30000" dirty="0"/>
              <a:t>3</a:t>
            </a:r>
            <a:r>
              <a:rPr lang="pl-PL" sz="1050" i="1" dirty="0"/>
              <a:t> drewna mniej na rynku to redukcja 1 etatu w gospodarce * - tj. dla ww. </a:t>
            </a:r>
            <a:r>
              <a:rPr lang="pl-PL" sz="1050" b="1" i="1" dirty="0"/>
              <a:t>1137 etatów</a:t>
            </a:r>
            <a:r>
              <a:rPr lang="pl-PL" sz="1050" i="1" dirty="0"/>
              <a:t>. Ograniczenie dla Państwa wpływów podatków ZUS, składki zdrowotnej, </a:t>
            </a:r>
            <a:r>
              <a:rPr lang="pl-PL" sz="1050" dirty="0"/>
              <a:t>2% od wartości sprzedaży drewna</a:t>
            </a:r>
            <a:r>
              <a:rPr lang="pl-PL" sz="1050" i="1" dirty="0"/>
              <a:t> itd.</a:t>
            </a:r>
          </a:p>
          <a:p>
            <a:pPr marL="0" indent="0" algn="just">
              <a:lnSpc>
                <a:spcPts val="9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endParaRPr lang="pl-PL" sz="200" i="1" dirty="0"/>
          </a:p>
          <a:p>
            <a:pPr marL="0" indent="0" algn="just">
              <a:lnSpc>
                <a:spcPts val="15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pl-PL" sz="1050" i="1" dirty="0"/>
              <a:t>Każde 100 m</a:t>
            </a:r>
            <a:r>
              <a:rPr lang="pl-PL" sz="1050" i="1" baseline="30000" dirty="0"/>
              <a:t>3</a:t>
            </a:r>
            <a:r>
              <a:rPr lang="pl-PL" sz="1050" i="1" dirty="0"/>
              <a:t> drewna mniej na rynku to mniej produktów na kwotę  345 854 zł * </a:t>
            </a:r>
          </a:p>
          <a:p>
            <a:pPr marL="0" indent="0" algn="just">
              <a:lnSpc>
                <a:spcPts val="9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endParaRPr lang="pl-PL" sz="1050" i="1" dirty="0"/>
          </a:p>
          <a:p>
            <a:pPr marL="0" indent="0" algn="just">
              <a:lnSpc>
                <a:spcPts val="15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pl-PL" sz="1050" i="1" dirty="0"/>
              <a:t>Każda 1 zł wydana na surowiec drzewny to produkty o wartości 12 złotych w gospodarce * </a:t>
            </a:r>
          </a:p>
          <a:p>
            <a:pPr marL="0" indent="0" algn="just">
              <a:lnSpc>
                <a:spcPts val="9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endParaRPr lang="pl-PL" sz="200" i="1" dirty="0"/>
          </a:p>
          <a:p>
            <a:pPr marL="0" indent="0" algn="just">
              <a:lnSpc>
                <a:spcPts val="15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pl-PL" sz="1050" i="1" dirty="0"/>
              <a:t>Każdy 1 m</a:t>
            </a:r>
            <a:r>
              <a:rPr lang="pl-PL" sz="1050" i="1" baseline="30000" dirty="0"/>
              <a:t>3</a:t>
            </a:r>
            <a:r>
              <a:rPr lang="pl-PL" sz="1050" i="1" dirty="0"/>
              <a:t> drewna mniej na rynku to zmniejszenie wpływu podatku vat, zmniejszenie wpływu podatków od zatrudnionych pracowników, wpływów podatków od prowadzonej działalności itp.</a:t>
            </a:r>
          </a:p>
          <a:p>
            <a:pPr marL="0" indent="0" algn="just">
              <a:lnSpc>
                <a:spcPts val="9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endParaRPr lang="pl-PL" sz="100" i="1" dirty="0"/>
          </a:p>
          <a:p>
            <a:pPr marL="0" indent="0" algn="just">
              <a:lnSpc>
                <a:spcPts val="1500"/>
              </a:lnSpc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pl-PL" sz="1050" i="1" dirty="0"/>
              <a:t>Tym samym ograniczenie pozyskania samymi włączeniami (bez ograniczeń) to mniej na rynku produktów na kwotę </a:t>
            </a:r>
            <a:br>
              <a:rPr lang="pl-PL" sz="1050" i="1" dirty="0"/>
            </a:br>
            <a:r>
              <a:rPr lang="pl-PL" sz="1050" b="1" i="1" dirty="0"/>
              <a:t>393 247 289 zł  </a:t>
            </a:r>
            <a:r>
              <a:rPr lang="pl-PL" sz="1050" i="1" dirty="0"/>
              <a:t>(tylko podatek Vat to od 31 459 783 zł do 90 446 876 zł)</a:t>
            </a:r>
            <a:r>
              <a:rPr lang="pl-PL" sz="1050" b="1" i="1" dirty="0"/>
              <a:t> </a:t>
            </a:r>
            <a:r>
              <a:rPr lang="pl-PL" sz="1050" i="1" dirty="0"/>
              <a:t>– nastąpi konieczność zaspokojenia potrzeb poprzez zwiększenie importu (wartość dodana poza Polską, ślad węglowy itp.)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D6D781C-2868-E8DE-7981-4E5F3808920A}"/>
              </a:ext>
            </a:extLst>
          </p:cNvPr>
          <p:cNvSpPr txBox="1"/>
          <p:nvPr/>
        </p:nvSpPr>
        <p:spPr>
          <a:xfrm>
            <a:off x="3542193" y="5901046"/>
            <a:ext cx="5069148" cy="231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lnSpc>
                <a:spcPct val="125000"/>
              </a:lnSpc>
              <a:spcBef>
                <a:spcPts val="1000"/>
              </a:spcBef>
              <a:buClr>
                <a:schemeClr val="dk1"/>
              </a:buClr>
              <a:buSzPts val="2000"/>
            </a:pPr>
            <a:r>
              <a:rPr lang="pl-PL" sz="800" dirty="0"/>
              <a:t>* Dane Polskiej Izby Gospodarczej Przemysłu Drzewnego</a:t>
            </a:r>
          </a:p>
        </p:txBody>
      </p:sp>
    </p:spTree>
    <p:extLst>
      <p:ext uri="{BB962C8B-B14F-4D97-AF65-F5344CB8AC3E}">
        <p14:creationId xmlns:p14="http://schemas.microsoft.com/office/powerpoint/2010/main" val="4047628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3"/>
          <p:cNvSpPr txBox="1">
            <a:spLocks noGrp="1"/>
          </p:cNvSpPr>
          <p:nvPr>
            <p:ph type="title"/>
          </p:nvPr>
        </p:nvSpPr>
        <p:spPr>
          <a:xfrm>
            <a:off x="606832" y="16932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Wnioski i rekomendacje</a:t>
            </a:r>
            <a:endParaRPr/>
          </a:p>
        </p:txBody>
      </p:sp>
      <p:sp>
        <p:nvSpPr>
          <p:cNvPr id="279" name="Google Shape;279;p33"/>
          <p:cNvSpPr txBox="1">
            <a:spLocks noGrp="1"/>
          </p:cNvSpPr>
          <p:nvPr>
            <p:ph type="body" idx="1"/>
          </p:nvPr>
        </p:nvSpPr>
        <p:spPr>
          <a:xfrm>
            <a:off x="608775" y="2455225"/>
            <a:ext cx="7887300" cy="34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2517"/>
              <a:buNone/>
            </a:pPr>
            <a:r>
              <a:rPr lang="pl-PL" sz="1200"/>
              <a:t>Członkowie i członkinie zgłaszali uwagi i rekomendacje do procesu, które zostały załączone do raportu. Dotyczą one m.in.: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zapewnienia możliwości uczestnictwa w procesie wszystkim samorządom (gminnym i powiatowym), na terenie których przewidywane jest utworzenie lasów społecznych;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postulat omówienia w trakcie procesu problemu wpływu utworzenia lasów społecznych na planowanie i zagospodarowanie przestrzenne;</a:t>
            </a:r>
            <a:endParaRPr sz="1200"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braku informacji o szeroko rozumianym aspekcie ekonomicznym (z czego będzie finansowane lasy społeczne i infrastruktura towarzysząca);</a:t>
            </a:r>
            <a:endParaRPr sz="1200"/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braku badań społecznych przeprowadzonych w związku z procesem (przedstawiono wyłącznie sondaże w ocenie osoby zgłaszającej tę uwagę - niewiarygodne);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przestrzegania Regulaminu pracy (m.in. zabieranie głosu przez więcej niż 1 przedstawiciela 1 samorządu, prezentowanie na spotkaniu materiałów nieprzesłanych wcześniej Zespołowi);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zarzutu dotyczącego przeprowadzenia głosowania dla zbadania opinii wobec “propozycji wspólnej”;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niezgodności jednej z propozycji z metodyką wyznaczania lasów społecznych w oparciu o kryteria S1-7;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zbyt krótkiego czasu pracy Zespołu;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braku jasności prac zespołu i chaotyczności procesu;</a:t>
            </a:r>
            <a:endParaRPr sz="1200"/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pl-PL" sz="1200"/>
              <a:t>niejasnego, zbyt ogólnego i niedostosowanego do prac zespołu regulaminu</a:t>
            </a:r>
            <a:endParaRPr sz="1200"/>
          </a:p>
          <a:p>
            <a:pPr marL="457200" marR="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Clr>
                <a:srgbClr val="006050"/>
              </a:buClr>
              <a:buSzPts val="2517"/>
              <a:buFont typeface="Arial"/>
              <a:buNone/>
            </a:pPr>
            <a:endParaRPr sz="1200"/>
          </a:p>
          <a:p>
            <a:pPr marL="457200" marR="0" lvl="0" indent="-228600" algn="l" rtl="0">
              <a:lnSpc>
                <a:spcPct val="100000"/>
              </a:lnSpc>
              <a:spcBef>
                <a:spcPts val="466"/>
              </a:spcBef>
              <a:spcAft>
                <a:spcPts val="0"/>
              </a:spcAft>
              <a:buClr>
                <a:srgbClr val="006050"/>
              </a:buClr>
              <a:buSzPts val="2517"/>
              <a:buFont typeface="Arial"/>
              <a:buNone/>
            </a:pPr>
            <a:endParaRPr sz="120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27"/>
              <a:buNone/>
            </a:pPr>
            <a:r>
              <a:rPr lang="pl-PL" sz="1200"/>
              <a:t>;</a:t>
            </a:r>
            <a:endParaRPr sz="12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4"/>
          <p:cNvSpPr txBox="1"/>
          <p:nvPr/>
        </p:nvSpPr>
        <p:spPr>
          <a:xfrm>
            <a:off x="1637976" y="2854538"/>
            <a:ext cx="6039300" cy="511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92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794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 |Co dalej?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5"/>
          <p:cNvSpPr txBox="1">
            <a:spLocks noGrp="1"/>
          </p:cNvSpPr>
          <p:nvPr>
            <p:ph type="title"/>
          </p:nvPr>
        </p:nvSpPr>
        <p:spPr>
          <a:xfrm>
            <a:off x="606832" y="16932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Co dalej</a:t>
            </a:r>
            <a:endParaRPr dirty="0"/>
          </a:p>
        </p:txBody>
      </p:sp>
      <p:sp>
        <p:nvSpPr>
          <p:cNvPr id="290" name="Google Shape;290;p35"/>
          <p:cNvSpPr txBox="1">
            <a:spLocks noGrp="1"/>
          </p:cNvSpPr>
          <p:nvPr>
            <p:ph type="body" idx="1"/>
          </p:nvPr>
        </p:nvSpPr>
        <p:spPr>
          <a:xfrm>
            <a:off x="608782" y="2819348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600" dirty="0">
                <a:solidFill>
                  <a:srgbClr val="000000"/>
                </a:solidFill>
              </a:rPr>
              <a:t>Raport opracowany przez zespół zostanie przekazany Wojewodzie Małopolskiemu oraz Dyrekcji Generalnej Lasów Państwowych. Wojewoda Małopolski przekaże raport do Ministerstwa Klimatu i Środowiska.</a:t>
            </a:r>
            <a:endParaRPr sz="2600" dirty="0">
              <a:solidFill>
                <a:srgbClr val="000000"/>
              </a:solidFill>
            </a:endParaRPr>
          </a:p>
          <a:p>
            <a:pPr marL="22860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F51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6"/>
          <p:cNvSpPr txBox="1"/>
          <p:nvPr/>
        </p:nvSpPr>
        <p:spPr>
          <a:xfrm>
            <a:off x="247157" y="228843"/>
            <a:ext cx="8610519" cy="600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22850" rIns="45700" bIns="228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1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Załączniki do raportu:</a:t>
            </a:r>
            <a:endParaRPr sz="16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1 - Zestawienie wszystkich sprawozdań (protokołów) ze spotkań zespołu – z załączonymi dokumentami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2 - Lista osób uczestniczących w pracach zespołu (z podaniem informacji nt. reprezentowanego podmiotu/instytucji)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3 – Tabela – zestawienie propozycji: obszarów lasów o wiodącej funkcji społecznej oraz zasad gospodarowania – z uwzględnieniem zdań odrębnych (tabele szczegółowe nr 3.1 oraz tabela sumaryczna nr 3.2)</a:t>
            </a:r>
            <a:endParaRPr sz="16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4 - Wizualizacja (mapa/mapy) propozycji: obszarów lasów o wiodącej funkcji społecznej oraz zasad gospodarowania – z uwzględnieniem zdań odrębnych</a:t>
            </a:r>
            <a:endParaRPr sz="1600" b="0" i="1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1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5 - Zestawienie danych, które wsparły proces (prezentacje, mapy, analizy, wyniki badań itp.) – z załączonymi dokumentami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6 - Zestawienie opinii, listów, stanowisk itd. przekazanych przez członków lokalnego zespołu ds. lasów o wiodącej funkcji społecznej oraz osób/podmiotów spoza zespołu zgłoszonych w trakcie jego prac – z załączonymi dokumentami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7 - Rekomendacje stron uczestniczących w pracach zespołu (całego zespołu oraz odrębne każdej ze stron uczestniczących w procesie) – z załączonymi dokumentami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600" b="0" i="0" u="none" strike="noStrike" cap="none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8 – Zestawienie uwag członków zespołu do raportu i wyniki ich rozpatrzenia – z załączonymi dokumentami</a:t>
            </a:r>
          </a:p>
          <a:p>
            <a:r>
              <a:rPr lang="pl-PL" sz="1600" dirty="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nr 9 – Propozycja z największym poparciem Członków Zespołu ds. lasów o zwiększonej funkcji społecznej wokół Krakowa.</a:t>
            </a:r>
            <a:endParaRPr sz="1600" b="0" i="0" u="none" strike="noStrike" cap="none" dirty="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4" b="16667"/>
          <a:stretch/>
        </p:blipFill>
        <p:spPr>
          <a:xfrm>
            <a:off x="445725" y="1689100"/>
            <a:ext cx="3858350" cy="37211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4" b="21111"/>
          <a:stretch/>
        </p:blipFill>
        <p:spPr>
          <a:xfrm>
            <a:off x="4801825" y="1689100"/>
            <a:ext cx="3858350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"/>
          <p:cNvSpPr txBox="1">
            <a:spLocks noGrp="1"/>
          </p:cNvSpPr>
          <p:nvPr>
            <p:ph type="body" idx="1"/>
          </p:nvPr>
        </p:nvSpPr>
        <p:spPr>
          <a:xfrm>
            <a:off x="2209233" y="1921164"/>
            <a:ext cx="4573121" cy="197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70"/>
              <a:buFont typeface="Arial"/>
              <a:buNone/>
            </a:pPr>
            <a:r>
              <a:rPr lang="pl-PL" sz="1800" b="0" i="0" u="none" strike="noStrike" cap="none" dirty="0">
                <a:solidFill>
                  <a:srgbClr val="015F51"/>
                </a:solidFill>
                <a:latin typeface="Arial"/>
                <a:ea typeface="Arial"/>
                <a:cs typeface="Arial"/>
                <a:sym typeface="Arial"/>
              </a:rPr>
              <a:t>Jednostka odpowiedzialna za przeprowadzenie konsultacji: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70"/>
              <a:buFont typeface="Arial"/>
              <a:buNone/>
            </a:pPr>
            <a:r>
              <a:rPr lang="pl-PL" sz="1800" b="0" i="0" u="none" strike="noStrike" cap="none" dirty="0">
                <a:solidFill>
                  <a:srgbClr val="015F51"/>
                </a:solidFill>
                <a:latin typeface="Arial"/>
                <a:ea typeface="Arial"/>
                <a:cs typeface="Arial"/>
                <a:sym typeface="Arial"/>
              </a:rPr>
              <a:t>Regionalna Dyrekcja Lasów Państwowych w </a:t>
            </a:r>
            <a:r>
              <a:rPr lang="pl-PL" sz="1800" dirty="0">
                <a:solidFill>
                  <a:srgbClr val="015F51"/>
                </a:solidFill>
              </a:rPr>
              <a:t>Krakowie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70"/>
              <a:buFont typeface="Arial"/>
              <a:buNone/>
            </a:pPr>
            <a:r>
              <a:rPr lang="pl-PL" sz="1800" b="0" i="0" u="none" strike="noStrike" cap="none" dirty="0">
                <a:solidFill>
                  <a:srgbClr val="015F5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70"/>
              <a:buFont typeface="Arial"/>
              <a:buNone/>
            </a:pPr>
            <a:r>
              <a:rPr lang="pl-PL" sz="1800" dirty="0">
                <a:solidFill>
                  <a:srgbClr val="015F51"/>
                </a:solidFill>
              </a:rPr>
              <a:t>Al. Juliusza Słowackiego 17A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70"/>
              <a:buFont typeface="Arial"/>
              <a:buNone/>
            </a:pPr>
            <a:r>
              <a:rPr lang="pl-PL" sz="1800" dirty="0">
                <a:solidFill>
                  <a:srgbClr val="015F51"/>
                </a:solidFill>
              </a:rPr>
              <a:t>31-159 Kraków</a:t>
            </a:r>
            <a:endParaRPr sz="1800" b="0" i="0" u="none" strike="noStrike" cap="none" dirty="0">
              <a:solidFill>
                <a:srgbClr val="015F5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"/>
          <p:cNvSpPr txBox="1"/>
          <p:nvPr/>
        </p:nvSpPr>
        <p:spPr>
          <a:xfrm>
            <a:off x="206494" y="6281826"/>
            <a:ext cx="1622083" cy="287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0"/>
              <a:buFont typeface="Arial"/>
              <a:buNone/>
            </a:pPr>
            <a:r>
              <a:rPr lang="pl-PL" sz="127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www.lasy.gov.pl</a:t>
            </a:r>
            <a:endParaRPr sz="127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47030" y="208708"/>
            <a:ext cx="2649936" cy="14522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0" name="Google Shape;310;p3"/>
          <p:cNvCxnSpPr/>
          <p:nvPr/>
        </p:nvCxnSpPr>
        <p:spPr>
          <a:xfrm>
            <a:off x="3174117" y="1769288"/>
            <a:ext cx="2795762" cy="0"/>
          </a:xfrm>
          <a:prstGeom prst="straightConnector1">
            <a:avLst/>
          </a:prstGeom>
          <a:noFill/>
          <a:ln w="19050" cap="flat" cmpd="sng">
            <a:solidFill>
              <a:srgbClr val="00605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1" name="Google Shape;311;p3"/>
          <p:cNvSpPr txBox="1"/>
          <p:nvPr/>
        </p:nvSpPr>
        <p:spPr>
          <a:xfrm>
            <a:off x="2209233" y="4778242"/>
            <a:ext cx="487680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Publikacja raportu: 31 października 2024</a:t>
            </a: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eddee12cb1_0_135"/>
          <p:cNvSpPr txBox="1">
            <a:spLocks noGrp="1"/>
          </p:cNvSpPr>
          <p:nvPr>
            <p:ph type="title"/>
          </p:nvPr>
        </p:nvSpPr>
        <p:spPr>
          <a:xfrm>
            <a:off x="608782" y="1348153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 dirty="0"/>
              <a:t>Czego dotyczył pilotaż</a:t>
            </a:r>
            <a:endParaRPr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1" b="7820"/>
          <a:stretch/>
        </p:blipFill>
        <p:spPr>
          <a:xfrm>
            <a:off x="608782" y="2110154"/>
            <a:ext cx="3858350" cy="3921369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9" b="12051"/>
          <a:stretch/>
        </p:blipFill>
        <p:spPr>
          <a:xfrm>
            <a:off x="4801240" y="2110153"/>
            <a:ext cx="3858350" cy="392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639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8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38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1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38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38"/>
          <p:cNvSpPr txBox="1"/>
          <p:nvPr/>
        </p:nvSpPr>
        <p:spPr>
          <a:xfrm>
            <a:off x="553364" y="2255724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Zestawienie wszystkich sprawozdań (protokołów) ze spotkań zespołu – z załączonymi dokumentami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Protokół ze spotkania 16.09.2024 r.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Protokół ze spotkania 17-18.10.2024 r.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Protokół ze spotkania 28.10.2024 r.</a:t>
            </a:r>
          </a:p>
          <a:p>
            <a:pPr marL="285750" lvl="0" indent="-285750">
              <a:buSzPts val="1400"/>
              <a:buFont typeface="Arial"/>
              <a:buChar char="•"/>
            </a:pPr>
            <a:r>
              <a:rPr lang="pl-PL" dirty="0"/>
              <a:t>Wytyczne_i_rekomendacje_</a:t>
            </a:r>
            <a:r>
              <a:rPr lang="pl-PL" dirty="0" err="1"/>
              <a:t>ONoL</a:t>
            </a:r>
            <a:r>
              <a:rPr lang="pl-PL" dirty="0"/>
              <a:t>_-_</a:t>
            </a:r>
            <a:r>
              <a:rPr lang="pl-PL" dirty="0" err="1"/>
              <a:t>lasy_aglomeracyjne</a:t>
            </a:r>
            <a:endParaRPr dirty="0"/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9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39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2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9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39"/>
          <p:cNvSpPr txBox="1"/>
          <p:nvPr/>
        </p:nvSpPr>
        <p:spPr>
          <a:xfrm>
            <a:off x="553364" y="2255724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Lista osób uczestniczących w pracach zespołu (z podaniem informacji nt. reprezentowanego podmiotu/instytucji)</a:t>
            </a:r>
            <a:endParaRPr dirty="0"/>
          </a:p>
          <a:p>
            <a:pPr lvl="0"/>
            <a:endParaRPr lang="pl-PL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Lista obecności RDLP KRAKÓW.pdf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Lista obecności RDLP KRAKÓW.xlsx</a:t>
            </a: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0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40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3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40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40"/>
          <p:cNvSpPr txBox="1"/>
          <p:nvPr/>
        </p:nvSpPr>
        <p:spPr>
          <a:xfrm>
            <a:off x="553364" y="2255724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Tabela – zestawienie propozycji: obszarów lasów o wiodącej funkcji społecznej oraz zasad gospodarowania – z uwzględnieniem zdań odrębnych (tabele szczegółowe nr 3.1 oraz tabela sumaryczna nr 3.2)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do tabeli nr 3.1 - Propozycja NGO1 - 20241014_Las </a:t>
            </a:r>
            <a:r>
              <a:rPr lang="pl-PL" dirty="0" err="1"/>
              <a:t>spoĹeczne</a:t>
            </a:r>
            <a:r>
              <a:rPr lang="pl-PL" dirty="0"/>
              <a:t> dla Krakowa_opis.pdf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koncepcji i przyjętych zasad w Nadleśnictwie Krzeszowice.docx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koncepcji i przyjętych zasad w Nadleśnictwie Krzeszowice.pdf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koncepcji i przyjętych zasad w Nadleśnictwie Miechów.pdf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koncepcji i przyjętych zasad w Nadleśnictwie Myślenice.docx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koncepcji i przyjętych zasad w Nadleśnictwie Myślenice.pdf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Opis koncepcji i przyjętych zasad w Nadleśnictwie Niepołomice.pdf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Tabela nr 3.1_ </a:t>
            </a:r>
            <a:r>
              <a:rPr lang="pl-PL" dirty="0" err="1"/>
              <a:t>raport_zestawienie</a:t>
            </a:r>
            <a:r>
              <a:rPr lang="pl-PL" dirty="0"/>
              <a:t> wytypowanych obszarów_30.10.2024_KRAKÓW.xls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dirty="0"/>
              <a:t>Tabela nr 3.2_raport zestawienie sumaryczne powierzchni_30.10.2024_KRAKÓW.xls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1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1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4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41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41"/>
          <p:cNvSpPr txBox="1"/>
          <p:nvPr/>
        </p:nvSpPr>
        <p:spPr>
          <a:xfrm>
            <a:off x="553364" y="2255724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Wizualizacja (mapa/mapy) propozycji: obszarów lasów o wiodącej funkcji społecznej oraz zasad gospodarowania – z uwzględnieniem zdań odrębnych</a:t>
            </a:r>
            <a:endParaRPr dirty="0"/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</a:rPr>
              <a:t>Propozycja CAŁOŚĆ WARTSW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Gminy Zabierzów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NGO 1 - Anna Treit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NGO 2 - Krzysztof Woźniak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RDLP w Krakowie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UMiG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Niepołomice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Formularz - lasy o wiodącej funkcji społecznej wokół miasta Kraków 30_10_2024-aktualny.pdf</a:t>
            </a:r>
          </a:p>
          <a:p>
            <a:pPr marL="457200" lvl="0" indent="-317500">
              <a:buClr>
                <a:schemeClr val="dk1"/>
              </a:buClr>
              <a:buSzPts val="1400"/>
              <a:buChar char="-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Formularz - lasy o wiodącej funkcji społecznej wokół miasta Kraków 30_10_2024-aktualny2.pdf</a:t>
            </a: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2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42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5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42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42"/>
          <p:cNvSpPr txBox="1"/>
          <p:nvPr/>
        </p:nvSpPr>
        <p:spPr>
          <a:xfrm>
            <a:off x="553364" y="2255724"/>
            <a:ext cx="7887300" cy="3802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Zestawienie danych, które wsparły proces (prezentacje, mapy, analizy, wyniki badań itp.) – z załączonymi dokumentami</a:t>
            </a:r>
            <a:endParaRPr dirty="0"/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Decyzja nr 57 Dyrektora RDLP w Krakowie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Linki do spotkań w dniach 17.09_17,18 oraz 28.10.2024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Materiały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MKiŚ</a:t>
            </a:r>
            <a:endParaRPr lang="pl-PL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Materiały podstawowe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Materiały Stowarzyszenie na Rzecz Wszystkich Istot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Prezentacja dr Katarzyna Jasiewicz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Prezentacja dra Jerzego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Parusela</a:t>
            </a:r>
            <a:endParaRPr lang="pl-PL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Prezentacja Gmina Zabierzów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Prezentacja prof. dr hab. inż. Jarosław Socha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Prezentacja RDLP w Krakowie – zbiorcza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Prezentacje Nadleśnictw RDLP w KRAKOWIE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Prezentację NGO 1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Pana Krzysztofa Woźniaka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Regulamin i wytyczne Kraków</a:t>
            </a: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Wyniki Ankiety ZZM</a:t>
            </a:r>
            <a:endParaRPr lang="pl-PL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74650" lvl="0" indent="-285750">
              <a:buSzPts val="1400"/>
              <a:buFont typeface="Arial" panose="020B0604020202020204" pitchFamily="34" charset="0"/>
              <a:buChar char="•"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3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43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6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43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43"/>
          <p:cNvSpPr txBox="1"/>
          <p:nvPr/>
        </p:nvSpPr>
        <p:spPr>
          <a:xfrm>
            <a:off x="553364" y="2255724"/>
            <a:ext cx="7887300" cy="4475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56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Zestawienie opinii, listów, stanowisk itd. przekazanych przez członków lokalnego zespołu ds. lasów o wiodącej funkcji społecznej oraz osób/podmiotów spoza zespołu zgłoszonych w trakcie jego prac – z załączonymi dokumentami</a:t>
            </a:r>
            <a:br>
              <a:rPr lang="pl-PL" sz="56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</a:br>
            <a:endParaRPr sz="5600"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pl-PL" sz="56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Pisma członków i członkiń Zespołu:</a:t>
            </a:r>
            <a:endParaRPr sz="5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600" dirty="0">
              <a:solidFill>
                <a:schemeClr val="dk1"/>
              </a:solidFill>
            </a:endParaRP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Krzysztof Woźniak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Wiesława Wójcika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Apele ze strony Lasy i Obywatele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PLWD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</a:t>
            </a:r>
            <a:r>
              <a:rPr lang="pl-PL" sz="5600" dirty="0" err="1">
                <a:solidFill>
                  <a:schemeClr val="dk1"/>
                </a:solidFill>
              </a:rPr>
              <a:t>Consensus</a:t>
            </a:r>
            <a:r>
              <a:rPr lang="pl-PL" sz="5600" dirty="0">
                <a:solidFill>
                  <a:schemeClr val="dk1"/>
                </a:solidFill>
              </a:rPr>
              <a:t> Katarzyna Jasiewicz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NGO1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BULIGL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</a:t>
            </a:r>
            <a:r>
              <a:rPr lang="pl-PL" sz="5600" dirty="0" err="1">
                <a:solidFill>
                  <a:schemeClr val="dk1"/>
                </a:solidFill>
              </a:rPr>
              <a:t>Consensus</a:t>
            </a:r>
            <a:r>
              <a:rPr lang="pl-PL" sz="5600" dirty="0">
                <a:solidFill>
                  <a:schemeClr val="dk1"/>
                </a:solidFill>
              </a:rPr>
              <a:t> Katarzyna Jasiewicz 2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 err="1">
                <a:solidFill>
                  <a:schemeClr val="dk1"/>
                </a:solidFill>
              </a:rPr>
              <a:t>Stanoiwsko</a:t>
            </a:r>
            <a:r>
              <a:rPr lang="pl-PL" sz="5600" dirty="0">
                <a:solidFill>
                  <a:schemeClr val="dk1"/>
                </a:solidFill>
              </a:rPr>
              <a:t> Daria Gosek – Popiołek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Bogusława Młynarczyka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Wyniki Ankiety Mieszkańców Krakowa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 err="1">
                <a:solidFill>
                  <a:schemeClr val="dk1"/>
                </a:solidFill>
              </a:rPr>
              <a:t>Stanoiwsko</a:t>
            </a:r>
            <a:r>
              <a:rPr lang="pl-PL" sz="5600" dirty="0">
                <a:solidFill>
                  <a:schemeClr val="dk1"/>
                </a:solidFill>
              </a:rPr>
              <a:t> ROLP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Uwagi Frank BOLD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 err="1">
                <a:solidFill>
                  <a:schemeClr val="dk1"/>
                </a:solidFill>
              </a:rPr>
              <a:t>Stanoiwsko</a:t>
            </a:r>
            <a:r>
              <a:rPr lang="pl-PL" sz="5600" dirty="0">
                <a:solidFill>
                  <a:schemeClr val="dk1"/>
                </a:solidFill>
              </a:rPr>
              <a:t> 26 ZUL-i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 err="1">
                <a:solidFill>
                  <a:schemeClr val="dk1"/>
                </a:solidFill>
              </a:rPr>
              <a:t>Stanoiwsko</a:t>
            </a:r>
            <a:r>
              <a:rPr lang="pl-PL" sz="5600" dirty="0">
                <a:solidFill>
                  <a:schemeClr val="dk1"/>
                </a:solidFill>
              </a:rPr>
              <a:t> DROZDEX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 err="1">
                <a:solidFill>
                  <a:schemeClr val="dk1"/>
                </a:solidFill>
              </a:rPr>
              <a:t>Stanoiwsko</a:t>
            </a:r>
            <a:r>
              <a:rPr lang="pl-PL" sz="5600" dirty="0">
                <a:solidFill>
                  <a:schemeClr val="dk1"/>
                </a:solidFill>
              </a:rPr>
              <a:t> AWPOL</a:t>
            </a: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Jacek </a:t>
            </a:r>
            <a:r>
              <a:rPr lang="pl-PL" sz="5600" dirty="0" err="1">
                <a:solidFill>
                  <a:schemeClr val="dk1"/>
                </a:solidFill>
              </a:rPr>
              <a:t>Dąbroś</a:t>
            </a:r>
            <a:endParaRPr lang="pl-PL" sz="5600" dirty="0">
              <a:solidFill>
                <a:schemeClr val="dk1"/>
              </a:solidFill>
            </a:endParaRP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Fundacja </a:t>
            </a:r>
            <a:r>
              <a:rPr lang="pl-PL" sz="5600" dirty="0" err="1">
                <a:solidFill>
                  <a:schemeClr val="dk1"/>
                </a:solidFill>
              </a:rPr>
              <a:t>Tres</a:t>
            </a:r>
            <a:r>
              <a:rPr lang="pl-PL" sz="5600" dirty="0">
                <a:solidFill>
                  <a:schemeClr val="dk1"/>
                </a:solidFill>
              </a:rPr>
              <a:t> </a:t>
            </a:r>
            <a:r>
              <a:rPr lang="pl-PL" sz="5600" dirty="0" err="1">
                <a:solidFill>
                  <a:schemeClr val="dk1"/>
                </a:solidFill>
              </a:rPr>
              <a:t>Companeros</a:t>
            </a:r>
            <a:endParaRPr lang="pl-PL" sz="5600" dirty="0">
              <a:solidFill>
                <a:schemeClr val="dk1"/>
              </a:solidFill>
            </a:endParaRPr>
          </a:p>
          <a:p>
            <a:pPr marL="457200" lvl="0" indent="-317500">
              <a:buClr>
                <a:schemeClr val="dk1"/>
              </a:buClr>
              <a:buSzPct val="100000"/>
              <a:buChar char="-"/>
            </a:pPr>
            <a:r>
              <a:rPr lang="pl-PL" sz="5600" dirty="0">
                <a:solidFill>
                  <a:schemeClr val="dk1"/>
                </a:solidFill>
              </a:rPr>
              <a:t>Stanowisko ZZM</a:t>
            </a: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8461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0fd5568f38_0_0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g30fd5568f38_0_0"/>
          <p:cNvSpPr txBox="1"/>
          <p:nvPr/>
        </p:nvSpPr>
        <p:spPr>
          <a:xfrm>
            <a:off x="776962" y="1666287"/>
            <a:ext cx="71829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6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g30fd5568f38_0_0"/>
          <p:cNvSpPr txBox="1"/>
          <p:nvPr/>
        </p:nvSpPr>
        <p:spPr>
          <a:xfrm>
            <a:off x="1114388" y="2451250"/>
            <a:ext cx="7182900" cy="1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g30fd5568f38_0_0"/>
          <p:cNvSpPr txBox="1"/>
          <p:nvPr/>
        </p:nvSpPr>
        <p:spPr>
          <a:xfrm>
            <a:off x="553364" y="2268424"/>
            <a:ext cx="7887300" cy="33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56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Zestawienie opinii, listów, stanowisk itd. przekazanych przez członków lokalnego zespołu ds. lasów o wiodącej funkcji społecznej oraz osób/podmiotów spoza zespołu zgłoszonych w trakcie jego prac – z załączonymi dokumentami</a:t>
            </a:r>
            <a:br>
              <a:rPr lang="pl-PL" sz="56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</a:br>
            <a:endParaRPr sz="5600" dirty="0"/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Gminy Świątniki Górne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</a:t>
            </a:r>
            <a:r>
              <a:rPr lang="pl-PL" sz="5600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UMiG</a:t>
            </a: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w Skawinie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Gmina Kłaj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Wójt Gminy Drwina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Wojsko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Opinia WO Nasz Rzeplin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Opinia Jerzy </a:t>
            </a:r>
            <a:r>
              <a:rPr lang="pl-PL" sz="5600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Szwagrzyk</a:t>
            </a:r>
            <a:endParaRPr lang="pl-PL" sz="5600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Jan Karczmarski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Urzędu Gminy w Drwini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Krzysztof Woźniak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Wojciech Biernata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Tadeusza Juliszewskiego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Przedstawiciela ZUL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Propozycja </a:t>
            </a:r>
            <a:r>
              <a:rPr lang="pl-PL" sz="5600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UMiG</a:t>
            </a: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Niepołomice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Mariusza Waszkiewicza</a:t>
            </a:r>
          </a:p>
          <a:p>
            <a:pPr marL="285750" lvl="0" indent="-285750">
              <a:buSzPct val="100000"/>
              <a:buFont typeface="Arial"/>
              <a:buChar char="•"/>
            </a:pPr>
            <a:r>
              <a:rPr lang="pl-PL" sz="5600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Podsumowanie pracy Zespołu przez Dyrektora RDLP w Krakowie.pdf</a:t>
            </a:r>
            <a:endParaRPr lang="pl-PL" sz="56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endParaRPr lang="pl-PL" sz="5600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endParaRPr lang="pl-PL" sz="56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4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44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7 </a:t>
            </a:r>
            <a:endParaRPr sz="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44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44"/>
          <p:cNvSpPr txBox="1"/>
          <p:nvPr/>
        </p:nvSpPr>
        <p:spPr>
          <a:xfrm>
            <a:off x="553364" y="2255724"/>
            <a:ext cx="8146136" cy="42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Rekomendacje stron uczestniczących w pracach zespołu (całego zespołu oraz odrębne każdej ze stron uczestniczących w procesie) – z załączonymi dokumentami</a:t>
            </a:r>
            <a:endParaRPr dirty="0"/>
          </a:p>
          <a:p>
            <a:pPr marL="457200" lvl="0" indent="-317500">
              <a:buClr>
                <a:schemeClr val="dk1"/>
              </a:buClr>
              <a:buSzPts val="1400"/>
              <a:buChar char="•"/>
            </a:pPr>
            <a:r>
              <a:rPr lang="pl-PL" dirty="0">
                <a:solidFill>
                  <a:schemeClr val="dk1"/>
                </a:solidFill>
              </a:rPr>
              <a:t>Wnioski Stowarzyszenie na rzecz promocji zdrowia </a:t>
            </a:r>
            <a:r>
              <a:rPr lang="pl-PL" dirty="0" err="1">
                <a:solidFill>
                  <a:schemeClr val="dk1"/>
                </a:solidFill>
              </a:rPr>
              <a:t>Consensus</a:t>
            </a:r>
            <a:r>
              <a:rPr lang="pl-PL" dirty="0">
                <a:solidFill>
                  <a:schemeClr val="dk1"/>
                </a:solidFill>
              </a:rPr>
              <a:t> do Sprawozdania </a:t>
            </a:r>
            <a:r>
              <a:rPr lang="pl-PL" dirty="0" err="1">
                <a:solidFill>
                  <a:schemeClr val="dk1"/>
                </a:solidFill>
              </a:rPr>
              <a:t>ONoLP</a:t>
            </a:r>
            <a:r>
              <a:rPr lang="pl-PL" dirty="0">
                <a:solidFill>
                  <a:schemeClr val="dk1"/>
                </a:solidFill>
              </a:rPr>
              <a:t> Krakowie.pdf</a:t>
            </a:r>
          </a:p>
          <a:p>
            <a:pPr marL="457200" lvl="0" indent="-317500">
              <a:buClr>
                <a:schemeClr val="dk1"/>
              </a:buClr>
              <a:buSzPts val="1400"/>
              <a:buChar char="•"/>
            </a:pP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Artykł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Onet.pdf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Formularz - lasy o wiodącej funkcji społecznej wokół miasta Kraków 30_10_2024-aktualny.pdf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Formularz - lasy o wiodącej funkcji społecznej wokół miasta Kraków 30_10_2024-aktualny2.pdf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MKiS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́ Informacja dla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KOŚZNiL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nt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działan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́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Lasów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Państwowych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na rzecz ochrony przyrody.pdf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Opinia Wiesława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Owsińskiego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Nasz Rzeplin.pdf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Pana Zdzisława Spendla  BULiGL.pdf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Uwagi posłanki Darii Gosek-Popiołek.pdf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Stanowisko grupy do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wyników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pracy zespołu ds. </a:t>
            </a:r>
            <a:r>
              <a:rPr lang="pl-PL" dirty="0" err="1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lasów</a:t>
            </a: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 społecznych.pdf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Uwagi i rekomendacje do procesu zgłoszone 28.10.2024 - Marcin Wójtowicz.pdf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Podsumowanie i odpowiedź LF-1.pdf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Podsumowanie pracy Zespołu przez Dyrektora RDLP w Krakowie.pdf</a:t>
            </a:r>
          </a:p>
          <a:p>
            <a:pPr marL="374650" lvl="2" indent="-285750">
              <a:buSzPts val="1400"/>
              <a:buFont typeface="Arial" panose="020B0604020202020204" pitchFamily="34" charset="0"/>
              <a:buChar char="•"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5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45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 dirty="0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</a:t>
            </a:r>
            <a:r>
              <a:rPr lang="pl-PL" sz="2117" b="1" dirty="0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8</a:t>
            </a:r>
            <a:r>
              <a:rPr lang="pl-PL" sz="2117" b="1" i="0" u="none" strike="noStrike" cap="none" dirty="0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endParaRPr sz="7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45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45"/>
          <p:cNvSpPr txBox="1"/>
          <p:nvPr/>
        </p:nvSpPr>
        <p:spPr>
          <a:xfrm>
            <a:off x="553364" y="2255724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400" b="0" i="0" u="none" strike="noStrike" cap="none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Zestawienie uwag członków zespołu do raportu i wyniki ich rozpatrzenia – z załączonymi dokumentami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rPr>
              <a:t>Z uwagi na termin ostatniego spotkania – 28.10.2024 raport po opracowaniu został bezpośrednio przekazany do Wojewody Małopolskiego wraz z wszystkimi zdaniami odrębnymi. </a:t>
            </a: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2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5"/>
          <p:cNvSpPr/>
          <p:nvPr/>
        </p:nvSpPr>
        <p:spPr>
          <a:xfrm>
            <a:off x="123119" y="919293"/>
            <a:ext cx="1982542" cy="613644"/>
          </a:xfrm>
          <a:custGeom>
            <a:avLst/>
            <a:gdLst/>
            <a:ahLst/>
            <a:cxnLst/>
            <a:rect l="l" t="t" r="r" b="b"/>
            <a:pathLst>
              <a:path w="3965083" h="1227288" extrusionOk="0">
                <a:moveTo>
                  <a:pt x="0" y="0"/>
                </a:moveTo>
                <a:lnTo>
                  <a:pt x="3965083" y="0"/>
                </a:lnTo>
                <a:lnTo>
                  <a:pt x="3965083" y="1227288"/>
                </a:lnTo>
                <a:lnTo>
                  <a:pt x="0" y="1227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00" tIns="22850" rIns="45700" bIns="228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45"/>
          <p:cNvSpPr txBox="1"/>
          <p:nvPr/>
        </p:nvSpPr>
        <p:spPr>
          <a:xfrm>
            <a:off x="776962" y="1666287"/>
            <a:ext cx="7182900" cy="45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117" b="1" i="0" u="none" strike="noStrike" cap="none" dirty="0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Załącznik numer </a:t>
            </a:r>
            <a:r>
              <a:rPr lang="pl-PL" sz="2117" b="1" dirty="0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9</a:t>
            </a:r>
            <a:r>
              <a:rPr lang="pl-PL" sz="2117" b="1" i="0" u="none" strike="noStrike" cap="none" dirty="0">
                <a:solidFill>
                  <a:srgbClr val="005023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endParaRPr sz="7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45"/>
          <p:cNvSpPr txBox="1"/>
          <p:nvPr/>
        </p:nvSpPr>
        <p:spPr>
          <a:xfrm>
            <a:off x="1114388" y="2451250"/>
            <a:ext cx="7182900" cy="130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5" indent="0" algn="l" rtl="0">
              <a:lnSpc>
                <a:spcPct val="12119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45"/>
          <p:cNvSpPr txBox="1"/>
          <p:nvPr/>
        </p:nvSpPr>
        <p:spPr>
          <a:xfrm>
            <a:off x="553364" y="2255724"/>
            <a:ext cx="7887300" cy="297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68300">
              <a:lnSpc>
                <a:spcPct val="150000"/>
              </a:lnSpc>
              <a:buClr>
                <a:srgbClr val="006050"/>
              </a:buClr>
              <a:buSzPts val="2700"/>
              <a:buFont typeface="Arial"/>
              <a:buChar char="•"/>
            </a:pPr>
            <a:r>
              <a:rPr lang="pl-PL" dirty="0">
                <a:latin typeface="IBM Plex Sans" panose="020B0604020202020204" charset="0"/>
              </a:rPr>
              <a:t>Propozycja z największym poparciem Członków Zespołu ds. lasów o zwiększonej funkcji społecznej wokół Krakowa.</a:t>
            </a:r>
          </a:p>
          <a:p>
            <a:pPr marL="285750" marR="0" lvl="2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285750" marR="0" lvl="0" indent="-196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dk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342900" marR="0" lvl="0" indent="-196850" algn="l" rtl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endParaRPr sz="2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1041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453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"/>
          <p:cNvSpPr txBox="1">
            <a:spLocks noGrp="1"/>
          </p:cNvSpPr>
          <p:nvPr>
            <p:ph type="title"/>
          </p:nvPr>
        </p:nvSpPr>
        <p:spPr>
          <a:xfrm>
            <a:off x="608782" y="1464637"/>
            <a:ext cx="78873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Początek Dialogu</a:t>
            </a:r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body" idx="1"/>
          </p:nvPr>
        </p:nvSpPr>
        <p:spPr>
          <a:xfrm>
            <a:off x="628350" y="2226637"/>
            <a:ext cx="7887300" cy="3362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800" dirty="0"/>
              <a:t>Dialog na temat lasów społecznych został zainicjowany na polecenie Ministerstwa Klimatu i Środowiska wydane 26 kwietnia 2024 roku. </a:t>
            </a:r>
            <a:endParaRPr dirty="0"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800" dirty="0"/>
              <a:t>Celem było stworzenie platformy, która umożliwi lokalnym społecznościom zaangażowanie się w zrównoważone zarządzanie lasami. </a:t>
            </a:r>
            <a:endParaRPr dirty="0"/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</a:pPr>
            <a:r>
              <a:rPr lang="pl-PL" sz="1800" dirty="0"/>
              <a:t>Ministerstwo uznało, że włączenie głosów różnych interesariuszy, takich jak samorządów lokalnych, organizacji pozarządowych, przemysłu drzewnego </a:t>
            </a:r>
            <a:br>
              <a:rPr lang="pl-PL" sz="1800" dirty="0"/>
            </a:br>
            <a:r>
              <a:rPr lang="pl-PL" sz="1800" dirty="0"/>
              <a:t>i usług leśnych oraz instytucje publiczne, jest kluczowe dla skutecznego zarządzania lasami w zgodzie z potrzebami społeczeństwa.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0f93f4b75e_0_0"/>
          <p:cNvSpPr txBox="1">
            <a:spLocks noGrp="1"/>
          </p:cNvSpPr>
          <p:nvPr>
            <p:ph type="title"/>
          </p:nvPr>
        </p:nvSpPr>
        <p:spPr>
          <a:xfrm>
            <a:off x="244889" y="1912871"/>
            <a:ext cx="7124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Kluczowe założenia projektu</a:t>
            </a:r>
            <a:endParaRPr/>
          </a:p>
        </p:txBody>
      </p:sp>
      <p:sp>
        <p:nvSpPr>
          <p:cNvPr id="80" name="Google Shape;80;g30f93f4b75e_0_0"/>
          <p:cNvSpPr txBox="1"/>
          <p:nvPr/>
        </p:nvSpPr>
        <p:spPr>
          <a:xfrm>
            <a:off x="244900" y="2942050"/>
            <a:ext cx="2636400" cy="24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pl-PL" sz="1300">
                <a:solidFill>
                  <a:schemeClr val="dk1"/>
                </a:solidFill>
              </a:rPr>
              <a:t>Projekt pilotażowy dla 13 lokalizacji w kraju</a:t>
            </a:r>
            <a:endParaRPr sz="1300">
              <a:solidFill>
                <a:schemeClr val="dk1"/>
              </a:solidFill>
            </a:endParaRPr>
          </a:p>
          <a:p>
            <a:pPr marL="45720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pl-PL" sz="1300">
                <a:solidFill>
                  <a:schemeClr val="dk1"/>
                </a:solidFill>
              </a:rPr>
              <a:t>Bazujemy na Wytycznych i rekomendacjach Ogólnopolskiej Narady o Lasach dotyczących lasów o wiodącej funkcji społecznej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81" name="Google Shape;81;g30f93f4b75e_0_0"/>
          <p:cNvSpPr txBox="1"/>
          <p:nvPr/>
        </p:nvSpPr>
        <p:spPr>
          <a:xfrm>
            <a:off x="3070425" y="2942050"/>
            <a:ext cx="3000000" cy="27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pl-PL" sz="1300">
                <a:solidFill>
                  <a:schemeClr val="dk1"/>
                </a:solidFill>
              </a:rPr>
              <a:t>Skład Zespołu zdefiniowało MKiS, są w nim przedstawiciele: Sejmu, Ministerstwa, lokalnych samorządów, organizacji społecznych, przemysłu drzewnego i zakładów usług leśnych, RDOŚ, Biura Urządzania Lasów, Instytutu Badawczego Leśnictwa</a:t>
            </a:r>
            <a:endParaRPr sz="1828">
              <a:solidFill>
                <a:schemeClr val="dk1"/>
              </a:solidFill>
            </a:endParaRPr>
          </a:p>
        </p:txBody>
      </p:sp>
      <p:sp>
        <p:nvSpPr>
          <p:cNvPr id="82" name="Google Shape;82;g30f93f4b75e_0_0"/>
          <p:cNvSpPr txBox="1"/>
          <p:nvPr/>
        </p:nvSpPr>
        <p:spPr>
          <a:xfrm>
            <a:off x="5976800" y="2942050"/>
            <a:ext cx="2825400" cy="27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pl-PL" sz="1300">
                <a:solidFill>
                  <a:schemeClr val="dk1"/>
                </a:solidFill>
              </a:rPr>
              <a:t>Proces realizowany </a:t>
            </a:r>
            <a:br>
              <a:rPr lang="pl-PL" sz="1300">
                <a:solidFill>
                  <a:schemeClr val="dk1"/>
                </a:solidFill>
              </a:rPr>
            </a:br>
            <a:r>
              <a:rPr lang="pl-PL" sz="1300">
                <a:solidFill>
                  <a:schemeClr val="dk1"/>
                </a:solidFill>
              </a:rPr>
              <a:t>przez RDLP w Krakowie, monitorowany </a:t>
            </a:r>
            <a:br>
              <a:rPr lang="pl-PL" sz="1300">
                <a:solidFill>
                  <a:schemeClr val="dk1"/>
                </a:solidFill>
              </a:rPr>
            </a:br>
            <a:r>
              <a:rPr lang="pl-PL" sz="1300">
                <a:solidFill>
                  <a:schemeClr val="dk1"/>
                </a:solidFill>
              </a:rPr>
              <a:t>przez Wojewodę Małopolskiego</a:t>
            </a:r>
            <a:endParaRPr sz="1300">
              <a:solidFill>
                <a:schemeClr val="dk1"/>
              </a:solidFill>
            </a:endParaRPr>
          </a:p>
          <a:p>
            <a:pPr marL="45720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pl-PL" sz="1300">
                <a:solidFill>
                  <a:schemeClr val="dk1"/>
                </a:solidFill>
              </a:rPr>
              <a:t>28 października zakończenie prac Zespołu</a:t>
            </a:r>
            <a:endParaRPr sz="1300">
              <a:solidFill>
                <a:schemeClr val="dk1"/>
              </a:solidFill>
            </a:endParaRPr>
          </a:p>
          <a:p>
            <a:pPr marL="45720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lang="pl-PL" sz="1300">
                <a:solidFill>
                  <a:schemeClr val="dk1"/>
                </a:solidFill>
              </a:rPr>
              <a:t>31 października przesłanie raportu do Wojewody</a:t>
            </a:r>
            <a:endParaRPr sz="1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575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8"/>
          <p:cNvSpPr txBox="1">
            <a:spLocks noGrp="1"/>
          </p:cNvSpPr>
          <p:nvPr>
            <p:ph type="title"/>
          </p:nvPr>
        </p:nvSpPr>
        <p:spPr>
          <a:xfrm>
            <a:off x="2019518" y="442659"/>
            <a:ext cx="712448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pl-PL"/>
              <a:t>Harmonogram spotkań</a:t>
            </a:r>
            <a:endParaRPr/>
          </a:p>
        </p:txBody>
      </p:sp>
      <p:pic>
        <p:nvPicPr>
          <p:cNvPr id="93" name="Google Shape;93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400" y="1344625"/>
            <a:ext cx="8872402" cy="417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3718</Words>
  <Application>Microsoft Office PowerPoint</Application>
  <PresentationFormat>Pokaz na ekranie (4:3)</PresentationFormat>
  <Paragraphs>410</Paragraphs>
  <Slides>59</Slides>
  <Notes>59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59</vt:i4>
      </vt:variant>
    </vt:vector>
  </HeadingPairs>
  <TitlesOfParts>
    <vt:vector size="64" baseType="lpstr">
      <vt:lpstr>Arial</vt:lpstr>
      <vt:lpstr>IBM Plex Sans</vt:lpstr>
      <vt:lpstr>Calibri</vt:lpstr>
      <vt:lpstr>Play</vt:lpstr>
      <vt:lpstr>Motyw pakietu Office</vt:lpstr>
      <vt:lpstr>Prezentacja programu PowerPoint</vt:lpstr>
      <vt:lpstr>Prezentacja programu PowerPoint</vt:lpstr>
      <vt:lpstr>Czego dotyczył pilotaż</vt:lpstr>
      <vt:lpstr>Czego dotyczył pilotaż</vt:lpstr>
      <vt:lpstr>Czego dotyczył pilotaż</vt:lpstr>
      <vt:lpstr>Początek Dialogu</vt:lpstr>
      <vt:lpstr>Kluczowe założenia projektu</vt:lpstr>
      <vt:lpstr>Prezentacja programu PowerPoint</vt:lpstr>
      <vt:lpstr>Harmonogram spotkań</vt:lpstr>
      <vt:lpstr>Prezentacja programu PowerPoint</vt:lpstr>
      <vt:lpstr>Kluczowe kwestie, które były poruszane</vt:lpstr>
      <vt:lpstr>Kluczowe kwestie, które były poruszane</vt:lpstr>
      <vt:lpstr>Kluczowe kwestie, które były poruszane</vt:lpstr>
      <vt:lpstr>Kluczowe kwestie, które były poruszane</vt:lpstr>
      <vt:lpstr>Prezentacja programu PowerPoint</vt:lpstr>
      <vt:lpstr>Prezentacja programu PowerPoint</vt:lpstr>
      <vt:lpstr>O czym rozmawialiśmy</vt:lpstr>
      <vt:lpstr>O czym rozmawialiśmy</vt:lpstr>
      <vt:lpstr>Prezentacja programu PowerPoint</vt:lpstr>
      <vt:lpstr>Jak zorganizowany był proces</vt:lpstr>
      <vt:lpstr>Jak zorganizowany był proces</vt:lpstr>
      <vt:lpstr>Jak zorganizowany był proces</vt:lpstr>
      <vt:lpstr>Prezentacja programu PowerPoint</vt:lpstr>
      <vt:lpstr>Prezentacja programu PowerPoint</vt:lpstr>
      <vt:lpstr>Prezentacja programu PowerPoint</vt:lpstr>
      <vt:lpstr>Kalendarium</vt:lpstr>
      <vt:lpstr>Kalendarium c.d.</vt:lpstr>
      <vt:lpstr>Kalendarium c.d.</vt:lpstr>
      <vt:lpstr>Prezentacja programu PowerPoint</vt:lpstr>
      <vt:lpstr>Uczestnicy</vt:lpstr>
      <vt:lpstr>Uczestnicy</vt:lpstr>
      <vt:lpstr>Prezentacja programu PowerPoint</vt:lpstr>
      <vt:lpstr>Jak informowaliśmy o pilotażu szerszą społeczność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Co uzgodniliśmy</vt:lpstr>
      <vt:lpstr>Co uzgodniliśmy</vt:lpstr>
      <vt:lpstr>Opis skutków uzgodnień</vt:lpstr>
      <vt:lpstr>Opis skutków uzgodnień</vt:lpstr>
      <vt:lpstr>Opis skutków uzgodnień</vt:lpstr>
      <vt:lpstr>Wnioski i rekomendacje</vt:lpstr>
      <vt:lpstr>Prezentacja programu PowerPoint</vt:lpstr>
      <vt:lpstr>Co dalej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Kacper Bierowiec (RDLP w Krakowie)</dc:creator>
  <cp:lastModifiedBy>Michał Goś</cp:lastModifiedBy>
  <cp:revision>23</cp:revision>
  <dcterms:created xsi:type="dcterms:W3CDTF">2016-09-09T09:29:50Z</dcterms:created>
  <dcterms:modified xsi:type="dcterms:W3CDTF">2024-10-31T09:02:50Z</dcterms:modified>
</cp:coreProperties>
</file>