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7"/>
  </p:notesMasterIdLst>
  <p:sldIdLst>
    <p:sldId id="258" r:id="rId5"/>
    <p:sldId id="259" r:id="rId6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2438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1pPr>
    <a:lvl2pPr marL="0" marR="0" indent="457200" algn="ctr" defTabSz="2438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2pPr>
    <a:lvl3pPr marL="0" marR="0" indent="914400" algn="ctr" defTabSz="2438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3pPr>
    <a:lvl4pPr marL="0" marR="0" indent="1371600" algn="ctr" defTabSz="2438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4pPr>
    <a:lvl5pPr marL="0" marR="0" indent="1828800" algn="ctr" defTabSz="2438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5pPr>
    <a:lvl6pPr marL="0" marR="0" indent="2286000" algn="ctr" defTabSz="2438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6pPr>
    <a:lvl7pPr marL="0" marR="0" indent="2743200" algn="ctr" defTabSz="2438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7pPr>
    <a:lvl8pPr marL="0" marR="0" indent="3200400" algn="ctr" defTabSz="2438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8pPr>
    <a:lvl9pPr marL="0" marR="0" indent="3657600" algn="ctr" defTabSz="2438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67E3A60-9007-4FC0-9AD8-68F25837D858}" v="8" dt="2023-06-26T07:48:28.952"/>
  </p1510:revLst>
</p1510:revInfo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hueOff val="-217956"/>
              <a:satOff val="14368"/>
              <a:lumOff val="17764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CEEEE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571091"/>
              <a:satOff val="15926"/>
              <a:lumOff val="22314"/>
            </a:schemeClr>
          </a:solidFill>
        </a:fill>
      </a:tcStyle>
    </a:firstCol>
    <a:lastRow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45B43B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45B43B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chemeClr val="accent4">
              <a:hueOff val="349036"/>
              <a:lumOff val="17111"/>
            </a:schemeClr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BD17"/>
          </a:solidFill>
        </a:fill>
      </a:tcStyle>
    </a:firstCol>
    <a:la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FBD17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8A2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CEEEF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32C5B9"/>
          </a:solidFill>
        </a:fill>
      </a:tcStyle>
    </a:firstCol>
    <a:la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38100" cap="flat">
              <a:solidFill>
                <a:schemeClr val="accent2">
                  <a:hueOff val="240640"/>
                  <a:satOff val="2542"/>
                  <a:lumOff val="-13198"/>
                </a:schemeClr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chemeClr val="accent2">
              <a:hueOff val="240640"/>
              <a:satOff val="2542"/>
              <a:lumOff val="-13198"/>
            </a:schemeClr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F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5" d="100"/>
          <a:sy n="55" d="100"/>
        </p:scale>
        <p:origin x="636" y="-3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ożarowska Justyna" userId="5204c21b-e5c8-4c75-9fd5-b3232e7b67b8" providerId="ADAL" clId="{567E3A60-9007-4FC0-9AD8-68F25837D858}"/>
    <pc:docChg chg="undo custSel modSld">
      <pc:chgData name="Pożarowska Justyna" userId="5204c21b-e5c8-4c75-9fd5-b3232e7b67b8" providerId="ADAL" clId="{567E3A60-9007-4FC0-9AD8-68F25837D858}" dt="2023-06-26T07:48:34.515" v="392" actId="20577"/>
      <pc:docMkLst>
        <pc:docMk/>
      </pc:docMkLst>
      <pc:sldChg chg="modSp mod">
        <pc:chgData name="Pożarowska Justyna" userId="5204c21b-e5c8-4c75-9fd5-b3232e7b67b8" providerId="ADAL" clId="{567E3A60-9007-4FC0-9AD8-68F25837D858}" dt="2023-06-26T07:48:34.515" v="392" actId="20577"/>
        <pc:sldMkLst>
          <pc:docMk/>
          <pc:sldMk cId="0" sldId="258"/>
        </pc:sldMkLst>
        <pc:graphicFrameChg chg="modGraphic">
          <ac:chgData name="Pożarowska Justyna" userId="5204c21b-e5c8-4c75-9fd5-b3232e7b67b8" providerId="ADAL" clId="{567E3A60-9007-4FC0-9AD8-68F25837D858}" dt="2023-06-12T11:59:56.895" v="87" actId="6549"/>
          <ac:graphicFrameMkLst>
            <pc:docMk/>
            <pc:sldMk cId="0" sldId="258"/>
            <ac:graphicFrameMk id="167" creationId="{00000000-0000-0000-0000-000000000000}"/>
          </ac:graphicFrameMkLst>
        </pc:graphicFrameChg>
        <pc:graphicFrameChg chg="mod modGraphic">
          <ac:chgData name="Pożarowska Justyna" userId="5204c21b-e5c8-4c75-9fd5-b3232e7b67b8" providerId="ADAL" clId="{567E3A60-9007-4FC0-9AD8-68F25837D858}" dt="2023-06-26T07:48:34.515" v="392" actId="20577"/>
          <ac:graphicFrameMkLst>
            <pc:docMk/>
            <pc:sldMk cId="0" sldId="258"/>
            <ac:graphicFrameMk id="168" creationId="{00000000-0000-0000-0000-000000000000}"/>
          </ac:graphicFrameMkLst>
        </pc:graphicFrameChg>
        <pc:graphicFrameChg chg="modGraphic">
          <ac:chgData name="Pożarowska Justyna" userId="5204c21b-e5c8-4c75-9fd5-b3232e7b67b8" providerId="ADAL" clId="{567E3A60-9007-4FC0-9AD8-68F25837D858}" dt="2023-06-12T12:39:39.786" v="303" actId="255"/>
          <ac:graphicFrameMkLst>
            <pc:docMk/>
            <pc:sldMk cId="0" sldId="258"/>
            <ac:graphicFrameMk id="169" creationId="{00000000-0000-0000-0000-000000000000}"/>
          </ac:graphicFrameMkLst>
        </pc:graphicFrameChg>
        <pc:graphicFrameChg chg="modGraphic">
          <ac:chgData name="Pożarowska Justyna" userId="5204c21b-e5c8-4c75-9fd5-b3232e7b67b8" providerId="ADAL" clId="{567E3A60-9007-4FC0-9AD8-68F25837D858}" dt="2023-06-12T10:43:42.653" v="9" actId="790"/>
          <ac:graphicFrameMkLst>
            <pc:docMk/>
            <pc:sldMk cId="0" sldId="258"/>
            <ac:graphicFrameMk id="170" creationId="{00000000-0000-0000-0000-000000000000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49" name="Shape 14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hor and Dat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19200" y="11986162"/>
            <a:ext cx="21945599" cy="605791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3000" spc="-29">
                <a:latin typeface="Graphik Medium"/>
                <a:ea typeface="Graphik Medium"/>
                <a:cs typeface="Graphik Medium"/>
                <a:sym typeface="Graphik Medium"/>
              </a:defRPr>
            </a:lvl1pPr>
          </a:lstStyle>
          <a:p>
            <a:r>
              <a:t>Author and Date</a:t>
            </a:r>
          </a:p>
        </p:txBody>
      </p:sp>
      <p:sp>
        <p:nvSpPr>
          <p:cNvPr id="12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1219200" y="3543300"/>
            <a:ext cx="21945600" cy="4267200"/>
          </a:xfrm>
          <a:prstGeom prst="rect">
            <a:avLst/>
          </a:prstGeom>
        </p:spPr>
        <p:txBody>
          <a:bodyPr anchor="b"/>
          <a:lstStyle>
            <a:lvl1pPr>
              <a:defRPr sz="12800" spc="-128"/>
            </a:lvl1pPr>
          </a:lstStyle>
          <a:p>
            <a:r>
              <a:t>Presentation Title</a:t>
            </a:r>
          </a:p>
        </p:txBody>
      </p:sp>
      <p:sp>
        <p:nvSpPr>
          <p:cNvPr id="13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19200" y="7567579"/>
            <a:ext cx="21945600" cy="2250593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6000" spc="-59">
                <a:latin typeface="Graphik Semibold"/>
                <a:ea typeface="Graphik Semibold"/>
                <a:cs typeface="Graphik Semibold"/>
                <a:sym typeface="Graphik Semibold"/>
              </a:defRPr>
            </a:lvl1pPr>
            <a:lvl2pPr marL="0" indent="4572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6000" spc="-59">
                <a:latin typeface="Graphik Semibold"/>
                <a:ea typeface="Graphik Semibold"/>
                <a:cs typeface="Graphik Semibold"/>
                <a:sym typeface="Graphik Semibold"/>
              </a:defRPr>
            </a:lvl2pPr>
            <a:lvl3pPr marL="0" indent="9144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6000" spc="-59">
                <a:latin typeface="Graphik Semibold"/>
                <a:ea typeface="Graphik Semibold"/>
                <a:cs typeface="Graphik Semibold"/>
                <a:sym typeface="Graphik Semibold"/>
              </a:defRPr>
            </a:lvl3pPr>
            <a:lvl4pPr marL="0" indent="13716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6000" spc="-59">
                <a:latin typeface="Graphik Semibold"/>
                <a:ea typeface="Graphik Semibold"/>
                <a:cs typeface="Graphik Semibold"/>
                <a:sym typeface="Graphik Semibold"/>
              </a:defRPr>
            </a:lvl4pPr>
            <a:lvl5pPr marL="0" indent="18288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6000" spc="-59">
                <a:latin typeface="Graphik Semibold"/>
                <a:ea typeface="Graphik Semibold"/>
                <a:cs typeface="Graphik Semibold"/>
                <a:sym typeface="Graphik Semibold"/>
              </a:defRPr>
            </a:lvl5pPr>
          </a:lstStyle>
          <a:p>
            <a:r>
              <a:t>Presentation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1219200" y="3251200"/>
            <a:ext cx="21945600" cy="6604000"/>
          </a:xfrm>
          <a:prstGeom prst="rect">
            <a:avLst/>
          </a:prstGeom>
        </p:spPr>
        <p:txBody>
          <a:bodyPr anchor="ctr"/>
          <a:lstStyle>
            <a:lvl1pPr marL="0" indent="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1pPr>
            <a:lvl2pPr marL="0" indent="4572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2pPr>
            <a:lvl3pPr marL="0" indent="9144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3pPr>
            <a:lvl4pPr marL="0" indent="13716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4pPr>
            <a:lvl5pPr marL="0" indent="18288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5pPr>
          </a:lstStyle>
          <a:p>
            <a:r>
              <a:t>Statement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ig F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Fact informatio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19200" y="8462239"/>
            <a:ext cx="21945602" cy="832613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r>
              <a:t>Fact information</a:t>
            </a:r>
          </a:p>
        </p:txBody>
      </p:sp>
      <p:sp>
        <p:nvSpPr>
          <p:cNvPr id="107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19200" y="4214484"/>
            <a:ext cx="21945600" cy="4269708"/>
          </a:xfrm>
          <a:prstGeom prst="rect">
            <a:avLst/>
          </a:prstGeom>
        </p:spPr>
        <p:txBody>
          <a:bodyPr anchor="b"/>
          <a:lstStyle>
            <a:lvl1pPr marL="0" indent="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22400">
                <a:latin typeface="+mn-lt"/>
                <a:ea typeface="+mn-ea"/>
                <a:cs typeface="+mn-cs"/>
                <a:sym typeface="Canela Bold"/>
              </a:defRPr>
            </a:lvl1pPr>
            <a:lvl2pPr marL="0" indent="4572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22400">
                <a:latin typeface="+mn-lt"/>
                <a:ea typeface="+mn-ea"/>
                <a:cs typeface="+mn-cs"/>
                <a:sym typeface="Canela Bold"/>
              </a:defRPr>
            </a:lvl2pPr>
            <a:lvl3pPr marL="0" indent="9144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22400">
                <a:latin typeface="+mn-lt"/>
                <a:ea typeface="+mn-ea"/>
                <a:cs typeface="+mn-cs"/>
                <a:sym typeface="Canela Bold"/>
              </a:defRPr>
            </a:lvl3pPr>
            <a:lvl4pPr marL="0" indent="13716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22400">
                <a:latin typeface="+mn-lt"/>
                <a:ea typeface="+mn-ea"/>
                <a:cs typeface="+mn-cs"/>
                <a:sym typeface="Canela Bold"/>
              </a:defRPr>
            </a:lvl4pPr>
            <a:lvl5pPr marL="0" indent="18288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22400">
                <a:latin typeface="+mn-lt"/>
                <a:ea typeface="+mn-ea"/>
                <a:cs typeface="+mn-cs"/>
                <a:sym typeface="Canela Bold"/>
              </a:defRPr>
            </a:lvl5pPr>
          </a:lstStyle>
          <a:p>
            <a:r>
              <a:t>100%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0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Attributio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19200" y="11100053"/>
            <a:ext cx="21945602" cy="832613"/>
          </a:xfrm>
          <a:prstGeom prst="rect">
            <a:avLst/>
          </a:prstGeom>
        </p:spPr>
        <p:txBody>
          <a:bodyPr anchor="ctr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r>
              <a:t>Attribution</a:t>
            </a:r>
          </a:p>
        </p:txBody>
      </p:sp>
      <p:sp>
        <p:nvSpPr>
          <p:cNvPr id="116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19200" y="4178300"/>
            <a:ext cx="21945600" cy="4416425"/>
          </a:xfrm>
          <a:prstGeom prst="rect">
            <a:avLst/>
          </a:prstGeom>
        </p:spPr>
        <p:txBody>
          <a:bodyPr anchor="ctr"/>
          <a:lstStyle>
            <a:lvl1pPr marL="0" indent="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8400">
                <a:latin typeface="+mn-lt"/>
                <a:ea typeface="+mn-ea"/>
                <a:cs typeface="+mn-cs"/>
                <a:sym typeface="Canela Bold"/>
              </a:defRPr>
            </a:lvl1pPr>
            <a:lvl2pPr marL="0" indent="4572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8400">
                <a:latin typeface="+mn-lt"/>
                <a:ea typeface="+mn-ea"/>
                <a:cs typeface="+mn-cs"/>
                <a:sym typeface="Canela Bold"/>
              </a:defRPr>
            </a:lvl2pPr>
            <a:lvl3pPr marL="0" indent="9144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8400">
                <a:latin typeface="+mn-lt"/>
                <a:ea typeface="+mn-ea"/>
                <a:cs typeface="+mn-cs"/>
                <a:sym typeface="Canela Bold"/>
              </a:defRPr>
            </a:lvl3pPr>
            <a:lvl4pPr marL="0" indent="13716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8400">
                <a:latin typeface="+mn-lt"/>
                <a:ea typeface="+mn-ea"/>
                <a:cs typeface="+mn-cs"/>
                <a:sym typeface="Canela Bold"/>
              </a:defRPr>
            </a:lvl4pPr>
            <a:lvl5pPr marL="0" indent="18288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8400">
                <a:latin typeface="+mn-lt"/>
                <a:ea typeface="+mn-ea"/>
                <a:cs typeface="+mn-cs"/>
                <a:sym typeface="Canela Bold"/>
              </a:defRPr>
            </a:lvl5pPr>
          </a:lstStyle>
          <a:p>
            <a:r>
              <a:t>“Notable Quote”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941297804_1296x1457.jpg"/>
          <p:cNvSpPr>
            <a:spLocks noGrp="1"/>
          </p:cNvSpPr>
          <p:nvPr>
            <p:ph type="pic" sz="quarter" idx="21"/>
          </p:nvPr>
        </p:nvSpPr>
        <p:spPr>
          <a:xfrm>
            <a:off x="15744825" y="5581752"/>
            <a:ext cx="7365408" cy="828040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5" name="915009552_2264x1509.jpg"/>
          <p:cNvSpPr>
            <a:spLocks noGrp="1"/>
          </p:cNvSpPr>
          <p:nvPr>
            <p:ph type="pic" sz="quarter" idx="22"/>
          </p:nvPr>
        </p:nvSpPr>
        <p:spPr>
          <a:xfrm>
            <a:off x="15363825" y="1270000"/>
            <a:ext cx="8115300" cy="540900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6" name="740519873_3318x2212.jpg"/>
          <p:cNvSpPr>
            <a:spLocks noGrp="1"/>
          </p:cNvSpPr>
          <p:nvPr>
            <p:ph type="pic" idx="23"/>
          </p:nvPr>
        </p:nvSpPr>
        <p:spPr>
          <a:xfrm>
            <a:off x="-63500" y="1270000"/>
            <a:ext cx="16764000" cy="1117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740519873_3318x2212.jpg"/>
          <p:cNvSpPr>
            <a:spLocks noGrp="1"/>
          </p:cNvSpPr>
          <p:nvPr>
            <p:ph type="pic" idx="21"/>
          </p:nvPr>
        </p:nvSpPr>
        <p:spPr>
          <a:xfrm>
            <a:off x="1270000" y="-423334"/>
            <a:ext cx="21844000" cy="1456266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3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740519873_3318x2212.jpg"/>
          <p:cNvSpPr>
            <a:spLocks noGrp="1"/>
          </p:cNvSpPr>
          <p:nvPr>
            <p:ph type="pic" idx="21"/>
          </p:nvPr>
        </p:nvSpPr>
        <p:spPr>
          <a:xfrm>
            <a:off x="0" y="-1270000"/>
            <a:ext cx="24384000" cy="1625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2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1219200" y="3543300"/>
            <a:ext cx="21945600" cy="4267200"/>
          </a:xfrm>
          <a:prstGeom prst="rect">
            <a:avLst/>
          </a:prstGeom>
        </p:spPr>
        <p:txBody>
          <a:bodyPr anchor="b"/>
          <a:lstStyle>
            <a:lvl1pPr>
              <a:defRPr sz="12800" spc="-128">
                <a:solidFill>
                  <a:srgbClr val="FFFFFF"/>
                </a:solidFill>
              </a:defRPr>
            </a:lvl1pPr>
          </a:lstStyle>
          <a:p>
            <a:r>
              <a:t>Presentation Title</a:t>
            </a:r>
          </a:p>
        </p:txBody>
      </p:sp>
      <p:sp>
        <p:nvSpPr>
          <p:cNvPr id="23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19200" y="7569200"/>
            <a:ext cx="21945600" cy="2252112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6000" spc="-59">
                <a:solidFill>
                  <a:srgbClr val="FFFFFF"/>
                </a:solidFill>
                <a:latin typeface="Graphik Semibold"/>
                <a:ea typeface="Graphik Semibold"/>
                <a:cs typeface="Graphik Semibold"/>
                <a:sym typeface="Graphik Semibold"/>
              </a:defRPr>
            </a:lvl1pPr>
            <a:lvl2pPr marL="0" indent="4572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6000" spc="-59">
                <a:solidFill>
                  <a:srgbClr val="FFFFFF"/>
                </a:solidFill>
                <a:latin typeface="Graphik Semibold"/>
                <a:ea typeface="Graphik Semibold"/>
                <a:cs typeface="Graphik Semibold"/>
                <a:sym typeface="Graphik Semibold"/>
              </a:defRPr>
            </a:lvl2pPr>
            <a:lvl3pPr marL="0" indent="9144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6000" spc="-59">
                <a:solidFill>
                  <a:srgbClr val="FFFFFF"/>
                </a:solidFill>
                <a:latin typeface="Graphik Semibold"/>
                <a:ea typeface="Graphik Semibold"/>
                <a:cs typeface="Graphik Semibold"/>
                <a:sym typeface="Graphik Semibold"/>
              </a:defRPr>
            </a:lvl3pPr>
            <a:lvl4pPr marL="0" indent="13716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6000" spc="-59">
                <a:solidFill>
                  <a:srgbClr val="FFFFFF"/>
                </a:solidFill>
                <a:latin typeface="Graphik Semibold"/>
                <a:ea typeface="Graphik Semibold"/>
                <a:cs typeface="Graphik Semibold"/>
                <a:sym typeface="Graphik Semibold"/>
              </a:defRPr>
            </a:lvl4pPr>
            <a:lvl5pPr marL="0" indent="18288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6000" spc="-59">
                <a:solidFill>
                  <a:srgbClr val="FFFFFF"/>
                </a:solidFill>
                <a:latin typeface="Graphik Semibold"/>
                <a:ea typeface="Graphik Semibold"/>
                <a:cs typeface="Graphik Semibold"/>
                <a:sym typeface="Graphik Semibold"/>
              </a:defRPr>
            </a:lvl5pPr>
          </a:lstStyle>
          <a:p>
            <a:r>
              <a:t>Presentation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24" name="Author and Date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1219200" y="11988800"/>
            <a:ext cx="21945602" cy="605791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3000" spc="-29">
                <a:solidFill>
                  <a:srgbClr val="FFFFFF"/>
                </a:solidFill>
                <a:latin typeface="Graphik Medium"/>
                <a:ea typeface="Graphik Medium"/>
                <a:cs typeface="Graphik Medium"/>
                <a:sym typeface="Graphik Medium"/>
              </a:defRPr>
            </a:lvl1pPr>
          </a:lstStyle>
          <a:p>
            <a:r>
              <a:t>Author and Date</a:t>
            </a:r>
          </a:p>
        </p:txBody>
      </p:sp>
      <p:sp>
        <p:nvSpPr>
          <p:cNvPr id="2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Photo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15495" y="4585102"/>
            <a:ext cx="9757338" cy="2540001"/>
          </a:xfrm>
          <a:prstGeom prst="rect">
            <a:avLst/>
          </a:prstGeom>
        </p:spPr>
        <p:txBody>
          <a:bodyPr anchor="b"/>
          <a:lstStyle/>
          <a:p>
            <a:r>
              <a:t>Slide Title</a:t>
            </a:r>
          </a:p>
        </p:txBody>
      </p:sp>
      <p:sp>
        <p:nvSpPr>
          <p:cNvPr id="33" name="Image"/>
          <p:cNvSpPr>
            <a:spLocks noGrp="1"/>
          </p:cNvSpPr>
          <p:nvPr>
            <p:ph type="pic" idx="21"/>
          </p:nvPr>
        </p:nvSpPr>
        <p:spPr>
          <a:xfrm>
            <a:off x="9283700" y="1270000"/>
            <a:ext cx="16751300" cy="1117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34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19200" y="7016750"/>
            <a:ext cx="9753600" cy="5416550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  <a:lvl2pPr marL="0" indent="4572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2pPr>
            <a:lvl3pPr marL="0" indent="9144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3pPr>
            <a:lvl4pPr marL="0" indent="13716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4pPr>
            <a:lvl5pPr marL="0" indent="18288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5pPr>
          </a:lstStyle>
          <a:p>
            <a:r>
              <a:t>Slide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ide Title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43" name="Body Level One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4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19200" y="2384648"/>
            <a:ext cx="21945602" cy="832613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r>
              <a:t>Slide Subtitle</a:t>
            </a:r>
          </a:p>
        </p:txBody>
      </p:sp>
      <p:sp>
        <p:nvSpPr>
          <p:cNvPr id="4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1219200" y="4013200"/>
            <a:ext cx="21945600" cy="8487148"/>
          </a:xfrm>
          <a:prstGeom prst="rect">
            <a:avLst/>
          </a:prstGeom>
        </p:spPr>
        <p:txBody>
          <a:bodyPr numCol="2" spcCol="2558384"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19200" y="774700"/>
            <a:ext cx="9753600" cy="1600200"/>
          </a:xfrm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61" name="Image"/>
          <p:cNvSpPr>
            <a:spLocks noGrp="1"/>
          </p:cNvSpPr>
          <p:nvPr>
            <p:ph type="pic" idx="21"/>
          </p:nvPr>
        </p:nvSpPr>
        <p:spPr>
          <a:xfrm>
            <a:off x="12192644" y="718588"/>
            <a:ext cx="10972801" cy="12329624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2" name="Slide Subtitle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1219200" y="2387600"/>
            <a:ext cx="9757569" cy="832612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r>
              <a:t>Slide Subtitle</a:t>
            </a:r>
          </a:p>
        </p:txBody>
      </p:sp>
      <p:sp>
        <p:nvSpPr>
          <p:cNvPr id="63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19200" y="4023221"/>
            <a:ext cx="9757569" cy="8384679"/>
          </a:xfrm>
          <a:prstGeom prst="rect">
            <a:avLst/>
          </a:prstGeom>
        </p:spPr>
        <p:txBody>
          <a:bodyPr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6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4039" y="12700000"/>
            <a:ext cx="388621" cy="42926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ection Title"/>
          <p:cNvSpPr txBox="1">
            <a:spLocks noGrp="1"/>
          </p:cNvSpPr>
          <p:nvPr>
            <p:ph type="title" hasCustomPrompt="1"/>
          </p:nvPr>
        </p:nvSpPr>
        <p:spPr>
          <a:xfrm>
            <a:off x="1219200" y="3242270"/>
            <a:ext cx="21945600" cy="6604001"/>
          </a:xfrm>
          <a:prstGeom prst="rect">
            <a:avLst/>
          </a:prstGeom>
        </p:spPr>
        <p:txBody>
          <a:bodyPr anchor="ctr"/>
          <a:lstStyle>
            <a:lvl1pPr>
              <a:defRPr sz="12800" spc="0"/>
            </a:lvl1pPr>
          </a:lstStyle>
          <a:p>
            <a:r>
              <a:t>Section Title</a:t>
            </a:r>
          </a:p>
        </p:txBody>
      </p:sp>
      <p:sp>
        <p:nvSpPr>
          <p:cNvPr id="7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lide Title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80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19200" y="2384648"/>
            <a:ext cx="21945602" cy="832613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r>
              <a:t>Slide Subtitle</a:t>
            </a:r>
          </a:p>
        </p:txBody>
      </p:sp>
      <p:sp>
        <p:nvSpPr>
          <p:cNvPr id="8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Agenda Title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Agenda Title</a:t>
            </a:r>
          </a:p>
        </p:txBody>
      </p:sp>
      <p:sp>
        <p:nvSpPr>
          <p:cNvPr id="89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1219200" y="4013200"/>
            <a:ext cx="21945600" cy="8385548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buSzTx/>
              <a:buNone/>
              <a:defRPr sz="6800" spc="-136">
                <a:latin typeface="Canela Deck Regular"/>
                <a:ea typeface="Canela Deck Regular"/>
                <a:cs typeface="Canela Deck Regular"/>
                <a:sym typeface="Canela Deck Regular"/>
              </a:defRPr>
            </a:lvl1pPr>
            <a:lvl2pPr marL="0" indent="457200" defTabSz="825500">
              <a:lnSpc>
                <a:spcPct val="100000"/>
              </a:lnSpc>
              <a:buSzTx/>
              <a:buNone/>
              <a:defRPr sz="6800" spc="-136">
                <a:latin typeface="Canela Deck Regular"/>
                <a:ea typeface="Canela Deck Regular"/>
                <a:cs typeface="Canela Deck Regular"/>
                <a:sym typeface="Canela Deck Regular"/>
              </a:defRPr>
            </a:lvl2pPr>
            <a:lvl3pPr marL="0" indent="914400" defTabSz="825500">
              <a:lnSpc>
                <a:spcPct val="100000"/>
              </a:lnSpc>
              <a:buSzTx/>
              <a:buNone/>
              <a:defRPr sz="6800" spc="-136">
                <a:latin typeface="Canela Deck Regular"/>
                <a:ea typeface="Canela Deck Regular"/>
                <a:cs typeface="Canela Deck Regular"/>
                <a:sym typeface="Canela Deck Regular"/>
              </a:defRPr>
            </a:lvl3pPr>
            <a:lvl4pPr marL="0" indent="1371600" defTabSz="825500">
              <a:lnSpc>
                <a:spcPct val="100000"/>
              </a:lnSpc>
              <a:buSzTx/>
              <a:buNone/>
              <a:defRPr sz="6800" spc="-136">
                <a:latin typeface="Canela Deck Regular"/>
                <a:ea typeface="Canela Deck Regular"/>
                <a:cs typeface="Canela Deck Regular"/>
                <a:sym typeface="Canela Deck Regular"/>
              </a:defRPr>
            </a:lvl4pPr>
            <a:lvl5pPr marL="0" indent="1828800" defTabSz="825500">
              <a:lnSpc>
                <a:spcPct val="100000"/>
              </a:lnSpc>
              <a:buSzTx/>
              <a:buNone/>
              <a:defRPr sz="6800" spc="-136">
                <a:latin typeface="Canela Deck Regular"/>
                <a:ea typeface="Canela Deck Regular"/>
                <a:cs typeface="Canela Deck Regular"/>
                <a:sym typeface="Canela Deck Regular"/>
              </a:defRPr>
            </a:lvl5pPr>
          </a:lstStyle>
          <a:p>
            <a:r>
              <a:t>Agenda Topics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0" name="Agenda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19200" y="2387115"/>
            <a:ext cx="21945602" cy="832613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r>
              <a:t>Agenda Subtitle</a:t>
            </a:r>
          </a:p>
        </p:txBody>
      </p:sp>
      <p:sp>
        <p:nvSpPr>
          <p:cNvPr id="9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19200" y="774700"/>
            <a:ext cx="21945600" cy="1727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Slide Title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1219200" y="4013200"/>
            <a:ext cx="21948577" cy="8483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97689" y="12700000"/>
            <a:ext cx="388621" cy="429261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584200">
              <a:lnSpc>
                <a:spcPct val="100000"/>
              </a:lnSpc>
              <a:defRPr sz="2000">
                <a:solidFill>
                  <a:srgbClr val="5E5E5E"/>
                </a:solidFill>
                <a:latin typeface="Graphik"/>
                <a:ea typeface="Graphik"/>
                <a:cs typeface="Graphik"/>
                <a:sym typeface="Graphik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ransition spd="med"/>
  <p:txStyles>
    <p:titleStyle>
      <a:lvl1pPr marL="0" marR="0" indent="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-84" baseline="0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1pPr>
      <a:lvl2pPr marL="0" marR="0" indent="4572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-84" baseline="0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2pPr>
      <a:lvl3pPr marL="0" marR="0" indent="9144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-84" baseline="0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3pPr>
      <a:lvl4pPr marL="0" marR="0" indent="13716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-84" baseline="0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4pPr>
      <a:lvl5pPr marL="0" marR="0" indent="18288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-84" baseline="0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5pPr>
      <a:lvl6pPr marL="0" marR="0" indent="22860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-84" baseline="0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6pPr>
      <a:lvl7pPr marL="0" marR="0" indent="27432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-84" baseline="0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7pPr>
      <a:lvl8pPr marL="0" marR="0" indent="32004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-84" baseline="0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8pPr>
      <a:lvl9pPr marL="0" marR="0" indent="36576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-84" baseline="0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9pPr>
    </p:titleStyle>
    <p:bodyStyle>
      <a:lvl1pPr marL="5461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sz="4400" b="0" i="0" u="none" strike="noStrike" cap="none" spc="0" baseline="0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1pPr>
      <a:lvl2pPr marL="10922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sz="4400" b="0" i="0" u="none" strike="noStrike" cap="none" spc="0" baseline="0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2pPr>
      <a:lvl3pPr marL="16383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sz="4400" b="0" i="0" u="none" strike="noStrike" cap="none" spc="0" baseline="0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3pPr>
      <a:lvl4pPr marL="21844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sz="4400" b="0" i="0" u="none" strike="noStrike" cap="none" spc="0" baseline="0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4pPr>
      <a:lvl5pPr marL="27305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sz="4400" b="0" i="0" u="none" strike="noStrike" cap="none" spc="0" baseline="0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5pPr>
      <a:lvl6pPr marL="32766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sz="4400" b="0" i="0" u="none" strike="noStrike" cap="none" spc="0" baseline="0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6pPr>
      <a:lvl7pPr marL="38227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sz="4400" b="0" i="0" u="none" strike="noStrike" cap="none" spc="0" baseline="0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7pPr>
      <a:lvl8pPr marL="43688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sz="4400" b="0" i="0" u="none" strike="noStrike" cap="none" spc="0" baseline="0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8pPr>
      <a:lvl9pPr marL="49149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sz="4400" b="0" i="0" u="none" strike="noStrike" cap="none" spc="0" baseline="0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Justyna.Pozarowska@uzp.gov.pl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7" name="Table"/>
          <p:cNvGraphicFramePr/>
          <p:nvPr>
            <p:extLst>
              <p:ext uri="{D42A27DB-BD31-4B8C-83A1-F6EECF244321}">
                <p14:modId xmlns:p14="http://schemas.microsoft.com/office/powerpoint/2010/main" val="3572641338"/>
              </p:ext>
            </p:extLst>
          </p:nvPr>
        </p:nvGraphicFramePr>
        <p:xfrm>
          <a:off x="2209141" y="624559"/>
          <a:ext cx="9975731" cy="12964453"/>
        </p:xfrm>
        <a:graphic>
          <a:graphicData uri="http://schemas.openxmlformats.org/drawingml/2006/table">
            <a:tbl>
              <a:tblPr>
                <a:tableStyleId>{CF821DB8-F4EB-4A41-A1BA-3FCAFE7338EE}</a:tableStyleId>
              </a:tblPr>
              <a:tblGrid>
                <a:gridCol w="99757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7321">
                <a:tc>
                  <a:txBody>
                    <a:bodyPr/>
                    <a:lstStyle/>
                    <a:p>
                      <a:pPr defTabSz="825500">
                        <a:defRPr sz="1800"/>
                      </a:pPr>
                      <a:r>
                        <a:rPr lang="pl-PL" sz="2000" noProof="0" dirty="0">
                          <a:solidFill>
                            <a:srgbClr val="FFFFFF"/>
                          </a:solidFill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rPr>
                        <a:t>Opis sytuacji (tło/kontekst)</a:t>
                      </a:r>
                    </a:p>
                  </a:txBody>
                  <a:tcPr marL="0" marR="0" marT="0" marB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5E5E5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87224">
                <a:tc>
                  <a:txBody>
                    <a:bodyPr/>
                    <a:lstStyle/>
                    <a:p>
                      <a:pPr algn="l"/>
                      <a:r>
                        <a:rPr lang="pl-PL" sz="2000" noProof="0" dirty="0"/>
                        <a:t>Wiele mówi się o stosowaniu BIM w inwestycjach publicznych i o tym jakie korzyści może to przynieść całemu rynkowi. Stosowanie BIM powinno poprawić efektywność inwestycji  publicznych (harmonogram, budżet, jakość), a więc poprawić efektywność wydawania środków publicznych.</a:t>
                      </a:r>
                    </a:p>
                  </a:txBody>
                  <a:tcPr marL="50800" marR="50800" marT="50800" marB="5080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7321">
                <a:tc>
                  <a:txBody>
                    <a:bodyPr/>
                    <a:lstStyle/>
                    <a:p>
                      <a:pPr defTabSz="825500">
                        <a:defRPr sz="1800"/>
                      </a:pPr>
                      <a:r>
                        <a:rPr lang="pl-PL" sz="2200" noProof="0" dirty="0">
                          <a:solidFill>
                            <a:srgbClr val="FFFFFF"/>
                          </a:solidFill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rPr>
                        <a:t>Opis problemu</a:t>
                      </a:r>
                    </a:p>
                  </a:txBody>
                  <a:tcPr marL="0" marR="0" marT="0" marB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5E5E5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91534">
                <a:tc>
                  <a:txBody>
                    <a:bodyPr/>
                    <a:lstStyle/>
                    <a:p>
                      <a:pPr algn="l"/>
                      <a:r>
                        <a:rPr lang="pl-PL" sz="2000" noProof="0" dirty="0"/>
                        <a:t>Wielu zamawiających publicznych nie dysponują wiedzą, doświadczeniem i narzędziami do prawidłowego przygotowania i przeprowadzenia inwestycji w oparciu o metodykę BIM.</a:t>
                      </a:r>
                    </a:p>
                    <a:p>
                      <a:pPr algn="l"/>
                      <a:r>
                        <a:rPr lang="pl-PL" sz="2000" noProof="0" dirty="0"/>
                        <a:t>Zamawiający publiczni realizują inwestycje w dużym rygorze budżet/czas, więc obawiają się stosowania nieznanych im rozwiązań, które mogą skutkować przedłużeniem się procesu wyboru wykonawcy i zwiększeniem kosztów.</a:t>
                      </a:r>
                    </a:p>
                    <a:p>
                      <a:pPr algn="l"/>
                      <a:r>
                        <a:rPr lang="pl-PL" sz="2000" noProof="0" dirty="0"/>
                        <a:t>Często zamawiający nie potrafią zweryfikować jakości dostarczanego przez wykonawców BIM. Często nie są również w stanie skonsumować efektów zastosowania BIM.</a:t>
                      </a:r>
                    </a:p>
                  </a:txBody>
                  <a:tcPr marL="50800" marR="50800" marT="50800" marB="5080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7321">
                <a:tc>
                  <a:txBody>
                    <a:bodyPr/>
                    <a:lstStyle/>
                    <a:p>
                      <a:pPr defTabSz="825500">
                        <a:defRPr sz="1800"/>
                      </a:pPr>
                      <a:r>
                        <a:rPr lang="pl-PL" sz="2200" noProof="0" dirty="0">
                          <a:solidFill>
                            <a:srgbClr val="FFFFFF"/>
                          </a:solidFill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rPr>
                        <a:t>Cele</a:t>
                      </a:r>
                    </a:p>
                  </a:txBody>
                  <a:tcPr marL="0" marR="0" marT="0" marB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5E5E5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87224">
                <a:tc>
                  <a:txBody>
                    <a:bodyPr/>
                    <a:lstStyle/>
                    <a:p>
                      <a:pPr marL="457200" indent="-457200" algn="l">
                        <a:buClr>
                          <a:srgbClr val="000000"/>
                        </a:buClr>
                        <a:buSzPct val="100000"/>
                        <a:buAutoNum type="arabicPeriod"/>
                      </a:pPr>
                      <a:r>
                        <a:rPr lang="pl-PL" sz="2000" noProof="0" dirty="0"/>
                        <a:t>Wsparcie zamawiających publicznych poprzez upowszechnianie wiedzy na temat BIM, w tym o stosowaniu procedur przetargowych sprzyjających realizacji BIM inwestycji. Promowanie odchodzenie od przetargu nieograniczonego przy realizacji inwestycji publicznych z zastosowaniem BIM.  </a:t>
                      </a:r>
                    </a:p>
                    <a:p>
                      <a:pPr marL="457200" lvl="0" indent="-457200" algn="l">
                        <a:buClr>
                          <a:srgbClr val="000000"/>
                        </a:buClr>
                        <a:buSzPct val="100000"/>
                        <a:buAutoNum type="arabicPeriod"/>
                      </a:pPr>
                      <a:r>
                        <a:rPr lang="pl-PL" sz="2000" noProof="0" dirty="0"/>
                        <a:t>Wsparcie zamawiającego publicznego na etapie realizacji zadania i konsumpcji efektów stosowania BIM. </a:t>
                      </a:r>
                    </a:p>
                  </a:txBody>
                  <a:tcPr marL="50800" marR="50800" marT="50800" marB="5080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7321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lang="pl-PL" sz="2200" noProof="0" dirty="0">
                          <a:solidFill>
                            <a:srgbClr val="FFFFFF"/>
                          </a:solidFill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rPr>
                        <a:t>Analiza powodów konieczności zadania</a:t>
                      </a:r>
                    </a:p>
                  </a:txBody>
                  <a:tcPr marL="0" marR="0" marT="0" marB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5E5E5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89187">
                <a:tc>
                  <a:txBody>
                    <a:bodyPr/>
                    <a:lstStyle/>
                    <a:p>
                      <a:pPr algn="l"/>
                      <a:r>
                        <a:rPr lang="pl-PL" sz="2000" noProof="0" dirty="0"/>
                        <a:t>Wiedza stanowi punkt wyjścia i podstawowy warunek posługiwania się BIM w inwestycjach publicznych.</a:t>
                      </a:r>
                    </a:p>
                    <a:p>
                      <a:pPr lvl="0" algn="l">
                        <a:buNone/>
                      </a:pPr>
                      <a:r>
                        <a:rPr lang="pl-PL" sz="2000" noProof="0" dirty="0"/>
                        <a:t>Wiedza powinna objąć 4 podstawowe obszary:</a:t>
                      </a:r>
                    </a:p>
                    <a:p>
                      <a:pPr marL="457200" lvl="0" indent="-457200" algn="l">
                        <a:buFont typeface="+mj-lt"/>
                        <a:buAutoNum type="alphaLcPeriod"/>
                      </a:pPr>
                      <a:r>
                        <a:rPr lang="pl-PL" sz="2000" noProof="0" dirty="0"/>
                        <a:t>możliwości wykorzystania BIM i określania oczekiwanego zakresu BIM,</a:t>
                      </a:r>
                    </a:p>
                    <a:p>
                      <a:pPr marL="457200" lvl="0" indent="-457200" algn="l">
                        <a:buFont typeface="+mj-lt"/>
                        <a:buAutoNum type="alphaLcPeriod"/>
                      </a:pPr>
                      <a:r>
                        <a:rPr lang="pl-PL" sz="2000" noProof="0" dirty="0"/>
                        <a:t>zastosowania właściwych procedur wyboru wykonawcy BIM (BIM w </a:t>
                      </a:r>
                      <a:r>
                        <a:rPr lang="pl-PL" sz="2000" noProof="0" dirty="0" err="1"/>
                        <a:t>Pzp</a:t>
                      </a:r>
                      <a:r>
                        <a:rPr lang="pl-PL" sz="2000" noProof="0" dirty="0"/>
                        <a:t>),</a:t>
                      </a:r>
                    </a:p>
                    <a:p>
                      <a:pPr marL="457200" lvl="0" indent="-457200" algn="l">
                        <a:buFont typeface="+mj-lt"/>
                        <a:buAutoNum type="alphaLcPeriod"/>
                      </a:pPr>
                      <a:r>
                        <a:rPr lang="pl-PL" sz="2000" noProof="0" dirty="0"/>
                        <a:t>umiejętności weryfikacji jakości dostarczonego BIM,</a:t>
                      </a:r>
                    </a:p>
                    <a:p>
                      <a:pPr marL="457200" lvl="0" indent="-457200" algn="l">
                        <a:buFont typeface="+mj-lt"/>
                        <a:buAutoNum type="alphaLcPeriod"/>
                      </a:pPr>
                      <a:r>
                        <a:rPr lang="pl-PL" sz="2000" noProof="0" dirty="0"/>
                        <a:t>wykorzystania dostarczonego BIM.</a:t>
                      </a:r>
                    </a:p>
                    <a:p>
                      <a:pPr marL="0" lvl="0" indent="0" algn="l">
                        <a:buNone/>
                      </a:pPr>
                      <a:r>
                        <a:rPr lang="pl-PL" sz="2000" noProof="0" dirty="0"/>
                        <a:t>Personel zamawiającego często nie posiada wiedzy dot. a) – d) i zasobów technicznych do realizacji c) i d).  </a:t>
                      </a:r>
                    </a:p>
                  </a:txBody>
                  <a:tcPr marL="50800" marR="50800" marT="50800" marB="5080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168" name="Table"/>
          <p:cNvGraphicFramePr/>
          <p:nvPr>
            <p:extLst>
              <p:ext uri="{D42A27DB-BD31-4B8C-83A1-F6EECF244321}">
                <p14:modId xmlns:p14="http://schemas.microsoft.com/office/powerpoint/2010/main" val="2261229124"/>
              </p:ext>
            </p:extLst>
          </p:nvPr>
        </p:nvGraphicFramePr>
        <p:xfrm>
          <a:off x="12267473" y="617704"/>
          <a:ext cx="11225573" cy="15946120"/>
        </p:xfrm>
        <a:graphic>
          <a:graphicData uri="http://schemas.openxmlformats.org/drawingml/2006/table">
            <a:tbl>
              <a:tblPr>
                <a:tableStyleId>{CF821DB8-F4EB-4A41-A1BA-3FCAFE7338EE}</a:tableStyleId>
              </a:tblPr>
              <a:tblGrid>
                <a:gridCol w="36032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733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891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5972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17506">
                <a:tc gridSpan="4">
                  <a:txBody>
                    <a:bodyPr/>
                    <a:lstStyle/>
                    <a:p>
                      <a:pPr defTabSz="825500">
                        <a:defRPr sz="1800"/>
                      </a:pPr>
                      <a:r>
                        <a:rPr lang="pl-PL" sz="2500" noProof="0" dirty="0">
                          <a:solidFill>
                            <a:srgbClr val="FFFFFF"/>
                          </a:solidFill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rPr>
                        <a:t>Działania naprawcze (uzyskanie stanu docelowego)</a:t>
                      </a:r>
                    </a:p>
                  </a:txBody>
                  <a:tcPr marL="0" marR="0" marT="0" marB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5E5E5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0521">
                <a:tc gridSpan="4"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pl-PL" sz="2000" b="0" i="0" u="none" strike="noStrike" noProof="0" dirty="0">
                          <a:latin typeface="Graphik"/>
                        </a:rPr>
                        <a:t>Upowszechnianie wiedzy i budowanie kompetencji w zakresie BIM wśród podmiotów publicznych. </a:t>
                      </a:r>
                    </a:p>
                  </a:txBody>
                  <a:tcPr marL="50800" marR="50800" marT="50800" marB="5080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7196">
                <a:tc gridSpan="4">
                  <a:txBody>
                    <a:bodyPr/>
                    <a:lstStyle/>
                    <a:p>
                      <a:pPr defTabSz="825500">
                        <a:defRPr sz="1800"/>
                      </a:pPr>
                      <a:r>
                        <a:rPr lang="pl-PL" sz="2500" noProof="0" dirty="0">
                          <a:solidFill>
                            <a:srgbClr val="FFFFFF"/>
                          </a:solidFill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rPr>
                        <a:t>Plan działania</a:t>
                      </a:r>
                    </a:p>
                  </a:txBody>
                  <a:tcPr marL="0" marR="0" marT="0" marB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5E5E5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7196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lang="pl-PL" sz="2500" noProof="0" dirty="0"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rPr>
                        <a:t>Co?</a:t>
                      </a:r>
                    </a:p>
                  </a:txBody>
                  <a:tcPr marL="0" marR="0" marT="0" marB="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lang="pl-PL" sz="2500" noProof="0" dirty="0"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rPr>
                        <a:t>Kto?</a:t>
                      </a:r>
                    </a:p>
                  </a:txBody>
                  <a:tcPr marL="0" marR="0" marT="0" marB="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lang="pl-PL" sz="2500" noProof="0" dirty="0"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rPr>
                        <a:t>Kiedy?</a:t>
                      </a:r>
                    </a:p>
                  </a:txBody>
                  <a:tcPr marL="0" marR="0" marT="0" marB="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500" err="1"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rPr>
                        <a:t>Gdzie</a:t>
                      </a:r>
                      <a:r>
                        <a:rPr sz="2500"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rPr>
                        <a:t>?</a:t>
                      </a:r>
                    </a:p>
                  </a:txBody>
                  <a:tcPr marL="0" marR="0" marT="0" marB="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54769">
                <a:tc>
                  <a:txBody>
                    <a:bodyPr/>
                    <a:lstStyle/>
                    <a:p>
                      <a:pPr algn="l"/>
                      <a:r>
                        <a:rPr lang="pl-PL" sz="1800" noProof="0" dirty="0">
                          <a:solidFill>
                            <a:schemeClr val="tx1"/>
                          </a:solidFill>
                        </a:rPr>
                        <a:t>1. Publikacja książki UZP "BIM – innowacyjne podejście do zamówień publicznych w sektorze budowlanym"</a:t>
                      </a:r>
                    </a:p>
                  </a:txBody>
                  <a:tcPr marL="0" marR="0" marT="0" marB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endParaRPr lang="pl-PL" sz="1800" noProof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pl-PL" sz="1800" noProof="0" dirty="0">
                          <a:solidFill>
                            <a:schemeClr val="tx1"/>
                          </a:solidFill>
                        </a:rPr>
                        <a:t>Urząd Zamówień Publicznych</a:t>
                      </a:r>
                    </a:p>
                  </a:txBody>
                  <a:tcPr marL="0" marR="0" marT="0" marB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endParaRPr lang="pl-PL" sz="1800" noProof="0" dirty="0">
                        <a:solidFill>
                          <a:schemeClr val="tx1"/>
                        </a:solidFill>
                      </a:endParaRPr>
                    </a:p>
                    <a:p>
                      <a:pPr lvl="0" defTabSz="825500">
                        <a:buNone/>
                        <a:defRPr sz="2500">
                          <a:solidFill>
                            <a:srgbClr val="CEFFE6"/>
                          </a:solidFill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defRPr>
                      </a:pPr>
                      <a:r>
                        <a:rPr lang="pl-PL" sz="1800" noProof="0" dirty="0">
                          <a:solidFill>
                            <a:schemeClr val="tx1"/>
                          </a:solidFill>
                        </a:rPr>
                        <a:t>2022</a:t>
                      </a:r>
                    </a:p>
                  </a:txBody>
                  <a:tcPr marL="0" marR="0" marT="0" marB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pl-PL" sz="1800" b="0" i="0" u="none" strike="noStrike" noProof="0" dirty="0">
                        <a:solidFill>
                          <a:schemeClr val="tx1"/>
                        </a:solidFill>
                        <a:latin typeface="Graphik"/>
                      </a:endParaRPr>
                    </a:p>
                    <a:p>
                      <a:pPr lvl="0">
                        <a:buNone/>
                      </a:pPr>
                      <a:r>
                        <a:rPr lang="pl-PL" sz="1800" b="0" i="0" u="none" strike="noStrike" noProof="0" dirty="0">
                          <a:solidFill>
                            <a:schemeClr val="tx1"/>
                          </a:solidFill>
                          <a:latin typeface="Graphik"/>
                        </a:rPr>
                        <a:t>Urząd Zamówień Publicznych</a:t>
                      </a:r>
                      <a:endParaRPr sz="18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92394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pl-PL" sz="1800" b="0" i="0" u="none" strike="noStrike" cap="none" spc="0" baseline="0" noProof="0" dirty="0">
                          <a:solidFill>
                            <a:schemeClr val="tx1"/>
                          </a:solidFill>
                          <a:uFillTx/>
                          <a:latin typeface="Graphik"/>
                          <a:sym typeface="Graphik"/>
                        </a:rPr>
                        <a:t>2. Publikacja książki „</a:t>
                      </a:r>
                      <a:r>
                        <a:rPr lang="pl-PL" sz="1800" b="0" i="0" u="none" strike="noStrike" cap="none" spc="0" baseline="0" noProof="0" dirty="0">
                          <a:solidFill>
                            <a:schemeClr val="tx1"/>
                          </a:solidFill>
                          <a:uFillTx/>
                          <a:latin typeface="Graphik"/>
                          <a:ea typeface="Graphik"/>
                          <a:cs typeface="Graphik"/>
                          <a:sym typeface="Graphik"/>
                        </a:rPr>
                        <a:t>BIM dla sektora publicznego – zagadnienia związane z wymaganiami informacyjnymi zamawiającego</a:t>
                      </a:r>
                      <a:r>
                        <a:rPr lang="pl-PL" sz="1800" b="0" i="0" u="none" strike="noStrike" cap="none" spc="0" baseline="0" noProof="0" dirty="0">
                          <a:solidFill>
                            <a:schemeClr val="tx1"/>
                          </a:solidFill>
                          <a:uFillTx/>
                          <a:latin typeface="Graphik"/>
                          <a:sym typeface="Graphik"/>
                        </a:rPr>
                        <a:t>”</a:t>
                      </a:r>
                    </a:p>
                  </a:txBody>
                  <a:tcPr marL="0" marR="0" marT="0" marB="0">
                    <a:lnL w="25400">
                      <a:solidFill>
                        <a:srgbClr val="000000"/>
                      </a:solidFill>
                    </a:lnL>
                    <a:lnR w="25400">
                      <a:solidFill>
                        <a:srgbClr val="000000"/>
                      </a:solidFill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T>
                    <a:lnB w="25400">
                      <a:solidFill>
                        <a:srgbClr val="000000"/>
                      </a:solidFill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pl-PL" sz="1800" b="0" i="0" u="none" strike="noStrike" noProof="0" dirty="0">
                        <a:solidFill>
                          <a:schemeClr val="tx1"/>
                        </a:solidFill>
                        <a:latin typeface="Graphik"/>
                      </a:endParaRPr>
                    </a:p>
                    <a:p>
                      <a:pPr lvl="0">
                        <a:buNone/>
                      </a:pPr>
                      <a:r>
                        <a:rPr lang="pl-PL" sz="1800" b="0" i="0" u="none" strike="noStrike" noProof="0" dirty="0">
                          <a:solidFill>
                            <a:schemeClr val="tx1"/>
                          </a:solidFill>
                          <a:latin typeface="Graphik"/>
                        </a:rPr>
                        <a:t>Urząd Zamówień Publicznych</a:t>
                      </a:r>
                      <a:endParaRPr lang="pl-PL" sz="180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25400">
                      <a:solidFill>
                        <a:srgbClr val="000000"/>
                      </a:solidFill>
                    </a:lnL>
                    <a:lnR w="25400">
                      <a:solidFill>
                        <a:srgbClr val="000000"/>
                      </a:solidFill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T>
                    <a:lnB w="25400">
                      <a:solidFill>
                        <a:srgbClr val="000000"/>
                      </a:solidFill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pl-PL" sz="1800" noProof="0" dirty="0">
                        <a:solidFill>
                          <a:schemeClr val="tx1"/>
                        </a:solidFill>
                      </a:endParaRPr>
                    </a:p>
                    <a:p>
                      <a:pPr lvl="0" defTabSz="825500">
                        <a:buNone/>
                        <a:defRPr sz="2500">
                          <a:solidFill>
                            <a:srgbClr val="CEFFE6"/>
                          </a:solidFill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defRPr>
                      </a:pPr>
                      <a:r>
                        <a:rPr lang="pl-PL" sz="1800" noProof="0" dirty="0">
                          <a:solidFill>
                            <a:schemeClr val="tx1"/>
                          </a:solidFill>
                        </a:rPr>
                        <a:t>2023</a:t>
                      </a:r>
                    </a:p>
                  </a:txBody>
                  <a:tcPr marL="0" marR="0" marT="0" marB="0">
                    <a:lnL w="25400">
                      <a:solidFill>
                        <a:srgbClr val="000000"/>
                      </a:solidFill>
                    </a:lnL>
                    <a:lnR w="25400">
                      <a:solidFill>
                        <a:srgbClr val="000000"/>
                      </a:solidFill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T>
                    <a:lnB w="25400">
                      <a:solidFill>
                        <a:srgbClr val="000000"/>
                      </a:solidFill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pl-PL" sz="1800" b="0" i="0" u="none" strike="noStrike" noProof="0" dirty="0">
                        <a:solidFill>
                          <a:schemeClr val="tx1"/>
                        </a:solidFill>
                      </a:endParaRPr>
                    </a:p>
                    <a:p>
                      <a:pPr lvl="0">
                        <a:buNone/>
                      </a:pPr>
                      <a:r>
                        <a:rPr lang="pl-PL" sz="1800" b="0" i="0" u="none" strike="noStrike" noProof="0" dirty="0">
                          <a:solidFill>
                            <a:schemeClr val="tx1"/>
                          </a:solidFill>
                        </a:rPr>
                        <a:t>Urząd Zamówień Publicznych</a:t>
                      </a:r>
                      <a:endParaRPr sz="18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25400">
                      <a:solidFill>
                        <a:srgbClr val="000000"/>
                      </a:solidFill>
                    </a:lnL>
                    <a:lnR w="25400">
                      <a:solidFill>
                        <a:srgbClr val="000000"/>
                      </a:solidFill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T>
                    <a:lnB w="25400">
                      <a:solidFill>
                        <a:srgbClr val="000000"/>
                      </a:solidFill>
                    </a:lnB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2611006"/>
                  </a:ext>
                </a:extLst>
              </a:tr>
              <a:tr h="786422">
                <a:tc>
                  <a:txBody>
                    <a:bodyPr/>
                    <a:lstStyle/>
                    <a:p>
                      <a:pPr marL="0" marR="0" lvl="0" indent="0" algn="l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noProof="0" dirty="0">
                          <a:solidFill>
                            <a:schemeClr val="tx1"/>
                          </a:solidFill>
                        </a:rPr>
                        <a:t>3. </a:t>
                      </a:r>
                      <a:r>
                        <a:rPr lang="pl-PL" sz="1800" b="0" i="0" u="none" strike="noStrike" cap="none" spc="0" baseline="0" noProof="0" dirty="0">
                          <a:solidFill>
                            <a:schemeClr val="tx1"/>
                          </a:solidFill>
                          <a:uFillTx/>
                          <a:latin typeface="Graphik"/>
                          <a:sym typeface="Graphik"/>
                        </a:rPr>
                        <a:t>Publikacja książki „BIM według ISO 19650 a procedura zamówienia publicznego”</a:t>
                      </a:r>
                    </a:p>
                  </a:txBody>
                  <a:tcPr marL="0" marR="0" marT="0" marB="0">
                    <a:lnL w="25400">
                      <a:solidFill>
                        <a:srgbClr val="000000"/>
                      </a:solidFill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>
                      <a:solidFill>
                        <a:srgbClr val="000000"/>
                      </a:solidFill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800" b="0" i="0" u="none" strike="noStrike" noProof="0" dirty="0">
                        <a:solidFill>
                          <a:schemeClr val="tx1"/>
                        </a:solidFill>
                        <a:latin typeface="Graphik"/>
                      </a:endParaRPr>
                    </a:p>
                    <a:p>
                      <a:pPr marL="0" marR="0" lvl="0" indent="0" algn="ctr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0" i="0" u="none" strike="noStrike" noProof="0" dirty="0">
                          <a:solidFill>
                            <a:schemeClr val="tx1"/>
                          </a:solidFill>
                          <a:latin typeface="Graphik"/>
                        </a:rPr>
                        <a:t>Urząd Zamówień Publicznych</a:t>
                      </a:r>
                      <a:endParaRPr lang="pl-PL" sz="180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>
                      <a:solidFill>
                        <a:srgbClr val="000000"/>
                      </a:solidFill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pl-PL" sz="1800" noProof="0">
                        <a:solidFill>
                          <a:schemeClr val="tx1"/>
                        </a:solidFill>
                      </a:endParaRPr>
                    </a:p>
                    <a:p>
                      <a:pPr lvl="0">
                        <a:buNone/>
                      </a:pPr>
                      <a:r>
                        <a:rPr lang="pl-PL" sz="1800" noProof="0">
                          <a:solidFill>
                            <a:schemeClr val="tx1"/>
                          </a:solidFill>
                        </a:rPr>
                        <a:t>2023/2024</a:t>
                      </a:r>
                      <a:endParaRPr lang="pl-PL" sz="180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>
                      <a:solidFill>
                        <a:srgbClr val="000000"/>
                      </a:solidFill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800" b="0" i="0" u="none" strike="noStrike" noProof="0" dirty="0">
                        <a:solidFill>
                          <a:schemeClr val="tx1"/>
                        </a:solidFill>
                        <a:latin typeface="Graphik"/>
                      </a:endParaRPr>
                    </a:p>
                    <a:p>
                      <a:pPr marL="0" marR="0" lvl="0" indent="0" algn="ctr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0" i="0" u="none" strike="noStrike" noProof="0" dirty="0">
                          <a:solidFill>
                            <a:schemeClr val="tx1"/>
                          </a:solidFill>
                          <a:latin typeface="Graphik"/>
                        </a:rPr>
                        <a:t>Urząd Zamówień Publicznych</a:t>
                      </a:r>
                      <a:endParaRPr lang="pl-PL" sz="18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5867386"/>
                  </a:ext>
                </a:extLst>
              </a:tr>
              <a:tr h="256564"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800" noProof="0" dirty="0">
                          <a:solidFill>
                            <a:schemeClr val="tx1"/>
                          </a:solidFill>
                        </a:rPr>
                        <a:t>4. Publikacja tematyczna w odpowiedzi na zapotrzebowanie rynku</a:t>
                      </a:r>
                    </a:p>
                  </a:txBody>
                  <a:tcPr marL="0" marR="0" marT="0" marB="0">
                    <a:lnL w="25400">
                      <a:solidFill>
                        <a:srgbClr val="000000"/>
                      </a:solidFill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>
                      <a:solidFill>
                        <a:srgbClr val="000000"/>
                      </a:solidFill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0" i="0" u="none" strike="noStrike" noProof="0" dirty="0">
                          <a:solidFill>
                            <a:schemeClr val="tx1"/>
                          </a:solidFill>
                          <a:latin typeface="Graphik"/>
                        </a:rPr>
                        <a:t>Urząd Zamówień </a:t>
                      </a:r>
                    </a:p>
                    <a:p>
                      <a:pPr marL="0" marR="0" lvl="0" indent="0" algn="ctr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0" i="0" u="none" strike="noStrike" noProof="0" dirty="0">
                          <a:solidFill>
                            <a:schemeClr val="tx1"/>
                          </a:solidFill>
                          <a:latin typeface="Graphik"/>
                        </a:rPr>
                        <a:t>Publicznych</a:t>
                      </a:r>
                      <a:endParaRPr lang="pl-PL" sz="180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>
                      <a:solidFill>
                        <a:srgbClr val="000000"/>
                      </a:solidFill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pl-PL" sz="1800" noProof="0" dirty="0">
                          <a:solidFill>
                            <a:schemeClr val="tx1"/>
                          </a:solidFill>
                        </a:rPr>
                        <a:t>Corocznie lub raz na 2 lata</a:t>
                      </a:r>
                    </a:p>
                  </a:txBody>
                  <a:tcPr marL="0" marR="0" marT="0" marB="0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>
                      <a:solidFill>
                        <a:srgbClr val="000000"/>
                      </a:solidFill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0" i="0" u="none" strike="noStrike" noProof="0" dirty="0">
                          <a:solidFill>
                            <a:schemeClr val="tx1"/>
                          </a:solidFill>
                          <a:latin typeface="Graphik"/>
                        </a:rPr>
                        <a:t>Urząd Zamówień Publicznych</a:t>
                      </a:r>
                      <a:endParaRPr lang="pl-PL" sz="18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4945130"/>
                  </a:ext>
                </a:extLst>
              </a:tr>
              <a:tr h="1120529"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800" noProof="0" dirty="0">
                          <a:solidFill>
                            <a:schemeClr val="tx1"/>
                          </a:solidFill>
                        </a:rPr>
                        <a:t>5. </a:t>
                      </a:r>
                      <a:r>
                        <a:rPr lang="pl-PL" sz="1800" b="0" i="0" u="none" strike="noStrike" noProof="0" dirty="0">
                          <a:solidFill>
                            <a:schemeClr val="tx1"/>
                          </a:solidFill>
                          <a:latin typeface="Graphik"/>
                        </a:rPr>
                        <a:t>Organizacja lub współorganizacja wydarzenia poświęconego BIM w zamówieniach publicznych – min. 1/rok</a:t>
                      </a:r>
                      <a:endParaRPr lang="pl-PL" sz="180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25400">
                      <a:solidFill>
                        <a:srgbClr val="000000"/>
                      </a:solidFill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</a:lnT>
                    <a:lnB w="25400">
                      <a:solidFill>
                        <a:srgbClr val="000000"/>
                      </a:solidFill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pl-PL" sz="1800" b="0" i="0" u="none" strike="noStrike" noProof="0" dirty="0">
                        <a:solidFill>
                          <a:schemeClr val="tx1"/>
                        </a:solidFill>
                      </a:endParaRPr>
                    </a:p>
                    <a:p>
                      <a:pPr lvl="0">
                        <a:buNone/>
                      </a:pPr>
                      <a:r>
                        <a:rPr lang="pl-PL" sz="1800" b="0" i="0" u="none" strike="noStrike" noProof="0" dirty="0">
                          <a:solidFill>
                            <a:schemeClr val="tx1"/>
                          </a:solidFill>
                        </a:rPr>
                        <a:t>Urząd Zamówień Publicznych</a:t>
                      </a:r>
                      <a:endParaRPr lang="pl-PL" sz="180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25400">
                      <a:solidFill>
                        <a:srgbClr val="000000"/>
                      </a:solidFill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</a:lnT>
                    <a:lnB w="25400">
                      <a:solidFill>
                        <a:srgbClr val="000000"/>
                      </a:solidFill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pl-PL" sz="1800" noProof="0" dirty="0">
                        <a:solidFill>
                          <a:schemeClr val="tx1"/>
                        </a:solidFill>
                      </a:endParaRPr>
                    </a:p>
                    <a:p>
                      <a:pPr lvl="0">
                        <a:buNone/>
                      </a:pPr>
                      <a:r>
                        <a:rPr lang="pl-PL" sz="1800" noProof="0" dirty="0">
                          <a:solidFill>
                            <a:schemeClr val="tx1"/>
                          </a:solidFill>
                        </a:rPr>
                        <a:t>Corocznie</a:t>
                      </a:r>
                    </a:p>
                  </a:txBody>
                  <a:tcPr marL="0" marR="0" marT="0" marB="0">
                    <a:lnL w="25400">
                      <a:solidFill>
                        <a:srgbClr val="000000"/>
                      </a:solidFill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</a:lnT>
                    <a:lnB w="25400">
                      <a:solidFill>
                        <a:srgbClr val="000000"/>
                      </a:solidFill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pl-PL" sz="1800" b="0" i="0" u="none" strike="noStrike" noProof="0" dirty="0">
                        <a:solidFill>
                          <a:schemeClr val="tx1"/>
                        </a:solidFill>
                        <a:latin typeface="Graphik"/>
                      </a:endParaRPr>
                    </a:p>
                    <a:p>
                      <a:pPr lvl="0">
                        <a:buNone/>
                      </a:pPr>
                      <a:r>
                        <a:rPr lang="pl-PL" sz="1800" b="0" i="0" u="none" strike="noStrike" noProof="0" dirty="0">
                          <a:solidFill>
                            <a:schemeClr val="tx1"/>
                          </a:solidFill>
                          <a:latin typeface="Graphik"/>
                        </a:rPr>
                        <a:t>Urząd Zamówień Publicznych</a:t>
                      </a:r>
                      <a:endParaRPr sz="18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25400">
                      <a:solidFill>
                        <a:srgbClr val="000000"/>
                      </a:solidFill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</a:lnT>
                    <a:lnB w="25400">
                      <a:solidFill>
                        <a:srgbClr val="000000"/>
                      </a:solidFill>
                    </a:lnB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6408104"/>
                  </a:ext>
                </a:extLst>
              </a:tr>
              <a:tr h="1165707"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800" noProof="0" dirty="0">
                          <a:solidFill>
                            <a:schemeClr val="tx1"/>
                          </a:solidFill>
                        </a:rPr>
                        <a:t>6. </a:t>
                      </a:r>
                      <a:r>
                        <a:rPr lang="pl-PL" sz="1800" b="0" i="0" u="none" strike="noStrike" noProof="0" dirty="0">
                          <a:solidFill>
                            <a:schemeClr val="tx1"/>
                          </a:solidFill>
                          <a:latin typeface="Graphik"/>
                        </a:rPr>
                        <a:t>Aktywny udział UZP w wydarzeniach/inicjatywach/ współpracy dot. upowszechniania BIM w Polsce (w tym w </a:t>
                      </a:r>
                      <a:r>
                        <a:rPr lang="pl-PL" sz="1800" b="0" i="0" u="none" strike="noStrike" noProof="0" dirty="0" err="1">
                          <a:solidFill>
                            <a:schemeClr val="tx1"/>
                          </a:solidFill>
                          <a:latin typeface="Graphik"/>
                        </a:rPr>
                        <a:t>GRdsBIM</a:t>
                      </a:r>
                      <a:r>
                        <a:rPr lang="pl-PL" sz="1800" b="0" i="0" u="none" strike="noStrike" noProof="0" dirty="0">
                          <a:solidFill>
                            <a:schemeClr val="tx1"/>
                          </a:solidFill>
                          <a:latin typeface="Graphik"/>
                        </a:rPr>
                        <a:t>)</a:t>
                      </a:r>
                      <a:endParaRPr lang="pl-PL" sz="180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25400">
                      <a:solidFill>
                        <a:srgbClr val="000000"/>
                      </a:solidFill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</a:lnT>
                    <a:lnB w="25400">
                      <a:solidFill>
                        <a:srgbClr val="000000"/>
                      </a:solidFill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pl-PL" sz="1800" b="0" i="0" u="none" strike="noStrike" noProof="0" dirty="0">
                        <a:solidFill>
                          <a:schemeClr val="tx1"/>
                        </a:solidFill>
                      </a:endParaRPr>
                    </a:p>
                    <a:p>
                      <a:pPr lvl="0">
                        <a:buNone/>
                      </a:pPr>
                      <a:r>
                        <a:rPr lang="pl-PL" sz="1800" b="0" i="0" u="none" strike="noStrike" noProof="0" dirty="0">
                          <a:solidFill>
                            <a:schemeClr val="tx1"/>
                          </a:solidFill>
                        </a:rPr>
                        <a:t>Urząd Zamówień Publicznych</a:t>
                      </a:r>
                      <a:endParaRPr lang="pl-PL" sz="180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25400">
                      <a:solidFill>
                        <a:srgbClr val="000000"/>
                      </a:solidFill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</a:lnT>
                    <a:lnB w="25400">
                      <a:solidFill>
                        <a:srgbClr val="000000"/>
                      </a:solidFill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pl-PL" sz="1800" b="0" i="0" u="none" strike="noStrike" noProof="0" dirty="0">
                        <a:solidFill>
                          <a:schemeClr val="tx1"/>
                        </a:solidFill>
                        <a:latin typeface="Graphik"/>
                      </a:endParaRPr>
                    </a:p>
                    <a:p>
                      <a:pPr lvl="0">
                        <a:buNone/>
                      </a:pPr>
                      <a:r>
                        <a:rPr lang="pl-PL" sz="1800" b="0" i="0" u="none" strike="noStrike" noProof="0" dirty="0">
                          <a:solidFill>
                            <a:schemeClr val="tx1"/>
                          </a:solidFill>
                          <a:latin typeface="Graphik"/>
                        </a:rPr>
                        <a:t>Zadanie ciągłe</a:t>
                      </a:r>
                      <a:endParaRPr lang="pl-PL" sz="180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25400">
                      <a:solidFill>
                        <a:srgbClr val="000000"/>
                      </a:solidFill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</a:lnT>
                    <a:lnB w="25400">
                      <a:solidFill>
                        <a:srgbClr val="000000"/>
                      </a:solidFill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pl-PL" sz="1800" b="0" i="0" u="none" strike="noStrike" noProof="0" dirty="0">
                        <a:solidFill>
                          <a:schemeClr val="tx1"/>
                        </a:solidFill>
                        <a:latin typeface="Graphik"/>
                      </a:endParaRPr>
                    </a:p>
                    <a:p>
                      <a:pPr lvl="0">
                        <a:buNone/>
                      </a:pPr>
                      <a:r>
                        <a:rPr lang="pl-PL" sz="1800" b="0" i="0" u="none" strike="noStrike" noProof="0" dirty="0">
                          <a:solidFill>
                            <a:schemeClr val="tx1"/>
                          </a:solidFill>
                          <a:latin typeface="Graphik"/>
                        </a:rPr>
                        <a:t>Urząd Zamówień Publicznych</a:t>
                      </a:r>
                      <a:endParaRPr sz="18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25400">
                      <a:solidFill>
                        <a:srgbClr val="000000"/>
                      </a:solidFill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</a:lnT>
                    <a:lnB w="25400">
                      <a:solidFill>
                        <a:srgbClr val="000000"/>
                      </a:solidFill>
                    </a:lnB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1026275"/>
                  </a:ext>
                </a:extLst>
              </a:tr>
              <a:tr h="828730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pl-PL" sz="1800" b="0" i="0" u="none" strike="noStrike" noProof="0" dirty="0">
                          <a:solidFill>
                            <a:schemeClr val="tx1"/>
                          </a:solidFill>
                          <a:latin typeface="Graphik"/>
                        </a:rPr>
                        <a:t>7. Szkolenie zamawiających (tematyka BIM, procedury negocjacyjne, ISO 19650, itp.)</a:t>
                      </a:r>
                    </a:p>
                  </a:txBody>
                  <a:tcPr marL="0" marR="0" marT="0" marB="0">
                    <a:lnL w="25400">
                      <a:solidFill>
                        <a:srgbClr val="000000"/>
                      </a:solidFill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</a:lnT>
                    <a:lnB w="25400">
                      <a:solidFill>
                        <a:srgbClr val="000000"/>
                      </a:solidFill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pl-PL" sz="1800" b="0" i="0" u="none" strike="noStrike" noProof="0" dirty="0">
                        <a:solidFill>
                          <a:schemeClr val="tx1"/>
                        </a:solidFill>
                        <a:latin typeface="Graphik"/>
                      </a:endParaRPr>
                    </a:p>
                    <a:p>
                      <a:pPr lvl="0">
                        <a:buNone/>
                      </a:pPr>
                      <a:r>
                        <a:rPr lang="pl-PL" sz="1800" b="0" i="0" u="none" strike="noStrike" noProof="0" dirty="0">
                          <a:solidFill>
                            <a:schemeClr val="tx1"/>
                          </a:solidFill>
                          <a:latin typeface="Graphik"/>
                        </a:rPr>
                        <a:t>Urząd Zamówień Publicznych</a:t>
                      </a:r>
                      <a:endParaRPr lang="pl-PL" sz="180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25400">
                      <a:solidFill>
                        <a:srgbClr val="000000"/>
                      </a:solidFill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</a:lnT>
                    <a:lnB w="25400">
                      <a:solidFill>
                        <a:srgbClr val="000000"/>
                      </a:solidFill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pl-PL" sz="1800" b="0" i="0" u="none" strike="noStrike" noProof="0" dirty="0">
                        <a:solidFill>
                          <a:schemeClr val="tx1"/>
                        </a:solidFill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800" b="0" i="0" u="none" strike="noStrike" noProof="0" dirty="0">
                          <a:solidFill>
                            <a:schemeClr val="tx1"/>
                          </a:solidFill>
                        </a:rPr>
                        <a:t>Zadanie ciągłe</a:t>
                      </a:r>
                    </a:p>
                  </a:txBody>
                  <a:tcPr marL="0" marR="0" marT="0" marB="0">
                    <a:lnL w="25400">
                      <a:solidFill>
                        <a:srgbClr val="000000"/>
                      </a:solidFill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</a:lnT>
                    <a:lnB w="25400">
                      <a:solidFill>
                        <a:srgbClr val="000000"/>
                      </a:solidFill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pl-PL" sz="1800" b="0" i="0" u="none" strike="noStrike" noProof="0" dirty="0">
                        <a:solidFill>
                          <a:schemeClr val="tx1"/>
                        </a:solidFill>
                        <a:latin typeface="Graphik"/>
                      </a:endParaRPr>
                    </a:p>
                    <a:p>
                      <a:pPr lvl="0">
                        <a:buNone/>
                      </a:pPr>
                      <a:r>
                        <a:rPr lang="pl-PL" sz="1800" b="0" i="0" u="none" strike="noStrike" noProof="0" dirty="0">
                          <a:solidFill>
                            <a:schemeClr val="tx1"/>
                          </a:solidFill>
                          <a:latin typeface="Graphik"/>
                        </a:rPr>
                        <a:t>Urząd Zamówień Publicznych</a:t>
                      </a:r>
                      <a:endParaRPr sz="1800" dirty="0">
                        <a:solidFill>
                          <a:schemeClr val="tx1"/>
                        </a:solidFill>
                        <a:latin typeface="Graphik"/>
                      </a:endParaRPr>
                    </a:p>
                  </a:txBody>
                  <a:tcPr marL="0" marR="0" marT="0" marB="0">
                    <a:lnL w="25400">
                      <a:solidFill>
                        <a:srgbClr val="000000"/>
                      </a:solidFill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</a:lnT>
                    <a:lnB w="25400">
                      <a:solidFill>
                        <a:srgbClr val="000000"/>
                      </a:solidFill>
                    </a:lnB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5730893"/>
                  </a:ext>
                </a:extLst>
              </a:tr>
              <a:tr h="1213183"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800" noProof="0" dirty="0">
                          <a:solidFill>
                            <a:schemeClr val="tx1"/>
                          </a:solidFill>
                        </a:rPr>
                        <a:t>8. </a:t>
                      </a:r>
                      <a:r>
                        <a:rPr lang="pl-PL" sz="1800" b="0" i="0" u="none" strike="noStrike" noProof="0" dirty="0">
                          <a:solidFill>
                            <a:schemeClr val="tx1"/>
                          </a:solidFill>
                          <a:latin typeface="Graphik"/>
                        </a:rPr>
                        <a:t>Aktualizacja zakładki poświęconej BIM na stronie internetowej UZP – zamieszczenie</a:t>
                      </a:r>
                      <a:endParaRPr lang="pl-PL" sz="1800" noProof="0" dirty="0">
                        <a:solidFill>
                          <a:schemeClr val="tx1"/>
                        </a:solidFill>
                      </a:endParaRPr>
                    </a:p>
                    <a:p>
                      <a:pPr lvl="0" algn="l">
                        <a:buNone/>
                      </a:pPr>
                      <a:r>
                        <a:rPr lang="pl-PL" sz="1800" b="0" i="0" u="none" strike="noStrike" noProof="0" dirty="0">
                          <a:solidFill>
                            <a:schemeClr val="tx1"/>
                          </a:solidFill>
                          <a:latin typeface="Graphik"/>
                        </a:rPr>
                        <a:t>nowych/wypracowanych materiałów</a:t>
                      </a:r>
                      <a:endParaRPr lang="pl-PL" sz="180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25400">
                      <a:solidFill>
                        <a:srgbClr val="000000"/>
                      </a:solidFill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</a:lnT>
                    <a:lnB w="25400">
                      <a:solidFill>
                        <a:srgbClr val="000000"/>
                      </a:solidFill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pl-PL" sz="1800" b="0" i="0" u="none" strike="noStrike" noProof="0" dirty="0">
                        <a:solidFill>
                          <a:schemeClr val="tx1"/>
                        </a:solidFill>
                      </a:endParaRPr>
                    </a:p>
                    <a:p>
                      <a:pPr lvl="0">
                        <a:buNone/>
                      </a:pPr>
                      <a:r>
                        <a:rPr lang="pl-PL" sz="1800" b="0" i="0" u="none" strike="noStrike" noProof="0" dirty="0">
                          <a:solidFill>
                            <a:schemeClr val="tx1"/>
                          </a:solidFill>
                        </a:rPr>
                        <a:t>Urząd Zamówień Publicznych</a:t>
                      </a:r>
                      <a:endParaRPr lang="pl-PL" sz="180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25400">
                      <a:solidFill>
                        <a:srgbClr val="000000"/>
                      </a:solidFill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</a:lnT>
                    <a:lnB w="25400">
                      <a:solidFill>
                        <a:srgbClr val="000000"/>
                      </a:solidFill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pl-PL" sz="1800" b="0" i="0" u="none" strike="noStrike" noProof="0" dirty="0">
                        <a:solidFill>
                          <a:schemeClr val="tx1"/>
                        </a:solidFill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800" b="0" i="0" u="none" strike="noStrike" noProof="0" dirty="0">
                          <a:solidFill>
                            <a:schemeClr val="tx1"/>
                          </a:solidFill>
                        </a:rPr>
                        <a:t>Zadanie ciągłe</a:t>
                      </a:r>
                    </a:p>
                    <a:p>
                      <a:pPr lvl="0">
                        <a:buNone/>
                      </a:pPr>
                      <a:endParaRPr lang="pl-PL" sz="1800" b="0" i="0" u="none" strike="noStrike" noProof="0" dirty="0">
                        <a:solidFill>
                          <a:schemeClr val="tx1"/>
                        </a:solidFill>
                        <a:latin typeface="Graphik"/>
                      </a:endParaRPr>
                    </a:p>
                  </a:txBody>
                  <a:tcPr marL="0" marR="0" marT="0" marB="0">
                    <a:lnL w="25400">
                      <a:solidFill>
                        <a:srgbClr val="000000"/>
                      </a:solidFill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</a:lnT>
                    <a:lnB w="25400">
                      <a:solidFill>
                        <a:srgbClr val="000000"/>
                      </a:solidFill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pl-PL" sz="1800" b="0" i="0" u="none" strike="noStrike" noProof="0" dirty="0">
                        <a:solidFill>
                          <a:schemeClr val="tx1"/>
                        </a:solidFill>
                        <a:latin typeface="Graphik"/>
                      </a:endParaRPr>
                    </a:p>
                    <a:p>
                      <a:pPr lvl="0">
                        <a:buNone/>
                      </a:pPr>
                      <a:r>
                        <a:rPr lang="pl-PL" sz="1800" b="0" i="0" u="none" strike="noStrike" noProof="0" dirty="0">
                          <a:solidFill>
                            <a:schemeClr val="tx1"/>
                          </a:solidFill>
                          <a:latin typeface="Graphik"/>
                        </a:rPr>
                        <a:t>Urząd Zamówień Publicznych</a:t>
                      </a:r>
                      <a:endParaRPr sz="18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25400">
                      <a:solidFill>
                        <a:srgbClr val="000000"/>
                      </a:solidFill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</a:lnT>
                    <a:lnB w="25400">
                      <a:solidFill>
                        <a:srgbClr val="000000"/>
                      </a:solidFill>
                    </a:lnB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9892331"/>
                  </a:ext>
                </a:extLst>
              </a:tr>
              <a:tr h="879386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pl-PL" sz="1800" noProof="0" dirty="0">
                          <a:solidFill>
                            <a:schemeClr val="tx1"/>
                          </a:solidFill>
                        </a:rPr>
                        <a:t>9. Analiza możliwości stworzenia centrum kompetencji BIM dla sektora publicznego</a:t>
                      </a:r>
                    </a:p>
                  </a:txBody>
                  <a:tcPr marL="0" marR="0" marT="0" marB="0">
                    <a:lnL w="25400">
                      <a:solidFill>
                        <a:srgbClr val="000000"/>
                      </a:solidFill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>
                      <a:solidFill>
                        <a:srgbClr val="000000"/>
                      </a:solidFill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pl-PL" sz="180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>
                      <a:solidFill>
                        <a:srgbClr val="000000"/>
                      </a:solidFill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pl-PL" sz="1800" b="0" i="0" u="none" strike="noStrike" noProof="0" dirty="0">
                        <a:solidFill>
                          <a:schemeClr val="tx1"/>
                        </a:solidFill>
                        <a:latin typeface="Graphik"/>
                      </a:endParaRPr>
                    </a:p>
                  </a:txBody>
                  <a:tcPr marL="0" marR="0" marT="0" marB="0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>
                      <a:solidFill>
                        <a:srgbClr val="000000"/>
                      </a:solidFill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sz="18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>
                      <a:solidFill>
                        <a:srgbClr val="000000"/>
                      </a:solidFill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>
                      <a:solidFill>
                        <a:srgbClr val="000000"/>
                      </a:solidFill>
                    </a:lnB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9075175"/>
                  </a:ext>
                </a:extLst>
              </a:tr>
              <a:tr h="1213183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pl-PL" sz="1800" noProof="0" dirty="0">
                          <a:solidFill>
                            <a:schemeClr val="tx1"/>
                          </a:solidFill>
                        </a:rPr>
                        <a:t>10. analiza możliwości wprowadzenia obowiązku zastosowania metodyki i narzędzi BIM wśród wybranych zamawiających lub określonych zamówień / test BIM</a:t>
                      </a:r>
                    </a:p>
                  </a:txBody>
                  <a:tcPr marL="0" marR="0" marT="0" marB="0">
                    <a:lnL w="25400">
                      <a:solidFill>
                        <a:srgbClr val="000000"/>
                      </a:solidFill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>
                      <a:solidFill>
                        <a:srgbClr val="000000"/>
                      </a:solidFill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pl-PL" sz="180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>
                      <a:solidFill>
                        <a:srgbClr val="000000"/>
                      </a:solidFill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pl-PL" sz="1800" b="0" i="0" u="none" strike="noStrike" noProof="0" dirty="0">
                        <a:solidFill>
                          <a:schemeClr val="tx1"/>
                        </a:solidFill>
                        <a:latin typeface="Graphik"/>
                      </a:endParaRPr>
                    </a:p>
                  </a:txBody>
                  <a:tcPr marL="0" marR="0" marT="0" marB="0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>
                      <a:solidFill>
                        <a:srgbClr val="000000"/>
                      </a:solidFill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sz="18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>
                      <a:solidFill>
                        <a:srgbClr val="000000"/>
                      </a:solidFill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>
                      <a:solidFill>
                        <a:srgbClr val="000000"/>
                      </a:solidFill>
                    </a:lnB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6171787"/>
                  </a:ext>
                </a:extLst>
              </a:tr>
              <a:tr h="1213183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pl-PL" sz="1800" noProof="0" dirty="0">
                          <a:solidFill>
                            <a:schemeClr val="tx1"/>
                          </a:solidFill>
                        </a:rPr>
                        <a:t>11. </a:t>
                      </a:r>
                      <a:r>
                        <a:rPr lang="pl-PL" sz="2000" b="0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Graphik"/>
                          <a:ea typeface="Graphik"/>
                          <a:cs typeface="Graphik"/>
                          <a:sym typeface="Graphik"/>
                        </a:rPr>
                        <a:t>upowszechnianie możliwości wykorzystania BIM i </a:t>
                      </a:r>
                      <a:r>
                        <a:rPr lang="pl-PL" sz="2000" b="0" i="0" u="none" strike="noStrike" cap="none" spc="0" baseline="0" dirty="0" err="1">
                          <a:solidFill>
                            <a:srgbClr val="000000"/>
                          </a:solidFill>
                          <a:effectLst/>
                          <a:uFillTx/>
                          <a:latin typeface="Graphik"/>
                          <a:ea typeface="Graphik"/>
                          <a:cs typeface="Graphik"/>
                          <a:sym typeface="Graphik"/>
                        </a:rPr>
                        <a:t>digital</a:t>
                      </a:r>
                      <a:r>
                        <a:rPr lang="pl-PL" sz="2000" b="0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Graphik"/>
                          <a:ea typeface="Graphik"/>
                          <a:cs typeface="Graphik"/>
                          <a:sym typeface="Graphik"/>
                        </a:rPr>
                        <a:t> </a:t>
                      </a:r>
                      <a:r>
                        <a:rPr lang="pl-PL" sz="2000" b="0" i="0" u="none" strike="noStrike" cap="none" spc="0" baseline="0" dirty="0" err="1">
                          <a:solidFill>
                            <a:srgbClr val="000000"/>
                          </a:solidFill>
                          <a:effectLst/>
                          <a:uFillTx/>
                          <a:latin typeface="Graphik"/>
                          <a:ea typeface="Graphik"/>
                          <a:cs typeface="Graphik"/>
                          <a:sym typeface="Graphik"/>
                        </a:rPr>
                        <a:t>twin</a:t>
                      </a:r>
                      <a:r>
                        <a:rPr lang="pl-PL" sz="2000" b="0" i="0" u="none" strike="noStrike" cap="none" spc="0" baseline="0">
                          <a:solidFill>
                            <a:srgbClr val="000000"/>
                          </a:solidFill>
                          <a:effectLst/>
                          <a:uFillTx/>
                          <a:latin typeface="Graphik"/>
                          <a:ea typeface="Graphik"/>
                          <a:cs typeface="Graphik"/>
                          <a:sym typeface="Graphik"/>
                        </a:rPr>
                        <a:t> na potrzeby wdrażania koncepcji Smart City</a:t>
                      </a:r>
                      <a:endParaRPr lang="pl-PL" sz="180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25400">
                      <a:solidFill>
                        <a:srgbClr val="000000"/>
                      </a:solidFill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>
                      <a:solidFill>
                        <a:srgbClr val="000000"/>
                      </a:solidFill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pl-PL" sz="180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>
                      <a:solidFill>
                        <a:srgbClr val="000000"/>
                      </a:solidFill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pl-PL" sz="1800" b="0" i="0" u="none" strike="noStrike" noProof="0" dirty="0">
                        <a:solidFill>
                          <a:schemeClr val="tx1"/>
                        </a:solidFill>
                        <a:latin typeface="Graphik"/>
                      </a:endParaRPr>
                    </a:p>
                  </a:txBody>
                  <a:tcPr marL="0" marR="0" marT="0" marB="0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>
                      <a:solidFill>
                        <a:srgbClr val="000000"/>
                      </a:solidFill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sz="18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>
                      <a:solidFill>
                        <a:srgbClr val="000000"/>
                      </a:solidFill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>
                      <a:solidFill>
                        <a:srgbClr val="000000"/>
                      </a:solidFill>
                    </a:lnB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6153464"/>
                  </a:ext>
                </a:extLst>
              </a:tr>
              <a:tr h="420185">
                <a:tc gridSpan="4"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lang="pl-PL" sz="2500" noProof="0" dirty="0">
                          <a:solidFill>
                            <a:srgbClr val="FFFFFF"/>
                          </a:solidFill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rPr>
                        <a:t>Rezultaty</a:t>
                      </a:r>
                    </a:p>
                  </a:txBody>
                  <a:tcPr marL="0" marR="0" marT="0" marB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5E5E5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204535">
                <a:tc gridSpan="4">
                  <a:txBody>
                    <a:bodyPr/>
                    <a:lstStyle/>
                    <a:p>
                      <a:pPr algn="l" defTabSz="825500">
                        <a:defRPr sz="2500"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defRPr>
                      </a:pPr>
                      <a:endParaRPr lang="pl-PL" noProof="0" dirty="0"/>
                    </a:p>
                  </a:txBody>
                  <a:tcPr marL="0" marR="0" marT="0" marB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7196">
                <a:tc gridSpan="4"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lang="pl-PL" sz="2500" noProof="0" dirty="0">
                          <a:solidFill>
                            <a:srgbClr val="FFFFFF"/>
                          </a:solidFill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rPr>
                        <a:t>Dalsze działania</a:t>
                      </a:r>
                    </a:p>
                  </a:txBody>
                  <a:tcPr marL="0" marR="0" marT="0" marB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5E5E5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091610">
                <a:tc gridSpan="4">
                  <a:txBody>
                    <a:bodyPr/>
                    <a:lstStyle/>
                    <a:p>
                      <a:pPr algn="l" defTabSz="825500">
                        <a:defRPr sz="2500"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defRPr>
                      </a:pPr>
                      <a:endParaRPr dirty="0"/>
                    </a:p>
                  </a:txBody>
                  <a:tcPr marL="50800" marR="50800" marT="50800" marB="5080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169" name="Table"/>
          <p:cNvGraphicFramePr/>
          <p:nvPr>
            <p:extLst>
              <p:ext uri="{D42A27DB-BD31-4B8C-83A1-F6EECF244321}">
                <p14:modId xmlns:p14="http://schemas.microsoft.com/office/powerpoint/2010/main" val="3310768165"/>
              </p:ext>
            </p:extLst>
          </p:nvPr>
        </p:nvGraphicFramePr>
        <p:xfrm>
          <a:off x="2209141" y="172334"/>
          <a:ext cx="9975731" cy="449829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99757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49829">
                <a:tc>
                  <a:txBody>
                    <a:bodyPr/>
                    <a:lstStyle/>
                    <a:p>
                      <a:pPr algn="l" defTabSz="914400">
                        <a:tabLst>
                          <a:tab pos="1663700" algn="l"/>
                        </a:tabLst>
                        <a:defRPr sz="1800"/>
                      </a:pPr>
                      <a:r>
                        <a:rPr lang="pl-PL" sz="2300" b="1" noProof="0" dirty="0"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rPr>
                        <a:t>Tytuł A3: Potrzeba wsparcia zamawiających </a:t>
                      </a:r>
                      <a:r>
                        <a:rPr lang="pl-PL" sz="2300" b="1" noProof="0" dirty="0">
                          <a:latin typeface="Avenir Next Condensed Demi Bold"/>
                          <a:ea typeface="Avenir Next Condensed Demi Bold"/>
                          <a:cs typeface="Avenir Next Condensed Demi Bold"/>
                        </a:rPr>
                        <a:t>w zakresie wiedzy i umiejętności BIM</a:t>
                      </a:r>
                      <a:endParaRPr lang="pl-PL" sz="2300" b="1" noProof="0" dirty="0">
                        <a:latin typeface="Avenir Next Condensed Demi Bold"/>
                        <a:ea typeface="Avenir Next Condensed Demi Bold"/>
                        <a:cs typeface="Avenir Next Condensed Demi Bold"/>
                        <a:sym typeface="Avenir Next Condensed Demi Bold"/>
                      </a:endParaRPr>
                    </a:p>
                  </a:txBody>
                  <a:tcPr marL="0" marR="0" marT="0" marB="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70" name="Table"/>
          <p:cNvGraphicFramePr/>
          <p:nvPr>
            <p:extLst>
              <p:ext uri="{D42A27DB-BD31-4B8C-83A1-F6EECF244321}">
                <p14:modId xmlns:p14="http://schemas.microsoft.com/office/powerpoint/2010/main" val="1457471567"/>
              </p:ext>
            </p:extLst>
          </p:nvPr>
        </p:nvGraphicFramePr>
        <p:xfrm>
          <a:off x="12265050" y="172334"/>
          <a:ext cx="9975730" cy="449829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49878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878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49829">
                <a:tc>
                  <a:txBody>
                    <a:bodyPr/>
                    <a:lstStyle/>
                    <a:p>
                      <a:pPr algn="l"/>
                      <a:r>
                        <a:rPr lang="pl-PL" sz="2000" noProof="0" dirty="0"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rPr>
                        <a:t>Data:</a:t>
                      </a:r>
                      <a:r>
                        <a:rPr lang="pl-PL" sz="2000" noProof="0" dirty="0">
                          <a:latin typeface="Avenir Next Condensed Demi Bold"/>
                          <a:ea typeface="Avenir Next Condensed Demi Bold"/>
                          <a:cs typeface="Avenir Next Condensed Demi Bold"/>
                        </a:rPr>
                        <a:t> 12.06.2023</a:t>
                      </a:r>
                      <a:endParaRPr lang="pl-PL" sz="2000" noProof="0" dirty="0">
                        <a:latin typeface="Avenir Next Condensed Demi Bold"/>
                        <a:ea typeface="Avenir Next Condensed Demi Bold"/>
                        <a:cs typeface="Avenir Next Condensed Demi Bold"/>
                        <a:sym typeface="Avenir Next Condensed Demi Bold"/>
                      </a:endParaRPr>
                    </a:p>
                  </a:txBody>
                  <a:tcPr marL="0" marR="0" marT="0" marB="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pl-PL" sz="2000" b="0" i="0" u="none" strike="noStrike" noProof="0" dirty="0"/>
                        <a:t>Autorzy: </a:t>
                      </a:r>
                      <a:r>
                        <a:rPr lang="pl-PL" sz="2000" b="0" i="0" u="none" strike="noStrike" noProof="0" dirty="0">
                          <a:hlinkClick r:id="rId2"/>
                        </a:rPr>
                        <a:t>Justyna.Pozarowska@uzp.gov.pl</a:t>
                      </a:r>
                      <a:r>
                        <a:rPr lang="pl-PL" sz="2000" b="0" i="0" u="none" strike="noStrike" noProof="0" dirty="0"/>
                        <a:t> </a:t>
                      </a:r>
                    </a:p>
                  </a:txBody>
                  <a:tcPr marL="0" marR="0" marT="0" marB="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2" name="Table"/>
          <p:cNvGraphicFramePr/>
          <p:nvPr>
            <p:extLst>
              <p:ext uri="{D42A27DB-BD31-4B8C-83A1-F6EECF244321}">
                <p14:modId xmlns:p14="http://schemas.microsoft.com/office/powerpoint/2010/main" val="1195410748"/>
              </p:ext>
            </p:extLst>
          </p:nvPr>
        </p:nvGraphicFramePr>
        <p:xfrm>
          <a:off x="1955141" y="624558"/>
          <a:ext cx="10166231" cy="12962671"/>
        </p:xfrm>
        <a:graphic>
          <a:graphicData uri="http://schemas.openxmlformats.org/drawingml/2006/table">
            <a:tbl>
              <a:tblPr>
                <a:tableStyleId>{CF821DB8-F4EB-4A41-A1BA-3FCAFE7338EE}</a:tableStyleId>
              </a:tblPr>
              <a:tblGrid>
                <a:gridCol w="101662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84760">
                <a:tc>
                  <a:txBody>
                    <a:bodyPr/>
                    <a:lstStyle/>
                    <a:p>
                      <a:pPr defTabSz="825500">
                        <a:defRPr sz="1800"/>
                      </a:pPr>
                      <a:r>
                        <a:rPr sz="2500"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rPr>
                        <a:t>Opis sytuacji (tło/kontekst)</a:t>
                      </a:r>
                    </a:p>
                  </a:txBody>
                  <a:tcPr marL="0" marR="0" marT="0" marB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D9DA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43000">
                <a:tc>
                  <a:txBody>
                    <a:bodyPr/>
                    <a:lstStyle/>
                    <a:p>
                      <a:pPr algn="l" defTabSz="825500">
                        <a:defRPr sz="2500"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defRPr>
                      </a:pPr>
                      <a:r>
                        <a:rPr lang="pl-PL"/>
                        <a:t>Test edycji (TP)</a:t>
                      </a:r>
                      <a:endParaRPr/>
                    </a:p>
                  </a:txBody>
                  <a:tcPr marL="50800" marR="50800" marT="50800" marB="5080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5569">
                <a:tc>
                  <a:txBody>
                    <a:bodyPr/>
                    <a:lstStyle/>
                    <a:p>
                      <a:pPr defTabSz="825500">
                        <a:defRPr sz="1800"/>
                      </a:pPr>
                      <a:r>
                        <a:rPr sz="2500"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rPr>
                        <a:t>Opis problemu</a:t>
                      </a:r>
                    </a:p>
                  </a:txBody>
                  <a:tcPr marL="0" marR="0" marT="0" marB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D9DA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56000">
                <a:tc>
                  <a:txBody>
                    <a:bodyPr/>
                    <a:lstStyle/>
                    <a:p>
                      <a:pPr algn="l" defTabSz="825500">
                        <a:defRPr sz="2500"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defRPr>
                      </a:pPr>
                      <a:endParaRPr/>
                    </a:p>
                  </a:txBody>
                  <a:tcPr marL="50800" marR="50800" marT="50800" marB="5080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5911">
                <a:tc>
                  <a:txBody>
                    <a:bodyPr/>
                    <a:lstStyle/>
                    <a:p>
                      <a:pPr defTabSz="825500">
                        <a:defRPr sz="1800"/>
                      </a:pPr>
                      <a:r>
                        <a:rPr sz="2500"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rPr>
                        <a:t>Cele</a:t>
                      </a:r>
                    </a:p>
                  </a:txBody>
                  <a:tcPr marL="0" marR="0" marT="0" marB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D9DA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143000">
                <a:tc>
                  <a:txBody>
                    <a:bodyPr/>
                    <a:lstStyle/>
                    <a:p>
                      <a:pPr marL="548409" indent="-548409" algn="l" defTabSz="825500">
                        <a:buClr>
                          <a:srgbClr val="000000"/>
                        </a:buClr>
                        <a:buSzPct val="100000"/>
                        <a:buAutoNum type="arabicPeriod"/>
                        <a:defRPr sz="2500"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defRPr>
                      </a:pPr>
                      <a:endParaRPr/>
                    </a:p>
                  </a:txBody>
                  <a:tcPr marL="50800" marR="50800" marT="50800" marB="5080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0987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500"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rPr>
                        <a:t>Analiza powodów konieczności zadania</a:t>
                      </a:r>
                    </a:p>
                  </a:txBody>
                  <a:tcPr marL="0" marR="0" marT="0" marB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D9DA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588000">
                <a:tc>
                  <a:txBody>
                    <a:bodyPr/>
                    <a:lstStyle/>
                    <a:p>
                      <a:pPr algn="l" defTabSz="825500">
                        <a:defRPr sz="2500"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defRPr>
                      </a:pPr>
                      <a:endParaRPr/>
                    </a:p>
                  </a:txBody>
                  <a:tcPr marL="50800" marR="50800" marT="50800" marB="5080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173" name="Table"/>
          <p:cNvGraphicFramePr/>
          <p:nvPr/>
        </p:nvGraphicFramePr>
        <p:xfrm>
          <a:off x="12267473" y="617704"/>
          <a:ext cx="10161384" cy="12972564"/>
        </p:xfrm>
        <a:graphic>
          <a:graphicData uri="http://schemas.openxmlformats.org/drawingml/2006/table">
            <a:tbl>
              <a:tblPr>
                <a:tableStyleId>{CF821DB8-F4EB-4A41-A1BA-3FCAFE7338EE}</a:tableStyleId>
              </a:tblPr>
              <a:tblGrid>
                <a:gridCol w="25403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403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403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4034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81283">
                <a:tc gridSpan="4">
                  <a:txBody>
                    <a:bodyPr/>
                    <a:lstStyle/>
                    <a:p>
                      <a:pPr defTabSz="825500">
                        <a:defRPr sz="1800"/>
                      </a:pPr>
                      <a:r>
                        <a:rPr sz="2500"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rPr>
                        <a:t>Działania naprawcze (uzyskanie stanu docelowego)</a:t>
                      </a:r>
                    </a:p>
                  </a:txBody>
                  <a:tcPr marL="0" marR="0" marT="0" marB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D9DA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42336">
                <a:tc gridSpan="4">
                  <a:txBody>
                    <a:bodyPr/>
                    <a:lstStyle/>
                    <a:p>
                      <a:pPr algn="l" defTabSz="825500">
                        <a:defRPr sz="2500"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defRPr>
                      </a:pPr>
                      <a:endParaRPr/>
                    </a:p>
                  </a:txBody>
                  <a:tcPr marL="50800" marR="50800" marT="50800" marB="5080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4959">
                <a:tc gridSpan="4">
                  <a:txBody>
                    <a:bodyPr/>
                    <a:lstStyle/>
                    <a:p>
                      <a:pPr defTabSz="825500">
                        <a:defRPr sz="1800"/>
                      </a:pPr>
                      <a:r>
                        <a:rPr sz="2500"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rPr>
                        <a:t>Plan działania</a:t>
                      </a:r>
                    </a:p>
                  </a:txBody>
                  <a:tcPr marL="0" marR="0" marT="0" marB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D9DA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6704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500"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rPr>
                        <a:t>Co?</a:t>
                      </a:r>
                    </a:p>
                  </a:txBody>
                  <a:tcPr marL="0" marR="0" marT="0" marB="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500"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rPr>
                        <a:t>Kto?</a:t>
                      </a:r>
                    </a:p>
                  </a:txBody>
                  <a:tcPr marL="0" marR="0" marT="0" marB="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500"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rPr>
                        <a:t>Kiedy?</a:t>
                      </a:r>
                    </a:p>
                  </a:txBody>
                  <a:tcPr marL="0" marR="0" marT="0" marB="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500"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rPr>
                        <a:t>Gdzie?</a:t>
                      </a:r>
                    </a:p>
                  </a:txBody>
                  <a:tcPr marL="0" marR="0" marT="0" marB="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83000">
                <a:tc>
                  <a:txBody>
                    <a:bodyPr/>
                    <a:lstStyle/>
                    <a:p>
                      <a:pPr defTabSz="825500">
                        <a:defRPr sz="2500"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defRPr>
                      </a:pPr>
                      <a:endParaRPr/>
                    </a:p>
                  </a:txBody>
                  <a:tcPr marL="0" marR="0" marT="0" marB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825500">
                        <a:defRPr sz="2500"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defRPr>
                      </a:pPr>
                      <a:endParaRPr/>
                    </a:p>
                  </a:txBody>
                  <a:tcPr marL="0" marR="0" marT="0" marB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825500">
                        <a:defRPr sz="2500"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defRPr>
                      </a:pPr>
                      <a:endParaRPr/>
                    </a:p>
                  </a:txBody>
                  <a:tcPr marL="0" marR="0" marT="0" marB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825500">
                        <a:defRPr sz="2500"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defRPr>
                      </a:pPr>
                      <a:endParaRPr/>
                    </a:p>
                  </a:txBody>
                  <a:tcPr marL="0" marR="0" marT="0" marB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3730">
                <a:tc gridSpan="4"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500"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rPr>
                        <a:t>Rezultaty</a:t>
                      </a:r>
                    </a:p>
                  </a:txBody>
                  <a:tcPr marL="0" marR="0" marT="0" marB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D9DA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86000">
                <a:tc gridSpan="4">
                  <a:txBody>
                    <a:bodyPr/>
                    <a:lstStyle/>
                    <a:p>
                      <a:pPr algn="l" defTabSz="825500">
                        <a:defRPr sz="2500"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defRPr>
                      </a:pPr>
                      <a:endParaRPr/>
                    </a:p>
                  </a:txBody>
                  <a:tcPr marL="0" marR="0" marT="0" marB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5343">
                <a:tc gridSpan="4"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500"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rPr>
                        <a:t>Dalsze działania</a:t>
                      </a:r>
                    </a:p>
                  </a:txBody>
                  <a:tcPr marL="0" marR="0" marT="0" marB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D9DA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53215">
                <a:tc gridSpan="4">
                  <a:txBody>
                    <a:bodyPr/>
                    <a:lstStyle/>
                    <a:p>
                      <a:pPr algn="l" defTabSz="825500">
                        <a:defRPr sz="2500"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defRPr>
                      </a:pPr>
                      <a:endParaRPr/>
                    </a:p>
                  </a:txBody>
                  <a:tcPr marL="50800" marR="50800" marT="50800" marB="5080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174" name="Table"/>
          <p:cNvGraphicFramePr/>
          <p:nvPr/>
        </p:nvGraphicFramePr>
        <p:xfrm>
          <a:off x="1955141" y="172334"/>
          <a:ext cx="10166231" cy="449829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101662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49829"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sz="1800"/>
                      </a:pPr>
                      <a:r>
                        <a:rPr sz="2500"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rPr>
                        <a:t>Tytuł diagramu A3</a:t>
                      </a:r>
                    </a:p>
                  </a:txBody>
                  <a:tcPr marL="0" marR="0" marT="0" marB="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75" name="Table"/>
          <p:cNvGraphicFramePr/>
          <p:nvPr/>
        </p:nvGraphicFramePr>
        <p:xfrm>
          <a:off x="12265050" y="172334"/>
          <a:ext cx="10166230" cy="449829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50831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831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49829"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sz="1800"/>
                      </a:pPr>
                      <a:r>
                        <a:rPr sz="2500"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rPr>
                        <a:t>Mentor, data</a:t>
                      </a:r>
                    </a:p>
                  </a:txBody>
                  <a:tcPr marL="0" marR="0" marT="0" marB="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sz="1800"/>
                      </a:pPr>
                      <a:r>
                        <a:rPr sz="2500"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rPr>
                        <a:t>Właściciel / autor, data</a:t>
                      </a:r>
                    </a:p>
                  </a:txBody>
                  <a:tcPr marL="0" marR="0" marT="0" marB="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76" name="Analiza"/>
          <p:cNvSpPr/>
          <p:nvPr/>
        </p:nvSpPr>
        <p:spPr>
          <a:xfrm>
            <a:off x="1969087" y="7989096"/>
            <a:ext cx="10138339" cy="5590190"/>
          </a:xfrm>
          <a:prstGeom prst="rect">
            <a:avLst/>
          </a:prstGeom>
          <a:solidFill>
            <a:srgbClr val="6CD0B9">
              <a:alpha val="50000"/>
            </a:srgbClr>
          </a:solidFill>
          <a:ln w="25400">
            <a:solidFill>
              <a:schemeClr val="accent2">
                <a:alpha val="50000"/>
              </a:schemeClr>
            </a:solidFill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lIns="50800" tIns="50800" rIns="50800" bIns="50800" anchor="ctr"/>
          <a:lstStyle>
            <a:lvl1pPr defTabSz="1130300">
              <a:lnSpc>
                <a:spcPct val="100000"/>
              </a:lnSpc>
              <a:defRPr sz="12000">
                <a:solidFill>
                  <a:schemeClr val="accent2">
                    <a:hueOff val="261693"/>
                    <a:satOff val="40971"/>
                    <a:lumOff val="-28931"/>
                  </a:schemeClr>
                </a:solidFill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lvl1pPr>
          </a:lstStyle>
          <a:p>
            <a:r>
              <a:rPr err="1"/>
              <a:t>Analiza</a:t>
            </a:r>
            <a:endParaRPr/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23_ClassicWhite">
  <a:themeElements>
    <a:clrScheme name="23_Clas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3E74D1"/>
      </a:accent1>
      <a:accent2>
        <a:srgbClr val="33C5B9"/>
      </a:accent2>
      <a:accent3>
        <a:srgbClr val="45B53C"/>
      </a:accent3>
      <a:accent4>
        <a:srgbClr val="FFBD16"/>
      </a:accent4>
      <a:accent5>
        <a:srgbClr val="E22146"/>
      </a:accent5>
      <a:accent6>
        <a:srgbClr val="836BB7"/>
      </a:accent6>
      <a:hlink>
        <a:srgbClr val="0000FF"/>
      </a:hlink>
      <a:folHlink>
        <a:srgbClr val="FF00FF"/>
      </a:folHlink>
    </a:clrScheme>
    <a:fontScheme name="23_ClassicWhite">
      <a:majorFont>
        <a:latin typeface="Canela Bold"/>
        <a:ea typeface="Canela Bold"/>
        <a:cs typeface="Canela Bold"/>
      </a:majorFont>
      <a:minorFont>
        <a:latin typeface="Canela Bold"/>
        <a:ea typeface="Canela Bold"/>
        <a:cs typeface="Canela Bold"/>
      </a:minorFont>
    </a:fontScheme>
    <a:fmtScheme name="23_Clas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11303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Graphik"/>
            <a:ea typeface="Graphik"/>
            <a:cs typeface="Graphik"/>
            <a:sym typeface="Graphik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400" rtl="0" fontAlgn="auto" latinLnBrk="0" hangingPunct="0">
          <a:lnSpc>
            <a:spcPct val="9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nela Text Regular"/>
            <a:ea typeface="Canela Text Regular"/>
            <a:cs typeface="Canela Text Regular"/>
            <a:sym typeface="Canela Tex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3_ClassicWhite">
  <a:themeElements>
    <a:clrScheme name="23_Clas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3E74D1"/>
      </a:accent1>
      <a:accent2>
        <a:srgbClr val="33C5B9"/>
      </a:accent2>
      <a:accent3>
        <a:srgbClr val="45B53C"/>
      </a:accent3>
      <a:accent4>
        <a:srgbClr val="FFBD16"/>
      </a:accent4>
      <a:accent5>
        <a:srgbClr val="E22146"/>
      </a:accent5>
      <a:accent6>
        <a:srgbClr val="836BB7"/>
      </a:accent6>
      <a:hlink>
        <a:srgbClr val="0000FF"/>
      </a:hlink>
      <a:folHlink>
        <a:srgbClr val="FF00FF"/>
      </a:folHlink>
    </a:clrScheme>
    <a:fontScheme name="23_ClassicWhite">
      <a:majorFont>
        <a:latin typeface="Canela Bold"/>
        <a:ea typeface="Canela Bold"/>
        <a:cs typeface="Canela Bold"/>
      </a:majorFont>
      <a:minorFont>
        <a:latin typeface="Canela Bold"/>
        <a:ea typeface="Canela Bold"/>
        <a:cs typeface="Canela Bold"/>
      </a:minorFont>
    </a:fontScheme>
    <a:fmtScheme name="23_Clas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11303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Graphik"/>
            <a:ea typeface="Graphik"/>
            <a:cs typeface="Graphik"/>
            <a:sym typeface="Graphik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400" rtl="0" fontAlgn="auto" latinLnBrk="0" hangingPunct="0">
          <a:lnSpc>
            <a:spcPct val="9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nela Text Regular"/>
            <a:ea typeface="Canela Text Regular"/>
            <a:cs typeface="Canela Text Regular"/>
            <a:sym typeface="Canela Tex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1B74F77786A3B4885B34D39BEDF69ED" ma:contentTypeVersion="2" ma:contentTypeDescription="Utwórz nowy dokument." ma:contentTypeScope="" ma:versionID="805dc63acf98ec19700afbf61da40dbf">
  <xsd:schema xmlns:xsd="http://www.w3.org/2001/XMLSchema" xmlns:xs="http://www.w3.org/2001/XMLSchema" xmlns:p="http://schemas.microsoft.com/office/2006/metadata/properties" xmlns:ns3="4d3a38e7-6021-46ee-80ab-d3af6c4b69eb" targetNamespace="http://schemas.microsoft.com/office/2006/metadata/properties" ma:root="true" ma:fieldsID="5c72db5b2357b2f43fe9a918b2037382" ns3:_="">
    <xsd:import namespace="4d3a38e7-6021-46ee-80ab-d3af6c4b69e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3a38e7-6021-46ee-80ab-d3af6c4b69e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7C77144-D6A4-402D-91FF-16155B82A4F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d3a38e7-6021-46ee-80ab-d3af6c4b69e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46B9A0B-7164-476B-85A1-E547FAA39179}">
  <ds:schemaRefs>
    <ds:schemaRef ds:uri="http://purl.org/dc/elements/1.1/"/>
    <ds:schemaRef ds:uri="http://schemas.microsoft.com/office/infopath/2007/PartnerControls"/>
    <ds:schemaRef ds:uri="http://purl.org/dc/dcmitype/"/>
    <ds:schemaRef ds:uri="http://purl.org/dc/terms/"/>
    <ds:schemaRef ds:uri="http://schemas.microsoft.com/office/2006/documentManagement/types"/>
    <ds:schemaRef ds:uri="4d3a38e7-6021-46ee-80ab-d3af6c4b69eb"/>
    <ds:schemaRef ds:uri="http://schemas.openxmlformats.org/package/2006/metadata/core-properties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618E891C-54F6-420D-BDB9-9825635942E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600</Words>
  <Application>Microsoft Office PowerPoint</Application>
  <PresentationFormat>Niestandardowy</PresentationFormat>
  <Paragraphs>104</Paragraphs>
  <Slides>2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10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</vt:i4>
      </vt:variant>
    </vt:vector>
  </HeadingPairs>
  <TitlesOfParts>
    <vt:vector size="13" baseType="lpstr">
      <vt:lpstr>Avenir Next Condensed Demi Bold</vt:lpstr>
      <vt:lpstr>Avenir Next Condensed Regular</vt:lpstr>
      <vt:lpstr>Canela Bold</vt:lpstr>
      <vt:lpstr>Canela Deck Regular</vt:lpstr>
      <vt:lpstr>Canela Regular</vt:lpstr>
      <vt:lpstr>Canela Text Regular</vt:lpstr>
      <vt:lpstr>Graphik</vt:lpstr>
      <vt:lpstr>Graphik Medium</vt:lpstr>
      <vt:lpstr>Graphik Semibold</vt:lpstr>
      <vt:lpstr>Helvetica Neue</vt:lpstr>
      <vt:lpstr>23_ClassicWhite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Pożarowska Justyna</dc:creator>
  <cp:lastModifiedBy>Pożarowska Justyna</cp:lastModifiedBy>
  <cp:revision>7</cp:revision>
  <dcterms:modified xsi:type="dcterms:W3CDTF">2023-06-26T07:48:37Z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0x010100A1B74F77786A3B4885B34D39BEDF69ED</vt:lpwstr>
  </property>
</Properties>
</file>