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66"/>
  </p:notesMasterIdLst>
  <p:sldIdLst>
    <p:sldId id="256" r:id="rId2"/>
    <p:sldId id="265" r:id="rId3"/>
    <p:sldId id="258" r:id="rId4"/>
    <p:sldId id="535" r:id="rId5"/>
    <p:sldId id="530" r:id="rId6"/>
    <p:sldId id="793" r:id="rId7"/>
    <p:sldId id="789" r:id="rId8"/>
    <p:sldId id="828" r:id="rId9"/>
    <p:sldId id="822" r:id="rId10"/>
    <p:sldId id="829" r:id="rId11"/>
    <p:sldId id="849" r:id="rId12"/>
    <p:sldId id="832" r:id="rId13"/>
    <p:sldId id="863" r:id="rId14"/>
    <p:sldId id="864" r:id="rId15"/>
    <p:sldId id="830" r:id="rId16"/>
    <p:sldId id="833" r:id="rId17"/>
    <p:sldId id="834" r:id="rId18"/>
    <p:sldId id="835" r:id="rId19"/>
    <p:sldId id="303" r:id="rId20"/>
    <p:sldId id="852" r:id="rId21"/>
    <p:sldId id="851" r:id="rId22"/>
    <p:sldId id="853" r:id="rId23"/>
    <p:sldId id="841" r:id="rId24"/>
    <p:sldId id="842" r:id="rId25"/>
    <p:sldId id="855" r:id="rId26"/>
    <p:sldId id="856" r:id="rId27"/>
    <p:sldId id="857" r:id="rId28"/>
    <p:sldId id="858" r:id="rId29"/>
    <p:sldId id="859" r:id="rId30"/>
    <p:sldId id="861" r:id="rId31"/>
    <p:sldId id="862" r:id="rId32"/>
    <p:sldId id="791" r:id="rId33"/>
    <p:sldId id="314" r:id="rId34"/>
    <p:sldId id="827" r:id="rId35"/>
    <p:sldId id="795" r:id="rId36"/>
    <p:sldId id="796" r:id="rId37"/>
    <p:sldId id="797" r:id="rId38"/>
    <p:sldId id="799" r:id="rId39"/>
    <p:sldId id="798" r:id="rId40"/>
    <p:sldId id="800" r:id="rId41"/>
    <p:sldId id="809" r:id="rId42"/>
    <p:sldId id="811" r:id="rId43"/>
    <p:sldId id="813" r:id="rId44"/>
    <p:sldId id="801" r:id="rId45"/>
    <p:sldId id="805" r:id="rId46"/>
    <p:sldId id="803" r:id="rId47"/>
    <p:sldId id="804" r:id="rId48"/>
    <p:sldId id="806" r:id="rId49"/>
    <p:sldId id="807" r:id="rId50"/>
    <p:sldId id="808" r:id="rId51"/>
    <p:sldId id="824" r:id="rId52"/>
    <p:sldId id="825" r:id="rId53"/>
    <p:sldId id="826" r:id="rId54"/>
    <p:sldId id="790" r:id="rId55"/>
    <p:sldId id="814" r:id="rId56"/>
    <p:sldId id="815" r:id="rId57"/>
    <p:sldId id="816" r:id="rId58"/>
    <p:sldId id="817" r:id="rId59"/>
    <p:sldId id="275" r:id="rId60"/>
    <p:sldId id="424" r:id="rId61"/>
    <p:sldId id="867" r:id="rId62"/>
    <p:sldId id="419" r:id="rId63"/>
    <p:sldId id="866" r:id="rId64"/>
    <p:sldId id="260" r:id="rId65"/>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lenik Agnieszka" initials="PA" lastIdx="1" clrIdx="0">
    <p:extLst>
      <p:ext uri="{19B8F6BF-5375-455C-9EA6-DF929625EA0E}">
        <p15:presenceInfo xmlns:p15="http://schemas.microsoft.com/office/powerpoint/2012/main" userId="S::Agnieszka.Palenik@mfipr.gov.pl::6a0c958d-6557-4bbd-8aa6-03360055b1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CC0099"/>
    <a:srgbClr val="CC3399"/>
    <a:srgbClr val="00CCFF"/>
    <a:srgbClr val="33CCCC"/>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0A15C55-8517-42AA-B614-E9B94910E393}">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 pośredni 2 — Ak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113A9D2-9D6B-4929-AA2D-F23B5EE8CBE7}" styleName="Styl z motywem 2 — Ak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Styl z motywem 2 — Ak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Styl z motywem 1 — Ak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DA37D80-6434-44D0-A028-1B22A696006F}" styleName="Styl jasny 3 — Ak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Styl jasny 3 — Ak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327F97BB-C833-4FB7-BDE5-3F7075034690}" styleName="Styl z motywem 2 — Ak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howGuides="1">
      <p:cViewPr varScale="1">
        <p:scale>
          <a:sx n="100" d="100"/>
          <a:sy n="100" d="100"/>
        </p:scale>
        <p:origin x="1464" y="96"/>
      </p:cViewPr>
      <p:guideLst>
        <p:guide orient="horz" pos="2381"/>
        <p:guide pos="3368"/>
      </p:guideLst>
    </p:cSldViewPr>
  </p:slideViewPr>
  <p:notesTextViewPr>
    <p:cViewPr>
      <p:scale>
        <a:sx n="1" d="1"/>
        <a:sy n="1" d="1"/>
      </p:scale>
      <p:origin x="0" y="0"/>
    </p:cViewPr>
  </p:notesTextViewPr>
  <p:sorterViewPr>
    <p:cViewPr varScale="1">
      <p:scale>
        <a:sx n="100" d="100"/>
        <a:sy n="100" d="100"/>
      </p:scale>
      <p:origin x="0" y="-744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6A19F9-DB8C-4ED9-8176-D3641A657BF5}"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pl-PL"/>
        </a:p>
      </dgm:t>
    </dgm:pt>
    <dgm:pt modelId="{BD43E2A7-549C-4D1D-B43E-B944075D56C0}">
      <dgm:prSet phldrT="[Tekst]"/>
      <dgm:spPr/>
      <dgm:t>
        <a:bodyPr/>
        <a:lstStyle/>
        <a:p>
          <a:r>
            <a:rPr lang="pl-PL" dirty="0"/>
            <a:t>Producenci  żywności gotowej do spożycia RTE </a:t>
          </a:r>
        </a:p>
      </dgm:t>
    </dgm:pt>
    <dgm:pt modelId="{6B7B8F5F-14FA-4E86-A9FE-DF84D4567832}" type="parTrans" cxnId="{B3330B37-7B7E-4FDB-9ADA-71F39A5FB379}">
      <dgm:prSet/>
      <dgm:spPr/>
      <dgm:t>
        <a:bodyPr/>
        <a:lstStyle/>
        <a:p>
          <a:endParaRPr lang="pl-PL"/>
        </a:p>
      </dgm:t>
    </dgm:pt>
    <dgm:pt modelId="{5EC48D44-1253-46BC-A7D2-6E5487F6F47D}" type="sibTrans" cxnId="{B3330B37-7B7E-4FDB-9ADA-71F39A5FB379}">
      <dgm:prSet/>
      <dgm:spPr/>
      <dgm:t>
        <a:bodyPr/>
        <a:lstStyle/>
        <a:p>
          <a:endParaRPr lang="pl-PL"/>
        </a:p>
      </dgm:t>
    </dgm:pt>
    <dgm:pt modelId="{0CE0BCD1-41B6-4D19-AFA1-B902E4EB339B}">
      <dgm:prSet phldrT="[Tekst]"/>
      <dgm:spPr/>
      <dgm:t>
        <a:bodyPr/>
        <a:lstStyle/>
        <a:p>
          <a:r>
            <a:rPr lang="pl-PL" dirty="0"/>
            <a:t>pobierają próbki z obszarów produkcyjnych</a:t>
          </a:r>
        </a:p>
      </dgm:t>
    </dgm:pt>
    <dgm:pt modelId="{1A1028A2-F476-49A8-B026-90FA8C3EE8A8}" type="parTrans" cxnId="{B71CA7F8-288D-424C-AF55-672546A19DB9}">
      <dgm:prSet/>
      <dgm:spPr/>
      <dgm:t>
        <a:bodyPr/>
        <a:lstStyle/>
        <a:p>
          <a:endParaRPr lang="pl-PL"/>
        </a:p>
      </dgm:t>
    </dgm:pt>
    <dgm:pt modelId="{A2A38A3C-E6CF-4533-93C6-B52F64B38486}" type="sibTrans" cxnId="{B71CA7F8-288D-424C-AF55-672546A19DB9}">
      <dgm:prSet/>
      <dgm:spPr/>
      <dgm:t>
        <a:bodyPr/>
        <a:lstStyle/>
        <a:p>
          <a:endParaRPr lang="pl-PL"/>
        </a:p>
      </dgm:t>
    </dgm:pt>
    <dgm:pt modelId="{B25D69B9-32D0-4521-8245-60C29C320A2C}">
      <dgm:prSet phldrT="[Tekst]"/>
      <dgm:spPr/>
      <dgm:t>
        <a:bodyPr/>
        <a:lstStyle/>
        <a:p>
          <a:r>
            <a:rPr lang="pl-PL" dirty="0"/>
            <a:t>pobierają próbki ze sprzętu </a:t>
          </a:r>
        </a:p>
      </dgm:t>
    </dgm:pt>
    <dgm:pt modelId="{6A4E67D8-1C76-4C8E-AA49-2038944D3D80}" type="parTrans" cxnId="{DA9BC645-F900-4DB1-A4C8-9D76FB0DC21B}">
      <dgm:prSet/>
      <dgm:spPr/>
      <dgm:t>
        <a:bodyPr/>
        <a:lstStyle/>
        <a:p>
          <a:endParaRPr lang="pl-PL"/>
        </a:p>
      </dgm:t>
    </dgm:pt>
    <dgm:pt modelId="{BCB5920B-C88F-4229-B6E5-F7DE9F6249B3}" type="sibTrans" cxnId="{DA9BC645-F900-4DB1-A4C8-9D76FB0DC21B}">
      <dgm:prSet/>
      <dgm:spPr/>
      <dgm:t>
        <a:bodyPr/>
        <a:lstStyle/>
        <a:p>
          <a:endParaRPr lang="pl-PL"/>
        </a:p>
      </dgm:t>
    </dgm:pt>
    <dgm:pt modelId="{97F6217F-6AF4-405B-8DBD-BA0612FF9B3E}" type="pres">
      <dgm:prSet presAssocID="{3F6A19F9-DB8C-4ED9-8176-D3641A657BF5}" presName="hierChild1" presStyleCnt="0">
        <dgm:presLayoutVars>
          <dgm:chPref val="1"/>
          <dgm:dir/>
          <dgm:animOne val="branch"/>
          <dgm:animLvl val="lvl"/>
          <dgm:resizeHandles/>
        </dgm:presLayoutVars>
      </dgm:prSet>
      <dgm:spPr/>
    </dgm:pt>
    <dgm:pt modelId="{AAA19123-C339-4414-A51D-BD112106A1A7}" type="pres">
      <dgm:prSet presAssocID="{BD43E2A7-549C-4D1D-B43E-B944075D56C0}" presName="hierRoot1" presStyleCnt="0"/>
      <dgm:spPr/>
    </dgm:pt>
    <dgm:pt modelId="{8297C5DC-CFAD-4B34-80E8-5DAF498C6C7B}" type="pres">
      <dgm:prSet presAssocID="{BD43E2A7-549C-4D1D-B43E-B944075D56C0}" presName="composite" presStyleCnt="0"/>
      <dgm:spPr/>
    </dgm:pt>
    <dgm:pt modelId="{3415E764-6923-47C0-B343-44EE4AAF7D00}" type="pres">
      <dgm:prSet presAssocID="{BD43E2A7-549C-4D1D-B43E-B944075D56C0}" presName="background" presStyleLbl="node0" presStyleIdx="0" presStyleCnt="1"/>
      <dgm:spPr/>
    </dgm:pt>
    <dgm:pt modelId="{649560B4-34AF-48C0-8B79-E589D1E63BFF}" type="pres">
      <dgm:prSet presAssocID="{BD43E2A7-549C-4D1D-B43E-B944075D56C0}" presName="text" presStyleLbl="fgAcc0" presStyleIdx="0" presStyleCnt="1">
        <dgm:presLayoutVars>
          <dgm:chPref val="3"/>
        </dgm:presLayoutVars>
      </dgm:prSet>
      <dgm:spPr/>
    </dgm:pt>
    <dgm:pt modelId="{FE6E3C35-666D-4BFD-A19B-387C87F23746}" type="pres">
      <dgm:prSet presAssocID="{BD43E2A7-549C-4D1D-B43E-B944075D56C0}" presName="hierChild2" presStyleCnt="0"/>
      <dgm:spPr/>
    </dgm:pt>
    <dgm:pt modelId="{2C06675A-C9FF-450F-AD09-BBBE1F082413}" type="pres">
      <dgm:prSet presAssocID="{1A1028A2-F476-49A8-B026-90FA8C3EE8A8}" presName="Name10" presStyleLbl="parChTrans1D2" presStyleIdx="0" presStyleCnt="2"/>
      <dgm:spPr/>
    </dgm:pt>
    <dgm:pt modelId="{D7D40D1F-5DFF-4172-9406-216CC9358074}" type="pres">
      <dgm:prSet presAssocID="{0CE0BCD1-41B6-4D19-AFA1-B902E4EB339B}" presName="hierRoot2" presStyleCnt="0"/>
      <dgm:spPr/>
    </dgm:pt>
    <dgm:pt modelId="{64FBB49B-F522-410B-9C00-C87D02869C12}" type="pres">
      <dgm:prSet presAssocID="{0CE0BCD1-41B6-4D19-AFA1-B902E4EB339B}" presName="composite2" presStyleCnt="0"/>
      <dgm:spPr/>
    </dgm:pt>
    <dgm:pt modelId="{62D41058-A0B8-4ADE-9707-8BC7B1F14C70}" type="pres">
      <dgm:prSet presAssocID="{0CE0BCD1-41B6-4D19-AFA1-B902E4EB339B}" presName="background2" presStyleLbl="node2" presStyleIdx="0" presStyleCnt="2"/>
      <dgm:spPr/>
    </dgm:pt>
    <dgm:pt modelId="{86187C8E-45E0-4519-B4B4-960C4A245024}" type="pres">
      <dgm:prSet presAssocID="{0CE0BCD1-41B6-4D19-AFA1-B902E4EB339B}" presName="text2" presStyleLbl="fgAcc2" presStyleIdx="0" presStyleCnt="2">
        <dgm:presLayoutVars>
          <dgm:chPref val="3"/>
        </dgm:presLayoutVars>
      </dgm:prSet>
      <dgm:spPr/>
    </dgm:pt>
    <dgm:pt modelId="{ECEC4BD1-C72D-4544-932F-8A5B4D1E20C6}" type="pres">
      <dgm:prSet presAssocID="{0CE0BCD1-41B6-4D19-AFA1-B902E4EB339B}" presName="hierChild3" presStyleCnt="0"/>
      <dgm:spPr/>
    </dgm:pt>
    <dgm:pt modelId="{F6BFD9C0-C511-4ED8-BB4D-E302F06885CA}" type="pres">
      <dgm:prSet presAssocID="{6A4E67D8-1C76-4C8E-AA49-2038944D3D80}" presName="Name10" presStyleLbl="parChTrans1D2" presStyleIdx="1" presStyleCnt="2"/>
      <dgm:spPr/>
    </dgm:pt>
    <dgm:pt modelId="{BC0ABF9F-C8C6-44E2-8F70-70CED54E6721}" type="pres">
      <dgm:prSet presAssocID="{B25D69B9-32D0-4521-8245-60C29C320A2C}" presName="hierRoot2" presStyleCnt="0"/>
      <dgm:spPr/>
    </dgm:pt>
    <dgm:pt modelId="{37E3CD5B-653A-47FD-9AC5-0C9E36B8179B}" type="pres">
      <dgm:prSet presAssocID="{B25D69B9-32D0-4521-8245-60C29C320A2C}" presName="composite2" presStyleCnt="0"/>
      <dgm:spPr/>
    </dgm:pt>
    <dgm:pt modelId="{65175142-EE5C-442B-91B1-18D627D1BD23}" type="pres">
      <dgm:prSet presAssocID="{B25D69B9-32D0-4521-8245-60C29C320A2C}" presName="background2" presStyleLbl="node2" presStyleIdx="1" presStyleCnt="2"/>
      <dgm:spPr/>
    </dgm:pt>
    <dgm:pt modelId="{058F935D-D2A8-4613-B43D-3749074AB51C}" type="pres">
      <dgm:prSet presAssocID="{B25D69B9-32D0-4521-8245-60C29C320A2C}" presName="text2" presStyleLbl="fgAcc2" presStyleIdx="1" presStyleCnt="2">
        <dgm:presLayoutVars>
          <dgm:chPref val="3"/>
        </dgm:presLayoutVars>
      </dgm:prSet>
      <dgm:spPr/>
    </dgm:pt>
    <dgm:pt modelId="{12F1349B-6B1C-456E-B080-B9929293B480}" type="pres">
      <dgm:prSet presAssocID="{B25D69B9-32D0-4521-8245-60C29C320A2C}" presName="hierChild3" presStyleCnt="0"/>
      <dgm:spPr/>
    </dgm:pt>
  </dgm:ptLst>
  <dgm:cxnLst>
    <dgm:cxn modelId="{B3C09D12-1CB1-4902-A977-E7C7CA4355E5}" type="presOf" srcId="{6A4E67D8-1C76-4C8E-AA49-2038944D3D80}" destId="{F6BFD9C0-C511-4ED8-BB4D-E302F06885CA}" srcOrd="0" destOrd="0" presId="urn:microsoft.com/office/officeart/2005/8/layout/hierarchy1"/>
    <dgm:cxn modelId="{B3330B37-7B7E-4FDB-9ADA-71F39A5FB379}" srcId="{3F6A19F9-DB8C-4ED9-8176-D3641A657BF5}" destId="{BD43E2A7-549C-4D1D-B43E-B944075D56C0}" srcOrd="0" destOrd="0" parTransId="{6B7B8F5F-14FA-4E86-A9FE-DF84D4567832}" sibTransId="{5EC48D44-1253-46BC-A7D2-6E5487F6F47D}"/>
    <dgm:cxn modelId="{A5CA0C38-B79A-4F31-B5CC-75933AC2907E}" type="presOf" srcId="{B25D69B9-32D0-4521-8245-60C29C320A2C}" destId="{058F935D-D2A8-4613-B43D-3749074AB51C}" srcOrd="0" destOrd="0" presId="urn:microsoft.com/office/officeart/2005/8/layout/hierarchy1"/>
    <dgm:cxn modelId="{7B1EA039-F0E9-4990-8737-73E641E2ABD5}" type="presOf" srcId="{0CE0BCD1-41B6-4D19-AFA1-B902E4EB339B}" destId="{86187C8E-45E0-4519-B4B4-960C4A245024}" srcOrd="0" destOrd="0" presId="urn:microsoft.com/office/officeart/2005/8/layout/hierarchy1"/>
    <dgm:cxn modelId="{DA9BC645-F900-4DB1-A4C8-9D76FB0DC21B}" srcId="{BD43E2A7-549C-4D1D-B43E-B944075D56C0}" destId="{B25D69B9-32D0-4521-8245-60C29C320A2C}" srcOrd="1" destOrd="0" parTransId="{6A4E67D8-1C76-4C8E-AA49-2038944D3D80}" sibTransId="{BCB5920B-C88F-4229-B6E5-F7DE9F6249B3}"/>
    <dgm:cxn modelId="{FAB838C2-C257-4F63-A93C-49CB7288B26B}" type="presOf" srcId="{3F6A19F9-DB8C-4ED9-8176-D3641A657BF5}" destId="{97F6217F-6AF4-405B-8DBD-BA0612FF9B3E}" srcOrd="0" destOrd="0" presId="urn:microsoft.com/office/officeart/2005/8/layout/hierarchy1"/>
    <dgm:cxn modelId="{10ACDFDB-8E15-4983-BC26-E2C7B949A5C7}" type="presOf" srcId="{BD43E2A7-549C-4D1D-B43E-B944075D56C0}" destId="{649560B4-34AF-48C0-8B79-E589D1E63BFF}" srcOrd="0" destOrd="0" presId="urn:microsoft.com/office/officeart/2005/8/layout/hierarchy1"/>
    <dgm:cxn modelId="{B71CA7F8-288D-424C-AF55-672546A19DB9}" srcId="{BD43E2A7-549C-4D1D-B43E-B944075D56C0}" destId="{0CE0BCD1-41B6-4D19-AFA1-B902E4EB339B}" srcOrd="0" destOrd="0" parTransId="{1A1028A2-F476-49A8-B026-90FA8C3EE8A8}" sibTransId="{A2A38A3C-E6CF-4533-93C6-B52F64B38486}"/>
    <dgm:cxn modelId="{EC86BCFD-21C8-43B4-9A63-BC3B5A68CD09}" type="presOf" srcId="{1A1028A2-F476-49A8-B026-90FA8C3EE8A8}" destId="{2C06675A-C9FF-450F-AD09-BBBE1F082413}" srcOrd="0" destOrd="0" presId="urn:microsoft.com/office/officeart/2005/8/layout/hierarchy1"/>
    <dgm:cxn modelId="{9101BEB9-3A7D-44B4-A166-DCD0F1E52131}" type="presParOf" srcId="{97F6217F-6AF4-405B-8DBD-BA0612FF9B3E}" destId="{AAA19123-C339-4414-A51D-BD112106A1A7}" srcOrd="0" destOrd="0" presId="urn:microsoft.com/office/officeart/2005/8/layout/hierarchy1"/>
    <dgm:cxn modelId="{7DFCDFE5-ECF9-45CD-84EE-419E8288542F}" type="presParOf" srcId="{AAA19123-C339-4414-A51D-BD112106A1A7}" destId="{8297C5DC-CFAD-4B34-80E8-5DAF498C6C7B}" srcOrd="0" destOrd="0" presId="urn:microsoft.com/office/officeart/2005/8/layout/hierarchy1"/>
    <dgm:cxn modelId="{DB948ED0-087B-4F3E-B734-BDD73E0889F4}" type="presParOf" srcId="{8297C5DC-CFAD-4B34-80E8-5DAF498C6C7B}" destId="{3415E764-6923-47C0-B343-44EE4AAF7D00}" srcOrd="0" destOrd="0" presId="urn:microsoft.com/office/officeart/2005/8/layout/hierarchy1"/>
    <dgm:cxn modelId="{F1940BEE-E19E-43A7-9565-490DA67E7BFE}" type="presParOf" srcId="{8297C5DC-CFAD-4B34-80E8-5DAF498C6C7B}" destId="{649560B4-34AF-48C0-8B79-E589D1E63BFF}" srcOrd="1" destOrd="0" presId="urn:microsoft.com/office/officeart/2005/8/layout/hierarchy1"/>
    <dgm:cxn modelId="{BFE1B8D9-832B-43A9-A1E8-1B3F950CF807}" type="presParOf" srcId="{AAA19123-C339-4414-A51D-BD112106A1A7}" destId="{FE6E3C35-666D-4BFD-A19B-387C87F23746}" srcOrd="1" destOrd="0" presId="urn:microsoft.com/office/officeart/2005/8/layout/hierarchy1"/>
    <dgm:cxn modelId="{C9170047-EBE7-4A88-B85D-2799A2E61333}" type="presParOf" srcId="{FE6E3C35-666D-4BFD-A19B-387C87F23746}" destId="{2C06675A-C9FF-450F-AD09-BBBE1F082413}" srcOrd="0" destOrd="0" presId="urn:microsoft.com/office/officeart/2005/8/layout/hierarchy1"/>
    <dgm:cxn modelId="{F0CF13BD-B31F-4DD6-9D05-537EFA624D38}" type="presParOf" srcId="{FE6E3C35-666D-4BFD-A19B-387C87F23746}" destId="{D7D40D1F-5DFF-4172-9406-216CC9358074}" srcOrd="1" destOrd="0" presId="urn:microsoft.com/office/officeart/2005/8/layout/hierarchy1"/>
    <dgm:cxn modelId="{44800EFA-F420-4ACD-94BB-7724533B0736}" type="presParOf" srcId="{D7D40D1F-5DFF-4172-9406-216CC9358074}" destId="{64FBB49B-F522-410B-9C00-C87D02869C12}" srcOrd="0" destOrd="0" presId="urn:microsoft.com/office/officeart/2005/8/layout/hierarchy1"/>
    <dgm:cxn modelId="{C6EA52BE-DCA8-4763-9864-6D68B8B94DBC}" type="presParOf" srcId="{64FBB49B-F522-410B-9C00-C87D02869C12}" destId="{62D41058-A0B8-4ADE-9707-8BC7B1F14C70}" srcOrd="0" destOrd="0" presId="urn:microsoft.com/office/officeart/2005/8/layout/hierarchy1"/>
    <dgm:cxn modelId="{2ED7AD09-797D-4A24-99ED-33BEABC54B31}" type="presParOf" srcId="{64FBB49B-F522-410B-9C00-C87D02869C12}" destId="{86187C8E-45E0-4519-B4B4-960C4A245024}" srcOrd="1" destOrd="0" presId="urn:microsoft.com/office/officeart/2005/8/layout/hierarchy1"/>
    <dgm:cxn modelId="{90431148-CA7D-4225-B722-E0F630CD2661}" type="presParOf" srcId="{D7D40D1F-5DFF-4172-9406-216CC9358074}" destId="{ECEC4BD1-C72D-4544-932F-8A5B4D1E20C6}" srcOrd="1" destOrd="0" presId="urn:microsoft.com/office/officeart/2005/8/layout/hierarchy1"/>
    <dgm:cxn modelId="{E0FE7DC1-BF63-4317-88FE-AD964C4F8702}" type="presParOf" srcId="{FE6E3C35-666D-4BFD-A19B-387C87F23746}" destId="{F6BFD9C0-C511-4ED8-BB4D-E302F06885CA}" srcOrd="2" destOrd="0" presId="urn:microsoft.com/office/officeart/2005/8/layout/hierarchy1"/>
    <dgm:cxn modelId="{109FE132-7DF3-4E34-9A35-9C1762513A12}" type="presParOf" srcId="{FE6E3C35-666D-4BFD-A19B-387C87F23746}" destId="{BC0ABF9F-C8C6-44E2-8F70-70CED54E6721}" srcOrd="3" destOrd="0" presId="urn:microsoft.com/office/officeart/2005/8/layout/hierarchy1"/>
    <dgm:cxn modelId="{7CDFA089-D059-437D-92FF-BEF9CBFCDD83}" type="presParOf" srcId="{BC0ABF9F-C8C6-44E2-8F70-70CED54E6721}" destId="{37E3CD5B-653A-47FD-9AC5-0C9E36B8179B}" srcOrd="0" destOrd="0" presId="urn:microsoft.com/office/officeart/2005/8/layout/hierarchy1"/>
    <dgm:cxn modelId="{D3A49BA7-9E9D-4ECA-9409-048948B7C9DC}" type="presParOf" srcId="{37E3CD5B-653A-47FD-9AC5-0C9E36B8179B}" destId="{65175142-EE5C-442B-91B1-18D627D1BD23}" srcOrd="0" destOrd="0" presId="urn:microsoft.com/office/officeart/2005/8/layout/hierarchy1"/>
    <dgm:cxn modelId="{EC9B102F-B400-4CDA-8937-5D107FDEE259}" type="presParOf" srcId="{37E3CD5B-653A-47FD-9AC5-0C9E36B8179B}" destId="{058F935D-D2A8-4613-B43D-3749074AB51C}" srcOrd="1" destOrd="0" presId="urn:microsoft.com/office/officeart/2005/8/layout/hierarchy1"/>
    <dgm:cxn modelId="{5AB6ECC6-814E-4C03-90FF-89C54D4D429D}" type="presParOf" srcId="{BC0ABF9F-C8C6-44E2-8F70-70CED54E6721}" destId="{12F1349B-6B1C-456E-B080-B9929293B480}"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6A19F9-DB8C-4ED9-8176-D3641A657BF5}"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pl-PL"/>
        </a:p>
      </dgm:t>
    </dgm:pt>
    <dgm:pt modelId="{BD43E2A7-549C-4D1D-B43E-B944075D56C0}">
      <dgm:prSet phldrT="[Tekst]"/>
      <dgm:spPr/>
      <dgm:t>
        <a:bodyPr/>
        <a:lstStyle/>
        <a:p>
          <a:r>
            <a:rPr lang="pl-PL" b="1" dirty="0"/>
            <a:t>Producenci preparatów w proszku do początkowego żywienia niemowląt lub żywności w proszku specjalnego przeznaczenia medycznego przeznaczone dla niemowląt w wieku poniżej 6 miesięcy</a:t>
          </a:r>
        </a:p>
      </dgm:t>
    </dgm:pt>
    <dgm:pt modelId="{6B7B8F5F-14FA-4E86-A9FE-DF84D4567832}" type="parTrans" cxnId="{B3330B37-7B7E-4FDB-9ADA-71F39A5FB379}">
      <dgm:prSet/>
      <dgm:spPr/>
      <dgm:t>
        <a:bodyPr/>
        <a:lstStyle/>
        <a:p>
          <a:endParaRPr lang="pl-PL"/>
        </a:p>
      </dgm:t>
    </dgm:pt>
    <dgm:pt modelId="{5EC48D44-1253-46BC-A7D2-6E5487F6F47D}" type="sibTrans" cxnId="{B3330B37-7B7E-4FDB-9ADA-71F39A5FB379}">
      <dgm:prSet/>
      <dgm:spPr/>
      <dgm:t>
        <a:bodyPr/>
        <a:lstStyle/>
        <a:p>
          <a:endParaRPr lang="pl-PL"/>
        </a:p>
      </dgm:t>
    </dgm:pt>
    <dgm:pt modelId="{0CE0BCD1-41B6-4D19-AFA1-B902E4EB339B}">
      <dgm:prSet phldrT="[Tekst]"/>
      <dgm:spPr/>
      <dgm:t>
        <a:bodyPr/>
        <a:lstStyle/>
        <a:p>
          <a:r>
            <a:rPr lang="pl-PL" dirty="0"/>
            <a:t>prowadzą monitorowanie obszarów produkcyjnych </a:t>
          </a:r>
        </a:p>
      </dgm:t>
    </dgm:pt>
    <dgm:pt modelId="{1A1028A2-F476-49A8-B026-90FA8C3EE8A8}" type="parTrans" cxnId="{B71CA7F8-288D-424C-AF55-672546A19DB9}">
      <dgm:prSet/>
      <dgm:spPr/>
      <dgm:t>
        <a:bodyPr/>
        <a:lstStyle/>
        <a:p>
          <a:endParaRPr lang="pl-PL"/>
        </a:p>
      </dgm:t>
    </dgm:pt>
    <dgm:pt modelId="{A2A38A3C-E6CF-4533-93C6-B52F64B38486}" type="sibTrans" cxnId="{B71CA7F8-288D-424C-AF55-672546A19DB9}">
      <dgm:prSet/>
      <dgm:spPr/>
      <dgm:t>
        <a:bodyPr/>
        <a:lstStyle/>
        <a:p>
          <a:endParaRPr lang="pl-PL"/>
        </a:p>
      </dgm:t>
    </dgm:pt>
    <dgm:pt modelId="{B25D69B9-32D0-4521-8245-60C29C320A2C}">
      <dgm:prSet phldrT="[Tekst]"/>
      <dgm:spPr/>
      <dgm:t>
        <a:bodyPr/>
        <a:lstStyle/>
        <a:p>
          <a:r>
            <a:rPr lang="pl-PL" dirty="0"/>
            <a:t>prowadzą monitorowanie urządzeń</a:t>
          </a:r>
        </a:p>
      </dgm:t>
    </dgm:pt>
    <dgm:pt modelId="{6A4E67D8-1C76-4C8E-AA49-2038944D3D80}" type="parTrans" cxnId="{DA9BC645-F900-4DB1-A4C8-9D76FB0DC21B}">
      <dgm:prSet/>
      <dgm:spPr/>
      <dgm:t>
        <a:bodyPr/>
        <a:lstStyle/>
        <a:p>
          <a:endParaRPr lang="pl-PL"/>
        </a:p>
      </dgm:t>
    </dgm:pt>
    <dgm:pt modelId="{BCB5920B-C88F-4229-B6E5-F7DE9F6249B3}" type="sibTrans" cxnId="{DA9BC645-F900-4DB1-A4C8-9D76FB0DC21B}">
      <dgm:prSet/>
      <dgm:spPr/>
      <dgm:t>
        <a:bodyPr/>
        <a:lstStyle/>
        <a:p>
          <a:endParaRPr lang="pl-PL"/>
        </a:p>
      </dgm:t>
    </dgm:pt>
    <dgm:pt modelId="{97F6217F-6AF4-405B-8DBD-BA0612FF9B3E}" type="pres">
      <dgm:prSet presAssocID="{3F6A19F9-DB8C-4ED9-8176-D3641A657BF5}" presName="hierChild1" presStyleCnt="0">
        <dgm:presLayoutVars>
          <dgm:chPref val="1"/>
          <dgm:dir/>
          <dgm:animOne val="branch"/>
          <dgm:animLvl val="lvl"/>
          <dgm:resizeHandles/>
        </dgm:presLayoutVars>
      </dgm:prSet>
      <dgm:spPr/>
    </dgm:pt>
    <dgm:pt modelId="{AAA19123-C339-4414-A51D-BD112106A1A7}" type="pres">
      <dgm:prSet presAssocID="{BD43E2A7-549C-4D1D-B43E-B944075D56C0}" presName="hierRoot1" presStyleCnt="0"/>
      <dgm:spPr/>
    </dgm:pt>
    <dgm:pt modelId="{8297C5DC-CFAD-4B34-80E8-5DAF498C6C7B}" type="pres">
      <dgm:prSet presAssocID="{BD43E2A7-549C-4D1D-B43E-B944075D56C0}" presName="composite" presStyleCnt="0"/>
      <dgm:spPr/>
    </dgm:pt>
    <dgm:pt modelId="{3415E764-6923-47C0-B343-44EE4AAF7D00}" type="pres">
      <dgm:prSet presAssocID="{BD43E2A7-549C-4D1D-B43E-B944075D56C0}" presName="background" presStyleLbl="node0" presStyleIdx="0" presStyleCnt="1"/>
      <dgm:spPr/>
    </dgm:pt>
    <dgm:pt modelId="{649560B4-34AF-48C0-8B79-E589D1E63BFF}" type="pres">
      <dgm:prSet presAssocID="{BD43E2A7-549C-4D1D-B43E-B944075D56C0}" presName="text" presStyleLbl="fgAcc0" presStyleIdx="0" presStyleCnt="1" custScaleX="220033">
        <dgm:presLayoutVars>
          <dgm:chPref val="3"/>
        </dgm:presLayoutVars>
      </dgm:prSet>
      <dgm:spPr/>
    </dgm:pt>
    <dgm:pt modelId="{FE6E3C35-666D-4BFD-A19B-387C87F23746}" type="pres">
      <dgm:prSet presAssocID="{BD43E2A7-549C-4D1D-B43E-B944075D56C0}" presName="hierChild2" presStyleCnt="0"/>
      <dgm:spPr/>
    </dgm:pt>
    <dgm:pt modelId="{2C06675A-C9FF-450F-AD09-BBBE1F082413}" type="pres">
      <dgm:prSet presAssocID="{1A1028A2-F476-49A8-B026-90FA8C3EE8A8}" presName="Name10" presStyleLbl="parChTrans1D2" presStyleIdx="0" presStyleCnt="2"/>
      <dgm:spPr/>
    </dgm:pt>
    <dgm:pt modelId="{D7D40D1F-5DFF-4172-9406-216CC9358074}" type="pres">
      <dgm:prSet presAssocID="{0CE0BCD1-41B6-4D19-AFA1-B902E4EB339B}" presName="hierRoot2" presStyleCnt="0"/>
      <dgm:spPr/>
    </dgm:pt>
    <dgm:pt modelId="{64FBB49B-F522-410B-9C00-C87D02869C12}" type="pres">
      <dgm:prSet presAssocID="{0CE0BCD1-41B6-4D19-AFA1-B902E4EB339B}" presName="composite2" presStyleCnt="0"/>
      <dgm:spPr/>
    </dgm:pt>
    <dgm:pt modelId="{62D41058-A0B8-4ADE-9707-8BC7B1F14C70}" type="pres">
      <dgm:prSet presAssocID="{0CE0BCD1-41B6-4D19-AFA1-B902E4EB339B}" presName="background2" presStyleLbl="node2" presStyleIdx="0" presStyleCnt="2"/>
      <dgm:spPr/>
    </dgm:pt>
    <dgm:pt modelId="{86187C8E-45E0-4519-B4B4-960C4A245024}" type="pres">
      <dgm:prSet presAssocID="{0CE0BCD1-41B6-4D19-AFA1-B902E4EB339B}" presName="text2" presStyleLbl="fgAcc2" presStyleIdx="0" presStyleCnt="2">
        <dgm:presLayoutVars>
          <dgm:chPref val="3"/>
        </dgm:presLayoutVars>
      </dgm:prSet>
      <dgm:spPr/>
    </dgm:pt>
    <dgm:pt modelId="{ECEC4BD1-C72D-4544-932F-8A5B4D1E20C6}" type="pres">
      <dgm:prSet presAssocID="{0CE0BCD1-41B6-4D19-AFA1-B902E4EB339B}" presName="hierChild3" presStyleCnt="0"/>
      <dgm:spPr/>
    </dgm:pt>
    <dgm:pt modelId="{F6BFD9C0-C511-4ED8-BB4D-E302F06885CA}" type="pres">
      <dgm:prSet presAssocID="{6A4E67D8-1C76-4C8E-AA49-2038944D3D80}" presName="Name10" presStyleLbl="parChTrans1D2" presStyleIdx="1" presStyleCnt="2"/>
      <dgm:spPr/>
    </dgm:pt>
    <dgm:pt modelId="{BC0ABF9F-C8C6-44E2-8F70-70CED54E6721}" type="pres">
      <dgm:prSet presAssocID="{B25D69B9-32D0-4521-8245-60C29C320A2C}" presName="hierRoot2" presStyleCnt="0"/>
      <dgm:spPr/>
    </dgm:pt>
    <dgm:pt modelId="{37E3CD5B-653A-47FD-9AC5-0C9E36B8179B}" type="pres">
      <dgm:prSet presAssocID="{B25D69B9-32D0-4521-8245-60C29C320A2C}" presName="composite2" presStyleCnt="0"/>
      <dgm:spPr/>
    </dgm:pt>
    <dgm:pt modelId="{65175142-EE5C-442B-91B1-18D627D1BD23}" type="pres">
      <dgm:prSet presAssocID="{B25D69B9-32D0-4521-8245-60C29C320A2C}" presName="background2" presStyleLbl="node2" presStyleIdx="1" presStyleCnt="2"/>
      <dgm:spPr/>
    </dgm:pt>
    <dgm:pt modelId="{058F935D-D2A8-4613-B43D-3749074AB51C}" type="pres">
      <dgm:prSet presAssocID="{B25D69B9-32D0-4521-8245-60C29C320A2C}" presName="text2" presStyleLbl="fgAcc2" presStyleIdx="1" presStyleCnt="2">
        <dgm:presLayoutVars>
          <dgm:chPref val="3"/>
        </dgm:presLayoutVars>
      </dgm:prSet>
      <dgm:spPr/>
    </dgm:pt>
    <dgm:pt modelId="{12F1349B-6B1C-456E-B080-B9929293B480}" type="pres">
      <dgm:prSet presAssocID="{B25D69B9-32D0-4521-8245-60C29C320A2C}" presName="hierChild3" presStyleCnt="0"/>
      <dgm:spPr/>
    </dgm:pt>
  </dgm:ptLst>
  <dgm:cxnLst>
    <dgm:cxn modelId="{B3C09D12-1CB1-4902-A977-E7C7CA4355E5}" type="presOf" srcId="{6A4E67D8-1C76-4C8E-AA49-2038944D3D80}" destId="{F6BFD9C0-C511-4ED8-BB4D-E302F06885CA}" srcOrd="0" destOrd="0" presId="urn:microsoft.com/office/officeart/2005/8/layout/hierarchy1"/>
    <dgm:cxn modelId="{B3330B37-7B7E-4FDB-9ADA-71F39A5FB379}" srcId="{3F6A19F9-DB8C-4ED9-8176-D3641A657BF5}" destId="{BD43E2A7-549C-4D1D-B43E-B944075D56C0}" srcOrd="0" destOrd="0" parTransId="{6B7B8F5F-14FA-4E86-A9FE-DF84D4567832}" sibTransId="{5EC48D44-1253-46BC-A7D2-6E5487F6F47D}"/>
    <dgm:cxn modelId="{A5CA0C38-B79A-4F31-B5CC-75933AC2907E}" type="presOf" srcId="{B25D69B9-32D0-4521-8245-60C29C320A2C}" destId="{058F935D-D2A8-4613-B43D-3749074AB51C}" srcOrd="0" destOrd="0" presId="urn:microsoft.com/office/officeart/2005/8/layout/hierarchy1"/>
    <dgm:cxn modelId="{7B1EA039-F0E9-4990-8737-73E641E2ABD5}" type="presOf" srcId="{0CE0BCD1-41B6-4D19-AFA1-B902E4EB339B}" destId="{86187C8E-45E0-4519-B4B4-960C4A245024}" srcOrd="0" destOrd="0" presId="urn:microsoft.com/office/officeart/2005/8/layout/hierarchy1"/>
    <dgm:cxn modelId="{DA9BC645-F900-4DB1-A4C8-9D76FB0DC21B}" srcId="{BD43E2A7-549C-4D1D-B43E-B944075D56C0}" destId="{B25D69B9-32D0-4521-8245-60C29C320A2C}" srcOrd="1" destOrd="0" parTransId="{6A4E67D8-1C76-4C8E-AA49-2038944D3D80}" sibTransId="{BCB5920B-C88F-4229-B6E5-F7DE9F6249B3}"/>
    <dgm:cxn modelId="{FAB838C2-C257-4F63-A93C-49CB7288B26B}" type="presOf" srcId="{3F6A19F9-DB8C-4ED9-8176-D3641A657BF5}" destId="{97F6217F-6AF4-405B-8DBD-BA0612FF9B3E}" srcOrd="0" destOrd="0" presId="urn:microsoft.com/office/officeart/2005/8/layout/hierarchy1"/>
    <dgm:cxn modelId="{10ACDFDB-8E15-4983-BC26-E2C7B949A5C7}" type="presOf" srcId="{BD43E2A7-549C-4D1D-B43E-B944075D56C0}" destId="{649560B4-34AF-48C0-8B79-E589D1E63BFF}" srcOrd="0" destOrd="0" presId="urn:microsoft.com/office/officeart/2005/8/layout/hierarchy1"/>
    <dgm:cxn modelId="{B71CA7F8-288D-424C-AF55-672546A19DB9}" srcId="{BD43E2A7-549C-4D1D-B43E-B944075D56C0}" destId="{0CE0BCD1-41B6-4D19-AFA1-B902E4EB339B}" srcOrd="0" destOrd="0" parTransId="{1A1028A2-F476-49A8-B026-90FA8C3EE8A8}" sibTransId="{A2A38A3C-E6CF-4533-93C6-B52F64B38486}"/>
    <dgm:cxn modelId="{EC86BCFD-21C8-43B4-9A63-BC3B5A68CD09}" type="presOf" srcId="{1A1028A2-F476-49A8-B026-90FA8C3EE8A8}" destId="{2C06675A-C9FF-450F-AD09-BBBE1F082413}" srcOrd="0" destOrd="0" presId="urn:microsoft.com/office/officeart/2005/8/layout/hierarchy1"/>
    <dgm:cxn modelId="{9101BEB9-3A7D-44B4-A166-DCD0F1E52131}" type="presParOf" srcId="{97F6217F-6AF4-405B-8DBD-BA0612FF9B3E}" destId="{AAA19123-C339-4414-A51D-BD112106A1A7}" srcOrd="0" destOrd="0" presId="urn:microsoft.com/office/officeart/2005/8/layout/hierarchy1"/>
    <dgm:cxn modelId="{7DFCDFE5-ECF9-45CD-84EE-419E8288542F}" type="presParOf" srcId="{AAA19123-C339-4414-A51D-BD112106A1A7}" destId="{8297C5DC-CFAD-4B34-80E8-5DAF498C6C7B}" srcOrd="0" destOrd="0" presId="urn:microsoft.com/office/officeart/2005/8/layout/hierarchy1"/>
    <dgm:cxn modelId="{DB948ED0-087B-4F3E-B734-BDD73E0889F4}" type="presParOf" srcId="{8297C5DC-CFAD-4B34-80E8-5DAF498C6C7B}" destId="{3415E764-6923-47C0-B343-44EE4AAF7D00}" srcOrd="0" destOrd="0" presId="urn:microsoft.com/office/officeart/2005/8/layout/hierarchy1"/>
    <dgm:cxn modelId="{F1940BEE-E19E-43A7-9565-490DA67E7BFE}" type="presParOf" srcId="{8297C5DC-CFAD-4B34-80E8-5DAF498C6C7B}" destId="{649560B4-34AF-48C0-8B79-E589D1E63BFF}" srcOrd="1" destOrd="0" presId="urn:microsoft.com/office/officeart/2005/8/layout/hierarchy1"/>
    <dgm:cxn modelId="{BFE1B8D9-832B-43A9-A1E8-1B3F950CF807}" type="presParOf" srcId="{AAA19123-C339-4414-A51D-BD112106A1A7}" destId="{FE6E3C35-666D-4BFD-A19B-387C87F23746}" srcOrd="1" destOrd="0" presId="urn:microsoft.com/office/officeart/2005/8/layout/hierarchy1"/>
    <dgm:cxn modelId="{C9170047-EBE7-4A88-B85D-2799A2E61333}" type="presParOf" srcId="{FE6E3C35-666D-4BFD-A19B-387C87F23746}" destId="{2C06675A-C9FF-450F-AD09-BBBE1F082413}" srcOrd="0" destOrd="0" presId="urn:microsoft.com/office/officeart/2005/8/layout/hierarchy1"/>
    <dgm:cxn modelId="{F0CF13BD-B31F-4DD6-9D05-537EFA624D38}" type="presParOf" srcId="{FE6E3C35-666D-4BFD-A19B-387C87F23746}" destId="{D7D40D1F-5DFF-4172-9406-216CC9358074}" srcOrd="1" destOrd="0" presId="urn:microsoft.com/office/officeart/2005/8/layout/hierarchy1"/>
    <dgm:cxn modelId="{44800EFA-F420-4ACD-94BB-7724533B0736}" type="presParOf" srcId="{D7D40D1F-5DFF-4172-9406-216CC9358074}" destId="{64FBB49B-F522-410B-9C00-C87D02869C12}" srcOrd="0" destOrd="0" presId="urn:microsoft.com/office/officeart/2005/8/layout/hierarchy1"/>
    <dgm:cxn modelId="{C6EA52BE-DCA8-4763-9864-6D68B8B94DBC}" type="presParOf" srcId="{64FBB49B-F522-410B-9C00-C87D02869C12}" destId="{62D41058-A0B8-4ADE-9707-8BC7B1F14C70}" srcOrd="0" destOrd="0" presId="urn:microsoft.com/office/officeart/2005/8/layout/hierarchy1"/>
    <dgm:cxn modelId="{2ED7AD09-797D-4A24-99ED-33BEABC54B31}" type="presParOf" srcId="{64FBB49B-F522-410B-9C00-C87D02869C12}" destId="{86187C8E-45E0-4519-B4B4-960C4A245024}" srcOrd="1" destOrd="0" presId="urn:microsoft.com/office/officeart/2005/8/layout/hierarchy1"/>
    <dgm:cxn modelId="{90431148-CA7D-4225-B722-E0F630CD2661}" type="presParOf" srcId="{D7D40D1F-5DFF-4172-9406-216CC9358074}" destId="{ECEC4BD1-C72D-4544-932F-8A5B4D1E20C6}" srcOrd="1" destOrd="0" presId="urn:microsoft.com/office/officeart/2005/8/layout/hierarchy1"/>
    <dgm:cxn modelId="{E0FE7DC1-BF63-4317-88FE-AD964C4F8702}" type="presParOf" srcId="{FE6E3C35-666D-4BFD-A19B-387C87F23746}" destId="{F6BFD9C0-C511-4ED8-BB4D-E302F06885CA}" srcOrd="2" destOrd="0" presId="urn:microsoft.com/office/officeart/2005/8/layout/hierarchy1"/>
    <dgm:cxn modelId="{109FE132-7DF3-4E34-9A35-9C1762513A12}" type="presParOf" srcId="{FE6E3C35-666D-4BFD-A19B-387C87F23746}" destId="{BC0ABF9F-C8C6-44E2-8F70-70CED54E6721}" srcOrd="3" destOrd="0" presId="urn:microsoft.com/office/officeart/2005/8/layout/hierarchy1"/>
    <dgm:cxn modelId="{7CDFA089-D059-437D-92FF-BEF9CBFCDD83}" type="presParOf" srcId="{BC0ABF9F-C8C6-44E2-8F70-70CED54E6721}" destId="{37E3CD5B-653A-47FD-9AC5-0C9E36B8179B}" srcOrd="0" destOrd="0" presId="urn:microsoft.com/office/officeart/2005/8/layout/hierarchy1"/>
    <dgm:cxn modelId="{D3A49BA7-9E9D-4ECA-9409-048948B7C9DC}" type="presParOf" srcId="{37E3CD5B-653A-47FD-9AC5-0C9E36B8179B}" destId="{65175142-EE5C-442B-91B1-18D627D1BD23}" srcOrd="0" destOrd="0" presId="urn:microsoft.com/office/officeart/2005/8/layout/hierarchy1"/>
    <dgm:cxn modelId="{EC9B102F-B400-4CDA-8937-5D107FDEE259}" type="presParOf" srcId="{37E3CD5B-653A-47FD-9AC5-0C9E36B8179B}" destId="{058F935D-D2A8-4613-B43D-3749074AB51C}" srcOrd="1" destOrd="0" presId="urn:microsoft.com/office/officeart/2005/8/layout/hierarchy1"/>
    <dgm:cxn modelId="{5AB6ECC6-814E-4C03-90FF-89C54D4D429D}" type="presParOf" srcId="{BC0ABF9F-C8C6-44E2-8F70-70CED54E6721}" destId="{12F1349B-6B1C-456E-B080-B9929293B480}"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FABBBE-89AF-478D-81CF-FDB348D01C00}" type="doc">
      <dgm:prSet loTypeId="urn:microsoft.com/office/officeart/2005/8/layout/process1" loCatId="process" qsTypeId="urn:microsoft.com/office/officeart/2005/8/quickstyle/simple1" qsCatId="simple" csTypeId="urn:microsoft.com/office/officeart/2005/8/colors/accent1_2" csCatId="accent1" phldr="1"/>
      <dgm:spPr/>
    </dgm:pt>
    <dgm:pt modelId="{3141A756-4084-4400-A205-992F178C5CE6}">
      <dgm:prSet phldrT="[Tekst]" custT="1"/>
      <dgm:spPr/>
      <dgm:t>
        <a:bodyPr/>
        <a:lstStyle/>
        <a:p>
          <a:r>
            <a:rPr lang="pl-PL" sz="2000" dirty="0"/>
            <a:t>Próbka powinna reprezentatywna dla badanej powierzchni </a:t>
          </a:r>
        </a:p>
      </dgm:t>
    </dgm:pt>
    <dgm:pt modelId="{B13F52F1-E70A-443F-B62F-56F973F1679B}" type="parTrans" cxnId="{B22C0DAA-80E8-4FEF-896D-76D6E333474E}">
      <dgm:prSet/>
      <dgm:spPr/>
      <dgm:t>
        <a:bodyPr/>
        <a:lstStyle/>
        <a:p>
          <a:endParaRPr lang="pl-PL"/>
        </a:p>
      </dgm:t>
    </dgm:pt>
    <dgm:pt modelId="{C8BCBFC7-17CB-41A7-A2D1-FD5068502D79}" type="sibTrans" cxnId="{B22C0DAA-80E8-4FEF-896D-76D6E333474E}">
      <dgm:prSet/>
      <dgm:spPr/>
      <dgm:t>
        <a:bodyPr/>
        <a:lstStyle/>
        <a:p>
          <a:endParaRPr lang="pl-PL"/>
        </a:p>
      </dgm:t>
    </dgm:pt>
    <dgm:pt modelId="{0E0EE593-C79B-4A53-897D-06E5FBB6E5E5}">
      <dgm:prSet custT="1"/>
      <dgm:spPr/>
      <dgm:t>
        <a:bodyPr/>
        <a:lstStyle/>
        <a:p>
          <a:r>
            <a:rPr lang="pl-PL" sz="2000" dirty="0"/>
            <a:t>Próbka nie powinna ulec zmianie podczas transportu i przechowywania, czy pod wpływem pozostałości środka dezynfekującego.</a:t>
          </a:r>
        </a:p>
      </dgm:t>
    </dgm:pt>
    <dgm:pt modelId="{9D3E55B5-B045-4B07-B30E-0DE5F7860B7D}" type="parTrans" cxnId="{9CE229ED-E9C1-4764-9E8D-ED50480ABF96}">
      <dgm:prSet/>
      <dgm:spPr/>
      <dgm:t>
        <a:bodyPr/>
        <a:lstStyle/>
        <a:p>
          <a:endParaRPr lang="pl-PL"/>
        </a:p>
      </dgm:t>
    </dgm:pt>
    <dgm:pt modelId="{7B5565EB-9085-44A4-AB48-50D984C0E306}" type="sibTrans" cxnId="{9CE229ED-E9C1-4764-9E8D-ED50480ABF96}">
      <dgm:prSet/>
      <dgm:spPr/>
      <dgm:t>
        <a:bodyPr/>
        <a:lstStyle/>
        <a:p>
          <a:endParaRPr lang="pl-PL"/>
        </a:p>
      </dgm:t>
    </dgm:pt>
    <dgm:pt modelId="{F3D3CCD7-F6B5-4DF7-9D5C-7B8432F5798C}" type="pres">
      <dgm:prSet presAssocID="{F8FABBBE-89AF-478D-81CF-FDB348D01C00}" presName="Name0" presStyleCnt="0">
        <dgm:presLayoutVars>
          <dgm:dir/>
          <dgm:resizeHandles val="exact"/>
        </dgm:presLayoutVars>
      </dgm:prSet>
      <dgm:spPr/>
    </dgm:pt>
    <dgm:pt modelId="{05CA4ACC-91CB-4BF6-81D6-E5CF2A65CE4A}" type="pres">
      <dgm:prSet presAssocID="{3141A756-4084-4400-A205-992F178C5CE6}" presName="node" presStyleLbl="node1" presStyleIdx="0" presStyleCnt="2">
        <dgm:presLayoutVars>
          <dgm:bulletEnabled val="1"/>
        </dgm:presLayoutVars>
      </dgm:prSet>
      <dgm:spPr/>
    </dgm:pt>
    <dgm:pt modelId="{494A7588-2834-48F7-AB81-257C0109D712}" type="pres">
      <dgm:prSet presAssocID="{C8BCBFC7-17CB-41A7-A2D1-FD5068502D79}" presName="sibTrans" presStyleLbl="sibTrans2D1" presStyleIdx="0" presStyleCnt="1"/>
      <dgm:spPr/>
    </dgm:pt>
    <dgm:pt modelId="{B4B36E39-325B-43D9-A9B7-611895DEE726}" type="pres">
      <dgm:prSet presAssocID="{C8BCBFC7-17CB-41A7-A2D1-FD5068502D79}" presName="connectorText" presStyleLbl="sibTrans2D1" presStyleIdx="0" presStyleCnt="1"/>
      <dgm:spPr/>
    </dgm:pt>
    <dgm:pt modelId="{97BFB8C2-2125-4088-AFC4-0B57C99E10A3}" type="pres">
      <dgm:prSet presAssocID="{0E0EE593-C79B-4A53-897D-06E5FBB6E5E5}" presName="node" presStyleLbl="node1" presStyleIdx="1" presStyleCnt="2">
        <dgm:presLayoutVars>
          <dgm:bulletEnabled val="1"/>
        </dgm:presLayoutVars>
      </dgm:prSet>
      <dgm:spPr/>
    </dgm:pt>
  </dgm:ptLst>
  <dgm:cxnLst>
    <dgm:cxn modelId="{BB6A6273-8F6F-43B5-8E30-4712F85B2012}" type="presOf" srcId="{3141A756-4084-4400-A205-992F178C5CE6}" destId="{05CA4ACC-91CB-4BF6-81D6-E5CF2A65CE4A}" srcOrd="0" destOrd="0" presId="urn:microsoft.com/office/officeart/2005/8/layout/process1"/>
    <dgm:cxn modelId="{7B39A755-5D8F-4F62-BCE4-B98287F3928B}" type="presOf" srcId="{0E0EE593-C79B-4A53-897D-06E5FBB6E5E5}" destId="{97BFB8C2-2125-4088-AFC4-0B57C99E10A3}" srcOrd="0" destOrd="0" presId="urn:microsoft.com/office/officeart/2005/8/layout/process1"/>
    <dgm:cxn modelId="{5A900198-B1B7-4A93-8EEB-43FD6016A23C}" type="presOf" srcId="{C8BCBFC7-17CB-41A7-A2D1-FD5068502D79}" destId="{494A7588-2834-48F7-AB81-257C0109D712}" srcOrd="0" destOrd="0" presId="urn:microsoft.com/office/officeart/2005/8/layout/process1"/>
    <dgm:cxn modelId="{B22C0DAA-80E8-4FEF-896D-76D6E333474E}" srcId="{F8FABBBE-89AF-478D-81CF-FDB348D01C00}" destId="{3141A756-4084-4400-A205-992F178C5CE6}" srcOrd="0" destOrd="0" parTransId="{B13F52F1-E70A-443F-B62F-56F973F1679B}" sibTransId="{C8BCBFC7-17CB-41A7-A2D1-FD5068502D79}"/>
    <dgm:cxn modelId="{DE18AAAF-ABE7-4343-8C08-49E37F84095E}" type="presOf" srcId="{F8FABBBE-89AF-478D-81CF-FDB348D01C00}" destId="{F3D3CCD7-F6B5-4DF7-9D5C-7B8432F5798C}" srcOrd="0" destOrd="0" presId="urn:microsoft.com/office/officeart/2005/8/layout/process1"/>
    <dgm:cxn modelId="{9CE229ED-E9C1-4764-9E8D-ED50480ABF96}" srcId="{F8FABBBE-89AF-478D-81CF-FDB348D01C00}" destId="{0E0EE593-C79B-4A53-897D-06E5FBB6E5E5}" srcOrd="1" destOrd="0" parTransId="{9D3E55B5-B045-4B07-B30E-0DE5F7860B7D}" sibTransId="{7B5565EB-9085-44A4-AB48-50D984C0E306}"/>
    <dgm:cxn modelId="{197ABCF6-F244-453A-B986-C9BEF7760CD2}" type="presOf" srcId="{C8BCBFC7-17CB-41A7-A2D1-FD5068502D79}" destId="{B4B36E39-325B-43D9-A9B7-611895DEE726}" srcOrd="1" destOrd="0" presId="urn:microsoft.com/office/officeart/2005/8/layout/process1"/>
    <dgm:cxn modelId="{11F3EE08-7A4C-43C1-918F-83870F73BD04}" type="presParOf" srcId="{F3D3CCD7-F6B5-4DF7-9D5C-7B8432F5798C}" destId="{05CA4ACC-91CB-4BF6-81D6-E5CF2A65CE4A}" srcOrd="0" destOrd="0" presId="urn:microsoft.com/office/officeart/2005/8/layout/process1"/>
    <dgm:cxn modelId="{FEAE7F23-2862-4772-9B8B-69C924164450}" type="presParOf" srcId="{F3D3CCD7-F6B5-4DF7-9D5C-7B8432F5798C}" destId="{494A7588-2834-48F7-AB81-257C0109D712}" srcOrd="1" destOrd="0" presId="urn:microsoft.com/office/officeart/2005/8/layout/process1"/>
    <dgm:cxn modelId="{DAE20C95-5608-44AD-B0E5-640AD8BFAA81}" type="presParOf" srcId="{494A7588-2834-48F7-AB81-257C0109D712}" destId="{B4B36E39-325B-43D9-A9B7-611895DEE726}" srcOrd="0" destOrd="0" presId="urn:microsoft.com/office/officeart/2005/8/layout/process1"/>
    <dgm:cxn modelId="{F3D41C54-E673-4D29-BF46-A63FC9A50594}" type="presParOf" srcId="{F3D3CCD7-F6B5-4DF7-9D5C-7B8432F5798C}" destId="{97BFB8C2-2125-4088-AFC4-0B57C99E10A3}" srcOrd="2"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DD23BFB-ACD2-4525-B789-1F5D54306F9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l-PL"/>
        </a:p>
      </dgm:t>
    </dgm:pt>
    <dgm:pt modelId="{9B29370E-2415-42F1-8C3B-4ADEE1ADD955}">
      <dgm:prSet phldrT="[Tekst]" custT="1"/>
      <dgm:spPr/>
      <dgm:t>
        <a:bodyPr/>
        <a:lstStyle/>
        <a:p>
          <a:r>
            <a:rPr lang="pl-PL" sz="2400" dirty="0">
              <a:latin typeface="Open Sans" panose="020B0606030504020204" pitchFamily="34" charset="0"/>
              <a:ea typeface="Open Sans" panose="020B0606030504020204" pitchFamily="34" charset="0"/>
              <a:cs typeface="Open Sans" panose="020B0606030504020204" pitchFamily="34" charset="0"/>
            </a:rPr>
            <a:t>Miejsce pobrania</a:t>
          </a:r>
        </a:p>
      </dgm:t>
    </dgm:pt>
    <dgm:pt modelId="{4519E8CC-A1E9-42D3-A060-B0107563EECF}" type="parTrans" cxnId="{564BD49A-0A87-4397-B181-DA23055709CF}">
      <dgm:prSet/>
      <dgm:spPr/>
      <dgm:t>
        <a:bodyPr/>
        <a:lstStyle/>
        <a:p>
          <a:endParaRPr lang="pl-PL"/>
        </a:p>
      </dgm:t>
    </dgm:pt>
    <dgm:pt modelId="{834A8E21-243C-417A-BD83-13453C2AD65E}" type="sibTrans" cxnId="{564BD49A-0A87-4397-B181-DA23055709CF}">
      <dgm:prSet/>
      <dgm:spPr/>
      <dgm:t>
        <a:bodyPr/>
        <a:lstStyle/>
        <a:p>
          <a:endParaRPr lang="pl-PL"/>
        </a:p>
      </dgm:t>
    </dgm:pt>
    <dgm:pt modelId="{02FC9E2A-B058-4778-9B77-9E40E91D9913}">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mikroorganizmy mogą występować na wizualnie czystych powierzchniach</a:t>
          </a:r>
        </a:p>
      </dgm:t>
    </dgm:pt>
    <dgm:pt modelId="{B63B553E-2793-49A2-A98D-1ABF07B7EEFB}" type="parTrans" cxnId="{6CAA1DDE-F085-47AB-88BF-C3B41D3B41AE}">
      <dgm:prSet/>
      <dgm:spPr/>
      <dgm:t>
        <a:bodyPr/>
        <a:lstStyle/>
        <a:p>
          <a:endParaRPr lang="pl-PL"/>
        </a:p>
      </dgm:t>
    </dgm:pt>
    <dgm:pt modelId="{EC186683-D804-4A25-913C-F30BF1F69ECD}" type="sibTrans" cxnId="{6CAA1DDE-F085-47AB-88BF-C3B41D3B41AE}">
      <dgm:prSet/>
      <dgm:spPr/>
      <dgm:t>
        <a:bodyPr/>
        <a:lstStyle/>
        <a:p>
          <a:endParaRPr lang="pl-PL"/>
        </a:p>
      </dgm:t>
    </dgm:pt>
    <dgm:pt modelId="{39C75FBD-D757-4C1E-8C54-9D2D8F8DC4CA}">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najczęściej występują jednak w mokrych i zabrudzonych miejscach</a:t>
          </a:r>
        </a:p>
      </dgm:t>
    </dgm:pt>
    <dgm:pt modelId="{3B158029-5B06-4868-A5C2-EA0E2D74DF7C}" type="parTrans" cxnId="{E100A1A8-C455-4252-8542-5C3AA9951A04}">
      <dgm:prSet/>
      <dgm:spPr/>
      <dgm:t>
        <a:bodyPr/>
        <a:lstStyle/>
        <a:p>
          <a:endParaRPr lang="pl-PL"/>
        </a:p>
      </dgm:t>
    </dgm:pt>
    <dgm:pt modelId="{D5D6521E-C9F6-480B-B029-381C4BB6C2C1}" type="sibTrans" cxnId="{E100A1A8-C455-4252-8542-5C3AA9951A04}">
      <dgm:prSet/>
      <dgm:spPr/>
      <dgm:t>
        <a:bodyPr/>
        <a:lstStyle/>
        <a:p>
          <a:endParaRPr lang="pl-PL"/>
        </a:p>
      </dgm:t>
    </dgm:pt>
    <dgm:pt modelId="{64034844-FAD3-4555-95EB-139BE5F5B8E6}">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trudno dostępne miejsca, takie jak np. szczeliny w porowatej powierzchni, bądź trudne do czyszczenia sprzęt, to potencjalne miejsca schronienia drobnoustrojów (</a:t>
          </a:r>
          <a:r>
            <a:rPr lang="pl-PL" u="sng" dirty="0">
              <a:latin typeface="Open Sans" panose="020B0606030504020204" pitchFamily="34" charset="0"/>
              <a:ea typeface="Open Sans" panose="020B0606030504020204" pitchFamily="34" charset="0"/>
              <a:cs typeface="Open Sans" panose="020B0606030504020204" pitchFamily="34" charset="0"/>
            </a:rPr>
            <a:t>są to miejsca z których należy pobrać próbki).</a:t>
          </a:r>
        </a:p>
      </dgm:t>
    </dgm:pt>
    <dgm:pt modelId="{C09D5881-C38B-49E8-8E9C-885FAE4B91F5}" type="parTrans" cxnId="{4AC4AB30-E4CA-40C7-8EDA-4284EB3442F3}">
      <dgm:prSet/>
      <dgm:spPr/>
      <dgm:t>
        <a:bodyPr/>
        <a:lstStyle/>
        <a:p>
          <a:endParaRPr lang="pl-PL"/>
        </a:p>
      </dgm:t>
    </dgm:pt>
    <dgm:pt modelId="{AFAB6814-8AB0-4CC6-AAAB-F0674AD96943}" type="sibTrans" cxnId="{4AC4AB30-E4CA-40C7-8EDA-4284EB3442F3}">
      <dgm:prSet/>
      <dgm:spPr/>
      <dgm:t>
        <a:bodyPr/>
        <a:lstStyle/>
        <a:p>
          <a:endParaRPr lang="pl-PL"/>
        </a:p>
      </dgm:t>
    </dgm:pt>
    <dgm:pt modelId="{3C9F248B-6C8C-49AA-8ECD-15B5189C6826}">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wybór miejsca pobierania próbek należy określić zgodnie z danymi historycznymi</a:t>
          </a:r>
        </a:p>
      </dgm:t>
    </dgm:pt>
    <dgm:pt modelId="{4A6A70D1-52BE-4DB5-B26E-AA67C696040A}" type="parTrans" cxnId="{5DDC2F83-DBF9-4A1D-B284-E555609AC34F}">
      <dgm:prSet/>
      <dgm:spPr/>
      <dgm:t>
        <a:bodyPr/>
        <a:lstStyle/>
        <a:p>
          <a:endParaRPr lang="pl-PL"/>
        </a:p>
      </dgm:t>
    </dgm:pt>
    <dgm:pt modelId="{2FFF84BC-1F6F-471C-8EF2-3C762BDD886A}" type="sibTrans" cxnId="{5DDC2F83-DBF9-4A1D-B284-E555609AC34F}">
      <dgm:prSet/>
      <dgm:spPr/>
      <dgm:t>
        <a:bodyPr/>
        <a:lstStyle/>
        <a:p>
          <a:endParaRPr lang="pl-PL"/>
        </a:p>
      </dgm:t>
    </dgm:pt>
    <dgm:pt modelId="{0B3309E0-98D0-41EB-B9BD-E3CB7BC6C672}" type="pres">
      <dgm:prSet presAssocID="{1DD23BFB-ACD2-4525-B789-1F5D54306F91}" presName="linear" presStyleCnt="0">
        <dgm:presLayoutVars>
          <dgm:animLvl val="lvl"/>
          <dgm:resizeHandles val="exact"/>
        </dgm:presLayoutVars>
      </dgm:prSet>
      <dgm:spPr/>
    </dgm:pt>
    <dgm:pt modelId="{80282CB9-CFED-4DFA-A77D-1D29CA944505}" type="pres">
      <dgm:prSet presAssocID="{9B29370E-2415-42F1-8C3B-4ADEE1ADD955}" presName="parentText" presStyleLbl="node1" presStyleIdx="0" presStyleCnt="1">
        <dgm:presLayoutVars>
          <dgm:chMax val="0"/>
          <dgm:bulletEnabled val="1"/>
        </dgm:presLayoutVars>
      </dgm:prSet>
      <dgm:spPr/>
    </dgm:pt>
    <dgm:pt modelId="{BA70F9F7-C7C6-4D59-BA98-967CDF62B55D}" type="pres">
      <dgm:prSet presAssocID="{9B29370E-2415-42F1-8C3B-4ADEE1ADD955}" presName="childText" presStyleLbl="revTx" presStyleIdx="0" presStyleCnt="1">
        <dgm:presLayoutVars>
          <dgm:bulletEnabled val="1"/>
        </dgm:presLayoutVars>
      </dgm:prSet>
      <dgm:spPr/>
    </dgm:pt>
  </dgm:ptLst>
  <dgm:cxnLst>
    <dgm:cxn modelId="{0A2E8C02-8C9C-4AEB-AED9-F4CA62A948EB}" type="presOf" srcId="{1DD23BFB-ACD2-4525-B789-1F5D54306F91}" destId="{0B3309E0-98D0-41EB-B9BD-E3CB7BC6C672}" srcOrd="0" destOrd="0" presId="urn:microsoft.com/office/officeart/2005/8/layout/vList2"/>
    <dgm:cxn modelId="{0020581E-6D27-4416-BBE6-AA2BBD735BD1}" type="presOf" srcId="{3C9F248B-6C8C-49AA-8ECD-15B5189C6826}" destId="{BA70F9F7-C7C6-4D59-BA98-967CDF62B55D}" srcOrd="0" destOrd="3" presId="urn:microsoft.com/office/officeart/2005/8/layout/vList2"/>
    <dgm:cxn modelId="{4AC4AB30-E4CA-40C7-8EDA-4284EB3442F3}" srcId="{9B29370E-2415-42F1-8C3B-4ADEE1ADD955}" destId="{64034844-FAD3-4555-95EB-139BE5F5B8E6}" srcOrd="2" destOrd="0" parTransId="{C09D5881-C38B-49E8-8E9C-885FAE4B91F5}" sibTransId="{AFAB6814-8AB0-4CC6-AAAB-F0674AD96943}"/>
    <dgm:cxn modelId="{B4556182-7713-42E7-A029-E432646EEBE8}" type="presOf" srcId="{39C75FBD-D757-4C1E-8C54-9D2D8F8DC4CA}" destId="{BA70F9F7-C7C6-4D59-BA98-967CDF62B55D}" srcOrd="0" destOrd="1" presId="urn:microsoft.com/office/officeart/2005/8/layout/vList2"/>
    <dgm:cxn modelId="{5DDC2F83-DBF9-4A1D-B284-E555609AC34F}" srcId="{9B29370E-2415-42F1-8C3B-4ADEE1ADD955}" destId="{3C9F248B-6C8C-49AA-8ECD-15B5189C6826}" srcOrd="3" destOrd="0" parTransId="{4A6A70D1-52BE-4DB5-B26E-AA67C696040A}" sibTransId="{2FFF84BC-1F6F-471C-8EF2-3C762BDD886A}"/>
    <dgm:cxn modelId="{564BD49A-0A87-4397-B181-DA23055709CF}" srcId="{1DD23BFB-ACD2-4525-B789-1F5D54306F91}" destId="{9B29370E-2415-42F1-8C3B-4ADEE1ADD955}" srcOrd="0" destOrd="0" parTransId="{4519E8CC-A1E9-42D3-A060-B0107563EECF}" sibTransId="{834A8E21-243C-417A-BD83-13453C2AD65E}"/>
    <dgm:cxn modelId="{4A6D05A1-D92F-42DF-BD87-963B5B638284}" type="presOf" srcId="{02FC9E2A-B058-4778-9B77-9E40E91D9913}" destId="{BA70F9F7-C7C6-4D59-BA98-967CDF62B55D}" srcOrd="0" destOrd="0" presId="urn:microsoft.com/office/officeart/2005/8/layout/vList2"/>
    <dgm:cxn modelId="{E100A1A8-C455-4252-8542-5C3AA9951A04}" srcId="{9B29370E-2415-42F1-8C3B-4ADEE1ADD955}" destId="{39C75FBD-D757-4C1E-8C54-9D2D8F8DC4CA}" srcOrd="1" destOrd="0" parTransId="{3B158029-5B06-4868-A5C2-EA0E2D74DF7C}" sibTransId="{D5D6521E-C9F6-480B-B029-381C4BB6C2C1}"/>
    <dgm:cxn modelId="{FAFE4ABB-8A5E-4D8A-8C7C-2CB1A42ECC32}" type="presOf" srcId="{9B29370E-2415-42F1-8C3B-4ADEE1ADD955}" destId="{80282CB9-CFED-4DFA-A77D-1D29CA944505}" srcOrd="0" destOrd="0" presId="urn:microsoft.com/office/officeart/2005/8/layout/vList2"/>
    <dgm:cxn modelId="{5C7863BC-AD93-426A-8262-A94244012D22}" type="presOf" srcId="{64034844-FAD3-4555-95EB-139BE5F5B8E6}" destId="{BA70F9F7-C7C6-4D59-BA98-967CDF62B55D}" srcOrd="0" destOrd="2" presId="urn:microsoft.com/office/officeart/2005/8/layout/vList2"/>
    <dgm:cxn modelId="{6CAA1DDE-F085-47AB-88BF-C3B41D3B41AE}" srcId="{9B29370E-2415-42F1-8C3B-4ADEE1ADD955}" destId="{02FC9E2A-B058-4778-9B77-9E40E91D9913}" srcOrd="0" destOrd="0" parTransId="{B63B553E-2793-49A2-A98D-1ABF07B7EEFB}" sibTransId="{EC186683-D804-4A25-913C-F30BF1F69ECD}"/>
    <dgm:cxn modelId="{D4C22EED-2587-47BD-84DF-2B7549EE3B11}" type="presParOf" srcId="{0B3309E0-98D0-41EB-B9BD-E3CB7BC6C672}" destId="{80282CB9-CFED-4DFA-A77D-1D29CA944505}" srcOrd="0" destOrd="0" presId="urn:microsoft.com/office/officeart/2005/8/layout/vList2"/>
    <dgm:cxn modelId="{DC958B82-90B9-4F67-9DB4-043CFFEB70DA}" type="presParOf" srcId="{0B3309E0-98D0-41EB-B9BD-E3CB7BC6C672}" destId="{BA70F9F7-C7C6-4D59-BA98-967CDF62B55D}"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DD23BFB-ACD2-4525-B789-1F5D54306F9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l-PL"/>
        </a:p>
      </dgm:t>
    </dgm:pt>
    <dgm:pt modelId="{9B29370E-2415-42F1-8C3B-4ADEE1ADD955}">
      <dgm:prSet phldrT="[Teks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Miejsce pobrania</a:t>
          </a:r>
        </a:p>
      </dgm:t>
    </dgm:pt>
    <dgm:pt modelId="{4519E8CC-A1E9-42D3-A060-B0107563EECF}" type="parTrans" cxnId="{564BD49A-0A87-4397-B181-DA23055709CF}">
      <dgm:prSet/>
      <dgm:spPr/>
      <dgm:t>
        <a:bodyPr/>
        <a:lstStyle/>
        <a:p>
          <a:endParaRPr lang="pl-PL"/>
        </a:p>
      </dgm:t>
    </dgm:pt>
    <dgm:pt modelId="{834A8E21-243C-417A-BD83-13453C2AD65E}" type="sibTrans" cxnId="{564BD49A-0A87-4397-B181-DA23055709CF}">
      <dgm:prSet/>
      <dgm:spPr/>
      <dgm:t>
        <a:bodyPr/>
        <a:lstStyle/>
        <a:p>
          <a:endParaRPr lang="pl-PL"/>
        </a:p>
      </dgm:t>
    </dgm:pt>
    <dgm:pt modelId="{02FC9E2A-B058-4778-9B77-9E40E91D9913}">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Jeśli obszar pobrania próbek jest zdefiniowany, to należy postępować zgodnie z właściwymi instrukcjami.</a:t>
          </a:r>
        </a:p>
      </dgm:t>
    </dgm:pt>
    <dgm:pt modelId="{B63B553E-2793-49A2-A98D-1ABF07B7EEFB}" type="parTrans" cxnId="{6CAA1DDE-F085-47AB-88BF-C3B41D3B41AE}">
      <dgm:prSet/>
      <dgm:spPr/>
      <dgm:t>
        <a:bodyPr/>
        <a:lstStyle/>
        <a:p>
          <a:endParaRPr lang="pl-PL"/>
        </a:p>
      </dgm:t>
    </dgm:pt>
    <dgm:pt modelId="{EC186683-D804-4A25-913C-F30BF1F69ECD}" type="sibTrans" cxnId="{6CAA1DDE-F085-47AB-88BF-C3B41D3B41AE}">
      <dgm:prSet/>
      <dgm:spPr/>
      <dgm:t>
        <a:bodyPr/>
        <a:lstStyle/>
        <a:p>
          <a:endParaRPr lang="pl-PL"/>
        </a:p>
      </dgm:t>
    </dgm:pt>
    <dgm:pt modelId="{941124DF-DDC1-4AEF-8C6A-A54A49D863C8}">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W przypadku wykrywania mikroorganizmów, gdy obszary są łatwo dostępne, całkowity obszar próbki powinien być tak duży, jak to możliwe, aby zwiększyć prawdopodobieństwo wykrycia mikroorganizmów. </a:t>
          </a:r>
        </a:p>
      </dgm:t>
    </dgm:pt>
    <dgm:pt modelId="{17985F4C-CEA9-466D-90EC-CCD47DD7490E}" type="parTrans" cxnId="{6C07CA5F-4942-4B6B-B131-E0DC8433867F}">
      <dgm:prSet/>
      <dgm:spPr/>
      <dgm:t>
        <a:bodyPr/>
        <a:lstStyle/>
        <a:p>
          <a:endParaRPr lang="pl-PL"/>
        </a:p>
      </dgm:t>
    </dgm:pt>
    <dgm:pt modelId="{96286632-4081-4CE7-B6A2-EFEA4B6FFF8C}" type="sibTrans" cxnId="{6C07CA5F-4942-4B6B-B131-E0DC8433867F}">
      <dgm:prSet/>
      <dgm:spPr/>
      <dgm:t>
        <a:bodyPr/>
        <a:lstStyle/>
        <a:p>
          <a:endParaRPr lang="pl-PL"/>
        </a:p>
      </dgm:t>
    </dgm:pt>
    <dgm:pt modelId="{A09C654A-D01A-4E16-9A79-D02C4D2F16CC}">
      <dgm:prSet/>
      <dgm:spPr/>
      <dgm:t>
        <a:bodyPr/>
        <a:lstStyle/>
        <a:p>
          <a:r>
            <a:rPr lang="pl-PL" dirty="0">
              <a:latin typeface="Open Sans" panose="020B0606030504020204" pitchFamily="34" charset="0"/>
              <a:ea typeface="Open Sans" panose="020B0606030504020204" pitchFamily="34" charset="0"/>
              <a:cs typeface="Open Sans" panose="020B0606030504020204" pitchFamily="34" charset="0"/>
            </a:rPr>
            <a:t>Do oznaczenia liczby drobnoustrojów obszar pobrania próbek nie musi być tak duży, np. ≤ 100 cm</a:t>
          </a:r>
          <a:r>
            <a:rPr lang="pl-PL" baseline="30000" dirty="0">
              <a:latin typeface="Open Sans" panose="020B0606030504020204" pitchFamily="34" charset="0"/>
              <a:ea typeface="Open Sans" panose="020B0606030504020204" pitchFamily="34" charset="0"/>
              <a:cs typeface="Open Sans" panose="020B0606030504020204" pitchFamily="34" charset="0"/>
            </a:rPr>
            <a:t>2</a:t>
          </a:r>
          <a:r>
            <a:rPr lang="pl-PL" dirty="0">
              <a:latin typeface="Open Sans" panose="020B0606030504020204" pitchFamily="34" charset="0"/>
              <a:ea typeface="Open Sans" panose="020B0606030504020204" pitchFamily="34" charset="0"/>
              <a:cs typeface="Open Sans" panose="020B0606030504020204" pitchFamily="34" charset="0"/>
            </a:rPr>
            <a:t>.</a:t>
          </a:r>
        </a:p>
      </dgm:t>
    </dgm:pt>
    <dgm:pt modelId="{D409FAC3-6586-49B4-8F57-400DEE0F66FA}" type="parTrans" cxnId="{DA33C844-EE3C-4FCC-94B3-3156C63293CA}">
      <dgm:prSet/>
      <dgm:spPr/>
      <dgm:t>
        <a:bodyPr/>
        <a:lstStyle/>
        <a:p>
          <a:endParaRPr lang="pl-PL"/>
        </a:p>
      </dgm:t>
    </dgm:pt>
    <dgm:pt modelId="{9A2CFA29-954B-4DF3-BA3E-F71709339B27}" type="sibTrans" cxnId="{DA33C844-EE3C-4FCC-94B3-3156C63293CA}">
      <dgm:prSet/>
      <dgm:spPr/>
      <dgm:t>
        <a:bodyPr/>
        <a:lstStyle/>
        <a:p>
          <a:endParaRPr lang="pl-PL"/>
        </a:p>
      </dgm:t>
    </dgm:pt>
    <dgm:pt modelId="{EE70004F-5B69-4587-9246-3ED9D86ED77F}">
      <dgm:prSet/>
      <dgm:spPr/>
      <dgm:t>
        <a:bodyPr/>
        <a:lstStyle/>
        <a:p>
          <a:endParaRPr lang="pl-PL" dirty="0"/>
        </a:p>
      </dgm:t>
    </dgm:pt>
    <dgm:pt modelId="{9AB82190-AB63-4110-BF82-7DE3B1409771}" type="parTrans" cxnId="{A5E6CC1E-B596-4358-BDB0-E40E46240428}">
      <dgm:prSet/>
      <dgm:spPr/>
      <dgm:t>
        <a:bodyPr/>
        <a:lstStyle/>
        <a:p>
          <a:endParaRPr lang="pl-PL"/>
        </a:p>
      </dgm:t>
    </dgm:pt>
    <dgm:pt modelId="{439D8689-3D29-42DE-BB1B-2E7441336905}" type="sibTrans" cxnId="{A5E6CC1E-B596-4358-BDB0-E40E46240428}">
      <dgm:prSet/>
      <dgm:spPr/>
      <dgm:t>
        <a:bodyPr/>
        <a:lstStyle/>
        <a:p>
          <a:endParaRPr lang="pl-PL"/>
        </a:p>
      </dgm:t>
    </dgm:pt>
    <dgm:pt modelId="{9D08FB08-7BA9-4317-8C44-0ABDF827B0CB}">
      <dgm:prSet/>
      <dgm:spPr/>
      <dgm:t>
        <a:bodyPr/>
        <a:lstStyle/>
        <a:p>
          <a:r>
            <a:rPr lang="pl-PL" b="1"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zaleca się w związku z tym pobieranie próbek od 1 000 cm2 do 3 000</a:t>
          </a:r>
          <a:r>
            <a:rPr lang="pl-PL" b="1" u="sng"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b="1"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 cm (tj. od 0,1 m</a:t>
          </a:r>
          <a:r>
            <a:rPr lang="pl-PL" b="1" u="sng"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b="1"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 do 0,3 m</a:t>
          </a:r>
          <a:r>
            <a:rPr lang="pl-PL" b="1" u="sng"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b="1"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 jeśli to możliwe</a:t>
          </a:r>
          <a:r>
            <a:rPr lang="pl-PL"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a:t>
          </a:r>
        </a:p>
      </dgm:t>
    </dgm:pt>
    <dgm:pt modelId="{8F457770-FDAE-47D4-9ABB-CDBAB26BE608}" type="parTrans" cxnId="{811ED415-B91D-407E-95CF-42A546FE7B8C}">
      <dgm:prSet/>
      <dgm:spPr/>
      <dgm:t>
        <a:bodyPr/>
        <a:lstStyle/>
        <a:p>
          <a:endParaRPr lang="pl-PL"/>
        </a:p>
      </dgm:t>
    </dgm:pt>
    <dgm:pt modelId="{8654C198-79D8-448B-B461-ED1B6D859B58}" type="sibTrans" cxnId="{811ED415-B91D-407E-95CF-42A546FE7B8C}">
      <dgm:prSet/>
      <dgm:spPr/>
      <dgm:t>
        <a:bodyPr/>
        <a:lstStyle/>
        <a:p>
          <a:endParaRPr lang="pl-PL"/>
        </a:p>
      </dgm:t>
    </dgm:pt>
    <dgm:pt modelId="{0B3309E0-98D0-41EB-B9BD-E3CB7BC6C672}" type="pres">
      <dgm:prSet presAssocID="{1DD23BFB-ACD2-4525-B789-1F5D54306F91}" presName="linear" presStyleCnt="0">
        <dgm:presLayoutVars>
          <dgm:animLvl val="lvl"/>
          <dgm:resizeHandles val="exact"/>
        </dgm:presLayoutVars>
      </dgm:prSet>
      <dgm:spPr/>
    </dgm:pt>
    <dgm:pt modelId="{80282CB9-CFED-4DFA-A77D-1D29CA944505}" type="pres">
      <dgm:prSet presAssocID="{9B29370E-2415-42F1-8C3B-4ADEE1ADD955}" presName="parentText" presStyleLbl="node1" presStyleIdx="0" presStyleCnt="1">
        <dgm:presLayoutVars>
          <dgm:chMax val="0"/>
          <dgm:bulletEnabled val="1"/>
        </dgm:presLayoutVars>
      </dgm:prSet>
      <dgm:spPr/>
    </dgm:pt>
    <dgm:pt modelId="{BA70F9F7-C7C6-4D59-BA98-967CDF62B55D}" type="pres">
      <dgm:prSet presAssocID="{9B29370E-2415-42F1-8C3B-4ADEE1ADD955}" presName="childText" presStyleLbl="revTx" presStyleIdx="0" presStyleCnt="1">
        <dgm:presLayoutVars>
          <dgm:bulletEnabled val="1"/>
        </dgm:presLayoutVars>
      </dgm:prSet>
      <dgm:spPr/>
    </dgm:pt>
  </dgm:ptLst>
  <dgm:cxnLst>
    <dgm:cxn modelId="{0A2E8C02-8C9C-4AEB-AED9-F4CA62A948EB}" type="presOf" srcId="{1DD23BFB-ACD2-4525-B789-1F5D54306F91}" destId="{0B3309E0-98D0-41EB-B9BD-E3CB7BC6C672}" srcOrd="0" destOrd="0" presId="urn:microsoft.com/office/officeart/2005/8/layout/vList2"/>
    <dgm:cxn modelId="{F82FDC11-FD0C-4063-BB6C-D55604A1D86D}" type="presOf" srcId="{EE70004F-5B69-4587-9246-3ED9D86ED77F}" destId="{BA70F9F7-C7C6-4D59-BA98-967CDF62B55D}" srcOrd="0" destOrd="4" presId="urn:microsoft.com/office/officeart/2005/8/layout/vList2"/>
    <dgm:cxn modelId="{811ED415-B91D-407E-95CF-42A546FE7B8C}" srcId="{9B29370E-2415-42F1-8C3B-4ADEE1ADD955}" destId="{9D08FB08-7BA9-4317-8C44-0ABDF827B0CB}" srcOrd="2" destOrd="0" parTransId="{8F457770-FDAE-47D4-9ABB-CDBAB26BE608}" sibTransId="{8654C198-79D8-448B-B461-ED1B6D859B58}"/>
    <dgm:cxn modelId="{8A420717-554C-41F8-8090-DA7E8F21A11F}" type="presOf" srcId="{9D08FB08-7BA9-4317-8C44-0ABDF827B0CB}" destId="{BA70F9F7-C7C6-4D59-BA98-967CDF62B55D}" srcOrd="0" destOrd="2" presId="urn:microsoft.com/office/officeart/2005/8/layout/vList2"/>
    <dgm:cxn modelId="{A5E6CC1E-B596-4358-BDB0-E40E46240428}" srcId="{9B29370E-2415-42F1-8C3B-4ADEE1ADD955}" destId="{EE70004F-5B69-4587-9246-3ED9D86ED77F}" srcOrd="4" destOrd="0" parTransId="{9AB82190-AB63-4110-BF82-7DE3B1409771}" sibTransId="{439D8689-3D29-42DE-BB1B-2E7441336905}"/>
    <dgm:cxn modelId="{43635E38-C5A1-4BC3-9C8C-F60061D72717}" type="presOf" srcId="{A09C654A-D01A-4E16-9A79-D02C4D2F16CC}" destId="{BA70F9F7-C7C6-4D59-BA98-967CDF62B55D}" srcOrd="0" destOrd="3" presId="urn:microsoft.com/office/officeart/2005/8/layout/vList2"/>
    <dgm:cxn modelId="{6C07CA5F-4942-4B6B-B131-E0DC8433867F}" srcId="{9B29370E-2415-42F1-8C3B-4ADEE1ADD955}" destId="{941124DF-DDC1-4AEF-8C6A-A54A49D863C8}" srcOrd="1" destOrd="0" parTransId="{17985F4C-CEA9-466D-90EC-CCD47DD7490E}" sibTransId="{96286632-4081-4CE7-B6A2-EFEA4B6FFF8C}"/>
    <dgm:cxn modelId="{DA33C844-EE3C-4FCC-94B3-3156C63293CA}" srcId="{9B29370E-2415-42F1-8C3B-4ADEE1ADD955}" destId="{A09C654A-D01A-4E16-9A79-D02C4D2F16CC}" srcOrd="3" destOrd="0" parTransId="{D409FAC3-6586-49B4-8F57-400DEE0F66FA}" sibTransId="{9A2CFA29-954B-4DF3-BA3E-F71709339B27}"/>
    <dgm:cxn modelId="{564BD49A-0A87-4397-B181-DA23055709CF}" srcId="{1DD23BFB-ACD2-4525-B789-1F5D54306F91}" destId="{9B29370E-2415-42F1-8C3B-4ADEE1ADD955}" srcOrd="0" destOrd="0" parTransId="{4519E8CC-A1E9-42D3-A060-B0107563EECF}" sibTransId="{834A8E21-243C-417A-BD83-13453C2AD65E}"/>
    <dgm:cxn modelId="{4A6D05A1-D92F-42DF-BD87-963B5B638284}" type="presOf" srcId="{02FC9E2A-B058-4778-9B77-9E40E91D9913}" destId="{BA70F9F7-C7C6-4D59-BA98-967CDF62B55D}" srcOrd="0" destOrd="0" presId="urn:microsoft.com/office/officeart/2005/8/layout/vList2"/>
    <dgm:cxn modelId="{FAFE4ABB-8A5E-4D8A-8C7C-2CB1A42ECC32}" type="presOf" srcId="{9B29370E-2415-42F1-8C3B-4ADEE1ADD955}" destId="{80282CB9-CFED-4DFA-A77D-1D29CA944505}" srcOrd="0" destOrd="0" presId="urn:microsoft.com/office/officeart/2005/8/layout/vList2"/>
    <dgm:cxn modelId="{6CAA1DDE-F085-47AB-88BF-C3B41D3B41AE}" srcId="{9B29370E-2415-42F1-8C3B-4ADEE1ADD955}" destId="{02FC9E2A-B058-4778-9B77-9E40E91D9913}" srcOrd="0" destOrd="0" parTransId="{B63B553E-2793-49A2-A98D-1ABF07B7EEFB}" sibTransId="{EC186683-D804-4A25-913C-F30BF1F69ECD}"/>
    <dgm:cxn modelId="{E0B074EB-4128-411A-9E70-ECD9D657AD94}" type="presOf" srcId="{941124DF-DDC1-4AEF-8C6A-A54A49D863C8}" destId="{BA70F9F7-C7C6-4D59-BA98-967CDF62B55D}" srcOrd="0" destOrd="1" presId="urn:microsoft.com/office/officeart/2005/8/layout/vList2"/>
    <dgm:cxn modelId="{D4C22EED-2587-47BD-84DF-2B7549EE3B11}" type="presParOf" srcId="{0B3309E0-98D0-41EB-B9BD-E3CB7BC6C672}" destId="{80282CB9-CFED-4DFA-A77D-1D29CA944505}" srcOrd="0" destOrd="0" presId="urn:microsoft.com/office/officeart/2005/8/layout/vList2"/>
    <dgm:cxn modelId="{DC958B82-90B9-4F67-9DB4-043CFFEB70DA}" type="presParOf" srcId="{0B3309E0-98D0-41EB-B9BD-E3CB7BC6C672}" destId="{BA70F9F7-C7C6-4D59-BA98-967CDF62B55D}"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DD23BFB-ACD2-4525-B789-1F5D54306F9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l-PL"/>
        </a:p>
      </dgm:t>
    </dgm:pt>
    <dgm:pt modelId="{9B29370E-2415-42F1-8C3B-4ADEE1ADD955}">
      <dgm:prSet phldrT="[Tekst]" custT="1"/>
      <dgm:spPr/>
      <dgm:t>
        <a:bodyPr/>
        <a:lstStyle/>
        <a:p>
          <a:r>
            <a:rPr lang="pl-PL" sz="2000" dirty="0">
              <a:latin typeface="Open Sans" panose="020B0606030504020204" pitchFamily="34" charset="0"/>
              <a:ea typeface="Open Sans" panose="020B0606030504020204" pitchFamily="34" charset="0"/>
              <a:cs typeface="Open Sans" panose="020B0606030504020204" pitchFamily="34" charset="0"/>
            </a:rPr>
            <a:t>Czas pobrania</a:t>
          </a:r>
        </a:p>
      </dgm:t>
    </dgm:pt>
    <dgm:pt modelId="{4519E8CC-A1E9-42D3-A060-B0107563EECF}" type="parTrans" cxnId="{564BD49A-0A87-4397-B181-DA23055709CF}">
      <dgm:prSet/>
      <dgm:spPr/>
      <dgm:t>
        <a:bodyPr/>
        <a:lstStyle/>
        <a:p>
          <a:endParaRPr lang="pl-PL"/>
        </a:p>
      </dgm:t>
    </dgm:pt>
    <dgm:pt modelId="{834A8E21-243C-417A-BD83-13453C2AD65E}" type="sibTrans" cxnId="{564BD49A-0A87-4397-B181-DA23055709CF}">
      <dgm:prSet/>
      <dgm:spPr/>
      <dgm:t>
        <a:bodyPr/>
        <a:lstStyle/>
        <a:p>
          <a:endParaRPr lang="pl-PL"/>
        </a:p>
      </dgm:t>
    </dgm:pt>
    <dgm:pt modelId="{116004C4-6EB4-4D85-809C-028F8F98C237}">
      <dgm:prSet/>
      <dgm:spPr/>
      <dgm:t>
        <a:bodyPr/>
        <a:lstStyle/>
        <a:p>
          <a:r>
            <a:rPr lang="pl-PL" sz="1700" dirty="0">
              <a:latin typeface="Open Sans" panose="020B0606030504020204" pitchFamily="34" charset="0"/>
              <a:ea typeface="Open Sans" panose="020B0606030504020204" pitchFamily="34" charset="0"/>
              <a:cs typeface="Open Sans" panose="020B0606030504020204" pitchFamily="34" charset="0"/>
            </a:rPr>
            <a:t>Pobieranie próbek może być wykonywane podczas/po produkcji lub po oczyszczeniu i dezynfekcji.</a:t>
          </a:r>
        </a:p>
      </dgm:t>
    </dgm:pt>
    <dgm:pt modelId="{54064B36-3FDC-4D32-8EF9-6D4AC3C54BD1}" type="parTrans" cxnId="{0FFA0D18-CBA5-4EFD-B753-1562AD8C99E5}">
      <dgm:prSet/>
      <dgm:spPr/>
      <dgm:t>
        <a:bodyPr/>
        <a:lstStyle/>
        <a:p>
          <a:endParaRPr lang="pl-PL"/>
        </a:p>
      </dgm:t>
    </dgm:pt>
    <dgm:pt modelId="{7314AF80-8CEC-466A-88B7-2FD6F02C37BB}" type="sibTrans" cxnId="{0FFA0D18-CBA5-4EFD-B753-1562AD8C99E5}">
      <dgm:prSet/>
      <dgm:spPr/>
      <dgm:t>
        <a:bodyPr/>
        <a:lstStyle/>
        <a:p>
          <a:endParaRPr lang="pl-PL"/>
        </a:p>
      </dgm:t>
    </dgm:pt>
    <dgm:pt modelId="{088B2751-4CE4-4967-B5CF-E25142D16845}">
      <dgm:prSet/>
      <dgm:spPr/>
      <dgm:t>
        <a:bodyPr/>
        <a:lstStyle/>
        <a:p>
          <a:r>
            <a:rPr lang="pl-PL" sz="1700" dirty="0">
              <a:latin typeface="Open Sans" panose="020B0606030504020204" pitchFamily="34" charset="0"/>
              <a:ea typeface="Open Sans" panose="020B0606030504020204" pitchFamily="34" charset="0"/>
              <a:cs typeface="Open Sans" panose="020B0606030504020204" pitchFamily="34" charset="0"/>
            </a:rPr>
            <a:t>Czas pobierania próbek powinien być określony w procedurze pobierania próbek, w zależności od celu pobierania próbek.</a:t>
          </a:r>
        </a:p>
      </dgm:t>
    </dgm:pt>
    <dgm:pt modelId="{EBD1BC08-078A-4E3C-8DAD-670D020E0CA3}" type="parTrans" cxnId="{CB5D9729-2B57-4257-87BE-272C6D6D31EF}">
      <dgm:prSet/>
      <dgm:spPr/>
      <dgm:t>
        <a:bodyPr/>
        <a:lstStyle/>
        <a:p>
          <a:endParaRPr lang="pl-PL"/>
        </a:p>
      </dgm:t>
    </dgm:pt>
    <dgm:pt modelId="{11C735F2-C2F0-4C14-8FA9-D329016F4FEE}" type="sibTrans" cxnId="{CB5D9729-2B57-4257-87BE-272C6D6D31EF}">
      <dgm:prSet/>
      <dgm:spPr/>
      <dgm:t>
        <a:bodyPr/>
        <a:lstStyle/>
        <a:p>
          <a:endParaRPr lang="pl-PL"/>
        </a:p>
      </dgm:t>
    </dgm:pt>
    <dgm:pt modelId="{0BA8A6CE-30C5-4C20-BB50-F76F98C2B334}">
      <dgm:prSet/>
      <dgm:spPr/>
      <dgm:t>
        <a:bodyPr/>
        <a:lstStyle/>
        <a:p>
          <a:r>
            <a:rPr lang="pl-PL" sz="17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Aby zwiększyć prawdopodobieństwo wykrycia tych mikroorganizmów, pobieranie próbek powinno być przeprowadzane w trakcie produkcji: </a:t>
          </a:r>
          <a:r>
            <a:rPr lang="pl-PL" sz="1700" b="1" u="sng" dirty="0">
              <a:solidFill>
                <a:srgbClr val="C00000"/>
              </a:solidFill>
              <a:latin typeface="Open Sans" panose="020B0606030504020204" pitchFamily="34" charset="0"/>
              <a:ea typeface="Open Sans" panose="020B0606030504020204" pitchFamily="34" charset="0"/>
              <a:cs typeface="Open Sans" panose="020B0606030504020204" pitchFamily="34" charset="0"/>
            </a:rPr>
            <a:t>po co najmniej 2 godzinach produkcji lub pod koniec serii produkcyjnych (tj. przed czyszczeniem i dezynfekcją).</a:t>
          </a:r>
        </a:p>
      </dgm:t>
    </dgm:pt>
    <dgm:pt modelId="{3643EC8F-3921-4A94-B923-24EB3EF2AA69}" type="parTrans" cxnId="{CCEB2622-E3C6-4DBF-9D64-0288F63B780C}">
      <dgm:prSet/>
      <dgm:spPr/>
      <dgm:t>
        <a:bodyPr/>
        <a:lstStyle/>
        <a:p>
          <a:endParaRPr lang="pl-PL"/>
        </a:p>
      </dgm:t>
    </dgm:pt>
    <dgm:pt modelId="{9D345FD6-440B-47F6-87EA-31FCC45B963A}" type="sibTrans" cxnId="{CCEB2622-E3C6-4DBF-9D64-0288F63B780C}">
      <dgm:prSet/>
      <dgm:spPr/>
      <dgm:t>
        <a:bodyPr/>
        <a:lstStyle/>
        <a:p>
          <a:endParaRPr lang="pl-PL"/>
        </a:p>
      </dgm:t>
    </dgm:pt>
    <dgm:pt modelId="{7EC42140-DEDB-4927-9087-285D30CA5926}">
      <dgm:prSet custT="1"/>
      <dgm:spPr/>
      <dgm:t>
        <a:bodyPr/>
        <a:lstStyle/>
        <a:p>
          <a:r>
            <a:rPr lang="pl-PL" sz="1600" b="0"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Wykrywanie niektórych mikroorganizmów może być trudne, jeśli próbki są pobierane natychmiast lub wkrótce po oczyszczeniu i dezynfekcji. Komórki mogą być nadal żywe, ale trudne do hodowli, w wyniku działania środków chemicznych używanych do czyszczenia i dezynfekcji, i mogą nie być łatwo wykrywalne</a:t>
          </a:r>
          <a:endParaRPr lang="pl-PL" sz="1600" b="1" u="sng" dirty="0">
            <a:solidFill>
              <a:srgbClr val="C00000"/>
            </a:solidFill>
            <a:latin typeface="Open Sans" panose="020B0606030504020204" pitchFamily="34" charset="0"/>
            <a:ea typeface="Open Sans" panose="020B0606030504020204" pitchFamily="34" charset="0"/>
            <a:cs typeface="Open Sans" panose="020B0606030504020204" pitchFamily="34" charset="0"/>
          </a:endParaRPr>
        </a:p>
      </dgm:t>
    </dgm:pt>
    <dgm:pt modelId="{5CC5DEE7-AC7F-4E48-901A-61BE4D776FC7}" type="parTrans" cxnId="{E7C30072-14DC-4878-882E-CBF40AEEABC4}">
      <dgm:prSet/>
      <dgm:spPr/>
      <dgm:t>
        <a:bodyPr/>
        <a:lstStyle/>
        <a:p>
          <a:endParaRPr lang="pl-PL"/>
        </a:p>
      </dgm:t>
    </dgm:pt>
    <dgm:pt modelId="{EC957354-CDB2-476D-A963-3723F81D213C}" type="sibTrans" cxnId="{E7C30072-14DC-4878-882E-CBF40AEEABC4}">
      <dgm:prSet/>
      <dgm:spPr/>
      <dgm:t>
        <a:bodyPr/>
        <a:lstStyle/>
        <a:p>
          <a:endParaRPr lang="pl-PL"/>
        </a:p>
      </dgm:t>
    </dgm:pt>
    <dgm:pt modelId="{0B3309E0-98D0-41EB-B9BD-E3CB7BC6C672}" type="pres">
      <dgm:prSet presAssocID="{1DD23BFB-ACD2-4525-B789-1F5D54306F91}" presName="linear" presStyleCnt="0">
        <dgm:presLayoutVars>
          <dgm:animLvl val="lvl"/>
          <dgm:resizeHandles val="exact"/>
        </dgm:presLayoutVars>
      </dgm:prSet>
      <dgm:spPr/>
    </dgm:pt>
    <dgm:pt modelId="{80282CB9-CFED-4DFA-A77D-1D29CA944505}" type="pres">
      <dgm:prSet presAssocID="{9B29370E-2415-42F1-8C3B-4ADEE1ADD955}" presName="parentText" presStyleLbl="node1" presStyleIdx="0" presStyleCnt="1">
        <dgm:presLayoutVars>
          <dgm:chMax val="0"/>
          <dgm:bulletEnabled val="1"/>
        </dgm:presLayoutVars>
      </dgm:prSet>
      <dgm:spPr/>
    </dgm:pt>
    <dgm:pt modelId="{03D2DAAC-01C3-423A-97EA-7E4B6166F0F9}" type="pres">
      <dgm:prSet presAssocID="{9B29370E-2415-42F1-8C3B-4ADEE1ADD955}" presName="childText" presStyleLbl="revTx" presStyleIdx="0" presStyleCnt="1">
        <dgm:presLayoutVars>
          <dgm:bulletEnabled val="1"/>
        </dgm:presLayoutVars>
      </dgm:prSet>
      <dgm:spPr/>
    </dgm:pt>
  </dgm:ptLst>
  <dgm:cxnLst>
    <dgm:cxn modelId="{0A2E8C02-8C9C-4AEB-AED9-F4CA62A948EB}" type="presOf" srcId="{1DD23BFB-ACD2-4525-B789-1F5D54306F91}" destId="{0B3309E0-98D0-41EB-B9BD-E3CB7BC6C672}" srcOrd="0" destOrd="0" presId="urn:microsoft.com/office/officeart/2005/8/layout/vList2"/>
    <dgm:cxn modelId="{0FFA0D18-CBA5-4EFD-B753-1562AD8C99E5}" srcId="{9B29370E-2415-42F1-8C3B-4ADEE1ADD955}" destId="{116004C4-6EB4-4D85-809C-028F8F98C237}" srcOrd="0" destOrd="0" parTransId="{54064B36-3FDC-4D32-8EF9-6D4AC3C54BD1}" sibTransId="{7314AF80-8CEC-466A-88B7-2FD6F02C37BB}"/>
    <dgm:cxn modelId="{CCEB2622-E3C6-4DBF-9D64-0288F63B780C}" srcId="{9B29370E-2415-42F1-8C3B-4ADEE1ADD955}" destId="{0BA8A6CE-30C5-4C20-BB50-F76F98C2B334}" srcOrd="2" destOrd="0" parTransId="{3643EC8F-3921-4A94-B923-24EB3EF2AA69}" sibTransId="{9D345FD6-440B-47F6-87EA-31FCC45B963A}"/>
    <dgm:cxn modelId="{CB5D9729-2B57-4257-87BE-272C6D6D31EF}" srcId="{9B29370E-2415-42F1-8C3B-4ADEE1ADD955}" destId="{088B2751-4CE4-4967-B5CF-E25142D16845}" srcOrd="1" destOrd="0" parTransId="{EBD1BC08-078A-4E3C-8DAD-670D020E0CA3}" sibTransId="{11C735F2-C2F0-4C14-8FA9-D329016F4FEE}"/>
    <dgm:cxn modelId="{0EE55C4B-FE9B-4D46-871F-1C1F38A7483D}" type="presOf" srcId="{7EC42140-DEDB-4927-9087-285D30CA5926}" destId="{03D2DAAC-01C3-423A-97EA-7E4B6166F0F9}" srcOrd="0" destOrd="3" presId="urn:microsoft.com/office/officeart/2005/8/layout/vList2"/>
    <dgm:cxn modelId="{E7C30072-14DC-4878-882E-CBF40AEEABC4}" srcId="{0BA8A6CE-30C5-4C20-BB50-F76F98C2B334}" destId="{7EC42140-DEDB-4927-9087-285D30CA5926}" srcOrd="0" destOrd="0" parTransId="{5CC5DEE7-AC7F-4E48-901A-61BE4D776FC7}" sibTransId="{EC957354-CDB2-476D-A963-3723F81D213C}"/>
    <dgm:cxn modelId="{EAF63A8C-9608-4820-81B3-632A6C7CA671}" type="presOf" srcId="{116004C4-6EB4-4D85-809C-028F8F98C237}" destId="{03D2DAAC-01C3-423A-97EA-7E4B6166F0F9}" srcOrd="0" destOrd="0" presId="urn:microsoft.com/office/officeart/2005/8/layout/vList2"/>
    <dgm:cxn modelId="{564BD49A-0A87-4397-B181-DA23055709CF}" srcId="{1DD23BFB-ACD2-4525-B789-1F5D54306F91}" destId="{9B29370E-2415-42F1-8C3B-4ADEE1ADD955}" srcOrd="0" destOrd="0" parTransId="{4519E8CC-A1E9-42D3-A060-B0107563EECF}" sibTransId="{834A8E21-243C-417A-BD83-13453C2AD65E}"/>
    <dgm:cxn modelId="{FAFE4ABB-8A5E-4D8A-8C7C-2CB1A42ECC32}" type="presOf" srcId="{9B29370E-2415-42F1-8C3B-4ADEE1ADD955}" destId="{80282CB9-CFED-4DFA-A77D-1D29CA944505}" srcOrd="0" destOrd="0" presId="urn:microsoft.com/office/officeart/2005/8/layout/vList2"/>
    <dgm:cxn modelId="{D587D3E8-D8D2-474D-B89C-268F634A1100}" type="presOf" srcId="{088B2751-4CE4-4967-B5CF-E25142D16845}" destId="{03D2DAAC-01C3-423A-97EA-7E4B6166F0F9}" srcOrd="0" destOrd="1" presId="urn:microsoft.com/office/officeart/2005/8/layout/vList2"/>
    <dgm:cxn modelId="{2C517DFB-A27C-4ADA-9A0D-6EE448E4D8AD}" type="presOf" srcId="{0BA8A6CE-30C5-4C20-BB50-F76F98C2B334}" destId="{03D2DAAC-01C3-423A-97EA-7E4B6166F0F9}" srcOrd="0" destOrd="2" presId="urn:microsoft.com/office/officeart/2005/8/layout/vList2"/>
    <dgm:cxn modelId="{D4C22EED-2587-47BD-84DF-2B7549EE3B11}" type="presParOf" srcId="{0B3309E0-98D0-41EB-B9BD-E3CB7BC6C672}" destId="{80282CB9-CFED-4DFA-A77D-1D29CA944505}" srcOrd="0" destOrd="0" presId="urn:microsoft.com/office/officeart/2005/8/layout/vList2"/>
    <dgm:cxn modelId="{DA451B29-79AE-4F43-AF95-2C98CBCA9FAF}" type="presParOf" srcId="{0B3309E0-98D0-41EB-B9BD-E3CB7BC6C672}" destId="{03D2DAAC-01C3-423A-97EA-7E4B6166F0F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DD23BFB-ACD2-4525-B789-1F5D54306F9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l-PL"/>
        </a:p>
      </dgm:t>
    </dgm:pt>
    <dgm:pt modelId="{9B29370E-2415-42F1-8C3B-4ADEE1ADD955}">
      <dgm:prSet phldrT="[Tekst]" custT="1"/>
      <dgm:spPr/>
      <dgm:t>
        <a:bodyPr/>
        <a:lstStyle/>
        <a:p>
          <a:r>
            <a:rPr lang="pl-PL" sz="2000" dirty="0">
              <a:latin typeface="Open Sans" panose="020B0606030504020204" pitchFamily="34" charset="0"/>
              <a:ea typeface="Open Sans" panose="020B0606030504020204" pitchFamily="34" charset="0"/>
              <a:cs typeface="Open Sans" panose="020B0606030504020204" pitchFamily="34" charset="0"/>
            </a:rPr>
            <a:t>Czas pobrania</a:t>
          </a:r>
        </a:p>
      </dgm:t>
    </dgm:pt>
    <dgm:pt modelId="{4519E8CC-A1E9-42D3-A060-B0107563EECF}" type="parTrans" cxnId="{564BD49A-0A87-4397-B181-DA23055709CF}">
      <dgm:prSet/>
      <dgm:spPr/>
      <dgm:t>
        <a:bodyPr/>
        <a:lstStyle/>
        <a:p>
          <a:endParaRPr lang="pl-PL"/>
        </a:p>
      </dgm:t>
    </dgm:pt>
    <dgm:pt modelId="{834A8E21-243C-417A-BD83-13453C2AD65E}" type="sibTrans" cxnId="{564BD49A-0A87-4397-B181-DA23055709CF}">
      <dgm:prSet/>
      <dgm:spPr/>
      <dgm:t>
        <a:bodyPr/>
        <a:lstStyle/>
        <a:p>
          <a:endParaRPr lang="pl-PL"/>
        </a:p>
      </dgm:t>
    </dgm:pt>
    <dgm:pt modelId="{116004C4-6EB4-4D85-809C-028F8F98C237}">
      <dgm:prSet/>
      <dgm:spPr/>
      <dgm:t>
        <a:bodyPr/>
        <a:lstStyle/>
        <a:p>
          <a:r>
            <a:rPr lang="pl-PL" sz="1700" dirty="0">
              <a:latin typeface="Open Sans" panose="020B0606030504020204" pitchFamily="34" charset="0"/>
              <a:ea typeface="Open Sans" panose="020B0606030504020204" pitchFamily="34" charset="0"/>
              <a:cs typeface="Open Sans" panose="020B0606030504020204" pitchFamily="34" charset="0"/>
            </a:rPr>
            <a:t>należy pobierać próbki w </a:t>
          </a:r>
          <a:r>
            <a:rPr lang="pl-PL" sz="17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różne dni tygodnia </a:t>
          </a:r>
          <a:r>
            <a:rPr lang="pl-PL" sz="1700" dirty="0">
              <a:latin typeface="Open Sans" panose="020B0606030504020204" pitchFamily="34" charset="0"/>
              <a:ea typeface="Open Sans" panose="020B0606030504020204" pitchFamily="34" charset="0"/>
              <a:cs typeface="Open Sans" panose="020B0606030504020204" pitchFamily="34" charset="0"/>
            </a:rPr>
            <a:t>(jeśli nie jest wykonywane codziennie)</a:t>
          </a:r>
        </a:p>
      </dgm:t>
    </dgm:pt>
    <dgm:pt modelId="{54064B36-3FDC-4D32-8EF9-6D4AC3C54BD1}" type="parTrans" cxnId="{0FFA0D18-CBA5-4EFD-B753-1562AD8C99E5}">
      <dgm:prSet/>
      <dgm:spPr/>
      <dgm:t>
        <a:bodyPr/>
        <a:lstStyle/>
        <a:p>
          <a:endParaRPr lang="pl-PL"/>
        </a:p>
      </dgm:t>
    </dgm:pt>
    <dgm:pt modelId="{7314AF80-8CEC-466A-88B7-2FD6F02C37BB}" type="sibTrans" cxnId="{0FFA0D18-CBA5-4EFD-B753-1562AD8C99E5}">
      <dgm:prSet/>
      <dgm:spPr/>
      <dgm:t>
        <a:bodyPr/>
        <a:lstStyle/>
        <a:p>
          <a:endParaRPr lang="pl-PL"/>
        </a:p>
      </dgm:t>
    </dgm:pt>
    <dgm:pt modelId="{5BC89468-E44E-4A83-94DD-A2DD192404D5}">
      <dgm:prSet/>
      <dgm:spPr/>
      <dgm:t>
        <a:bodyPr/>
        <a:lstStyle/>
        <a:p>
          <a:r>
            <a:rPr lang="pl-PL" sz="1700" dirty="0">
              <a:latin typeface="Open Sans" panose="020B0606030504020204" pitchFamily="34" charset="0"/>
              <a:ea typeface="Open Sans" panose="020B0606030504020204" pitchFamily="34" charset="0"/>
              <a:cs typeface="Open Sans" panose="020B0606030504020204" pitchFamily="34" charset="0"/>
            </a:rPr>
            <a:t>pobieranie próbek powinno być wykonywane </a:t>
          </a:r>
          <a:r>
            <a:rPr lang="pl-PL" sz="1700" b="1" u="sng" dirty="0">
              <a:solidFill>
                <a:srgbClr val="FF0000"/>
              </a:solidFill>
              <a:latin typeface="Open Sans" panose="020B0606030504020204" pitchFamily="34" charset="0"/>
              <a:ea typeface="Open Sans" panose="020B0606030504020204" pitchFamily="34" charset="0"/>
              <a:cs typeface="Open Sans" panose="020B0606030504020204" pitchFamily="34" charset="0"/>
            </a:rPr>
            <a:t>bardzo często</a:t>
          </a:r>
          <a:r>
            <a:rPr lang="pl-PL" sz="1700" b="1" dirty="0">
              <a:latin typeface="Open Sans" panose="020B0606030504020204" pitchFamily="34" charset="0"/>
              <a:ea typeface="Open Sans" panose="020B0606030504020204" pitchFamily="34" charset="0"/>
              <a:cs typeface="Open Sans" panose="020B0606030504020204" pitchFamily="34" charset="0"/>
            </a:rPr>
            <a:t> </a:t>
          </a:r>
          <a:r>
            <a:rPr lang="pl-PL" sz="1700" dirty="0">
              <a:latin typeface="Open Sans" panose="020B0606030504020204" pitchFamily="34" charset="0"/>
              <a:ea typeface="Open Sans" panose="020B0606030504020204" pitchFamily="34" charset="0"/>
              <a:cs typeface="Open Sans" panose="020B0606030504020204" pitchFamily="34" charset="0"/>
            </a:rPr>
            <a:t>w obszarach, w których produkt spożywczy jest </a:t>
          </a:r>
          <a:r>
            <a:rPr lang="pl-PL" sz="1700" u="sng" dirty="0">
              <a:solidFill>
                <a:schemeClr val="tx1"/>
              </a:solidFill>
              <a:latin typeface="Open Sans" panose="020B0606030504020204" pitchFamily="34" charset="0"/>
              <a:ea typeface="Open Sans" panose="020B0606030504020204" pitchFamily="34" charset="0"/>
              <a:cs typeface="Open Sans" panose="020B0606030504020204" pitchFamily="34" charset="0"/>
            </a:rPr>
            <a:t>narażony na zanieczyszczenie, </a:t>
          </a:r>
        </a:p>
      </dgm:t>
    </dgm:pt>
    <dgm:pt modelId="{EA29A9CE-CF9C-4B1F-9C0A-6F3D718A385E}" type="parTrans" cxnId="{6DA62E97-3657-48D9-9ED3-F515F2534125}">
      <dgm:prSet/>
      <dgm:spPr/>
      <dgm:t>
        <a:bodyPr/>
        <a:lstStyle/>
        <a:p>
          <a:endParaRPr lang="pl-PL"/>
        </a:p>
      </dgm:t>
    </dgm:pt>
    <dgm:pt modelId="{A9801276-862D-4109-905E-6E68AF0A8809}" type="sibTrans" cxnId="{6DA62E97-3657-48D9-9ED3-F515F2534125}">
      <dgm:prSet/>
      <dgm:spPr/>
      <dgm:t>
        <a:bodyPr/>
        <a:lstStyle/>
        <a:p>
          <a:endParaRPr lang="pl-PL"/>
        </a:p>
      </dgm:t>
    </dgm:pt>
    <dgm:pt modelId="{8B3E0162-0F0B-48EF-AEB6-55B10E4F7419}">
      <dgm:prSet/>
      <dgm:spPr/>
      <dgm:t>
        <a:bodyPr/>
        <a:lstStyle/>
        <a:p>
          <a:r>
            <a:rPr lang="pl-PL" sz="1700" dirty="0">
              <a:latin typeface="Open Sans" panose="020B0606030504020204" pitchFamily="34" charset="0"/>
              <a:ea typeface="Open Sans" panose="020B0606030504020204" pitchFamily="34" charset="0"/>
              <a:cs typeface="Open Sans" panose="020B0606030504020204" pitchFamily="34" charset="0"/>
            </a:rPr>
            <a:t>zasadne jest pobranie próbek </a:t>
          </a:r>
          <a:r>
            <a:rPr lang="pl-PL" sz="17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po naprawie sprzętu </a:t>
          </a:r>
          <a:r>
            <a:rPr lang="pl-PL" sz="1700" dirty="0">
              <a:latin typeface="Open Sans" panose="020B0606030504020204" pitchFamily="34" charset="0"/>
              <a:ea typeface="Open Sans" panose="020B0606030504020204" pitchFamily="34" charset="0"/>
              <a:cs typeface="Open Sans" panose="020B0606030504020204" pitchFamily="34" charset="0"/>
            </a:rPr>
            <a:t>lub przy </a:t>
          </a:r>
          <a:r>
            <a:rPr lang="pl-PL" sz="17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wzroście zdolności produkcyjnych </a:t>
          </a:r>
          <a:r>
            <a:rPr lang="pl-PL" sz="1700" dirty="0">
              <a:latin typeface="Open Sans" panose="020B0606030504020204" pitchFamily="34" charset="0"/>
              <a:ea typeface="Open Sans" panose="020B0606030504020204" pitchFamily="34" charset="0"/>
              <a:cs typeface="Open Sans" panose="020B0606030504020204" pitchFamily="34" charset="0"/>
            </a:rPr>
            <a:t>(ponieważ mogą one zwiększyć ryzyko zanieczyszczenia mikrobiologicznego)</a:t>
          </a:r>
        </a:p>
      </dgm:t>
    </dgm:pt>
    <dgm:pt modelId="{866E139E-7185-41AD-98DB-FD433EF05203}" type="parTrans" cxnId="{21C96AFC-CF4B-415E-A2BE-A28128B3A7CC}">
      <dgm:prSet/>
      <dgm:spPr/>
      <dgm:t>
        <a:bodyPr/>
        <a:lstStyle/>
        <a:p>
          <a:endParaRPr lang="pl-PL"/>
        </a:p>
      </dgm:t>
    </dgm:pt>
    <dgm:pt modelId="{39FF8074-3499-4E7E-802A-E9F911C65F57}" type="sibTrans" cxnId="{21C96AFC-CF4B-415E-A2BE-A28128B3A7CC}">
      <dgm:prSet/>
      <dgm:spPr/>
      <dgm:t>
        <a:bodyPr/>
        <a:lstStyle/>
        <a:p>
          <a:endParaRPr lang="pl-PL"/>
        </a:p>
      </dgm:t>
    </dgm:pt>
    <dgm:pt modelId="{106F5C59-6611-4A96-8461-976D0DB6F1E5}">
      <dgm:prSet/>
      <dgm:spPr/>
      <dgm:t>
        <a:bodyPr/>
        <a:lstStyle/>
        <a:p>
          <a:r>
            <a:rPr lang="pl-PL" sz="17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znacznie rzadziej </a:t>
          </a:r>
          <a:r>
            <a:rPr lang="pl-PL" sz="1700" dirty="0">
              <a:latin typeface="Open Sans" panose="020B0606030504020204" pitchFamily="34" charset="0"/>
              <a:ea typeface="Open Sans" panose="020B0606030504020204" pitchFamily="34" charset="0"/>
              <a:cs typeface="Open Sans" panose="020B0606030504020204" pitchFamily="34" charset="0"/>
            </a:rPr>
            <a:t>pobiera się próbki w obszarach, w których nie jest narażony na zanieczyszczenie  (obszary przechowywania).</a:t>
          </a:r>
        </a:p>
      </dgm:t>
    </dgm:pt>
    <dgm:pt modelId="{AC38322E-CB94-4454-925E-F7EC4E00763E}" type="parTrans" cxnId="{1A7082D7-6E3E-4713-9A5E-DF53D7C315E1}">
      <dgm:prSet/>
      <dgm:spPr/>
      <dgm:t>
        <a:bodyPr/>
        <a:lstStyle/>
        <a:p>
          <a:endParaRPr lang="pl-PL"/>
        </a:p>
      </dgm:t>
    </dgm:pt>
    <dgm:pt modelId="{7E27C975-7706-4BE4-8418-8C6EE2256148}" type="sibTrans" cxnId="{1A7082D7-6E3E-4713-9A5E-DF53D7C315E1}">
      <dgm:prSet/>
      <dgm:spPr/>
      <dgm:t>
        <a:bodyPr/>
        <a:lstStyle/>
        <a:p>
          <a:endParaRPr lang="pl-PL"/>
        </a:p>
      </dgm:t>
    </dgm:pt>
    <dgm:pt modelId="{0B3309E0-98D0-41EB-B9BD-E3CB7BC6C672}" type="pres">
      <dgm:prSet presAssocID="{1DD23BFB-ACD2-4525-B789-1F5D54306F91}" presName="linear" presStyleCnt="0">
        <dgm:presLayoutVars>
          <dgm:animLvl val="lvl"/>
          <dgm:resizeHandles val="exact"/>
        </dgm:presLayoutVars>
      </dgm:prSet>
      <dgm:spPr/>
    </dgm:pt>
    <dgm:pt modelId="{80282CB9-CFED-4DFA-A77D-1D29CA944505}" type="pres">
      <dgm:prSet presAssocID="{9B29370E-2415-42F1-8C3B-4ADEE1ADD955}" presName="parentText" presStyleLbl="node1" presStyleIdx="0" presStyleCnt="1">
        <dgm:presLayoutVars>
          <dgm:chMax val="0"/>
          <dgm:bulletEnabled val="1"/>
        </dgm:presLayoutVars>
      </dgm:prSet>
      <dgm:spPr/>
    </dgm:pt>
    <dgm:pt modelId="{03D2DAAC-01C3-423A-97EA-7E4B6166F0F9}" type="pres">
      <dgm:prSet presAssocID="{9B29370E-2415-42F1-8C3B-4ADEE1ADD955}" presName="childText" presStyleLbl="revTx" presStyleIdx="0" presStyleCnt="1">
        <dgm:presLayoutVars>
          <dgm:bulletEnabled val="1"/>
        </dgm:presLayoutVars>
      </dgm:prSet>
      <dgm:spPr/>
    </dgm:pt>
  </dgm:ptLst>
  <dgm:cxnLst>
    <dgm:cxn modelId="{0A2E8C02-8C9C-4AEB-AED9-F4CA62A948EB}" type="presOf" srcId="{1DD23BFB-ACD2-4525-B789-1F5D54306F91}" destId="{0B3309E0-98D0-41EB-B9BD-E3CB7BC6C672}" srcOrd="0" destOrd="0" presId="urn:microsoft.com/office/officeart/2005/8/layout/vList2"/>
    <dgm:cxn modelId="{0FFA0D18-CBA5-4EFD-B753-1562AD8C99E5}" srcId="{9B29370E-2415-42F1-8C3B-4ADEE1ADD955}" destId="{116004C4-6EB4-4D85-809C-028F8F98C237}" srcOrd="0" destOrd="0" parTransId="{54064B36-3FDC-4D32-8EF9-6D4AC3C54BD1}" sibTransId="{7314AF80-8CEC-466A-88B7-2FD6F02C37BB}"/>
    <dgm:cxn modelId="{7A3EDC1A-EEEF-40E1-968D-4D19B4254FB7}" type="presOf" srcId="{8B3E0162-0F0B-48EF-AEB6-55B10E4F7419}" destId="{03D2DAAC-01C3-423A-97EA-7E4B6166F0F9}" srcOrd="0" destOrd="1" presId="urn:microsoft.com/office/officeart/2005/8/layout/vList2"/>
    <dgm:cxn modelId="{3936987B-77C9-4816-A3F4-DD43374BA269}" type="presOf" srcId="{5BC89468-E44E-4A83-94DD-A2DD192404D5}" destId="{03D2DAAC-01C3-423A-97EA-7E4B6166F0F9}" srcOrd="0" destOrd="2" presId="urn:microsoft.com/office/officeart/2005/8/layout/vList2"/>
    <dgm:cxn modelId="{EAF63A8C-9608-4820-81B3-632A6C7CA671}" type="presOf" srcId="{116004C4-6EB4-4D85-809C-028F8F98C237}" destId="{03D2DAAC-01C3-423A-97EA-7E4B6166F0F9}" srcOrd="0" destOrd="0" presId="urn:microsoft.com/office/officeart/2005/8/layout/vList2"/>
    <dgm:cxn modelId="{8E84E38C-28DF-4E50-852F-A962C023FC7C}" type="presOf" srcId="{106F5C59-6611-4A96-8461-976D0DB6F1E5}" destId="{03D2DAAC-01C3-423A-97EA-7E4B6166F0F9}" srcOrd="0" destOrd="3" presId="urn:microsoft.com/office/officeart/2005/8/layout/vList2"/>
    <dgm:cxn modelId="{6DA62E97-3657-48D9-9ED3-F515F2534125}" srcId="{9B29370E-2415-42F1-8C3B-4ADEE1ADD955}" destId="{5BC89468-E44E-4A83-94DD-A2DD192404D5}" srcOrd="2" destOrd="0" parTransId="{EA29A9CE-CF9C-4B1F-9C0A-6F3D718A385E}" sibTransId="{A9801276-862D-4109-905E-6E68AF0A8809}"/>
    <dgm:cxn modelId="{564BD49A-0A87-4397-B181-DA23055709CF}" srcId="{1DD23BFB-ACD2-4525-B789-1F5D54306F91}" destId="{9B29370E-2415-42F1-8C3B-4ADEE1ADD955}" srcOrd="0" destOrd="0" parTransId="{4519E8CC-A1E9-42D3-A060-B0107563EECF}" sibTransId="{834A8E21-243C-417A-BD83-13453C2AD65E}"/>
    <dgm:cxn modelId="{FAFE4ABB-8A5E-4D8A-8C7C-2CB1A42ECC32}" type="presOf" srcId="{9B29370E-2415-42F1-8C3B-4ADEE1ADD955}" destId="{80282CB9-CFED-4DFA-A77D-1D29CA944505}" srcOrd="0" destOrd="0" presId="urn:microsoft.com/office/officeart/2005/8/layout/vList2"/>
    <dgm:cxn modelId="{1A7082D7-6E3E-4713-9A5E-DF53D7C315E1}" srcId="{9B29370E-2415-42F1-8C3B-4ADEE1ADD955}" destId="{106F5C59-6611-4A96-8461-976D0DB6F1E5}" srcOrd="3" destOrd="0" parTransId="{AC38322E-CB94-4454-925E-F7EC4E00763E}" sibTransId="{7E27C975-7706-4BE4-8418-8C6EE2256148}"/>
    <dgm:cxn modelId="{21C96AFC-CF4B-415E-A2BE-A28128B3A7CC}" srcId="{9B29370E-2415-42F1-8C3B-4ADEE1ADD955}" destId="{8B3E0162-0F0B-48EF-AEB6-55B10E4F7419}" srcOrd="1" destOrd="0" parTransId="{866E139E-7185-41AD-98DB-FD433EF05203}" sibTransId="{39FF8074-3499-4E7E-802A-E9F911C65F57}"/>
    <dgm:cxn modelId="{D4C22EED-2587-47BD-84DF-2B7549EE3B11}" type="presParOf" srcId="{0B3309E0-98D0-41EB-B9BD-E3CB7BC6C672}" destId="{80282CB9-CFED-4DFA-A77D-1D29CA944505}" srcOrd="0" destOrd="0" presId="urn:microsoft.com/office/officeart/2005/8/layout/vList2"/>
    <dgm:cxn modelId="{DA451B29-79AE-4F43-AF95-2C98CBCA9FAF}" type="presParOf" srcId="{0B3309E0-98D0-41EB-B9BD-E3CB7BC6C672}" destId="{03D2DAAC-01C3-423A-97EA-7E4B6166F0F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1A83861-5F7F-4A10-8EE6-19D11FE02CC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pl-PL"/>
        </a:p>
      </dgm:t>
    </dgm:pt>
    <dgm:pt modelId="{27A487A6-116B-4C68-97E8-90D4EA436523}">
      <dgm:prSet phldrT="[Tekst]"/>
      <dgm:spPr/>
      <dgm:t>
        <a:bodyPr/>
        <a:lstStyle/>
        <a:p>
          <a:r>
            <a:rPr lang="pl-PL" dirty="0"/>
            <a:t>płytki kontaktowe</a:t>
          </a:r>
        </a:p>
      </dgm:t>
    </dgm:pt>
    <dgm:pt modelId="{0006FC30-E115-4744-A2C6-2D143837E56D}" type="parTrans" cxnId="{150C209D-0D3D-49D0-8BF2-1BF15941E13A}">
      <dgm:prSet/>
      <dgm:spPr/>
      <dgm:t>
        <a:bodyPr/>
        <a:lstStyle/>
        <a:p>
          <a:endParaRPr lang="pl-PL"/>
        </a:p>
      </dgm:t>
    </dgm:pt>
    <dgm:pt modelId="{D629679D-668C-4397-B393-3B17D314DCE8}" type="sibTrans" cxnId="{150C209D-0D3D-49D0-8BF2-1BF15941E13A}">
      <dgm:prSet/>
      <dgm:spPr/>
      <dgm:t>
        <a:bodyPr/>
        <a:lstStyle/>
        <a:p>
          <a:endParaRPr lang="pl-PL"/>
        </a:p>
      </dgm:t>
    </dgm:pt>
    <dgm:pt modelId="{204C8E93-F4D3-40BB-8E68-3B23D77B93E3}">
      <dgm:prSet/>
      <dgm:spPr/>
      <dgm:t>
        <a:bodyPr/>
        <a:lstStyle/>
        <a:p>
          <a:r>
            <a:rPr lang="pl-PL" dirty="0"/>
            <a:t>sterylne </a:t>
          </a:r>
          <a:r>
            <a:rPr lang="pl-PL" dirty="0" err="1"/>
            <a:t>wymazówki</a:t>
          </a:r>
          <a:endParaRPr lang="pl-PL" dirty="0"/>
        </a:p>
      </dgm:t>
    </dgm:pt>
    <dgm:pt modelId="{201E7387-2580-48D9-8E66-B6B83708286F}" type="parTrans" cxnId="{8D7F4D3C-4983-493C-808D-AA6939055027}">
      <dgm:prSet/>
      <dgm:spPr/>
      <dgm:t>
        <a:bodyPr/>
        <a:lstStyle/>
        <a:p>
          <a:endParaRPr lang="pl-PL"/>
        </a:p>
      </dgm:t>
    </dgm:pt>
    <dgm:pt modelId="{A19FB525-2936-4E4D-87A4-C5647A00E060}" type="sibTrans" cxnId="{8D7F4D3C-4983-493C-808D-AA6939055027}">
      <dgm:prSet/>
      <dgm:spPr/>
      <dgm:t>
        <a:bodyPr/>
        <a:lstStyle/>
        <a:p>
          <a:endParaRPr lang="pl-PL"/>
        </a:p>
      </dgm:t>
    </dgm:pt>
    <dgm:pt modelId="{61B23E07-B782-4089-9E30-A3FDF1B6E364}">
      <dgm:prSet/>
      <dgm:spPr/>
      <dgm:t>
        <a:bodyPr/>
        <a:lstStyle/>
        <a:p>
          <a:r>
            <a:rPr lang="pl-PL" dirty="0"/>
            <a:t>do pobierania próbek z trudno osiągalnych, małych obszarów (≤ 100 cm</a:t>
          </a:r>
          <a:r>
            <a:rPr lang="pl-PL" baseline="30000" dirty="0"/>
            <a:t>2</a:t>
          </a:r>
          <a:r>
            <a:rPr lang="pl-PL" dirty="0"/>
            <a:t>)</a:t>
          </a:r>
        </a:p>
      </dgm:t>
    </dgm:pt>
    <dgm:pt modelId="{5475EB96-1DDF-4482-A94D-1852869F87DF}" type="parTrans" cxnId="{5F810160-3BCC-4CEE-9F9C-7AF985BDEC38}">
      <dgm:prSet/>
      <dgm:spPr/>
      <dgm:t>
        <a:bodyPr/>
        <a:lstStyle/>
        <a:p>
          <a:endParaRPr lang="pl-PL"/>
        </a:p>
      </dgm:t>
    </dgm:pt>
    <dgm:pt modelId="{6E2A17AB-60BC-4DB1-B7F9-688CCBBF2619}" type="sibTrans" cxnId="{5F810160-3BCC-4CEE-9F9C-7AF985BDEC38}">
      <dgm:prSet/>
      <dgm:spPr/>
      <dgm:t>
        <a:bodyPr/>
        <a:lstStyle/>
        <a:p>
          <a:endParaRPr lang="pl-PL"/>
        </a:p>
      </dgm:t>
    </dgm:pt>
    <dgm:pt modelId="{A349BC85-444C-4721-815B-35326A54B4D4}">
      <dgm:prSet/>
      <dgm:spPr/>
      <dgm:t>
        <a:bodyPr/>
        <a:lstStyle/>
        <a:p>
          <a:r>
            <a:rPr lang="pl-PL" dirty="0"/>
            <a:t>do pobierania próbek z dużych powierzchni (&gt; 100 cm)</a:t>
          </a:r>
        </a:p>
      </dgm:t>
    </dgm:pt>
    <dgm:pt modelId="{1950FBB1-2E6B-471F-98A7-8863A950D6F6}" type="parTrans" cxnId="{060E2F4A-0C10-45F8-B474-439446552A95}">
      <dgm:prSet/>
      <dgm:spPr/>
      <dgm:t>
        <a:bodyPr/>
        <a:lstStyle/>
        <a:p>
          <a:endParaRPr lang="pl-PL"/>
        </a:p>
      </dgm:t>
    </dgm:pt>
    <dgm:pt modelId="{7CD89D59-05DD-4981-A432-23E1691C8EA8}" type="sibTrans" cxnId="{060E2F4A-0C10-45F8-B474-439446552A95}">
      <dgm:prSet/>
      <dgm:spPr/>
      <dgm:t>
        <a:bodyPr/>
        <a:lstStyle/>
        <a:p>
          <a:endParaRPr lang="pl-PL"/>
        </a:p>
      </dgm:t>
    </dgm:pt>
    <dgm:pt modelId="{DAEAD611-09C6-47A3-98B5-869C3C3C0E2F}">
      <dgm:prSet phldrT="[Tekst]"/>
      <dgm:spPr/>
      <dgm:t>
        <a:bodyPr/>
        <a:lstStyle/>
        <a:p>
          <a:r>
            <a:rPr lang="pl-PL" dirty="0"/>
            <a:t>mają zastosowanie tylko do płaskich powierzchni</a:t>
          </a:r>
        </a:p>
      </dgm:t>
    </dgm:pt>
    <dgm:pt modelId="{D1EEB8FA-EC7F-42DA-B2D4-E69B3596C9EE}" type="parTrans" cxnId="{59525FE3-F1F7-4D7A-B061-49C8D96BB96C}">
      <dgm:prSet/>
      <dgm:spPr/>
      <dgm:t>
        <a:bodyPr/>
        <a:lstStyle/>
        <a:p>
          <a:endParaRPr lang="pl-PL"/>
        </a:p>
      </dgm:t>
    </dgm:pt>
    <dgm:pt modelId="{77C7E9DA-DC34-40C3-9776-757EA15BA3B5}" type="sibTrans" cxnId="{59525FE3-F1F7-4D7A-B061-49C8D96BB96C}">
      <dgm:prSet/>
      <dgm:spPr/>
      <dgm:t>
        <a:bodyPr/>
        <a:lstStyle/>
        <a:p>
          <a:endParaRPr lang="pl-PL"/>
        </a:p>
      </dgm:t>
    </dgm:pt>
    <dgm:pt modelId="{B22376EB-450C-4B04-9FF6-D9757484672B}">
      <dgm:prSet/>
      <dgm:spPr/>
      <dgm:t>
        <a:bodyPr/>
        <a:lstStyle/>
        <a:p>
          <a:r>
            <a:rPr lang="pl-PL" dirty="0"/>
            <a:t>sterylne ściereczki lub gąbki</a:t>
          </a:r>
        </a:p>
      </dgm:t>
    </dgm:pt>
    <dgm:pt modelId="{CB760196-F9BB-4423-9A63-AE5724BFD33B}" type="parTrans" cxnId="{A7D38360-4CEC-4A89-8F73-8C2A1E52EA8E}">
      <dgm:prSet/>
      <dgm:spPr/>
      <dgm:t>
        <a:bodyPr/>
        <a:lstStyle/>
        <a:p>
          <a:endParaRPr lang="pl-PL"/>
        </a:p>
      </dgm:t>
    </dgm:pt>
    <dgm:pt modelId="{D54D30BE-C18A-4E8A-99A8-06E8768A77A6}" type="sibTrans" cxnId="{A7D38360-4CEC-4A89-8F73-8C2A1E52EA8E}">
      <dgm:prSet/>
      <dgm:spPr/>
      <dgm:t>
        <a:bodyPr/>
        <a:lstStyle/>
        <a:p>
          <a:endParaRPr lang="pl-PL"/>
        </a:p>
      </dgm:t>
    </dgm:pt>
    <dgm:pt modelId="{198FBEC0-2B46-40E0-A380-988387100B02}" type="pres">
      <dgm:prSet presAssocID="{11A83861-5F7F-4A10-8EE6-19D11FE02CC0}" presName="Name0" presStyleCnt="0">
        <dgm:presLayoutVars>
          <dgm:dir/>
          <dgm:animLvl val="lvl"/>
          <dgm:resizeHandles val="exact"/>
        </dgm:presLayoutVars>
      </dgm:prSet>
      <dgm:spPr/>
    </dgm:pt>
    <dgm:pt modelId="{C2C3E6AF-EBCE-4ED3-BCC3-108033D06C3F}" type="pres">
      <dgm:prSet presAssocID="{27A487A6-116B-4C68-97E8-90D4EA436523}" presName="composite" presStyleCnt="0"/>
      <dgm:spPr/>
    </dgm:pt>
    <dgm:pt modelId="{94F84EF7-7B63-436C-8749-08EEFAF2C2D6}" type="pres">
      <dgm:prSet presAssocID="{27A487A6-116B-4C68-97E8-90D4EA436523}" presName="parTx" presStyleLbl="alignNode1" presStyleIdx="0" presStyleCnt="3">
        <dgm:presLayoutVars>
          <dgm:chMax val="0"/>
          <dgm:chPref val="0"/>
          <dgm:bulletEnabled val="1"/>
        </dgm:presLayoutVars>
      </dgm:prSet>
      <dgm:spPr/>
    </dgm:pt>
    <dgm:pt modelId="{025F1C48-F07B-4372-BF33-685E7BC1C01B}" type="pres">
      <dgm:prSet presAssocID="{27A487A6-116B-4C68-97E8-90D4EA436523}" presName="desTx" presStyleLbl="alignAccFollowNode1" presStyleIdx="0" presStyleCnt="3">
        <dgm:presLayoutVars>
          <dgm:bulletEnabled val="1"/>
        </dgm:presLayoutVars>
      </dgm:prSet>
      <dgm:spPr/>
    </dgm:pt>
    <dgm:pt modelId="{9234F4B4-BEF1-456C-9068-B675802AFA1A}" type="pres">
      <dgm:prSet presAssocID="{D629679D-668C-4397-B393-3B17D314DCE8}" presName="space" presStyleCnt="0"/>
      <dgm:spPr/>
    </dgm:pt>
    <dgm:pt modelId="{06BECBB4-1E48-4615-864E-C2D9BA5AE137}" type="pres">
      <dgm:prSet presAssocID="{204C8E93-F4D3-40BB-8E68-3B23D77B93E3}" presName="composite" presStyleCnt="0"/>
      <dgm:spPr/>
    </dgm:pt>
    <dgm:pt modelId="{16DFB299-A0EF-4492-95B8-2B484A15FE6B}" type="pres">
      <dgm:prSet presAssocID="{204C8E93-F4D3-40BB-8E68-3B23D77B93E3}" presName="parTx" presStyleLbl="alignNode1" presStyleIdx="1" presStyleCnt="3">
        <dgm:presLayoutVars>
          <dgm:chMax val="0"/>
          <dgm:chPref val="0"/>
          <dgm:bulletEnabled val="1"/>
        </dgm:presLayoutVars>
      </dgm:prSet>
      <dgm:spPr/>
    </dgm:pt>
    <dgm:pt modelId="{1BD5AA17-BBD2-4E36-AF46-92A5A7E0D6DC}" type="pres">
      <dgm:prSet presAssocID="{204C8E93-F4D3-40BB-8E68-3B23D77B93E3}" presName="desTx" presStyleLbl="alignAccFollowNode1" presStyleIdx="1" presStyleCnt="3">
        <dgm:presLayoutVars>
          <dgm:bulletEnabled val="1"/>
        </dgm:presLayoutVars>
      </dgm:prSet>
      <dgm:spPr/>
    </dgm:pt>
    <dgm:pt modelId="{F604543D-17A2-4688-8C2B-BB18A0F3E168}" type="pres">
      <dgm:prSet presAssocID="{A19FB525-2936-4E4D-87A4-C5647A00E060}" presName="space" presStyleCnt="0"/>
      <dgm:spPr/>
    </dgm:pt>
    <dgm:pt modelId="{48BAD568-EC46-4FB6-B5AC-980CD6F012E7}" type="pres">
      <dgm:prSet presAssocID="{B22376EB-450C-4B04-9FF6-D9757484672B}" presName="composite" presStyleCnt="0"/>
      <dgm:spPr/>
    </dgm:pt>
    <dgm:pt modelId="{0FFB5459-7143-4128-8633-ED04F08DE812}" type="pres">
      <dgm:prSet presAssocID="{B22376EB-450C-4B04-9FF6-D9757484672B}" presName="parTx" presStyleLbl="alignNode1" presStyleIdx="2" presStyleCnt="3">
        <dgm:presLayoutVars>
          <dgm:chMax val="0"/>
          <dgm:chPref val="0"/>
          <dgm:bulletEnabled val="1"/>
        </dgm:presLayoutVars>
      </dgm:prSet>
      <dgm:spPr/>
    </dgm:pt>
    <dgm:pt modelId="{73240110-8D38-49D3-BAAC-26535B86E825}" type="pres">
      <dgm:prSet presAssocID="{B22376EB-450C-4B04-9FF6-D9757484672B}" presName="desTx" presStyleLbl="alignAccFollowNode1" presStyleIdx="2" presStyleCnt="3">
        <dgm:presLayoutVars>
          <dgm:bulletEnabled val="1"/>
        </dgm:presLayoutVars>
      </dgm:prSet>
      <dgm:spPr/>
    </dgm:pt>
  </dgm:ptLst>
  <dgm:cxnLst>
    <dgm:cxn modelId="{252C4D2C-17E4-41A3-A16A-E5CD85EFA14D}" type="presOf" srcId="{27A487A6-116B-4C68-97E8-90D4EA436523}" destId="{94F84EF7-7B63-436C-8749-08EEFAF2C2D6}" srcOrd="0" destOrd="0" presId="urn:microsoft.com/office/officeart/2005/8/layout/hList1"/>
    <dgm:cxn modelId="{F3A65A2E-7901-4691-95B9-013E75EA7061}" type="presOf" srcId="{A349BC85-444C-4721-815B-35326A54B4D4}" destId="{73240110-8D38-49D3-BAAC-26535B86E825}" srcOrd="0" destOrd="0" presId="urn:microsoft.com/office/officeart/2005/8/layout/hList1"/>
    <dgm:cxn modelId="{8D7F4D3C-4983-493C-808D-AA6939055027}" srcId="{11A83861-5F7F-4A10-8EE6-19D11FE02CC0}" destId="{204C8E93-F4D3-40BB-8E68-3B23D77B93E3}" srcOrd="1" destOrd="0" parTransId="{201E7387-2580-48D9-8E66-B6B83708286F}" sibTransId="{A19FB525-2936-4E4D-87A4-C5647A00E060}"/>
    <dgm:cxn modelId="{5F810160-3BCC-4CEE-9F9C-7AF985BDEC38}" srcId="{204C8E93-F4D3-40BB-8E68-3B23D77B93E3}" destId="{61B23E07-B782-4089-9E30-A3FDF1B6E364}" srcOrd="0" destOrd="0" parTransId="{5475EB96-1DDF-4482-A94D-1852869F87DF}" sibTransId="{6E2A17AB-60BC-4DB1-B7F9-688CCBBF2619}"/>
    <dgm:cxn modelId="{A7D38360-4CEC-4A89-8F73-8C2A1E52EA8E}" srcId="{11A83861-5F7F-4A10-8EE6-19D11FE02CC0}" destId="{B22376EB-450C-4B04-9FF6-D9757484672B}" srcOrd="2" destOrd="0" parTransId="{CB760196-F9BB-4423-9A63-AE5724BFD33B}" sibTransId="{D54D30BE-C18A-4E8A-99A8-06E8768A77A6}"/>
    <dgm:cxn modelId="{060E2F4A-0C10-45F8-B474-439446552A95}" srcId="{B22376EB-450C-4B04-9FF6-D9757484672B}" destId="{A349BC85-444C-4721-815B-35326A54B4D4}" srcOrd="0" destOrd="0" parTransId="{1950FBB1-2E6B-471F-98A7-8863A950D6F6}" sibTransId="{7CD89D59-05DD-4981-A432-23E1691C8EA8}"/>
    <dgm:cxn modelId="{B458996D-9406-40B8-940F-5A98C7ABA77B}" type="presOf" srcId="{204C8E93-F4D3-40BB-8E68-3B23D77B93E3}" destId="{16DFB299-A0EF-4492-95B8-2B484A15FE6B}" srcOrd="0" destOrd="0" presId="urn:microsoft.com/office/officeart/2005/8/layout/hList1"/>
    <dgm:cxn modelId="{88668554-5C41-4126-90E2-54D9593857FF}" type="presOf" srcId="{61B23E07-B782-4089-9E30-A3FDF1B6E364}" destId="{1BD5AA17-BBD2-4E36-AF46-92A5A7E0D6DC}" srcOrd="0" destOrd="0" presId="urn:microsoft.com/office/officeart/2005/8/layout/hList1"/>
    <dgm:cxn modelId="{D5CB0C58-9BB4-45E2-AC80-74708650E0A3}" type="presOf" srcId="{DAEAD611-09C6-47A3-98B5-869C3C3C0E2F}" destId="{025F1C48-F07B-4372-BF33-685E7BC1C01B}" srcOrd="0" destOrd="0" presId="urn:microsoft.com/office/officeart/2005/8/layout/hList1"/>
    <dgm:cxn modelId="{150C209D-0D3D-49D0-8BF2-1BF15941E13A}" srcId="{11A83861-5F7F-4A10-8EE6-19D11FE02CC0}" destId="{27A487A6-116B-4C68-97E8-90D4EA436523}" srcOrd="0" destOrd="0" parTransId="{0006FC30-E115-4744-A2C6-2D143837E56D}" sibTransId="{D629679D-668C-4397-B393-3B17D314DCE8}"/>
    <dgm:cxn modelId="{D6C3A8B4-2201-425F-9071-18B841611B36}" type="presOf" srcId="{B22376EB-450C-4B04-9FF6-D9757484672B}" destId="{0FFB5459-7143-4128-8633-ED04F08DE812}" srcOrd="0" destOrd="0" presId="urn:microsoft.com/office/officeart/2005/8/layout/hList1"/>
    <dgm:cxn modelId="{63D830C0-181A-4366-9ED8-F8EB07F85431}" type="presOf" srcId="{11A83861-5F7F-4A10-8EE6-19D11FE02CC0}" destId="{198FBEC0-2B46-40E0-A380-988387100B02}" srcOrd="0" destOrd="0" presId="urn:microsoft.com/office/officeart/2005/8/layout/hList1"/>
    <dgm:cxn modelId="{59525FE3-F1F7-4D7A-B061-49C8D96BB96C}" srcId="{27A487A6-116B-4C68-97E8-90D4EA436523}" destId="{DAEAD611-09C6-47A3-98B5-869C3C3C0E2F}" srcOrd="0" destOrd="0" parTransId="{D1EEB8FA-EC7F-42DA-B2D4-E69B3596C9EE}" sibTransId="{77C7E9DA-DC34-40C3-9776-757EA15BA3B5}"/>
    <dgm:cxn modelId="{B6DB9B2B-2409-496E-AB37-216232FC0872}" type="presParOf" srcId="{198FBEC0-2B46-40E0-A380-988387100B02}" destId="{C2C3E6AF-EBCE-4ED3-BCC3-108033D06C3F}" srcOrd="0" destOrd="0" presId="urn:microsoft.com/office/officeart/2005/8/layout/hList1"/>
    <dgm:cxn modelId="{9CEFF6F2-31AC-4659-8BAE-55FAA25CF683}" type="presParOf" srcId="{C2C3E6AF-EBCE-4ED3-BCC3-108033D06C3F}" destId="{94F84EF7-7B63-436C-8749-08EEFAF2C2D6}" srcOrd="0" destOrd="0" presId="urn:microsoft.com/office/officeart/2005/8/layout/hList1"/>
    <dgm:cxn modelId="{AD24CC8E-736C-4F0F-BA0A-548206FCF777}" type="presParOf" srcId="{C2C3E6AF-EBCE-4ED3-BCC3-108033D06C3F}" destId="{025F1C48-F07B-4372-BF33-685E7BC1C01B}" srcOrd="1" destOrd="0" presId="urn:microsoft.com/office/officeart/2005/8/layout/hList1"/>
    <dgm:cxn modelId="{6FC7B785-B349-419A-BD64-8B1BFF8BCAE9}" type="presParOf" srcId="{198FBEC0-2B46-40E0-A380-988387100B02}" destId="{9234F4B4-BEF1-456C-9068-B675802AFA1A}" srcOrd="1" destOrd="0" presId="urn:microsoft.com/office/officeart/2005/8/layout/hList1"/>
    <dgm:cxn modelId="{4CD98681-CA4A-42EB-9D5A-A56DDE6CAE70}" type="presParOf" srcId="{198FBEC0-2B46-40E0-A380-988387100B02}" destId="{06BECBB4-1E48-4615-864E-C2D9BA5AE137}" srcOrd="2" destOrd="0" presId="urn:microsoft.com/office/officeart/2005/8/layout/hList1"/>
    <dgm:cxn modelId="{5F43757E-1A59-4EB3-947D-918032927D2A}" type="presParOf" srcId="{06BECBB4-1E48-4615-864E-C2D9BA5AE137}" destId="{16DFB299-A0EF-4492-95B8-2B484A15FE6B}" srcOrd="0" destOrd="0" presId="urn:microsoft.com/office/officeart/2005/8/layout/hList1"/>
    <dgm:cxn modelId="{10738C97-2D6E-466B-9ECA-A545975223F8}" type="presParOf" srcId="{06BECBB4-1E48-4615-864E-C2D9BA5AE137}" destId="{1BD5AA17-BBD2-4E36-AF46-92A5A7E0D6DC}" srcOrd="1" destOrd="0" presId="urn:microsoft.com/office/officeart/2005/8/layout/hList1"/>
    <dgm:cxn modelId="{A1FD5927-0BE5-46FD-9EFE-7DFA5B171BF6}" type="presParOf" srcId="{198FBEC0-2B46-40E0-A380-988387100B02}" destId="{F604543D-17A2-4688-8C2B-BB18A0F3E168}" srcOrd="3" destOrd="0" presId="urn:microsoft.com/office/officeart/2005/8/layout/hList1"/>
    <dgm:cxn modelId="{8DA7DA66-0F29-4CA9-82CC-ABB53B63C0E6}" type="presParOf" srcId="{198FBEC0-2B46-40E0-A380-988387100B02}" destId="{48BAD568-EC46-4FB6-B5AC-980CD6F012E7}" srcOrd="4" destOrd="0" presId="urn:microsoft.com/office/officeart/2005/8/layout/hList1"/>
    <dgm:cxn modelId="{2A2219EA-DECA-4A1E-AB81-8C0328DC8F36}" type="presParOf" srcId="{48BAD568-EC46-4FB6-B5AC-980CD6F012E7}" destId="{0FFB5459-7143-4128-8633-ED04F08DE812}" srcOrd="0" destOrd="0" presId="urn:microsoft.com/office/officeart/2005/8/layout/hList1"/>
    <dgm:cxn modelId="{684F6865-E1AC-4EEC-BE8D-100C33183C01}" type="presParOf" srcId="{48BAD568-EC46-4FB6-B5AC-980CD6F012E7}" destId="{73240110-8D38-49D3-BAAC-26535B86E825}"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BFD9C0-C511-4ED8-BB4D-E302F06885CA}">
      <dsp:nvSpPr>
        <dsp:cNvPr id="0" name=""/>
        <dsp:cNvSpPr/>
      </dsp:nvSpPr>
      <dsp:spPr>
        <a:xfrm>
          <a:off x="2634124" y="1372196"/>
          <a:ext cx="1319482" cy="627953"/>
        </a:xfrm>
        <a:custGeom>
          <a:avLst/>
          <a:gdLst/>
          <a:ahLst/>
          <a:cxnLst/>
          <a:rect l="0" t="0" r="0" b="0"/>
          <a:pathLst>
            <a:path>
              <a:moveTo>
                <a:pt x="0" y="0"/>
              </a:moveTo>
              <a:lnTo>
                <a:pt x="0" y="427932"/>
              </a:lnTo>
              <a:lnTo>
                <a:pt x="1319482" y="427932"/>
              </a:lnTo>
              <a:lnTo>
                <a:pt x="1319482" y="6279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06675A-C9FF-450F-AD09-BBBE1F082413}">
      <dsp:nvSpPr>
        <dsp:cNvPr id="0" name=""/>
        <dsp:cNvSpPr/>
      </dsp:nvSpPr>
      <dsp:spPr>
        <a:xfrm>
          <a:off x="1314641" y="1372196"/>
          <a:ext cx="1319482" cy="627953"/>
        </a:xfrm>
        <a:custGeom>
          <a:avLst/>
          <a:gdLst/>
          <a:ahLst/>
          <a:cxnLst/>
          <a:rect l="0" t="0" r="0" b="0"/>
          <a:pathLst>
            <a:path>
              <a:moveTo>
                <a:pt x="1319482" y="0"/>
              </a:moveTo>
              <a:lnTo>
                <a:pt x="1319482" y="427932"/>
              </a:lnTo>
              <a:lnTo>
                <a:pt x="0" y="427932"/>
              </a:lnTo>
              <a:lnTo>
                <a:pt x="0" y="6279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15E764-6923-47C0-B343-44EE4AAF7D00}">
      <dsp:nvSpPr>
        <dsp:cNvPr id="0" name=""/>
        <dsp:cNvSpPr/>
      </dsp:nvSpPr>
      <dsp:spPr>
        <a:xfrm>
          <a:off x="1554547" y="1133"/>
          <a:ext cx="2159153" cy="1371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9560B4-34AF-48C0-8B79-E589D1E63BFF}">
      <dsp:nvSpPr>
        <dsp:cNvPr id="0" name=""/>
        <dsp:cNvSpPr/>
      </dsp:nvSpPr>
      <dsp:spPr>
        <a:xfrm>
          <a:off x="1794453" y="229044"/>
          <a:ext cx="2159153" cy="137106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pl-PL" sz="2100" kern="1200" dirty="0"/>
            <a:t>Producenci  żywności gotowej do spożycia RTE </a:t>
          </a:r>
        </a:p>
      </dsp:txBody>
      <dsp:txXfrm>
        <a:off x="1834610" y="269201"/>
        <a:ext cx="2078839" cy="1290748"/>
      </dsp:txXfrm>
    </dsp:sp>
    <dsp:sp modelId="{62D41058-A0B8-4ADE-9707-8BC7B1F14C70}">
      <dsp:nvSpPr>
        <dsp:cNvPr id="0" name=""/>
        <dsp:cNvSpPr/>
      </dsp:nvSpPr>
      <dsp:spPr>
        <a:xfrm>
          <a:off x="235064" y="2000150"/>
          <a:ext cx="2159153" cy="13710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187C8E-45E0-4519-B4B4-960C4A245024}">
      <dsp:nvSpPr>
        <dsp:cNvPr id="0" name=""/>
        <dsp:cNvSpPr/>
      </dsp:nvSpPr>
      <dsp:spPr>
        <a:xfrm>
          <a:off x="474970" y="2228060"/>
          <a:ext cx="2159153" cy="137106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pl-PL" sz="2100" kern="1200" dirty="0"/>
            <a:t>pobierają próbki z obszarów produkcyjnych</a:t>
          </a:r>
        </a:p>
      </dsp:txBody>
      <dsp:txXfrm>
        <a:off x="515127" y="2268217"/>
        <a:ext cx="2078839" cy="1290748"/>
      </dsp:txXfrm>
    </dsp:sp>
    <dsp:sp modelId="{65175142-EE5C-442B-91B1-18D627D1BD23}">
      <dsp:nvSpPr>
        <dsp:cNvPr id="0" name=""/>
        <dsp:cNvSpPr/>
      </dsp:nvSpPr>
      <dsp:spPr>
        <a:xfrm>
          <a:off x="2874030" y="2000150"/>
          <a:ext cx="2159153" cy="13710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8F935D-D2A8-4613-B43D-3749074AB51C}">
      <dsp:nvSpPr>
        <dsp:cNvPr id="0" name=""/>
        <dsp:cNvSpPr/>
      </dsp:nvSpPr>
      <dsp:spPr>
        <a:xfrm>
          <a:off x="3113936" y="2228060"/>
          <a:ext cx="2159153" cy="137106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pl-PL" sz="2100" kern="1200" dirty="0"/>
            <a:t>pobierają próbki ze sprzętu </a:t>
          </a:r>
        </a:p>
      </dsp:txBody>
      <dsp:txXfrm>
        <a:off x="3154093" y="2268217"/>
        <a:ext cx="2078839" cy="12907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BFD9C0-C511-4ED8-BB4D-E302F06885CA}">
      <dsp:nvSpPr>
        <dsp:cNvPr id="0" name=""/>
        <dsp:cNvSpPr/>
      </dsp:nvSpPr>
      <dsp:spPr>
        <a:xfrm>
          <a:off x="2634124" y="1372196"/>
          <a:ext cx="1319482" cy="627953"/>
        </a:xfrm>
        <a:custGeom>
          <a:avLst/>
          <a:gdLst/>
          <a:ahLst/>
          <a:cxnLst/>
          <a:rect l="0" t="0" r="0" b="0"/>
          <a:pathLst>
            <a:path>
              <a:moveTo>
                <a:pt x="0" y="0"/>
              </a:moveTo>
              <a:lnTo>
                <a:pt x="0" y="427932"/>
              </a:lnTo>
              <a:lnTo>
                <a:pt x="1319482" y="427932"/>
              </a:lnTo>
              <a:lnTo>
                <a:pt x="1319482" y="62795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06675A-C9FF-450F-AD09-BBBE1F082413}">
      <dsp:nvSpPr>
        <dsp:cNvPr id="0" name=""/>
        <dsp:cNvSpPr/>
      </dsp:nvSpPr>
      <dsp:spPr>
        <a:xfrm>
          <a:off x="1314641" y="1372196"/>
          <a:ext cx="1319482" cy="627953"/>
        </a:xfrm>
        <a:custGeom>
          <a:avLst/>
          <a:gdLst/>
          <a:ahLst/>
          <a:cxnLst/>
          <a:rect l="0" t="0" r="0" b="0"/>
          <a:pathLst>
            <a:path>
              <a:moveTo>
                <a:pt x="1319482" y="0"/>
              </a:moveTo>
              <a:lnTo>
                <a:pt x="1319482" y="427932"/>
              </a:lnTo>
              <a:lnTo>
                <a:pt x="0" y="427932"/>
              </a:lnTo>
              <a:lnTo>
                <a:pt x="0" y="62795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15E764-6923-47C0-B343-44EE4AAF7D00}">
      <dsp:nvSpPr>
        <dsp:cNvPr id="0" name=""/>
        <dsp:cNvSpPr/>
      </dsp:nvSpPr>
      <dsp:spPr>
        <a:xfrm>
          <a:off x="258699" y="1133"/>
          <a:ext cx="4750850" cy="1371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9560B4-34AF-48C0-8B79-E589D1E63BFF}">
      <dsp:nvSpPr>
        <dsp:cNvPr id="0" name=""/>
        <dsp:cNvSpPr/>
      </dsp:nvSpPr>
      <dsp:spPr>
        <a:xfrm>
          <a:off x="498605" y="229044"/>
          <a:ext cx="4750850" cy="13710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t>Producenci preparatów w proszku do początkowego żywienia niemowląt lub żywności w proszku specjalnego przeznaczenia medycznego przeznaczone dla niemowląt w wieku poniżej 6 miesięcy</a:t>
          </a:r>
        </a:p>
      </dsp:txBody>
      <dsp:txXfrm>
        <a:off x="538762" y="269201"/>
        <a:ext cx="4670536" cy="1290748"/>
      </dsp:txXfrm>
    </dsp:sp>
    <dsp:sp modelId="{62D41058-A0B8-4ADE-9707-8BC7B1F14C70}">
      <dsp:nvSpPr>
        <dsp:cNvPr id="0" name=""/>
        <dsp:cNvSpPr/>
      </dsp:nvSpPr>
      <dsp:spPr>
        <a:xfrm>
          <a:off x="235064" y="2000150"/>
          <a:ext cx="2159153" cy="1371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187C8E-45E0-4519-B4B4-960C4A245024}">
      <dsp:nvSpPr>
        <dsp:cNvPr id="0" name=""/>
        <dsp:cNvSpPr/>
      </dsp:nvSpPr>
      <dsp:spPr>
        <a:xfrm>
          <a:off x="474970" y="2228060"/>
          <a:ext cx="2159153" cy="137106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kern="1200" dirty="0"/>
            <a:t>prowadzą monitorowanie obszarów produkcyjnych </a:t>
          </a:r>
        </a:p>
      </dsp:txBody>
      <dsp:txXfrm>
        <a:off x="515127" y="2268217"/>
        <a:ext cx="2078839" cy="1290748"/>
      </dsp:txXfrm>
    </dsp:sp>
    <dsp:sp modelId="{65175142-EE5C-442B-91B1-18D627D1BD23}">
      <dsp:nvSpPr>
        <dsp:cNvPr id="0" name=""/>
        <dsp:cNvSpPr/>
      </dsp:nvSpPr>
      <dsp:spPr>
        <a:xfrm>
          <a:off x="2874030" y="2000150"/>
          <a:ext cx="2159153" cy="1371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8F935D-D2A8-4613-B43D-3749074AB51C}">
      <dsp:nvSpPr>
        <dsp:cNvPr id="0" name=""/>
        <dsp:cNvSpPr/>
      </dsp:nvSpPr>
      <dsp:spPr>
        <a:xfrm>
          <a:off x="3113936" y="2228060"/>
          <a:ext cx="2159153" cy="137106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kern="1200" dirty="0"/>
            <a:t>prowadzą monitorowanie urządzeń</a:t>
          </a:r>
        </a:p>
      </dsp:txBody>
      <dsp:txXfrm>
        <a:off x="3154093" y="2268217"/>
        <a:ext cx="2078839" cy="12907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A4ACC-91CB-4BF6-81D6-E5CF2A65CE4A}">
      <dsp:nvSpPr>
        <dsp:cNvPr id="0" name=""/>
        <dsp:cNvSpPr/>
      </dsp:nvSpPr>
      <dsp:spPr>
        <a:xfrm>
          <a:off x="1476" y="806092"/>
          <a:ext cx="3149119" cy="18894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l-PL" sz="2000" kern="1200" dirty="0"/>
            <a:t>Próbka powinna reprezentatywna dla badanej powierzchni </a:t>
          </a:r>
        </a:p>
      </dsp:txBody>
      <dsp:txXfrm>
        <a:off x="56817" y="861433"/>
        <a:ext cx="3038437" cy="1778789"/>
      </dsp:txXfrm>
    </dsp:sp>
    <dsp:sp modelId="{494A7588-2834-48F7-AB81-257C0109D712}">
      <dsp:nvSpPr>
        <dsp:cNvPr id="0" name=""/>
        <dsp:cNvSpPr/>
      </dsp:nvSpPr>
      <dsp:spPr>
        <a:xfrm>
          <a:off x="3465508" y="1360337"/>
          <a:ext cx="667613" cy="7809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endParaRPr lang="pl-PL" sz="3300" kern="1200"/>
        </a:p>
      </dsp:txBody>
      <dsp:txXfrm>
        <a:off x="3465508" y="1516533"/>
        <a:ext cx="467329" cy="468589"/>
      </dsp:txXfrm>
    </dsp:sp>
    <dsp:sp modelId="{97BFB8C2-2125-4088-AFC4-0B57C99E10A3}">
      <dsp:nvSpPr>
        <dsp:cNvPr id="0" name=""/>
        <dsp:cNvSpPr/>
      </dsp:nvSpPr>
      <dsp:spPr>
        <a:xfrm>
          <a:off x="4410243" y="806092"/>
          <a:ext cx="3149119" cy="18894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l-PL" sz="2000" kern="1200" dirty="0"/>
            <a:t>Próbka nie powinna ulec zmianie podczas transportu i przechowywania, czy pod wpływem pozostałości środka dezynfekującego.</a:t>
          </a:r>
        </a:p>
      </dsp:txBody>
      <dsp:txXfrm>
        <a:off x="4465584" y="861433"/>
        <a:ext cx="3038437" cy="17787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82CB9-CFED-4DFA-A77D-1D29CA944505}">
      <dsp:nvSpPr>
        <dsp:cNvPr id="0" name=""/>
        <dsp:cNvSpPr/>
      </dsp:nvSpPr>
      <dsp:spPr>
        <a:xfrm>
          <a:off x="0" y="61611"/>
          <a:ext cx="8100441" cy="6177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pl-PL" sz="2400" kern="1200" dirty="0">
              <a:latin typeface="Open Sans" panose="020B0606030504020204" pitchFamily="34" charset="0"/>
              <a:ea typeface="Open Sans" panose="020B0606030504020204" pitchFamily="34" charset="0"/>
              <a:cs typeface="Open Sans" panose="020B0606030504020204" pitchFamily="34" charset="0"/>
            </a:rPr>
            <a:t>Miejsce pobrania</a:t>
          </a:r>
        </a:p>
      </dsp:txBody>
      <dsp:txXfrm>
        <a:off x="30157" y="91768"/>
        <a:ext cx="8040127" cy="557445"/>
      </dsp:txXfrm>
    </dsp:sp>
    <dsp:sp modelId="{BA70F9F7-C7C6-4D59-BA98-967CDF62B55D}">
      <dsp:nvSpPr>
        <dsp:cNvPr id="0" name=""/>
        <dsp:cNvSpPr/>
      </dsp:nvSpPr>
      <dsp:spPr>
        <a:xfrm>
          <a:off x="0" y="679371"/>
          <a:ext cx="8100441" cy="2931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189"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pl-PL" sz="1900" kern="1200" dirty="0">
              <a:latin typeface="Open Sans" panose="020B0606030504020204" pitchFamily="34" charset="0"/>
              <a:ea typeface="Open Sans" panose="020B0606030504020204" pitchFamily="34" charset="0"/>
              <a:cs typeface="Open Sans" panose="020B0606030504020204" pitchFamily="34" charset="0"/>
            </a:rPr>
            <a:t>mikroorganizmy mogą występować na wizualnie czystych powierzchniach</a:t>
          </a:r>
        </a:p>
        <a:p>
          <a:pPr marL="171450" lvl="1" indent="-171450" algn="l" defTabSz="844550">
            <a:lnSpc>
              <a:spcPct val="90000"/>
            </a:lnSpc>
            <a:spcBef>
              <a:spcPct val="0"/>
            </a:spcBef>
            <a:spcAft>
              <a:spcPct val="20000"/>
            </a:spcAft>
            <a:buChar char="•"/>
          </a:pPr>
          <a:r>
            <a:rPr lang="pl-PL" sz="1900" kern="1200" dirty="0">
              <a:latin typeface="Open Sans" panose="020B0606030504020204" pitchFamily="34" charset="0"/>
              <a:ea typeface="Open Sans" panose="020B0606030504020204" pitchFamily="34" charset="0"/>
              <a:cs typeface="Open Sans" panose="020B0606030504020204" pitchFamily="34" charset="0"/>
            </a:rPr>
            <a:t>najczęściej występują jednak w mokrych i zabrudzonych miejscach</a:t>
          </a:r>
        </a:p>
        <a:p>
          <a:pPr marL="171450" lvl="1" indent="-171450" algn="l" defTabSz="844550">
            <a:lnSpc>
              <a:spcPct val="90000"/>
            </a:lnSpc>
            <a:spcBef>
              <a:spcPct val="0"/>
            </a:spcBef>
            <a:spcAft>
              <a:spcPct val="20000"/>
            </a:spcAft>
            <a:buChar char="•"/>
          </a:pPr>
          <a:r>
            <a:rPr lang="pl-PL" sz="1900" kern="1200" dirty="0">
              <a:latin typeface="Open Sans" panose="020B0606030504020204" pitchFamily="34" charset="0"/>
              <a:ea typeface="Open Sans" panose="020B0606030504020204" pitchFamily="34" charset="0"/>
              <a:cs typeface="Open Sans" panose="020B0606030504020204" pitchFamily="34" charset="0"/>
            </a:rPr>
            <a:t>trudno dostępne miejsca, takie jak np. szczeliny w porowatej powierzchni, bądź trudne do czyszczenia sprzęt, to potencjalne miejsca schronienia drobnoustrojów (</a:t>
          </a:r>
          <a:r>
            <a:rPr lang="pl-PL" sz="1900" u="sng" kern="1200" dirty="0">
              <a:latin typeface="Open Sans" panose="020B0606030504020204" pitchFamily="34" charset="0"/>
              <a:ea typeface="Open Sans" panose="020B0606030504020204" pitchFamily="34" charset="0"/>
              <a:cs typeface="Open Sans" panose="020B0606030504020204" pitchFamily="34" charset="0"/>
            </a:rPr>
            <a:t>są to miejsca z których należy pobrać próbki).</a:t>
          </a:r>
        </a:p>
        <a:p>
          <a:pPr marL="171450" lvl="1" indent="-171450" algn="l" defTabSz="844550">
            <a:lnSpc>
              <a:spcPct val="90000"/>
            </a:lnSpc>
            <a:spcBef>
              <a:spcPct val="0"/>
            </a:spcBef>
            <a:spcAft>
              <a:spcPct val="20000"/>
            </a:spcAft>
            <a:buChar char="•"/>
          </a:pPr>
          <a:r>
            <a:rPr lang="pl-PL" sz="1900" kern="1200" dirty="0">
              <a:latin typeface="Open Sans" panose="020B0606030504020204" pitchFamily="34" charset="0"/>
              <a:ea typeface="Open Sans" panose="020B0606030504020204" pitchFamily="34" charset="0"/>
              <a:cs typeface="Open Sans" panose="020B0606030504020204" pitchFamily="34" charset="0"/>
            </a:rPr>
            <a:t>wybór miejsca pobierania próbek należy określić zgodnie z danymi historycznymi</a:t>
          </a:r>
        </a:p>
      </dsp:txBody>
      <dsp:txXfrm>
        <a:off x="0" y="679371"/>
        <a:ext cx="8100441" cy="2931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82CB9-CFED-4DFA-A77D-1D29CA944505}">
      <dsp:nvSpPr>
        <dsp:cNvPr id="0" name=""/>
        <dsp:cNvSpPr/>
      </dsp:nvSpPr>
      <dsp:spPr>
        <a:xfrm>
          <a:off x="0" y="95631"/>
          <a:ext cx="8100441" cy="566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pl-PL" sz="2200" kern="1200" dirty="0">
              <a:latin typeface="Open Sans" panose="020B0606030504020204" pitchFamily="34" charset="0"/>
              <a:ea typeface="Open Sans" panose="020B0606030504020204" pitchFamily="34" charset="0"/>
              <a:cs typeface="Open Sans" panose="020B0606030504020204" pitchFamily="34" charset="0"/>
            </a:rPr>
            <a:t>Miejsce pobrania</a:t>
          </a:r>
        </a:p>
      </dsp:txBody>
      <dsp:txXfrm>
        <a:off x="27644" y="123275"/>
        <a:ext cx="8045153" cy="510992"/>
      </dsp:txXfrm>
    </dsp:sp>
    <dsp:sp modelId="{BA70F9F7-C7C6-4D59-BA98-967CDF62B55D}">
      <dsp:nvSpPr>
        <dsp:cNvPr id="0" name=""/>
        <dsp:cNvSpPr/>
      </dsp:nvSpPr>
      <dsp:spPr>
        <a:xfrm>
          <a:off x="0" y="661911"/>
          <a:ext cx="8100441" cy="291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189"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pl-PL" sz="1700" kern="1200" dirty="0">
              <a:latin typeface="Open Sans" panose="020B0606030504020204" pitchFamily="34" charset="0"/>
              <a:ea typeface="Open Sans" panose="020B0606030504020204" pitchFamily="34" charset="0"/>
              <a:cs typeface="Open Sans" panose="020B0606030504020204" pitchFamily="34" charset="0"/>
            </a:rPr>
            <a:t>Jeśli obszar pobrania próbek jest zdefiniowany, to należy postępować zgodnie z właściwymi instrukcjami.</a:t>
          </a:r>
        </a:p>
        <a:p>
          <a:pPr marL="171450" lvl="1" indent="-171450" algn="l" defTabSz="755650">
            <a:lnSpc>
              <a:spcPct val="90000"/>
            </a:lnSpc>
            <a:spcBef>
              <a:spcPct val="0"/>
            </a:spcBef>
            <a:spcAft>
              <a:spcPct val="20000"/>
            </a:spcAft>
            <a:buChar char="•"/>
          </a:pPr>
          <a:r>
            <a:rPr lang="pl-PL" sz="1700" kern="1200" dirty="0">
              <a:latin typeface="Open Sans" panose="020B0606030504020204" pitchFamily="34" charset="0"/>
              <a:ea typeface="Open Sans" panose="020B0606030504020204" pitchFamily="34" charset="0"/>
              <a:cs typeface="Open Sans" panose="020B0606030504020204" pitchFamily="34" charset="0"/>
            </a:rPr>
            <a:t>W przypadku wykrywania mikroorganizmów, gdy obszary są łatwo dostępne, całkowity obszar próbki powinien być tak duży, jak to możliwe, aby zwiększyć prawdopodobieństwo wykrycia mikroorganizmów. </a:t>
          </a:r>
        </a:p>
        <a:p>
          <a:pPr marL="171450" lvl="1" indent="-171450" algn="l" defTabSz="755650">
            <a:lnSpc>
              <a:spcPct val="90000"/>
            </a:lnSpc>
            <a:spcBef>
              <a:spcPct val="0"/>
            </a:spcBef>
            <a:spcAft>
              <a:spcPct val="20000"/>
            </a:spcAft>
            <a:buChar char="•"/>
          </a:pPr>
          <a:r>
            <a:rPr lang="pl-PL" sz="17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zaleca się w związku z tym pobieranie próbek od 1 000 cm2 do 3 000</a:t>
          </a:r>
          <a:r>
            <a:rPr lang="pl-PL" sz="1700" b="1" u="sng" kern="1200"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sz="17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 cm (tj. od 0,1 m</a:t>
          </a:r>
          <a:r>
            <a:rPr lang="pl-PL" sz="1700" b="1" u="sng" kern="1200"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sz="17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 do 0,3 m</a:t>
          </a:r>
          <a:r>
            <a:rPr lang="pl-PL" sz="1700" b="1" u="sng" kern="1200" baseline="30000" dirty="0">
              <a:solidFill>
                <a:srgbClr val="C00000"/>
              </a:solidFill>
              <a:latin typeface="Open Sans" panose="020B0606030504020204" pitchFamily="34" charset="0"/>
              <a:ea typeface="Open Sans" panose="020B0606030504020204" pitchFamily="34" charset="0"/>
              <a:cs typeface="Open Sans" panose="020B0606030504020204" pitchFamily="34" charset="0"/>
            </a:rPr>
            <a:t>2</a:t>
          </a:r>
          <a:r>
            <a:rPr lang="pl-PL" sz="17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 jeśli to możliwe</a:t>
          </a:r>
          <a:r>
            <a:rPr lang="pl-PL" sz="1700"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a:t>
          </a:r>
        </a:p>
        <a:p>
          <a:pPr marL="171450" lvl="1" indent="-171450" algn="l" defTabSz="755650">
            <a:lnSpc>
              <a:spcPct val="90000"/>
            </a:lnSpc>
            <a:spcBef>
              <a:spcPct val="0"/>
            </a:spcBef>
            <a:spcAft>
              <a:spcPct val="20000"/>
            </a:spcAft>
            <a:buChar char="•"/>
          </a:pPr>
          <a:r>
            <a:rPr lang="pl-PL" sz="1700" kern="1200" dirty="0">
              <a:latin typeface="Open Sans" panose="020B0606030504020204" pitchFamily="34" charset="0"/>
              <a:ea typeface="Open Sans" panose="020B0606030504020204" pitchFamily="34" charset="0"/>
              <a:cs typeface="Open Sans" panose="020B0606030504020204" pitchFamily="34" charset="0"/>
            </a:rPr>
            <a:t>Do oznaczenia liczby drobnoustrojów obszar pobrania próbek nie musi być tak duży, np. ≤ 100 cm</a:t>
          </a:r>
          <a:r>
            <a:rPr lang="pl-PL" sz="1700" kern="1200" baseline="30000" dirty="0">
              <a:latin typeface="Open Sans" panose="020B0606030504020204" pitchFamily="34" charset="0"/>
              <a:ea typeface="Open Sans" panose="020B0606030504020204" pitchFamily="34" charset="0"/>
              <a:cs typeface="Open Sans" panose="020B0606030504020204" pitchFamily="34" charset="0"/>
            </a:rPr>
            <a:t>2</a:t>
          </a:r>
          <a:r>
            <a:rPr lang="pl-PL" sz="1700" kern="1200" dirty="0">
              <a:latin typeface="Open Sans" panose="020B0606030504020204" pitchFamily="34" charset="0"/>
              <a:ea typeface="Open Sans" panose="020B0606030504020204" pitchFamily="34" charset="0"/>
              <a:cs typeface="Open Sans" panose="020B0606030504020204" pitchFamily="34" charset="0"/>
            </a:rPr>
            <a:t>.</a:t>
          </a:r>
        </a:p>
        <a:p>
          <a:pPr marL="171450" lvl="1" indent="-171450" algn="l" defTabSz="755650">
            <a:lnSpc>
              <a:spcPct val="90000"/>
            </a:lnSpc>
            <a:spcBef>
              <a:spcPct val="0"/>
            </a:spcBef>
            <a:spcAft>
              <a:spcPct val="20000"/>
            </a:spcAft>
            <a:buChar char="•"/>
          </a:pPr>
          <a:endParaRPr lang="pl-PL" sz="1700" kern="1200" dirty="0"/>
        </a:p>
      </dsp:txBody>
      <dsp:txXfrm>
        <a:off x="0" y="661911"/>
        <a:ext cx="8100441" cy="29145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82CB9-CFED-4DFA-A77D-1D29CA944505}">
      <dsp:nvSpPr>
        <dsp:cNvPr id="0" name=""/>
        <dsp:cNvSpPr/>
      </dsp:nvSpPr>
      <dsp:spPr>
        <a:xfrm>
          <a:off x="0" y="2476"/>
          <a:ext cx="8100441" cy="45402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kern="1200" dirty="0">
              <a:latin typeface="Open Sans" panose="020B0606030504020204" pitchFamily="34" charset="0"/>
              <a:ea typeface="Open Sans" panose="020B0606030504020204" pitchFamily="34" charset="0"/>
              <a:cs typeface="Open Sans" panose="020B0606030504020204" pitchFamily="34" charset="0"/>
            </a:rPr>
            <a:t>Czas pobrania</a:t>
          </a:r>
        </a:p>
      </dsp:txBody>
      <dsp:txXfrm>
        <a:off x="22164" y="24640"/>
        <a:ext cx="8056113" cy="409700"/>
      </dsp:txXfrm>
    </dsp:sp>
    <dsp:sp modelId="{03D2DAAC-01C3-423A-97EA-7E4B6166F0F9}">
      <dsp:nvSpPr>
        <dsp:cNvPr id="0" name=""/>
        <dsp:cNvSpPr/>
      </dsp:nvSpPr>
      <dsp:spPr>
        <a:xfrm>
          <a:off x="0" y="456504"/>
          <a:ext cx="8100441" cy="3213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189" tIns="20320" rIns="113792" bIns="20320" numCol="1" spcCol="1270" anchor="t" anchorCtr="0">
          <a:noAutofit/>
        </a:bodyPr>
        <a:lstStyle/>
        <a:p>
          <a:pPr marL="171450" lvl="1" indent="-171450" algn="l" defTabSz="755650">
            <a:lnSpc>
              <a:spcPct val="90000"/>
            </a:lnSpc>
            <a:spcBef>
              <a:spcPct val="0"/>
            </a:spcBef>
            <a:spcAft>
              <a:spcPct val="20000"/>
            </a:spcAft>
            <a:buChar char="•"/>
          </a:pPr>
          <a:r>
            <a:rPr lang="pl-PL" sz="1700" kern="1200" dirty="0">
              <a:latin typeface="Open Sans" panose="020B0606030504020204" pitchFamily="34" charset="0"/>
              <a:ea typeface="Open Sans" panose="020B0606030504020204" pitchFamily="34" charset="0"/>
              <a:cs typeface="Open Sans" panose="020B0606030504020204" pitchFamily="34" charset="0"/>
            </a:rPr>
            <a:t>Pobieranie próbek może być wykonywane podczas/po produkcji lub po oczyszczeniu i dezynfekcji.</a:t>
          </a:r>
        </a:p>
        <a:p>
          <a:pPr marL="171450" lvl="1" indent="-171450" algn="l" defTabSz="755650">
            <a:lnSpc>
              <a:spcPct val="90000"/>
            </a:lnSpc>
            <a:spcBef>
              <a:spcPct val="0"/>
            </a:spcBef>
            <a:spcAft>
              <a:spcPct val="20000"/>
            </a:spcAft>
            <a:buChar char="•"/>
          </a:pPr>
          <a:r>
            <a:rPr lang="pl-PL" sz="1700" kern="1200" dirty="0">
              <a:latin typeface="Open Sans" panose="020B0606030504020204" pitchFamily="34" charset="0"/>
              <a:ea typeface="Open Sans" panose="020B0606030504020204" pitchFamily="34" charset="0"/>
              <a:cs typeface="Open Sans" panose="020B0606030504020204" pitchFamily="34" charset="0"/>
            </a:rPr>
            <a:t>Czas pobierania próbek powinien być określony w procedurze pobierania próbek, w zależności od celu pobierania próbek.</a:t>
          </a:r>
        </a:p>
        <a:p>
          <a:pPr marL="171450" lvl="1" indent="-171450" algn="l" defTabSz="755650">
            <a:lnSpc>
              <a:spcPct val="90000"/>
            </a:lnSpc>
            <a:spcBef>
              <a:spcPct val="0"/>
            </a:spcBef>
            <a:spcAft>
              <a:spcPct val="20000"/>
            </a:spcAft>
            <a:buChar char="•"/>
          </a:pPr>
          <a:r>
            <a:rPr lang="pl-PL" sz="1700" b="1"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Aby zwiększyć prawdopodobieństwo wykrycia tych mikroorganizmów, pobieranie próbek powinno być przeprowadzane w trakcie produkcji: </a:t>
          </a:r>
          <a:r>
            <a:rPr lang="pl-PL" sz="17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rPr>
            <a:t>po co najmniej 2 godzinach produkcji lub pod koniec serii produkcyjnych (tj. przed czyszczeniem i dezynfekcją).</a:t>
          </a:r>
        </a:p>
        <a:p>
          <a:pPr marL="342900" lvl="2" indent="-171450" algn="l" defTabSz="711200">
            <a:lnSpc>
              <a:spcPct val="90000"/>
            </a:lnSpc>
            <a:spcBef>
              <a:spcPct val="0"/>
            </a:spcBef>
            <a:spcAft>
              <a:spcPct val="20000"/>
            </a:spcAft>
            <a:buChar char="•"/>
          </a:pPr>
          <a:r>
            <a:rPr lang="pl-PL" sz="1600" b="0" u="none"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Wykrywanie niektórych mikroorganizmów może być trudne, jeśli próbki są pobierane natychmiast lub wkrótce po oczyszczeniu i dezynfekcji. Komórki mogą być nadal żywe, ale trudne do hodowli, w wyniku działania środków chemicznych używanych do czyszczenia i dezynfekcji, i mogą nie być łatwo wykrywalne</a:t>
          </a:r>
          <a:endParaRPr lang="pl-PL" sz="1600" b="1" u="sng" kern="1200" dirty="0">
            <a:solidFill>
              <a:srgbClr val="C00000"/>
            </a:solidFill>
            <a:latin typeface="Open Sans" panose="020B0606030504020204" pitchFamily="34" charset="0"/>
            <a:ea typeface="Open Sans" panose="020B0606030504020204" pitchFamily="34" charset="0"/>
            <a:cs typeface="Open Sans" panose="020B0606030504020204" pitchFamily="34" charset="0"/>
          </a:endParaRPr>
        </a:p>
      </dsp:txBody>
      <dsp:txXfrm>
        <a:off x="0" y="456504"/>
        <a:ext cx="8100441" cy="32131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82CB9-CFED-4DFA-A77D-1D29CA944505}">
      <dsp:nvSpPr>
        <dsp:cNvPr id="0" name=""/>
        <dsp:cNvSpPr/>
      </dsp:nvSpPr>
      <dsp:spPr>
        <a:xfrm>
          <a:off x="0" y="2548"/>
          <a:ext cx="8100441" cy="524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kern="1200" dirty="0">
              <a:latin typeface="Open Sans" panose="020B0606030504020204" pitchFamily="34" charset="0"/>
              <a:ea typeface="Open Sans" panose="020B0606030504020204" pitchFamily="34" charset="0"/>
              <a:cs typeface="Open Sans" panose="020B0606030504020204" pitchFamily="34" charset="0"/>
            </a:rPr>
            <a:t>Czas pobrania</a:t>
          </a:r>
        </a:p>
      </dsp:txBody>
      <dsp:txXfrm>
        <a:off x="25616" y="28164"/>
        <a:ext cx="8049209" cy="473513"/>
      </dsp:txXfrm>
    </dsp:sp>
    <dsp:sp modelId="{03D2DAAC-01C3-423A-97EA-7E4B6166F0F9}">
      <dsp:nvSpPr>
        <dsp:cNvPr id="0" name=""/>
        <dsp:cNvSpPr/>
      </dsp:nvSpPr>
      <dsp:spPr>
        <a:xfrm>
          <a:off x="0" y="527293"/>
          <a:ext cx="8100441" cy="3142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189"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pl-PL" sz="1800" kern="1200" dirty="0">
              <a:latin typeface="Open Sans" panose="020B0606030504020204" pitchFamily="34" charset="0"/>
              <a:ea typeface="Open Sans" panose="020B0606030504020204" pitchFamily="34" charset="0"/>
              <a:cs typeface="Open Sans" panose="020B0606030504020204" pitchFamily="34" charset="0"/>
            </a:rPr>
            <a:t>należy pobierać próbki w </a:t>
          </a:r>
          <a:r>
            <a:rPr lang="pl-PL" sz="1800" b="1" kern="1200" dirty="0">
              <a:solidFill>
                <a:srgbClr val="FF0000"/>
              </a:solidFill>
              <a:latin typeface="Open Sans" panose="020B0606030504020204" pitchFamily="34" charset="0"/>
              <a:ea typeface="Open Sans" panose="020B0606030504020204" pitchFamily="34" charset="0"/>
              <a:cs typeface="Open Sans" panose="020B0606030504020204" pitchFamily="34" charset="0"/>
            </a:rPr>
            <a:t>różne dni tygodnia </a:t>
          </a:r>
          <a:r>
            <a:rPr lang="pl-PL" sz="1800" kern="1200" dirty="0">
              <a:latin typeface="Open Sans" panose="020B0606030504020204" pitchFamily="34" charset="0"/>
              <a:ea typeface="Open Sans" panose="020B0606030504020204" pitchFamily="34" charset="0"/>
              <a:cs typeface="Open Sans" panose="020B0606030504020204" pitchFamily="34" charset="0"/>
            </a:rPr>
            <a:t>(jeśli nie jest wykonywane codziennie)</a:t>
          </a:r>
        </a:p>
        <a:p>
          <a:pPr marL="171450" lvl="1" indent="-171450" algn="l" defTabSz="800100">
            <a:lnSpc>
              <a:spcPct val="90000"/>
            </a:lnSpc>
            <a:spcBef>
              <a:spcPct val="0"/>
            </a:spcBef>
            <a:spcAft>
              <a:spcPct val="20000"/>
            </a:spcAft>
            <a:buChar char="•"/>
          </a:pPr>
          <a:r>
            <a:rPr lang="pl-PL" sz="1800" kern="1200" dirty="0">
              <a:latin typeface="Open Sans" panose="020B0606030504020204" pitchFamily="34" charset="0"/>
              <a:ea typeface="Open Sans" panose="020B0606030504020204" pitchFamily="34" charset="0"/>
              <a:cs typeface="Open Sans" panose="020B0606030504020204" pitchFamily="34" charset="0"/>
            </a:rPr>
            <a:t>zasadne jest pobranie próbek </a:t>
          </a:r>
          <a:r>
            <a:rPr lang="pl-PL" sz="1800" b="1" kern="1200" dirty="0">
              <a:solidFill>
                <a:srgbClr val="FF0000"/>
              </a:solidFill>
              <a:latin typeface="Open Sans" panose="020B0606030504020204" pitchFamily="34" charset="0"/>
              <a:ea typeface="Open Sans" panose="020B0606030504020204" pitchFamily="34" charset="0"/>
              <a:cs typeface="Open Sans" panose="020B0606030504020204" pitchFamily="34" charset="0"/>
            </a:rPr>
            <a:t>po naprawie sprzętu </a:t>
          </a:r>
          <a:r>
            <a:rPr lang="pl-PL" sz="1800" kern="1200" dirty="0">
              <a:latin typeface="Open Sans" panose="020B0606030504020204" pitchFamily="34" charset="0"/>
              <a:ea typeface="Open Sans" panose="020B0606030504020204" pitchFamily="34" charset="0"/>
              <a:cs typeface="Open Sans" panose="020B0606030504020204" pitchFamily="34" charset="0"/>
            </a:rPr>
            <a:t>lub przy </a:t>
          </a:r>
          <a:r>
            <a:rPr lang="pl-PL" sz="1800" b="1" kern="1200" dirty="0">
              <a:solidFill>
                <a:srgbClr val="FF0000"/>
              </a:solidFill>
              <a:latin typeface="Open Sans" panose="020B0606030504020204" pitchFamily="34" charset="0"/>
              <a:ea typeface="Open Sans" panose="020B0606030504020204" pitchFamily="34" charset="0"/>
              <a:cs typeface="Open Sans" panose="020B0606030504020204" pitchFamily="34" charset="0"/>
            </a:rPr>
            <a:t>wzroście zdolności produkcyjnych </a:t>
          </a:r>
          <a:r>
            <a:rPr lang="pl-PL" sz="1800" kern="1200" dirty="0">
              <a:latin typeface="Open Sans" panose="020B0606030504020204" pitchFamily="34" charset="0"/>
              <a:ea typeface="Open Sans" panose="020B0606030504020204" pitchFamily="34" charset="0"/>
              <a:cs typeface="Open Sans" panose="020B0606030504020204" pitchFamily="34" charset="0"/>
            </a:rPr>
            <a:t>(ponieważ mogą one zwiększyć ryzyko zanieczyszczenia mikrobiologicznego)</a:t>
          </a:r>
        </a:p>
        <a:p>
          <a:pPr marL="171450" lvl="1" indent="-171450" algn="l" defTabSz="800100">
            <a:lnSpc>
              <a:spcPct val="90000"/>
            </a:lnSpc>
            <a:spcBef>
              <a:spcPct val="0"/>
            </a:spcBef>
            <a:spcAft>
              <a:spcPct val="20000"/>
            </a:spcAft>
            <a:buChar char="•"/>
          </a:pPr>
          <a:r>
            <a:rPr lang="pl-PL" sz="1800" kern="1200" dirty="0">
              <a:latin typeface="Open Sans" panose="020B0606030504020204" pitchFamily="34" charset="0"/>
              <a:ea typeface="Open Sans" panose="020B0606030504020204" pitchFamily="34" charset="0"/>
              <a:cs typeface="Open Sans" panose="020B0606030504020204" pitchFamily="34" charset="0"/>
            </a:rPr>
            <a:t>pobieranie próbek powinno być wykonywane </a:t>
          </a:r>
          <a:r>
            <a:rPr lang="pl-PL" sz="1800" b="1" u="sng" kern="1200" dirty="0">
              <a:solidFill>
                <a:srgbClr val="FF0000"/>
              </a:solidFill>
              <a:latin typeface="Open Sans" panose="020B0606030504020204" pitchFamily="34" charset="0"/>
              <a:ea typeface="Open Sans" panose="020B0606030504020204" pitchFamily="34" charset="0"/>
              <a:cs typeface="Open Sans" panose="020B0606030504020204" pitchFamily="34" charset="0"/>
            </a:rPr>
            <a:t>bardzo często</a:t>
          </a:r>
          <a:r>
            <a:rPr lang="pl-PL" sz="1800" b="1" kern="1200" dirty="0">
              <a:latin typeface="Open Sans" panose="020B0606030504020204" pitchFamily="34" charset="0"/>
              <a:ea typeface="Open Sans" panose="020B0606030504020204" pitchFamily="34" charset="0"/>
              <a:cs typeface="Open Sans" panose="020B0606030504020204" pitchFamily="34" charset="0"/>
            </a:rPr>
            <a:t> </a:t>
          </a:r>
          <a:r>
            <a:rPr lang="pl-PL" sz="1800" kern="1200" dirty="0">
              <a:latin typeface="Open Sans" panose="020B0606030504020204" pitchFamily="34" charset="0"/>
              <a:ea typeface="Open Sans" panose="020B0606030504020204" pitchFamily="34" charset="0"/>
              <a:cs typeface="Open Sans" panose="020B0606030504020204" pitchFamily="34" charset="0"/>
            </a:rPr>
            <a:t>w obszarach, w których produkt spożywczy jest </a:t>
          </a:r>
          <a:r>
            <a:rPr lang="pl-PL" sz="1800" u="sng"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narażony na zanieczyszczenie, </a:t>
          </a:r>
        </a:p>
        <a:p>
          <a:pPr marL="171450" lvl="1" indent="-171450" algn="l" defTabSz="800100">
            <a:lnSpc>
              <a:spcPct val="90000"/>
            </a:lnSpc>
            <a:spcBef>
              <a:spcPct val="0"/>
            </a:spcBef>
            <a:spcAft>
              <a:spcPct val="20000"/>
            </a:spcAft>
            <a:buChar char="•"/>
          </a:pPr>
          <a:r>
            <a:rPr lang="pl-PL" sz="1800" b="1" kern="1200" dirty="0">
              <a:solidFill>
                <a:srgbClr val="FF0000"/>
              </a:solidFill>
              <a:latin typeface="Open Sans" panose="020B0606030504020204" pitchFamily="34" charset="0"/>
              <a:ea typeface="Open Sans" panose="020B0606030504020204" pitchFamily="34" charset="0"/>
              <a:cs typeface="Open Sans" panose="020B0606030504020204" pitchFamily="34" charset="0"/>
            </a:rPr>
            <a:t>znacznie rzadziej </a:t>
          </a:r>
          <a:r>
            <a:rPr lang="pl-PL" sz="1800" kern="1200" dirty="0">
              <a:latin typeface="Open Sans" panose="020B0606030504020204" pitchFamily="34" charset="0"/>
              <a:ea typeface="Open Sans" panose="020B0606030504020204" pitchFamily="34" charset="0"/>
              <a:cs typeface="Open Sans" panose="020B0606030504020204" pitchFamily="34" charset="0"/>
            </a:rPr>
            <a:t>pobiera się próbki w obszarach, w których nie jest narażony na zanieczyszczenie  (obszary przechowywania).</a:t>
          </a:r>
        </a:p>
      </dsp:txBody>
      <dsp:txXfrm>
        <a:off x="0" y="527293"/>
        <a:ext cx="8100441" cy="31422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84EF7-7B63-436C-8749-08EEFAF2C2D6}">
      <dsp:nvSpPr>
        <dsp:cNvPr id="0" name=""/>
        <dsp:cNvSpPr/>
      </dsp:nvSpPr>
      <dsp:spPr>
        <a:xfrm>
          <a:off x="2227" y="548940"/>
          <a:ext cx="2171774" cy="72235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pl-PL" sz="2000" kern="1200" dirty="0"/>
            <a:t>płytki kontaktowe</a:t>
          </a:r>
        </a:p>
      </dsp:txBody>
      <dsp:txXfrm>
        <a:off x="2227" y="548940"/>
        <a:ext cx="2171774" cy="722354"/>
      </dsp:txXfrm>
    </dsp:sp>
    <dsp:sp modelId="{025F1C48-F07B-4372-BF33-685E7BC1C01B}">
      <dsp:nvSpPr>
        <dsp:cNvPr id="0" name=""/>
        <dsp:cNvSpPr/>
      </dsp:nvSpPr>
      <dsp:spPr>
        <a:xfrm>
          <a:off x="2227" y="1271295"/>
          <a:ext cx="2171774" cy="198840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a:t>mają zastosowanie tylko do płaskich powierzchni</a:t>
          </a:r>
        </a:p>
      </dsp:txBody>
      <dsp:txXfrm>
        <a:off x="2227" y="1271295"/>
        <a:ext cx="2171774" cy="1988409"/>
      </dsp:txXfrm>
    </dsp:sp>
    <dsp:sp modelId="{16DFB299-A0EF-4492-95B8-2B484A15FE6B}">
      <dsp:nvSpPr>
        <dsp:cNvPr id="0" name=""/>
        <dsp:cNvSpPr/>
      </dsp:nvSpPr>
      <dsp:spPr>
        <a:xfrm>
          <a:off x="2478050" y="548940"/>
          <a:ext cx="2171774" cy="72235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pl-PL" sz="2000" kern="1200" dirty="0"/>
            <a:t>sterylne </a:t>
          </a:r>
          <a:r>
            <a:rPr lang="pl-PL" sz="2000" kern="1200" dirty="0" err="1"/>
            <a:t>wymazówki</a:t>
          </a:r>
          <a:endParaRPr lang="pl-PL" sz="2000" kern="1200" dirty="0"/>
        </a:p>
      </dsp:txBody>
      <dsp:txXfrm>
        <a:off x="2478050" y="548940"/>
        <a:ext cx="2171774" cy="722354"/>
      </dsp:txXfrm>
    </dsp:sp>
    <dsp:sp modelId="{1BD5AA17-BBD2-4E36-AF46-92A5A7E0D6DC}">
      <dsp:nvSpPr>
        <dsp:cNvPr id="0" name=""/>
        <dsp:cNvSpPr/>
      </dsp:nvSpPr>
      <dsp:spPr>
        <a:xfrm>
          <a:off x="2478050" y="1271295"/>
          <a:ext cx="2171774" cy="198840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a:t>do pobierania próbek z trudno osiągalnych, małych obszarów (≤ 100 cm</a:t>
          </a:r>
          <a:r>
            <a:rPr lang="pl-PL" sz="2000" kern="1200" baseline="30000" dirty="0"/>
            <a:t>2</a:t>
          </a:r>
          <a:r>
            <a:rPr lang="pl-PL" sz="2000" kern="1200" dirty="0"/>
            <a:t>)</a:t>
          </a:r>
        </a:p>
      </dsp:txBody>
      <dsp:txXfrm>
        <a:off x="2478050" y="1271295"/>
        <a:ext cx="2171774" cy="1988409"/>
      </dsp:txXfrm>
    </dsp:sp>
    <dsp:sp modelId="{0FFB5459-7143-4128-8633-ED04F08DE812}">
      <dsp:nvSpPr>
        <dsp:cNvPr id="0" name=""/>
        <dsp:cNvSpPr/>
      </dsp:nvSpPr>
      <dsp:spPr>
        <a:xfrm>
          <a:off x="4953873" y="548940"/>
          <a:ext cx="2171774" cy="722354"/>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pl-PL" sz="2000" kern="1200" dirty="0"/>
            <a:t>sterylne ściereczki lub gąbki</a:t>
          </a:r>
        </a:p>
      </dsp:txBody>
      <dsp:txXfrm>
        <a:off x="4953873" y="548940"/>
        <a:ext cx="2171774" cy="722354"/>
      </dsp:txXfrm>
    </dsp:sp>
    <dsp:sp modelId="{73240110-8D38-49D3-BAAC-26535B86E825}">
      <dsp:nvSpPr>
        <dsp:cNvPr id="0" name=""/>
        <dsp:cNvSpPr/>
      </dsp:nvSpPr>
      <dsp:spPr>
        <a:xfrm>
          <a:off x="4953873" y="1271295"/>
          <a:ext cx="2171774" cy="198840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a:t>do pobierania próbek z dużych powierzchni (&gt; 100 cm)</a:t>
          </a:r>
        </a:p>
      </dsp:txBody>
      <dsp:txXfrm>
        <a:off x="4953873" y="1271295"/>
        <a:ext cx="2171774" cy="198840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EFF2B-0721-7148-92D1-1650B5B78E9F}" type="datetimeFigureOut">
              <a:rPr lang="pl-PL" smtClean="0"/>
              <a:t>07.09.2025</a:t>
            </a:fld>
            <a:endParaRPr lang="pl-PL"/>
          </a:p>
        </p:txBody>
      </p:sp>
      <p:sp>
        <p:nvSpPr>
          <p:cNvPr id="4" name="Symbol zastępczy obrazu slajdu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02B4DB-5212-AD42-B2C1-BD19AC94D45E}" type="slidenum">
              <a:rPr lang="pl-PL" smtClean="0"/>
              <a:t>‹#›</a:t>
            </a:fld>
            <a:endParaRPr lang="pl-PL"/>
          </a:p>
        </p:txBody>
      </p:sp>
    </p:spTree>
    <p:extLst>
      <p:ext uri="{BB962C8B-B14F-4D97-AF65-F5344CB8AC3E}">
        <p14:creationId xmlns:p14="http://schemas.microsoft.com/office/powerpoint/2010/main" val="1192773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p:cNvSpPr>
            <a:spLocks noGrp="1"/>
          </p:cNvSpPr>
          <p:nvPr>
            <p:ph type="sldNum" sz="quarter" idx="10"/>
          </p:nvPr>
        </p:nvSpPr>
        <p:spPr/>
        <p:txBody>
          <a:bodyPr/>
          <a:lstStyle/>
          <a:p>
            <a:fld id="{2E3E70D6-2980-4D8D-A8FA-47EE5D2C0F12}" type="slidenum">
              <a:rPr lang="pl-PL" smtClean="0"/>
              <a:t>5</a:t>
            </a:fld>
            <a:endParaRPr lang="pl-PL"/>
          </a:p>
        </p:txBody>
      </p:sp>
    </p:spTree>
    <p:extLst>
      <p:ext uri="{BB962C8B-B14F-4D97-AF65-F5344CB8AC3E}">
        <p14:creationId xmlns:p14="http://schemas.microsoft.com/office/powerpoint/2010/main" val="1689325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C2912-2C55-BD16-1805-0F4A5FF44CF3}"/>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79361F3C-C6E3-CD38-DDDF-FD2EF1F9151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2F70C2E5-00D0-A29F-30FF-B2AB4D5F40AE}"/>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5CA555AE-04B2-9CFF-1464-35849DB2FC7F}"/>
              </a:ext>
            </a:extLst>
          </p:cNvPr>
          <p:cNvSpPr>
            <a:spLocks noGrp="1"/>
          </p:cNvSpPr>
          <p:nvPr>
            <p:ph type="sldNum" sz="quarter" idx="10"/>
          </p:nvPr>
        </p:nvSpPr>
        <p:spPr/>
        <p:txBody>
          <a:bodyPr/>
          <a:lstStyle/>
          <a:p>
            <a:fld id="{2E3E70D6-2980-4D8D-A8FA-47EE5D2C0F12}" type="slidenum">
              <a:rPr lang="pl-PL" smtClean="0"/>
              <a:t>15</a:t>
            </a:fld>
            <a:endParaRPr lang="pl-PL"/>
          </a:p>
        </p:txBody>
      </p:sp>
    </p:spTree>
    <p:extLst>
      <p:ext uri="{BB962C8B-B14F-4D97-AF65-F5344CB8AC3E}">
        <p14:creationId xmlns:p14="http://schemas.microsoft.com/office/powerpoint/2010/main" val="642776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5086B-3BFA-FDBE-84EA-3BD6B06C5837}"/>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C2AE044C-EF89-E4E9-0BD3-4BF2A3A96F4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5DE1E07C-4636-513A-9E81-8F9B945F80D4}"/>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29269CDE-06F7-208A-B475-68B5F59D7458}"/>
              </a:ext>
            </a:extLst>
          </p:cNvPr>
          <p:cNvSpPr>
            <a:spLocks noGrp="1"/>
          </p:cNvSpPr>
          <p:nvPr>
            <p:ph type="sldNum" sz="quarter" idx="10"/>
          </p:nvPr>
        </p:nvSpPr>
        <p:spPr/>
        <p:txBody>
          <a:bodyPr/>
          <a:lstStyle/>
          <a:p>
            <a:fld id="{2E3E70D6-2980-4D8D-A8FA-47EE5D2C0F12}" type="slidenum">
              <a:rPr lang="pl-PL" smtClean="0"/>
              <a:t>16</a:t>
            </a:fld>
            <a:endParaRPr lang="pl-PL"/>
          </a:p>
        </p:txBody>
      </p:sp>
    </p:spTree>
    <p:extLst>
      <p:ext uri="{BB962C8B-B14F-4D97-AF65-F5344CB8AC3E}">
        <p14:creationId xmlns:p14="http://schemas.microsoft.com/office/powerpoint/2010/main" val="1077617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9AE73-3B1C-A751-301F-2E849C9ED90C}"/>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A6A71231-4B34-2B41-9070-CA21CE2B6847}"/>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02371A0F-DE0D-5BBB-E153-5C1496BBF297}"/>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1706E6EF-6817-4D55-A2CD-7666DB0A7D0B}"/>
              </a:ext>
            </a:extLst>
          </p:cNvPr>
          <p:cNvSpPr>
            <a:spLocks noGrp="1"/>
          </p:cNvSpPr>
          <p:nvPr>
            <p:ph type="sldNum" sz="quarter" idx="10"/>
          </p:nvPr>
        </p:nvSpPr>
        <p:spPr/>
        <p:txBody>
          <a:bodyPr/>
          <a:lstStyle/>
          <a:p>
            <a:fld id="{2E3E70D6-2980-4D8D-A8FA-47EE5D2C0F12}" type="slidenum">
              <a:rPr lang="pl-PL" smtClean="0"/>
              <a:t>17</a:t>
            </a:fld>
            <a:endParaRPr lang="pl-PL"/>
          </a:p>
        </p:txBody>
      </p:sp>
    </p:spTree>
    <p:extLst>
      <p:ext uri="{BB962C8B-B14F-4D97-AF65-F5344CB8AC3E}">
        <p14:creationId xmlns:p14="http://schemas.microsoft.com/office/powerpoint/2010/main" val="1888942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EFDDB-B00B-0F82-239C-4F672A63069E}"/>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BF11D310-7528-4204-4B5F-F56318114856}"/>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3713E644-D02F-4B11-C97E-713D359B68CD}"/>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AF54964B-2516-C2D1-284E-496E10A4BF3F}"/>
              </a:ext>
            </a:extLst>
          </p:cNvPr>
          <p:cNvSpPr>
            <a:spLocks noGrp="1"/>
          </p:cNvSpPr>
          <p:nvPr>
            <p:ph type="sldNum" sz="quarter" idx="10"/>
          </p:nvPr>
        </p:nvSpPr>
        <p:spPr/>
        <p:txBody>
          <a:bodyPr/>
          <a:lstStyle/>
          <a:p>
            <a:fld id="{2E3E70D6-2980-4D8D-A8FA-47EE5D2C0F12}" type="slidenum">
              <a:rPr lang="pl-PL" smtClean="0"/>
              <a:t>18</a:t>
            </a:fld>
            <a:endParaRPr lang="pl-PL"/>
          </a:p>
        </p:txBody>
      </p:sp>
    </p:spTree>
    <p:extLst>
      <p:ext uri="{BB962C8B-B14F-4D97-AF65-F5344CB8AC3E}">
        <p14:creationId xmlns:p14="http://schemas.microsoft.com/office/powerpoint/2010/main" val="2993645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DFC96-D73F-FF6D-6BCD-EA99E18D6973}"/>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302AA48E-6A4A-B087-8D96-ED448C39465A}"/>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82A9E95-CCD0-7DA7-6C07-EB0F782CDA3E}"/>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97451B51-141B-DA00-B79B-D03315A0BF73}"/>
              </a:ext>
            </a:extLst>
          </p:cNvPr>
          <p:cNvSpPr>
            <a:spLocks noGrp="1"/>
          </p:cNvSpPr>
          <p:nvPr>
            <p:ph type="sldNum" sz="quarter" idx="10"/>
          </p:nvPr>
        </p:nvSpPr>
        <p:spPr/>
        <p:txBody>
          <a:bodyPr/>
          <a:lstStyle/>
          <a:p>
            <a:fld id="{2E3E70D6-2980-4D8D-A8FA-47EE5D2C0F12}" type="slidenum">
              <a:rPr lang="pl-PL" smtClean="0"/>
              <a:t>20</a:t>
            </a:fld>
            <a:endParaRPr lang="pl-PL"/>
          </a:p>
        </p:txBody>
      </p:sp>
    </p:spTree>
    <p:extLst>
      <p:ext uri="{BB962C8B-B14F-4D97-AF65-F5344CB8AC3E}">
        <p14:creationId xmlns:p14="http://schemas.microsoft.com/office/powerpoint/2010/main" val="2810247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8ED9C-EBE2-A484-FD10-30E9A505CA2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7F109D27-2B5C-A5C0-B6FB-5A3B44DB0118}"/>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FE5875F1-60A4-8A5C-7C91-23B4B06E9CB2}"/>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54F39C6F-8BBC-6EE7-F2CB-CBEADFBACF75}"/>
              </a:ext>
            </a:extLst>
          </p:cNvPr>
          <p:cNvSpPr>
            <a:spLocks noGrp="1"/>
          </p:cNvSpPr>
          <p:nvPr>
            <p:ph type="sldNum" sz="quarter" idx="10"/>
          </p:nvPr>
        </p:nvSpPr>
        <p:spPr/>
        <p:txBody>
          <a:bodyPr/>
          <a:lstStyle/>
          <a:p>
            <a:fld id="{2E3E70D6-2980-4D8D-A8FA-47EE5D2C0F12}" type="slidenum">
              <a:rPr lang="pl-PL" smtClean="0"/>
              <a:t>21</a:t>
            </a:fld>
            <a:endParaRPr lang="pl-PL"/>
          </a:p>
        </p:txBody>
      </p:sp>
    </p:spTree>
    <p:extLst>
      <p:ext uri="{BB962C8B-B14F-4D97-AF65-F5344CB8AC3E}">
        <p14:creationId xmlns:p14="http://schemas.microsoft.com/office/powerpoint/2010/main" val="71067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A60A4-4C2C-5AFB-EB57-C12800360750}"/>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32D5D3D-96FD-E3A9-D732-1CE5DDA0F9E2}"/>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4C033DA8-FB73-6BC3-AE8F-5A2611F59A31}"/>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D780BDD2-F6D7-55E9-3D91-4CF4390BABCD}"/>
              </a:ext>
            </a:extLst>
          </p:cNvPr>
          <p:cNvSpPr>
            <a:spLocks noGrp="1"/>
          </p:cNvSpPr>
          <p:nvPr>
            <p:ph type="sldNum" sz="quarter" idx="10"/>
          </p:nvPr>
        </p:nvSpPr>
        <p:spPr/>
        <p:txBody>
          <a:bodyPr/>
          <a:lstStyle/>
          <a:p>
            <a:fld id="{2E3E70D6-2980-4D8D-A8FA-47EE5D2C0F12}" type="slidenum">
              <a:rPr lang="pl-PL" smtClean="0"/>
              <a:t>22</a:t>
            </a:fld>
            <a:endParaRPr lang="pl-PL"/>
          </a:p>
        </p:txBody>
      </p:sp>
    </p:spTree>
    <p:extLst>
      <p:ext uri="{BB962C8B-B14F-4D97-AF65-F5344CB8AC3E}">
        <p14:creationId xmlns:p14="http://schemas.microsoft.com/office/powerpoint/2010/main" val="3099716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53F24-C7F4-1AF9-F3CD-FC64049E028D}"/>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172CA0E-7F2B-B6D9-1FB5-8CFB888AC12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8A533135-683D-CCF7-35CF-58B666489093}"/>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908DAD67-C91D-86F7-7540-359EFF59F2A3}"/>
              </a:ext>
            </a:extLst>
          </p:cNvPr>
          <p:cNvSpPr>
            <a:spLocks noGrp="1"/>
          </p:cNvSpPr>
          <p:nvPr>
            <p:ph type="sldNum" sz="quarter" idx="10"/>
          </p:nvPr>
        </p:nvSpPr>
        <p:spPr/>
        <p:txBody>
          <a:bodyPr/>
          <a:lstStyle/>
          <a:p>
            <a:fld id="{2E3E70D6-2980-4D8D-A8FA-47EE5D2C0F12}" type="slidenum">
              <a:rPr lang="pl-PL" smtClean="0"/>
              <a:t>23</a:t>
            </a:fld>
            <a:endParaRPr lang="pl-PL"/>
          </a:p>
        </p:txBody>
      </p:sp>
    </p:spTree>
    <p:extLst>
      <p:ext uri="{BB962C8B-B14F-4D97-AF65-F5344CB8AC3E}">
        <p14:creationId xmlns:p14="http://schemas.microsoft.com/office/powerpoint/2010/main" val="580764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AC1DA-0314-4C01-9C90-B5DC2F2DC05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9FF6F0EF-ADD4-E1E8-F026-FC5C526533D3}"/>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7EAD0976-1325-0566-F07D-CDF7BCF7F913}"/>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6F0C6F29-A37C-F7DE-1DA5-7289CC4644E7}"/>
              </a:ext>
            </a:extLst>
          </p:cNvPr>
          <p:cNvSpPr>
            <a:spLocks noGrp="1"/>
          </p:cNvSpPr>
          <p:nvPr>
            <p:ph type="sldNum" sz="quarter" idx="10"/>
          </p:nvPr>
        </p:nvSpPr>
        <p:spPr/>
        <p:txBody>
          <a:bodyPr/>
          <a:lstStyle/>
          <a:p>
            <a:fld id="{2E3E70D6-2980-4D8D-A8FA-47EE5D2C0F12}" type="slidenum">
              <a:rPr lang="pl-PL" smtClean="0"/>
              <a:t>24</a:t>
            </a:fld>
            <a:endParaRPr lang="pl-PL"/>
          </a:p>
        </p:txBody>
      </p:sp>
    </p:spTree>
    <p:extLst>
      <p:ext uri="{BB962C8B-B14F-4D97-AF65-F5344CB8AC3E}">
        <p14:creationId xmlns:p14="http://schemas.microsoft.com/office/powerpoint/2010/main" val="272683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AA881-FB11-E022-F07D-C1774956049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11F1F08A-B33E-5C70-2148-B8C93CA053C9}"/>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176F6717-42B8-5D5C-89E6-A3F5BEB0DB2B}"/>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D2EA3E6E-7A34-FE88-250A-568047B86BF4}"/>
              </a:ext>
            </a:extLst>
          </p:cNvPr>
          <p:cNvSpPr>
            <a:spLocks noGrp="1"/>
          </p:cNvSpPr>
          <p:nvPr>
            <p:ph type="sldNum" sz="quarter" idx="10"/>
          </p:nvPr>
        </p:nvSpPr>
        <p:spPr/>
        <p:txBody>
          <a:bodyPr/>
          <a:lstStyle/>
          <a:p>
            <a:fld id="{2E3E70D6-2980-4D8D-A8FA-47EE5D2C0F12}" type="slidenum">
              <a:rPr lang="pl-PL" smtClean="0"/>
              <a:t>25</a:t>
            </a:fld>
            <a:endParaRPr lang="pl-PL"/>
          </a:p>
        </p:txBody>
      </p:sp>
    </p:spTree>
    <p:extLst>
      <p:ext uri="{BB962C8B-B14F-4D97-AF65-F5344CB8AC3E}">
        <p14:creationId xmlns:p14="http://schemas.microsoft.com/office/powerpoint/2010/main" val="145925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E6E87-FCB8-FCAF-53F2-5E946AC47219}"/>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8EAA090-D1D7-D675-A170-090B469E9FB8}"/>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10585456-03A4-4A16-4855-F8958E39B09B}"/>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14B150DE-945A-FAE8-A76A-60862B922D7A}"/>
              </a:ext>
            </a:extLst>
          </p:cNvPr>
          <p:cNvSpPr>
            <a:spLocks noGrp="1"/>
          </p:cNvSpPr>
          <p:nvPr>
            <p:ph type="sldNum" sz="quarter" idx="10"/>
          </p:nvPr>
        </p:nvSpPr>
        <p:spPr/>
        <p:txBody>
          <a:bodyPr/>
          <a:lstStyle/>
          <a:p>
            <a:fld id="{2E3E70D6-2980-4D8D-A8FA-47EE5D2C0F12}" type="slidenum">
              <a:rPr lang="pl-PL" smtClean="0"/>
              <a:t>6</a:t>
            </a:fld>
            <a:endParaRPr lang="pl-PL"/>
          </a:p>
        </p:txBody>
      </p:sp>
    </p:spTree>
    <p:extLst>
      <p:ext uri="{BB962C8B-B14F-4D97-AF65-F5344CB8AC3E}">
        <p14:creationId xmlns:p14="http://schemas.microsoft.com/office/powerpoint/2010/main" val="4009657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06991-F884-1DCF-E1D1-B89F95DE9CE8}"/>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D76C2F9-BFD0-011D-0C0F-65980FFA1CC5}"/>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3C15BB1-988E-FB17-89A2-7F9137AAB377}"/>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65E7908F-7064-A53E-F1C4-B13EEB5C130D}"/>
              </a:ext>
            </a:extLst>
          </p:cNvPr>
          <p:cNvSpPr>
            <a:spLocks noGrp="1"/>
          </p:cNvSpPr>
          <p:nvPr>
            <p:ph type="sldNum" sz="quarter" idx="10"/>
          </p:nvPr>
        </p:nvSpPr>
        <p:spPr/>
        <p:txBody>
          <a:bodyPr/>
          <a:lstStyle/>
          <a:p>
            <a:fld id="{2E3E70D6-2980-4D8D-A8FA-47EE5D2C0F12}" type="slidenum">
              <a:rPr lang="pl-PL" smtClean="0"/>
              <a:t>26</a:t>
            </a:fld>
            <a:endParaRPr lang="pl-PL"/>
          </a:p>
        </p:txBody>
      </p:sp>
    </p:spTree>
    <p:extLst>
      <p:ext uri="{BB962C8B-B14F-4D97-AF65-F5344CB8AC3E}">
        <p14:creationId xmlns:p14="http://schemas.microsoft.com/office/powerpoint/2010/main" val="1168656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8BB9E-F0C6-8EA3-01B7-561E3A3CE398}"/>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2BB0E19-5D12-369F-6208-84F995687B1C}"/>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A710EF80-AD2B-E021-1D68-7842B492929B}"/>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678B5144-838A-75EB-DCCC-220F1E277986}"/>
              </a:ext>
            </a:extLst>
          </p:cNvPr>
          <p:cNvSpPr>
            <a:spLocks noGrp="1"/>
          </p:cNvSpPr>
          <p:nvPr>
            <p:ph type="sldNum" sz="quarter" idx="10"/>
          </p:nvPr>
        </p:nvSpPr>
        <p:spPr/>
        <p:txBody>
          <a:bodyPr/>
          <a:lstStyle/>
          <a:p>
            <a:fld id="{2E3E70D6-2980-4D8D-A8FA-47EE5D2C0F12}" type="slidenum">
              <a:rPr lang="pl-PL" smtClean="0"/>
              <a:t>27</a:t>
            </a:fld>
            <a:endParaRPr lang="pl-PL"/>
          </a:p>
        </p:txBody>
      </p:sp>
    </p:spTree>
    <p:extLst>
      <p:ext uri="{BB962C8B-B14F-4D97-AF65-F5344CB8AC3E}">
        <p14:creationId xmlns:p14="http://schemas.microsoft.com/office/powerpoint/2010/main" val="4116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C6B58-67ED-9668-B945-098A032A4D2A}"/>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AE879094-0101-8CE1-E9EB-4E7E6188F9D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CE2E46FB-1844-A404-99AA-4B26CE4D579E}"/>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2AEE52A9-AB66-BC41-4D96-07742E6E2605}"/>
              </a:ext>
            </a:extLst>
          </p:cNvPr>
          <p:cNvSpPr>
            <a:spLocks noGrp="1"/>
          </p:cNvSpPr>
          <p:nvPr>
            <p:ph type="sldNum" sz="quarter" idx="10"/>
          </p:nvPr>
        </p:nvSpPr>
        <p:spPr/>
        <p:txBody>
          <a:bodyPr/>
          <a:lstStyle/>
          <a:p>
            <a:fld id="{2E3E70D6-2980-4D8D-A8FA-47EE5D2C0F12}" type="slidenum">
              <a:rPr lang="pl-PL" smtClean="0"/>
              <a:t>28</a:t>
            </a:fld>
            <a:endParaRPr lang="pl-PL"/>
          </a:p>
        </p:txBody>
      </p:sp>
    </p:spTree>
    <p:extLst>
      <p:ext uri="{BB962C8B-B14F-4D97-AF65-F5344CB8AC3E}">
        <p14:creationId xmlns:p14="http://schemas.microsoft.com/office/powerpoint/2010/main" val="2042504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FEC37-2E97-E952-9AF3-5AF03A4F7022}"/>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BD25D6DA-217D-071E-70D0-A0B081FE2F3E}"/>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00C8D53-8905-0E87-7150-441260340BD2}"/>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773C8263-2C97-CA3B-E1B2-5D0B9770035E}"/>
              </a:ext>
            </a:extLst>
          </p:cNvPr>
          <p:cNvSpPr>
            <a:spLocks noGrp="1"/>
          </p:cNvSpPr>
          <p:nvPr>
            <p:ph type="sldNum" sz="quarter" idx="10"/>
          </p:nvPr>
        </p:nvSpPr>
        <p:spPr/>
        <p:txBody>
          <a:bodyPr/>
          <a:lstStyle/>
          <a:p>
            <a:fld id="{2E3E70D6-2980-4D8D-A8FA-47EE5D2C0F12}" type="slidenum">
              <a:rPr lang="pl-PL" smtClean="0"/>
              <a:t>29</a:t>
            </a:fld>
            <a:endParaRPr lang="pl-PL"/>
          </a:p>
        </p:txBody>
      </p:sp>
    </p:spTree>
    <p:extLst>
      <p:ext uri="{BB962C8B-B14F-4D97-AF65-F5344CB8AC3E}">
        <p14:creationId xmlns:p14="http://schemas.microsoft.com/office/powerpoint/2010/main" val="224547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DCF48-0C6E-10CB-3F6B-13B63B357B73}"/>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BD400A0F-8E01-96CD-9D4A-BB270A158EC8}"/>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C6C89DC-8E53-5041-F74F-BA84F4F92FC9}"/>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309149F6-A607-B159-1BBE-C4620AA5BE60}"/>
              </a:ext>
            </a:extLst>
          </p:cNvPr>
          <p:cNvSpPr>
            <a:spLocks noGrp="1"/>
          </p:cNvSpPr>
          <p:nvPr>
            <p:ph type="sldNum" sz="quarter" idx="10"/>
          </p:nvPr>
        </p:nvSpPr>
        <p:spPr/>
        <p:txBody>
          <a:bodyPr/>
          <a:lstStyle/>
          <a:p>
            <a:fld id="{2E3E70D6-2980-4D8D-A8FA-47EE5D2C0F12}" type="slidenum">
              <a:rPr lang="pl-PL" smtClean="0"/>
              <a:t>30</a:t>
            </a:fld>
            <a:endParaRPr lang="pl-PL"/>
          </a:p>
        </p:txBody>
      </p:sp>
    </p:spTree>
    <p:extLst>
      <p:ext uri="{BB962C8B-B14F-4D97-AF65-F5344CB8AC3E}">
        <p14:creationId xmlns:p14="http://schemas.microsoft.com/office/powerpoint/2010/main" val="1666010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38575-7268-EBE3-85C0-8CDE38E7E62D}"/>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D9EDC3AC-5ACB-AA19-A35D-5440BDDA0460}"/>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6B6250F-17DC-9B69-82F2-8200E0EE3263}"/>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34D992CB-36DD-421F-120F-3D7CC4804856}"/>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3E70D6-2980-4D8D-A8FA-47EE5D2C0F12}" type="slidenum">
              <a:rPr kumimoji="0" lang="pl-P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pl-P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95036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Lista kontrolna prowadzi inspektorów do spojrzenia na to, jak podmiot prowadzący przedsiębiorstwo spożywcze:</a:t>
            </a:r>
          </a:p>
        </p:txBody>
      </p:sp>
      <p:sp>
        <p:nvSpPr>
          <p:cNvPr id="4" name="Symbol zastępczy numeru slajdu 3"/>
          <p:cNvSpPr>
            <a:spLocks noGrp="1"/>
          </p:cNvSpPr>
          <p:nvPr>
            <p:ph type="sldNum" sz="quarter" idx="10"/>
          </p:nvPr>
        </p:nvSpPr>
        <p:spPr/>
        <p:txBody>
          <a:bodyPr/>
          <a:lstStyle/>
          <a:p>
            <a:fld id="{67F02F2A-5696-43BB-BBE1-8E305C8C9769}" type="slidenum">
              <a:rPr lang="pl-PL" smtClean="0"/>
              <a:t>62</a:t>
            </a:fld>
            <a:endParaRPr lang="pl-PL"/>
          </a:p>
        </p:txBody>
      </p:sp>
    </p:spTree>
    <p:extLst>
      <p:ext uri="{BB962C8B-B14F-4D97-AF65-F5344CB8AC3E}">
        <p14:creationId xmlns:p14="http://schemas.microsoft.com/office/powerpoint/2010/main" val="1268479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71AFB-B01A-D90D-EFD5-C829B17B1906}"/>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20CD00E2-18AD-364C-9928-47FDC9318A8F}"/>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059FAAB3-627D-6BBF-6EE3-9E08A6351B0B}"/>
              </a:ext>
            </a:extLst>
          </p:cNvPr>
          <p:cNvSpPr>
            <a:spLocks noGrp="1"/>
          </p:cNvSpPr>
          <p:nvPr>
            <p:ph type="body" idx="1"/>
          </p:nvPr>
        </p:nvSpPr>
        <p:spPr/>
        <p:txBody>
          <a:bodyPr/>
          <a:lstStyle/>
          <a:p>
            <a:r>
              <a:rPr lang="pl-PL" dirty="0"/>
              <a:t>Lista kontrolna prowadzi inspektorów do spojrzenia na to, jak podmiot prowadzący przedsiębiorstwo spożywcze:</a:t>
            </a:r>
          </a:p>
        </p:txBody>
      </p:sp>
      <p:sp>
        <p:nvSpPr>
          <p:cNvPr id="4" name="Symbol zastępczy numeru slajdu 3">
            <a:extLst>
              <a:ext uri="{FF2B5EF4-FFF2-40B4-BE49-F238E27FC236}">
                <a16:creationId xmlns:a16="http://schemas.microsoft.com/office/drawing/2014/main" id="{94D2C652-B624-AE05-C388-321F31FF68B0}"/>
              </a:ext>
            </a:extLst>
          </p:cNvPr>
          <p:cNvSpPr>
            <a:spLocks noGrp="1"/>
          </p:cNvSpPr>
          <p:nvPr>
            <p:ph type="sldNum" sz="quarter" idx="10"/>
          </p:nvPr>
        </p:nvSpPr>
        <p:spPr/>
        <p:txBody>
          <a:bodyPr/>
          <a:lstStyle/>
          <a:p>
            <a:fld id="{67F02F2A-5696-43BB-BBE1-8E305C8C9769}" type="slidenum">
              <a:rPr lang="pl-PL" smtClean="0"/>
              <a:t>63</a:t>
            </a:fld>
            <a:endParaRPr lang="pl-PL"/>
          </a:p>
        </p:txBody>
      </p:sp>
    </p:spTree>
    <p:extLst>
      <p:ext uri="{BB962C8B-B14F-4D97-AF65-F5344CB8AC3E}">
        <p14:creationId xmlns:p14="http://schemas.microsoft.com/office/powerpoint/2010/main" val="2867713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661D5-5C11-3AF6-7FCD-9E372362BB9F}"/>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988679C-13D7-9FB6-62D7-8B714AC003F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4A800B80-9B7E-D729-0439-446374FC14AE}"/>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B86D07C5-2EB9-3652-0714-70CC9F146B68}"/>
              </a:ext>
            </a:extLst>
          </p:cNvPr>
          <p:cNvSpPr>
            <a:spLocks noGrp="1"/>
          </p:cNvSpPr>
          <p:nvPr>
            <p:ph type="sldNum" sz="quarter" idx="10"/>
          </p:nvPr>
        </p:nvSpPr>
        <p:spPr/>
        <p:txBody>
          <a:bodyPr/>
          <a:lstStyle/>
          <a:p>
            <a:fld id="{2E3E70D6-2980-4D8D-A8FA-47EE5D2C0F12}" type="slidenum">
              <a:rPr lang="pl-PL" smtClean="0"/>
              <a:t>8</a:t>
            </a:fld>
            <a:endParaRPr lang="pl-PL"/>
          </a:p>
        </p:txBody>
      </p:sp>
    </p:spTree>
    <p:extLst>
      <p:ext uri="{BB962C8B-B14F-4D97-AF65-F5344CB8AC3E}">
        <p14:creationId xmlns:p14="http://schemas.microsoft.com/office/powerpoint/2010/main" val="3820816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3E4CC-56D4-9B35-DF15-FF77186BD174}"/>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3381800B-2300-D0DE-72C4-B1C0E0D85B29}"/>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58D69463-AE31-80E3-030E-19BA94221D8A}"/>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E912FDF9-D52F-D654-2302-6E9196F03754}"/>
              </a:ext>
            </a:extLst>
          </p:cNvPr>
          <p:cNvSpPr>
            <a:spLocks noGrp="1"/>
          </p:cNvSpPr>
          <p:nvPr>
            <p:ph type="sldNum" sz="quarter" idx="10"/>
          </p:nvPr>
        </p:nvSpPr>
        <p:spPr/>
        <p:txBody>
          <a:bodyPr/>
          <a:lstStyle/>
          <a:p>
            <a:fld id="{2E3E70D6-2980-4D8D-A8FA-47EE5D2C0F12}" type="slidenum">
              <a:rPr lang="pl-PL" smtClean="0"/>
              <a:t>9</a:t>
            </a:fld>
            <a:endParaRPr lang="pl-PL"/>
          </a:p>
        </p:txBody>
      </p:sp>
    </p:spTree>
    <p:extLst>
      <p:ext uri="{BB962C8B-B14F-4D97-AF65-F5344CB8AC3E}">
        <p14:creationId xmlns:p14="http://schemas.microsoft.com/office/powerpoint/2010/main" val="1475160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43560-9CBE-5F18-BC32-F1C05289A828}"/>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80F5D183-7646-0FD2-46AE-F2B5B50F7CB1}"/>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140142E0-F332-75F7-A058-4B0B168D1513}"/>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53A2226D-8996-ED57-6727-0C343FACA320}"/>
              </a:ext>
            </a:extLst>
          </p:cNvPr>
          <p:cNvSpPr>
            <a:spLocks noGrp="1"/>
          </p:cNvSpPr>
          <p:nvPr>
            <p:ph type="sldNum" sz="quarter" idx="10"/>
          </p:nvPr>
        </p:nvSpPr>
        <p:spPr/>
        <p:txBody>
          <a:bodyPr/>
          <a:lstStyle/>
          <a:p>
            <a:fld id="{2E3E70D6-2980-4D8D-A8FA-47EE5D2C0F12}" type="slidenum">
              <a:rPr lang="pl-PL" smtClean="0"/>
              <a:t>10</a:t>
            </a:fld>
            <a:endParaRPr lang="pl-PL"/>
          </a:p>
        </p:txBody>
      </p:sp>
    </p:spTree>
    <p:extLst>
      <p:ext uri="{BB962C8B-B14F-4D97-AF65-F5344CB8AC3E}">
        <p14:creationId xmlns:p14="http://schemas.microsoft.com/office/powerpoint/2010/main" val="2209580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71639-75DB-64E0-FF34-2B3B421CC8A6}"/>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B5D40D93-991D-2D92-8B2E-7AFC4821121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A784DA64-4B8F-48F2-157C-CA98DE6C2B72}"/>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32262BAE-97ED-6174-BD67-2F737D0B7640}"/>
              </a:ext>
            </a:extLst>
          </p:cNvPr>
          <p:cNvSpPr>
            <a:spLocks noGrp="1"/>
          </p:cNvSpPr>
          <p:nvPr>
            <p:ph type="sldNum" sz="quarter" idx="10"/>
          </p:nvPr>
        </p:nvSpPr>
        <p:spPr/>
        <p:txBody>
          <a:bodyPr/>
          <a:lstStyle/>
          <a:p>
            <a:fld id="{2E3E70D6-2980-4D8D-A8FA-47EE5D2C0F12}" type="slidenum">
              <a:rPr lang="pl-PL" smtClean="0"/>
              <a:t>11</a:t>
            </a:fld>
            <a:endParaRPr lang="pl-PL"/>
          </a:p>
        </p:txBody>
      </p:sp>
    </p:spTree>
    <p:extLst>
      <p:ext uri="{BB962C8B-B14F-4D97-AF65-F5344CB8AC3E}">
        <p14:creationId xmlns:p14="http://schemas.microsoft.com/office/powerpoint/2010/main" val="2799380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B5C21-0687-3135-BC11-E2A43569445E}"/>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9BDF2495-C5CD-87A7-1AF6-C7F15E8581CD}"/>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829218C8-AD64-BEE4-F963-A2BBC3D269CF}"/>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38AF8425-4F9B-9365-6A0E-1368E0C5F278}"/>
              </a:ext>
            </a:extLst>
          </p:cNvPr>
          <p:cNvSpPr>
            <a:spLocks noGrp="1"/>
          </p:cNvSpPr>
          <p:nvPr>
            <p:ph type="sldNum" sz="quarter" idx="10"/>
          </p:nvPr>
        </p:nvSpPr>
        <p:spPr/>
        <p:txBody>
          <a:bodyPr/>
          <a:lstStyle/>
          <a:p>
            <a:fld id="{2E3E70D6-2980-4D8D-A8FA-47EE5D2C0F12}" type="slidenum">
              <a:rPr lang="pl-PL" smtClean="0"/>
              <a:t>12</a:t>
            </a:fld>
            <a:endParaRPr lang="pl-PL"/>
          </a:p>
        </p:txBody>
      </p:sp>
    </p:spTree>
    <p:extLst>
      <p:ext uri="{BB962C8B-B14F-4D97-AF65-F5344CB8AC3E}">
        <p14:creationId xmlns:p14="http://schemas.microsoft.com/office/powerpoint/2010/main" val="430842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1EBDE-8159-E3E7-175F-B39AB0AC915F}"/>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6825E0D9-853F-3A7E-24F8-83E30576ABB3}"/>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FA2E696-CDD5-B016-D28B-00F89E96B9E8}"/>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D07BE7B7-1324-DB7D-9676-0968A02169D5}"/>
              </a:ext>
            </a:extLst>
          </p:cNvPr>
          <p:cNvSpPr>
            <a:spLocks noGrp="1"/>
          </p:cNvSpPr>
          <p:nvPr>
            <p:ph type="sldNum" sz="quarter" idx="10"/>
          </p:nvPr>
        </p:nvSpPr>
        <p:spPr/>
        <p:txBody>
          <a:bodyPr/>
          <a:lstStyle/>
          <a:p>
            <a:fld id="{2E3E70D6-2980-4D8D-A8FA-47EE5D2C0F12}" type="slidenum">
              <a:rPr lang="pl-PL" smtClean="0"/>
              <a:t>13</a:t>
            </a:fld>
            <a:endParaRPr lang="pl-PL"/>
          </a:p>
        </p:txBody>
      </p:sp>
    </p:spTree>
    <p:extLst>
      <p:ext uri="{BB962C8B-B14F-4D97-AF65-F5344CB8AC3E}">
        <p14:creationId xmlns:p14="http://schemas.microsoft.com/office/powerpoint/2010/main" val="1177097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0E6E9-C064-A9B7-16F4-06D2486802D4}"/>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C2131BD5-CDE3-05C0-89DB-10080D09BBF3}"/>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0E8CD109-64DF-F086-578C-41CB411E264B}"/>
              </a:ext>
            </a:extLst>
          </p:cNvPr>
          <p:cNvSpPr>
            <a:spLocks noGrp="1"/>
          </p:cNvSpPr>
          <p:nvPr>
            <p:ph type="body" idx="1"/>
          </p:nvPr>
        </p:nvSpPr>
        <p:spPr/>
        <p:txBody>
          <a:bodyPr/>
          <a:lstStyle/>
          <a:p>
            <a:r>
              <a:rPr lang="pl-PL" dirty="0"/>
              <a:t>Rozporządzenie podkreśla odpowiedzialność producenta za spełnienie przez środki spożywcze określonych wymagań mikrobiologicznych. Dlatego też przedsiębiorstwa sektora spożywczego na każdym etapie produkcji, przetwarzania i obrotu powinny podejmować działania zgodne z procedurami opartymi na zasadach HACCP i wdrożeniu dobrej praktyki higienicznej, w celu zapewnienia:</a:t>
            </a:r>
          </a:p>
          <a:p>
            <a:r>
              <a:rPr lang="pl-PL" dirty="0"/>
              <a:t>- </a:t>
            </a:r>
            <a:r>
              <a:rPr lang="pl-PL" b="1" dirty="0"/>
              <a:t>kryteriów higienicznych</a:t>
            </a:r>
            <a:r>
              <a:rPr lang="pl-PL" dirty="0"/>
              <a:t> podczas transportu, składowania i przetwarzania surowców i żywności,</a:t>
            </a:r>
          </a:p>
          <a:p>
            <a:r>
              <a:rPr lang="pl-PL" b="1" dirty="0"/>
              <a:t>-   kryteriów bezpieczeństwa żywności</a:t>
            </a:r>
            <a:r>
              <a:rPr lang="pl-PL" dirty="0"/>
              <a:t> w ciągu okresu trwałości produktu, w odpowiednich warunkach dystrybucji i przechowywania.</a:t>
            </a:r>
          </a:p>
          <a:p>
            <a:endParaRPr lang="pl-PL" dirty="0"/>
          </a:p>
        </p:txBody>
      </p:sp>
      <p:sp>
        <p:nvSpPr>
          <p:cNvPr id="4" name="Symbol zastępczy numeru slajdu 3">
            <a:extLst>
              <a:ext uri="{FF2B5EF4-FFF2-40B4-BE49-F238E27FC236}">
                <a16:creationId xmlns:a16="http://schemas.microsoft.com/office/drawing/2014/main" id="{2C9CEC5B-4B45-6796-9325-33A24FE2B93A}"/>
              </a:ext>
            </a:extLst>
          </p:cNvPr>
          <p:cNvSpPr>
            <a:spLocks noGrp="1"/>
          </p:cNvSpPr>
          <p:nvPr>
            <p:ph type="sldNum" sz="quarter" idx="10"/>
          </p:nvPr>
        </p:nvSpPr>
        <p:spPr/>
        <p:txBody>
          <a:bodyPr/>
          <a:lstStyle/>
          <a:p>
            <a:fld id="{2E3E70D6-2980-4D8D-A8FA-47EE5D2C0F12}" type="slidenum">
              <a:rPr lang="pl-PL" smtClean="0"/>
              <a:t>14</a:t>
            </a:fld>
            <a:endParaRPr lang="pl-PL"/>
          </a:p>
        </p:txBody>
      </p:sp>
    </p:spTree>
    <p:extLst>
      <p:ext uri="{BB962C8B-B14F-4D97-AF65-F5344CB8AC3E}">
        <p14:creationId xmlns:p14="http://schemas.microsoft.com/office/powerpoint/2010/main" val="151098127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6613" y="1973818"/>
            <a:ext cx="8639675" cy="4326381"/>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6760" y="1973818"/>
            <a:ext cx="3959225" cy="720090"/>
          </a:xfrm>
          <a:prstGeom prst="rect">
            <a:avLst/>
          </a:prstGeom>
        </p:spPr>
      </p:pic>
      <p:pic>
        <p:nvPicPr>
          <p:cNvPr id="14" name="Obraz 13">
            <a:extLst>
              <a:ext uri="{FF2B5EF4-FFF2-40B4-BE49-F238E27FC236}">
                <a16:creationId xmlns:a16="http://schemas.microsoft.com/office/drawing/2014/main" id="{2B41AD81-079D-B212-C8B7-9A9D3BEE5179}"/>
              </a:ext>
            </a:extLst>
          </p:cNvPr>
          <p:cNvPicPr>
            <a:picLocks noChangeAspect="1"/>
          </p:cNvPicPr>
          <p:nvPr userDrawn="1"/>
        </p:nvPicPr>
        <p:blipFill>
          <a:blip r:embed="rId3">
            <a:alphaModFix amt="55000"/>
            <a:extLst>
              <a:ext uri="{28A0092B-C50C-407E-A947-70E740481C1C}">
                <a14:useLocalDpi xmlns:a14="http://schemas.microsoft.com/office/drawing/2010/main" val="0"/>
              </a:ext>
            </a:extLst>
          </a:blip>
          <a:stretch>
            <a:fillRect/>
          </a:stretch>
        </p:blipFill>
        <p:spPr>
          <a:xfrm>
            <a:off x="597632" y="540402"/>
            <a:ext cx="1080000" cy="1080000"/>
          </a:xfrm>
          <a:prstGeom prst="rect">
            <a:avLst/>
          </a:prstGeom>
        </p:spPr>
      </p:pic>
      <p:pic>
        <p:nvPicPr>
          <p:cNvPr id="15" name="Obraz 14">
            <a:extLst>
              <a:ext uri="{FF2B5EF4-FFF2-40B4-BE49-F238E27FC236}">
                <a16:creationId xmlns:a16="http://schemas.microsoft.com/office/drawing/2014/main" id="{0A433181-6EED-44B3-4822-4AF9E6BA906A}"/>
              </a:ext>
            </a:extLst>
          </p:cNvPr>
          <p:cNvPicPr>
            <a:picLocks noChangeAspect="1"/>
          </p:cNvPicPr>
          <p:nvPr userDrawn="1"/>
        </p:nvPicPr>
        <p:blipFill>
          <a:blip r:embed="rId4">
            <a:alphaModFix amt="55000"/>
            <a:extLst>
              <a:ext uri="{28A0092B-C50C-407E-A947-70E740481C1C}">
                <a14:useLocalDpi xmlns:a14="http://schemas.microsoft.com/office/drawing/2010/main" val="0"/>
              </a:ext>
            </a:extLst>
          </a:blip>
          <a:stretch>
            <a:fillRect/>
          </a:stretch>
        </p:blipFill>
        <p:spPr>
          <a:xfrm>
            <a:off x="2105788" y="540402"/>
            <a:ext cx="1080000" cy="1080000"/>
          </a:xfrm>
          <a:prstGeom prst="rect">
            <a:avLst/>
          </a:prstGeom>
        </p:spPr>
      </p:pic>
      <p:pic>
        <p:nvPicPr>
          <p:cNvPr id="16" name="Obraz 15">
            <a:extLst>
              <a:ext uri="{FF2B5EF4-FFF2-40B4-BE49-F238E27FC236}">
                <a16:creationId xmlns:a16="http://schemas.microsoft.com/office/drawing/2014/main" id="{276322E5-6025-7EA2-67FB-9F57E9210052}"/>
              </a:ext>
            </a:extLst>
          </p:cNvPr>
          <p:cNvPicPr>
            <a:picLocks noChangeAspect="1"/>
          </p:cNvPicPr>
          <p:nvPr userDrawn="1"/>
        </p:nvPicPr>
        <p:blipFill>
          <a:blip r:embed="rId5">
            <a:alphaModFix amt="55000"/>
            <a:extLst>
              <a:ext uri="{28A0092B-C50C-407E-A947-70E740481C1C}">
                <a14:useLocalDpi xmlns:a14="http://schemas.microsoft.com/office/drawing/2010/main" val="0"/>
              </a:ext>
            </a:extLst>
          </a:blip>
          <a:stretch>
            <a:fillRect/>
          </a:stretch>
        </p:blipFill>
        <p:spPr>
          <a:xfrm>
            <a:off x="3613944" y="540402"/>
            <a:ext cx="1080000" cy="1080000"/>
          </a:xfrm>
          <a:prstGeom prst="rect">
            <a:avLst/>
          </a:prstGeom>
        </p:spPr>
      </p:pic>
      <p:sp>
        <p:nvSpPr>
          <p:cNvPr id="2" name="Title 1"/>
          <p:cNvSpPr>
            <a:spLocks noGrp="1"/>
          </p:cNvSpPr>
          <p:nvPr>
            <p:ph type="ctrTitle"/>
          </p:nvPr>
        </p:nvSpPr>
        <p:spPr>
          <a:xfrm>
            <a:off x="1385877" y="3059113"/>
            <a:ext cx="7920115" cy="1107677"/>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2A3D249-6366-4532-95C2-9DDC07D17B44}" type="datetime1">
              <a:rPr lang="pl-PL" smtClean="0"/>
              <a:t>07.09.2025</a:t>
            </a:fld>
            <a:endParaRPr lang="pl-PL" dirty="0"/>
          </a:p>
        </p:txBody>
      </p:sp>
      <p:pic>
        <p:nvPicPr>
          <p:cNvPr id="8" name="Obraz 7">
            <a:extLst>
              <a:ext uri="{FF2B5EF4-FFF2-40B4-BE49-F238E27FC236}">
                <a16:creationId xmlns:a16="http://schemas.microsoft.com/office/drawing/2014/main" id="{500FFCFA-D3A4-40A4-E76C-9957554724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a:extLst>
              <a:ext uri="{FF2B5EF4-FFF2-40B4-BE49-F238E27FC236}">
                <a16:creationId xmlns:a16="http://schemas.microsoft.com/office/drawing/2014/main" id="{DC91A070-16DB-C0E1-0B7B-93924541A6E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a:extLst>
              <a:ext uri="{FF2B5EF4-FFF2-40B4-BE49-F238E27FC236}">
                <a16:creationId xmlns:a16="http://schemas.microsoft.com/office/drawing/2014/main" id="{AB280FEF-799B-B9CA-10D2-815DA71DA2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4255767286"/>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12" name="Prostokąt 11">
            <a:extLst>
              <a:ext uri="{FF2B5EF4-FFF2-40B4-BE49-F238E27FC236}">
                <a16:creationId xmlns:a16="http://schemas.microsoft.com/office/drawing/2014/main" id="{F8E39A3A-22D6-B8ED-2F58-16F69704FFAA}"/>
              </a:ext>
            </a:extLst>
          </p:cNvPr>
          <p:cNvSpPr/>
          <p:nvPr userDrawn="1"/>
        </p:nvSpPr>
        <p:spPr>
          <a:xfrm>
            <a:off x="2465388" y="4500563"/>
            <a:ext cx="8226426"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obrazu 10">
            <a:extLst>
              <a:ext uri="{FF2B5EF4-FFF2-40B4-BE49-F238E27FC236}">
                <a16:creationId xmlns:a16="http://schemas.microsoft.com/office/drawing/2014/main" id="{A760FD32-D539-3290-0E5F-1B5EF08EB2F0}"/>
              </a:ext>
            </a:extLst>
          </p:cNvPr>
          <p:cNvSpPr>
            <a:spLocks noGrp="1"/>
          </p:cNvSpPr>
          <p:nvPr>
            <p:ph type="pic" sz="quarter" idx="10"/>
          </p:nvPr>
        </p:nvSpPr>
        <p:spPr>
          <a:xfrm>
            <a:off x="1025525" y="0"/>
            <a:ext cx="8640763" cy="522128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pic>
        <p:nvPicPr>
          <p:cNvPr id="7" name="Obraz 6" descr="Obraz zawierający tekst&#10;&#10;Opis wygenerowany automatycznie">
            <a:extLst>
              <a:ext uri="{FF2B5EF4-FFF2-40B4-BE49-F238E27FC236}">
                <a16:creationId xmlns:a16="http://schemas.microsoft.com/office/drawing/2014/main" id="{3B4B8A84-3D08-244B-BF5B-6E361D1A74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6975" y="4500563"/>
            <a:ext cx="3959225" cy="720090"/>
          </a:xfrm>
          <a:prstGeom prst="rect">
            <a:avLst/>
          </a:prstGeom>
        </p:spPr>
      </p:pic>
      <p:sp>
        <p:nvSpPr>
          <p:cNvPr id="2" name="Tytuł 1">
            <a:extLst>
              <a:ext uri="{FF2B5EF4-FFF2-40B4-BE49-F238E27FC236}">
                <a16:creationId xmlns:a16="http://schemas.microsoft.com/office/drawing/2014/main" id="{C3C397EF-E780-3941-A190-8FF660EE9016}"/>
              </a:ext>
            </a:extLst>
          </p:cNvPr>
          <p:cNvSpPr>
            <a:spLocks noGrp="1"/>
          </p:cNvSpPr>
          <p:nvPr>
            <p:ph type="title"/>
          </p:nvPr>
        </p:nvSpPr>
        <p:spPr>
          <a:xfrm>
            <a:off x="2825750" y="5593629"/>
            <a:ext cx="7559675" cy="705572"/>
          </a:xfrm>
        </p:spPr>
        <p:txBody>
          <a:bodyPr/>
          <a:lstStyle/>
          <a:p>
            <a:r>
              <a:rPr lang="pl-PL"/>
              <a:t>Kliknij, aby edytować styl</a:t>
            </a:r>
            <a:endParaRPr lang="pl-PL" dirty="0"/>
          </a:p>
        </p:txBody>
      </p:sp>
      <p:pic>
        <p:nvPicPr>
          <p:cNvPr id="8" name="Obraz 7" descr="znak Funduszy Europejskich">
            <a:extLst>
              <a:ext uri="{FF2B5EF4-FFF2-40B4-BE49-F238E27FC236}">
                <a16:creationId xmlns:a16="http://schemas.microsoft.com/office/drawing/2014/main" id="{BFD80FA4-66E0-3049-A92A-085F431CEB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9" name="Obraz 8" descr="flaga Unii Europejskie z dopiskiem dofinansowane przez Unię Europejską">
            <a:extLst>
              <a:ext uri="{FF2B5EF4-FFF2-40B4-BE49-F238E27FC236}">
                <a16:creationId xmlns:a16="http://schemas.microsoft.com/office/drawing/2014/main" id="{695F0183-048A-AF46-A850-8C265BFACC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0" name="Obraz 9" descr="barwy RP">
            <a:extLst>
              <a:ext uri="{FF2B5EF4-FFF2-40B4-BE49-F238E27FC236}">
                <a16:creationId xmlns:a16="http://schemas.microsoft.com/office/drawing/2014/main" id="{875F5C9C-57CB-134D-A405-3BC05A23D85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2785084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1475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34558" y="301398"/>
            <a:ext cx="9622035" cy="1261744"/>
          </a:xfrm>
          <a:prstGeom prst="rect">
            <a:avLst/>
          </a:prstGeom>
        </p:spPr>
        <p:txBody>
          <a:bodyPr lIns="0" tIns="0" rIns="0" bIns="0" anchor="ctr"/>
          <a:lstStyle/>
          <a:p>
            <a:pPr algn="ctr"/>
            <a:endParaRPr lang="pl-PL" sz="4667" b="0" strike="noStrike" spc="-1" dirty="0">
              <a:latin typeface="Arial"/>
            </a:endParaRPr>
          </a:p>
        </p:txBody>
      </p:sp>
      <p:sp>
        <p:nvSpPr>
          <p:cNvPr id="5" name="PlaceHolder 2"/>
          <p:cNvSpPr>
            <a:spLocks noGrp="1"/>
          </p:cNvSpPr>
          <p:nvPr>
            <p:ph type="body"/>
          </p:nvPr>
        </p:nvSpPr>
        <p:spPr>
          <a:xfrm>
            <a:off x="534558" y="1768553"/>
            <a:ext cx="9622035" cy="4384186"/>
          </a:xfrm>
          <a:prstGeom prst="rect">
            <a:avLst/>
          </a:prstGeom>
        </p:spPr>
        <p:txBody>
          <a:bodyPr lIns="0" tIns="0" rIns="0" bIns="0">
            <a:normAutofit/>
          </a:bodyPr>
          <a:lstStyle/>
          <a:p>
            <a:endParaRPr lang="pl-PL" sz="3394" b="0" strike="noStrike" spc="-1">
              <a:latin typeface="Arial"/>
            </a:endParaRPr>
          </a:p>
        </p:txBody>
      </p:sp>
    </p:spTree>
    <p:extLst>
      <p:ext uri="{BB962C8B-B14F-4D97-AF65-F5344CB8AC3E}">
        <p14:creationId xmlns:p14="http://schemas.microsoft.com/office/powerpoint/2010/main" val="6476106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34558" y="301398"/>
            <a:ext cx="9622035" cy="1261744"/>
          </a:xfrm>
          <a:prstGeom prst="rect">
            <a:avLst/>
          </a:prstGeom>
        </p:spPr>
        <p:txBody>
          <a:bodyPr lIns="0" tIns="0" rIns="0" bIns="0" anchor="ctr"/>
          <a:lstStyle>
            <a:lvl1pPr>
              <a:defRPr sz="3508">
                <a:solidFill>
                  <a:schemeClr val="tx2">
                    <a:lumMod val="60000"/>
                    <a:lumOff val="40000"/>
                  </a:schemeClr>
                </a:solidFill>
              </a:defRPr>
            </a:lvl1pPr>
          </a:lstStyle>
          <a:p>
            <a:pPr algn="ctr"/>
            <a:endParaRPr lang="pl-PL" sz="4667" b="0" strike="noStrike" spc="-1" dirty="0">
              <a:latin typeface="Arial"/>
            </a:endParaRPr>
          </a:p>
        </p:txBody>
      </p:sp>
      <p:sp>
        <p:nvSpPr>
          <p:cNvPr id="3" name="PlaceHolder 2"/>
          <p:cNvSpPr>
            <a:spLocks noGrp="1"/>
          </p:cNvSpPr>
          <p:nvPr>
            <p:ph type="subTitle"/>
          </p:nvPr>
        </p:nvSpPr>
        <p:spPr>
          <a:xfrm>
            <a:off x="534558" y="1768553"/>
            <a:ext cx="9622035" cy="4384186"/>
          </a:xfrm>
          <a:prstGeom prst="rect">
            <a:avLst/>
          </a:prstGeom>
        </p:spPr>
        <p:txBody>
          <a:bodyPr lIns="0" tIns="0" rIns="0" bIns="0" anchor="ctr"/>
          <a:lstStyle/>
          <a:p>
            <a:pPr algn="ctr"/>
            <a:endParaRPr lang="pl-PL" sz="3394" b="0" strike="noStrike" spc="-1">
              <a:latin typeface="Arial"/>
            </a:endParaRPr>
          </a:p>
        </p:txBody>
      </p:sp>
    </p:spTree>
    <p:extLst>
      <p:ext uri="{BB962C8B-B14F-4D97-AF65-F5344CB8AC3E}">
        <p14:creationId xmlns:p14="http://schemas.microsoft.com/office/powerpoint/2010/main" val="4025896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5525" y="1983572"/>
            <a:ext cx="8640763" cy="4316627"/>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 uri="{C183D7F6-B498-43B3-948B-1728B52AA6E4}">
                <adec:decorative xmlns:adec="http://schemas.microsoft.com/office/drawing/2017/decorative" val="1"/>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525" y="1983572"/>
            <a:ext cx="3959225" cy="720090"/>
          </a:xfrm>
          <a:prstGeom prst="rect">
            <a:avLst/>
          </a:prstGeom>
        </p:spPr>
      </p:pic>
      <p:sp>
        <p:nvSpPr>
          <p:cNvPr id="2" name="Title 1"/>
          <p:cNvSpPr>
            <a:spLocks noGrp="1"/>
          </p:cNvSpPr>
          <p:nvPr>
            <p:ph type="ctrTitle"/>
          </p:nvPr>
        </p:nvSpPr>
        <p:spPr>
          <a:xfrm>
            <a:off x="1385877" y="3070227"/>
            <a:ext cx="7920115" cy="1087764"/>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68EEE8EE-D7CF-4F1D-849B-3E54D1DD80B0}" type="datetime1">
              <a:rPr lang="pl-PL" smtClean="0"/>
              <a:t>07.09.2025</a:t>
            </a:fld>
            <a:endParaRPr lang="pl-PL" dirty="0"/>
          </a:p>
        </p:txBody>
      </p:sp>
      <p:pic>
        <p:nvPicPr>
          <p:cNvPr id="8" name="Obraz 7" descr="logo Funduszy Europejskich">
            <a:extLst>
              <a:ext uri="{FF2B5EF4-FFF2-40B4-BE49-F238E27FC236}">
                <a16:creationId xmlns:a16="http://schemas.microsoft.com/office/drawing/2014/main" id="{500FFCFA-D3A4-40A4-E76C-9957554724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j z dopiskiem dofinansowane przez Unię Europejską">
            <a:extLst>
              <a:ext uri="{FF2B5EF4-FFF2-40B4-BE49-F238E27FC236}">
                <a16:creationId xmlns:a16="http://schemas.microsoft.com/office/drawing/2014/main" id="{DC91A070-16DB-C0E1-0B7B-93924541A6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AB280FEF-799B-B9CA-10D2-815DA71DA2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6" name="Obraz 5">
            <a:extLst>
              <a:ext uri="{FF2B5EF4-FFF2-40B4-BE49-F238E27FC236}">
                <a16:creationId xmlns:a16="http://schemas.microsoft.com/office/drawing/2014/main" id="{039E0742-6ADE-F448-8437-7F591E1D07FA}"/>
              </a:ext>
            </a:extLst>
          </p:cNvPr>
          <p:cNvPicPr>
            <a:picLocks noChangeAspect="1"/>
          </p:cNvPicPr>
          <p:nvPr userDrawn="1"/>
        </p:nvPicPr>
        <p:blipFill>
          <a:blip r:embed="rId6">
            <a:alphaModFix amt="55000"/>
            <a:extLst>
              <a:ext uri="{28A0092B-C50C-407E-A947-70E740481C1C}">
                <a14:useLocalDpi xmlns:a14="http://schemas.microsoft.com/office/drawing/2010/main" val="0"/>
              </a:ext>
            </a:extLst>
          </a:blip>
          <a:stretch>
            <a:fillRect/>
          </a:stretch>
        </p:blipFill>
        <p:spPr>
          <a:xfrm>
            <a:off x="652757" y="1244366"/>
            <a:ext cx="381000" cy="381000"/>
          </a:xfrm>
          <a:prstGeom prst="rect">
            <a:avLst/>
          </a:prstGeom>
        </p:spPr>
      </p:pic>
      <p:pic>
        <p:nvPicPr>
          <p:cNvPr id="17" name="Obraz 16">
            <a:extLst>
              <a:ext uri="{FF2B5EF4-FFF2-40B4-BE49-F238E27FC236}">
                <a16:creationId xmlns:a16="http://schemas.microsoft.com/office/drawing/2014/main" id="{F60567DB-D582-D44E-A6AD-12B2B5F1FE7B}"/>
              </a:ext>
            </a:extLst>
          </p:cNvPr>
          <p:cNvPicPr>
            <a:picLocks noChangeAspect="1"/>
          </p:cNvPicPr>
          <p:nvPr userDrawn="1"/>
        </p:nvPicPr>
        <p:blipFill>
          <a:blip r:embed="rId7">
            <a:alphaModFix amt="55000"/>
            <a:extLst>
              <a:ext uri="{28A0092B-C50C-407E-A947-70E740481C1C}">
                <a14:useLocalDpi xmlns:a14="http://schemas.microsoft.com/office/drawing/2010/main" val="0"/>
              </a:ext>
            </a:extLst>
          </a:blip>
          <a:stretch>
            <a:fillRect/>
          </a:stretch>
        </p:blipFill>
        <p:spPr>
          <a:xfrm>
            <a:off x="1365250" y="545866"/>
            <a:ext cx="381000" cy="381000"/>
          </a:xfrm>
          <a:prstGeom prst="rect">
            <a:avLst/>
          </a:prstGeom>
        </p:spPr>
      </p:pic>
      <p:pic>
        <p:nvPicPr>
          <p:cNvPr id="19" name="Obraz 18">
            <a:extLst>
              <a:ext uri="{FF2B5EF4-FFF2-40B4-BE49-F238E27FC236}">
                <a16:creationId xmlns:a16="http://schemas.microsoft.com/office/drawing/2014/main" id="{39EEE39C-033E-F640-8C4C-E23D91BEA336}"/>
              </a:ext>
            </a:extLst>
          </p:cNvPr>
          <p:cNvPicPr>
            <a:picLocks noChangeAspect="1"/>
          </p:cNvPicPr>
          <p:nvPr userDrawn="1"/>
        </p:nvPicPr>
        <p:blipFill>
          <a:blip r:embed="rId8">
            <a:alphaModFix amt="55000"/>
            <a:extLst>
              <a:ext uri="{28A0092B-C50C-407E-A947-70E740481C1C}">
                <a14:useLocalDpi xmlns:a14="http://schemas.microsoft.com/office/drawing/2010/main" val="0"/>
              </a:ext>
            </a:extLst>
          </a:blip>
          <a:stretch>
            <a:fillRect/>
          </a:stretch>
        </p:blipFill>
        <p:spPr>
          <a:xfrm>
            <a:off x="1380511" y="1244366"/>
            <a:ext cx="381000" cy="381000"/>
          </a:xfrm>
          <a:prstGeom prst="rect">
            <a:avLst/>
          </a:prstGeom>
        </p:spPr>
      </p:pic>
      <p:pic>
        <p:nvPicPr>
          <p:cNvPr id="21" name="Obraz 20">
            <a:extLst>
              <a:ext uri="{FF2B5EF4-FFF2-40B4-BE49-F238E27FC236}">
                <a16:creationId xmlns:a16="http://schemas.microsoft.com/office/drawing/2014/main" id="{C169AC8E-96EA-1048-803E-97D6CEE5E10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tretch>
            <a:fillRect/>
          </a:stretch>
        </p:blipFill>
        <p:spPr>
          <a:xfrm>
            <a:off x="4265786" y="538288"/>
            <a:ext cx="381000" cy="381000"/>
          </a:xfrm>
          <a:prstGeom prst="rect">
            <a:avLst/>
          </a:prstGeom>
        </p:spPr>
      </p:pic>
      <p:pic>
        <p:nvPicPr>
          <p:cNvPr id="23" name="Obraz 22">
            <a:extLst>
              <a:ext uri="{FF2B5EF4-FFF2-40B4-BE49-F238E27FC236}">
                <a16:creationId xmlns:a16="http://schemas.microsoft.com/office/drawing/2014/main" id="{D5D90F56-CFD2-1A40-B479-B556FC2D370D}"/>
              </a:ext>
            </a:extLst>
          </p:cNvPr>
          <p:cNvPicPr>
            <a:picLocks noChangeAspect="1"/>
          </p:cNvPicPr>
          <p:nvPr userDrawn="1"/>
        </p:nvPicPr>
        <p:blipFill>
          <a:blip r:embed="rId10">
            <a:alphaModFix amt="55000"/>
            <a:extLst>
              <a:ext uri="{28A0092B-C50C-407E-A947-70E740481C1C}">
                <a14:useLocalDpi xmlns:a14="http://schemas.microsoft.com/office/drawing/2010/main" val="0"/>
              </a:ext>
            </a:extLst>
          </a:blip>
          <a:stretch>
            <a:fillRect/>
          </a:stretch>
        </p:blipFill>
        <p:spPr>
          <a:xfrm>
            <a:off x="644525" y="545866"/>
            <a:ext cx="381000" cy="381000"/>
          </a:xfrm>
          <a:prstGeom prst="rect">
            <a:avLst/>
          </a:prstGeom>
        </p:spPr>
      </p:pic>
      <p:pic>
        <p:nvPicPr>
          <p:cNvPr id="25" name="Obraz 24">
            <a:extLst>
              <a:ext uri="{FF2B5EF4-FFF2-40B4-BE49-F238E27FC236}">
                <a16:creationId xmlns:a16="http://schemas.microsoft.com/office/drawing/2014/main" id="{48E96C1A-FA5C-A24F-9872-8608B9B3BC4F}"/>
              </a:ext>
            </a:extLst>
          </p:cNvPr>
          <p:cNvPicPr>
            <a:picLocks noChangeAspect="1"/>
          </p:cNvPicPr>
          <p:nvPr userDrawn="1"/>
        </p:nvPicPr>
        <p:blipFill>
          <a:blip r:embed="rId11">
            <a:alphaModFix amt="55000"/>
            <a:extLst>
              <a:ext uri="{28A0092B-C50C-407E-A947-70E740481C1C}">
                <a14:useLocalDpi xmlns:a14="http://schemas.microsoft.com/office/drawing/2010/main" val="0"/>
              </a:ext>
            </a:extLst>
          </a:blip>
          <a:stretch>
            <a:fillRect/>
          </a:stretch>
        </p:blipFill>
        <p:spPr>
          <a:xfrm>
            <a:off x="2104293" y="1254829"/>
            <a:ext cx="381000" cy="381000"/>
          </a:xfrm>
          <a:prstGeom prst="rect">
            <a:avLst/>
          </a:prstGeom>
        </p:spPr>
      </p:pic>
      <p:pic>
        <p:nvPicPr>
          <p:cNvPr id="27" name="Obraz 26">
            <a:extLst>
              <a:ext uri="{FF2B5EF4-FFF2-40B4-BE49-F238E27FC236}">
                <a16:creationId xmlns:a16="http://schemas.microsoft.com/office/drawing/2014/main" id="{28B2440F-CBE5-784D-ADC8-E797F64F472B}"/>
              </a:ext>
            </a:extLst>
          </p:cNvPr>
          <p:cNvPicPr>
            <a:picLocks noChangeAspect="1"/>
          </p:cNvPicPr>
          <p:nvPr userDrawn="1"/>
        </p:nvPicPr>
        <p:blipFill>
          <a:blip r:embed="rId12">
            <a:alphaModFix amt="55000"/>
            <a:extLst>
              <a:ext uri="{28A0092B-C50C-407E-A947-70E740481C1C}">
                <a14:useLocalDpi xmlns:a14="http://schemas.microsoft.com/office/drawing/2010/main" val="0"/>
              </a:ext>
            </a:extLst>
          </a:blip>
          <a:stretch>
            <a:fillRect/>
          </a:stretch>
        </p:blipFill>
        <p:spPr>
          <a:xfrm>
            <a:off x="2814637" y="543567"/>
            <a:ext cx="381000" cy="381000"/>
          </a:xfrm>
          <a:prstGeom prst="rect">
            <a:avLst/>
          </a:prstGeom>
        </p:spPr>
      </p:pic>
      <p:pic>
        <p:nvPicPr>
          <p:cNvPr id="29" name="Obraz 28">
            <a:extLst>
              <a:ext uri="{FF2B5EF4-FFF2-40B4-BE49-F238E27FC236}">
                <a16:creationId xmlns:a16="http://schemas.microsoft.com/office/drawing/2014/main" id="{1C717A0E-10D0-FA43-BF65-49909BDCEAFA}"/>
              </a:ext>
            </a:extLst>
          </p:cNvPr>
          <p:cNvPicPr>
            <a:picLocks noChangeAspect="1"/>
          </p:cNvPicPr>
          <p:nvPr userDrawn="1"/>
        </p:nvPicPr>
        <p:blipFill>
          <a:blip r:embed="rId13">
            <a:alphaModFix amt="55000"/>
            <a:extLst>
              <a:ext uri="{28A0092B-C50C-407E-A947-70E740481C1C}">
                <a14:useLocalDpi xmlns:a14="http://schemas.microsoft.com/office/drawing/2010/main" val="0"/>
              </a:ext>
            </a:extLst>
          </a:blip>
          <a:stretch>
            <a:fillRect/>
          </a:stretch>
        </p:blipFill>
        <p:spPr>
          <a:xfrm>
            <a:off x="3537018" y="535269"/>
            <a:ext cx="381000" cy="381000"/>
          </a:xfrm>
          <a:prstGeom prst="rect">
            <a:avLst/>
          </a:prstGeom>
        </p:spPr>
      </p:pic>
      <p:pic>
        <p:nvPicPr>
          <p:cNvPr id="31" name="Obraz 30">
            <a:extLst>
              <a:ext uri="{FF2B5EF4-FFF2-40B4-BE49-F238E27FC236}">
                <a16:creationId xmlns:a16="http://schemas.microsoft.com/office/drawing/2014/main" id="{A2891D6F-956C-9342-B2BB-C701A5BC5154}"/>
              </a:ext>
            </a:extLst>
          </p:cNvPr>
          <p:cNvPicPr>
            <a:picLocks noChangeAspect="1"/>
          </p:cNvPicPr>
          <p:nvPr userDrawn="1"/>
        </p:nvPicPr>
        <p:blipFill>
          <a:blip r:embed="rId14">
            <a:alphaModFix amt="55000"/>
            <a:extLst>
              <a:ext uri="{28A0092B-C50C-407E-A947-70E740481C1C}">
                <a14:useLocalDpi xmlns:a14="http://schemas.microsoft.com/office/drawing/2010/main" val="0"/>
              </a:ext>
            </a:extLst>
          </a:blip>
          <a:stretch>
            <a:fillRect/>
          </a:stretch>
        </p:blipFill>
        <p:spPr>
          <a:xfrm>
            <a:off x="2092256" y="531095"/>
            <a:ext cx="381000" cy="381000"/>
          </a:xfrm>
          <a:prstGeom prst="rect">
            <a:avLst/>
          </a:prstGeom>
        </p:spPr>
      </p:pic>
      <p:pic>
        <p:nvPicPr>
          <p:cNvPr id="33" name="Obraz 32">
            <a:extLst>
              <a:ext uri="{FF2B5EF4-FFF2-40B4-BE49-F238E27FC236}">
                <a16:creationId xmlns:a16="http://schemas.microsoft.com/office/drawing/2014/main" id="{7DE0C268-A93E-1C47-9AA3-10F1F10D0971}"/>
              </a:ext>
            </a:extLst>
          </p:cNvPr>
          <p:cNvPicPr>
            <a:picLocks noChangeAspect="1"/>
          </p:cNvPicPr>
          <p:nvPr userDrawn="1"/>
        </p:nvPicPr>
        <p:blipFill>
          <a:blip r:embed="rId15">
            <a:alphaModFix amt="55000"/>
            <a:extLst>
              <a:ext uri="{28A0092B-C50C-407E-A947-70E740481C1C}">
                <a14:useLocalDpi xmlns:a14="http://schemas.microsoft.com/office/drawing/2010/main" val="0"/>
              </a:ext>
            </a:extLst>
          </a:blip>
          <a:stretch>
            <a:fillRect/>
          </a:stretch>
        </p:blipFill>
        <p:spPr>
          <a:xfrm>
            <a:off x="3534802" y="1251987"/>
            <a:ext cx="381000" cy="381000"/>
          </a:xfrm>
          <a:prstGeom prst="rect">
            <a:avLst/>
          </a:prstGeom>
        </p:spPr>
      </p:pic>
      <p:pic>
        <p:nvPicPr>
          <p:cNvPr id="35" name="Obraz 34">
            <a:extLst>
              <a:ext uri="{FF2B5EF4-FFF2-40B4-BE49-F238E27FC236}">
                <a16:creationId xmlns:a16="http://schemas.microsoft.com/office/drawing/2014/main" id="{45508241-FE91-D847-8686-4F72BD314220}"/>
              </a:ext>
            </a:extLst>
          </p:cNvPr>
          <p:cNvPicPr>
            <a:picLocks noChangeAspect="1"/>
          </p:cNvPicPr>
          <p:nvPr userDrawn="1"/>
        </p:nvPicPr>
        <p:blipFill>
          <a:blip r:embed="rId16">
            <a:alphaModFix amt="55000"/>
            <a:extLst>
              <a:ext uri="{28A0092B-C50C-407E-A947-70E740481C1C}">
                <a14:useLocalDpi xmlns:a14="http://schemas.microsoft.com/office/drawing/2010/main" val="0"/>
              </a:ext>
            </a:extLst>
          </a:blip>
          <a:stretch>
            <a:fillRect/>
          </a:stretch>
        </p:blipFill>
        <p:spPr>
          <a:xfrm>
            <a:off x="4265613" y="1250549"/>
            <a:ext cx="381000" cy="381000"/>
          </a:xfrm>
          <a:prstGeom prst="rect">
            <a:avLst/>
          </a:prstGeom>
        </p:spPr>
      </p:pic>
      <p:pic>
        <p:nvPicPr>
          <p:cNvPr id="37" name="Obraz 36">
            <a:extLst>
              <a:ext uri="{FF2B5EF4-FFF2-40B4-BE49-F238E27FC236}">
                <a16:creationId xmlns:a16="http://schemas.microsoft.com/office/drawing/2014/main" id="{EB9A3203-260A-FA4A-9526-A6276A5756DA}"/>
              </a:ext>
            </a:extLst>
          </p:cNvPr>
          <p:cNvPicPr>
            <a:picLocks noChangeAspect="1"/>
          </p:cNvPicPr>
          <p:nvPr userDrawn="1"/>
        </p:nvPicPr>
        <p:blipFill>
          <a:blip r:embed="rId17">
            <a:alphaModFix amt="55000"/>
            <a:extLst>
              <a:ext uri="{28A0092B-C50C-407E-A947-70E740481C1C}">
                <a14:useLocalDpi xmlns:a14="http://schemas.microsoft.com/office/drawing/2010/main" val="0"/>
              </a:ext>
            </a:extLst>
          </a:blip>
          <a:stretch>
            <a:fillRect/>
          </a:stretch>
        </p:blipFill>
        <p:spPr>
          <a:xfrm>
            <a:off x="2814637" y="1250549"/>
            <a:ext cx="381000" cy="381000"/>
          </a:xfrm>
          <a:prstGeom prst="rect">
            <a:avLst/>
          </a:prstGeom>
        </p:spPr>
      </p:pic>
    </p:spTree>
    <p:extLst>
      <p:ext uri="{BB962C8B-B14F-4D97-AF65-F5344CB8AC3E}">
        <p14:creationId xmlns:p14="http://schemas.microsoft.com/office/powerpoint/2010/main" val="3586026018"/>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17" name="Symbol zastępczy obrazu 16">
            <a:extLst>
              <a:ext uri="{FF2B5EF4-FFF2-40B4-BE49-F238E27FC236}">
                <a16:creationId xmlns:a16="http://schemas.microsoft.com/office/drawing/2014/main" id="{69383BDA-94B1-6FB6-27E3-0CC3DEDF5AF5}"/>
              </a:ext>
            </a:extLst>
          </p:cNvPr>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dirty="0"/>
              <a:t>Kliknij ikonę, aby dodać obraz</a:t>
            </a:r>
          </a:p>
        </p:txBody>
      </p:sp>
      <p:sp>
        <p:nvSpPr>
          <p:cNvPr id="13" name="Prostokąt 12">
            <a:extLst>
              <a:ext uri="{FF2B5EF4-FFF2-40B4-BE49-F238E27FC236}">
                <a16:creationId xmlns:a16="http://schemas.microsoft.com/office/drawing/2014/main" id="{38965D1A-9BC8-2AB7-6B73-C2BBDA5D66AA}"/>
              </a:ext>
            </a:extLst>
          </p:cNvPr>
          <p:cNvSpPr/>
          <p:nvPr userDrawn="1"/>
        </p:nvSpPr>
        <p:spPr>
          <a:xfrm>
            <a:off x="2825750" y="4500563"/>
            <a:ext cx="6840538"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72808" y="5579563"/>
            <a:ext cx="6133117" cy="648546"/>
          </a:xfrm>
        </p:spPr>
        <p:txBody>
          <a:bodyPr anchor="t" anchorCtr="0">
            <a:normAutofit/>
          </a:bodyPr>
          <a:lstStyle>
            <a:lvl1pPr algn="l">
              <a:lnSpc>
                <a:spcPts val="3500"/>
              </a:lnSpc>
              <a:defRPr sz="2800"/>
            </a:lvl1pPr>
          </a:lstStyle>
          <a:p>
            <a:r>
              <a:rPr lang="pl-PL"/>
              <a:t>Kliknij, aby edytować styl</a:t>
            </a:r>
            <a:endParaRPr lang="en-US" dirty="0"/>
          </a:p>
        </p:txBody>
      </p:sp>
      <p:sp>
        <p:nvSpPr>
          <p:cNvPr id="4" name="Date Placeholder 3"/>
          <p:cNvSpPr>
            <a:spLocks noGrp="1"/>
          </p:cNvSpPr>
          <p:nvPr>
            <p:ph type="dt" sz="half" idx="10"/>
          </p:nvPr>
        </p:nvSpPr>
        <p:spPr>
          <a:xfrm>
            <a:off x="7866444" y="539750"/>
            <a:ext cx="1799844" cy="366725"/>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857886D-A165-4D54-8DB0-CE6586ECA8EC}" type="datetime1">
              <a:rPr lang="pl-PL" smtClean="0"/>
              <a:t>07.09.2025</a:t>
            </a:fld>
            <a:endParaRPr lang="pl-PL" dirty="0"/>
          </a:p>
        </p:txBody>
      </p:sp>
      <p:pic>
        <p:nvPicPr>
          <p:cNvPr id="8" name="Obraz 7" descr="logo Funduszy Europejskich">
            <a:extLst>
              <a:ext uri="{FF2B5EF4-FFF2-40B4-BE49-F238E27FC236}">
                <a16:creationId xmlns:a16="http://schemas.microsoft.com/office/drawing/2014/main" id="{70B23A41-17AB-76D8-3EFE-38FC22C5B5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 z dopiskiem dofinansowane przez Unię Europejską">
            <a:extLst>
              <a:ext uri="{FF2B5EF4-FFF2-40B4-BE49-F238E27FC236}">
                <a16:creationId xmlns:a16="http://schemas.microsoft.com/office/drawing/2014/main" id="{E8AB2AB5-3131-C310-7606-6899798511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7C93677B-A16E-82CA-7FC4-B6B51516070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18" name="Obraz 17" descr="Obraz zawierający tekst&#10;&#10;Opis wygenerowany automatycznie">
            <a:extLst>
              <a:ext uri="{FF2B5EF4-FFF2-40B4-BE49-F238E27FC236}">
                <a16:creationId xmlns:a16="http://schemas.microsoft.com/office/drawing/2014/main" id="{EB4DB370-BCB9-D1E9-5613-5A9DCA5F311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25750" y="4500563"/>
            <a:ext cx="3959225" cy="720090"/>
          </a:xfrm>
          <a:prstGeom prst="rect">
            <a:avLst/>
          </a:prstGeom>
        </p:spPr>
      </p:pic>
    </p:spTree>
    <p:extLst>
      <p:ext uri="{BB962C8B-B14F-4D97-AF65-F5344CB8AC3E}">
        <p14:creationId xmlns:p14="http://schemas.microsoft.com/office/powerpoint/2010/main" val="163393511"/>
      </p:ext>
    </p:extLst>
  </p:cSld>
  <p:clrMapOvr>
    <a:masterClrMapping/>
  </p:clrMapOvr>
  <p:extLst>
    <p:ext uri="{DCECCB84-F9BA-43D5-87BE-67443E8EF086}">
      <p15:sldGuideLst xmlns:p15="http://schemas.microsoft.com/office/powerpoint/2012/main">
        <p15:guide id="1" pos="192"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0D1F565A-4734-6B49-4F72-233C397DE031}"/>
              </a:ext>
            </a:extLst>
          </p:cNvPr>
          <p:cNvSpPr/>
          <p:nvPr userDrawn="1"/>
        </p:nvSpPr>
        <p:spPr>
          <a:xfrm>
            <a:off x="2825749" y="4500563"/>
            <a:ext cx="7196139" cy="2159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ymbol zastępczy obrazu 8">
            <a:extLst>
              <a:ext uri="{FF2B5EF4-FFF2-40B4-BE49-F238E27FC236}">
                <a16:creationId xmlns:a16="http://schemas.microsoft.com/office/drawing/2014/main" id="{12E8330A-FFD8-2BBA-E745-7200C0738BE5}"/>
              </a:ext>
            </a:extLst>
          </p:cNvPr>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sp>
        <p:nvSpPr>
          <p:cNvPr id="5" name="Prostokąt 4">
            <a:extLst>
              <a:ext uri="{FF2B5EF4-FFF2-40B4-BE49-F238E27FC236}">
                <a16:creationId xmlns:a16="http://schemas.microsoft.com/office/drawing/2014/main" id="{7BF7E1EF-0AB1-F3B1-F5CD-6A2AA3056193}"/>
              </a:ext>
            </a:extLst>
          </p:cNvPr>
          <p:cNvSpPr/>
          <p:nvPr userDrawn="1"/>
        </p:nvSpPr>
        <p:spPr>
          <a:xfrm>
            <a:off x="3905250" y="4500562"/>
            <a:ext cx="3600449" cy="359395"/>
          </a:xfrm>
          <a:prstGeom prst="rect">
            <a:avLst/>
          </a:prstGeom>
          <a:solidFill>
            <a:srgbClr val="005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03E2C530-5988-0861-50D8-1C7FE1662A60}"/>
              </a:ext>
            </a:extLst>
          </p:cNvPr>
          <p:cNvSpPr/>
          <p:nvPr userDrawn="1"/>
        </p:nvSpPr>
        <p:spPr>
          <a:xfrm>
            <a:off x="2825751" y="4500561"/>
            <a:ext cx="1079500" cy="358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86113" y="5195719"/>
            <a:ext cx="6480176" cy="1320421"/>
          </a:xfrm>
        </p:spPr>
        <p:txBody>
          <a:bodyPr anchor="t" anchorCtr="0">
            <a:normAutofit/>
          </a:bodyPr>
          <a:lstStyle>
            <a:lvl1pPr algn="l">
              <a:lnSpc>
                <a:spcPts val="3500"/>
              </a:lnSpc>
              <a:defRPr sz="2800"/>
            </a:lvl1pPr>
          </a:lstStyle>
          <a:p>
            <a:r>
              <a:rPr lang="pl-PL"/>
              <a:t>Kliknij, aby edytować styl</a:t>
            </a:r>
            <a:endParaRPr lang="en-US" dirty="0"/>
          </a:p>
        </p:txBody>
      </p:sp>
    </p:spTree>
    <p:extLst>
      <p:ext uri="{BB962C8B-B14F-4D97-AF65-F5344CB8AC3E}">
        <p14:creationId xmlns:p14="http://schemas.microsoft.com/office/powerpoint/2010/main" val="1007901643"/>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lajd - tytuł + zawartość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90527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3134000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2" name="Title 1"/>
          <p:cNvSpPr>
            <a:spLocks noGrp="1"/>
          </p:cNvSpPr>
          <p:nvPr>
            <p:ph type="title"/>
          </p:nvPr>
        </p:nvSpPr>
        <p:spPr>
          <a:xfrm>
            <a:off x="5345906" y="899836"/>
            <a:ext cx="4320000" cy="1080001"/>
          </a:xfrm>
        </p:spPr>
        <p:txBody>
          <a:bodyPr/>
          <a:lstStyle/>
          <a:p>
            <a:r>
              <a:rPr lang="pl-PL"/>
              <a:t>Kliknij, aby edytować styl</a:t>
            </a:r>
            <a:endParaRPr lang="en-US" dirty="0"/>
          </a:p>
        </p:txBody>
      </p:sp>
      <p:sp>
        <p:nvSpPr>
          <p:cNvPr id="3" name="Content Placeholder 2"/>
          <p:cNvSpPr>
            <a:spLocks noGrp="1"/>
          </p:cNvSpPr>
          <p:nvPr>
            <p:ph sz="half" idx="1"/>
          </p:nvPr>
        </p:nvSpPr>
        <p:spPr>
          <a:xfrm>
            <a:off x="5345906" y="1979837"/>
            <a:ext cx="4320382" cy="4680002"/>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7" name="Symbol zastępczy obrazu 6">
            <a:extLst>
              <a:ext uri="{FF2B5EF4-FFF2-40B4-BE49-F238E27FC236}">
                <a16:creationId xmlns:a16="http://schemas.microsoft.com/office/drawing/2014/main" id="{E681B9F9-7BA5-2D43-A1BD-8AF5D0250636}"/>
              </a:ext>
            </a:extLst>
          </p:cNvPr>
          <p:cNvSpPr>
            <a:spLocks noGrp="1"/>
          </p:cNvSpPr>
          <p:nvPr>
            <p:ph type="pic" sz="quarter" idx="11"/>
          </p:nvPr>
        </p:nvSpPr>
        <p:spPr>
          <a:xfrm>
            <a:off x="0" y="900113"/>
            <a:ext cx="4986338" cy="5759726"/>
          </a:xfrm>
          <a:solidFill>
            <a:schemeClr val="bg1">
              <a:lumMod val="95000"/>
            </a:schemeClr>
          </a:solidFill>
        </p:spPr>
        <p:txBody>
          <a:bodyPr anchor="ctr" anchorCtr="0"/>
          <a:lstStyle>
            <a:lvl1pPr algn="ctr">
              <a:buFont typeface="Arial" panose="020B0604020202020204" pitchFamily="34" charset="0"/>
              <a:buNone/>
              <a:defRPr sz="1000"/>
            </a:lvl1pPr>
          </a:lstStyle>
          <a:p>
            <a:r>
              <a:rPr lang="pl-PL"/>
              <a:t>Kliknij ikonę, aby dodać obraz</a:t>
            </a:r>
            <a:endParaRPr lang="pl-PL" dirty="0"/>
          </a:p>
        </p:txBody>
      </p:sp>
    </p:spTree>
    <p:extLst>
      <p:ext uri="{BB962C8B-B14F-4D97-AF65-F5344CB8AC3E}">
        <p14:creationId xmlns:p14="http://schemas.microsoft.com/office/powerpoint/2010/main" val="145398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630E28BA-19A4-6182-CE10-65107EDF6B75}"/>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16999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A72189C-757E-47DF-313E-E0F36399C09C}"/>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E363107C-97A9-9A5D-A2A2-E6ABB7ED4C62}"/>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895970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5525" y="899836"/>
            <a:ext cx="8640381" cy="1080001"/>
          </a:xfrm>
          <a:prstGeom prst="rect">
            <a:avLst/>
          </a:prstGeom>
        </p:spPr>
        <p:txBody>
          <a:bodyPr vert="horz" lIns="0" tIns="0" rIns="0" bIns="0" rtlCol="0" anchor="t" anchorCtr="0">
            <a:normAutofit/>
          </a:bodyPr>
          <a:lstStyle/>
          <a:p>
            <a:r>
              <a:rPr lang="pl-PL" dirty="0"/>
              <a:t>Kliknij, aby edytować styl</a:t>
            </a:r>
            <a:endParaRPr lang="en-US" dirty="0"/>
          </a:p>
        </p:txBody>
      </p:sp>
      <p:sp>
        <p:nvSpPr>
          <p:cNvPr id="3" name="Text Placeholder 2"/>
          <p:cNvSpPr>
            <a:spLocks noGrp="1"/>
          </p:cNvSpPr>
          <p:nvPr>
            <p:ph type="body" idx="1"/>
          </p:nvPr>
        </p:nvSpPr>
        <p:spPr>
          <a:xfrm>
            <a:off x="1025907" y="1979837"/>
            <a:ext cx="8640382" cy="4680002"/>
          </a:xfrm>
          <a:prstGeom prst="rect">
            <a:avLst/>
          </a:prstGeom>
        </p:spPr>
        <p:txBody>
          <a:bodyPr vert="horz" lIns="0" tIns="0" rIns="0" bIns="0" rtlCol="0">
            <a:normAutofit/>
          </a:bodyPr>
          <a:lstStyle/>
          <a:p>
            <a:pPr lvl="0"/>
            <a:r>
              <a:rPr lang="pl-PL" dirty="0"/>
              <a:t>Kliknij, aby edytować style wzorca tekstu</a:t>
            </a:r>
          </a:p>
          <a:p>
            <a:pPr lvl="1"/>
            <a:r>
              <a:rPr lang="pl-PL" dirty="0"/>
              <a:t>Drugi poziom</a:t>
            </a:r>
          </a:p>
          <a:p>
            <a:pPr lvl="2"/>
            <a:r>
              <a:rPr lang="pl-PL" dirty="0"/>
              <a:t>Trzeci poziom</a:t>
            </a:r>
            <a:endParaRPr lang="en-US" dirty="0"/>
          </a:p>
        </p:txBody>
      </p:sp>
      <p:sp>
        <p:nvSpPr>
          <p:cNvPr id="10" name="Prostokąt 9">
            <a:extLst>
              <a:ext uri="{FF2B5EF4-FFF2-40B4-BE49-F238E27FC236}">
                <a16:creationId xmlns:a16="http://schemas.microsoft.com/office/drawing/2014/main" id="{617E16B8-2BD0-D12E-978E-94E428DF9717}"/>
              </a:ext>
            </a:extLst>
          </p:cNvPr>
          <p:cNvSpPr/>
          <p:nvPr userDrawn="1"/>
        </p:nvSpPr>
        <p:spPr>
          <a:xfrm>
            <a:off x="1025870" y="0"/>
            <a:ext cx="1080742" cy="1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662915FD-1FF3-5CF3-5C57-034114B5E6A2}"/>
              </a:ext>
            </a:extLst>
          </p:cNvPr>
          <p:cNvSpPr/>
          <p:nvPr userDrawn="1"/>
        </p:nvSpPr>
        <p:spPr>
          <a:xfrm>
            <a:off x="2106612" y="0"/>
            <a:ext cx="7559293"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a:extLst>
              <a:ext uri="{FF2B5EF4-FFF2-40B4-BE49-F238E27FC236}">
                <a16:creationId xmlns:a16="http://schemas.microsoft.com/office/drawing/2014/main" id="{5026AD61-FC69-65FC-05E3-06AA14C89304}"/>
              </a:ext>
            </a:extLst>
          </p:cNvPr>
          <p:cNvSpPr>
            <a:spLocks noGrp="1"/>
          </p:cNvSpPr>
          <p:nvPr>
            <p:ph type="sldNum" sz="quarter" idx="4"/>
          </p:nvPr>
        </p:nvSpPr>
        <p:spPr>
          <a:xfrm>
            <a:off x="8585200" y="7019837"/>
            <a:ext cx="1080000" cy="180000"/>
          </a:xfrm>
          <a:prstGeom prst="rect">
            <a:avLst/>
          </a:prstGeom>
          <a:noFill/>
        </p:spPr>
        <p:txBody>
          <a:bodyPr vert="horz" lIns="0" tIns="72000" rIns="0" bIns="72000" rtlCol="0" anchor="ctr" anchorCtr="0"/>
          <a:lstStyle>
            <a:lvl1pPr algn="r">
              <a:defRPr sz="1000">
                <a:solidFill>
                  <a:schemeClr val="tx2"/>
                </a:solidFill>
                <a:latin typeface="Open Sans" pitchFamily="2" charset="0"/>
                <a:ea typeface="Open Sans" pitchFamily="2" charset="0"/>
                <a:cs typeface="Open Sans" pitchFamily="2" charset="0"/>
              </a:defRPr>
            </a:lvl1pPr>
          </a:lstStyle>
          <a:p>
            <a:fld id="{EB4015AA-59F6-416B-87A6-8E3D940284E2}" type="slidenum">
              <a:rPr lang="pl-PL" smtClean="0"/>
              <a:pPr/>
              <a:t>‹#›</a:t>
            </a:fld>
            <a:endParaRPr lang="pl-PL" dirty="0"/>
          </a:p>
        </p:txBody>
      </p:sp>
      <p:sp>
        <p:nvSpPr>
          <p:cNvPr id="7" name="Prostokąt 6">
            <a:extLst>
              <a:ext uri="{FF2B5EF4-FFF2-40B4-BE49-F238E27FC236}">
                <a16:creationId xmlns:a16="http://schemas.microsoft.com/office/drawing/2014/main" id="{4C2A84FB-402E-BB6C-632B-D1ADD49B7D8C}"/>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286163953"/>
      </p:ext>
    </p:extLst>
  </p:cSld>
  <p:clrMap bg1="lt1" tx1="dk1" bg2="lt2" tx2="dk2" accent1="accent1" accent2="accent2" accent3="accent3" accent4="accent4" accent5="accent5" accent6="accent6" hlink="hlink" folHlink="folHlink"/>
  <p:sldLayoutIdLst>
    <p:sldLayoutId id="2147483709" r:id="rId1"/>
    <p:sldLayoutId id="2147483725" r:id="rId2"/>
    <p:sldLayoutId id="2147483720" r:id="rId3"/>
    <p:sldLayoutId id="2147483721" r:id="rId4"/>
    <p:sldLayoutId id="2147483710" r:id="rId5"/>
    <p:sldLayoutId id="2147483712" r:id="rId6"/>
    <p:sldLayoutId id="2147483726" r:id="rId7"/>
    <p:sldLayoutId id="2147483740" r:id="rId8"/>
    <p:sldLayoutId id="2147483723" r:id="rId9"/>
    <p:sldLayoutId id="2147483728" r:id="rId10"/>
    <p:sldLayoutId id="2147483741" r:id="rId11"/>
    <p:sldLayoutId id="2147483742" r:id="rId12"/>
    <p:sldLayoutId id="2147483743" r:id="rId13"/>
  </p:sldLayoutIdLst>
  <p:hf hdr="0" ftr="0"/>
  <p:txStyles>
    <p:titleStyle>
      <a:lvl1pPr algn="l" defTabSz="1007943" rtl="0" eaLnBrk="1" latinLnBrk="0" hangingPunct="1">
        <a:lnSpc>
          <a:spcPts val="3600"/>
        </a:lnSpc>
        <a:spcBef>
          <a:spcPct val="0"/>
        </a:spcBef>
        <a:buNone/>
        <a:defRPr sz="2800" b="1" kern="1200">
          <a:solidFill>
            <a:schemeClr val="tx2"/>
          </a:solidFill>
          <a:latin typeface="Open Sans" pitchFamily="2" charset="0"/>
          <a:ea typeface="Open Sans" pitchFamily="2" charset="0"/>
          <a:cs typeface="Open Sans" pitchFamily="2" charset="0"/>
        </a:defRPr>
      </a:lvl1pPr>
    </p:titleStyle>
    <p:bodyStyle>
      <a:lvl1pPr marL="251986" indent="-251986" algn="l" defTabSz="1007943" rtl="0" eaLnBrk="1" latinLnBrk="0" hangingPunct="1">
        <a:lnSpc>
          <a:spcPts val="2400"/>
        </a:lnSpc>
        <a:spcBef>
          <a:spcPts val="1102"/>
        </a:spcBef>
        <a:buClr>
          <a:schemeClr val="accent1"/>
        </a:buClr>
        <a:buFontTx/>
        <a:buBlip>
          <a:blip r:embed="rId15"/>
        </a:buBlip>
        <a:defRPr sz="1800" kern="1200">
          <a:solidFill>
            <a:schemeClr val="tx1"/>
          </a:solidFill>
          <a:latin typeface="Open Sans" pitchFamily="2" charset="0"/>
          <a:ea typeface="Open Sans" pitchFamily="2" charset="0"/>
          <a:cs typeface="Open Sans" pitchFamily="2" charset="0"/>
        </a:defRPr>
      </a:lvl1pPr>
      <a:lvl2pPr marL="755957" indent="-251986" algn="l" defTabSz="1007943" rtl="0" eaLnBrk="1" latinLnBrk="0" hangingPunct="1">
        <a:lnSpc>
          <a:spcPts val="2400"/>
        </a:lnSpc>
        <a:spcBef>
          <a:spcPts val="551"/>
        </a:spcBef>
        <a:buFontTx/>
        <a:buBlip>
          <a:blip r:embed="rId16"/>
        </a:buBlip>
        <a:defRPr sz="1800" kern="1200">
          <a:solidFill>
            <a:schemeClr val="tx1"/>
          </a:solidFill>
          <a:latin typeface="Open Sans" pitchFamily="2" charset="0"/>
          <a:ea typeface="Open Sans" pitchFamily="2" charset="0"/>
          <a:cs typeface="Open Sans" pitchFamily="2" charset="0"/>
        </a:defRPr>
      </a:lvl2pPr>
      <a:lvl3pPr marL="1259929" indent="-251986" algn="l" defTabSz="1007943" rtl="0" eaLnBrk="1" latinLnBrk="0" hangingPunct="1">
        <a:lnSpc>
          <a:spcPts val="2400"/>
        </a:lnSpc>
        <a:spcBef>
          <a:spcPts val="551"/>
        </a:spcBef>
        <a:buFontTx/>
        <a:buBlip>
          <a:blip r:embed="rId17"/>
        </a:buBlip>
        <a:defRPr sz="1800" kern="1200">
          <a:solidFill>
            <a:schemeClr val="tx1"/>
          </a:solidFill>
          <a:latin typeface="Open Sans" pitchFamily="2" charset="0"/>
          <a:ea typeface="Open Sans" pitchFamily="2" charset="0"/>
          <a:cs typeface="Open Sans" pitchFamily="2" charset="0"/>
        </a:defRPr>
      </a:lvl3pPr>
      <a:lvl4pPr marL="1763900"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4pPr>
      <a:lvl5pPr marL="2267872"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3" userDrawn="1">
          <p15:clr>
            <a:srgbClr val="F26B43"/>
          </p15:clr>
        </p15:guide>
        <p15:guide id="2" pos="419" userDrawn="1">
          <p15:clr>
            <a:srgbClr val="F26B43"/>
          </p15:clr>
        </p15:guide>
        <p15:guide id="3" pos="646" userDrawn="1">
          <p15:clr>
            <a:srgbClr val="F26B43"/>
          </p15:clr>
        </p15:guide>
        <p15:guide id="4" pos="873" userDrawn="1">
          <p15:clr>
            <a:srgbClr val="F26B43"/>
          </p15:clr>
        </p15:guide>
        <p15:guide id="5" pos="1100" userDrawn="1">
          <p15:clr>
            <a:srgbClr val="F26B43"/>
          </p15:clr>
        </p15:guide>
        <p15:guide id="6" pos="1327" userDrawn="1">
          <p15:clr>
            <a:srgbClr val="F26B43"/>
          </p15:clr>
        </p15:guide>
        <p15:guide id="7" pos="1553" userDrawn="1">
          <p15:clr>
            <a:srgbClr val="F26B43"/>
          </p15:clr>
        </p15:guide>
        <p15:guide id="8" pos="1780" userDrawn="1">
          <p15:clr>
            <a:srgbClr val="F26B43"/>
          </p15:clr>
        </p15:guide>
        <p15:guide id="9" pos="2007" userDrawn="1">
          <p15:clr>
            <a:srgbClr val="F26B43"/>
          </p15:clr>
        </p15:guide>
        <p15:guide id="10" pos="2234" userDrawn="1">
          <p15:clr>
            <a:srgbClr val="F26B43"/>
          </p15:clr>
        </p15:guide>
        <p15:guide id="11" pos="2460" userDrawn="1">
          <p15:clr>
            <a:srgbClr val="F26B43"/>
          </p15:clr>
        </p15:guide>
        <p15:guide id="12" pos="2687" userDrawn="1">
          <p15:clr>
            <a:srgbClr val="F26B43"/>
          </p15:clr>
        </p15:guide>
        <p15:guide id="13" pos="2914" userDrawn="1">
          <p15:clr>
            <a:srgbClr val="F26B43"/>
          </p15:clr>
        </p15:guide>
        <p15:guide id="14" pos="3141" userDrawn="1">
          <p15:clr>
            <a:srgbClr val="F26B43"/>
          </p15:clr>
        </p15:guide>
        <p15:guide id="15" pos="3368" userDrawn="1">
          <p15:clr>
            <a:srgbClr val="F26B43"/>
          </p15:clr>
        </p15:guide>
        <p15:guide id="16" pos="3594" userDrawn="1">
          <p15:clr>
            <a:srgbClr val="F26B43"/>
          </p15:clr>
        </p15:guide>
        <p15:guide id="17" pos="3821" userDrawn="1">
          <p15:clr>
            <a:srgbClr val="F26B43"/>
          </p15:clr>
        </p15:guide>
        <p15:guide id="18" pos="4048" userDrawn="1">
          <p15:clr>
            <a:srgbClr val="F26B43"/>
          </p15:clr>
        </p15:guide>
        <p15:guide id="19" pos="4275" userDrawn="1">
          <p15:clr>
            <a:srgbClr val="F26B43"/>
          </p15:clr>
        </p15:guide>
        <p15:guide id="20" pos="4501" userDrawn="1">
          <p15:clr>
            <a:srgbClr val="F26B43"/>
          </p15:clr>
        </p15:guide>
        <p15:guide id="21" pos="4728" userDrawn="1">
          <p15:clr>
            <a:srgbClr val="F26B43"/>
          </p15:clr>
        </p15:guide>
        <p15:guide id="22" pos="4955" userDrawn="1">
          <p15:clr>
            <a:srgbClr val="F26B43"/>
          </p15:clr>
        </p15:guide>
        <p15:guide id="23" pos="5182" userDrawn="1">
          <p15:clr>
            <a:srgbClr val="F26B43"/>
          </p15:clr>
        </p15:guide>
        <p15:guide id="24" pos="5408" userDrawn="1">
          <p15:clr>
            <a:srgbClr val="F26B43"/>
          </p15:clr>
        </p15:guide>
        <p15:guide id="25" pos="5635" userDrawn="1">
          <p15:clr>
            <a:srgbClr val="F26B43"/>
          </p15:clr>
        </p15:guide>
        <p15:guide id="26" pos="5862" userDrawn="1">
          <p15:clr>
            <a:srgbClr val="F26B43"/>
          </p15:clr>
        </p15:guide>
        <p15:guide id="27" pos="6089" userDrawn="1">
          <p15:clr>
            <a:srgbClr val="F26B43"/>
          </p15:clr>
        </p15:guide>
        <p15:guide id="28" pos="6316" userDrawn="1">
          <p15:clr>
            <a:srgbClr val="F26B43"/>
          </p15:clr>
        </p15:guide>
        <p15:guide id="29" pos="6542" userDrawn="1">
          <p15:clr>
            <a:srgbClr val="F26B43"/>
          </p15:clr>
        </p15:guide>
        <p15:guide id="30" orient="horz" pos="113" userDrawn="1">
          <p15:clr>
            <a:srgbClr val="F26B43"/>
          </p15:clr>
        </p15:guide>
        <p15:guide id="31" orient="horz" pos="340" userDrawn="1">
          <p15:clr>
            <a:srgbClr val="F26B43"/>
          </p15:clr>
        </p15:guide>
        <p15:guide id="32" orient="horz" pos="567" userDrawn="1">
          <p15:clr>
            <a:srgbClr val="F26B43"/>
          </p15:clr>
        </p15:guide>
        <p15:guide id="33" orient="horz" pos="794" userDrawn="1">
          <p15:clr>
            <a:srgbClr val="F26B43"/>
          </p15:clr>
        </p15:guide>
        <p15:guide id="34" orient="horz" pos="1020" userDrawn="1">
          <p15:clr>
            <a:srgbClr val="F26B43"/>
          </p15:clr>
        </p15:guide>
        <p15:guide id="35" orient="horz" pos="1247" userDrawn="1">
          <p15:clr>
            <a:srgbClr val="F26B43"/>
          </p15:clr>
        </p15:guide>
        <p15:guide id="36" orient="horz" pos="1474" userDrawn="1">
          <p15:clr>
            <a:srgbClr val="F26B43"/>
          </p15:clr>
        </p15:guide>
        <p15:guide id="37" orient="horz" pos="1701" userDrawn="1">
          <p15:clr>
            <a:srgbClr val="F26B43"/>
          </p15:clr>
        </p15:guide>
        <p15:guide id="38" orient="horz" pos="1927" userDrawn="1">
          <p15:clr>
            <a:srgbClr val="F26B43"/>
          </p15:clr>
        </p15:guide>
        <p15:guide id="39" orient="horz" pos="2154" userDrawn="1">
          <p15:clr>
            <a:srgbClr val="F26B43"/>
          </p15:clr>
        </p15:guide>
        <p15:guide id="40" orient="horz" pos="2381" userDrawn="1">
          <p15:clr>
            <a:srgbClr val="F26B43"/>
          </p15:clr>
        </p15:guide>
        <p15:guide id="41" orient="horz" pos="2608" userDrawn="1">
          <p15:clr>
            <a:srgbClr val="F26B43"/>
          </p15:clr>
        </p15:guide>
        <p15:guide id="42" orient="horz" pos="2835" userDrawn="1">
          <p15:clr>
            <a:srgbClr val="F26B43"/>
          </p15:clr>
        </p15:guide>
        <p15:guide id="43" orient="horz" pos="3061" userDrawn="1">
          <p15:clr>
            <a:srgbClr val="F26B43"/>
          </p15:clr>
        </p15:guide>
        <p15:guide id="44" orient="horz" pos="3288" userDrawn="1">
          <p15:clr>
            <a:srgbClr val="F26B43"/>
          </p15:clr>
        </p15:guide>
        <p15:guide id="45" orient="horz" pos="3515" userDrawn="1">
          <p15:clr>
            <a:srgbClr val="F26B43"/>
          </p15:clr>
        </p15:guide>
        <p15:guide id="46" orient="horz" pos="3742" userDrawn="1">
          <p15:clr>
            <a:srgbClr val="F26B43"/>
          </p15:clr>
        </p15:guide>
        <p15:guide id="47" orient="horz" pos="3968" userDrawn="1">
          <p15:clr>
            <a:srgbClr val="F26B43"/>
          </p15:clr>
        </p15:guide>
        <p15:guide id="48" orient="horz" pos="4195" userDrawn="1">
          <p15:clr>
            <a:srgbClr val="F26B43"/>
          </p15:clr>
        </p15:guide>
        <p15:guide id="49" orient="horz" pos="4422" userDrawn="1">
          <p15:clr>
            <a:srgbClr val="F26B43"/>
          </p15:clr>
        </p15:guide>
        <p15:guide id="50" orient="horz" pos="464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8.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8.png"/><Relationship Id="rId7" Type="http://schemas.openxmlformats.org/officeDocument/2006/relationships/diagramColors" Target="../diagrams/colors4.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8.png"/><Relationship Id="rId7" Type="http://schemas.openxmlformats.org/officeDocument/2006/relationships/diagramColors" Target="../diagrams/colors5.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8.png"/><Relationship Id="rId7" Type="http://schemas.openxmlformats.org/officeDocument/2006/relationships/diagramColors" Target="../diagrams/colors6.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8.png"/><Relationship Id="rId7" Type="http://schemas.openxmlformats.org/officeDocument/2006/relationships/diagramColors" Target="../diagrams/colors7.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8.png"/><Relationship Id="rId7" Type="http://schemas.openxmlformats.org/officeDocument/2006/relationships/diagramColors" Target="../diagrams/colors8.xm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32.jp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4.jp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4.jp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1.xml"/><Relationship Id="rId5" Type="http://schemas.openxmlformats.org/officeDocument/2006/relationships/image" Target="../media/image27.png"/><Relationship Id="rId4" Type="http://schemas.openxmlformats.org/officeDocument/2006/relationships/image" Target="../media/image26.png"/></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7.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49.pn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5.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7.png"/></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52.png"/><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55.png"/><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58.png"/><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61.png"/><Relationship Id="rId4" Type="http://schemas.openxmlformats.org/officeDocument/2006/relationships/image" Target="../media/image60.png"/></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5.jp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2726208F-D6F7-1381-5132-3B60A6BFE74B}"/>
              </a:ext>
            </a:extLst>
          </p:cNvPr>
          <p:cNvSpPr>
            <a:spLocks noGrp="1"/>
          </p:cNvSpPr>
          <p:nvPr>
            <p:ph type="ctrTitle"/>
          </p:nvPr>
        </p:nvSpPr>
        <p:spPr>
          <a:xfrm>
            <a:off x="1385877" y="2771725"/>
            <a:ext cx="7920115" cy="3456384"/>
          </a:xfrm>
        </p:spPr>
        <p:txBody>
          <a:bodyPr>
            <a:normAutofit/>
          </a:bodyPr>
          <a:lstStyle/>
          <a:p>
            <a:r>
              <a:rPr lang="pl-PL" sz="1800" dirty="0"/>
              <a:t>Szkolenie realizowane w ramach projektu FERS.01.13-IP.07-0005/24 </a:t>
            </a:r>
            <a:r>
              <a:rPr lang="pl-PL" sz="1800" dirty="0" err="1"/>
              <a:t>pn</a:t>
            </a:r>
            <a:r>
              <a:rPr lang="pl-PL" sz="1800" dirty="0"/>
              <a:t>: „Podniesienie kompetencji pracowników i pracowniczek Państwowej Inspekcji Sanitarnej w zakresie bezpieczeństwa żywności i żywienia, higieny środowiska oraz higieny radiacyjnej”</a:t>
            </a:r>
            <a:br>
              <a:rPr lang="pl-PL" sz="1800" dirty="0"/>
            </a:br>
            <a:br>
              <a:rPr lang="pl-PL" sz="1800" dirty="0"/>
            </a:br>
            <a:r>
              <a:rPr lang="pl-PL" sz="1800" dirty="0"/>
              <a:t>Dofinansowanie projektu z UE: 2 927 147,78 PLN</a:t>
            </a:r>
          </a:p>
        </p:txBody>
      </p:sp>
      <p:sp>
        <p:nvSpPr>
          <p:cNvPr id="2" name="Symbol zastępczy daty 1">
            <a:extLst>
              <a:ext uri="{FF2B5EF4-FFF2-40B4-BE49-F238E27FC236}">
                <a16:creationId xmlns:a16="http://schemas.microsoft.com/office/drawing/2014/main" id="{01A395D3-35E7-4FC6-9F13-A51704F85134}"/>
              </a:ext>
            </a:extLst>
          </p:cNvPr>
          <p:cNvSpPr>
            <a:spLocks noGrp="1"/>
          </p:cNvSpPr>
          <p:nvPr>
            <p:ph type="dt" sz="half" idx="10"/>
          </p:nvPr>
        </p:nvSpPr>
        <p:spPr/>
        <p:txBody>
          <a:bodyPr/>
          <a:lstStyle/>
          <a:p>
            <a:r>
              <a:rPr lang="pl-PL" dirty="0"/>
              <a:t>16.09.2025</a:t>
            </a:r>
          </a:p>
        </p:txBody>
      </p:sp>
    </p:spTree>
    <p:extLst>
      <p:ext uri="{BB962C8B-B14F-4D97-AF65-F5344CB8AC3E}">
        <p14:creationId xmlns:p14="http://schemas.microsoft.com/office/powerpoint/2010/main" val="1061682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783B6-46DE-3C6D-4876-7C1D2FB82A7F}"/>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F45C24BE-295F-6CE3-8CAC-27C0AB3C88AB}"/>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10" name="Tytuł 9">
            <a:extLst>
              <a:ext uri="{FF2B5EF4-FFF2-40B4-BE49-F238E27FC236}">
                <a16:creationId xmlns:a16="http://schemas.microsoft.com/office/drawing/2014/main" id="{079A7609-1CAE-CE26-8B3F-BA25445806CF}"/>
              </a:ext>
            </a:extLst>
          </p:cNvPr>
          <p:cNvSpPr>
            <a:spLocks noGrp="1"/>
          </p:cNvSpPr>
          <p:nvPr>
            <p:ph type="title"/>
          </p:nvPr>
        </p:nvSpPr>
        <p:spPr>
          <a:xfrm>
            <a:off x="1025525" y="1909316"/>
            <a:ext cx="8640381" cy="744547"/>
          </a:xfrm>
        </p:spPr>
        <p:txBody>
          <a:bodyPr>
            <a:noAutofit/>
          </a:bodyPr>
          <a:lstStyle/>
          <a:p>
            <a:r>
              <a:rPr lang="pl-PL" sz="2000" dirty="0"/>
              <a:t>POŻYWKI HODOWLANE I ODCZYNNIKI</a:t>
            </a:r>
            <a:br>
              <a:rPr lang="pl-PL" sz="2000" dirty="0"/>
            </a:br>
            <a:endParaRPr lang="pl-PL" sz="2000" dirty="0"/>
          </a:p>
        </p:txBody>
      </p:sp>
      <p:sp>
        <p:nvSpPr>
          <p:cNvPr id="4" name="Symbol zastępczy zawartości 3">
            <a:extLst>
              <a:ext uri="{FF2B5EF4-FFF2-40B4-BE49-F238E27FC236}">
                <a16:creationId xmlns:a16="http://schemas.microsoft.com/office/drawing/2014/main" id="{119D364A-7EBE-8FFA-0DA0-D78D58A8CB92}"/>
              </a:ext>
            </a:extLst>
          </p:cNvPr>
          <p:cNvSpPr>
            <a:spLocks noGrp="1"/>
          </p:cNvSpPr>
          <p:nvPr>
            <p:ph sz="half" idx="1"/>
          </p:nvPr>
        </p:nvSpPr>
        <p:spPr>
          <a:xfrm>
            <a:off x="1025906" y="2843733"/>
            <a:ext cx="4140000" cy="1656184"/>
          </a:xfrm>
          <a:solidFill>
            <a:schemeClr val="accent5">
              <a:lumMod val="20000"/>
              <a:lumOff val="80000"/>
            </a:schemeClr>
          </a:solidFill>
        </p:spPr>
        <p:txBody>
          <a:bodyPr>
            <a:noAutofit/>
          </a:bodyPr>
          <a:lstStyle/>
          <a:p>
            <a:r>
              <a:rPr lang="pl-PL" dirty="0"/>
              <a:t>postępowanie zgodne z praktyką laboratoryjną określoną </a:t>
            </a:r>
          </a:p>
          <a:p>
            <a:pPr marL="0" indent="0">
              <a:buNone/>
            </a:pPr>
            <a:r>
              <a:rPr lang="pl-PL" dirty="0"/>
              <a:t>    normie ISO 7218</a:t>
            </a:r>
          </a:p>
        </p:txBody>
      </p:sp>
      <p:sp>
        <p:nvSpPr>
          <p:cNvPr id="11" name="Symbol zastępczy zawartości 10">
            <a:extLst>
              <a:ext uri="{FF2B5EF4-FFF2-40B4-BE49-F238E27FC236}">
                <a16:creationId xmlns:a16="http://schemas.microsoft.com/office/drawing/2014/main" id="{5E9ABFDF-3A09-FF55-8E2E-372F0BE5B6FE}"/>
              </a:ext>
            </a:extLst>
          </p:cNvPr>
          <p:cNvSpPr>
            <a:spLocks noGrp="1"/>
          </p:cNvSpPr>
          <p:nvPr>
            <p:ph sz="half" idx="2"/>
          </p:nvPr>
        </p:nvSpPr>
        <p:spPr>
          <a:xfrm>
            <a:off x="5525906" y="2843717"/>
            <a:ext cx="4140000" cy="1656184"/>
          </a:xfrm>
          <a:solidFill>
            <a:schemeClr val="accent5">
              <a:lumMod val="20000"/>
              <a:lumOff val="80000"/>
            </a:schemeClr>
          </a:solidFill>
        </p:spPr>
        <p:txBody>
          <a:bodyPr/>
          <a:lstStyle/>
          <a:p>
            <a:r>
              <a:rPr lang="pl-PL" dirty="0"/>
              <a:t>przygotowanie podłoży hodowlanych zgodne </a:t>
            </a:r>
          </a:p>
          <a:p>
            <a:pPr marL="0" indent="0">
              <a:buNone/>
            </a:pPr>
            <a:r>
              <a:rPr lang="pl-PL" dirty="0"/>
              <a:t>    z normą ISO 11133 </a:t>
            </a:r>
          </a:p>
          <a:p>
            <a:endParaRPr lang="pl-PL" dirty="0"/>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AB1CA722-1543-3BC6-6E40-F1BF9C77A2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BC47A742-E1D8-5C64-20C2-94491931AE15}"/>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Tree>
    <p:extLst>
      <p:ext uri="{BB962C8B-B14F-4D97-AF65-F5344CB8AC3E}">
        <p14:creationId xmlns:p14="http://schemas.microsoft.com/office/powerpoint/2010/main" val="181185361"/>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E0CEF-6AC8-5458-533D-9EBFDD94D971}"/>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2BCC6E74-F5CD-20A6-469A-D6481EB97227}"/>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10" name="Tytuł 9">
            <a:extLst>
              <a:ext uri="{FF2B5EF4-FFF2-40B4-BE49-F238E27FC236}">
                <a16:creationId xmlns:a16="http://schemas.microsoft.com/office/drawing/2014/main" id="{C1616840-4AF3-80B0-C50E-E14E51413CCC}"/>
              </a:ext>
            </a:extLst>
          </p:cNvPr>
          <p:cNvSpPr>
            <a:spLocks noGrp="1"/>
          </p:cNvSpPr>
          <p:nvPr>
            <p:ph type="title"/>
          </p:nvPr>
        </p:nvSpPr>
        <p:spPr>
          <a:xfrm>
            <a:off x="1025525" y="1909316"/>
            <a:ext cx="8640381" cy="744547"/>
          </a:xfrm>
        </p:spPr>
        <p:txBody>
          <a:bodyPr>
            <a:noAutofit/>
          </a:bodyPr>
          <a:lstStyle/>
          <a:p>
            <a:r>
              <a:rPr lang="pl-PL" sz="2000" dirty="0"/>
              <a:t>POŻYWKI HODOWLANE I ODCZYNNIKI</a:t>
            </a:r>
            <a:br>
              <a:rPr lang="pl-PL" sz="2000" dirty="0"/>
            </a:br>
            <a:endParaRPr lang="pl-PL" sz="2000" dirty="0"/>
          </a:p>
        </p:txBody>
      </p:sp>
      <p:sp>
        <p:nvSpPr>
          <p:cNvPr id="4" name="Symbol zastępczy zawartości 3">
            <a:extLst>
              <a:ext uri="{FF2B5EF4-FFF2-40B4-BE49-F238E27FC236}">
                <a16:creationId xmlns:a16="http://schemas.microsoft.com/office/drawing/2014/main" id="{778DAAF1-D102-83B2-DE3F-7A98B6F3EFB1}"/>
              </a:ext>
            </a:extLst>
          </p:cNvPr>
          <p:cNvSpPr>
            <a:spLocks noGrp="1"/>
          </p:cNvSpPr>
          <p:nvPr>
            <p:ph sz="half" idx="1"/>
          </p:nvPr>
        </p:nvSpPr>
        <p:spPr>
          <a:xfrm>
            <a:off x="638002" y="2603953"/>
            <a:ext cx="4140000" cy="3408132"/>
          </a:xfrm>
          <a:solidFill>
            <a:schemeClr val="accent5">
              <a:lumMod val="20000"/>
              <a:lumOff val="80000"/>
            </a:schemeClr>
          </a:solidFill>
        </p:spPr>
        <p:txBody>
          <a:bodyPr>
            <a:noAutofit/>
          </a:bodyPr>
          <a:lstStyle/>
          <a:p>
            <a:pPr marL="0" indent="0">
              <a:buNone/>
            </a:pPr>
            <a:r>
              <a:rPr lang="pl-PL" b="1" dirty="0"/>
              <a:t>Rozcieńczalniki:</a:t>
            </a:r>
          </a:p>
          <a:p>
            <a:r>
              <a:rPr lang="pl-PL" dirty="0"/>
              <a:t>sterylna zbuforowana woda peptonowa, sól peptonowa (ISO 6887-1)</a:t>
            </a:r>
          </a:p>
          <a:p>
            <a:r>
              <a:rPr lang="pl-PL" dirty="0"/>
              <a:t>roztwór peptonu 1g/l (ISO 6887-5)</a:t>
            </a:r>
          </a:p>
          <a:p>
            <a:r>
              <a:rPr lang="pl-PL" dirty="0"/>
              <a:t>roztwór </a:t>
            </a:r>
            <a:r>
              <a:rPr lang="pl-PL" dirty="0" err="1"/>
              <a:t>Ringera</a:t>
            </a:r>
            <a:r>
              <a:rPr lang="pl-PL" dirty="0"/>
              <a:t> lub ¼ stężony lub 0,25 stężony roztwór (ISO 6887-5)</a:t>
            </a:r>
          </a:p>
          <a:p>
            <a:r>
              <a:rPr lang="pl-PL" dirty="0"/>
              <a:t> z dodatkiem neutralizatora </a:t>
            </a:r>
            <a:r>
              <a:rPr lang="pl-PL" dirty="0">
                <a:solidFill>
                  <a:srgbClr val="FF0000"/>
                </a:solidFill>
              </a:rPr>
              <a:t>(jeśli niezbędny)</a:t>
            </a:r>
          </a:p>
        </p:txBody>
      </p:sp>
      <p:sp>
        <p:nvSpPr>
          <p:cNvPr id="11" name="Symbol zastępczy zawartości 10">
            <a:extLst>
              <a:ext uri="{FF2B5EF4-FFF2-40B4-BE49-F238E27FC236}">
                <a16:creationId xmlns:a16="http://schemas.microsoft.com/office/drawing/2014/main" id="{4943C839-D919-ACD3-5BD9-D3CD4A7D46F9}"/>
              </a:ext>
            </a:extLst>
          </p:cNvPr>
          <p:cNvSpPr>
            <a:spLocks noGrp="1"/>
          </p:cNvSpPr>
          <p:nvPr>
            <p:ph sz="half" idx="2"/>
          </p:nvPr>
        </p:nvSpPr>
        <p:spPr>
          <a:xfrm>
            <a:off x="5273898" y="2603953"/>
            <a:ext cx="4696222" cy="3408132"/>
          </a:xfrm>
          <a:solidFill>
            <a:schemeClr val="accent5">
              <a:lumMod val="20000"/>
              <a:lumOff val="80000"/>
            </a:schemeClr>
          </a:solidFill>
        </p:spPr>
        <p:txBody>
          <a:bodyPr>
            <a:noAutofit/>
          </a:bodyPr>
          <a:lstStyle/>
          <a:p>
            <a:pPr marL="0" indent="0">
              <a:buNone/>
            </a:pPr>
            <a:r>
              <a:rPr lang="pl-PL" b="1" dirty="0"/>
              <a:t>Pożywki:</a:t>
            </a:r>
          </a:p>
          <a:p>
            <a:r>
              <a:rPr lang="pl-PL" dirty="0"/>
              <a:t>należy dokonać doboru pożywek zgodny z normą ISO właściwą dla danego mikroorganizmu, (w razie potrzeby dodając neutralizator </a:t>
            </a:r>
          </a:p>
          <a:p>
            <a:pPr marL="0" indent="0">
              <a:buNone/>
            </a:pPr>
            <a:endParaRPr lang="pl-PL" dirty="0"/>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8893381F-727A-6063-95EC-CB87DEE160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C28E0DF7-425A-982A-95B3-60DA4C8C4D6F}"/>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Tree>
    <p:extLst>
      <p:ext uri="{BB962C8B-B14F-4D97-AF65-F5344CB8AC3E}">
        <p14:creationId xmlns:p14="http://schemas.microsoft.com/office/powerpoint/2010/main" val="2747058659"/>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61DF4-94EB-709A-3437-328260330048}"/>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B4793597-AF94-43C5-60E4-E4C6FC2DAE47}"/>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F750E073-D4C1-DEB3-4CDF-21A2FAF7AE7D}"/>
              </a:ext>
            </a:extLst>
          </p:cNvPr>
          <p:cNvSpPr>
            <a:spLocks noGrp="1"/>
          </p:cNvSpPr>
          <p:nvPr>
            <p:ph idx="1"/>
          </p:nvPr>
        </p:nvSpPr>
        <p:spPr>
          <a:xfrm>
            <a:off x="1020291" y="2674773"/>
            <a:ext cx="8640381" cy="3384376"/>
          </a:xfrm>
          <a:solidFill>
            <a:schemeClr val="accent5">
              <a:lumMod val="20000"/>
              <a:lumOff val="80000"/>
            </a:schemeClr>
          </a:solidFill>
        </p:spPr>
        <p:txBody>
          <a:bodyPr>
            <a:noAutofit/>
          </a:bodyPr>
          <a:lstStyle/>
          <a:p>
            <a:pPr marL="0" indent="0">
              <a:buNone/>
            </a:pPr>
            <a:r>
              <a:rPr lang="pl-PL" b="1" u="sng" dirty="0" err="1"/>
              <a:t>Neutlizatory</a:t>
            </a:r>
            <a:r>
              <a:rPr lang="pl-PL" b="1" u="sng" dirty="0"/>
              <a:t>:</a:t>
            </a:r>
          </a:p>
          <a:p>
            <a:r>
              <a:rPr lang="pl-PL" dirty="0"/>
              <a:t>stosowane w przypadku, gdy przewiduje się obecność pozostałości środków używanych do dezynfekcji na badanych powierzchniach.</a:t>
            </a:r>
          </a:p>
          <a:p>
            <a:r>
              <a:rPr lang="pl-PL" dirty="0"/>
              <a:t>stosowane w celu ograniczenia hamującego efektu dezynfektantów na wzrost mikroorganizmów. </a:t>
            </a:r>
          </a:p>
          <a:p>
            <a:r>
              <a:rPr lang="pl-PL" dirty="0"/>
              <a:t>nie należy stosować neutralizatora do rozcieńczalnika, jeśli nie przewiduje się obecności pozostałości środka dezynfekującego</a:t>
            </a:r>
          </a:p>
          <a:p>
            <a:r>
              <a:rPr lang="pl-PL" dirty="0"/>
              <a:t>nie ma  „uniwersalnego” neutralizatora dla każdego przypadku</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73A04AB3-4F59-4866-74C1-FE6A6C947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83BCAE7D-BFFC-A84E-D05E-49BAC54847FD}"/>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Tytuł 9">
            <a:extLst>
              <a:ext uri="{FF2B5EF4-FFF2-40B4-BE49-F238E27FC236}">
                <a16:creationId xmlns:a16="http://schemas.microsoft.com/office/drawing/2014/main" id="{7CE3D8E4-26C9-AE1F-62B2-B2BCE842896F}"/>
              </a:ext>
            </a:extLst>
          </p:cNvPr>
          <p:cNvSpPr>
            <a:spLocks noGrp="1"/>
          </p:cNvSpPr>
          <p:nvPr>
            <p:ph type="title"/>
          </p:nvPr>
        </p:nvSpPr>
        <p:spPr>
          <a:xfrm>
            <a:off x="1025525" y="1909316"/>
            <a:ext cx="8640381" cy="744547"/>
          </a:xfrm>
        </p:spPr>
        <p:txBody>
          <a:bodyPr>
            <a:noAutofit/>
          </a:bodyPr>
          <a:lstStyle/>
          <a:p>
            <a:r>
              <a:rPr lang="pl-PL" sz="2000" dirty="0"/>
              <a:t>POŻYWKI HODOWLANE I ODCZYNNIKI</a:t>
            </a:r>
            <a:br>
              <a:rPr lang="pl-PL" sz="2000" dirty="0"/>
            </a:br>
            <a:endParaRPr lang="pl-PL" sz="2000" dirty="0"/>
          </a:p>
        </p:txBody>
      </p:sp>
    </p:spTree>
    <p:extLst>
      <p:ext uri="{BB962C8B-B14F-4D97-AF65-F5344CB8AC3E}">
        <p14:creationId xmlns:p14="http://schemas.microsoft.com/office/powerpoint/2010/main" val="108406836"/>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B2E0E-8578-184F-572A-CC595EF33A9F}"/>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47E6E392-AE8E-36FB-CF2E-AB31BDA5C10F}"/>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B628AFE6-5B34-C298-E527-DC0C4B46C981}"/>
              </a:ext>
            </a:extLst>
          </p:cNvPr>
          <p:cNvSpPr>
            <a:spLocks noGrp="1"/>
          </p:cNvSpPr>
          <p:nvPr>
            <p:ph idx="1"/>
          </p:nvPr>
        </p:nvSpPr>
        <p:spPr>
          <a:xfrm>
            <a:off x="1020291" y="2339678"/>
            <a:ext cx="1733327" cy="4313114"/>
          </a:xfrm>
          <a:solidFill>
            <a:schemeClr val="accent5">
              <a:lumMod val="20000"/>
              <a:lumOff val="80000"/>
            </a:schemeClr>
          </a:solidFill>
        </p:spPr>
        <p:txBody>
          <a:bodyPr>
            <a:noAutofit/>
          </a:bodyPr>
          <a:lstStyle/>
          <a:p>
            <a:pPr marL="0" indent="0">
              <a:buNone/>
            </a:pPr>
            <a:r>
              <a:rPr lang="pl-PL" b="1" u="sng" dirty="0" err="1"/>
              <a:t>Neutlizatory</a:t>
            </a:r>
            <a:r>
              <a:rPr lang="pl-PL" b="1" u="sng" dirty="0"/>
              <a:t>:</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B0BA8895-11D7-E0D3-15AA-1F30EB496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7D9B8974-C53C-4114-7644-1C43EDA48E14}"/>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Tytuł 9">
            <a:extLst>
              <a:ext uri="{FF2B5EF4-FFF2-40B4-BE49-F238E27FC236}">
                <a16:creationId xmlns:a16="http://schemas.microsoft.com/office/drawing/2014/main" id="{07D51A62-B2D0-D3E6-89F1-AF60F016389F}"/>
              </a:ext>
            </a:extLst>
          </p:cNvPr>
          <p:cNvSpPr>
            <a:spLocks noGrp="1"/>
          </p:cNvSpPr>
          <p:nvPr>
            <p:ph type="title"/>
          </p:nvPr>
        </p:nvSpPr>
        <p:spPr>
          <a:xfrm>
            <a:off x="1025525" y="1909316"/>
            <a:ext cx="8640381" cy="744547"/>
          </a:xfrm>
        </p:spPr>
        <p:txBody>
          <a:bodyPr>
            <a:noAutofit/>
          </a:bodyPr>
          <a:lstStyle/>
          <a:p>
            <a:r>
              <a:rPr lang="pl-PL" sz="2000" dirty="0"/>
              <a:t>POŻYWKI HODOWLANE I ODCZYNNIKI</a:t>
            </a:r>
            <a:br>
              <a:rPr lang="pl-PL" sz="2000" dirty="0"/>
            </a:br>
            <a:endParaRPr lang="pl-PL" sz="2000" dirty="0"/>
          </a:p>
        </p:txBody>
      </p:sp>
      <p:pic>
        <p:nvPicPr>
          <p:cNvPr id="13" name="Obraz 12">
            <a:extLst>
              <a:ext uri="{FF2B5EF4-FFF2-40B4-BE49-F238E27FC236}">
                <a16:creationId xmlns:a16="http://schemas.microsoft.com/office/drawing/2014/main" id="{24254057-299C-8B2F-1092-9A85879D0BA1}"/>
              </a:ext>
            </a:extLst>
          </p:cNvPr>
          <p:cNvPicPr>
            <a:picLocks noChangeAspect="1"/>
          </p:cNvPicPr>
          <p:nvPr/>
        </p:nvPicPr>
        <p:blipFill>
          <a:blip r:embed="rId4"/>
          <a:stretch>
            <a:fillRect/>
          </a:stretch>
        </p:blipFill>
        <p:spPr>
          <a:xfrm>
            <a:off x="2897634" y="2273329"/>
            <a:ext cx="5832648" cy="4379463"/>
          </a:xfrm>
          <a:prstGeom prst="rect">
            <a:avLst/>
          </a:prstGeom>
        </p:spPr>
      </p:pic>
    </p:spTree>
    <p:extLst>
      <p:ext uri="{BB962C8B-B14F-4D97-AF65-F5344CB8AC3E}">
        <p14:creationId xmlns:p14="http://schemas.microsoft.com/office/powerpoint/2010/main" val="199964274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F75C3-9D25-73FE-0012-A1F1065CBB63}"/>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DC528197-63C1-D0CD-EFB9-DD17A4496585}"/>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090E4194-1496-EE57-73EA-A95F7C39FE1C}"/>
              </a:ext>
            </a:extLst>
          </p:cNvPr>
          <p:cNvSpPr>
            <a:spLocks noGrp="1"/>
          </p:cNvSpPr>
          <p:nvPr>
            <p:ph idx="1"/>
          </p:nvPr>
        </p:nvSpPr>
        <p:spPr>
          <a:xfrm>
            <a:off x="1020291" y="2674773"/>
            <a:ext cx="1733327" cy="3384376"/>
          </a:xfrm>
          <a:solidFill>
            <a:schemeClr val="accent5">
              <a:lumMod val="20000"/>
              <a:lumOff val="80000"/>
            </a:schemeClr>
          </a:solidFill>
        </p:spPr>
        <p:txBody>
          <a:bodyPr>
            <a:noAutofit/>
          </a:bodyPr>
          <a:lstStyle/>
          <a:p>
            <a:pPr marL="0" indent="0">
              <a:buNone/>
            </a:pPr>
            <a:r>
              <a:rPr lang="pl-PL" b="1" u="sng" dirty="0" err="1"/>
              <a:t>Neutlizatory</a:t>
            </a:r>
            <a:r>
              <a:rPr lang="pl-PL" b="1" u="sng" dirty="0"/>
              <a:t>:</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4383268D-5F1C-AF65-ACEB-91868A67F6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283D1D37-2D68-3B36-7463-F772901B99E3}"/>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Tytuł 9">
            <a:extLst>
              <a:ext uri="{FF2B5EF4-FFF2-40B4-BE49-F238E27FC236}">
                <a16:creationId xmlns:a16="http://schemas.microsoft.com/office/drawing/2014/main" id="{D91AB0A9-9D91-2E54-6648-80F378C92A36}"/>
              </a:ext>
            </a:extLst>
          </p:cNvPr>
          <p:cNvSpPr>
            <a:spLocks noGrp="1"/>
          </p:cNvSpPr>
          <p:nvPr>
            <p:ph type="title"/>
          </p:nvPr>
        </p:nvSpPr>
        <p:spPr>
          <a:xfrm>
            <a:off x="1025525" y="1909316"/>
            <a:ext cx="8640381" cy="744547"/>
          </a:xfrm>
        </p:spPr>
        <p:txBody>
          <a:bodyPr>
            <a:noAutofit/>
          </a:bodyPr>
          <a:lstStyle/>
          <a:p>
            <a:r>
              <a:rPr lang="pl-PL" sz="2000" dirty="0"/>
              <a:t>POŻYWKI HODOWLANE I ODCZYNNIKI</a:t>
            </a:r>
            <a:br>
              <a:rPr lang="pl-PL" sz="2000" dirty="0"/>
            </a:br>
            <a:endParaRPr lang="pl-PL" sz="2000" dirty="0"/>
          </a:p>
        </p:txBody>
      </p:sp>
      <p:pic>
        <p:nvPicPr>
          <p:cNvPr id="9" name="Obraz 8">
            <a:extLst>
              <a:ext uri="{FF2B5EF4-FFF2-40B4-BE49-F238E27FC236}">
                <a16:creationId xmlns:a16="http://schemas.microsoft.com/office/drawing/2014/main" id="{BF2BF1D4-86E2-5E49-6C42-3A6A3E6C5D0C}"/>
              </a:ext>
            </a:extLst>
          </p:cNvPr>
          <p:cNvPicPr>
            <a:picLocks noChangeAspect="1"/>
          </p:cNvPicPr>
          <p:nvPr/>
        </p:nvPicPr>
        <p:blipFill>
          <a:blip r:embed="rId4"/>
          <a:stretch>
            <a:fillRect/>
          </a:stretch>
        </p:blipFill>
        <p:spPr>
          <a:xfrm>
            <a:off x="2753618" y="2725303"/>
            <a:ext cx="6686461" cy="3283316"/>
          </a:xfrm>
          <a:prstGeom prst="rect">
            <a:avLst/>
          </a:prstGeom>
        </p:spPr>
      </p:pic>
    </p:spTree>
    <p:extLst>
      <p:ext uri="{BB962C8B-B14F-4D97-AF65-F5344CB8AC3E}">
        <p14:creationId xmlns:p14="http://schemas.microsoft.com/office/powerpoint/2010/main" val="3542842620"/>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63271-CDF9-7F88-1EA5-E66241E18DCE}"/>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C215BE43-8F19-66AF-D43A-7D37E912DDC1}"/>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79A7E8C5-6439-BBE7-EA72-DA0DD12032BD}"/>
              </a:ext>
            </a:extLst>
          </p:cNvPr>
          <p:cNvSpPr>
            <a:spLocks noGrp="1"/>
          </p:cNvSpPr>
          <p:nvPr>
            <p:ph idx="1"/>
          </p:nvPr>
        </p:nvSpPr>
        <p:spPr>
          <a:xfrm>
            <a:off x="521370" y="2411685"/>
            <a:ext cx="8352928" cy="2160240"/>
          </a:xfrm>
        </p:spPr>
        <p:txBody>
          <a:bodyPr>
            <a:noAutofit/>
          </a:bodyPr>
          <a:lstStyle/>
          <a:p>
            <a:pPr marL="0" indent="0">
              <a:buNone/>
            </a:pPr>
            <a:endParaRPr lang="pl-PL" b="1" dirty="0"/>
          </a:p>
          <a:p>
            <a:pPr lvl="1"/>
            <a:r>
              <a:rPr lang="pl-PL" dirty="0"/>
              <a:t>wymagania ogólne opisane w PN-EN ISO 7218</a:t>
            </a:r>
          </a:p>
          <a:p>
            <a:pPr lvl="2"/>
            <a:r>
              <a:rPr lang="pl-PL" dirty="0"/>
              <a:t>materiały jednorazowego użytku są alternatywą dla szkła wielokrotnego użytku pod warunkiem posiadania odpowiedniej specyfikacji</a:t>
            </a:r>
          </a:p>
          <a:p>
            <a:pPr lvl="2"/>
            <a:r>
              <a:rPr lang="pl-PL" dirty="0"/>
              <a:t>stosowne są: płytki kontaktowe; sterylne </a:t>
            </a:r>
            <a:r>
              <a:rPr lang="pl-PL" dirty="0" err="1"/>
              <a:t>wymazówki</a:t>
            </a:r>
            <a:r>
              <a:rPr lang="pl-PL" dirty="0"/>
              <a:t>, ściereczki, gąbki</a:t>
            </a:r>
          </a:p>
          <a:p>
            <a:pPr marL="503971" lvl="1" indent="0">
              <a:buNone/>
            </a:pPr>
            <a:endParaRPr lang="pl-PL" dirty="0"/>
          </a:p>
          <a:p>
            <a:pPr lvl="1"/>
            <a:endParaRPr lang="pl-PL" dirty="0"/>
          </a:p>
          <a:p>
            <a:pPr marL="503971" lvl="1" indent="0">
              <a:buNone/>
            </a:pPr>
            <a:endParaRPr lang="pl-PL" dirty="0"/>
          </a:p>
          <a:p>
            <a:pPr marL="503971" lvl="1" indent="0">
              <a:buNone/>
            </a:pPr>
            <a:endParaRPr lang="pl-PL" dirty="0"/>
          </a:p>
          <a:p>
            <a:pPr lvl="1"/>
            <a:endParaRPr lang="pl-PL" dirty="0"/>
          </a:p>
          <a:p>
            <a:pPr lvl="1"/>
            <a:endParaRPr lang="pl-PL" dirty="0"/>
          </a:p>
          <a:p>
            <a:pPr lvl="1"/>
            <a:endParaRPr lang="pl-PL" dirty="0"/>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D2CED834-20B7-3B0F-8E7E-B71FA1807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D2EEC922-C406-21A6-1F1C-568CD7E61229}"/>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5" name="pole tekstowe 4">
            <a:extLst>
              <a:ext uri="{FF2B5EF4-FFF2-40B4-BE49-F238E27FC236}">
                <a16:creationId xmlns:a16="http://schemas.microsoft.com/office/drawing/2014/main" id="{A29EA661-B0D9-80C7-F6A3-E0E0DF3BC51B}"/>
              </a:ext>
            </a:extLst>
          </p:cNvPr>
          <p:cNvSpPr txBox="1"/>
          <p:nvPr/>
        </p:nvSpPr>
        <p:spPr>
          <a:xfrm>
            <a:off x="737394" y="1912686"/>
            <a:ext cx="5348286" cy="400110"/>
          </a:xfrm>
          <a:prstGeom prst="rect">
            <a:avLst/>
          </a:prstGeom>
          <a:noFill/>
        </p:spPr>
        <p:txBody>
          <a:bodyPr wrap="square">
            <a:spAutoFit/>
          </a:bodyPr>
          <a:lstStyle/>
          <a:p>
            <a:pPr marL="0" indent="0">
              <a:buNone/>
            </a:pPr>
            <a:r>
              <a:rPr lang="pl-PL" sz="2000" b="1" dirty="0">
                <a:solidFill>
                  <a:schemeClr val="accent5">
                    <a:lumMod val="50000"/>
                  </a:schemeClr>
                </a:solidFill>
                <a:latin typeface="Open Sans" panose="020B0606030504020204" pitchFamily="34" charset="0"/>
                <a:ea typeface="Open Sans" panose="020B0606030504020204" pitchFamily="34" charset="0"/>
                <a:cs typeface="Open Sans" panose="020B0606030504020204" pitchFamily="34" charset="0"/>
              </a:rPr>
              <a:t>SPRZĘT I MATERIAŁY EKSPLOATACYJNE</a:t>
            </a:r>
          </a:p>
        </p:txBody>
      </p:sp>
    </p:spTree>
    <p:extLst>
      <p:ext uri="{BB962C8B-B14F-4D97-AF65-F5344CB8AC3E}">
        <p14:creationId xmlns:p14="http://schemas.microsoft.com/office/powerpoint/2010/main" val="136323732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D3474-BDA3-7A4D-2EA3-B270F738E4E1}"/>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2F76DA43-E398-F61E-AE73-37A1CB70A4C0}"/>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45EA7CBF-2BC3-B551-1EF9-8F4233B67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156AE055-F0D6-B44E-BCA2-543F2A7A0447}"/>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5" name="pole tekstowe 4">
            <a:extLst>
              <a:ext uri="{FF2B5EF4-FFF2-40B4-BE49-F238E27FC236}">
                <a16:creationId xmlns:a16="http://schemas.microsoft.com/office/drawing/2014/main" id="{69379211-7C47-AA31-9588-74D1773E9913}"/>
              </a:ext>
            </a:extLst>
          </p:cNvPr>
          <p:cNvSpPr txBox="1"/>
          <p:nvPr/>
        </p:nvSpPr>
        <p:spPr>
          <a:xfrm>
            <a:off x="1313458" y="1947041"/>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9" name="Diagram 8">
            <a:extLst>
              <a:ext uri="{FF2B5EF4-FFF2-40B4-BE49-F238E27FC236}">
                <a16:creationId xmlns:a16="http://schemas.microsoft.com/office/drawing/2014/main" id="{84282748-E919-EBDA-5820-A4C32E74AE50}"/>
              </a:ext>
            </a:extLst>
          </p:cNvPr>
          <p:cNvGraphicFramePr/>
          <p:nvPr>
            <p:extLst>
              <p:ext uri="{D42A27DB-BD31-4B8C-83A1-F6EECF244321}">
                <p14:modId xmlns:p14="http://schemas.microsoft.com/office/powerpoint/2010/main" val="1580793356"/>
              </p:ext>
            </p:extLst>
          </p:nvPr>
        </p:nvGraphicFramePr>
        <p:xfrm>
          <a:off x="1313458" y="2201000"/>
          <a:ext cx="7560840" cy="35016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0860096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06BCF-44F4-71B8-28B4-141D9F4B4F3C}"/>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C907A9BD-35F3-D495-5622-3E718364DF22}"/>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D947C142-812F-13B2-8427-A1C1B42277D6}"/>
              </a:ext>
            </a:extLst>
          </p:cNvPr>
          <p:cNvSpPr>
            <a:spLocks noGrp="1"/>
          </p:cNvSpPr>
          <p:nvPr>
            <p:ph idx="1"/>
          </p:nvPr>
        </p:nvSpPr>
        <p:spPr>
          <a:xfrm>
            <a:off x="916892" y="2555701"/>
            <a:ext cx="8317445" cy="2376264"/>
          </a:xfrm>
        </p:spPr>
        <p:txBody>
          <a:bodyPr>
            <a:noAutofit/>
          </a:bodyPr>
          <a:lstStyle/>
          <a:p>
            <a:pPr marL="0" indent="0">
              <a:buNone/>
            </a:pPr>
            <a:r>
              <a:rPr lang="pl-PL" b="1" dirty="0"/>
              <a:t>ZASADY OGÓLNE</a:t>
            </a:r>
          </a:p>
          <a:p>
            <a:pPr lvl="1"/>
            <a:r>
              <a:rPr lang="pl-PL" dirty="0"/>
              <a:t>obszar i czas pobierania próbek oraz techniki  pobierania powinny być wybierane zgodnie z zasadami opartymi na ryzyku i powinny odnosić się do wyższego prawdopodobieństwa wykrycia zanieczyszczonych powierzchni</a:t>
            </a:r>
          </a:p>
          <a:p>
            <a:pPr lvl="1"/>
            <a:r>
              <a:rPr lang="pl-PL" dirty="0"/>
              <a:t>należy stosować tę samą procedurę pobierania próbek, aby umożliwić analizę trendów uzyskiwanych danych.</a:t>
            </a:r>
          </a:p>
          <a:p>
            <a:pPr marL="503971" lvl="1" indent="0">
              <a:buNone/>
            </a:pPr>
            <a:endParaRPr lang="pl-PL" dirty="0"/>
          </a:p>
          <a:p>
            <a:pPr lvl="1"/>
            <a:endParaRPr lang="pl-PL" dirty="0"/>
          </a:p>
          <a:p>
            <a:pPr lvl="1"/>
            <a:endParaRPr lang="pl-PL" dirty="0"/>
          </a:p>
          <a:p>
            <a:pPr lvl="1"/>
            <a:endParaRPr lang="pl-PL" dirty="0"/>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258BC8DB-B25E-7087-86EA-F54F0B9419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881D93D8-491E-C48E-11CB-01E2279F4479}"/>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545C9DF1-58D3-4BC8-736E-118964C022B1}"/>
              </a:ext>
            </a:extLst>
          </p:cNvPr>
          <p:cNvSpPr txBox="1"/>
          <p:nvPr/>
        </p:nvSpPr>
        <p:spPr>
          <a:xfrm>
            <a:off x="1313458" y="1815586"/>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3936515279"/>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EA3B2-6E01-D2F6-8D95-8DF7F65DE072}"/>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0A92FFE4-AF64-0670-C35B-2EDE7E6E6C78}"/>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55D40547-081F-85B0-E9B4-E6AEDA5FE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72DD7CB7-BBD9-3369-470C-0B230F9D39AC}"/>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ACD02FEA-38A9-5628-C839-85F18F3B5EF5}"/>
              </a:ext>
            </a:extLst>
          </p:cNvPr>
          <p:cNvSpPr txBox="1"/>
          <p:nvPr/>
        </p:nvSpPr>
        <p:spPr>
          <a:xfrm>
            <a:off x="1313458" y="1786642"/>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5" name="Diagram 4">
            <a:extLst>
              <a:ext uri="{FF2B5EF4-FFF2-40B4-BE49-F238E27FC236}">
                <a16:creationId xmlns:a16="http://schemas.microsoft.com/office/drawing/2014/main" id="{B7DA8239-944C-9EFA-71BD-AC6C8B25E973}"/>
              </a:ext>
            </a:extLst>
          </p:cNvPr>
          <p:cNvGraphicFramePr/>
          <p:nvPr>
            <p:extLst>
              <p:ext uri="{D42A27DB-BD31-4B8C-83A1-F6EECF244321}">
                <p14:modId xmlns:p14="http://schemas.microsoft.com/office/powerpoint/2010/main" val="1207643910"/>
              </p:ext>
            </p:extLst>
          </p:nvPr>
        </p:nvGraphicFramePr>
        <p:xfrm>
          <a:off x="1781969" y="2483693"/>
          <a:ext cx="8100441" cy="3672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87778304"/>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4F6F8-FFFB-2BD3-D7AA-77A5A95E9721}"/>
            </a:ext>
          </a:extLst>
        </p:cNvPr>
        <p:cNvGrpSpPr/>
        <p:nvPr/>
      </p:nvGrpSpPr>
      <p:grpSpPr>
        <a:xfrm>
          <a:off x="0" y="0"/>
          <a:ext cx="0" cy="0"/>
          <a:chOff x="0" y="0"/>
          <a:chExt cx="0" cy="0"/>
        </a:xfrm>
      </p:grpSpPr>
      <p:sp>
        <p:nvSpPr>
          <p:cNvPr id="8" name="Prostokąt zaokrąglony 1">
            <a:extLst>
              <a:ext uri="{FF2B5EF4-FFF2-40B4-BE49-F238E27FC236}">
                <a16:creationId xmlns:a16="http://schemas.microsoft.com/office/drawing/2014/main" id="{F7522A2A-65F2-5314-E9B9-112643B809BD}"/>
              </a:ext>
            </a:extLst>
          </p:cNvPr>
          <p:cNvSpPr>
            <a:spLocks noGrp="1"/>
          </p:cNvSpPr>
          <p:nvPr>
            <p:ph sz="half" idx="1"/>
          </p:nvPr>
        </p:nvSpPr>
        <p:spPr>
          <a:xfrm>
            <a:off x="1043658" y="2182300"/>
            <a:ext cx="4140000" cy="4680018"/>
          </a:xfrm>
          <a:prstGeom prst="roundRect">
            <a:avLst/>
          </a:prstGeom>
          <a:solidFill>
            <a:srgbClr val="009999"/>
          </a:solidFill>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40000" lnSpcReduction="20000"/>
          </a:bodyPr>
          <a:lstStyle/>
          <a:p>
            <a:pPr lvl="0"/>
            <a:r>
              <a:rPr lang="pl-PL" sz="4000" b="1" dirty="0">
                <a:latin typeface="Open Sans" panose="020B0606030504020204" pitchFamily="34" charset="0"/>
                <a:ea typeface="Open Sans" panose="020B0606030504020204" pitchFamily="34" charset="0"/>
                <a:cs typeface="Open Sans" panose="020B0606030504020204" pitchFamily="34" charset="0"/>
              </a:rPr>
              <a:t>POWIERZCHNIE BEZ KONTAKTU Z ŻYWNOŚCIĄ </a:t>
            </a:r>
            <a:endParaRPr lang="pl-PL" sz="3200" b="1" dirty="0">
              <a:latin typeface="Open Sans" panose="020B0606030504020204" pitchFamily="34" charset="0"/>
              <a:ea typeface="Open Sans" panose="020B0606030504020204" pitchFamily="34" charset="0"/>
              <a:cs typeface="Open Sans" panose="020B0606030504020204" pitchFamily="34" charset="0"/>
            </a:endParaRPr>
          </a:p>
          <a:p>
            <a:pPr lvl="0"/>
            <a:r>
              <a:rPr lang="pl-PL" sz="2100" dirty="0">
                <a:latin typeface="Open Sans" panose="020B0606030504020204" pitchFamily="34" charset="0"/>
                <a:ea typeface="Open Sans" panose="020B0606030504020204" pitchFamily="34" charset="0"/>
                <a:cs typeface="Open Sans" panose="020B0606030504020204" pitchFamily="34" charset="0"/>
              </a:rPr>
              <a:t> </a:t>
            </a:r>
            <a:r>
              <a:rPr lang="pl-PL" sz="2900" dirty="0">
                <a:latin typeface="Open Sans" panose="020B0606030504020204" pitchFamily="34" charset="0"/>
                <a:ea typeface="Open Sans" panose="020B0606030504020204" pitchFamily="34" charset="0"/>
                <a:cs typeface="Open Sans" panose="020B0606030504020204" pitchFamily="34" charset="0"/>
              </a:rPr>
              <a:t>odpływy, podłogi, kałuże wody na podłodze, narzędzia czyszczące, obszary myjki, węże, przenośniki, ramy wyposażenia, panele urządzeń, wózki widłowe, koła wózków, kosze na śmieci, zamrażarki, kostkarki do lodu, wentylatory chłodzące, skraplacze, fartuchy, ściany, sufity, miejsca, w których skrapla się woda, mokra izolacja w ścianach lub wokół rur, jednostki chłodzące, gumowe uszczelki wokół drzwi (zwłaszcza w chłodnicach), odkurzacze, klamki i krany</a:t>
            </a:r>
            <a:endParaRPr lang="pl-PL"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ymbol zastępczy numeru slajdu 3">
            <a:extLst>
              <a:ext uri="{FF2B5EF4-FFF2-40B4-BE49-F238E27FC236}">
                <a16:creationId xmlns:a16="http://schemas.microsoft.com/office/drawing/2014/main" id="{26A348D0-DD18-01B8-CAED-733262345405}"/>
              </a:ext>
            </a:extLst>
          </p:cNvPr>
          <p:cNvSpPr>
            <a:spLocks noGrp="1"/>
          </p:cNvSpPr>
          <p:nvPr>
            <p:ph type="sldNum" sz="quarter" idx="10"/>
          </p:nvPr>
        </p:nvSpPr>
        <p:spPr/>
        <p:txBody>
          <a:bodyPr/>
          <a:lstStyle/>
          <a:p>
            <a:fld id="{EB4015AA-59F6-416B-87A6-8E3D940284E2}" type="slidenum">
              <a:rPr lang="pl-PL" smtClean="0"/>
              <a:pPr/>
              <a:t>19</a:t>
            </a:fld>
            <a:endParaRPr lang="pl-PL" dirty="0"/>
          </a:p>
        </p:txBody>
      </p:sp>
      <p:sp>
        <p:nvSpPr>
          <p:cNvPr id="11" name="Prostokąt zaokrąglony 9">
            <a:extLst>
              <a:ext uri="{FF2B5EF4-FFF2-40B4-BE49-F238E27FC236}">
                <a16:creationId xmlns:a16="http://schemas.microsoft.com/office/drawing/2014/main" id="{CE8E989B-3BCA-4905-E20A-8D4EBF0C7BBE}"/>
              </a:ext>
            </a:extLst>
          </p:cNvPr>
          <p:cNvSpPr>
            <a:spLocks noGrp="1"/>
          </p:cNvSpPr>
          <p:nvPr>
            <p:ph sz="half" idx="2"/>
          </p:nvPr>
        </p:nvSpPr>
        <p:spPr>
          <a:xfrm>
            <a:off x="5525000" y="2215714"/>
            <a:ext cx="4140200" cy="4679950"/>
          </a:xfrm>
          <a:prstGeom prst="roundRect">
            <a:avLst/>
          </a:prstGeom>
          <a:solidFill>
            <a:srgbClr val="009999"/>
          </a:solidFill>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40000" lnSpcReduction="20000"/>
          </a:bodyPr>
          <a:lstStyle/>
          <a:p>
            <a:pPr lvl="0"/>
            <a:r>
              <a:rPr lang="pl-PL" sz="4000" b="1" dirty="0">
                <a:latin typeface="Open Sans" panose="020B0606030504020204" pitchFamily="34" charset="0"/>
                <a:ea typeface="Open Sans" panose="020B0606030504020204" pitchFamily="34" charset="0"/>
                <a:cs typeface="Open Sans" panose="020B0606030504020204" pitchFamily="34" charset="0"/>
              </a:rPr>
              <a:t>POWIERZCHNIE MAJĄCE KONTAKT Z ŻYWNOŚCIĄ: </a:t>
            </a:r>
          </a:p>
          <a:p>
            <a:pPr lvl="0"/>
            <a:r>
              <a:rPr lang="pl-PL" sz="3400" dirty="0">
                <a:latin typeface="Open Sans" panose="020B0606030504020204" pitchFamily="34" charset="0"/>
                <a:ea typeface="Open Sans" panose="020B0606030504020204" pitchFamily="34" charset="0"/>
                <a:cs typeface="Open Sans" panose="020B0606030504020204" pitchFamily="34" charset="0"/>
              </a:rPr>
              <a:t>przenośniki taśmowe, krajalnice, deski do krojenia, lejki, rozdrabniacze, </a:t>
            </a:r>
            <a:r>
              <a:rPr lang="pl-PL" sz="3400" dirty="0" err="1">
                <a:latin typeface="Open Sans" panose="020B0606030504020204" pitchFamily="34" charset="0"/>
                <a:ea typeface="Open Sans" panose="020B0606030504020204" pitchFamily="34" charset="0"/>
                <a:cs typeface="Open Sans" panose="020B0606030504020204" pitchFamily="34" charset="0"/>
              </a:rPr>
              <a:t>blendery</a:t>
            </a:r>
            <a:r>
              <a:rPr lang="pl-PL" sz="3400" dirty="0">
                <a:latin typeface="Open Sans" panose="020B0606030504020204" pitchFamily="34" charset="0"/>
                <a:ea typeface="Open Sans" panose="020B0606030504020204" pitchFamily="34" charset="0"/>
                <a:cs typeface="Open Sans" panose="020B0606030504020204" pitchFamily="34" charset="0"/>
              </a:rPr>
              <a:t>, obieraczki, sprzęt do napełniania i pakowania, pojemniki, inne przybory, rękawiczki i ręce</a:t>
            </a:r>
            <a:endParaRPr lang="pl-PL" sz="38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pole tekstowe 9">
            <a:extLst>
              <a:ext uri="{FF2B5EF4-FFF2-40B4-BE49-F238E27FC236}">
                <a16:creationId xmlns:a16="http://schemas.microsoft.com/office/drawing/2014/main" id="{B787327F-3263-47F7-8DE3-F4AFC99DABF3}"/>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14" name="pole tekstowe 13">
            <a:extLst>
              <a:ext uri="{FF2B5EF4-FFF2-40B4-BE49-F238E27FC236}">
                <a16:creationId xmlns:a16="http://schemas.microsoft.com/office/drawing/2014/main" id="{8F506B18-4038-240B-A596-6962FD503CC6}"/>
              </a:ext>
            </a:extLst>
          </p:cNvPr>
          <p:cNvSpPr txBox="1"/>
          <p:nvPr/>
        </p:nvSpPr>
        <p:spPr>
          <a:xfrm>
            <a:off x="2671763" y="1508740"/>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pic>
        <p:nvPicPr>
          <p:cNvPr id="16" name="Obraz 15" descr="Obraz zawierający logo, Czcionka, Grafika, Jaskrawoniebieski&#10;&#10;Zawartość wygenerowana przez AI może być niepoprawna.">
            <a:extLst>
              <a:ext uri="{FF2B5EF4-FFF2-40B4-BE49-F238E27FC236}">
                <a16:creationId xmlns:a16="http://schemas.microsoft.com/office/drawing/2014/main" id="{DFCC5B70-BBD3-102E-3226-28D2F657B5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Tree>
    <p:extLst>
      <p:ext uri="{BB962C8B-B14F-4D97-AF65-F5344CB8AC3E}">
        <p14:creationId xmlns:p14="http://schemas.microsoft.com/office/powerpoint/2010/main" val="3845843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3568BE-245E-449B-9BA3-0D02E7BF7EC3}"/>
              </a:ext>
            </a:extLst>
          </p:cNvPr>
          <p:cNvSpPr>
            <a:spLocks noGrp="1"/>
          </p:cNvSpPr>
          <p:nvPr>
            <p:ph type="ctrTitle"/>
          </p:nvPr>
        </p:nvSpPr>
        <p:spPr/>
        <p:txBody>
          <a:bodyPr>
            <a:normAutofit fontScale="90000"/>
          </a:bodyPr>
          <a:lstStyle/>
          <a:p>
            <a:r>
              <a:rPr lang="pl-PL" dirty="0"/>
              <a:t>Pobieranie próbek – </a:t>
            </a:r>
            <a:br>
              <a:rPr lang="pl-PL" dirty="0"/>
            </a:br>
            <a:r>
              <a:rPr lang="pl-PL" dirty="0"/>
              <a:t>wymazy (zakłady pod nadzorem PIS- produkty żywności pochodzenia niezwierzęcego, mieszanej, wyroby garmażeryjne, żywienie zbiorowe)</a:t>
            </a:r>
          </a:p>
        </p:txBody>
      </p:sp>
      <p:sp>
        <p:nvSpPr>
          <p:cNvPr id="4" name="Symbol zastępczy daty 3">
            <a:extLst>
              <a:ext uri="{FF2B5EF4-FFF2-40B4-BE49-F238E27FC236}">
                <a16:creationId xmlns:a16="http://schemas.microsoft.com/office/drawing/2014/main" id="{B229C2C5-54F9-4EC4-92E9-11C5F82C31FB}"/>
              </a:ext>
            </a:extLst>
          </p:cNvPr>
          <p:cNvSpPr>
            <a:spLocks noGrp="1"/>
          </p:cNvSpPr>
          <p:nvPr>
            <p:ph type="dt" sz="half" idx="10"/>
          </p:nvPr>
        </p:nvSpPr>
        <p:spPr/>
        <p:txBody>
          <a:bodyPr/>
          <a:lstStyle/>
          <a:p>
            <a:r>
              <a:rPr lang="pl-PL" dirty="0"/>
              <a:t>16.09.2025</a:t>
            </a:r>
          </a:p>
          <a:p>
            <a:endParaRPr lang="pl-PL" dirty="0"/>
          </a:p>
        </p:txBody>
      </p:sp>
    </p:spTree>
    <p:extLst>
      <p:ext uri="{BB962C8B-B14F-4D97-AF65-F5344CB8AC3E}">
        <p14:creationId xmlns:p14="http://schemas.microsoft.com/office/powerpoint/2010/main" val="1671839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36BDB-0FA2-6EF0-50B0-35BAFE46A280}"/>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6BB04BA7-71E9-C13E-C1D3-E225CB383549}"/>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F85A65A8-825F-ABF1-0922-E2A38AA3E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DBF3549E-CA56-F02E-1A73-7E1D2987AB03}"/>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E3FB7E31-2D1A-C7CA-D680-B249860A6012}"/>
              </a:ext>
            </a:extLst>
          </p:cNvPr>
          <p:cNvSpPr txBox="1"/>
          <p:nvPr/>
        </p:nvSpPr>
        <p:spPr>
          <a:xfrm>
            <a:off x="1313458" y="1786642"/>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5" name="Diagram 4">
            <a:extLst>
              <a:ext uri="{FF2B5EF4-FFF2-40B4-BE49-F238E27FC236}">
                <a16:creationId xmlns:a16="http://schemas.microsoft.com/office/drawing/2014/main" id="{56315972-6FEC-AC7B-C381-F4D5F80F411F}"/>
              </a:ext>
            </a:extLst>
          </p:cNvPr>
          <p:cNvGraphicFramePr/>
          <p:nvPr>
            <p:extLst>
              <p:ext uri="{D42A27DB-BD31-4B8C-83A1-F6EECF244321}">
                <p14:modId xmlns:p14="http://schemas.microsoft.com/office/powerpoint/2010/main" val="1421002927"/>
              </p:ext>
            </p:extLst>
          </p:nvPr>
        </p:nvGraphicFramePr>
        <p:xfrm>
          <a:off x="1781969" y="2483693"/>
          <a:ext cx="8100441" cy="3672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70718358"/>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D3FEC-7406-19A3-7232-5BE437B2A913}"/>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230911A9-D6AE-9A96-9777-51C04474007F}"/>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CC625937-5C78-06C1-596D-785B6113DF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6965768E-9E71-68BF-B0F9-4988BC2D951F}"/>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73474386-3255-D6E7-E66D-985BDD60D7EB}"/>
              </a:ext>
            </a:extLst>
          </p:cNvPr>
          <p:cNvSpPr txBox="1"/>
          <p:nvPr/>
        </p:nvSpPr>
        <p:spPr>
          <a:xfrm>
            <a:off x="1313458" y="1772523"/>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5" name="Diagram 4">
            <a:extLst>
              <a:ext uri="{FF2B5EF4-FFF2-40B4-BE49-F238E27FC236}">
                <a16:creationId xmlns:a16="http://schemas.microsoft.com/office/drawing/2014/main" id="{AB02C1D4-A7B0-3F60-3392-20FD7421FC08}"/>
              </a:ext>
            </a:extLst>
          </p:cNvPr>
          <p:cNvGraphicFramePr/>
          <p:nvPr>
            <p:extLst>
              <p:ext uri="{D42A27DB-BD31-4B8C-83A1-F6EECF244321}">
                <p14:modId xmlns:p14="http://schemas.microsoft.com/office/powerpoint/2010/main" val="2832099659"/>
              </p:ext>
            </p:extLst>
          </p:nvPr>
        </p:nvGraphicFramePr>
        <p:xfrm>
          <a:off x="1781969" y="2483693"/>
          <a:ext cx="8100441" cy="3672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4164967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CA106-E639-8A02-1958-4A7AE242DC70}"/>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76347D02-7F28-B8F3-9E02-BFF915487247}"/>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76C0A8F0-E9B2-166E-8F46-950537979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E324D072-C784-FCBE-04AD-C57444EFAF25}"/>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F7CAAE72-F6E4-8073-7016-474111F7BE8C}"/>
              </a:ext>
            </a:extLst>
          </p:cNvPr>
          <p:cNvSpPr txBox="1"/>
          <p:nvPr/>
        </p:nvSpPr>
        <p:spPr>
          <a:xfrm>
            <a:off x="1313458" y="1835085"/>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5" name="Diagram 4">
            <a:extLst>
              <a:ext uri="{FF2B5EF4-FFF2-40B4-BE49-F238E27FC236}">
                <a16:creationId xmlns:a16="http://schemas.microsoft.com/office/drawing/2014/main" id="{148B3F19-8D77-16BC-9876-1A3469A036AA}"/>
              </a:ext>
            </a:extLst>
          </p:cNvPr>
          <p:cNvGraphicFramePr/>
          <p:nvPr>
            <p:extLst>
              <p:ext uri="{D42A27DB-BD31-4B8C-83A1-F6EECF244321}">
                <p14:modId xmlns:p14="http://schemas.microsoft.com/office/powerpoint/2010/main" val="874301388"/>
              </p:ext>
            </p:extLst>
          </p:nvPr>
        </p:nvGraphicFramePr>
        <p:xfrm>
          <a:off x="1781969" y="2483693"/>
          <a:ext cx="8100441" cy="3672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793996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7F371-E1E4-68C4-E4E4-2503A8A2C9E5}"/>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A5F22C86-519F-2865-6EA8-2B0937C23BE4}"/>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1E8CAD5F-C7CC-ACA1-2A37-E37A6160C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588E91F6-5DED-18DF-A6EB-8B19FF5A5836}"/>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7D5B573C-B0BD-FD04-5ED9-756CF529AC92}"/>
              </a:ext>
            </a:extLst>
          </p:cNvPr>
          <p:cNvSpPr txBox="1"/>
          <p:nvPr/>
        </p:nvSpPr>
        <p:spPr>
          <a:xfrm>
            <a:off x="1313458" y="186707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graphicFrame>
        <p:nvGraphicFramePr>
          <p:cNvPr id="9" name="Diagram 8">
            <a:extLst>
              <a:ext uri="{FF2B5EF4-FFF2-40B4-BE49-F238E27FC236}">
                <a16:creationId xmlns:a16="http://schemas.microsoft.com/office/drawing/2014/main" id="{4B72E1F3-E0D1-2BDE-C72C-8076ED7EBD1E}"/>
              </a:ext>
            </a:extLst>
          </p:cNvPr>
          <p:cNvGraphicFramePr/>
          <p:nvPr>
            <p:extLst>
              <p:ext uri="{D42A27DB-BD31-4B8C-83A1-F6EECF244321}">
                <p14:modId xmlns:p14="http://schemas.microsoft.com/office/powerpoint/2010/main" val="3885305691"/>
              </p:ext>
            </p:extLst>
          </p:nvPr>
        </p:nvGraphicFramePr>
        <p:xfrm>
          <a:off x="1530399" y="2308624"/>
          <a:ext cx="7127875" cy="38086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7914467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18394-D697-733D-D286-601A3461ABAA}"/>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6CC677AB-A438-3704-F57D-AD3FD800D094}"/>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2BA2A68F-C705-2931-E220-53BE1D7B02B7}"/>
              </a:ext>
            </a:extLst>
          </p:cNvPr>
          <p:cNvSpPr>
            <a:spLocks noGrp="1"/>
          </p:cNvSpPr>
          <p:nvPr>
            <p:ph idx="1"/>
          </p:nvPr>
        </p:nvSpPr>
        <p:spPr>
          <a:xfrm>
            <a:off x="582393" y="2565415"/>
            <a:ext cx="6048672" cy="3590685"/>
          </a:xfrm>
        </p:spPr>
        <p:txBody>
          <a:bodyPr>
            <a:noAutofit/>
          </a:bodyPr>
          <a:lstStyle/>
          <a:p>
            <a:pPr marL="503971" lvl="1" indent="0">
              <a:buNone/>
            </a:pPr>
            <a:r>
              <a:rPr lang="pl-PL" sz="2000" b="1" dirty="0">
                <a:solidFill>
                  <a:schemeClr val="accent2">
                    <a:lumMod val="50000"/>
                  </a:schemeClr>
                </a:solidFill>
              </a:rPr>
              <a:t>Płytki kontaktowe</a:t>
            </a:r>
          </a:p>
          <a:p>
            <a:pPr lvl="1"/>
            <a:r>
              <a:rPr lang="pl-PL" dirty="0"/>
              <a:t>należy mocno dociśnij powierzchnię agaru płytki kontaktowej i bez żadnego ruchu bocznego do powierzchni testowej. </a:t>
            </a:r>
          </a:p>
          <a:p>
            <a:pPr lvl="1"/>
            <a:r>
              <a:rPr lang="pl-PL" dirty="0"/>
              <a:t>spójność czasu (np. 10 s) i ciśnienia (np. przy masie 500 g) pozwala na lepszą powtarzalność wyników.</a:t>
            </a:r>
          </a:p>
          <a:p>
            <a:pPr lvl="1"/>
            <a:r>
              <a:rPr lang="pl-PL" dirty="0"/>
              <a:t> natychmiast po pobraniu próbek należy zamknąć płytkę kontaktową i włóż ją do pojemnika transportowego.</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3C91EE48-277D-24AB-DD7F-1C985AD75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F834E859-E2E0-721A-A331-45D55ECB8D7A}"/>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A13522FF-A180-27D7-0759-2DE0CF5C4E5B}"/>
              </a:ext>
            </a:extLst>
          </p:cNvPr>
          <p:cNvSpPr txBox="1"/>
          <p:nvPr/>
        </p:nvSpPr>
        <p:spPr>
          <a:xfrm>
            <a:off x="1296220" y="1848435"/>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pic>
        <p:nvPicPr>
          <p:cNvPr id="8" name="Obraz 7" descr="Obraz zawierający palec, osoba, niebieskie, dłoń&#10;&#10;Zawartość wygenerowana przez AI może być niepoprawna.">
            <a:extLst>
              <a:ext uri="{FF2B5EF4-FFF2-40B4-BE49-F238E27FC236}">
                <a16:creationId xmlns:a16="http://schemas.microsoft.com/office/drawing/2014/main" id="{E88C9C46-CF48-9578-7263-C7AD52619F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4098" y="1888417"/>
            <a:ext cx="3485478" cy="4647310"/>
          </a:xfrm>
          <a:prstGeom prst="rect">
            <a:avLst/>
          </a:prstGeom>
        </p:spPr>
      </p:pic>
    </p:spTree>
    <p:extLst>
      <p:ext uri="{BB962C8B-B14F-4D97-AF65-F5344CB8AC3E}">
        <p14:creationId xmlns:p14="http://schemas.microsoft.com/office/powerpoint/2010/main" val="1081983029"/>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E65E7-2663-5A42-6BE1-4432DAE1005D}"/>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24855B1C-3063-7270-5757-7A5F65B4A0A0}"/>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66FF4E2E-8CD1-30C2-5FA8-94FBCD6C57EB}"/>
              </a:ext>
            </a:extLst>
          </p:cNvPr>
          <p:cNvSpPr>
            <a:spLocks noGrp="1"/>
          </p:cNvSpPr>
          <p:nvPr>
            <p:ph idx="1"/>
          </p:nvPr>
        </p:nvSpPr>
        <p:spPr>
          <a:xfrm>
            <a:off x="574676" y="2401145"/>
            <a:ext cx="6635722" cy="4187004"/>
          </a:xfrm>
        </p:spPr>
        <p:txBody>
          <a:bodyPr>
            <a:noAutofit/>
          </a:bodyPr>
          <a:lstStyle/>
          <a:p>
            <a:pPr marL="503971" lvl="1" indent="0">
              <a:buNone/>
            </a:pPr>
            <a:r>
              <a:rPr lang="pl-PL" sz="2000" b="1" dirty="0" err="1">
                <a:solidFill>
                  <a:srgbClr val="00B050"/>
                </a:solidFill>
              </a:rPr>
              <a:t>Wymazówki</a:t>
            </a:r>
            <a:r>
              <a:rPr lang="pl-PL" sz="2000" b="1" dirty="0">
                <a:solidFill>
                  <a:schemeClr val="accent2">
                    <a:lumMod val="50000"/>
                  </a:schemeClr>
                </a:solidFill>
              </a:rPr>
              <a:t> </a:t>
            </a:r>
          </a:p>
          <a:p>
            <a:pPr lvl="1"/>
            <a:r>
              <a:rPr lang="pl-PL" sz="1600" dirty="0"/>
              <a:t>W przypadku, gdy obszar do pobrania próbki jest suchy, należy użyć zwilżonej </a:t>
            </a:r>
            <a:r>
              <a:rPr lang="pl-PL" sz="1600" dirty="0" err="1"/>
              <a:t>wymazówki</a:t>
            </a:r>
            <a:endParaRPr lang="pl-PL" sz="1600" dirty="0"/>
          </a:p>
          <a:p>
            <a:pPr lvl="1"/>
            <a:r>
              <a:rPr lang="pl-PL" sz="1600" dirty="0"/>
              <a:t>Aby zwiększyć odzyskiwanie mikroorganizmów, lepiej jest używać zwilżonych wacików</a:t>
            </a:r>
          </a:p>
          <a:p>
            <a:pPr lvl="1"/>
            <a:r>
              <a:rPr lang="pl-PL" sz="1600" dirty="0"/>
              <a:t>W przypadku, gdy obszar do pobrania jest mokry, można użyć suchego patyczka, chyba że potrzebne są neutralizatory</a:t>
            </a:r>
          </a:p>
          <a:p>
            <a:pPr lvl="1"/>
            <a:r>
              <a:rPr lang="pl-PL" sz="1600" dirty="0"/>
              <a:t>Zaleca się stosowanie sterylnych szablonów jednorazowych, aby zapobiec przenoszeniu zanieczyszczeń i/lub związków dezynfekujących</a:t>
            </a:r>
          </a:p>
          <a:p>
            <a:pPr lvl="1"/>
            <a:r>
              <a:rPr lang="pl-PL" sz="1600" dirty="0"/>
              <a:t> Wielkość badanego obszaru powinna być w przybliżeniu znana i/lub dobrze opisana</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BECAB895-276F-EADC-D53A-C0E49CCEE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73B29C03-D3ED-C3C7-14ED-308E996A6824}"/>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3" name="pole tekstowe 2">
            <a:extLst>
              <a:ext uri="{FF2B5EF4-FFF2-40B4-BE49-F238E27FC236}">
                <a16:creationId xmlns:a16="http://schemas.microsoft.com/office/drawing/2014/main" id="{49FADA55-5683-E457-A30C-AFAF99EB07FD}"/>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pic>
        <p:nvPicPr>
          <p:cNvPr id="5" name="Obraz 4" descr="Obraz zawierający Sprzęt medyczny, narzędzie&#10;&#10;Zawartość wygenerowana przez AI może być niepoprawna.">
            <a:extLst>
              <a:ext uri="{FF2B5EF4-FFF2-40B4-BE49-F238E27FC236}">
                <a16:creationId xmlns:a16="http://schemas.microsoft.com/office/drawing/2014/main" id="{C8ECD2A5-DE05-BFAC-D9C0-76AD41EA85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0162" y="1950327"/>
            <a:ext cx="2466975" cy="1847850"/>
          </a:xfrm>
          <a:prstGeom prst="rect">
            <a:avLst/>
          </a:prstGeom>
        </p:spPr>
      </p:pic>
      <p:pic>
        <p:nvPicPr>
          <p:cNvPr id="11" name="Obraz 10" descr="Obraz zawierający lampa&#10;&#10;Zawartość wygenerowana przez AI może być niepoprawna.">
            <a:extLst>
              <a:ext uri="{FF2B5EF4-FFF2-40B4-BE49-F238E27FC236}">
                <a16:creationId xmlns:a16="http://schemas.microsoft.com/office/drawing/2014/main" id="{E6986D47-B12E-4441-B4DE-A6E67615FC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9309" y="3818561"/>
            <a:ext cx="2108680" cy="2057869"/>
          </a:xfrm>
          <a:prstGeom prst="rect">
            <a:avLst/>
          </a:prstGeom>
        </p:spPr>
      </p:pic>
    </p:spTree>
    <p:extLst>
      <p:ext uri="{BB962C8B-B14F-4D97-AF65-F5344CB8AC3E}">
        <p14:creationId xmlns:p14="http://schemas.microsoft.com/office/powerpoint/2010/main" val="2081414068"/>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3EE4B-DA4D-AB0E-D4DE-85C1FD902366}"/>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6C99B3B4-06A5-1335-D3E3-7BB1DF66D8A8}"/>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0B8EF9FC-19C8-9292-FA56-D76D8674BA11}"/>
              </a:ext>
            </a:extLst>
          </p:cNvPr>
          <p:cNvSpPr>
            <a:spLocks noGrp="1"/>
          </p:cNvSpPr>
          <p:nvPr>
            <p:ph idx="1"/>
          </p:nvPr>
        </p:nvSpPr>
        <p:spPr>
          <a:xfrm>
            <a:off x="161331" y="2406469"/>
            <a:ext cx="9289032" cy="4187004"/>
          </a:xfrm>
        </p:spPr>
        <p:txBody>
          <a:bodyPr>
            <a:noAutofit/>
          </a:bodyPr>
          <a:lstStyle/>
          <a:p>
            <a:pPr marL="503971" lvl="1" indent="0">
              <a:buNone/>
            </a:pPr>
            <a:r>
              <a:rPr lang="pl-PL" sz="2000" b="1" dirty="0" err="1">
                <a:solidFill>
                  <a:srgbClr val="92D050"/>
                </a:solidFill>
              </a:rPr>
              <a:t>Wymazówki</a:t>
            </a:r>
            <a:r>
              <a:rPr lang="pl-PL" sz="2000" b="1" dirty="0">
                <a:solidFill>
                  <a:srgbClr val="92D050"/>
                </a:solidFill>
              </a:rPr>
              <a:t> mokre</a:t>
            </a:r>
          </a:p>
          <a:p>
            <a:pPr lvl="1"/>
            <a:r>
              <a:rPr lang="pl-PL" sz="1600" dirty="0"/>
              <a:t>wyjmij </a:t>
            </a:r>
            <a:r>
              <a:rPr lang="pl-PL" sz="1600" dirty="0" err="1"/>
              <a:t>wymazówkę</a:t>
            </a:r>
            <a:r>
              <a:rPr lang="pl-PL" sz="1600" dirty="0"/>
              <a:t> ze sterylnego opakowania i zwilż końcówkę, zanurzając ją w probówce z  rozcieńczalnikiem/ neutralizatorem</a:t>
            </a:r>
          </a:p>
          <a:p>
            <a:pPr lvl="1"/>
            <a:r>
              <a:rPr lang="pl-PL" sz="1600" dirty="0"/>
              <a:t>dociśnij końcówkę do ściany, aby usunąć nadmiar płynu</a:t>
            </a:r>
          </a:p>
          <a:p>
            <a:pPr lvl="1"/>
            <a:r>
              <a:rPr lang="pl-PL" sz="1600" dirty="0"/>
              <a:t>umieść końcówkę </a:t>
            </a:r>
            <a:r>
              <a:rPr lang="pl-PL" sz="1600" dirty="0" err="1"/>
              <a:t>wymazówki</a:t>
            </a:r>
            <a:r>
              <a:rPr lang="pl-PL" sz="1600" dirty="0"/>
              <a:t> na powierzchni, która ma być zbadana np. ≤ 100 cm, obracając wacik między kciukiem a palcem wskazującym</a:t>
            </a:r>
          </a:p>
          <a:p>
            <a:pPr lvl="1"/>
            <a:r>
              <a:rPr lang="pl-PL" sz="1600" dirty="0"/>
              <a:t>w przypadku płaskich powierzchni pobieranie próbek powinno być wykonywane poziomo i pionowo, np. 10 razy w każdym kierunku</a:t>
            </a:r>
          </a:p>
          <a:p>
            <a:pPr lvl="1"/>
            <a:r>
              <a:rPr lang="pl-PL" sz="1600" dirty="0"/>
              <a:t>w przypadku trudno dostępnych powierzchni należy upewnić się, że pobrano z całej lokalizacji, w tym szczelin</a:t>
            </a:r>
          </a:p>
          <a:p>
            <a:pPr lvl="1"/>
            <a:r>
              <a:rPr lang="pl-PL" sz="1600" dirty="0"/>
              <a:t>Po pobraniu umieścić </a:t>
            </a:r>
            <a:r>
              <a:rPr lang="pl-PL" sz="1600" dirty="0" err="1"/>
              <a:t>wymazówkę</a:t>
            </a:r>
            <a:r>
              <a:rPr lang="pl-PL" sz="1600" dirty="0"/>
              <a:t> w probówce z rozcieńczalnikiem/ neutralizatorem Upewnić się, że probówka jest zamknięta, tak aby wacik pozostał wilgotny do czasu analizy</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5783F94F-6C6A-1B95-D6A4-E77218E0E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9E87A21C-A663-5D64-5FBA-5E243814349B}"/>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pic>
        <p:nvPicPr>
          <p:cNvPr id="5" name="Obraz 4" descr="Obraz zawierający Sprzęt medyczny, narzędzie&#10;&#10;Zawartość wygenerowana przez AI może być niepoprawna.">
            <a:extLst>
              <a:ext uri="{FF2B5EF4-FFF2-40B4-BE49-F238E27FC236}">
                <a16:creationId xmlns:a16="http://schemas.microsoft.com/office/drawing/2014/main" id="{E35F43CD-0E1E-1CE2-3497-FA5FD9B549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3752" y="1475582"/>
            <a:ext cx="1786730" cy="1338323"/>
          </a:xfrm>
          <a:prstGeom prst="rect">
            <a:avLst/>
          </a:prstGeom>
        </p:spPr>
      </p:pic>
      <p:sp>
        <p:nvSpPr>
          <p:cNvPr id="6" name="pole tekstowe 5">
            <a:extLst>
              <a:ext uri="{FF2B5EF4-FFF2-40B4-BE49-F238E27FC236}">
                <a16:creationId xmlns:a16="http://schemas.microsoft.com/office/drawing/2014/main" id="{2E863752-B381-E623-83B7-B38691138F6C}"/>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138188500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1F61D-9CA4-E6DC-C706-A7D554A0B739}"/>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8154E287-E130-DCCA-38B2-B5FCFE4A3C89}"/>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CA073027-2323-D822-6B57-C5893F0F0D96}"/>
              </a:ext>
            </a:extLst>
          </p:cNvPr>
          <p:cNvSpPr>
            <a:spLocks noGrp="1"/>
          </p:cNvSpPr>
          <p:nvPr>
            <p:ph idx="1"/>
          </p:nvPr>
        </p:nvSpPr>
        <p:spPr>
          <a:xfrm>
            <a:off x="161331" y="2406469"/>
            <a:ext cx="8640959" cy="4187004"/>
          </a:xfrm>
        </p:spPr>
        <p:txBody>
          <a:bodyPr>
            <a:noAutofit/>
          </a:bodyPr>
          <a:lstStyle/>
          <a:p>
            <a:pPr marL="503971" lvl="1" indent="0">
              <a:buNone/>
            </a:pPr>
            <a:r>
              <a:rPr lang="pl-PL" sz="2000" b="1" dirty="0" err="1">
                <a:solidFill>
                  <a:srgbClr val="33CCCC"/>
                </a:solidFill>
              </a:rPr>
              <a:t>Wymazówki</a:t>
            </a:r>
            <a:r>
              <a:rPr lang="pl-PL" sz="2000" b="1" dirty="0">
                <a:solidFill>
                  <a:srgbClr val="33CCCC"/>
                </a:solidFill>
              </a:rPr>
              <a:t> suche</a:t>
            </a:r>
          </a:p>
          <a:p>
            <a:pPr lvl="1"/>
            <a:r>
              <a:rPr lang="pl-PL" sz="1600" dirty="0"/>
              <a:t>wyjmij </a:t>
            </a:r>
            <a:r>
              <a:rPr lang="pl-PL" sz="1600" dirty="0" err="1"/>
              <a:t>wymazówkę</a:t>
            </a:r>
            <a:r>
              <a:rPr lang="pl-PL" sz="1600" dirty="0"/>
              <a:t> ze sterylnego opakowania i umieść końcówkę na powierzchni, która ma być badana </a:t>
            </a:r>
          </a:p>
          <a:p>
            <a:pPr lvl="1"/>
            <a:r>
              <a:rPr lang="pl-PL" sz="1600" dirty="0"/>
              <a:t>umieść końcówkę </a:t>
            </a:r>
            <a:r>
              <a:rPr lang="pl-PL" sz="1600" dirty="0" err="1"/>
              <a:t>wymazówki</a:t>
            </a:r>
            <a:r>
              <a:rPr lang="pl-PL" sz="1600" dirty="0"/>
              <a:t> na powierzchni, która ma być zbadana np. ≤ 100 cm, obracając wacik między kciukiem a palcem wskazującym </a:t>
            </a:r>
          </a:p>
          <a:p>
            <a:pPr lvl="1"/>
            <a:r>
              <a:rPr lang="pl-PL" sz="1600" dirty="0"/>
              <a:t>w przypadku płaskich powierzchni pobieranie próbek powinno być wykonywane poziomo i pionowo, np. 10 razy w każdym kierunku </a:t>
            </a:r>
          </a:p>
          <a:p>
            <a:pPr lvl="1"/>
            <a:r>
              <a:rPr lang="pl-PL" sz="1600" dirty="0"/>
              <a:t>w przypadku trudno dostępnych powierzchni należy upewnić się, że pobrano z całej lokalizacji, w tym szczelin</a:t>
            </a:r>
          </a:p>
          <a:p>
            <a:pPr lvl="1"/>
            <a:r>
              <a:rPr lang="pl-PL" sz="1600" dirty="0"/>
              <a:t>Po pobraniu umieścić </a:t>
            </a:r>
            <a:r>
              <a:rPr lang="pl-PL" sz="1600" dirty="0" err="1"/>
              <a:t>wymazówkę</a:t>
            </a:r>
            <a:r>
              <a:rPr lang="pl-PL" sz="1600" dirty="0"/>
              <a:t> w probówce . Upewnij się, że probówka jest zamknięta do czasu analizy</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02C06FC8-1678-5551-303B-59C3EAD8CA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AF6E5DDA-8526-E5BD-0871-0FA103FEDBF4}"/>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pic>
        <p:nvPicPr>
          <p:cNvPr id="6" name="Obraz 5" descr="Obraz zawierający lampa&#10;&#10;Zawartość wygenerowana przez AI może być niepoprawna.">
            <a:extLst>
              <a:ext uri="{FF2B5EF4-FFF2-40B4-BE49-F238E27FC236}">
                <a16:creationId xmlns:a16="http://schemas.microsoft.com/office/drawing/2014/main" id="{28C2F37F-43DB-F094-545A-DC2883DA81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8545" y="1347876"/>
            <a:ext cx="1754150" cy="1711882"/>
          </a:xfrm>
          <a:prstGeom prst="rect">
            <a:avLst/>
          </a:prstGeom>
        </p:spPr>
      </p:pic>
      <p:sp>
        <p:nvSpPr>
          <p:cNvPr id="8" name="pole tekstowe 7">
            <a:extLst>
              <a:ext uri="{FF2B5EF4-FFF2-40B4-BE49-F238E27FC236}">
                <a16:creationId xmlns:a16="http://schemas.microsoft.com/office/drawing/2014/main" id="{CCCF7CF4-198E-EA64-8A1C-0F54B28C6D67}"/>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180199913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9C340-39D2-DAE0-A6F5-63826ECDA1AE}"/>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644D2F66-FDC0-078A-B09B-C3EC4B071679}"/>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963E3AAC-016C-E732-76E3-3A5A74009811}"/>
              </a:ext>
            </a:extLst>
          </p:cNvPr>
          <p:cNvSpPr>
            <a:spLocks noGrp="1"/>
          </p:cNvSpPr>
          <p:nvPr>
            <p:ph idx="1"/>
          </p:nvPr>
        </p:nvSpPr>
        <p:spPr>
          <a:xfrm>
            <a:off x="161331" y="2406469"/>
            <a:ext cx="8280919" cy="4187004"/>
          </a:xfrm>
        </p:spPr>
        <p:txBody>
          <a:bodyPr>
            <a:noAutofit/>
          </a:bodyPr>
          <a:lstStyle/>
          <a:p>
            <a:pPr marL="503971" lvl="1" indent="0">
              <a:buNone/>
            </a:pPr>
            <a:r>
              <a:rPr lang="pl-PL" sz="2000" b="1" dirty="0">
                <a:solidFill>
                  <a:srgbClr val="33CCCC"/>
                </a:solidFill>
              </a:rPr>
              <a:t>Gąbki lub ściereczki</a:t>
            </a:r>
          </a:p>
          <a:p>
            <a:pPr lvl="1"/>
            <a:r>
              <a:rPr lang="pl-PL" sz="1600" dirty="0"/>
              <a:t>w przeciwieństwie do </a:t>
            </a:r>
            <a:r>
              <a:rPr lang="pl-PL" sz="1600" dirty="0" err="1"/>
              <a:t>wymazówek</a:t>
            </a:r>
            <a:r>
              <a:rPr lang="pl-PL" sz="1600" dirty="0"/>
              <a:t> można je energiczniej wcierać w powierzchnie i są bardzo chłonne. </a:t>
            </a:r>
          </a:p>
          <a:p>
            <a:pPr lvl="1"/>
            <a:r>
              <a:rPr lang="pl-PL" sz="1600" dirty="0"/>
              <a:t>Gąbka/ściereczka powinna być zwilżona wystarczającą ilością rozcieńczalnika/ neutralizatora (bez nadmiaru). </a:t>
            </a:r>
          </a:p>
          <a:p>
            <a:pPr lvl="1"/>
            <a:r>
              <a:rPr lang="pl-PL" sz="1600" dirty="0"/>
              <a:t> przypadku, gdy obszar do pobrania próbki jest mokry, można użyć suchej gąbki/ściereczki, chyba że potrzebne są neutralizatory.</a:t>
            </a:r>
          </a:p>
          <a:p>
            <a:pPr lvl="1"/>
            <a:r>
              <a:rPr lang="pl-PL" sz="1600" dirty="0"/>
              <a:t> W przypadku, gdy obszar do pobrania próbki jest suchy, należy użyć zwilżonej gąbki/szmatki, z wyjątkiem sytuacji, gdy wilgoć nie może zostać usunięta z obszaru przetwarzania. </a:t>
            </a:r>
          </a:p>
          <a:p>
            <a:pPr lvl="1"/>
            <a:r>
              <a:rPr lang="pl-PL" sz="1600" dirty="0"/>
              <a:t>Aby zwiększyć odzyskiwanie mikroorganizmów, lepiej jest użyć zwilżonej gąbki/szmatki.</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A6DED89F-703E-FD31-5803-7C866885B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3433FE9B-4C3A-B27D-B7E1-EC3A6C99E268}"/>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pic>
        <p:nvPicPr>
          <p:cNvPr id="10" name="Obraz 9" descr="Obraz zawierający szczotka, narzędzie, Artykuły gospodarstwa domowego, szczoteczka do zębów&#10;&#10;Zawartość wygenerowana przez AI może być niepoprawna.">
            <a:extLst>
              <a:ext uri="{FF2B5EF4-FFF2-40B4-BE49-F238E27FC236}">
                <a16:creationId xmlns:a16="http://schemas.microsoft.com/office/drawing/2014/main" id="{FBE48C9D-30B3-6367-3CC3-C6167BF384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0202" y="1494633"/>
            <a:ext cx="2391774" cy="1591617"/>
          </a:xfrm>
          <a:prstGeom prst="rect">
            <a:avLst/>
          </a:prstGeom>
        </p:spPr>
      </p:pic>
      <p:sp>
        <p:nvSpPr>
          <p:cNvPr id="11" name="pole tekstowe 10">
            <a:extLst>
              <a:ext uri="{FF2B5EF4-FFF2-40B4-BE49-F238E27FC236}">
                <a16:creationId xmlns:a16="http://schemas.microsoft.com/office/drawing/2014/main" id="{1E9BE326-D5FA-F40C-3320-D162242C5BF9}"/>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392970407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CBA17-A26C-0DEE-ED3E-9A15DFE552AC}"/>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19202DD8-1F44-E599-28F6-7A3DE7679E2C}"/>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17104E12-5344-7D2B-9AC8-A245A742A897}"/>
              </a:ext>
            </a:extLst>
          </p:cNvPr>
          <p:cNvSpPr>
            <a:spLocks noGrp="1"/>
          </p:cNvSpPr>
          <p:nvPr>
            <p:ph idx="1"/>
          </p:nvPr>
        </p:nvSpPr>
        <p:spPr>
          <a:xfrm>
            <a:off x="161331" y="2406469"/>
            <a:ext cx="10009111" cy="4187004"/>
          </a:xfrm>
        </p:spPr>
        <p:txBody>
          <a:bodyPr>
            <a:noAutofit/>
          </a:bodyPr>
          <a:lstStyle/>
          <a:p>
            <a:pPr marL="503971" lvl="1" indent="0">
              <a:buNone/>
            </a:pPr>
            <a:r>
              <a:rPr lang="pl-PL" sz="2000" b="1" dirty="0">
                <a:solidFill>
                  <a:srgbClr val="33CCCC"/>
                </a:solidFill>
              </a:rPr>
              <a:t>Zwilżona gąbka/ściereczka</a:t>
            </a:r>
          </a:p>
          <a:p>
            <a:pPr lvl="1"/>
            <a:r>
              <a:rPr lang="pl-PL" sz="1600" dirty="0"/>
              <a:t>otwórz plastikową </a:t>
            </a:r>
            <a:r>
              <a:rPr lang="pl-PL" sz="1600" dirty="0" err="1"/>
              <a:t>torbkę</a:t>
            </a:r>
            <a:r>
              <a:rPr lang="pl-PL" sz="1600" dirty="0"/>
              <a:t> lub pojemnik zawierający gąbkę/szmatkę</a:t>
            </a:r>
          </a:p>
          <a:p>
            <a:pPr lvl="1"/>
            <a:r>
              <a:rPr lang="pl-PL" sz="1600" dirty="0"/>
              <a:t>wyciągnij aseptycznie gąbkę/szmatkę, z pomocą np. sterylnej ręki w rękawiczkach, lub chwyć gąbkę/szmatkę przez torbę i przeciągnij odwróconą torebkę na rękę</a:t>
            </a:r>
          </a:p>
          <a:p>
            <a:pPr lvl="1"/>
            <a:r>
              <a:rPr lang="pl-PL" sz="1600" dirty="0"/>
              <a:t>pobierz próbkę pocierając wybraną powierzchnię poziomo i pionowo przy użyciu równomiernego i mocnego nacisku, zmieniając powierzchnię gąbki/szmatki, tak aby cały obszar został pobrany. </a:t>
            </a:r>
          </a:p>
          <a:p>
            <a:pPr lvl="1"/>
            <a:r>
              <a:rPr lang="pl-PL" sz="1600" dirty="0"/>
              <a:t>umieść  gąbkę/ściereczkę w plastikowej torebce lub pojemniku i upewnij się, że pozostaje nawilżona do czasu analizy.</a:t>
            </a:r>
          </a:p>
          <a:p>
            <a:pPr lvl="1"/>
            <a:r>
              <a:rPr lang="pl-PL" sz="1600" dirty="0"/>
              <a:t> jeśli stosowane są neutralizatory, zaraz po pobraniu próbek wyciśnij gąbkę, pozwól jej namoczyć w rozcieńczalniku z neutralizatorami</a:t>
            </a:r>
          </a:p>
          <a:p>
            <a:pPr lvl="1"/>
            <a:r>
              <a:rPr lang="pl-PL" sz="1600" dirty="0"/>
              <a:t> Zamknij plastikową torbę lub pojemnik w sposób, który nie zapewni wycieku ani zanieczyszczenia krzyżowego.</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57003447-E216-AD19-F017-62757E7F79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33956425-9B92-13CB-F772-F9BAB06A288C}"/>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pic>
        <p:nvPicPr>
          <p:cNvPr id="10" name="Obraz 9" descr="Obraz zawierający szczotka, narzędzie, Artykuły gospodarstwa domowego, szczoteczka do zębów&#10;&#10;Zawartość wygenerowana przez AI może być niepoprawna.">
            <a:extLst>
              <a:ext uri="{FF2B5EF4-FFF2-40B4-BE49-F238E27FC236}">
                <a16:creationId xmlns:a16="http://schemas.microsoft.com/office/drawing/2014/main" id="{FFB594F4-1F2E-3571-2372-FF92BEDAAC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0202" y="1494633"/>
            <a:ext cx="2391774" cy="1591617"/>
          </a:xfrm>
          <a:prstGeom prst="rect">
            <a:avLst/>
          </a:prstGeom>
        </p:spPr>
      </p:pic>
      <p:sp>
        <p:nvSpPr>
          <p:cNvPr id="5" name="pole tekstowe 4">
            <a:extLst>
              <a:ext uri="{FF2B5EF4-FFF2-40B4-BE49-F238E27FC236}">
                <a16:creationId xmlns:a16="http://schemas.microsoft.com/office/drawing/2014/main" id="{34416961-6A75-EA03-5155-A42D30F06531}"/>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2010833599"/>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ymbol zastępczy obrazu 2" descr="Mężczyzna pracuje na komputerze">
            <a:extLst>
              <a:ext uri="{FF2B5EF4-FFF2-40B4-BE49-F238E27FC236}">
                <a16:creationId xmlns:a16="http://schemas.microsoft.com/office/drawing/2014/main" id="{E13C071F-1533-4D50-953E-8CC25EABE35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819" b="3819"/>
          <a:stretch>
            <a:fillRect/>
          </a:stretch>
        </p:blipFill>
        <p:spPr/>
      </p:pic>
      <p:sp>
        <p:nvSpPr>
          <p:cNvPr id="11" name="Tytuł 10">
            <a:extLst>
              <a:ext uri="{FF2B5EF4-FFF2-40B4-BE49-F238E27FC236}">
                <a16:creationId xmlns:a16="http://schemas.microsoft.com/office/drawing/2014/main" id="{56D39C55-7AA3-7040-B077-14B2D470B74D}"/>
              </a:ext>
            </a:extLst>
          </p:cNvPr>
          <p:cNvSpPr>
            <a:spLocks noGrp="1"/>
          </p:cNvSpPr>
          <p:nvPr>
            <p:ph type="ctrTitle"/>
          </p:nvPr>
        </p:nvSpPr>
        <p:spPr/>
        <p:txBody>
          <a:bodyPr/>
          <a:lstStyle/>
          <a:p>
            <a:r>
              <a:rPr lang="pl-PL" dirty="0"/>
              <a:t>Przepisy prawne</a:t>
            </a:r>
            <a:br>
              <a:rPr lang="pl-PL" dirty="0"/>
            </a:br>
            <a:endParaRPr lang="pl-PL" dirty="0"/>
          </a:p>
        </p:txBody>
      </p:sp>
    </p:spTree>
    <p:extLst>
      <p:ext uri="{BB962C8B-B14F-4D97-AF65-F5344CB8AC3E}">
        <p14:creationId xmlns:p14="http://schemas.microsoft.com/office/powerpoint/2010/main" val="34866845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771EF-2DA6-A815-5A65-3C0E5C5ADCE3}"/>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17B841A5-559E-2C87-8349-7A4071009782}"/>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4" name="Symbol zastępczy zawartości 3">
            <a:extLst>
              <a:ext uri="{FF2B5EF4-FFF2-40B4-BE49-F238E27FC236}">
                <a16:creationId xmlns:a16="http://schemas.microsoft.com/office/drawing/2014/main" id="{501BB361-43D4-8B27-93AE-BCAFC62A275A}"/>
              </a:ext>
            </a:extLst>
          </p:cNvPr>
          <p:cNvSpPr>
            <a:spLocks noGrp="1"/>
          </p:cNvSpPr>
          <p:nvPr>
            <p:ph idx="1"/>
          </p:nvPr>
        </p:nvSpPr>
        <p:spPr>
          <a:xfrm>
            <a:off x="161331" y="2406469"/>
            <a:ext cx="10009111" cy="4187004"/>
          </a:xfrm>
        </p:spPr>
        <p:txBody>
          <a:bodyPr>
            <a:noAutofit/>
          </a:bodyPr>
          <a:lstStyle/>
          <a:p>
            <a:pPr marL="503971" lvl="1" indent="0">
              <a:buNone/>
            </a:pPr>
            <a:r>
              <a:rPr lang="pl-PL" sz="2000" b="1" dirty="0">
                <a:solidFill>
                  <a:srgbClr val="00CCFF"/>
                </a:solidFill>
              </a:rPr>
              <a:t>Sucha gąbka/ściereczka</a:t>
            </a:r>
          </a:p>
          <a:p>
            <a:pPr lvl="1"/>
            <a:r>
              <a:rPr lang="pl-PL" sz="1600" dirty="0"/>
              <a:t>otwórz plastikową torebkę lub pojemnik zawierający gąbkę/szmatkę</a:t>
            </a:r>
          </a:p>
          <a:p>
            <a:pPr lvl="1"/>
            <a:r>
              <a:rPr lang="pl-PL" sz="1600" dirty="0"/>
              <a:t>wyciągnij aseptycznie gąbkę/szmatkę, z pomocą np. ręki w rękawiczkach, lub chwyć gąbkę/szmatkę przez torbę i przeciągnij odwróconą torebkę na rękę</a:t>
            </a:r>
          </a:p>
          <a:p>
            <a:pPr lvl="1"/>
            <a:r>
              <a:rPr lang="pl-PL" sz="1600" dirty="0"/>
              <a:t>pobierz próbkę pocierając wybraną powierzchnię poziomo i pionowo przy użyciu równomiernego i mocnego nacisku, zmieniając powierzchnię gąbki/szmatki, tak aby cały obszar został pobrany. </a:t>
            </a:r>
          </a:p>
          <a:p>
            <a:pPr lvl="1"/>
            <a:r>
              <a:rPr lang="pl-PL" sz="1600" dirty="0"/>
              <a:t>umieść  gąbkę/ściereczkę w plastikowej torebce lub pojemniku</a:t>
            </a:r>
          </a:p>
          <a:p>
            <a:pPr lvl="1"/>
            <a:r>
              <a:rPr lang="pl-PL" sz="1600" dirty="0"/>
              <a:t>Zamknij plastikową torbę lub pojemnik w sposób, który nie zapewni wycieku ani zanieczyszczenia krzyżowego.</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1E15A255-6890-6AB5-0B8C-1CD8C4EBA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043B6867-25A3-F857-C969-44A3DB35AC1E}"/>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pic>
        <p:nvPicPr>
          <p:cNvPr id="10" name="Obraz 9" descr="Obraz zawierający szczotka, narzędzie, Artykuły gospodarstwa domowego, szczoteczka do zębów&#10;&#10;Zawartość wygenerowana przez AI może być niepoprawna.">
            <a:extLst>
              <a:ext uri="{FF2B5EF4-FFF2-40B4-BE49-F238E27FC236}">
                <a16:creationId xmlns:a16="http://schemas.microsoft.com/office/drawing/2014/main" id="{DB72DC8D-3C8B-4B49-BDFB-21FCDE564E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0202" y="1494633"/>
            <a:ext cx="2391774" cy="1591617"/>
          </a:xfrm>
          <a:prstGeom prst="rect">
            <a:avLst/>
          </a:prstGeom>
        </p:spPr>
      </p:pic>
      <p:sp>
        <p:nvSpPr>
          <p:cNvPr id="5" name="pole tekstowe 4">
            <a:extLst>
              <a:ext uri="{FF2B5EF4-FFF2-40B4-BE49-F238E27FC236}">
                <a16:creationId xmlns:a16="http://schemas.microsoft.com/office/drawing/2014/main" id="{8EC884D3-26F3-7BA2-EFEA-980C53B7F45F}"/>
              </a:ext>
            </a:extLst>
          </p:cNvPr>
          <p:cNvSpPr txBox="1"/>
          <p:nvPr/>
        </p:nvSpPr>
        <p:spPr>
          <a:xfrm>
            <a:off x="1313458" y="1738308"/>
            <a:ext cx="5348286" cy="400110"/>
          </a:xfrm>
          <a:prstGeom prst="rect">
            <a:avLst/>
          </a:prstGeom>
          <a:solidFill>
            <a:schemeClr val="accent2">
              <a:lumMod val="50000"/>
            </a:schemeClr>
          </a:solidFill>
        </p:spPr>
        <p:txBody>
          <a:bodyPr wrap="square">
            <a:spAutoFit/>
          </a:bodyPr>
          <a:lstStyle/>
          <a:p>
            <a:pPr marL="0" indent="0">
              <a:buNone/>
            </a:pPr>
            <a:r>
              <a:rPr lang="pl-PL"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PROCEDURA POBIERANIA PRÓBEK</a:t>
            </a:r>
          </a:p>
        </p:txBody>
      </p:sp>
    </p:spTree>
    <p:extLst>
      <p:ext uri="{BB962C8B-B14F-4D97-AF65-F5344CB8AC3E}">
        <p14:creationId xmlns:p14="http://schemas.microsoft.com/office/powerpoint/2010/main" val="2473417354"/>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A377A-22A9-7E96-6CF3-2FAC85239915}"/>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79F056E2-8935-3A1B-4B2E-CD2671B34568}"/>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pl-PL" sz="1909"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0" name="Tytuł 9">
            <a:extLst>
              <a:ext uri="{FF2B5EF4-FFF2-40B4-BE49-F238E27FC236}">
                <a16:creationId xmlns:a16="http://schemas.microsoft.com/office/drawing/2014/main" id="{D291B738-14D4-95A3-3FBF-6221F4400972}"/>
              </a:ext>
            </a:extLst>
          </p:cNvPr>
          <p:cNvSpPr>
            <a:spLocks noGrp="1"/>
          </p:cNvSpPr>
          <p:nvPr>
            <p:ph type="title"/>
          </p:nvPr>
        </p:nvSpPr>
        <p:spPr>
          <a:xfrm>
            <a:off x="2753618" y="1412634"/>
            <a:ext cx="3960440" cy="461666"/>
          </a:xfrm>
          <a:solidFill>
            <a:srgbClr val="CC0099"/>
          </a:solidFill>
        </p:spPr>
        <p:txBody>
          <a:bodyPr>
            <a:noAutofit/>
          </a:bodyPr>
          <a:lstStyle/>
          <a:p>
            <a:r>
              <a:rPr lang="pl-PL" sz="2000" dirty="0">
                <a:solidFill>
                  <a:schemeClr val="bg1"/>
                </a:solidFill>
              </a:rPr>
              <a:t>Przechowywanie i transport </a:t>
            </a:r>
            <a:br>
              <a:rPr lang="pl-PL" sz="2000" dirty="0"/>
            </a:br>
            <a:endParaRPr lang="pl-PL" sz="2000" dirty="0"/>
          </a:p>
        </p:txBody>
      </p:sp>
      <p:sp>
        <p:nvSpPr>
          <p:cNvPr id="4" name="Symbol zastępczy zawartości 3">
            <a:extLst>
              <a:ext uri="{FF2B5EF4-FFF2-40B4-BE49-F238E27FC236}">
                <a16:creationId xmlns:a16="http://schemas.microsoft.com/office/drawing/2014/main" id="{B77509FC-4563-F5D4-BAE8-AD08558658E0}"/>
              </a:ext>
            </a:extLst>
          </p:cNvPr>
          <p:cNvSpPr>
            <a:spLocks noGrp="1"/>
          </p:cNvSpPr>
          <p:nvPr>
            <p:ph sz="half" idx="1"/>
          </p:nvPr>
        </p:nvSpPr>
        <p:spPr>
          <a:xfrm>
            <a:off x="638001" y="2051644"/>
            <a:ext cx="4419873" cy="4601147"/>
          </a:xfrm>
          <a:solidFill>
            <a:schemeClr val="accent5">
              <a:lumMod val="20000"/>
              <a:lumOff val="80000"/>
            </a:schemeClr>
          </a:solidFill>
        </p:spPr>
        <p:txBody>
          <a:bodyPr>
            <a:noAutofit/>
          </a:bodyPr>
          <a:lstStyle/>
          <a:p>
            <a:pPr marL="0" indent="0">
              <a:buNone/>
            </a:pPr>
            <a:r>
              <a:rPr lang="pl-PL" sz="2000" b="1" dirty="0">
                <a:solidFill>
                  <a:srgbClr val="CC3399"/>
                </a:solidFill>
              </a:rPr>
              <a:t>Płytki kontaktowe</a:t>
            </a:r>
          </a:p>
          <a:p>
            <a:pPr marL="0">
              <a:lnSpc>
                <a:spcPct val="100000"/>
              </a:lnSpc>
              <a:spcBef>
                <a:spcPts val="1200"/>
              </a:spcBef>
            </a:pPr>
            <a:r>
              <a:rPr lang="pl-PL" sz="1600" dirty="0"/>
              <a:t>czas między pobieraniem próbek a badaniem powinien być jak najkrótszy.</a:t>
            </a:r>
          </a:p>
          <a:p>
            <a:pPr marL="0">
              <a:lnSpc>
                <a:spcPct val="100000"/>
              </a:lnSpc>
              <a:spcBef>
                <a:spcPts val="1200"/>
              </a:spcBef>
            </a:pPr>
            <a:r>
              <a:rPr lang="pl-PL" sz="1600" dirty="0"/>
              <a:t>po pobraniu próbki są umieszczane w pojemnikach transportowych w temp. 1 °C - 8 °C, w taki sposób, aby nie doszło do zanieczyszczenia, a następnie transportowane w temperaturze od 1 °C do 8 °C. </a:t>
            </a:r>
          </a:p>
          <a:p>
            <a:pPr marL="0">
              <a:lnSpc>
                <a:spcPct val="100000"/>
              </a:lnSpc>
              <a:spcBef>
                <a:spcPts val="1200"/>
              </a:spcBef>
            </a:pPr>
            <a:r>
              <a:rPr lang="pl-PL" sz="1600" dirty="0"/>
              <a:t>próbki powinny być przebadane w ciągu 48 godzin od pobrania próbki.</a:t>
            </a:r>
          </a:p>
          <a:p>
            <a:pPr marL="0">
              <a:lnSpc>
                <a:spcPct val="100000"/>
              </a:lnSpc>
              <a:spcBef>
                <a:spcPts val="1200"/>
              </a:spcBef>
            </a:pPr>
            <a:r>
              <a:rPr lang="pl-PL" sz="1600" dirty="0"/>
              <a:t>alternatywnie, próbki mogą być transportowane w pojemnikach transportowych w celu utrzymania stałej temperatury, w taki sposób, aby nie doszło do zanieczyszczenia. </a:t>
            </a:r>
            <a:endParaRPr lang="pl-PL" sz="1600" dirty="0">
              <a:solidFill>
                <a:srgbClr val="FF0000"/>
              </a:solidFill>
            </a:endParaRPr>
          </a:p>
        </p:txBody>
      </p:sp>
      <p:sp>
        <p:nvSpPr>
          <p:cNvPr id="11" name="Symbol zastępczy zawartości 10">
            <a:extLst>
              <a:ext uri="{FF2B5EF4-FFF2-40B4-BE49-F238E27FC236}">
                <a16:creationId xmlns:a16="http://schemas.microsoft.com/office/drawing/2014/main" id="{1587A1D4-BCEB-E605-2413-95E40E39651A}"/>
              </a:ext>
            </a:extLst>
          </p:cNvPr>
          <p:cNvSpPr>
            <a:spLocks noGrp="1"/>
          </p:cNvSpPr>
          <p:nvPr>
            <p:ph sz="half" idx="2"/>
          </p:nvPr>
        </p:nvSpPr>
        <p:spPr>
          <a:xfrm>
            <a:off x="5201890" y="2051644"/>
            <a:ext cx="4768230" cy="4601147"/>
          </a:xfrm>
          <a:solidFill>
            <a:schemeClr val="accent5">
              <a:lumMod val="20000"/>
              <a:lumOff val="80000"/>
            </a:schemeClr>
          </a:solidFill>
        </p:spPr>
        <p:txBody>
          <a:bodyPr>
            <a:noAutofit/>
          </a:bodyPr>
          <a:lstStyle/>
          <a:p>
            <a:pPr marL="0" indent="0">
              <a:buNone/>
            </a:pPr>
            <a:r>
              <a:rPr lang="pl-PL" b="1" dirty="0" err="1">
                <a:solidFill>
                  <a:srgbClr val="CC3399"/>
                </a:solidFill>
              </a:rPr>
              <a:t>Wymazówki</a:t>
            </a:r>
            <a:r>
              <a:rPr lang="pl-PL" b="1" dirty="0">
                <a:solidFill>
                  <a:srgbClr val="CC3399"/>
                </a:solidFill>
              </a:rPr>
              <a:t>, gąbki/ ściereczki:</a:t>
            </a:r>
          </a:p>
          <a:p>
            <a:pPr marL="0">
              <a:lnSpc>
                <a:spcPct val="100000"/>
              </a:lnSpc>
              <a:spcBef>
                <a:spcPts val="1200"/>
              </a:spcBef>
              <a:spcAft>
                <a:spcPts val="600"/>
              </a:spcAft>
            </a:pPr>
            <a:r>
              <a:rPr lang="pl-PL" sz="1600" dirty="0"/>
              <a:t>czas między pobieraniem próbek a badaniem powinien być jak najkrótszy.</a:t>
            </a:r>
          </a:p>
          <a:p>
            <a:pPr marL="0">
              <a:lnSpc>
                <a:spcPct val="100000"/>
              </a:lnSpc>
              <a:spcBef>
                <a:spcPts val="1200"/>
              </a:spcBef>
              <a:spcAft>
                <a:spcPts val="600"/>
              </a:spcAft>
            </a:pPr>
            <a:r>
              <a:rPr lang="pl-PL" sz="1600" dirty="0"/>
              <a:t>próbki najlepiej schłodzić przed włożeniem do pojemników transportowych i transportować w temperaturze od 1 °C do 8 °C.</a:t>
            </a:r>
          </a:p>
          <a:p>
            <a:pPr marL="0">
              <a:lnSpc>
                <a:spcPct val="100000"/>
              </a:lnSpc>
              <a:spcBef>
                <a:spcPts val="1200"/>
              </a:spcBef>
              <a:spcAft>
                <a:spcPts val="600"/>
              </a:spcAft>
            </a:pPr>
            <a:r>
              <a:rPr lang="pl-PL" sz="1600" dirty="0"/>
              <a:t>próbki najlepiej zbadać w ciągu 24 godzin od pobrania próbki.</a:t>
            </a:r>
          </a:p>
          <a:p>
            <a:pPr marL="0">
              <a:lnSpc>
                <a:spcPct val="100000"/>
              </a:lnSpc>
              <a:spcBef>
                <a:spcPts val="1200"/>
              </a:spcBef>
              <a:spcAft>
                <a:spcPts val="600"/>
              </a:spcAft>
            </a:pPr>
            <a:r>
              <a:rPr lang="pl-PL" sz="1600" dirty="0"/>
              <a:t>jeśli badanie nie jest wykonywane po otrzymaniu w laboratorium, próbki powinny być przechowywane w temperaturze 3 °C +/- 2 °C przez maksymalnie 48 godzin od pobrania próbek.</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A21CAC23-E64C-4ABD-59CF-4308847FD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2" name="pole tekstowe 1">
            <a:extLst>
              <a:ext uri="{FF2B5EF4-FFF2-40B4-BE49-F238E27FC236}">
                <a16:creationId xmlns:a16="http://schemas.microsoft.com/office/drawing/2014/main" id="{80BC974F-B9FF-B653-B111-45E5342EF279}"/>
              </a:ext>
            </a:extLst>
          </p:cNvPr>
          <p:cNvSpPr txBox="1"/>
          <p:nvPr/>
        </p:nvSpPr>
        <p:spPr>
          <a:xfrm>
            <a:off x="3113658" y="773625"/>
            <a:ext cx="5544616" cy="461665"/>
          </a:xfrm>
          <a:prstGeom prst="rect">
            <a:avLst/>
          </a:prstGeom>
          <a:solidFill>
            <a:schemeClr val="accent2"/>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l-PL" sz="24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Norma PN-EN ISO 18593:2018-08E</a:t>
            </a:r>
          </a:p>
        </p:txBody>
      </p:sp>
    </p:spTree>
    <p:extLst>
      <p:ext uri="{BB962C8B-B14F-4D97-AF65-F5344CB8AC3E}">
        <p14:creationId xmlns:p14="http://schemas.microsoft.com/office/powerpoint/2010/main" val="746915418"/>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54D3-220E-1B02-D988-941FBCEACD0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5FA48CA-C3AE-49A1-4923-33BC4131AE98}"/>
              </a:ext>
            </a:extLst>
          </p:cNvPr>
          <p:cNvSpPr>
            <a:spLocks noGrp="1"/>
          </p:cNvSpPr>
          <p:nvPr>
            <p:ph idx="1"/>
          </p:nvPr>
        </p:nvSpPr>
        <p:spPr>
          <a:xfrm>
            <a:off x="3401689" y="1979837"/>
            <a:ext cx="6264599" cy="4680002"/>
          </a:xfrm>
        </p:spPr>
        <p:txBody>
          <a:bodyPr/>
          <a:lstStyle/>
          <a:p>
            <a:pPr marL="0" indent="0">
              <a:buNone/>
            </a:pPr>
            <a:r>
              <a:rPr lang="pl-PL" b="1" dirty="0"/>
              <a:t>„</a:t>
            </a:r>
            <a:endParaRPr lang="pl-PL" altLang="pl-PL" dirty="0">
              <a:solidFill>
                <a:srgbClr val="000066"/>
              </a:solidFill>
            </a:endParaRPr>
          </a:p>
          <a:p>
            <a:pPr algn="ctr">
              <a:spcBef>
                <a:spcPct val="20000"/>
              </a:spcBef>
              <a:buClr>
                <a:schemeClr val="hlink"/>
              </a:buClr>
              <a:buNone/>
            </a:pPr>
            <a:endParaRPr lang="pl-PL" altLang="pl-PL" b="1" dirty="0">
              <a:solidFill>
                <a:srgbClr val="000066"/>
              </a:solidFill>
            </a:endParaRPr>
          </a:p>
          <a:p>
            <a:endParaRPr lang="pl-PL" dirty="0"/>
          </a:p>
        </p:txBody>
      </p:sp>
      <p:sp>
        <p:nvSpPr>
          <p:cNvPr id="4" name="Symbol zastępczy numeru slajdu 3">
            <a:extLst>
              <a:ext uri="{FF2B5EF4-FFF2-40B4-BE49-F238E27FC236}">
                <a16:creationId xmlns:a16="http://schemas.microsoft.com/office/drawing/2014/main" id="{2EB5811F-1470-C5A9-06A8-8FAEF4C32E28}"/>
              </a:ext>
            </a:extLst>
          </p:cNvPr>
          <p:cNvSpPr>
            <a:spLocks noGrp="1"/>
          </p:cNvSpPr>
          <p:nvPr>
            <p:ph type="sldNum" sz="quarter" idx="10"/>
          </p:nvPr>
        </p:nvSpPr>
        <p:spPr/>
        <p:txBody>
          <a:bodyPr/>
          <a:lstStyle/>
          <a:p>
            <a:fld id="{EB4015AA-59F6-416B-87A6-8E3D940284E2}" type="slidenum">
              <a:rPr lang="pl-PL" smtClean="0"/>
              <a:pPr/>
              <a:t>32</a:t>
            </a:fld>
            <a:endParaRPr lang="pl-PL" dirty="0"/>
          </a:p>
        </p:txBody>
      </p:sp>
      <p:pic>
        <p:nvPicPr>
          <p:cNvPr id="7" name="Obraz 6">
            <a:extLst>
              <a:ext uri="{FF2B5EF4-FFF2-40B4-BE49-F238E27FC236}">
                <a16:creationId xmlns:a16="http://schemas.microsoft.com/office/drawing/2014/main" id="{8A105EF4-367B-D6FB-735C-D63CA6B8AF3F}"/>
              </a:ext>
            </a:extLst>
          </p:cNvPr>
          <p:cNvPicPr>
            <a:picLocks noChangeAspect="1"/>
          </p:cNvPicPr>
          <p:nvPr/>
        </p:nvPicPr>
        <p:blipFill>
          <a:blip r:embed="rId2"/>
          <a:stretch>
            <a:fillRect/>
          </a:stretch>
        </p:blipFill>
        <p:spPr>
          <a:xfrm>
            <a:off x="1313458" y="599424"/>
            <a:ext cx="8064896" cy="3356037"/>
          </a:xfrm>
          <a:prstGeom prst="rect">
            <a:avLst/>
          </a:prstGeom>
        </p:spPr>
      </p:pic>
      <p:pic>
        <p:nvPicPr>
          <p:cNvPr id="9" name="Obraz 8">
            <a:extLst>
              <a:ext uri="{FF2B5EF4-FFF2-40B4-BE49-F238E27FC236}">
                <a16:creationId xmlns:a16="http://schemas.microsoft.com/office/drawing/2014/main" id="{9CFB0010-C49B-E3BB-2E18-D333AA779CBC}"/>
              </a:ext>
            </a:extLst>
          </p:cNvPr>
          <p:cNvPicPr>
            <a:picLocks noChangeAspect="1"/>
          </p:cNvPicPr>
          <p:nvPr/>
        </p:nvPicPr>
        <p:blipFill>
          <a:blip r:embed="rId3"/>
          <a:stretch>
            <a:fillRect/>
          </a:stretch>
        </p:blipFill>
        <p:spPr>
          <a:xfrm>
            <a:off x="3041650" y="3978382"/>
            <a:ext cx="5144218" cy="628738"/>
          </a:xfrm>
          <a:prstGeom prst="rect">
            <a:avLst/>
          </a:prstGeom>
        </p:spPr>
      </p:pic>
      <p:sp>
        <p:nvSpPr>
          <p:cNvPr id="11" name="pole tekstowe 10">
            <a:extLst>
              <a:ext uri="{FF2B5EF4-FFF2-40B4-BE49-F238E27FC236}">
                <a16:creationId xmlns:a16="http://schemas.microsoft.com/office/drawing/2014/main" id="{36DD7948-6E38-B0C5-A978-38184DE425FA}"/>
              </a:ext>
            </a:extLst>
          </p:cNvPr>
          <p:cNvSpPr txBox="1"/>
          <p:nvPr/>
        </p:nvSpPr>
        <p:spPr>
          <a:xfrm>
            <a:off x="1025525" y="5066013"/>
            <a:ext cx="8177683" cy="1323439"/>
          </a:xfrm>
          <a:prstGeom prst="rect">
            <a:avLst/>
          </a:prstGeom>
          <a:noFill/>
        </p:spPr>
        <p:txBody>
          <a:bodyPr wrap="square">
            <a:spAutoFit/>
          </a:bodyPr>
          <a:lstStyle/>
          <a:p>
            <a:pPr algn="ctr"/>
            <a:r>
              <a:rPr lang="pl-PL" sz="2000" b="1" i="1" dirty="0"/>
              <a:t>Wytyczne techniczne EURL Lm </a:t>
            </a:r>
          </a:p>
          <a:p>
            <a:pPr algn="ctr"/>
            <a:r>
              <a:rPr lang="pl-PL" sz="2000" b="1" i="1" dirty="0"/>
              <a:t>w sprawie pobierania próbek z obszaru przetwarzania żywności I sprzętu </a:t>
            </a:r>
          </a:p>
          <a:p>
            <a:pPr algn="ctr"/>
            <a:r>
              <a:rPr lang="pl-PL" sz="2000" b="1" i="1" dirty="0"/>
              <a:t>w celu wykrywania </a:t>
            </a:r>
            <a:r>
              <a:rPr lang="pl-PL" sz="2000" b="1" i="1" dirty="0" err="1"/>
              <a:t>Listeria</a:t>
            </a:r>
            <a:r>
              <a:rPr lang="pl-PL" sz="2000" b="1" i="1" dirty="0"/>
              <a:t> </a:t>
            </a:r>
            <a:r>
              <a:rPr lang="pl-PL" sz="2000" b="1" i="1" dirty="0" err="1"/>
              <a:t>monocytogenes</a:t>
            </a:r>
            <a:r>
              <a:rPr lang="pl-PL" sz="2000" b="1" i="1" dirty="0"/>
              <a:t> </a:t>
            </a:r>
          </a:p>
          <a:p>
            <a:pPr algn="ctr"/>
            <a:r>
              <a:rPr lang="pl-PL" sz="2000" b="1" i="1" dirty="0"/>
              <a:t>wersja 4 3 października 2023 r.</a:t>
            </a:r>
            <a:endParaRPr lang="pl-PL" sz="2000" b="1" dirty="0"/>
          </a:p>
        </p:txBody>
      </p:sp>
    </p:spTree>
    <p:extLst>
      <p:ext uri="{BB962C8B-B14F-4D97-AF65-F5344CB8AC3E}">
        <p14:creationId xmlns:p14="http://schemas.microsoft.com/office/powerpoint/2010/main" val="24346731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48EFD-5A3B-7AEC-9145-AA7BAFBE6FA3}"/>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BD4E924B-FA36-C521-B412-362181A953AC}"/>
              </a:ext>
            </a:extLst>
          </p:cNvPr>
          <p:cNvSpPr>
            <a:spLocks noGrp="1"/>
          </p:cNvSpPr>
          <p:nvPr>
            <p:ph idx="1"/>
          </p:nvPr>
        </p:nvSpPr>
        <p:spPr>
          <a:xfrm>
            <a:off x="1025426" y="1619597"/>
            <a:ext cx="7166020" cy="4680002"/>
          </a:xfrm>
        </p:spPr>
        <p:txBody>
          <a:bodyPr>
            <a:normAutofit/>
          </a:bodyPr>
          <a:lstStyle/>
          <a:p>
            <a:pPr marL="0" indent="0">
              <a:buNone/>
            </a:pPr>
            <a:r>
              <a:rPr lang="pl-PL" sz="2000" b="1" dirty="0">
                <a:solidFill>
                  <a:schemeClr val="tx2"/>
                </a:solidFill>
              </a:rPr>
              <a:t>Cel: </a:t>
            </a:r>
          </a:p>
          <a:p>
            <a:r>
              <a:rPr lang="pl-PL" sz="2000" dirty="0">
                <a:solidFill>
                  <a:schemeClr val="tx2"/>
                </a:solidFill>
              </a:rPr>
              <a:t>określają, gdzie, jak i kiedy należy pobierać próbki w celu wykrycia </a:t>
            </a:r>
            <a:r>
              <a:rPr lang="pl-PL" sz="2000" i="1" dirty="0">
                <a:solidFill>
                  <a:schemeClr val="tx2"/>
                </a:solidFill>
              </a:rPr>
              <a:t>L. </a:t>
            </a:r>
            <a:r>
              <a:rPr lang="pl-PL" sz="2000" i="1" dirty="0" err="1">
                <a:solidFill>
                  <a:schemeClr val="tx2"/>
                </a:solidFill>
              </a:rPr>
              <a:t>monocytogenes</a:t>
            </a:r>
            <a:r>
              <a:rPr lang="pl-PL" sz="2000" i="1" dirty="0">
                <a:solidFill>
                  <a:schemeClr val="tx2"/>
                </a:solidFill>
              </a:rPr>
              <a:t> </a:t>
            </a:r>
            <a:r>
              <a:rPr lang="pl-PL" sz="2000" dirty="0">
                <a:solidFill>
                  <a:schemeClr val="tx2"/>
                </a:solidFill>
              </a:rPr>
              <a:t>na powierzchniach obszarów i urządzeń do przetwarzania żywności gotowej do spożycia. </a:t>
            </a:r>
          </a:p>
          <a:p>
            <a:r>
              <a:rPr lang="pl-PL" sz="2000" dirty="0">
                <a:solidFill>
                  <a:schemeClr val="tx2"/>
                </a:solidFill>
              </a:rPr>
              <a:t>nie mają na celu oceny skuteczności czyszczenia i dezynfekcji.</a:t>
            </a:r>
          </a:p>
          <a:p>
            <a:r>
              <a:rPr lang="pl-PL" sz="2000" dirty="0">
                <a:solidFill>
                  <a:schemeClr val="tx2"/>
                </a:solidFill>
              </a:rPr>
              <a:t>należy je czytać w powiązaniu z Międzynarodową Europejską Normą EN ISO 18593:2018. </a:t>
            </a:r>
          </a:p>
          <a:p>
            <a:r>
              <a:rPr lang="pl-PL" sz="2000" dirty="0">
                <a:solidFill>
                  <a:schemeClr val="tx2"/>
                </a:solidFill>
              </a:rPr>
              <a:t>Wybór miejsc, obszaru i czasu pobierania próbek powinien być oparty na ryzyku i ustalany indywidualnie dla każdego przypadku.</a:t>
            </a:r>
          </a:p>
          <a:p>
            <a:endParaRPr lang="pl-PL" sz="2000" dirty="0">
              <a:solidFill>
                <a:schemeClr val="tx2"/>
              </a:solidFill>
            </a:endParaRPr>
          </a:p>
        </p:txBody>
      </p:sp>
      <p:sp>
        <p:nvSpPr>
          <p:cNvPr id="4" name="Symbol zastępczy numeru slajdu 3">
            <a:extLst>
              <a:ext uri="{FF2B5EF4-FFF2-40B4-BE49-F238E27FC236}">
                <a16:creationId xmlns:a16="http://schemas.microsoft.com/office/drawing/2014/main" id="{AF78BB6A-3934-DDC9-9B32-EE008007DD99}"/>
              </a:ext>
            </a:extLst>
          </p:cNvPr>
          <p:cNvSpPr>
            <a:spLocks noGrp="1"/>
          </p:cNvSpPr>
          <p:nvPr>
            <p:ph type="sldNum" sz="quarter" idx="10"/>
          </p:nvPr>
        </p:nvSpPr>
        <p:spPr/>
        <p:txBody>
          <a:bodyPr/>
          <a:lstStyle/>
          <a:p>
            <a:fld id="{EB4015AA-59F6-416B-87A6-8E3D940284E2}" type="slidenum">
              <a:rPr lang="pl-PL" smtClean="0"/>
              <a:pPr/>
              <a:t>33</a:t>
            </a:fld>
            <a:endParaRPr lang="pl-PL" dirty="0"/>
          </a:p>
        </p:txBody>
      </p:sp>
      <p:pic>
        <p:nvPicPr>
          <p:cNvPr id="12" name="Obraz 11">
            <a:extLst>
              <a:ext uri="{FF2B5EF4-FFF2-40B4-BE49-F238E27FC236}">
                <a16:creationId xmlns:a16="http://schemas.microsoft.com/office/drawing/2014/main" id="{DE1E3253-830C-A2A0-87C9-483C2E240C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8234" y="2555701"/>
            <a:ext cx="2143125" cy="2143125"/>
          </a:xfrm>
          <a:prstGeom prst="rect">
            <a:avLst/>
          </a:prstGeom>
        </p:spPr>
      </p:pic>
      <p:sp>
        <p:nvSpPr>
          <p:cNvPr id="14" name="Rectangle 3">
            <a:extLst>
              <a:ext uri="{FF2B5EF4-FFF2-40B4-BE49-F238E27FC236}">
                <a16:creationId xmlns:a16="http://schemas.microsoft.com/office/drawing/2014/main" id="{41BBEE95-6042-D1E6-9176-FC10751FF858}"/>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17" name="Obraz 16">
            <a:extLst>
              <a:ext uri="{FF2B5EF4-FFF2-40B4-BE49-F238E27FC236}">
                <a16:creationId xmlns:a16="http://schemas.microsoft.com/office/drawing/2014/main" id="{22C7CFF0-9090-EE09-1779-933578BD3E24}"/>
              </a:ext>
            </a:extLst>
          </p:cNvPr>
          <p:cNvPicPr>
            <a:picLocks noChangeAspect="1"/>
          </p:cNvPicPr>
          <p:nvPr/>
        </p:nvPicPr>
        <p:blipFill>
          <a:blip r:embed="rId3"/>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2819912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C238A-B448-120C-5CCD-B2DDDCD2A631}"/>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3EBE8364-110F-CD71-0D93-898EF70461F4}"/>
              </a:ext>
            </a:extLst>
          </p:cNvPr>
          <p:cNvSpPr>
            <a:spLocks noGrp="1"/>
          </p:cNvSpPr>
          <p:nvPr>
            <p:ph idx="1"/>
          </p:nvPr>
        </p:nvSpPr>
        <p:spPr>
          <a:xfrm>
            <a:off x="1025426" y="1835621"/>
            <a:ext cx="6984776" cy="4463978"/>
          </a:xfrm>
        </p:spPr>
        <p:txBody>
          <a:bodyPr>
            <a:normAutofit/>
          </a:bodyPr>
          <a:lstStyle/>
          <a:p>
            <a:pPr marL="0" indent="0">
              <a:buNone/>
            </a:pPr>
            <a:r>
              <a:rPr lang="pl-PL" sz="2000" b="1" dirty="0">
                <a:solidFill>
                  <a:schemeClr val="tx2"/>
                </a:solidFill>
              </a:rPr>
              <a:t>MIEJSCE POBORU PRÓBEK</a:t>
            </a:r>
          </a:p>
          <a:p>
            <a:r>
              <a:rPr lang="pl-PL" sz="2000" dirty="0">
                <a:solidFill>
                  <a:schemeClr val="tx2"/>
                </a:solidFill>
              </a:rPr>
              <a:t>W celu wyboru miejsc poboru próbek należy zapoznać się z punktem 7.2  Normy EN ISO 18593:2018.</a:t>
            </a:r>
          </a:p>
          <a:p>
            <a:r>
              <a:rPr lang="pl-PL" sz="2000" dirty="0">
                <a:solidFill>
                  <a:schemeClr val="tx2"/>
                </a:solidFill>
              </a:rPr>
              <a:t>Niniejsze wytyczne nie zawierają wskazówek dotyczących:</a:t>
            </a:r>
          </a:p>
          <a:p>
            <a:pPr lvl="1">
              <a:buFont typeface="Arial" panose="020B0604020202020204" pitchFamily="34" charset="0"/>
              <a:buChar char="•"/>
            </a:pPr>
            <a:r>
              <a:rPr lang="pl-PL" sz="2000" dirty="0">
                <a:solidFill>
                  <a:schemeClr val="tx2"/>
                </a:solidFill>
              </a:rPr>
              <a:t>częstotliwości pobierania próbek, </a:t>
            </a:r>
          </a:p>
          <a:p>
            <a:pPr lvl="1">
              <a:buFont typeface="Arial" panose="020B0604020202020204" pitchFamily="34" charset="0"/>
              <a:buChar char="•"/>
            </a:pPr>
            <a:r>
              <a:rPr lang="pl-PL" sz="2000" dirty="0">
                <a:solidFill>
                  <a:schemeClr val="tx2"/>
                </a:solidFill>
              </a:rPr>
              <a:t>liczby punktów poboru próbek, </a:t>
            </a:r>
          </a:p>
          <a:p>
            <a:pPr lvl="1">
              <a:buFont typeface="Arial" panose="020B0604020202020204" pitchFamily="34" charset="0"/>
              <a:buChar char="•"/>
            </a:pPr>
            <a:r>
              <a:rPr lang="pl-PL" sz="2000" dirty="0">
                <a:solidFill>
                  <a:schemeClr val="tx2"/>
                </a:solidFill>
              </a:rPr>
              <a:t>zasadności łączenia próbek (Międzynarodowa i Europejska Norma EN ISO 6887-1:2017) </a:t>
            </a:r>
          </a:p>
          <a:p>
            <a:pPr lvl="1">
              <a:buFont typeface="Arial" panose="020B0604020202020204" pitchFamily="34" charset="0"/>
              <a:buChar char="•"/>
            </a:pPr>
            <a:r>
              <a:rPr lang="pl-PL" sz="2000" dirty="0">
                <a:solidFill>
                  <a:schemeClr val="tx2"/>
                </a:solidFill>
              </a:rPr>
              <a:t>ani konieczności rotacji punktów poboru próbek.</a:t>
            </a:r>
          </a:p>
        </p:txBody>
      </p:sp>
      <p:sp>
        <p:nvSpPr>
          <p:cNvPr id="4" name="Symbol zastępczy numeru slajdu 3">
            <a:extLst>
              <a:ext uri="{FF2B5EF4-FFF2-40B4-BE49-F238E27FC236}">
                <a16:creationId xmlns:a16="http://schemas.microsoft.com/office/drawing/2014/main" id="{F56E5A9A-006A-C6D0-9DBD-6F7BA3CCD4C3}"/>
              </a:ext>
            </a:extLst>
          </p:cNvPr>
          <p:cNvSpPr>
            <a:spLocks noGrp="1"/>
          </p:cNvSpPr>
          <p:nvPr>
            <p:ph type="sldNum" sz="quarter" idx="10"/>
          </p:nvPr>
        </p:nvSpPr>
        <p:spPr/>
        <p:txBody>
          <a:bodyPr/>
          <a:lstStyle/>
          <a:p>
            <a:fld id="{EB4015AA-59F6-416B-87A6-8E3D940284E2}" type="slidenum">
              <a:rPr lang="pl-PL" smtClean="0"/>
              <a:pPr/>
              <a:t>34</a:t>
            </a:fld>
            <a:endParaRPr lang="pl-PL" dirty="0"/>
          </a:p>
        </p:txBody>
      </p:sp>
      <p:sp>
        <p:nvSpPr>
          <p:cNvPr id="14" name="Rectangle 3">
            <a:extLst>
              <a:ext uri="{FF2B5EF4-FFF2-40B4-BE49-F238E27FC236}">
                <a16:creationId xmlns:a16="http://schemas.microsoft.com/office/drawing/2014/main" id="{FB15F52D-8914-9737-A071-E8156E73BD4B}"/>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2" name="Obraz 1">
            <a:extLst>
              <a:ext uri="{FF2B5EF4-FFF2-40B4-BE49-F238E27FC236}">
                <a16:creationId xmlns:a16="http://schemas.microsoft.com/office/drawing/2014/main" id="{8BEF19DD-192F-815A-BCBF-9A3AD7CFC5FA}"/>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4110290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51F05-BAAF-CDBF-26E6-6CE6ECA64145}"/>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BF51D94B-1066-EBB8-FA80-3B928C01C409}"/>
              </a:ext>
            </a:extLst>
          </p:cNvPr>
          <p:cNvSpPr>
            <a:spLocks noGrp="1"/>
          </p:cNvSpPr>
          <p:nvPr>
            <p:ph idx="1"/>
          </p:nvPr>
        </p:nvSpPr>
        <p:spPr>
          <a:xfrm>
            <a:off x="1025426" y="2051645"/>
            <a:ext cx="8496944" cy="5256584"/>
          </a:xfrm>
        </p:spPr>
        <p:txBody>
          <a:bodyPr>
            <a:normAutofit/>
          </a:bodyPr>
          <a:lstStyle/>
          <a:p>
            <a:pPr marL="0" indent="0">
              <a:buNone/>
            </a:pPr>
            <a:r>
              <a:rPr lang="pl-PL" sz="2200" b="1" dirty="0">
                <a:solidFill>
                  <a:schemeClr val="tx2"/>
                </a:solidFill>
              </a:rPr>
              <a:t>CZAS POBIERANIA PRÓBEK</a:t>
            </a:r>
          </a:p>
          <a:p>
            <a:r>
              <a:rPr lang="pl-PL" sz="1900" dirty="0">
                <a:solidFill>
                  <a:schemeClr val="tx2"/>
                </a:solidFill>
              </a:rPr>
              <a:t>Czas i częstotliwość pobierania próbek opisano w punkcie 7.4 normy EN ISO 18593:2018.</a:t>
            </a:r>
          </a:p>
          <a:p>
            <a:r>
              <a:rPr lang="pl-PL" sz="1900" dirty="0">
                <a:solidFill>
                  <a:schemeClr val="tx2"/>
                </a:solidFill>
              </a:rPr>
              <a:t>Aby zwiększyć prawdopodobieństwo wykrycia </a:t>
            </a:r>
            <a:r>
              <a:rPr lang="pl-PL" sz="1900" i="1" dirty="0">
                <a:solidFill>
                  <a:schemeClr val="tx2"/>
                </a:solidFill>
              </a:rPr>
              <a:t>L. </a:t>
            </a:r>
            <a:r>
              <a:rPr lang="pl-PL" sz="1900" i="1" dirty="0" err="1">
                <a:solidFill>
                  <a:schemeClr val="tx2"/>
                </a:solidFill>
              </a:rPr>
              <a:t>monocytogenes</a:t>
            </a:r>
            <a:r>
              <a:rPr lang="pl-PL" sz="1900" dirty="0">
                <a:solidFill>
                  <a:schemeClr val="tx2"/>
                </a:solidFill>
              </a:rPr>
              <a:t>, pobieranie próbek należy wykonywać, jeśli to możliwe, w trakcie przetwarzania (w zależności od procesu lub sektora spożywczego), po co najmniej </a:t>
            </a:r>
            <a:r>
              <a:rPr lang="pl-PL" sz="1900" b="1" u="sng" dirty="0">
                <a:solidFill>
                  <a:srgbClr val="FF0000"/>
                </a:solidFill>
              </a:rPr>
              <a:t>dwóch godzinach produkcji lub na końcu cyklu produkcyjnego</a:t>
            </a:r>
            <a:r>
              <a:rPr lang="pl-PL" sz="1900" dirty="0">
                <a:solidFill>
                  <a:schemeClr val="tx2"/>
                </a:solidFill>
              </a:rPr>
              <a:t>, tj. </a:t>
            </a:r>
            <a:r>
              <a:rPr lang="pl-PL" sz="1900" u="sng" dirty="0">
                <a:solidFill>
                  <a:schemeClr val="tx2"/>
                </a:solidFill>
              </a:rPr>
              <a:t>przed czyszczeniem i dezynfekcją. </a:t>
            </a:r>
          </a:p>
        </p:txBody>
      </p:sp>
      <p:sp>
        <p:nvSpPr>
          <p:cNvPr id="4" name="Symbol zastępczy numeru slajdu 3">
            <a:extLst>
              <a:ext uri="{FF2B5EF4-FFF2-40B4-BE49-F238E27FC236}">
                <a16:creationId xmlns:a16="http://schemas.microsoft.com/office/drawing/2014/main" id="{09B4A54A-E992-4108-B181-60EDBE7E8DE2}"/>
              </a:ext>
            </a:extLst>
          </p:cNvPr>
          <p:cNvSpPr>
            <a:spLocks noGrp="1"/>
          </p:cNvSpPr>
          <p:nvPr>
            <p:ph type="sldNum" sz="quarter" idx="10"/>
          </p:nvPr>
        </p:nvSpPr>
        <p:spPr/>
        <p:txBody>
          <a:bodyPr/>
          <a:lstStyle/>
          <a:p>
            <a:fld id="{EB4015AA-59F6-416B-87A6-8E3D940284E2}" type="slidenum">
              <a:rPr lang="pl-PL" smtClean="0"/>
              <a:pPr/>
              <a:t>35</a:t>
            </a:fld>
            <a:endParaRPr lang="pl-PL" dirty="0"/>
          </a:p>
        </p:txBody>
      </p:sp>
      <p:sp>
        <p:nvSpPr>
          <p:cNvPr id="14" name="Rectangle 3">
            <a:extLst>
              <a:ext uri="{FF2B5EF4-FFF2-40B4-BE49-F238E27FC236}">
                <a16:creationId xmlns:a16="http://schemas.microsoft.com/office/drawing/2014/main" id="{BD6205F9-4126-B7D9-82FE-6DE9946C2CE8}"/>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34D99F48-E796-20BC-D883-B9C6F4B5BE1E}"/>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6296886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8D2D8-C56A-9540-4238-28E3272BCBAB}"/>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BDC2D83F-50A2-40A7-1094-C4DC5676BB40}"/>
              </a:ext>
            </a:extLst>
          </p:cNvPr>
          <p:cNvSpPr>
            <a:spLocks noGrp="1"/>
          </p:cNvSpPr>
          <p:nvPr>
            <p:ph idx="1"/>
          </p:nvPr>
        </p:nvSpPr>
        <p:spPr>
          <a:xfrm>
            <a:off x="1025426" y="1619597"/>
            <a:ext cx="8928992" cy="5688632"/>
          </a:xfrm>
        </p:spPr>
        <p:txBody>
          <a:bodyPr>
            <a:normAutofit/>
          </a:bodyPr>
          <a:lstStyle/>
          <a:p>
            <a:pPr marL="0" indent="0">
              <a:buNone/>
            </a:pPr>
            <a:r>
              <a:rPr lang="pl-PL" sz="2200" b="1" dirty="0">
                <a:solidFill>
                  <a:schemeClr val="tx2"/>
                </a:solidFill>
              </a:rPr>
              <a:t>CZAS POBIERANIA PRÓBEK</a:t>
            </a:r>
          </a:p>
          <a:p>
            <a:r>
              <a:rPr lang="pl-PL" sz="1900" dirty="0">
                <a:solidFill>
                  <a:schemeClr val="tx2"/>
                </a:solidFill>
              </a:rPr>
              <a:t>W niektórych przypadkach pobranie próbek tuż przed rozpoczęciem produkcji (zwykle po czyszczeniu i dezynfekcji) może być przydatne, niezależnie od tego, czy wykryto szczepy </a:t>
            </a:r>
            <a:r>
              <a:rPr lang="pl-PL" sz="1900" dirty="0" err="1">
                <a:solidFill>
                  <a:schemeClr val="tx2"/>
                </a:solidFill>
              </a:rPr>
              <a:t>przetrwalne</a:t>
            </a:r>
            <a:r>
              <a:rPr lang="pl-PL" sz="1900" dirty="0">
                <a:solidFill>
                  <a:schemeClr val="tx2"/>
                </a:solidFill>
              </a:rPr>
              <a:t>. </a:t>
            </a:r>
          </a:p>
          <a:p>
            <a:r>
              <a:rPr lang="pl-PL" sz="1900" dirty="0">
                <a:solidFill>
                  <a:schemeClr val="tx2"/>
                </a:solidFill>
              </a:rPr>
              <a:t>W takich przypadkach zaleca się najpierw zdemontować urządzenia produkcyjne, a następnie uruchomić je bez faktycznej produkcji, co umożliwi wykrycie potencjalnych pozostałości, nawet w trudno dostępnych miejscach.</a:t>
            </a:r>
          </a:p>
          <a:p>
            <a:r>
              <a:rPr lang="pl-PL" sz="1900" dirty="0">
                <a:solidFill>
                  <a:schemeClr val="tx2"/>
                </a:solidFill>
              </a:rPr>
              <a:t>Pobieranie próbek po czyszczeniu i dezynfekcji może również dostarczyć cennych informacji, ale samo w sobie nie powinno być traktowane jako gwarancja skuteczności protokołu czyszczenia i dezynfekcji (FDA 2017).</a:t>
            </a:r>
          </a:p>
        </p:txBody>
      </p:sp>
      <p:sp>
        <p:nvSpPr>
          <p:cNvPr id="4" name="Symbol zastępczy numeru slajdu 3">
            <a:extLst>
              <a:ext uri="{FF2B5EF4-FFF2-40B4-BE49-F238E27FC236}">
                <a16:creationId xmlns:a16="http://schemas.microsoft.com/office/drawing/2014/main" id="{A6CBC37E-3583-F23E-63A3-82161EA0A966}"/>
              </a:ext>
            </a:extLst>
          </p:cNvPr>
          <p:cNvSpPr>
            <a:spLocks noGrp="1"/>
          </p:cNvSpPr>
          <p:nvPr>
            <p:ph type="sldNum" sz="quarter" idx="10"/>
          </p:nvPr>
        </p:nvSpPr>
        <p:spPr/>
        <p:txBody>
          <a:bodyPr/>
          <a:lstStyle/>
          <a:p>
            <a:fld id="{EB4015AA-59F6-416B-87A6-8E3D940284E2}" type="slidenum">
              <a:rPr lang="pl-PL" smtClean="0"/>
              <a:pPr/>
              <a:t>36</a:t>
            </a:fld>
            <a:endParaRPr lang="pl-PL" dirty="0"/>
          </a:p>
        </p:txBody>
      </p:sp>
      <p:sp>
        <p:nvSpPr>
          <p:cNvPr id="14" name="Rectangle 3">
            <a:extLst>
              <a:ext uri="{FF2B5EF4-FFF2-40B4-BE49-F238E27FC236}">
                <a16:creationId xmlns:a16="http://schemas.microsoft.com/office/drawing/2014/main" id="{5C07F96E-C8BB-0FD4-1EFC-DADE6E716B2E}"/>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C450DA4C-1344-7F61-5536-69BBBFCBCB7C}"/>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21370883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36C15-68B5-E3DF-7AFD-9D88EB8E9253}"/>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D4BA0E3A-A83C-93F9-5280-BF3DF80A83F9}"/>
              </a:ext>
            </a:extLst>
          </p:cNvPr>
          <p:cNvSpPr>
            <a:spLocks noGrp="1"/>
          </p:cNvSpPr>
          <p:nvPr>
            <p:ph idx="1"/>
          </p:nvPr>
        </p:nvSpPr>
        <p:spPr>
          <a:xfrm>
            <a:off x="1025426" y="1619597"/>
            <a:ext cx="8928992" cy="5688632"/>
          </a:xfrm>
        </p:spPr>
        <p:txBody>
          <a:bodyPr>
            <a:normAutofit/>
          </a:bodyPr>
          <a:lstStyle/>
          <a:p>
            <a:pPr marL="0" indent="0">
              <a:buNone/>
            </a:pPr>
            <a:r>
              <a:rPr lang="pl-PL" sz="2200" b="1" dirty="0">
                <a:solidFill>
                  <a:schemeClr val="tx2"/>
                </a:solidFill>
              </a:rPr>
              <a:t>CZAS POBIERANIA PRÓBEK</a:t>
            </a:r>
          </a:p>
          <a:p>
            <a:r>
              <a:rPr lang="pl-PL" sz="1900" dirty="0">
                <a:solidFill>
                  <a:schemeClr val="tx2"/>
                </a:solidFill>
              </a:rPr>
              <a:t>Liczba oraz stan bakterii jest różny na początku, w trakcie lub na końcu produkcji, a także po czyszczeniu i dezynfekcji. </a:t>
            </a:r>
          </a:p>
          <a:p>
            <a:r>
              <a:rPr lang="pl-PL" sz="1900" dirty="0">
                <a:solidFill>
                  <a:schemeClr val="tx2"/>
                </a:solidFill>
              </a:rPr>
              <a:t>W liniach przetwórczych, gdzie produkty spożywcze są wytwarzane z surowców, które nie są poddawane obróbce redukującej poziom mikroorganizmów (na przykład sery z surowego mleka</a:t>
            </a:r>
            <a:r>
              <a:rPr lang="pl-PL" sz="1900" i="1" dirty="0">
                <a:solidFill>
                  <a:schemeClr val="tx2"/>
                </a:solidFill>
              </a:rPr>
              <a:t>), L. </a:t>
            </a:r>
            <a:r>
              <a:rPr lang="pl-PL" sz="1900" i="1" dirty="0" err="1">
                <a:solidFill>
                  <a:schemeClr val="tx2"/>
                </a:solidFill>
              </a:rPr>
              <a:t>monocytogenes</a:t>
            </a:r>
            <a:r>
              <a:rPr lang="pl-PL" sz="1900" i="1" dirty="0">
                <a:solidFill>
                  <a:schemeClr val="tx2"/>
                </a:solidFill>
              </a:rPr>
              <a:t> </a:t>
            </a:r>
            <a:r>
              <a:rPr lang="pl-PL" sz="1900" dirty="0">
                <a:solidFill>
                  <a:schemeClr val="tx2"/>
                </a:solidFill>
              </a:rPr>
              <a:t>w próbce powierzchniowej pobranej podczas procesu przetwarzania może pochodzić zarówno z tych surowców, jak i z miejsc, w których komórki </a:t>
            </a:r>
            <a:r>
              <a:rPr lang="pl-PL" sz="1900" i="1" dirty="0">
                <a:solidFill>
                  <a:schemeClr val="tx2"/>
                </a:solidFill>
              </a:rPr>
              <a:t>L. </a:t>
            </a:r>
            <a:r>
              <a:rPr lang="pl-PL" sz="1900" i="1" dirty="0" err="1">
                <a:solidFill>
                  <a:schemeClr val="tx2"/>
                </a:solidFill>
              </a:rPr>
              <a:t>monocytogenes</a:t>
            </a:r>
            <a:r>
              <a:rPr lang="pl-PL" sz="1900" i="1" dirty="0">
                <a:solidFill>
                  <a:schemeClr val="tx2"/>
                </a:solidFill>
              </a:rPr>
              <a:t> </a:t>
            </a:r>
            <a:r>
              <a:rPr lang="pl-PL" sz="1900" dirty="0">
                <a:solidFill>
                  <a:schemeClr val="tx2"/>
                </a:solidFill>
              </a:rPr>
              <a:t>mogą przetrwać w środowisku przetwarzania żywności.</a:t>
            </a:r>
          </a:p>
        </p:txBody>
      </p:sp>
      <p:sp>
        <p:nvSpPr>
          <p:cNvPr id="4" name="Symbol zastępczy numeru slajdu 3">
            <a:extLst>
              <a:ext uri="{FF2B5EF4-FFF2-40B4-BE49-F238E27FC236}">
                <a16:creationId xmlns:a16="http://schemas.microsoft.com/office/drawing/2014/main" id="{F92C08FD-277B-82ED-F2C5-6A6DFC2BBAC0}"/>
              </a:ext>
            </a:extLst>
          </p:cNvPr>
          <p:cNvSpPr>
            <a:spLocks noGrp="1"/>
          </p:cNvSpPr>
          <p:nvPr>
            <p:ph type="sldNum" sz="quarter" idx="10"/>
          </p:nvPr>
        </p:nvSpPr>
        <p:spPr/>
        <p:txBody>
          <a:bodyPr/>
          <a:lstStyle/>
          <a:p>
            <a:fld id="{EB4015AA-59F6-416B-87A6-8E3D940284E2}" type="slidenum">
              <a:rPr lang="pl-PL" smtClean="0"/>
              <a:pPr/>
              <a:t>37</a:t>
            </a:fld>
            <a:endParaRPr lang="pl-PL" dirty="0"/>
          </a:p>
        </p:txBody>
      </p:sp>
      <p:sp>
        <p:nvSpPr>
          <p:cNvPr id="14" name="Rectangle 3">
            <a:extLst>
              <a:ext uri="{FF2B5EF4-FFF2-40B4-BE49-F238E27FC236}">
                <a16:creationId xmlns:a16="http://schemas.microsoft.com/office/drawing/2014/main" id="{2978CE00-FDF1-7A0E-AEE9-63BA303865B0}"/>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E460722C-457D-558E-F226-B6F1BEA9D064}"/>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3511874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18441-2BF1-93E8-46B4-A40B517394D0}"/>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252F4B01-C2C6-EFF7-44A2-DA0E63A88B6B}"/>
              </a:ext>
            </a:extLst>
          </p:cNvPr>
          <p:cNvSpPr>
            <a:spLocks noGrp="1"/>
          </p:cNvSpPr>
          <p:nvPr>
            <p:ph idx="1"/>
          </p:nvPr>
        </p:nvSpPr>
        <p:spPr>
          <a:xfrm>
            <a:off x="1025426" y="1619597"/>
            <a:ext cx="8928992" cy="5688632"/>
          </a:xfrm>
        </p:spPr>
        <p:txBody>
          <a:bodyPr>
            <a:normAutofit/>
          </a:bodyPr>
          <a:lstStyle/>
          <a:p>
            <a:pPr marL="0" indent="0">
              <a:buNone/>
            </a:pPr>
            <a:r>
              <a:rPr lang="pl-PL" sz="2200" b="1" dirty="0">
                <a:solidFill>
                  <a:schemeClr val="tx2"/>
                </a:solidFill>
              </a:rPr>
              <a:t>CZAS POBIERANIA PRÓBEK</a:t>
            </a:r>
          </a:p>
          <a:p>
            <a:r>
              <a:rPr lang="pl-PL" sz="1900" dirty="0">
                <a:solidFill>
                  <a:schemeClr val="tx2"/>
                </a:solidFill>
              </a:rPr>
              <a:t>Pobieranie próbek po czyszczeniu i dezynfekcji lub na początku produkcji może być przeprowadzane dodatkowo, oprócz pobierania próbek w trakcie przetwarzania. Może to jednak prowadzić do fałszywego poczucia bezpieczeństwa. </a:t>
            </a:r>
          </a:p>
          <a:p>
            <a:r>
              <a:rPr lang="pl-PL" sz="1900" dirty="0">
                <a:solidFill>
                  <a:schemeClr val="tx2"/>
                </a:solidFill>
              </a:rPr>
              <a:t>Z drugiej strony, wykrycie </a:t>
            </a:r>
            <a:r>
              <a:rPr lang="pl-PL" sz="1900" i="1" dirty="0">
                <a:solidFill>
                  <a:schemeClr val="tx2"/>
                </a:solidFill>
              </a:rPr>
              <a:t>L. </a:t>
            </a:r>
            <a:r>
              <a:rPr lang="pl-PL" sz="1900" i="1" dirty="0" err="1">
                <a:solidFill>
                  <a:schemeClr val="tx2"/>
                </a:solidFill>
              </a:rPr>
              <a:t>monocytogenes</a:t>
            </a:r>
            <a:r>
              <a:rPr lang="pl-PL" sz="1900" i="1" dirty="0">
                <a:solidFill>
                  <a:schemeClr val="tx2"/>
                </a:solidFill>
              </a:rPr>
              <a:t> </a:t>
            </a:r>
            <a:r>
              <a:rPr lang="pl-PL" sz="1900" dirty="0">
                <a:solidFill>
                  <a:schemeClr val="tx2"/>
                </a:solidFill>
              </a:rPr>
              <a:t>na powierzchniach mających kontakt z żywnością poczyszczeniu i dezynfekcji wskazuje na poważne zaniedbanie procedur czyszczenia i dezynfekcji.</a:t>
            </a:r>
          </a:p>
        </p:txBody>
      </p:sp>
      <p:sp>
        <p:nvSpPr>
          <p:cNvPr id="4" name="Symbol zastępczy numeru slajdu 3">
            <a:extLst>
              <a:ext uri="{FF2B5EF4-FFF2-40B4-BE49-F238E27FC236}">
                <a16:creationId xmlns:a16="http://schemas.microsoft.com/office/drawing/2014/main" id="{131EA4A1-F3FD-035E-36F6-11F700F7B219}"/>
              </a:ext>
            </a:extLst>
          </p:cNvPr>
          <p:cNvSpPr>
            <a:spLocks noGrp="1"/>
          </p:cNvSpPr>
          <p:nvPr>
            <p:ph type="sldNum" sz="quarter" idx="10"/>
          </p:nvPr>
        </p:nvSpPr>
        <p:spPr/>
        <p:txBody>
          <a:bodyPr/>
          <a:lstStyle/>
          <a:p>
            <a:fld id="{EB4015AA-59F6-416B-87A6-8E3D940284E2}" type="slidenum">
              <a:rPr lang="pl-PL" smtClean="0"/>
              <a:pPr/>
              <a:t>38</a:t>
            </a:fld>
            <a:endParaRPr lang="pl-PL" dirty="0"/>
          </a:p>
        </p:txBody>
      </p:sp>
      <p:sp>
        <p:nvSpPr>
          <p:cNvPr id="14" name="Rectangle 3">
            <a:extLst>
              <a:ext uri="{FF2B5EF4-FFF2-40B4-BE49-F238E27FC236}">
                <a16:creationId xmlns:a16="http://schemas.microsoft.com/office/drawing/2014/main" id="{0CD0DC99-7BEF-AEE1-009D-DC2372646D50}"/>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FFFBA097-A048-836C-9E2F-4963FCFCDB1E}"/>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34713650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F6488-D7E0-BDC5-016C-71324A32AAA7}"/>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AF90519B-23B4-50D8-8766-F0EFBD05606E}"/>
              </a:ext>
            </a:extLst>
          </p:cNvPr>
          <p:cNvSpPr>
            <a:spLocks noGrp="1"/>
          </p:cNvSpPr>
          <p:nvPr>
            <p:ph idx="1"/>
          </p:nvPr>
        </p:nvSpPr>
        <p:spPr>
          <a:xfrm>
            <a:off x="1025426" y="1619597"/>
            <a:ext cx="8928992" cy="5688632"/>
          </a:xfrm>
        </p:spPr>
        <p:txBody>
          <a:bodyPr>
            <a:normAutofit/>
          </a:bodyPr>
          <a:lstStyle/>
          <a:p>
            <a:pPr marL="0" indent="0">
              <a:buNone/>
            </a:pPr>
            <a:r>
              <a:rPr lang="pl-PL" sz="2200" b="1" dirty="0">
                <a:solidFill>
                  <a:schemeClr val="tx2"/>
                </a:solidFill>
              </a:rPr>
              <a:t>OBSZAR POBIERANIA PRÓBEK</a:t>
            </a:r>
          </a:p>
          <a:p>
            <a:r>
              <a:rPr lang="pl-PL" sz="1900" dirty="0">
                <a:solidFill>
                  <a:schemeClr val="tx2"/>
                </a:solidFill>
              </a:rPr>
              <a:t>Obszar pobierania próbek należy określić w punkcie 7.3 normy EN ISO 18593:2018.</a:t>
            </a:r>
          </a:p>
          <a:p>
            <a:r>
              <a:rPr lang="pl-PL" sz="1900" dirty="0">
                <a:solidFill>
                  <a:schemeClr val="tx2"/>
                </a:solidFill>
              </a:rPr>
              <a:t>W normie EN ISO 18593:2018 zaleca się, aby całkowity obszar pobierania próbek podczas kampanii był jak największy, aby zwiększyć prawdopodobieństwo wykrycia </a:t>
            </a:r>
            <a:r>
              <a:rPr lang="pl-PL" sz="1900" i="1" dirty="0">
                <a:solidFill>
                  <a:schemeClr val="tx2"/>
                </a:solidFill>
              </a:rPr>
              <a:t>L. </a:t>
            </a:r>
            <a:r>
              <a:rPr lang="pl-PL" sz="1900" i="1" dirty="0" err="1">
                <a:solidFill>
                  <a:schemeClr val="tx2"/>
                </a:solidFill>
              </a:rPr>
              <a:t>monocytogenes</a:t>
            </a:r>
            <a:r>
              <a:rPr lang="pl-PL" sz="1900" dirty="0">
                <a:solidFill>
                  <a:schemeClr val="tx2"/>
                </a:solidFill>
              </a:rPr>
              <a:t>. </a:t>
            </a:r>
          </a:p>
          <a:p>
            <a:r>
              <a:rPr lang="pl-PL" sz="1900" dirty="0">
                <a:solidFill>
                  <a:schemeClr val="tx2"/>
                </a:solidFill>
              </a:rPr>
              <a:t>W związku z tym zaleca się pobieranie próbek z obszaru </a:t>
            </a:r>
          </a:p>
          <a:p>
            <a:pPr marL="0" indent="0">
              <a:buNone/>
            </a:pPr>
            <a:r>
              <a:rPr lang="pl-PL" sz="1900" dirty="0">
                <a:solidFill>
                  <a:schemeClr val="tx2"/>
                </a:solidFill>
              </a:rPr>
              <a:t>      od 1000 cm² do 3000 cm² (tj. od 0,1 m² do 0,3 m²), jeśli to możliwe.</a:t>
            </a:r>
          </a:p>
        </p:txBody>
      </p:sp>
      <p:sp>
        <p:nvSpPr>
          <p:cNvPr id="4" name="Symbol zastępczy numeru slajdu 3">
            <a:extLst>
              <a:ext uri="{FF2B5EF4-FFF2-40B4-BE49-F238E27FC236}">
                <a16:creationId xmlns:a16="http://schemas.microsoft.com/office/drawing/2014/main" id="{234924BB-7A81-C008-9395-686E710DD379}"/>
              </a:ext>
            </a:extLst>
          </p:cNvPr>
          <p:cNvSpPr>
            <a:spLocks noGrp="1"/>
          </p:cNvSpPr>
          <p:nvPr>
            <p:ph type="sldNum" sz="quarter" idx="10"/>
          </p:nvPr>
        </p:nvSpPr>
        <p:spPr/>
        <p:txBody>
          <a:bodyPr/>
          <a:lstStyle/>
          <a:p>
            <a:fld id="{EB4015AA-59F6-416B-87A6-8E3D940284E2}" type="slidenum">
              <a:rPr lang="pl-PL" smtClean="0"/>
              <a:pPr/>
              <a:t>39</a:t>
            </a:fld>
            <a:endParaRPr lang="pl-PL" dirty="0"/>
          </a:p>
        </p:txBody>
      </p:sp>
      <p:sp>
        <p:nvSpPr>
          <p:cNvPr id="14" name="Rectangle 3">
            <a:extLst>
              <a:ext uri="{FF2B5EF4-FFF2-40B4-BE49-F238E27FC236}">
                <a16:creationId xmlns:a16="http://schemas.microsoft.com/office/drawing/2014/main" id="{9F89BFDB-CA99-2B70-73C9-E17CBED53E9B}"/>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18B5C6DB-72AF-F9A7-25E1-43893A9D4B39}"/>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566462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CustomShape 2"/>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14" name="Rectangle 7"/>
          <p:cNvSpPr>
            <a:spLocks noRot="1" noChangeArrowheads="1"/>
          </p:cNvSpPr>
          <p:nvPr/>
        </p:nvSpPr>
        <p:spPr bwMode="auto">
          <a:xfrm>
            <a:off x="2187892" y="1053272"/>
            <a:ext cx="8932836" cy="1405932"/>
          </a:xfrm>
          <a:prstGeom prst="rect">
            <a:avLst/>
          </a:prstGeom>
          <a:noFill/>
          <a:ln>
            <a:noFill/>
          </a:ln>
          <a:effectLst/>
        </p:spPr>
        <p:txBody>
          <a:bodyPr anchor="ct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endParaRPr lang="pl-PL" altLang="pl-PL" sz="2121" b="1" dirty="0">
              <a:solidFill>
                <a:srgbClr val="17375E"/>
              </a:solidFill>
              <a:latin typeface="Trebuchet MS" panose="020B0603020202020204" pitchFamily="34" charset="0"/>
              <a:cs typeface="Tahoma" panose="020B0604030504040204" pitchFamily="34" charset="0"/>
            </a:endParaRPr>
          </a:p>
        </p:txBody>
      </p:sp>
      <p:pic>
        <p:nvPicPr>
          <p:cNvPr id="3" name="Obraz 2">
            <a:extLst>
              <a:ext uri="{FF2B5EF4-FFF2-40B4-BE49-F238E27FC236}">
                <a16:creationId xmlns:a16="http://schemas.microsoft.com/office/drawing/2014/main" id="{D86FDCB0-22BE-777B-4225-8F42D06670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8929" y="3955008"/>
            <a:ext cx="2143125" cy="2143125"/>
          </a:xfrm>
          <a:prstGeom prst="rect">
            <a:avLst/>
          </a:prstGeom>
        </p:spPr>
      </p:pic>
      <p:sp>
        <p:nvSpPr>
          <p:cNvPr id="5" name="Rectangle 3">
            <a:extLst>
              <a:ext uri="{FF2B5EF4-FFF2-40B4-BE49-F238E27FC236}">
                <a16:creationId xmlns:a16="http://schemas.microsoft.com/office/drawing/2014/main" id="{0F7E99D1-CB69-4497-2640-C8740EC9280B}"/>
              </a:ext>
            </a:extLst>
          </p:cNvPr>
          <p:cNvSpPr>
            <a:spLocks noChangeArrowheads="1"/>
          </p:cNvSpPr>
          <p:nvPr/>
        </p:nvSpPr>
        <p:spPr bwMode="auto">
          <a:xfrm>
            <a:off x="1242410" y="1168885"/>
            <a:ext cx="7591154" cy="2172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400" b="1" dirty="0">
                <a:solidFill>
                  <a:schemeClr val="tx2"/>
                </a:solidFill>
                <a:latin typeface="Open Sans" panose="020B0606030504020204" pitchFamily="34" charset="0"/>
                <a:ea typeface="Open Sans" panose="020B0606030504020204" pitchFamily="34" charset="0"/>
                <a:cs typeface="Open Sans" panose="020B0606030504020204" pitchFamily="34" charset="0"/>
              </a:rPr>
              <a:t>Rozporządzenie Komisji (WE) Nr 2073/2005</a:t>
            </a:r>
          </a:p>
          <a:p>
            <a:pPr algn="ctr"/>
            <a:r>
              <a:rPr lang="pl-PL" altLang="pl-PL" sz="2400" dirty="0">
                <a:solidFill>
                  <a:schemeClr val="tx2"/>
                </a:solidFill>
                <a:latin typeface="Open Sans" panose="020B0606030504020204" pitchFamily="34" charset="0"/>
                <a:ea typeface="Open Sans" panose="020B0606030504020204" pitchFamily="34" charset="0"/>
                <a:cs typeface="Open Sans" panose="020B0606030504020204" pitchFamily="34" charset="0"/>
              </a:rPr>
              <a:t>z dnia 15 listopada 2005 r. </a:t>
            </a:r>
          </a:p>
          <a:p>
            <a:pPr algn="ctr"/>
            <a:r>
              <a:rPr lang="pl-PL" altLang="pl-PL" sz="2400" dirty="0">
                <a:solidFill>
                  <a:schemeClr val="tx2"/>
                </a:solidFill>
                <a:latin typeface="Open Sans" panose="020B0606030504020204" pitchFamily="34" charset="0"/>
                <a:ea typeface="Open Sans" panose="020B0606030504020204" pitchFamily="34" charset="0"/>
                <a:cs typeface="Open Sans" panose="020B0606030504020204" pitchFamily="34" charset="0"/>
              </a:rPr>
              <a:t>w sprawie kryteriów mikrobiologicznych dotyczących środków spożywczych </a:t>
            </a:r>
          </a:p>
          <a:p>
            <a:pPr algn="ctr"/>
            <a:endParaRPr lang="pl-PL" altLang="pl-PL" sz="2455" dirty="0">
              <a:latin typeface="Open Sans" panose="020B0606030504020204" pitchFamily="34" charset="0"/>
              <a:ea typeface="Open Sans" panose="020B0606030504020204" pitchFamily="34" charset="0"/>
              <a:cs typeface="Open Sans" panose="020B0606030504020204" pitchFamily="34" charset="0"/>
            </a:endParaRPr>
          </a:p>
          <a:p>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Obraz 5" descr="Obraz zawierający design&#10;&#10;Zawartość wygenerowana przez AI może być niepoprawna.">
            <a:extLst>
              <a:ext uri="{FF2B5EF4-FFF2-40B4-BE49-F238E27FC236}">
                <a16:creationId xmlns:a16="http://schemas.microsoft.com/office/drawing/2014/main" id="{BA014AA9-162F-E729-2898-604FB8E734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464" y="1703120"/>
            <a:ext cx="1512168" cy="1512168"/>
          </a:xfrm>
          <a:prstGeom prst="rect">
            <a:avLst/>
          </a:prstGeom>
        </p:spPr>
      </p:pic>
      <p:pic>
        <p:nvPicPr>
          <p:cNvPr id="8" name="Obraz 7">
            <a:extLst>
              <a:ext uri="{FF2B5EF4-FFF2-40B4-BE49-F238E27FC236}">
                <a16:creationId xmlns:a16="http://schemas.microsoft.com/office/drawing/2014/main" id="{3D9624E6-05BC-A449-79BF-6FDD2B3E56EF}"/>
              </a:ext>
            </a:extLst>
          </p:cNvPr>
          <p:cNvPicPr>
            <a:picLocks noChangeAspect="1"/>
          </p:cNvPicPr>
          <p:nvPr/>
        </p:nvPicPr>
        <p:blipFill>
          <a:blip r:embed="rId4"/>
          <a:stretch>
            <a:fillRect/>
          </a:stretch>
        </p:blipFill>
        <p:spPr>
          <a:xfrm>
            <a:off x="2065772" y="3391013"/>
            <a:ext cx="5944430" cy="2391109"/>
          </a:xfrm>
          <a:prstGeom prst="rect">
            <a:avLst/>
          </a:prstGeom>
        </p:spPr>
      </p:pic>
      <p:pic>
        <p:nvPicPr>
          <p:cNvPr id="9" name="Obraz 8">
            <a:extLst>
              <a:ext uri="{FF2B5EF4-FFF2-40B4-BE49-F238E27FC236}">
                <a16:creationId xmlns:a16="http://schemas.microsoft.com/office/drawing/2014/main" id="{7E67C4F1-3654-9A31-829A-881609786D1D}"/>
              </a:ext>
            </a:extLst>
          </p:cNvPr>
          <p:cNvPicPr>
            <a:picLocks noChangeAspect="1"/>
          </p:cNvPicPr>
          <p:nvPr/>
        </p:nvPicPr>
        <p:blipFill>
          <a:blip r:embed="rId5"/>
          <a:stretch>
            <a:fillRect/>
          </a:stretch>
        </p:blipFill>
        <p:spPr>
          <a:xfrm>
            <a:off x="8730282" y="347270"/>
            <a:ext cx="1793356" cy="1147303"/>
          </a:xfrm>
          <a:prstGeom prst="rect">
            <a:avLst/>
          </a:prstGeom>
        </p:spPr>
      </p:pic>
    </p:spTree>
    <p:extLst>
      <p:ext uri="{BB962C8B-B14F-4D97-AF65-F5344CB8AC3E}">
        <p14:creationId xmlns:p14="http://schemas.microsoft.com/office/powerpoint/2010/main" val="3715247150"/>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236FF-801E-5849-49CB-A9812E035E09}"/>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07E69E5E-3D61-7D8F-A060-0C81FDD6FB79}"/>
              </a:ext>
            </a:extLst>
          </p:cNvPr>
          <p:cNvSpPr>
            <a:spLocks noGrp="1"/>
          </p:cNvSpPr>
          <p:nvPr>
            <p:ph idx="1"/>
          </p:nvPr>
        </p:nvSpPr>
        <p:spPr>
          <a:xfrm>
            <a:off x="1025426" y="1619597"/>
            <a:ext cx="8928992" cy="5688632"/>
          </a:xfrm>
        </p:spPr>
        <p:txBody>
          <a:bodyPr>
            <a:normAutofit/>
          </a:bodyPr>
          <a:lstStyle/>
          <a:p>
            <a:pPr marL="0" indent="0">
              <a:buNone/>
            </a:pPr>
            <a:r>
              <a:rPr lang="pl-PL" sz="2200" b="1" dirty="0">
                <a:solidFill>
                  <a:schemeClr val="tx2"/>
                </a:solidFill>
              </a:rPr>
              <a:t>ROZCIEŃCZALNIKI</a:t>
            </a:r>
          </a:p>
          <a:p>
            <a:pPr marL="0" indent="0">
              <a:buNone/>
            </a:pPr>
            <a:r>
              <a:rPr lang="pl-PL" sz="1900" dirty="0">
                <a:solidFill>
                  <a:schemeClr val="tx2"/>
                </a:solidFill>
              </a:rPr>
              <a:t>6.1 ROZCIEŃCZALNIKI PROSTE</a:t>
            </a:r>
          </a:p>
          <a:p>
            <a:r>
              <a:rPr lang="pl-PL" sz="1900" dirty="0">
                <a:solidFill>
                  <a:schemeClr val="tx2"/>
                </a:solidFill>
              </a:rPr>
              <a:t>Informacje dotyczące rozcieńczalników prostych znajdują się w punkcie 5.1 normy EN ISO 18593:2018 oraz w części 1 i 5 normy EN ISO 6887.</a:t>
            </a:r>
          </a:p>
          <a:p>
            <a:pPr marL="0" indent="0">
              <a:buNone/>
            </a:pPr>
            <a:r>
              <a:rPr lang="pl-PL" sz="1900" dirty="0">
                <a:solidFill>
                  <a:schemeClr val="tx2"/>
                </a:solidFill>
              </a:rPr>
              <a:t>6.2 ROZCIEŃCZALNIKI NEUTRALIZUJĄCE</a:t>
            </a:r>
          </a:p>
          <a:p>
            <a:r>
              <a:rPr lang="pl-PL" sz="1900" dirty="0">
                <a:solidFill>
                  <a:schemeClr val="tx2"/>
                </a:solidFill>
              </a:rPr>
              <a:t>Informacje dotyczące rozcieńczalników neutralizujących znajdują się w punkcie 5.3 oraz w Załączniku A do normy EN ISO 18593:2018.</a:t>
            </a:r>
          </a:p>
        </p:txBody>
      </p:sp>
      <p:sp>
        <p:nvSpPr>
          <p:cNvPr id="4" name="Symbol zastępczy numeru slajdu 3">
            <a:extLst>
              <a:ext uri="{FF2B5EF4-FFF2-40B4-BE49-F238E27FC236}">
                <a16:creationId xmlns:a16="http://schemas.microsoft.com/office/drawing/2014/main" id="{F2ED79BD-56CA-05BF-C943-5B20BAE13D3A}"/>
              </a:ext>
            </a:extLst>
          </p:cNvPr>
          <p:cNvSpPr>
            <a:spLocks noGrp="1"/>
          </p:cNvSpPr>
          <p:nvPr>
            <p:ph type="sldNum" sz="quarter" idx="10"/>
          </p:nvPr>
        </p:nvSpPr>
        <p:spPr/>
        <p:txBody>
          <a:bodyPr/>
          <a:lstStyle/>
          <a:p>
            <a:fld id="{EB4015AA-59F6-416B-87A6-8E3D940284E2}" type="slidenum">
              <a:rPr lang="pl-PL" smtClean="0"/>
              <a:pPr/>
              <a:t>40</a:t>
            </a:fld>
            <a:endParaRPr lang="pl-PL" dirty="0"/>
          </a:p>
        </p:txBody>
      </p:sp>
      <p:sp>
        <p:nvSpPr>
          <p:cNvPr id="14" name="Rectangle 3">
            <a:extLst>
              <a:ext uri="{FF2B5EF4-FFF2-40B4-BE49-F238E27FC236}">
                <a16:creationId xmlns:a16="http://schemas.microsoft.com/office/drawing/2014/main" id="{C18BFE67-8889-CD77-8C62-5048414F9B5C}"/>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80D9DFCA-846A-11E3-0708-2D9A2DD2C06D}"/>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29504816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A2384-E67F-DFDF-974B-FA0D36B2C657}"/>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DD21D935-3080-2914-C565-3E0303B6AD6F}"/>
              </a:ext>
            </a:extLst>
          </p:cNvPr>
          <p:cNvSpPr>
            <a:spLocks noGrp="1"/>
          </p:cNvSpPr>
          <p:nvPr>
            <p:ph idx="1"/>
          </p:nvPr>
        </p:nvSpPr>
        <p:spPr>
          <a:xfrm>
            <a:off x="1025426" y="1619597"/>
            <a:ext cx="8928992" cy="5688632"/>
          </a:xfrm>
        </p:spPr>
        <p:txBody>
          <a:bodyPr>
            <a:normAutofit/>
          </a:bodyPr>
          <a:lstStyle/>
          <a:p>
            <a:pPr marL="0" indent="0">
              <a:buNone/>
            </a:pPr>
            <a:r>
              <a:rPr lang="pl-PL" sz="1900" b="1" dirty="0">
                <a:solidFill>
                  <a:schemeClr val="tx2"/>
                </a:solidFill>
              </a:rPr>
              <a:t>PRZECHOWYWANIE I TRANSPORT</a:t>
            </a:r>
          </a:p>
          <a:p>
            <a:pPr marL="0" indent="0">
              <a:buNone/>
            </a:pPr>
            <a:r>
              <a:rPr lang="pl-PL" sz="1900" dirty="0">
                <a:solidFill>
                  <a:schemeClr val="tx2"/>
                </a:solidFill>
              </a:rPr>
              <a:t>Informacje dotyczące przechowywania i transportu próbek znajdują się w punkcie 8.2 normy EN ISO 18593:2018.</a:t>
            </a:r>
          </a:p>
        </p:txBody>
      </p:sp>
      <p:sp>
        <p:nvSpPr>
          <p:cNvPr id="4" name="Symbol zastępczy numeru slajdu 3">
            <a:extLst>
              <a:ext uri="{FF2B5EF4-FFF2-40B4-BE49-F238E27FC236}">
                <a16:creationId xmlns:a16="http://schemas.microsoft.com/office/drawing/2014/main" id="{D16C7439-1A1B-F3CF-A16A-1506CBCADD59}"/>
              </a:ext>
            </a:extLst>
          </p:cNvPr>
          <p:cNvSpPr>
            <a:spLocks noGrp="1"/>
          </p:cNvSpPr>
          <p:nvPr>
            <p:ph type="sldNum" sz="quarter" idx="10"/>
          </p:nvPr>
        </p:nvSpPr>
        <p:spPr/>
        <p:txBody>
          <a:bodyPr/>
          <a:lstStyle/>
          <a:p>
            <a:fld id="{EB4015AA-59F6-416B-87A6-8E3D940284E2}" type="slidenum">
              <a:rPr lang="pl-PL" smtClean="0"/>
              <a:pPr/>
              <a:t>41</a:t>
            </a:fld>
            <a:endParaRPr lang="pl-PL" dirty="0"/>
          </a:p>
        </p:txBody>
      </p:sp>
      <p:sp>
        <p:nvSpPr>
          <p:cNvPr id="14" name="Rectangle 3">
            <a:extLst>
              <a:ext uri="{FF2B5EF4-FFF2-40B4-BE49-F238E27FC236}">
                <a16:creationId xmlns:a16="http://schemas.microsoft.com/office/drawing/2014/main" id="{323232E9-CBF5-7D1A-2F3A-AB5441E0DADC}"/>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008A9D3D-9BC6-CE04-D8A4-A4D1D89FCF07}"/>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4829659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F8081-6479-3077-CC65-FCD21634FE7B}"/>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5A99ED94-8EE0-459D-9F72-97070449D227}"/>
              </a:ext>
            </a:extLst>
          </p:cNvPr>
          <p:cNvSpPr>
            <a:spLocks noGrp="1"/>
          </p:cNvSpPr>
          <p:nvPr>
            <p:ph idx="1"/>
          </p:nvPr>
        </p:nvSpPr>
        <p:spPr>
          <a:xfrm>
            <a:off x="1025426" y="1619597"/>
            <a:ext cx="8928992" cy="5688632"/>
          </a:xfrm>
        </p:spPr>
        <p:txBody>
          <a:bodyPr>
            <a:normAutofit/>
          </a:bodyPr>
          <a:lstStyle/>
          <a:p>
            <a:pPr marL="0" indent="0">
              <a:buNone/>
            </a:pPr>
            <a:r>
              <a:rPr lang="pl-PL" sz="2000" b="1" dirty="0">
                <a:solidFill>
                  <a:schemeClr val="tx2"/>
                </a:solidFill>
              </a:rPr>
              <a:t>METODA ANALIZY</a:t>
            </a:r>
          </a:p>
          <a:p>
            <a:r>
              <a:rPr lang="pl-PL" sz="1900" dirty="0">
                <a:solidFill>
                  <a:schemeClr val="tx2"/>
                </a:solidFill>
              </a:rPr>
              <a:t>Po pobraniu próbek, badanie wykonać zgodnie z EN ISO 11290-1: 2017 lub </a:t>
            </a:r>
            <a:r>
              <a:rPr lang="pl-PL" sz="1900" dirty="0" err="1">
                <a:solidFill>
                  <a:schemeClr val="tx2"/>
                </a:solidFill>
              </a:rPr>
              <a:t>zwalidowaną</a:t>
            </a:r>
            <a:r>
              <a:rPr lang="pl-PL" sz="1900" dirty="0">
                <a:solidFill>
                  <a:schemeClr val="tx2"/>
                </a:solidFill>
              </a:rPr>
              <a:t> metodą alternatywną zgodnie z artykułem 5  Rozporządzenia (WE) nr 2073/2005 z późniejszymi zmianami.</a:t>
            </a:r>
          </a:p>
          <a:p>
            <a:r>
              <a:rPr lang="pl-PL" sz="1900" dirty="0">
                <a:solidFill>
                  <a:schemeClr val="tx2"/>
                </a:solidFill>
              </a:rPr>
              <a:t> W przypadku wielokrotnego wykrycia dodatnich próbek </a:t>
            </a:r>
            <a:r>
              <a:rPr lang="pl-PL" sz="1900" i="1" dirty="0">
                <a:solidFill>
                  <a:schemeClr val="tx2"/>
                </a:solidFill>
              </a:rPr>
              <a:t>L. </a:t>
            </a:r>
            <a:r>
              <a:rPr lang="pl-PL" sz="1900" i="1" dirty="0" err="1">
                <a:solidFill>
                  <a:schemeClr val="tx2"/>
                </a:solidFill>
              </a:rPr>
              <a:t>monocytogenes</a:t>
            </a:r>
            <a:r>
              <a:rPr lang="pl-PL" sz="1900" i="1" dirty="0">
                <a:solidFill>
                  <a:schemeClr val="tx2"/>
                </a:solidFill>
              </a:rPr>
              <a:t> </a:t>
            </a:r>
            <a:r>
              <a:rPr lang="pl-PL" sz="1900" dirty="0">
                <a:solidFill>
                  <a:schemeClr val="tx2"/>
                </a:solidFill>
              </a:rPr>
              <a:t>w kolejnych okresach pobierania próbek w tym samym zakładzie przetwórstwa żywności, w którym wdrożono już działania naprawcze, konieczne będzie </a:t>
            </a:r>
            <a:r>
              <a:rPr lang="pl-PL" sz="1900" dirty="0" err="1">
                <a:solidFill>
                  <a:schemeClr val="tx2"/>
                </a:solidFill>
              </a:rPr>
              <a:t>podtypowanie</a:t>
            </a:r>
            <a:r>
              <a:rPr lang="pl-PL" sz="1900" dirty="0">
                <a:solidFill>
                  <a:schemeClr val="tx2"/>
                </a:solidFill>
              </a:rPr>
              <a:t> </a:t>
            </a:r>
            <a:r>
              <a:rPr lang="pl-PL" sz="1900" dirty="0" err="1">
                <a:solidFill>
                  <a:schemeClr val="tx2"/>
                </a:solidFill>
              </a:rPr>
              <a:t>izolatów</a:t>
            </a:r>
            <a:r>
              <a:rPr lang="pl-PL" sz="1900" dirty="0">
                <a:solidFill>
                  <a:schemeClr val="tx2"/>
                </a:solidFill>
              </a:rPr>
              <a:t> </a:t>
            </a:r>
            <a:r>
              <a:rPr lang="pl-PL" sz="1900" i="1" dirty="0">
                <a:solidFill>
                  <a:schemeClr val="tx2"/>
                </a:solidFill>
              </a:rPr>
              <a:t>L. </a:t>
            </a:r>
            <a:r>
              <a:rPr lang="pl-PL" sz="1900" i="1" dirty="0" err="1">
                <a:solidFill>
                  <a:schemeClr val="tx2"/>
                </a:solidFill>
              </a:rPr>
              <a:t>monocytogenes</a:t>
            </a:r>
            <a:r>
              <a:rPr lang="pl-PL" sz="1900" i="1" dirty="0">
                <a:solidFill>
                  <a:schemeClr val="tx2"/>
                </a:solidFill>
              </a:rPr>
              <a:t> </a:t>
            </a:r>
            <a:r>
              <a:rPr lang="pl-PL" sz="1900" dirty="0">
                <a:solidFill>
                  <a:schemeClr val="tx2"/>
                </a:solidFill>
              </a:rPr>
              <a:t>metodą molekularną. </a:t>
            </a:r>
          </a:p>
          <a:p>
            <a:r>
              <a:rPr lang="pl-PL" sz="1900" dirty="0">
                <a:solidFill>
                  <a:schemeClr val="tx2"/>
                </a:solidFill>
              </a:rPr>
              <a:t>Typowanie </a:t>
            </a:r>
            <a:r>
              <a:rPr lang="pl-PL" sz="1900" dirty="0" err="1">
                <a:solidFill>
                  <a:schemeClr val="tx2"/>
                </a:solidFill>
              </a:rPr>
              <a:t>izolatów</a:t>
            </a:r>
            <a:r>
              <a:rPr lang="pl-PL" sz="1900" dirty="0">
                <a:solidFill>
                  <a:schemeClr val="tx2"/>
                </a:solidFill>
              </a:rPr>
              <a:t> (</a:t>
            </a:r>
            <a:r>
              <a:rPr lang="pl-PL" sz="1900" dirty="0" err="1">
                <a:solidFill>
                  <a:schemeClr val="tx2"/>
                </a:solidFill>
              </a:rPr>
              <a:t>np.cgMLST</a:t>
            </a:r>
            <a:r>
              <a:rPr lang="pl-PL" sz="1900" dirty="0">
                <a:solidFill>
                  <a:schemeClr val="tx2"/>
                </a:solidFill>
              </a:rPr>
              <a:t>) powinno ustalić, czy należą one do jednego, a tym samym trwałego klonu. </a:t>
            </a:r>
          </a:p>
          <a:p>
            <a:r>
              <a:rPr lang="pl-PL" sz="1900" dirty="0">
                <a:solidFill>
                  <a:schemeClr val="tx2"/>
                </a:solidFill>
              </a:rPr>
              <a:t>Zdecydowanie zaleca się, aby podmioty prowadzące przedsiębiorstwa spożywcze i laboratoria przechowywały </a:t>
            </a:r>
            <a:r>
              <a:rPr lang="pl-PL" sz="1900" dirty="0" err="1">
                <a:solidFill>
                  <a:schemeClr val="tx2"/>
                </a:solidFill>
              </a:rPr>
              <a:t>izolaty</a:t>
            </a:r>
            <a:r>
              <a:rPr lang="pl-PL" sz="1900" dirty="0">
                <a:solidFill>
                  <a:schemeClr val="tx2"/>
                </a:solidFill>
              </a:rPr>
              <a:t> w celu ustalenia, czy szczep jest trwały, czy nie, oraz w celu umożliwienia śledzenia źródła zanieczyszczenia. </a:t>
            </a:r>
          </a:p>
        </p:txBody>
      </p:sp>
      <p:sp>
        <p:nvSpPr>
          <p:cNvPr id="4" name="Symbol zastępczy numeru slajdu 3">
            <a:extLst>
              <a:ext uri="{FF2B5EF4-FFF2-40B4-BE49-F238E27FC236}">
                <a16:creationId xmlns:a16="http://schemas.microsoft.com/office/drawing/2014/main" id="{3F478833-6694-8C7B-CCD4-20E8F18E984E}"/>
              </a:ext>
            </a:extLst>
          </p:cNvPr>
          <p:cNvSpPr>
            <a:spLocks noGrp="1"/>
          </p:cNvSpPr>
          <p:nvPr>
            <p:ph type="sldNum" sz="quarter" idx="10"/>
          </p:nvPr>
        </p:nvSpPr>
        <p:spPr/>
        <p:txBody>
          <a:bodyPr/>
          <a:lstStyle/>
          <a:p>
            <a:fld id="{EB4015AA-59F6-416B-87A6-8E3D940284E2}" type="slidenum">
              <a:rPr lang="pl-PL" smtClean="0"/>
              <a:pPr/>
              <a:t>42</a:t>
            </a:fld>
            <a:endParaRPr lang="pl-PL" dirty="0"/>
          </a:p>
        </p:txBody>
      </p:sp>
      <p:sp>
        <p:nvSpPr>
          <p:cNvPr id="14" name="Rectangle 3">
            <a:extLst>
              <a:ext uri="{FF2B5EF4-FFF2-40B4-BE49-F238E27FC236}">
                <a16:creationId xmlns:a16="http://schemas.microsoft.com/office/drawing/2014/main" id="{E98932B4-8D9B-A0FF-61DF-A239A25EF90C}"/>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D57A67AF-FFFD-F488-342F-D1B45E4AE5D7}"/>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2711778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94A50-B5CB-C09B-191E-8B089B3CA2D9}"/>
            </a:ext>
          </a:extLst>
        </p:cNvPr>
        <p:cNvGrpSpPr/>
        <p:nvPr/>
      </p:nvGrpSpPr>
      <p:grpSpPr>
        <a:xfrm>
          <a:off x="0" y="0"/>
          <a:ext cx="0" cy="0"/>
          <a:chOff x="0" y="0"/>
          <a:chExt cx="0" cy="0"/>
        </a:xfrm>
      </p:grpSpPr>
      <p:sp>
        <p:nvSpPr>
          <p:cNvPr id="13" name="Symbol zastępczy zawartości 12">
            <a:extLst>
              <a:ext uri="{FF2B5EF4-FFF2-40B4-BE49-F238E27FC236}">
                <a16:creationId xmlns:a16="http://schemas.microsoft.com/office/drawing/2014/main" id="{D37B9E51-2E94-9100-F57F-560407E4F11B}"/>
              </a:ext>
            </a:extLst>
          </p:cNvPr>
          <p:cNvSpPr>
            <a:spLocks noGrp="1"/>
          </p:cNvSpPr>
          <p:nvPr>
            <p:ph idx="1"/>
          </p:nvPr>
        </p:nvSpPr>
        <p:spPr>
          <a:xfrm>
            <a:off x="1025426" y="1619597"/>
            <a:ext cx="8928992" cy="5688632"/>
          </a:xfrm>
        </p:spPr>
        <p:txBody>
          <a:bodyPr>
            <a:normAutofit/>
          </a:bodyPr>
          <a:lstStyle/>
          <a:p>
            <a:pPr marL="0" indent="0">
              <a:buNone/>
            </a:pPr>
            <a:r>
              <a:rPr lang="pl-PL" sz="2400" b="1" dirty="0">
                <a:solidFill>
                  <a:schemeClr val="tx2"/>
                </a:solidFill>
              </a:rPr>
              <a:t>METODA ANALIZY</a:t>
            </a:r>
          </a:p>
          <a:p>
            <a:r>
              <a:rPr lang="pl-PL" sz="1900" dirty="0">
                <a:solidFill>
                  <a:schemeClr val="tx2"/>
                </a:solidFill>
              </a:rPr>
              <a:t>Gdy produkty spożywcze wchodzące do pomieszczeń przetwórczych są surowe lub zostały poddane obróbce mającej na celu zmniejszenie obciążenia mikrobiologicznego (np. pasteryzacja, </a:t>
            </a:r>
            <a:r>
              <a:rPr lang="pl-PL" sz="1900" dirty="0" err="1">
                <a:solidFill>
                  <a:schemeClr val="tx2"/>
                </a:solidFill>
              </a:rPr>
              <a:t>mikrofiltracja</a:t>
            </a:r>
            <a:r>
              <a:rPr lang="pl-PL" sz="1900" dirty="0">
                <a:solidFill>
                  <a:schemeClr val="tx2"/>
                </a:solidFill>
              </a:rPr>
              <a:t> itp.), podmioty prowadzące przedsiębiorstwa spożywcze (FBO) powinny, w ramach swojego planu Analizy Zagrożeń i Punktów Krytycznych i Kontroli (HACCP), ustalić dopuszczalną liczbę próbek z wynikiem pozytywnym.</a:t>
            </a:r>
          </a:p>
          <a:p>
            <a:r>
              <a:rPr lang="pl-PL" sz="1900" dirty="0">
                <a:solidFill>
                  <a:schemeClr val="tx2"/>
                </a:solidFill>
              </a:rPr>
              <a:t> Ta dopuszczalna liczba próbek z wynikiem pozytywnym może być ustalana inaczej, w zależności od tego, czy próbka pochodzi z powierzchni mającej bezpośredni kontakt z produktami spożywczymi, czy z powierzchni niemającej kontaktu z produktami spożywczymi.</a:t>
            </a:r>
          </a:p>
          <a:p>
            <a:r>
              <a:rPr lang="pl-PL" sz="1900" dirty="0">
                <a:solidFill>
                  <a:schemeClr val="tx2"/>
                </a:solidFill>
              </a:rPr>
              <a:t>Powierzchnie mające bezpośredni kontakt z żywnością stwarzają większe ryzyko zanieczyszczenia produktów spożywczych i dlatego powinny być powiązane z bardziej rygorystycznym progiem liczby próbek z wynikiem pozytywnym w porównaniu z powierzchniami bez kontaktu z produktami spożywczymi.</a:t>
            </a:r>
          </a:p>
        </p:txBody>
      </p:sp>
      <p:sp>
        <p:nvSpPr>
          <p:cNvPr id="4" name="Symbol zastępczy numeru slajdu 3">
            <a:extLst>
              <a:ext uri="{FF2B5EF4-FFF2-40B4-BE49-F238E27FC236}">
                <a16:creationId xmlns:a16="http://schemas.microsoft.com/office/drawing/2014/main" id="{3C8FA5CE-2881-47A5-FFAB-2971ED928CE9}"/>
              </a:ext>
            </a:extLst>
          </p:cNvPr>
          <p:cNvSpPr>
            <a:spLocks noGrp="1"/>
          </p:cNvSpPr>
          <p:nvPr>
            <p:ph type="sldNum" sz="quarter" idx="10"/>
          </p:nvPr>
        </p:nvSpPr>
        <p:spPr/>
        <p:txBody>
          <a:bodyPr/>
          <a:lstStyle/>
          <a:p>
            <a:fld id="{EB4015AA-59F6-416B-87A6-8E3D940284E2}" type="slidenum">
              <a:rPr lang="pl-PL" smtClean="0"/>
              <a:pPr/>
              <a:t>43</a:t>
            </a:fld>
            <a:endParaRPr lang="pl-PL" dirty="0"/>
          </a:p>
        </p:txBody>
      </p:sp>
      <p:sp>
        <p:nvSpPr>
          <p:cNvPr id="14" name="Rectangle 3">
            <a:extLst>
              <a:ext uri="{FF2B5EF4-FFF2-40B4-BE49-F238E27FC236}">
                <a16:creationId xmlns:a16="http://schemas.microsoft.com/office/drawing/2014/main" id="{DD7B70CB-3C1C-B1E4-5365-73A9D7AE268C}"/>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D65B15DC-ABEB-BF81-9C76-0792BDCE9118}"/>
              </a:ext>
            </a:extLst>
          </p:cNvPr>
          <p:cNvPicPr>
            <a:picLocks noChangeAspect="1"/>
          </p:cNvPicPr>
          <p:nvPr/>
        </p:nvPicPr>
        <p:blipFill>
          <a:blip r:embed="rId2"/>
          <a:stretch>
            <a:fillRect/>
          </a:stretch>
        </p:blipFill>
        <p:spPr>
          <a:xfrm>
            <a:off x="8002239" y="492512"/>
            <a:ext cx="2457793" cy="609685"/>
          </a:xfrm>
          <a:prstGeom prst="rect">
            <a:avLst/>
          </a:prstGeom>
        </p:spPr>
      </p:pic>
    </p:spTree>
    <p:extLst>
      <p:ext uri="{BB962C8B-B14F-4D97-AF65-F5344CB8AC3E}">
        <p14:creationId xmlns:p14="http://schemas.microsoft.com/office/powerpoint/2010/main" val="3765674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8A2C3-00EC-880B-1961-68EBC71A8C0B}"/>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83534F70-B55D-373B-E91B-DD4E62B7BB78}"/>
              </a:ext>
            </a:extLst>
          </p:cNvPr>
          <p:cNvSpPr>
            <a:spLocks noGrp="1"/>
          </p:cNvSpPr>
          <p:nvPr>
            <p:ph type="sldNum" sz="quarter" idx="10"/>
          </p:nvPr>
        </p:nvSpPr>
        <p:spPr/>
        <p:txBody>
          <a:bodyPr/>
          <a:lstStyle/>
          <a:p>
            <a:fld id="{EB4015AA-59F6-416B-87A6-8E3D940284E2}" type="slidenum">
              <a:rPr lang="pl-PL" smtClean="0"/>
              <a:pPr/>
              <a:t>44</a:t>
            </a:fld>
            <a:endParaRPr lang="pl-PL" dirty="0"/>
          </a:p>
        </p:txBody>
      </p:sp>
      <p:sp>
        <p:nvSpPr>
          <p:cNvPr id="14" name="Rectangle 3">
            <a:extLst>
              <a:ext uri="{FF2B5EF4-FFF2-40B4-BE49-F238E27FC236}">
                <a16:creationId xmlns:a16="http://schemas.microsoft.com/office/drawing/2014/main" id="{0F2C16FD-E000-482D-33FA-9151E82582D4}"/>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1A5B4BD9-0519-B1D2-0DA2-2198EBDA0781}"/>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5758EF73-882D-AA04-19C3-B1B181F2DB3D}"/>
              </a:ext>
            </a:extLst>
          </p:cNvPr>
          <p:cNvSpPr txBox="1"/>
          <p:nvPr/>
        </p:nvSpPr>
        <p:spPr>
          <a:xfrm>
            <a:off x="753456" y="1271727"/>
            <a:ext cx="9152333" cy="707886"/>
          </a:xfrm>
          <a:prstGeom prst="rect">
            <a:avLst/>
          </a:prstGeom>
          <a:noFill/>
        </p:spPr>
        <p:txBody>
          <a:bodyPr wrap="square">
            <a:spAutoFit/>
          </a:bodyPr>
          <a:lstStyle/>
          <a:p>
            <a:pPr marL="0" indent="0">
              <a:buNone/>
            </a:pPr>
            <a:r>
              <a:rPr lang="pl-PL" sz="2000" b="1" dirty="0">
                <a:solidFill>
                  <a:srgbClr val="CC3399"/>
                </a:solidFill>
              </a:rPr>
              <a:t>Pobieranie próbek z małych i trudnodostępnych miejsc (25 do 100 cm</a:t>
            </a:r>
            <a:r>
              <a:rPr lang="pl-PL" sz="2000" b="1" baseline="30000" dirty="0">
                <a:solidFill>
                  <a:srgbClr val="CC3399"/>
                </a:solidFill>
              </a:rPr>
              <a:t>2</a:t>
            </a:r>
            <a:r>
              <a:rPr lang="pl-PL" sz="2000" b="1" dirty="0">
                <a:solidFill>
                  <a:srgbClr val="CC3399"/>
                </a:solidFill>
              </a:rPr>
              <a:t>)</a:t>
            </a:r>
          </a:p>
          <a:p>
            <a:pPr marL="0" indent="0">
              <a:buNone/>
            </a:pPr>
            <a:r>
              <a:rPr lang="pl-PL" sz="2000" b="1" dirty="0">
                <a:solidFill>
                  <a:srgbClr val="CC3399"/>
                </a:solidFill>
              </a:rPr>
              <a:t>- </a:t>
            </a:r>
            <a:r>
              <a:rPr lang="pl-PL" sz="2000" b="1" dirty="0" err="1">
                <a:solidFill>
                  <a:srgbClr val="CC3399"/>
                </a:solidFill>
              </a:rPr>
              <a:t>wymazówki</a:t>
            </a:r>
            <a:endParaRPr lang="pl-PL" sz="2000" b="1" dirty="0">
              <a:solidFill>
                <a:srgbClr val="CC3399"/>
              </a:solidFill>
            </a:endParaRPr>
          </a:p>
        </p:txBody>
      </p:sp>
      <p:pic>
        <p:nvPicPr>
          <p:cNvPr id="46" name="Symbol zastępczy zawartości 45">
            <a:extLst>
              <a:ext uri="{FF2B5EF4-FFF2-40B4-BE49-F238E27FC236}">
                <a16:creationId xmlns:a16="http://schemas.microsoft.com/office/drawing/2014/main" id="{20ABEA4E-AEFC-DC7F-CD63-920E743D53F5}"/>
              </a:ext>
            </a:extLst>
          </p:cNvPr>
          <p:cNvPicPr>
            <a:picLocks noGrp="1" noChangeAspect="1"/>
          </p:cNvPicPr>
          <p:nvPr>
            <p:ph sz="half" idx="1"/>
          </p:nvPr>
        </p:nvPicPr>
        <p:blipFill>
          <a:blip r:embed="rId3"/>
          <a:stretch>
            <a:fillRect/>
          </a:stretch>
        </p:blipFill>
        <p:spPr>
          <a:xfrm>
            <a:off x="1674845" y="2339887"/>
            <a:ext cx="2929673" cy="4679950"/>
          </a:xfrm>
          <a:prstGeom prst="rect">
            <a:avLst/>
          </a:prstGeom>
        </p:spPr>
      </p:pic>
      <p:sp>
        <p:nvSpPr>
          <p:cNvPr id="5" name="pole tekstowe 4">
            <a:extLst>
              <a:ext uri="{FF2B5EF4-FFF2-40B4-BE49-F238E27FC236}">
                <a16:creationId xmlns:a16="http://schemas.microsoft.com/office/drawing/2014/main" id="{937874C0-1164-632E-4855-D25128335CFB}"/>
              </a:ext>
            </a:extLst>
          </p:cNvPr>
          <p:cNvSpPr txBox="1"/>
          <p:nvPr/>
        </p:nvSpPr>
        <p:spPr>
          <a:xfrm>
            <a:off x="4769842" y="2555701"/>
            <a:ext cx="5348612" cy="646331"/>
          </a:xfrm>
          <a:prstGeom prst="rect">
            <a:avLst/>
          </a:prstGeom>
          <a:noFill/>
        </p:spPr>
        <p:txBody>
          <a:bodyPr wrap="square">
            <a:spAutoFit/>
          </a:bodyPr>
          <a:lstStyle/>
          <a:p>
            <a:r>
              <a:rPr lang="pl-PL" dirty="0"/>
              <a:t>https://youtube.com/shorts/AtEJGw3sK8A?si=5d4VEpsD2NJq6Kbg</a:t>
            </a:r>
          </a:p>
        </p:txBody>
      </p:sp>
    </p:spTree>
    <p:extLst>
      <p:ext uri="{BB962C8B-B14F-4D97-AF65-F5344CB8AC3E}">
        <p14:creationId xmlns:p14="http://schemas.microsoft.com/office/powerpoint/2010/main" val="37884159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E9B81-10DE-E9A6-F15B-D5A6EB786CF3}"/>
            </a:ext>
          </a:extLst>
        </p:cNvPr>
        <p:cNvGrpSpPr/>
        <p:nvPr/>
      </p:nvGrpSpPr>
      <p:grpSpPr>
        <a:xfrm>
          <a:off x="0" y="0"/>
          <a:ext cx="0" cy="0"/>
          <a:chOff x="0" y="0"/>
          <a:chExt cx="0" cy="0"/>
        </a:xfrm>
      </p:grpSpPr>
      <p:pic>
        <p:nvPicPr>
          <p:cNvPr id="19" name="Symbol zastępczy zawartości 18">
            <a:extLst>
              <a:ext uri="{FF2B5EF4-FFF2-40B4-BE49-F238E27FC236}">
                <a16:creationId xmlns:a16="http://schemas.microsoft.com/office/drawing/2014/main" id="{8C05F6CA-B006-B15F-3AD4-54EEF78D45E4}"/>
              </a:ext>
            </a:extLst>
          </p:cNvPr>
          <p:cNvPicPr>
            <a:picLocks noGrp="1" noChangeAspect="1"/>
          </p:cNvPicPr>
          <p:nvPr>
            <p:ph sz="half" idx="1"/>
          </p:nvPr>
        </p:nvPicPr>
        <p:blipFill>
          <a:blip r:embed="rId2"/>
          <a:stretch>
            <a:fillRect/>
          </a:stretch>
        </p:blipFill>
        <p:spPr>
          <a:xfrm>
            <a:off x="1033275" y="1979613"/>
            <a:ext cx="3413703" cy="3994464"/>
          </a:xfrm>
          <a:prstGeom prst="rect">
            <a:avLst/>
          </a:prstGeom>
        </p:spPr>
      </p:pic>
      <p:pic>
        <p:nvPicPr>
          <p:cNvPr id="39" name="Symbol zastępczy obrazu 38">
            <a:extLst>
              <a:ext uri="{FF2B5EF4-FFF2-40B4-BE49-F238E27FC236}">
                <a16:creationId xmlns:a16="http://schemas.microsoft.com/office/drawing/2014/main" id="{5C68E33A-DE8B-FAA9-050C-D0A1CC517593}"/>
              </a:ext>
            </a:extLst>
          </p:cNvPr>
          <p:cNvPicPr>
            <a:picLocks noGrp="1" noChangeAspect="1"/>
          </p:cNvPicPr>
          <p:nvPr>
            <p:ph sz="half" idx="2"/>
          </p:nvPr>
        </p:nvPicPr>
        <p:blipFill>
          <a:blip r:embed="rId3"/>
          <a:stretch>
            <a:fillRect/>
          </a:stretch>
        </p:blipFill>
        <p:spPr>
          <a:xfrm>
            <a:off x="5241104" y="1948859"/>
            <a:ext cx="3417334" cy="3983216"/>
          </a:xfrm>
          <a:prstGeom prst="rect">
            <a:avLst/>
          </a:prstGeom>
        </p:spPr>
      </p:pic>
      <p:sp>
        <p:nvSpPr>
          <p:cNvPr id="4" name="Symbol zastępczy numeru slajdu 3">
            <a:extLst>
              <a:ext uri="{FF2B5EF4-FFF2-40B4-BE49-F238E27FC236}">
                <a16:creationId xmlns:a16="http://schemas.microsoft.com/office/drawing/2014/main" id="{4893F487-F249-A763-349B-4151A78853B6}"/>
              </a:ext>
            </a:extLst>
          </p:cNvPr>
          <p:cNvSpPr>
            <a:spLocks noGrp="1"/>
          </p:cNvSpPr>
          <p:nvPr>
            <p:ph type="sldNum" sz="quarter" idx="10"/>
          </p:nvPr>
        </p:nvSpPr>
        <p:spPr/>
        <p:txBody>
          <a:bodyPr/>
          <a:lstStyle/>
          <a:p>
            <a:fld id="{EB4015AA-59F6-416B-87A6-8E3D940284E2}" type="slidenum">
              <a:rPr lang="pl-PL" smtClean="0"/>
              <a:pPr/>
              <a:t>45</a:t>
            </a:fld>
            <a:endParaRPr lang="pl-PL" dirty="0"/>
          </a:p>
        </p:txBody>
      </p:sp>
      <p:sp>
        <p:nvSpPr>
          <p:cNvPr id="14" name="Rectangle 3">
            <a:extLst>
              <a:ext uri="{FF2B5EF4-FFF2-40B4-BE49-F238E27FC236}">
                <a16:creationId xmlns:a16="http://schemas.microsoft.com/office/drawing/2014/main" id="{375B659C-60D5-1053-AD7B-DB774F4C37B7}"/>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8497E737-F154-6479-FE94-94FEDDC0E17D}"/>
              </a:ext>
            </a:extLst>
          </p:cNvPr>
          <p:cNvPicPr>
            <a:picLocks noChangeAspect="1"/>
          </p:cNvPicPr>
          <p:nvPr/>
        </p:nvPicPr>
        <p:blipFill>
          <a:blip r:embed="rId4"/>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76AA7509-67C0-C32F-0EA6-04ABA2BCC4CD}"/>
              </a:ext>
            </a:extLst>
          </p:cNvPr>
          <p:cNvSpPr txBox="1"/>
          <p:nvPr/>
        </p:nvSpPr>
        <p:spPr>
          <a:xfrm>
            <a:off x="753456" y="1271727"/>
            <a:ext cx="9152333" cy="707886"/>
          </a:xfrm>
          <a:prstGeom prst="rect">
            <a:avLst/>
          </a:prstGeom>
          <a:noFill/>
        </p:spPr>
        <p:txBody>
          <a:bodyPr wrap="square">
            <a:spAutoFit/>
          </a:bodyPr>
          <a:lstStyle/>
          <a:p>
            <a:pPr marL="0" indent="0">
              <a:buNone/>
            </a:pPr>
            <a:r>
              <a:rPr lang="pl-PL" sz="2000" b="1" dirty="0">
                <a:solidFill>
                  <a:srgbClr val="CC3399"/>
                </a:solidFill>
              </a:rPr>
              <a:t>POBIERANIE PRÓBEK Z MAŁYCH I TRUDNODOSTĘPNYCH MIEJSC (25 DO 100 CM</a:t>
            </a:r>
            <a:r>
              <a:rPr lang="pl-PL" sz="2000" b="1" baseline="30000" dirty="0">
                <a:solidFill>
                  <a:srgbClr val="CC3399"/>
                </a:solidFill>
              </a:rPr>
              <a:t>2</a:t>
            </a:r>
            <a:r>
              <a:rPr lang="pl-PL" sz="2000" b="1" dirty="0">
                <a:solidFill>
                  <a:srgbClr val="CC3399"/>
                </a:solidFill>
              </a:rPr>
              <a:t>)</a:t>
            </a:r>
          </a:p>
          <a:p>
            <a:pPr marL="0" indent="0">
              <a:buNone/>
            </a:pPr>
            <a:r>
              <a:rPr lang="pl-PL" sz="2000" b="1" dirty="0">
                <a:solidFill>
                  <a:srgbClr val="CC3399"/>
                </a:solidFill>
              </a:rPr>
              <a:t>- WYMAZÓWKI</a:t>
            </a:r>
          </a:p>
        </p:txBody>
      </p:sp>
      <p:sp>
        <p:nvSpPr>
          <p:cNvPr id="30" name="pole tekstowe 29">
            <a:extLst>
              <a:ext uri="{FF2B5EF4-FFF2-40B4-BE49-F238E27FC236}">
                <a16:creationId xmlns:a16="http://schemas.microsoft.com/office/drawing/2014/main" id="{EA65FB89-4630-8095-AC7E-A5218CE3954B}"/>
              </a:ext>
            </a:extLst>
          </p:cNvPr>
          <p:cNvSpPr txBox="1"/>
          <p:nvPr/>
        </p:nvSpPr>
        <p:spPr>
          <a:xfrm>
            <a:off x="1422642" y="6066730"/>
            <a:ext cx="3024336" cy="923330"/>
          </a:xfrm>
          <a:prstGeom prst="rect">
            <a:avLst/>
          </a:prstGeom>
          <a:noFill/>
        </p:spPr>
        <p:txBody>
          <a:bodyPr wrap="square">
            <a:spAutoFit/>
          </a:bodyPr>
          <a:lstStyle/>
          <a:p>
            <a:r>
              <a:rPr lang="pl-PL" dirty="0"/>
              <a:t>Zestaw jednorazowego użytku: </a:t>
            </a:r>
            <a:r>
              <a:rPr lang="pl-PL" dirty="0" err="1"/>
              <a:t>wymazówka</a:t>
            </a:r>
            <a:r>
              <a:rPr lang="pl-PL" dirty="0"/>
              <a:t> w sterylnym opakowaniu</a:t>
            </a:r>
          </a:p>
        </p:txBody>
      </p:sp>
      <p:sp>
        <p:nvSpPr>
          <p:cNvPr id="34" name="pole tekstowe 33">
            <a:extLst>
              <a:ext uri="{FF2B5EF4-FFF2-40B4-BE49-F238E27FC236}">
                <a16:creationId xmlns:a16="http://schemas.microsoft.com/office/drawing/2014/main" id="{4B3E5D64-CD73-E3B0-CFAB-A10505CC6938}"/>
              </a:ext>
            </a:extLst>
          </p:cNvPr>
          <p:cNvSpPr txBox="1"/>
          <p:nvPr/>
        </p:nvSpPr>
        <p:spPr>
          <a:xfrm>
            <a:off x="4487323" y="6066730"/>
            <a:ext cx="2851995" cy="1323439"/>
          </a:xfrm>
          <a:prstGeom prst="rect">
            <a:avLst/>
          </a:prstGeom>
          <a:noFill/>
        </p:spPr>
        <p:txBody>
          <a:bodyPr wrap="square">
            <a:spAutoFit/>
          </a:bodyPr>
          <a:lstStyle/>
          <a:p>
            <a:r>
              <a:rPr lang="pl-PL" sz="1600" dirty="0"/>
              <a:t>Umieścić końcówkę </a:t>
            </a:r>
            <a:r>
              <a:rPr lang="pl-PL" sz="1600" dirty="0" err="1"/>
              <a:t>wymazówki</a:t>
            </a:r>
            <a:r>
              <a:rPr lang="pl-PL" sz="1600" dirty="0"/>
              <a:t> na powierzchni i pocierać nić równoległe do powierzchni, obracając ją między kciukiem a palcem wskazującym</a:t>
            </a:r>
          </a:p>
        </p:txBody>
      </p:sp>
      <p:sp>
        <p:nvSpPr>
          <p:cNvPr id="36" name="pole tekstowe 35">
            <a:extLst>
              <a:ext uri="{FF2B5EF4-FFF2-40B4-BE49-F238E27FC236}">
                <a16:creationId xmlns:a16="http://schemas.microsoft.com/office/drawing/2014/main" id="{CBD3F300-1BBB-1A6E-F416-6B283C169B8D}"/>
              </a:ext>
            </a:extLst>
          </p:cNvPr>
          <p:cNvSpPr txBox="1"/>
          <p:nvPr/>
        </p:nvSpPr>
        <p:spPr>
          <a:xfrm>
            <a:off x="7722170" y="6075419"/>
            <a:ext cx="2851995" cy="1323439"/>
          </a:xfrm>
          <a:prstGeom prst="rect">
            <a:avLst/>
          </a:prstGeom>
          <a:noFill/>
        </p:spPr>
        <p:txBody>
          <a:bodyPr wrap="square">
            <a:spAutoFit/>
          </a:bodyPr>
          <a:lstStyle/>
          <a:p>
            <a:r>
              <a:rPr lang="pl-PL" sz="1600" dirty="0"/>
              <a:t>Następnie pocierać prostopadłymi do pierwszego wymazu pod kątem 45 stopni i stałym naciskiem na </a:t>
            </a:r>
            <a:r>
              <a:rPr lang="pl-PL" sz="1600" dirty="0" err="1"/>
              <a:t>wymazówkę</a:t>
            </a:r>
            <a:endParaRPr lang="pl-PL" sz="1600" dirty="0"/>
          </a:p>
        </p:txBody>
      </p:sp>
    </p:spTree>
    <p:extLst>
      <p:ext uri="{BB962C8B-B14F-4D97-AF65-F5344CB8AC3E}">
        <p14:creationId xmlns:p14="http://schemas.microsoft.com/office/powerpoint/2010/main" val="15993877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1C28B-2B2C-B45C-0D7B-650AD7563DC9}"/>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1902091E-B337-A1CC-5C9C-8EBB2F848DB3}"/>
              </a:ext>
            </a:extLst>
          </p:cNvPr>
          <p:cNvSpPr>
            <a:spLocks noGrp="1"/>
          </p:cNvSpPr>
          <p:nvPr>
            <p:ph type="sldNum" sz="quarter" idx="10"/>
          </p:nvPr>
        </p:nvSpPr>
        <p:spPr/>
        <p:txBody>
          <a:bodyPr/>
          <a:lstStyle/>
          <a:p>
            <a:fld id="{EB4015AA-59F6-416B-87A6-8E3D940284E2}" type="slidenum">
              <a:rPr lang="pl-PL" smtClean="0"/>
              <a:pPr/>
              <a:t>46</a:t>
            </a:fld>
            <a:endParaRPr lang="pl-PL" dirty="0"/>
          </a:p>
        </p:txBody>
      </p:sp>
      <p:sp>
        <p:nvSpPr>
          <p:cNvPr id="14" name="Rectangle 3">
            <a:extLst>
              <a:ext uri="{FF2B5EF4-FFF2-40B4-BE49-F238E27FC236}">
                <a16:creationId xmlns:a16="http://schemas.microsoft.com/office/drawing/2014/main" id="{727C1165-1895-37F4-0BCA-1F784335B65F}"/>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B38DFCC6-A064-8C3A-EB94-3F1A64A2C064}"/>
              </a:ext>
            </a:extLst>
          </p:cNvPr>
          <p:cNvPicPr>
            <a:picLocks noChangeAspect="1"/>
          </p:cNvPicPr>
          <p:nvPr/>
        </p:nvPicPr>
        <p:blipFill>
          <a:blip r:embed="rId2"/>
          <a:stretch>
            <a:fillRect/>
          </a:stretch>
        </p:blipFill>
        <p:spPr>
          <a:xfrm>
            <a:off x="8002239" y="492512"/>
            <a:ext cx="2457793" cy="609685"/>
          </a:xfrm>
          <a:prstGeom prst="rect">
            <a:avLst/>
          </a:prstGeom>
        </p:spPr>
      </p:pic>
      <p:pic>
        <p:nvPicPr>
          <p:cNvPr id="23" name="Obraz 22">
            <a:extLst>
              <a:ext uri="{FF2B5EF4-FFF2-40B4-BE49-F238E27FC236}">
                <a16:creationId xmlns:a16="http://schemas.microsoft.com/office/drawing/2014/main" id="{86EFC413-4F96-3585-7578-F5A3AD4463AE}"/>
              </a:ext>
            </a:extLst>
          </p:cNvPr>
          <p:cNvPicPr>
            <a:picLocks noChangeAspect="1"/>
          </p:cNvPicPr>
          <p:nvPr/>
        </p:nvPicPr>
        <p:blipFill>
          <a:blip r:embed="rId3"/>
          <a:stretch>
            <a:fillRect/>
          </a:stretch>
        </p:blipFill>
        <p:spPr>
          <a:xfrm>
            <a:off x="1348671" y="2142100"/>
            <a:ext cx="2952328" cy="3794959"/>
          </a:xfrm>
          <a:prstGeom prst="rect">
            <a:avLst/>
          </a:prstGeom>
        </p:spPr>
      </p:pic>
      <p:pic>
        <p:nvPicPr>
          <p:cNvPr id="7" name="Obraz 6">
            <a:extLst>
              <a:ext uri="{FF2B5EF4-FFF2-40B4-BE49-F238E27FC236}">
                <a16:creationId xmlns:a16="http://schemas.microsoft.com/office/drawing/2014/main" id="{1B328018-11C6-DCD1-29CF-61EEB0DB6269}"/>
              </a:ext>
            </a:extLst>
          </p:cNvPr>
          <p:cNvPicPr>
            <a:picLocks noChangeAspect="1"/>
          </p:cNvPicPr>
          <p:nvPr/>
        </p:nvPicPr>
        <p:blipFill>
          <a:blip r:embed="rId4"/>
          <a:stretch>
            <a:fillRect/>
          </a:stretch>
        </p:blipFill>
        <p:spPr>
          <a:xfrm>
            <a:off x="5440912" y="2054039"/>
            <a:ext cx="2808311" cy="3776282"/>
          </a:xfrm>
          <a:prstGeom prst="rect">
            <a:avLst/>
          </a:prstGeom>
        </p:spPr>
      </p:pic>
      <p:sp>
        <p:nvSpPr>
          <p:cNvPr id="9" name="pole tekstowe 8">
            <a:extLst>
              <a:ext uri="{FF2B5EF4-FFF2-40B4-BE49-F238E27FC236}">
                <a16:creationId xmlns:a16="http://schemas.microsoft.com/office/drawing/2014/main" id="{8373CB57-B4CC-7B83-C782-AFBA7F9D307A}"/>
              </a:ext>
            </a:extLst>
          </p:cNvPr>
          <p:cNvSpPr txBox="1"/>
          <p:nvPr/>
        </p:nvSpPr>
        <p:spPr>
          <a:xfrm>
            <a:off x="5297768" y="6136162"/>
            <a:ext cx="3094598" cy="1200329"/>
          </a:xfrm>
          <a:prstGeom prst="rect">
            <a:avLst/>
          </a:prstGeom>
          <a:noFill/>
        </p:spPr>
        <p:txBody>
          <a:bodyPr wrap="square">
            <a:spAutoFit/>
          </a:bodyPr>
          <a:lstStyle/>
          <a:p>
            <a:r>
              <a:rPr lang="pl-PL" dirty="0"/>
              <a:t>Po pobraniu próbki umieść </a:t>
            </a:r>
            <a:r>
              <a:rPr lang="pl-PL" dirty="0" err="1"/>
              <a:t>wymazówkę</a:t>
            </a:r>
            <a:r>
              <a:rPr lang="pl-PL" dirty="0"/>
              <a:t> umieścić  w sterylnym woreczku lub w oryginalnej probówce</a:t>
            </a:r>
          </a:p>
        </p:txBody>
      </p:sp>
      <p:sp>
        <p:nvSpPr>
          <p:cNvPr id="11" name="pole tekstowe 10">
            <a:extLst>
              <a:ext uri="{FF2B5EF4-FFF2-40B4-BE49-F238E27FC236}">
                <a16:creationId xmlns:a16="http://schemas.microsoft.com/office/drawing/2014/main" id="{1EC63AC1-5708-49CD-DB10-ED97677471AC}"/>
              </a:ext>
            </a:extLst>
          </p:cNvPr>
          <p:cNvSpPr txBox="1"/>
          <p:nvPr/>
        </p:nvSpPr>
        <p:spPr>
          <a:xfrm>
            <a:off x="1169442" y="6136162"/>
            <a:ext cx="3519203" cy="1477328"/>
          </a:xfrm>
          <a:prstGeom prst="rect">
            <a:avLst/>
          </a:prstGeom>
          <a:noFill/>
        </p:spPr>
        <p:txBody>
          <a:bodyPr wrap="square">
            <a:spAutoFit/>
          </a:bodyPr>
          <a:lstStyle/>
          <a:p>
            <a:r>
              <a:rPr lang="pl-PL" dirty="0"/>
              <a:t>Należy pamiętać o pobraniu wymazu z całego obszaru docelowego, w tym szczelin i połączeń w przypadku małych, trudno dostępnych obszarów</a:t>
            </a:r>
          </a:p>
        </p:txBody>
      </p:sp>
      <p:sp>
        <p:nvSpPr>
          <p:cNvPr id="13" name="pole tekstowe 12">
            <a:extLst>
              <a:ext uri="{FF2B5EF4-FFF2-40B4-BE49-F238E27FC236}">
                <a16:creationId xmlns:a16="http://schemas.microsoft.com/office/drawing/2014/main" id="{F4EED23F-BB76-FB4E-6E45-4E2AC5FF726F}"/>
              </a:ext>
            </a:extLst>
          </p:cNvPr>
          <p:cNvSpPr txBox="1"/>
          <p:nvPr/>
        </p:nvSpPr>
        <p:spPr>
          <a:xfrm>
            <a:off x="8385617" y="3203515"/>
            <a:ext cx="2144865" cy="1200329"/>
          </a:xfrm>
          <a:prstGeom prst="rect">
            <a:avLst/>
          </a:prstGeom>
          <a:noFill/>
        </p:spPr>
        <p:txBody>
          <a:bodyPr wrap="square">
            <a:spAutoFit/>
          </a:bodyPr>
          <a:lstStyle/>
          <a:p>
            <a:r>
              <a:rPr lang="pl-PL" dirty="0"/>
              <a:t>Precyzyjnie opisać/ zidentyfikować próbkę</a:t>
            </a:r>
          </a:p>
          <a:p>
            <a:endParaRPr lang="pl-PL" dirty="0"/>
          </a:p>
        </p:txBody>
      </p:sp>
      <p:sp>
        <p:nvSpPr>
          <p:cNvPr id="15" name="pole tekstowe 14">
            <a:extLst>
              <a:ext uri="{FF2B5EF4-FFF2-40B4-BE49-F238E27FC236}">
                <a16:creationId xmlns:a16="http://schemas.microsoft.com/office/drawing/2014/main" id="{7AC7ACF6-A4F0-5A61-F02A-E7D6D97628E2}"/>
              </a:ext>
            </a:extLst>
          </p:cNvPr>
          <p:cNvSpPr txBox="1"/>
          <p:nvPr/>
        </p:nvSpPr>
        <p:spPr>
          <a:xfrm>
            <a:off x="753456" y="1271727"/>
            <a:ext cx="9152333" cy="707886"/>
          </a:xfrm>
          <a:prstGeom prst="rect">
            <a:avLst/>
          </a:prstGeom>
          <a:noFill/>
        </p:spPr>
        <p:txBody>
          <a:bodyPr wrap="square">
            <a:spAutoFit/>
          </a:bodyPr>
          <a:lstStyle/>
          <a:p>
            <a:pPr marL="0" indent="0">
              <a:buNone/>
            </a:pPr>
            <a:r>
              <a:rPr lang="pl-PL" sz="2000" b="1" dirty="0">
                <a:solidFill>
                  <a:srgbClr val="CC3399"/>
                </a:solidFill>
              </a:rPr>
              <a:t>POBIERANIE PRÓBEK Z MAŁYCH I TRUDNODOSTĘPNYCH MIEJSC (25 DO 100 CM</a:t>
            </a:r>
            <a:r>
              <a:rPr lang="pl-PL" sz="2000" b="1" baseline="30000" dirty="0">
                <a:solidFill>
                  <a:srgbClr val="CC3399"/>
                </a:solidFill>
              </a:rPr>
              <a:t>2</a:t>
            </a:r>
            <a:r>
              <a:rPr lang="pl-PL" sz="2000" b="1" dirty="0">
                <a:solidFill>
                  <a:srgbClr val="CC3399"/>
                </a:solidFill>
              </a:rPr>
              <a:t>)</a:t>
            </a:r>
          </a:p>
          <a:p>
            <a:pPr marL="0" indent="0">
              <a:buNone/>
            </a:pPr>
            <a:r>
              <a:rPr lang="pl-PL" sz="2000" b="1" dirty="0">
                <a:solidFill>
                  <a:srgbClr val="CC3399"/>
                </a:solidFill>
              </a:rPr>
              <a:t>- WYMAZÓWKI</a:t>
            </a:r>
          </a:p>
        </p:txBody>
      </p:sp>
    </p:spTree>
    <p:extLst>
      <p:ext uri="{BB962C8B-B14F-4D97-AF65-F5344CB8AC3E}">
        <p14:creationId xmlns:p14="http://schemas.microsoft.com/office/powerpoint/2010/main" val="2100283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3CA8-9B2E-4710-A68F-A257FE7F19FF}"/>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F78E91E-2E38-0B46-8824-A2919A0651F5}"/>
              </a:ext>
            </a:extLst>
          </p:cNvPr>
          <p:cNvSpPr>
            <a:spLocks noGrp="1"/>
          </p:cNvSpPr>
          <p:nvPr>
            <p:ph type="sldNum" sz="quarter" idx="10"/>
          </p:nvPr>
        </p:nvSpPr>
        <p:spPr/>
        <p:txBody>
          <a:bodyPr/>
          <a:lstStyle/>
          <a:p>
            <a:fld id="{EB4015AA-59F6-416B-87A6-8E3D940284E2}" type="slidenum">
              <a:rPr lang="pl-PL" smtClean="0"/>
              <a:pPr/>
              <a:t>47</a:t>
            </a:fld>
            <a:endParaRPr lang="pl-PL" dirty="0"/>
          </a:p>
        </p:txBody>
      </p:sp>
      <p:sp>
        <p:nvSpPr>
          <p:cNvPr id="14" name="Rectangle 3">
            <a:extLst>
              <a:ext uri="{FF2B5EF4-FFF2-40B4-BE49-F238E27FC236}">
                <a16:creationId xmlns:a16="http://schemas.microsoft.com/office/drawing/2014/main" id="{BB98C9B0-0158-D5FE-9E22-C887C00BE99C}"/>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10628B49-4FFB-E792-4886-64C508362D69}"/>
              </a:ext>
            </a:extLst>
          </p:cNvPr>
          <p:cNvPicPr>
            <a:picLocks noChangeAspect="1"/>
          </p:cNvPicPr>
          <p:nvPr/>
        </p:nvPicPr>
        <p:blipFill>
          <a:blip r:embed="rId2"/>
          <a:stretch>
            <a:fillRect/>
          </a:stretch>
        </p:blipFill>
        <p:spPr>
          <a:xfrm>
            <a:off x="8002239" y="492512"/>
            <a:ext cx="2457793" cy="609685"/>
          </a:xfrm>
          <a:prstGeom prst="rect">
            <a:avLst/>
          </a:prstGeom>
        </p:spPr>
      </p:pic>
      <p:pic>
        <p:nvPicPr>
          <p:cNvPr id="5" name="Obraz 4">
            <a:extLst>
              <a:ext uri="{FF2B5EF4-FFF2-40B4-BE49-F238E27FC236}">
                <a16:creationId xmlns:a16="http://schemas.microsoft.com/office/drawing/2014/main" id="{82A336B2-46C2-3AFA-31BB-0C2EE03E3CDB}"/>
              </a:ext>
            </a:extLst>
          </p:cNvPr>
          <p:cNvPicPr>
            <a:picLocks noChangeAspect="1"/>
          </p:cNvPicPr>
          <p:nvPr/>
        </p:nvPicPr>
        <p:blipFill>
          <a:blip r:embed="rId3"/>
          <a:stretch>
            <a:fillRect/>
          </a:stretch>
        </p:blipFill>
        <p:spPr>
          <a:xfrm>
            <a:off x="881410" y="2142100"/>
            <a:ext cx="3070139" cy="5169718"/>
          </a:xfrm>
          <a:prstGeom prst="rect">
            <a:avLst/>
          </a:prstGeom>
        </p:spPr>
      </p:pic>
      <p:pic>
        <p:nvPicPr>
          <p:cNvPr id="8" name="Obraz 7">
            <a:extLst>
              <a:ext uri="{FF2B5EF4-FFF2-40B4-BE49-F238E27FC236}">
                <a16:creationId xmlns:a16="http://schemas.microsoft.com/office/drawing/2014/main" id="{C87525FA-2FE3-4E53-834F-845DA890397C}"/>
              </a:ext>
            </a:extLst>
          </p:cNvPr>
          <p:cNvPicPr>
            <a:picLocks noChangeAspect="1"/>
          </p:cNvPicPr>
          <p:nvPr/>
        </p:nvPicPr>
        <p:blipFill>
          <a:blip r:embed="rId4"/>
          <a:stretch>
            <a:fillRect/>
          </a:stretch>
        </p:blipFill>
        <p:spPr>
          <a:xfrm>
            <a:off x="4900832" y="2142100"/>
            <a:ext cx="3070139" cy="5169718"/>
          </a:xfrm>
          <a:prstGeom prst="rect">
            <a:avLst/>
          </a:prstGeom>
        </p:spPr>
      </p:pic>
      <p:sp>
        <p:nvSpPr>
          <p:cNvPr id="12" name="pole tekstowe 11">
            <a:extLst>
              <a:ext uri="{FF2B5EF4-FFF2-40B4-BE49-F238E27FC236}">
                <a16:creationId xmlns:a16="http://schemas.microsoft.com/office/drawing/2014/main" id="{254AFB73-4892-55D3-745C-1F57FFA8AD94}"/>
              </a:ext>
            </a:extLst>
          </p:cNvPr>
          <p:cNvSpPr txBox="1"/>
          <p:nvPr/>
        </p:nvSpPr>
        <p:spPr>
          <a:xfrm>
            <a:off x="881410" y="5060363"/>
            <a:ext cx="3070139" cy="1200329"/>
          </a:xfrm>
          <a:prstGeom prst="rect">
            <a:avLst/>
          </a:prstGeom>
          <a:noFill/>
        </p:spPr>
        <p:txBody>
          <a:bodyPr wrap="square">
            <a:spAutoFit/>
          </a:bodyPr>
          <a:lstStyle/>
          <a:p>
            <a:r>
              <a:rPr lang="pl-PL" dirty="0">
                <a:solidFill>
                  <a:schemeClr val="bg1"/>
                </a:solidFill>
              </a:rPr>
              <a:t>Do czasu rozpoczęcia badania zestaw z </a:t>
            </a:r>
            <a:r>
              <a:rPr lang="pl-PL" dirty="0" err="1">
                <a:solidFill>
                  <a:schemeClr val="bg1"/>
                </a:solidFill>
              </a:rPr>
              <a:t>wymazówką</a:t>
            </a:r>
            <a:r>
              <a:rPr lang="pl-PL" dirty="0">
                <a:solidFill>
                  <a:schemeClr val="bg1"/>
                </a:solidFill>
              </a:rPr>
              <a:t> transportować i przechowywać w temperaturze 1-8</a:t>
            </a:r>
            <a:r>
              <a:rPr lang="pl-PL" baseline="30000" dirty="0">
                <a:solidFill>
                  <a:schemeClr val="bg1"/>
                </a:solidFill>
              </a:rPr>
              <a:t>o</a:t>
            </a:r>
            <a:r>
              <a:rPr lang="pl-PL" dirty="0">
                <a:solidFill>
                  <a:schemeClr val="bg1"/>
                </a:solidFill>
              </a:rPr>
              <a:t>C </a:t>
            </a:r>
          </a:p>
        </p:txBody>
      </p:sp>
      <p:sp>
        <p:nvSpPr>
          <p:cNvPr id="15" name="pole tekstowe 14">
            <a:extLst>
              <a:ext uri="{FF2B5EF4-FFF2-40B4-BE49-F238E27FC236}">
                <a16:creationId xmlns:a16="http://schemas.microsoft.com/office/drawing/2014/main" id="{A48ED70E-631B-E305-57D7-8BDE2DE64B29}"/>
              </a:ext>
            </a:extLst>
          </p:cNvPr>
          <p:cNvSpPr txBox="1"/>
          <p:nvPr/>
        </p:nvSpPr>
        <p:spPr>
          <a:xfrm>
            <a:off x="8385617" y="3203515"/>
            <a:ext cx="1856833" cy="2031325"/>
          </a:xfrm>
          <a:prstGeom prst="rect">
            <a:avLst/>
          </a:prstGeom>
          <a:noFill/>
        </p:spPr>
        <p:txBody>
          <a:bodyPr wrap="square">
            <a:spAutoFit/>
          </a:bodyPr>
          <a:lstStyle/>
          <a:p>
            <a:r>
              <a:rPr lang="pl-PL" dirty="0"/>
              <a:t>Możliwość wydłużenia czasu przechowywania</a:t>
            </a:r>
          </a:p>
          <a:p>
            <a:r>
              <a:rPr lang="pl-PL" dirty="0"/>
              <a:t> do 48 godzin w temperaturze </a:t>
            </a:r>
          </a:p>
          <a:p>
            <a:r>
              <a:rPr lang="pl-PL" dirty="0"/>
              <a:t>od 1 do 5°C </a:t>
            </a:r>
          </a:p>
          <a:p>
            <a:r>
              <a:rPr lang="pl-PL" dirty="0"/>
              <a:t>(EN ISO 18593)</a:t>
            </a:r>
          </a:p>
        </p:txBody>
      </p:sp>
      <p:sp>
        <p:nvSpPr>
          <p:cNvPr id="16" name="pole tekstowe 15">
            <a:extLst>
              <a:ext uri="{FF2B5EF4-FFF2-40B4-BE49-F238E27FC236}">
                <a16:creationId xmlns:a16="http://schemas.microsoft.com/office/drawing/2014/main" id="{72E22DCE-F2BA-9893-209D-4AA04148757F}"/>
              </a:ext>
            </a:extLst>
          </p:cNvPr>
          <p:cNvSpPr txBox="1"/>
          <p:nvPr/>
        </p:nvSpPr>
        <p:spPr>
          <a:xfrm>
            <a:off x="753456" y="1271727"/>
            <a:ext cx="9152333" cy="707886"/>
          </a:xfrm>
          <a:prstGeom prst="rect">
            <a:avLst/>
          </a:prstGeom>
          <a:noFill/>
        </p:spPr>
        <p:txBody>
          <a:bodyPr wrap="square">
            <a:spAutoFit/>
          </a:bodyPr>
          <a:lstStyle/>
          <a:p>
            <a:pPr marL="0" indent="0">
              <a:buNone/>
            </a:pPr>
            <a:r>
              <a:rPr lang="pl-PL" sz="2000" b="1" dirty="0">
                <a:solidFill>
                  <a:srgbClr val="CC3399"/>
                </a:solidFill>
              </a:rPr>
              <a:t>POBIERANIE PRÓBEK Z MAŁYCH I TRUDNODOSTĘPNYCH MIEJSC (25 DO 100 CM</a:t>
            </a:r>
            <a:r>
              <a:rPr lang="pl-PL" sz="2000" b="1" baseline="30000" dirty="0">
                <a:solidFill>
                  <a:srgbClr val="CC3399"/>
                </a:solidFill>
              </a:rPr>
              <a:t>2</a:t>
            </a:r>
            <a:r>
              <a:rPr lang="pl-PL" sz="2000" b="1" dirty="0">
                <a:solidFill>
                  <a:srgbClr val="CC3399"/>
                </a:solidFill>
              </a:rPr>
              <a:t>)</a:t>
            </a:r>
          </a:p>
          <a:p>
            <a:pPr marL="0" indent="0">
              <a:buNone/>
            </a:pPr>
            <a:r>
              <a:rPr lang="pl-PL" sz="2000" b="1" dirty="0">
                <a:solidFill>
                  <a:srgbClr val="CC3399"/>
                </a:solidFill>
              </a:rPr>
              <a:t>- WYMAZÓWKI</a:t>
            </a:r>
          </a:p>
        </p:txBody>
      </p:sp>
    </p:spTree>
    <p:extLst>
      <p:ext uri="{BB962C8B-B14F-4D97-AF65-F5344CB8AC3E}">
        <p14:creationId xmlns:p14="http://schemas.microsoft.com/office/powerpoint/2010/main" val="5120365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12AF3-180E-FE84-882C-39D5D7127802}"/>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6FC864C0-D384-FB59-3C01-5BD8564C6570}"/>
              </a:ext>
            </a:extLst>
          </p:cNvPr>
          <p:cNvSpPr>
            <a:spLocks noGrp="1"/>
          </p:cNvSpPr>
          <p:nvPr>
            <p:ph type="sldNum" sz="quarter" idx="10"/>
          </p:nvPr>
        </p:nvSpPr>
        <p:spPr/>
        <p:txBody>
          <a:bodyPr/>
          <a:lstStyle/>
          <a:p>
            <a:fld id="{EB4015AA-59F6-416B-87A6-8E3D940284E2}" type="slidenum">
              <a:rPr lang="pl-PL" smtClean="0"/>
              <a:pPr/>
              <a:t>48</a:t>
            </a:fld>
            <a:endParaRPr lang="pl-PL" dirty="0"/>
          </a:p>
        </p:txBody>
      </p:sp>
      <p:sp>
        <p:nvSpPr>
          <p:cNvPr id="14" name="Rectangle 3">
            <a:extLst>
              <a:ext uri="{FF2B5EF4-FFF2-40B4-BE49-F238E27FC236}">
                <a16:creationId xmlns:a16="http://schemas.microsoft.com/office/drawing/2014/main" id="{3122FA52-2793-6A6B-A763-A0C7008A7674}"/>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8AD68815-7AFA-ED55-4EB0-C11FB92A3D65}"/>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428DFF84-7842-7D82-10DE-1312428E543D}"/>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rgbClr val="009999"/>
                </a:solidFill>
              </a:rPr>
              <a:t>POBIERANIE PRÓBEK Z DUŻYCH POWIERZCHNI (POWYŻEJ 100 CM</a:t>
            </a:r>
            <a:r>
              <a:rPr lang="pl-PL" sz="2000" b="1" baseline="30000" dirty="0">
                <a:solidFill>
                  <a:srgbClr val="009999"/>
                </a:solidFill>
              </a:rPr>
              <a:t>2</a:t>
            </a:r>
            <a:r>
              <a:rPr lang="pl-PL" sz="2000" b="1" dirty="0">
                <a:solidFill>
                  <a:srgbClr val="009999"/>
                </a:solidFill>
              </a:rPr>
              <a:t>)</a:t>
            </a:r>
          </a:p>
          <a:p>
            <a:pPr marL="0" indent="0">
              <a:buNone/>
            </a:pPr>
            <a:r>
              <a:rPr lang="pl-PL" sz="2000" b="1" dirty="0">
                <a:solidFill>
                  <a:srgbClr val="009999"/>
                </a:solidFill>
              </a:rPr>
              <a:t>Z UŻYCIEM GĄBKI Z UCHWYTEM (METODA ROZMAZU)</a:t>
            </a:r>
          </a:p>
          <a:p>
            <a:pPr marL="0" indent="0">
              <a:buNone/>
            </a:pPr>
            <a:endParaRPr lang="pl-PL" sz="2000" b="1" dirty="0">
              <a:solidFill>
                <a:srgbClr val="009999"/>
              </a:solidFill>
            </a:endParaRPr>
          </a:p>
          <a:p>
            <a:pPr marL="0" indent="0">
              <a:buNone/>
            </a:pPr>
            <a:r>
              <a:rPr lang="pl-PL" sz="2000" b="1" dirty="0">
                <a:solidFill>
                  <a:srgbClr val="009999"/>
                </a:solidFill>
              </a:rPr>
              <a:t>Uwaga: zalecana powierzchnia do pobierania próbek powinna wynosić </a:t>
            </a:r>
          </a:p>
          <a:p>
            <a:pPr marL="0" indent="0">
              <a:buNone/>
            </a:pPr>
            <a:r>
              <a:rPr lang="pl-PL" sz="2000" b="1" dirty="0">
                <a:solidFill>
                  <a:srgbClr val="009999"/>
                </a:solidFill>
              </a:rPr>
              <a:t>               od 1000 do 3000 cm²</a:t>
            </a:r>
          </a:p>
        </p:txBody>
      </p:sp>
      <p:pic>
        <p:nvPicPr>
          <p:cNvPr id="7" name="Obraz 6">
            <a:extLst>
              <a:ext uri="{FF2B5EF4-FFF2-40B4-BE49-F238E27FC236}">
                <a16:creationId xmlns:a16="http://schemas.microsoft.com/office/drawing/2014/main" id="{E2E2A3F8-3927-B5EF-C259-AC013AAD36C6}"/>
              </a:ext>
            </a:extLst>
          </p:cNvPr>
          <p:cNvPicPr>
            <a:picLocks noChangeAspect="1"/>
          </p:cNvPicPr>
          <p:nvPr/>
        </p:nvPicPr>
        <p:blipFill>
          <a:blip r:embed="rId3"/>
          <a:stretch>
            <a:fillRect/>
          </a:stretch>
        </p:blipFill>
        <p:spPr>
          <a:xfrm>
            <a:off x="1385466" y="3072473"/>
            <a:ext cx="2760663" cy="3641474"/>
          </a:xfrm>
          <a:prstGeom prst="rect">
            <a:avLst/>
          </a:prstGeom>
        </p:spPr>
      </p:pic>
      <p:pic>
        <p:nvPicPr>
          <p:cNvPr id="11" name="Obraz 10">
            <a:extLst>
              <a:ext uri="{FF2B5EF4-FFF2-40B4-BE49-F238E27FC236}">
                <a16:creationId xmlns:a16="http://schemas.microsoft.com/office/drawing/2014/main" id="{2AB92418-679F-451D-FCA3-FAAA258B2E82}"/>
              </a:ext>
            </a:extLst>
          </p:cNvPr>
          <p:cNvPicPr>
            <a:picLocks noChangeAspect="1"/>
          </p:cNvPicPr>
          <p:nvPr/>
        </p:nvPicPr>
        <p:blipFill>
          <a:blip r:embed="rId4"/>
          <a:stretch>
            <a:fillRect/>
          </a:stretch>
        </p:blipFill>
        <p:spPr>
          <a:xfrm>
            <a:off x="5531692" y="3072473"/>
            <a:ext cx="2859860" cy="3641474"/>
          </a:xfrm>
          <a:prstGeom prst="rect">
            <a:avLst/>
          </a:prstGeom>
        </p:spPr>
      </p:pic>
      <p:sp>
        <p:nvSpPr>
          <p:cNvPr id="5" name="pole tekstowe 4">
            <a:extLst>
              <a:ext uri="{FF2B5EF4-FFF2-40B4-BE49-F238E27FC236}">
                <a16:creationId xmlns:a16="http://schemas.microsoft.com/office/drawing/2014/main" id="{33FFDB0E-B544-4F01-812A-62D3F731FA5E}"/>
              </a:ext>
            </a:extLst>
          </p:cNvPr>
          <p:cNvSpPr txBox="1"/>
          <p:nvPr/>
        </p:nvSpPr>
        <p:spPr>
          <a:xfrm>
            <a:off x="449362" y="7015171"/>
            <a:ext cx="5348612" cy="369332"/>
          </a:xfrm>
          <a:prstGeom prst="rect">
            <a:avLst/>
          </a:prstGeom>
          <a:noFill/>
        </p:spPr>
        <p:txBody>
          <a:bodyPr wrap="square">
            <a:spAutoFit/>
          </a:bodyPr>
          <a:lstStyle/>
          <a:p>
            <a:r>
              <a:rPr lang="pl-PL" dirty="0"/>
              <a:t>https://youtu.be/8Gy2f8LiQuU</a:t>
            </a:r>
          </a:p>
        </p:txBody>
      </p:sp>
    </p:spTree>
    <p:extLst>
      <p:ext uri="{BB962C8B-B14F-4D97-AF65-F5344CB8AC3E}">
        <p14:creationId xmlns:p14="http://schemas.microsoft.com/office/powerpoint/2010/main" val="40019830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46BEF-F840-0B25-DD2B-A56150843E5F}"/>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839DC3D6-05E0-A415-A0F5-38010386F8EC}"/>
              </a:ext>
            </a:extLst>
          </p:cNvPr>
          <p:cNvSpPr>
            <a:spLocks noGrp="1"/>
          </p:cNvSpPr>
          <p:nvPr>
            <p:ph type="sldNum" sz="quarter" idx="10"/>
          </p:nvPr>
        </p:nvSpPr>
        <p:spPr/>
        <p:txBody>
          <a:bodyPr/>
          <a:lstStyle/>
          <a:p>
            <a:fld id="{EB4015AA-59F6-416B-87A6-8E3D940284E2}" type="slidenum">
              <a:rPr lang="pl-PL" smtClean="0"/>
              <a:pPr/>
              <a:t>49</a:t>
            </a:fld>
            <a:endParaRPr lang="pl-PL" dirty="0"/>
          </a:p>
        </p:txBody>
      </p:sp>
      <p:sp>
        <p:nvSpPr>
          <p:cNvPr id="14" name="Rectangle 3">
            <a:extLst>
              <a:ext uri="{FF2B5EF4-FFF2-40B4-BE49-F238E27FC236}">
                <a16:creationId xmlns:a16="http://schemas.microsoft.com/office/drawing/2014/main" id="{40AC8557-35F7-BF97-3671-E09709F87318}"/>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36528F4A-01F0-B964-B4F9-4D64F24B70AD}"/>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C0424D87-2F6E-F6C8-D9C4-37872B014CBA}"/>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rgbClr val="009999"/>
                </a:solidFill>
              </a:rPr>
              <a:t>POBIERANIE PRÓBEK Z DUŻYCH POWIERZCHNI (POWYŻEJ 100 CM</a:t>
            </a:r>
            <a:r>
              <a:rPr lang="pl-PL" sz="2000" b="1" baseline="30000" dirty="0">
                <a:solidFill>
                  <a:srgbClr val="009999"/>
                </a:solidFill>
              </a:rPr>
              <a:t>2</a:t>
            </a:r>
            <a:r>
              <a:rPr lang="pl-PL" sz="2000" b="1" dirty="0">
                <a:solidFill>
                  <a:srgbClr val="009999"/>
                </a:solidFill>
              </a:rPr>
              <a:t>)</a:t>
            </a:r>
          </a:p>
          <a:p>
            <a:pPr marL="0" indent="0">
              <a:buNone/>
            </a:pPr>
            <a:r>
              <a:rPr lang="pl-PL" sz="2000" b="1" dirty="0">
                <a:solidFill>
                  <a:srgbClr val="009999"/>
                </a:solidFill>
              </a:rPr>
              <a:t>Z UŻYCIEM GĄBKI Z UCHWYTEM (METODA ROZMAZU)</a:t>
            </a:r>
          </a:p>
          <a:p>
            <a:pPr marL="0" indent="0">
              <a:buNone/>
            </a:pPr>
            <a:endParaRPr lang="pl-PL" sz="2000" b="1" dirty="0">
              <a:solidFill>
                <a:srgbClr val="009999"/>
              </a:solidFill>
            </a:endParaRPr>
          </a:p>
          <a:p>
            <a:pPr marL="0" indent="0">
              <a:buNone/>
            </a:pPr>
            <a:r>
              <a:rPr lang="pl-PL" sz="2000" b="1" dirty="0">
                <a:solidFill>
                  <a:srgbClr val="009999"/>
                </a:solidFill>
              </a:rPr>
              <a:t>Uwaga: zalecana powierzchnia do pobierania próbek powinna wynosić</a:t>
            </a:r>
          </a:p>
          <a:p>
            <a:pPr marL="0" indent="0">
              <a:buNone/>
            </a:pPr>
            <a:r>
              <a:rPr lang="pl-PL" sz="2000" b="1" dirty="0">
                <a:solidFill>
                  <a:srgbClr val="009999"/>
                </a:solidFill>
              </a:rPr>
              <a:t>               od 1000 do 3000 cm²</a:t>
            </a:r>
          </a:p>
        </p:txBody>
      </p:sp>
      <p:pic>
        <p:nvPicPr>
          <p:cNvPr id="5" name="Obraz 4">
            <a:extLst>
              <a:ext uri="{FF2B5EF4-FFF2-40B4-BE49-F238E27FC236}">
                <a16:creationId xmlns:a16="http://schemas.microsoft.com/office/drawing/2014/main" id="{003C6994-76D1-FB5E-E154-A30A1B30861A}"/>
              </a:ext>
            </a:extLst>
          </p:cNvPr>
          <p:cNvPicPr>
            <a:picLocks noChangeAspect="1"/>
          </p:cNvPicPr>
          <p:nvPr/>
        </p:nvPicPr>
        <p:blipFill>
          <a:blip r:embed="rId3"/>
          <a:stretch>
            <a:fillRect/>
          </a:stretch>
        </p:blipFill>
        <p:spPr>
          <a:xfrm>
            <a:off x="881410" y="3072473"/>
            <a:ext cx="2347456" cy="3578258"/>
          </a:xfrm>
          <a:prstGeom prst="rect">
            <a:avLst/>
          </a:prstGeom>
        </p:spPr>
      </p:pic>
      <p:pic>
        <p:nvPicPr>
          <p:cNvPr id="10" name="Obraz 9">
            <a:extLst>
              <a:ext uri="{FF2B5EF4-FFF2-40B4-BE49-F238E27FC236}">
                <a16:creationId xmlns:a16="http://schemas.microsoft.com/office/drawing/2014/main" id="{E99EE94F-9CB1-6FF2-DAC9-6688B244D7B8}"/>
              </a:ext>
            </a:extLst>
          </p:cNvPr>
          <p:cNvPicPr>
            <a:picLocks noChangeAspect="1"/>
          </p:cNvPicPr>
          <p:nvPr/>
        </p:nvPicPr>
        <p:blipFill>
          <a:blip r:embed="rId4"/>
          <a:stretch>
            <a:fillRect/>
          </a:stretch>
        </p:blipFill>
        <p:spPr>
          <a:xfrm>
            <a:off x="3950017" y="3098666"/>
            <a:ext cx="2759209" cy="3578258"/>
          </a:xfrm>
          <a:prstGeom prst="rect">
            <a:avLst/>
          </a:prstGeom>
        </p:spPr>
      </p:pic>
      <p:pic>
        <p:nvPicPr>
          <p:cNvPr id="13" name="Obraz 12">
            <a:extLst>
              <a:ext uri="{FF2B5EF4-FFF2-40B4-BE49-F238E27FC236}">
                <a16:creationId xmlns:a16="http://schemas.microsoft.com/office/drawing/2014/main" id="{14490FAE-57C5-A631-661F-095CF75739E3}"/>
              </a:ext>
            </a:extLst>
          </p:cNvPr>
          <p:cNvPicPr>
            <a:picLocks noChangeAspect="1"/>
          </p:cNvPicPr>
          <p:nvPr/>
        </p:nvPicPr>
        <p:blipFill>
          <a:blip r:embed="rId5"/>
          <a:stretch>
            <a:fillRect/>
          </a:stretch>
        </p:blipFill>
        <p:spPr>
          <a:xfrm>
            <a:off x="7153960" y="3127150"/>
            <a:ext cx="2862480" cy="3668479"/>
          </a:xfrm>
          <a:prstGeom prst="rect">
            <a:avLst/>
          </a:prstGeom>
        </p:spPr>
      </p:pic>
    </p:spTree>
    <p:extLst>
      <p:ext uri="{BB962C8B-B14F-4D97-AF65-F5344CB8AC3E}">
        <p14:creationId xmlns:p14="http://schemas.microsoft.com/office/powerpoint/2010/main" val="4092233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CustomShape 2"/>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5" name="Prostokąt 4"/>
          <p:cNvSpPr/>
          <p:nvPr/>
        </p:nvSpPr>
        <p:spPr>
          <a:xfrm>
            <a:off x="2943384" y="1204933"/>
            <a:ext cx="6295010" cy="923330"/>
          </a:xfrm>
          <a:prstGeom prst="rect">
            <a:avLst/>
          </a:prstGeom>
        </p:spPr>
        <p:txBody>
          <a:bodyPr wrap="square">
            <a:spAutoFit/>
          </a:bodyPr>
          <a:lstStyle/>
          <a:p>
            <a:pPr algn="ctr"/>
            <a:endParaRPr lang="pl-PL" dirty="0"/>
          </a:p>
          <a:p>
            <a:pPr algn="ctr"/>
            <a:r>
              <a:rPr lang="pl-PL" i="1" dirty="0"/>
              <a:t>Artykuł 5 </a:t>
            </a:r>
            <a:endParaRPr lang="pl-PL" dirty="0"/>
          </a:p>
          <a:p>
            <a:pPr algn="ctr"/>
            <a:r>
              <a:rPr lang="pl-PL" b="1" dirty="0"/>
              <a:t>Szczegółowe zasady badania i pobierania próbek </a:t>
            </a:r>
            <a:endParaRPr lang="pl-PL"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3"/>
          <p:cNvSpPr>
            <a:spLocks noChangeArrowheads="1"/>
          </p:cNvSpPr>
          <p:nvPr/>
        </p:nvSpPr>
        <p:spPr bwMode="auto">
          <a:xfrm>
            <a:off x="1665248" y="668267"/>
            <a:ext cx="7591154" cy="661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Rozporządzenie Komisji (WE) Nr 2073/2005</a:t>
            </a:r>
            <a:endParaRPr lang="pl-PL" altLang="pl-PL" sz="2455" dirty="0">
              <a:latin typeface="Open Sans" panose="020B0606030504020204" pitchFamily="34" charset="0"/>
              <a:ea typeface="Open Sans" panose="020B0606030504020204" pitchFamily="34" charset="0"/>
              <a:cs typeface="Open Sans" panose="020B0606030504020204" pitchFamily="34" charset="0"/>
            </a:endParaRPr>
          </a:p>
          <a:p>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descr="Obraz zawierający design&#10;&#10;Zawartość wygenerowana przez AI może być niepoprawna.">
            <a:extLst>
              <a:ext uri="{FF2B5EF4-FFF2-40B4-BE49-F238E27FC236}">
                <a16:creationId xmlns:a16="http://schemas.microsoft.com/office/drawing/2014/main" id="{BA1BD0F1-288A-37F1-B2A1-ADC993A952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77" y="628365"/>
            <a:ext cx="1512168" cy="1512168"/>
          </a:xfrm>
          <a:prstGeom prst="rect">
            <a:avLst/>
          </a:prstGeom>
        </p:spPr>
      </p:pic>
      <p:sp>
        <p:nvSpPr>
          <p:cNvPr id="14" name="pole tekstowe 13">
            <a:extLst>
              <a:ext uri="{FF2B5EF4-FFF2-40B4-BE49-F238E27FC236}">
                <a16:creationId xmlns:a16="http://schemas.microsoft.com/office/drawing/2014/main" id="{EBB134EB-3A62-B56B-88B8-3D9768228F32}"/>
              </a:ext>
            </a:extLst>
          </p:cNvPr>
          <p:cNvSpPr txBox="1"/>
          <p:nvPr/>
        </p:nvSpPr>
        <p:spPr>
          <a:xfrm>
            <a:off x="421877" y="3556955"/>
            <a:ext cx="4102501" cy="923330"/>
          </a:xfrm>
          <a:prstGeom prst="rect">
            <a:avLst/>
          </a:prstGeom>
          <a:noFill/>
        </p:spPr>
        <p:txBody>
          <a:bodyPr wrap="square" rtlCol="0">
            <a:spAutoFit/>
          </a:bodyPr>
          <a:lstStyle/>
          <a:p>
            <a:r>
              <a:rPr lang="pl-PL" dirty="0"/>
              <a:t>zagrożenie dla zdrowia publicznego</a:t>
            </a:r>
          </a:p>
          <a:p>
            <a:r>
              <a:rPr lang="pl-PL" dirty="0"/>
              <a:t> ze względu na obecność </a:t>
            </a:r>
            <a:r>
              <a:rPr lang="pl-PL" i="1" dirty="0" err="1"/>
              <a:t>Listeria</a:t>
            </a:r>
            <a:r>
              <a:rPr lang="pl-PL" i="1" dirty="0"/>
              <a:t> </a:t>
            </a:r>
            <a:r>
              <a:rPr lang="pl-PL" i="1" dirty="0" err="1"/>
              <a:t>monocytogenes</a:t>
            </a:r>
            <a:r>
              <a:rPr lang="pl-PL" i="1" dirty="0"/>
              <a:t> </a:t>
            </a:r>
            <a:endParaRPr lang="pl-PL" dirty="0"/>
          </a:p>
        </p:txBody>
      </p:sp>
      <p:sp>
        <p:nvSpPr>
          <p:cNvPr id="17" name="pole tekstowe 16">
            <a:extLst>
              <a:ext uri="{FF2B5EF4-FFF2-40B4-BE49-F238E27FC236}">
                <a16:creationId xmlns:a16="http://schemas.microsoft.com/office/drawing/2014/main" id="{6F19E765-9247-F938-2835-369CDFC852A3}"/>
              </a:ext>
            </a:extLst>
          </p:cNvPr>
          <p:cNvSpPr txBox="1"/>
          <p:nvPr/>
        </p:nvSpPr>
        <p:spPr>
          <a:xfrm>
            <a:off x="469065" y="6170076"/>
            <a:ext cx="5256584" cy="369332"/>
          </a:xfrm>
          <a:prstGeom prst="rect">
            <a:avLst/>
          </a:prstGeom>
          <a:noFill/>
        </p:spPr>
        <p:txBody>
          <a:bodyPr wrap="square" rtlCol="0">
            <a:spAutoFit/>
          </a:bodyPr>
          <a:lstStyle/>
          <a:p>
            <a:r>
              <a:rPr lang="pl-PL" dirty="0"/>
              <a:t>Stosowane własnych schematów pobierania próbek. </a:t>
            </a:r>
          </a:p>
        </p:txBody>
      </p:sp>
      <p:graphicFrame>
        <p:nvGraphicFramePr>
          <p:cNvPr id="7" name="Diagram 6">
            <a:extLst>
              <a:ext uri="{FF2B5EF4-FFF2-40B4-BE49-F238E27FC236}">
                <a16:creationId xmlns:a16="http://schemas.microsoft.com/office/drawing/2014/main" id="{6EC2602D-C128-D34A-A03C-44FBF6B4A637}"/>
              </a:ext>
            </a:extLst>
          </p:cNvPr>
          <p:cNvGraphicFramePr/>
          <p:nvPr>
            <p:extLst>
              <p:ext uri="{D42A27DB-BD31-4B8C-83A1-F6EECF244321}">
                <p14:modId xmlns:p14="http://schemas.microsoft.com/office/powerpoint/2010/main" val="2791009648"/>
              </p:ext>
            </p:extLst>
          </p:nvPr>
        </p:nvGraphicFramePr>
        <p:xfrm>
          <a:off x="3336811" y="2374905"/>
          <a:ext cx="5508155" cy="36002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Obraz 1">
            <a:extLst>
              <a:ext uri="{FF2B5EF4-FFF2-40B4-BE49-F238E27FC236}">
                <a16:creationId xmlns:a16="http://schemas.microsoft.com/office/drawing/2014/main" id="{3194BEF6-8456-BAA9-B991-D254C2C4E4D1}"/>
              </a:ext>
            </a:extLst>
          </p:cNvPr>
          <p:cNvPicPr>
            <a:picLocks noChangeAspect="1"/>
          </p:cNvPicPr>
          <p:nvPr/>
        </p:nvPicPr>
        <p:blipFill>
          <a:blip r:embed="rId9"/>
          <a:stretch>
            <a:fillRect/>
          </a:stretch>
        </p:blipFill>
        <p:spPr>
          <a:xfrm>
            <a:off x="8706417" y="425379"/>
            <a:ext cx="1793356" cy="1147303"/>
          </a:xfrm>
          <a:prstGeom prst="rect">
            <a:avLst/>
          </a:prstGeom>
        </p:spPr>
      </p:pic>
    </p:spTree>
    <p:extLst>
      <p:ext uri="{BB962C8B-B14F-4D97-AF65-F5344CB8AC3E}">
        <p14:creationId xmlns:p14="http://schemas.microsoft.com/office/powerpoint/2010/main" val="3898011648"/>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91D85-565B-3661-E156-43919D953E92}"/>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F9751CA8-16BA-A0BE-76A9-526EFEBD8696}"/>
              </a:ext>
            </a:extLst>
          </p:cNvPr>
          <p:cNvSpPr>
            <a:spLocks noGrp="1"/>
          </p:cNvSpPr>
          <p:nvPr>
            <p:ph type="sldNum" sz="quarter" idx="10"/>
          </p:nvPr>
        </p:nvSpPr>
        <p:spPr/>
        <p:txBody>
          <a:bodyPr/>
          <a:lstStyle/>
          <a:p>
            <a:fld id="{EB4015AA-59F6-416B-87A6-8E3D940284E2}" type="slidenum">
              <a:rPr lang="pl-PL" smtClean="0"/>
              <a:pPr/>
              <a:t>50</a:t>
            </a:fld>
            <a:endParaRPr lang="pl-PL" dirty="0"/>
          </a:p>
        </p:txBody>
      </p:sp>
      <p:sp>
        <p:nvSpPr>
          <p:cNvPr id="14" name="Rectangle 3">
            <a:extLst>
              <a:ext uri="{FF2B5EF4-FFF2-40B4-BE49-F238E27FC236}">
                <a16:creationId xmlns:a16="http://schemas.microsoft.com/office/drawing/2014/main" id="{7C9CF198-CCC3-A1BF-D94F-C039BAC2AFF1}"/>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0427E1B5-B312-F36E-1D1F-62E7E4F006AC}"/>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DDB7C53D-3314-1E2B-35D2-6608D3853C6D}"/>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rgbClr val="009999"/>
                </a:solidFill>
              </a:rPr>
              <a:t>POBIERANIE PRÓBEK Z DUŻYCH POWIERZCHNI (POWYŻEJ 100 CM</a:t>
            </a:r>
            <a:r>
              <a:rPr lang="pl-PL" sz="2000" b="1" baseline="30000" dirty="0">
                <a:solidFill>
                  <a:srgbClr val="009999"/>
                </a:solidFill>
              </a:rPr>
              <a:t>2</a:t>
            </a:r>
            <a:r>
              <a:rPr lang="pl-PL" sz="2000" b="1" dirty="0">
                <a:solidFill>
                  <a:srgbClr val="009999"/>
                </a:solidFill>
              </a:rPr>
              <a:t>)</a:t>
            </a:r>
          </a:p>
          <a:p>
            <a:pPr marL="0" indent="0">
              <a:buNone/>
            </a:pPr>
            <a:r>
              <a:rPr lang="pl-PL" sz="2000" b="1" dirty="0">
                <a:solidFill>
                  <a:srgbClr val="009999"/>
                </a:solidFill>
              </a:rPr>
              <a:t>Z UŻYCIEM GĄBKI Z UCHWYTEM (METODA ROZMAZU)</a:t>
            </a:r>
          </a:p>
          <a:p>
            <a:pPr marL="0" indent="0">
              <a:buNone/>
            </a:pPr>
            <a:endParaRPr lang="pl-PL" sz="2000" b="1" dirty="0">
              <a:solidFill>
                <a:srgbClr val="009999"/>
              </a:solidFill>
            </a:endParaRPr>
          </a:p>
          <a:p>
            <a:pPr marL="0" indent="0">
              <a:buNone/>
            </a:pPr>
            <a:r>
              <a:rPr lang="pl-PL" sz="2000" b="1" dirty="0">
                <a:solidFill>
                  <a:srgbClr val="009999"/>
                </a:solidFill>
              </a:rPr>
              <a:t>Uwaga: zalecana powierzchnia do pobierania próbek powinna wynosić</a:t>
            </a:r>
          </a:p>
          <a:p>
            <a:pPr marL="0" indent="0">
              <a:buNone/>
            </a:pPr>
            <a:r>
              <a:rPr lang="pl-PL" sz="2000" b="1" dirty="0">
                <a:solidFill>
                  <a:srgbClr val="009999"/>
                </a:solidFill>
              </a:rPr>
              <a:t>               od 1000 do 3000 cm²</a:t>
            </a:r>
          </a:p>
        </p:txBody>
      </p:sp>
      <p:pic>
        <p:nvPicPr>
          <p:cNvPr id="5" name="Obraz 4">
            <a:extLst>
              <a:ext uri="{FF2B5EF4-FFF2-40B4-BE49-F238E27FC236}">
                <a16:creationId xmlns:a16="http://schemas.microsoft.com/office/drawing/2014/main" id="{B4561A1C-F9F8-ABE1-BACD-703CC3EE02DF}"/>
              </a:ext>
            </a:extLst>
          </p:cNvPr>
          <p:cNvPicPr>
            <a:picLocks noChangeAspect="1"/>
          </p:cNvPicPr>
          <p:nvPr/>
        </p:nvPicPr>
        <p:blipFill>
          <a:blip r:embed="rId3"/>
          <a:stretch>
            <a:fillRect/>
          </a:stretch>
        </p:blipFill>
        <p:spPr>
          <a:xfrm>
            <a:off x="3545706" y="3066749"/>
            <a:ext cx="2421500" cy="4043088"/>
          </a:xfrm>
          <a:prstGeom prst="rect">
            <a:avLst/>
          </a:prstGeom>
        </p:spPr>
      </p:pic>
      <p:pic>
        <p:nvPicPr>
          <p:cNvPr id="7" name="Obraz 6">
            <a:extLst>
              <a:ext uri="{FF2B5EF4-FFF2-40B4-BE49-F238E27FC236}">
                <a16:creationId xmlns:a16="http://schemas.microsoft.com/office/drawing/2014/main" id="{9B7C36BE-5C6D-BC7C-B841-D7265C0CE95D}"/>
              </a:ext>
            </a:extLst>
          </p:cNvPr>
          <p:cNvPicPr>
            <a:picLocks noChangeAspect="1"/>
          </p:cNvPicPr>
          <p:nvPr/>
        </p:nvPicPr>
        <p:blipFill>
          <a:blip r:embed="rId4"/>
          <a:stretch>
            <a:fillRect/>
          </a:stretch>
        </p:blipFill>
        <p:spPr>
          <a:xfrm>
            <a:off x="753456" y="3115965"/>
            <a:ext cx="2351115" cy="4043089"/>
          </a:xfrm>
          <a:prstGeom prst="rect">
            <a:avLst/>
          </a:prstGeom>
        </p:spPr>
      </p:pic>
      <p:pic>
        <p:nvPicPr>
          <p:cNvPr id="9" name="Obraz 8">
            <a:extLst>
              <a:ext uri="{FF2B5EF4-FFF2-40B4-BE49-F238E27FC236}">
                <a16:creationId xmlns:a16="http://schemas.microsoft.com/office/drawing/2014/main" id="{08C6798B-0523-51BD-D6A6-0733F9EBA481}"/>
              </a:ext>
            </a:extLst>
          </p:cNvPr>
          <p:cNvPicPr>
            <a:picLocks noChangeAspect="1"/>
          </p:cNvPicPr>
          <p:nvPr/>
        </p:nvPicPr>
        <p:blipFill>
          <a:blip r:embed="rId5"/>
          <a:stretch>
            <a:fillRect/>
          </a:stretch>
        </p:blipFill>
        <p:spPr>
          <a:xfrm>
            <a:off x="6643222" y="3031758"/>
            <a:ext cx="2403348" cy="4078079"/>
          </a:xfrm>
          <a:prstGeom prst="rect">
            <a:avLst/>
          </a:prstGeom>
        </p:spPr>
      </p:pic>
    </p:spTree>
    <p:extLst>
      <p:ext uri="{BB962C8B-B14F-4D97-AF65-F5344CB8AC3E}">
        <p14:creationId xmlns:p14="http://schemas.microsoft.com/office/powerpoint/2010/main" val="35634836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7E4F3-6A54-C9E3-0014-10814337CABE}"/>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175C59A7-434F-FC46-007C-1DCB9AE6CB9B}"/>
              </a:ext>
            </a:extLst>
          </p:cNvPr>
          <p:cNvSpPr>
            <a:spLocks noGrp="1"/>
          </p:cNvSpPr>
          <p:nvPr>
            <p:ph type="sldNum" sz="quarter" idx="10"/>
          </p:nvPr>
        </p:nvSpPr>
        <p:spPr/>
        <p:txBody>
          <a:bodyPr/>
          <a:lstStyle/>
          <a:p>
            <a:fld id="{EB4015AA-59F6-416B-87A6-8E3D940284E2}" type="slidenum">
              <a:rPr lang="pl-PL" smtClean="0"/>
              <a:pPr/>
              <a:t>51</a:t>
            </a:fld>
            <a:endParaRPr lang="pl-PL" dirty="0"/>
          </a:p>
        </p:txBody>
      </p:sp>
      <p:sp>
        <p:nvSpPr>
          <p:cNvPr id="14" name="Rectangle 3">
            <a:extLst>
              <a:ext uri="{FF2B5EF4-FFF2-40B4-BE49-F238E27FC236}">
                <a16:creationId xmlns:a16="http://schemas.microsoft.com/office/drawing/2014/main" id="{117DD613-29B1-4499-0D90-949F6ED8E14D}"/>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EC708256-A9E5-F480-FAB9-C2D9FD9B9B0D}"/>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29B5174A-325D-2FBC-A6E7-05C9985AF2BE}"/>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rgbClr val="009999"/>
                </a:solidFill>
              </a:rPr>
              <a:t>POBIERANIE PRÓBEK Z DUŻYCH POWIERZCHNI (POWYŻEJ 100 CM</a:t>
            </a:r>
            <a:r>
              <a:rPr lang="pl-PL" sz="2000" b="1" baseline="30000" dirty="0">
                <a:solidFill>
                  <a:srgbClr val="009999"/>
                </a:solidFill>
              </a:rPr>
              <a:t>2</a:t>
            </a:r>
            <a:r>
              <a:rPr lang="pl-PL" sz="2000" b="1" dirty="0">
                <a:solidFill>
                  <a:srgbClr val="009999"/>
                </a:solidFill>
              </a:rPr>
              <a:t>)</a:t>
            </a:r>
          </a:p>
          <a:p>
            <a:pPr marL="0" indent="0">
              <a:buNone/>
            </a:pPr>
            <a:r>
              <a:rPr lang="pl-PL" sz="2000" b="1" dirty="0">
                <a:solidFill>
                  <a:srgbClr val="009999"/>
                </a:solidFill>
              </a:rPr>
              <a:t>Z UŻYCIEM GĄBKI Z UCHWYTEM (METODA ROZMAZU)</a:t>
            </a:r>
          </a:p>
          <a:p>
            <a:pPr marL="0" indent="0">
              <a:buNone/>
            </a:pPr>
            <a:endParaRPr lang="pl-PL" sz="2000" b="1" dirty="0">
              <a:solidFill>
                <a:srgbClr val="009999"/>
              </a:solidFill>
            </a:endParaRPr>
          </a:p>
          <a:p>
            <a:pPr marL="0" indent="0">
              <a:buNone/>
            </a:pPr>
            <a:r>
              <a:rPr lang="pl-PL" sz="2000" b="1" dirty="0">
                <a:solidFill>
                  <a:srgbClr val="009999"/>
                </a:solidFill>
              </a:rPr>
              <a:t>Uwaga: zalecana powierzchnia do pobierania próbek powinna wynosić</a:t>
            </a:r>
          </a:p>
          <a:p>
            <a:pPr marL="0" indent="0">
              <a:buNone/>
            </a:pPr>
            <a:r>
              <a:rPr lang="pl-PL" sz="2000" b="1" dirty="0">
                <a:solidFill>
                  <a:srgbClr val="009999"/>
                </a:solidFill>
              </a:rPr>
              <a:t>               od 1000 do 3000 cm²</a:t>
            </a:r>
          </a:p>
        </p:txBody>
      </p:sp>
      <p:pic>
        <p:nvPicPr>
          <p:cNvPr id="10" name="Obraz 9">
            <a:extLst>
              <a:ext uri="{FF2B5EF4-FFF2-40B4-BE49-F238E27FC236}">
                <a16:creationId xmlns:a16="http://schemas.microsoft.com/office/drawing/2014/main" id="{646723E9-5A4C-758D-F78E-41797CA1DA25}"/>
              </a:ext>
            </a:extLst>
          </p:cNvPr>
          <p:cNvPicPr>
            <a:picLocks noChangeAspect="1"/>
          </p:cNvPicPr>
          <p:nvPr/>
        </p:nvPicPr>
        <p:blipFill>
          <a:blip r:embed="rId3"/>
          <a:stretch>
            <a:fillRect/>
          </a:stretch>
        </p:blipFill>
        <p:spPr>
          <a:xfrm>
            <a:off x="753456" y="3230379"/>
            <a:ext cx="2325951" cy="3956790"/>
          </a:xfrm>
          <a:prstGeom prst="rect">
            <a:avLst/>
          </a:prstGeom>
        </p:spPr>
      </p:pic>
      <p:pic>
        <p:nvPicPr>
          <p:cNvPr id="12" name="Obraz 11">
            <a:extLst>
              <a:ext uri="{FF2B5EF4-FFF2-40B4-BE49-F238E27FC236}">
                <a16:creationId xmlns:a16="http://schemas.microsoft.com/office/drawing/2014/main" id="{94CFA910-9D74-1D11-3870-FDDAF561D2F6}"/>
              </a:ext>
            </a:extLst>
          </p:cNvPr>
          <p:cNvPicPr>
            <a:picLocks noChangeAspect="1"/>
          </p:cNvPicPr>
          <p:nvPr/>
        </p:nvPicPr>
        <p:blipFill>
          <a:blip r:embed="rId4"/>
          <a:stretch>
            <a:fillRect/>
          </a:stretch>
        </p:blipFill>
        <p:spPr>
          <a:xfrm>
            <a:off x="3689722" y="3228910"/>
            <a:ext cx="2325951" cy="3942643"/>
          </a:xfrm>
          <a:prstGeom prst="rect">
            <a:avLst/>
          </a:prstGeom>
        </p:spPr>
      </p:pic>
      <p:pic>
        <p:nvPicPr>
          <p:cNvPr id="15" name="Obraz 14">
            <a:extLst>
              <a:ext uri="{FF2B5EF4-FFF2-40B4-BE49-F238E27FC236}">
                <a16:creationId xmlns:a16="http://schemas.microsoft.com/office/drawing/2014/main" id="{61CE765F-6B64-BF04-CC6E-12B94ABA7F7E}"/>
              </a:ext>
            </a:extLst>
          </p:cNvPr>
          <p:cNvPicPr>
            <a:picLocks noChangeAspect="1"/>
          </p:cNvPicPr>
          <p:nvPr/>
        </p:nvPicPr>
        <p:blipFill>
          <a:blip r:embed="rId5"/>
          <a:stretch>
            <a:fillRect/>
          </a:stretch>
        </p:blipFill>
        <p:spPr>
          <a:xfrm>
            <a:off x="6625988" y="3238146"/>
            <a:ext cx="2325952" cy="3985836"/>
          </a:xfrm>
          <a:prstGeom prst="rect">
            <a:avLst/>
          </a:prstGeom>
        </p:spPr>
      </p:pic>
      <p:sp>
        <p:nvSpPr>
          <p:cNvPr id="16" name="pole tekstowe 15">
            <a:extLst>
              <a:ext uri="{FF2B5EF4-FFF2-40B4-BE49-F238E27FC236}">
                <a16:creationId xmlns:a16="http://schemas.microsoft.com/office/drawing/2014/main" id="{94F06357-DD8A-1555-53DB-03C177413C10}"/>
              </a:ext>
            </a:extLst>
          </p:cNvPr>
          <p:cNvSpPr txBox="1"/>
          <p:nvPr/>
        </p:nvSpPr>
        <p:spPr>
          <a:xfrm>
            <a:off x="9160368" y="3484024"/>
            <a:ext cx="1299663" cy="1169551"/>
          </a:xfrm>
          <a:prstGeom prst="rect">
            <a:avLst/>
          </a:prstGeom>
          <a:noFill/>
        </p:spPr>
        <p:txBody>
          <a:bodyPr wrap="square">
            <a:spAutoFit/>
          </a:bodyPr>
          <a:lstStyle/>
          <a:p>
            <a:r>
              <a:rPr lang="pl-PL" sz="1400" dirty="0"/>
              <a:t>Precyzyjnie opisać/ zidentyfikować próbkę</a:t>
            </a:r>
          </a:p>
          <a:p>
            <a:endParaRPr lang="pl-PL" sz="1400" dirty="0"/>
          </a:p>
        </p:txBody>
      </p:sp>
      <p:sp>
        <p:nvSpPr>
          <p:cNvPr id="17" name="pole tekstowe 16">
            <a:extLst>
              <a:ext uri="{FF2B5EF4-FFF2-40B4-BE49-F238E27FC236}">
                <a16:creationId xmlns:a16="http://schemas.microsoft.com/office/drawing/2014/main" id="{8462FB12-29B4-B178-8DE2-43CA518EB6D9}"/>
              </a:ext>
            </a:extLst>
          </p:cNvPr>
          <p:cNvSpPr txBox="1"/>
          <p:nvPr/>
        </p:nvSpPr>
        <p:spPr>
          <a:xfrm>
            <a:off x="9125200" y="4687510"/>
            <a:ext cx="1500128" cy="1600438"/>
          </a:xfrm>
          <a:prstGeom prst="rect">
            <a:avLst/>
          </a:prstGeom>
          <a:noFill/>
        </p:spPr>
        <p:txBody>
          <a:bodyPr wrap="square">
            <a:spAutoFit/>
          </a:bodyPr>
          <a:lstStyle/>
          <a:p>
            <a:r>
              <a:rPr lang="pl-PL" sz="1400" dirty="0"/>
              <a:t>Możliwość wydłużenia czasu przechowywania</a:t>
            </a:r>
          </a:p>
          <a:p>
            <a:r>
              <a:rPr lang="pl-PL" sz="1400" dirty="0"/>
              <a:t> do 48 godzin w temperaturze </a:t>
            </a:r>
          </a:p>
          <a:p>
            <a:r>
              <a:rPr lang="pl-PL" sz="1400" dirty="0"/>
              <a:t>od 1 do 5°C </a:t>
            </a:r>
          </a:p>
          <a:p>
            <a:r>
              <a:rPr lang="pl-PL" sz="1400" dirty="0"/>
              <a:t>(EN ISO 18593)</a:t>
            </a:r>
          </a:p>
        </p:txBody>
      </p:sp>
    </p:spTree>
    <p:extLst>
      <p:ext uri="{BB962C8B-B14F-4D97-AF65-F5344CB8AC3E}">
        <p14:creationId xmlns:p14="http://schemas.microsoft.com/office/powerpoint/2010/main" val="31167088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7F579-9378-9810-4E5C-80FD33D669B2}"/>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DB61328F-C357-7CC1-D4E8-BD914B1A398D}"/>
              </a:ext>
            </a:extLst>
          </p:cNvPr>
          <p:cNvSpPr>
            <a:spLocks noGrp="1"/>
          </p:cNvSpPr>
          <p:nvPr>
            <p:ph type="sldNum" sz="quarter" idx="10"/>
          </p:nvPr>
        </p:nvSpPr>
        <p:spPr/>
        <p:txBody>
          <a:bodyPr/>
          <a:lstStyle/>
          <a:p>
            <a:fld id="{EB4015AA-59F6-416B-87A6-8E3D940284E2}" type="slidenum">
              <a:rPr lang="pl-PL" smtClean="0"/>
              <a:pPr/>
              <a:t>52</a:t>
            </a:fld>
            <a:endParaRPr lang="pl-PL" dirty="0"/>
          </a:p>
        </p:txBody>
      </p:sp>
      <p:sp>
        <p:nvSpPr>
          <p:cNvPr id="14" name="Rectangle 3">
            <a:extLst>
              <a:ext uri="{FF2B5EF4-FFF2-40B4-BE49-F238E27FC236}">
                <a16:creationId xmlns:a16="http://schemas.microsoft.com/office/drawing/2014/main" id="{57DB3178-9B36-CAE9-90E6-4E5F86B83359}"/>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8A8F527E-0F5E-50FD-12F6-3140CBE4D4F8}"/>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E2DF2BBE-5D96-7ED4-90A7-EBDBA75FD459}"/>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chemeClr val="accent4">
                    <a:lumMod val="60000"/>
                    <a:lumOff val="40000"/>
                  </a:schemeClr>
                </a:solidFill>
              </a:rPr>
              <a:t>POBIERANIE PRÓBEK Z DUŻYCH POWIERZCHNI (POWYŻEJ 100 CM</a:t>
            </a:r>
            <a:r>
              <a:rPr lang="pl-PL" sz="2000" b="1" baseline="30000" dirty="0">
                <a:solidFill>
                  <a:schemeClr val="accent4">
                    <a:lumMod val="60000"/>
                    <a:lumOff val="40000"/>
                  </a:schemeClr>
                </a:solidFill>
              </a:rPr>
              <a:t>2</a:t>
            </a:r>
            <a:r>
              <a:rPr lang="pl-PL" sz="2000" b="1" dirty="0">
                <a:solidFill>
                  <a:schemeClr val="accent4">
                    <a:lumMod val="60000"/>
                    <a:lumOff val="40000"/>
                  </a:schemeClr>
                </a:solidFill>
              </a:rPr>
              <a:t>)</a:t>
            </a:r>
          </a:p>
          <a:p>
            <a:pPr marL="0" indent="0">
              <a:buNone/>
            </a:pPr>
            <a:r>
              <a:rPr lang="pl-PL" sz="2000" b="1" dirty="0">
                <a:solidFill>
                  <a:schemeClr val="accent4">
                    <a:lumMod val="60000"/>
                    <a:lumOff val="40000"/>
                  </a:schemeClr>
                </a:solidFill>
              </a:rPr>
              <a:t>Z UŻYCIEM ŚCIERECZKI  (METODA ROZMAZU)</a:t>
            </a:r>
          </a:p>
          <a:p>
            <a:pPr marL="0" indent="0">
              <a:buNone/>
            </a:pPr>
            <a:endParaRPr lang="pl-PL" sz="2000" b="1" dirty="0">
              <a:solidFill>
                <a:schemeClr val="accent4">
                  <a:lumMod val="60000"/>
                  <a:lumOff val="40000"/>
                </a:schemeClr>
              </a:solidFill>
            </a:endParaRPr>
          </a:p>
          <a:p>
            <a:pPr marL="0" indent="0">
              <a:buNone/>
            </a:pPr>
            <a:r>
              <a:rPr lang="pl-PL" sz="2000" b="1" dirty="0">
                <a:solidFill>
                  <a:schemeClr val="accent4">
                    <a:lumMod val="60000"/>
                    <a:lumOff val="40000"/>
                  </a:schemeClr>
                </a:solidFill>
              </a:rPr>
              <a:t>Uwaga: zalecana powierzchnia do pobierania próbek powinna wynosić</a:t>
            </a:r>
          </a:p>
          <a:p>
            <a:pPr marL="0" indent="0">
              <a:buNone/>
            </a:pPr>
            <a:r>
              <a:rPr lang="pl-PL" sz="2000" b="1" dirty="0">
                <a:solidFill>
                  <a:schemeClr val="accent4">
                    <a:lumMod val="60000"/>
                    <a:lumOff val="40000"/>
                  </a:schemeClr>
                </a:solidFill>
              </a:rPr>
              <a:t>               od 1000 do 3000 cm²</a:t>
            </a:r>
          </a:p>
        </p:txBody>
      </p:sp>
      <p:pic>
        <p:nvPicPr>
          <p:cNvPr id="5" name="Obraz 4">
            <a:extLst>
              <a:ext uri="{FF2B5EF4-FFF2-40B4-BE49-F238E27FC236}">
                <a16:creationId xmlns:a16="http://schemas.microsoft.com/office/drawing/2014/main" id="{4D0A3D17-D277-A798-175F-B6600E4DFFDB}"/>
              </a:ext>
            </a:extLst>
          </p:cNvPr>
          <p:cNvPicPr>
            <a:picLocks noChangeAspect="1"/>
          </p:cNvPicPr>
          <p:nvPr/>
        </p:nvPicPr>
        <p:blipFill>
          <a:blip r:embed="rId3"/>
          <a:stretch>
            <a:fillRect/>
          </a:stretch>
        </p:blipFill>
        <p:spPr>
          <a:xfrm>
            <a:off x="1234704" y="3087939"/>
            <a:ext cx="2302270" cy="3994829"/>
          </a:xfrm>
          <a:prstGeom prst="rect">
            <a:avLst/>
          </a:prstGeom>
        </p:spPr>
      </p:pic>
      <p:pic>
        <p:nvPicPr>
          <p:cNvPr id="7" name="Obraz 6">
            <a:extLst>
              <a:ext uri="{FF2B5EF4-FFF2-40B4-BE49-F238E27FC236}">
                <a16:creationId xmlns:a16="http://schemas.microsoft.com/office/drawing/2014/main" id="{41497D2D-6830-5DEB-5A46-9FA580F77194}"/>
              </a:ext>
            </a:extLst>
          </p:cNvPr>
          <p:cNvPicPr>
            <a:picLocks noChangeAspect="1"/>
          </p:cNvPicPr>
          <p:nvPr/>
        </p:nvPicPr>
        <p:blipFill>
          <a:blip r:embed="rId4"/>
          <a:stretch>
            <a:fillRect/>
          </a:stretch>
        </p:blipFill>
        <p:spPr>
          <a:xfrm>
            <a:off x="4183220" y="3087939"/>
            <a:ext cx="2304895" cy="3994829"/>
          </a:xfrm>
          <a:prstGeom prst="rect">
            <a:avLst/>
          </a:prstGeom>
        </p:spPr>
      </p:pic>
      <p:pic>
        <p:nvPicPr>
          <p:cNvPr id="9" name="Obraz 8">
            <a:extLst>
              <a:ext uri="{FF2B5EF4-FFF2-40B4-BE49-F238E27FC236}">
                <a16:creationId xmlns:a16="http://schemas.microsoft.com/office/drawing/2014/main" id="{615AC029-7F1E-E44D-9F66-37AE0E0030F7}"/>
              </a:ext>
            </a:extLst>
          </p:cNvPr>
          <p:cNvPicPr>
            <a:picLocks noChangeAspect="1"/>
          </p:cNvPicPr>
          <p:nvPr/>
        </p:nvPicPr>
        <p:blipFill>
          <a:blip r:embed="rId5"/>
          <a:stretch>
            <a:fillRect/>
          </a:stretch>
        </p:blipFill>
        <p:spPr>
          <a:xfrm>
            <a:off x="7134361" y="3072473"/>
            <a:ext cx="2322748" cy="4001901"/>
          </a:xfrm>
          <a:prstGeom prst="rect">
            <a:avLst/>
          </a:prstGeom>
        </p:spPr>
      </p:pic>
      <p:sp>
        <p:nvSpPr>
          <p:cNvPr id="13" name="pole tekstowe 12">
            <a:extLst>
              <a:ext uri="{FF2B5EF4-FFF2-40B4-BE49-F238E27FC236}">
                <a16:creationId xmlns:a16="http://schemas.microsoft.com/office/drawing/2014/main" id="{86195E95-79DA-5872-0C9E-F25DDFE6142F}"/>
              </a:ext>
            </a:extLst>
          </p:cNvPr>
          <p:cNvSpPr txBox="1"/>
          <p:nvPr/>
        </p:nvSpPr>
        <p:spPr>
          <a:xfrm>
            <a:off x="449362" y="7122421"/>
            <a:ext cx="5348612" cy="369332"/>
          </a:xfrm>
          <a:prstGeom prst="rect">
            <a:avLst/>
          </a:prstGeom>
          <a:noFill/>
        </p:spPr>
        <p:txBody>
          <a:bodyPr wrap="square">
            <a:spAutoFit/>
          </a:bodyPr>
          <a:lstStyle/>
          <a:p>
            <a:r>
              <a:rPr lang="pl-PL" dirty="0"/>
              <a:t>https://youtu.be/0tbaqvX0HRU</a:t>
            </a:r>
          </a:p>
        </p:txBody>
      </p:sp>
    </p:spTree>
    <p:extLst>
      <p:ext uri="{BB962C8B-B14F-4D97-AF65-F5344CB8AC3E}">
        <p14:creationId xmlns:p14="http://schemas.microsoft.com/office/powerpoint/2010/main" val="10915965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2B2F7-75DB-D412-A94A-67BFA3910D96}"/>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A48E6522-9277-8CF2-647F-373FB8B1C109}"/>
              </a:ext>
            </a:extLst>
          </p:cNvPr>
          <p:cNvSpPr>
            <a:spLocks noGrp="1"/>
          </p:cNvSpPr>
          <p:nvPr>
            <p:ph type="sldNum" sz="quarter" idx="10"/>
          </p:nvPr>
        </p:nvSpPr>
        <p:spPr/>
        <p:txBody>
          <a:bodyPr/>
          <a:lstStyle/>
          <a:p>
            <a:fld id="{EB4015AA-59F6-416B-87A6-8E3D940284E2}" type="slidenum">
              <a:rPr lang="pl-PL" smtClean="0"/>
              <a:pPr/>
              <a:t>53</a:t>
            </a:fld>
            <a:endParaRPr lang="pl-PL" dirty="0"/>
          </a:p>
        </p:txBody>
      </p:sp>
      <p:sp>
        <p:nvSpPr>
          <p:cNvPr id="14" name="Rectangle 3">
            <a:extLst>
              <a:ext uri="{FF2B5EF4-FFF2-40B4-BE49-F238E27FC236}">
                <a16:creationId xmlns:a16="http://schemas.microsoft.com/office/drawing/2014/main" id="{7F84133B-C8C3-C088-E244-25D392586A92}"/>
              </a:ext>
            </a:extLst>
          </p:cNvPr>
          <p:cNvSpPr>
            <a:spLocks noChangeArrowheads="1"/>
          </p:cNvSpPr>
          <p:nvPr/>
        </p:nvSpPr>
        <p:spPr bwMode="auto">
          <a:xfrm>
            <a:off x="1534046" y="683493"/>
            <a:ext cx="7591154" cy="41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Wytyczne techniczne EURL Lm</a:t>
            </a:r>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8B5FA609-CF96-6572-7A7E-196DFC77E042}"/>
              </a:ext>
            </a:extLst>
          </p:cNvPr>
          <p:cNvPicPr>
            <a:picLocks noChangeAspect="1"/>
          </p:cNvPicPr>
          <p:nvPr/>
        </p:nvPicPr>
        <p:blipFill>
          <a:blip r:embed="rId2"/>
          <a:stretch>
            <a:fillRect/>
          </a:stretch>
        </p:blipFill>
        <p:spPr>
          <a:xfrm>
            <a:off x="8002239" y="492512"/>
            <a:ext cx="2457793" cy="609685"/>
          </a:xfrm>
          <a:prstGeom prst="rect">
            <a:avLst/>
          </a:prstGeom>
        </p:spPr>
      </p:pic>
      <p:sp>
        <p:nvSpPr>
          <p:cNvPr id="28" name="pole tekstowe 27">
            <a:extLst>
              <a:ext uri="{FF2B5EF4-FFF2-40B4-BE49-F238E27FC236}">
                <a16:creationId xmlns:a16="http://schemas.microsoft.com/office/drawing/2014/main" id="{76692D4C-4FD3-AC72-0FF3-89CA5264EBE7}"/>
              </a:ext>
            </a:extLst>
          </p:cNvPr>
          <p:cNvSpPr txBox="1"/>
          <p:nvPr/>
        </p:nvSpPr>
        <p:spPr>
          <a:xfrm>
            <a:off x="753456" y="1271727"/>
            <a:ext cx="9152333" cy="1631216"/>
          </a:xfrm>
          <a:prstGeom prst="rect">
            <a:avLst/>
          </a:prstGeom>
          <a:noFill/>
        </p:spPr>
        <p:txBody>
          <a:bodyPr wrap="square">
            <a:spAutoFit/>
          </a:bodyPr>
          <a:lstStyle/>
          <a:p>
            <a:pPr marL="0" indent="0">
              <a:buNone/>
            </a:pPr>
            <a:r>
              <a:rPr lang="pl-PL" sz="2000" b="1" dirty="0">
                <a:solidFill>
                  <a:schemeClr val="accent4">
                    <a:lumMod val="60000"/>
                    <a:lumOff val="40000"/>
                  </a:schemeClr>
                </a:solidFill>
              </a:rPr>
              <a:t>POBIERANIE PRÓBEK Z DUŻYCH POWIERZCHNI (POWYŻEJ 100 CM</a:t>
            </a:r>
            <a:r>
              <a:rPr lang="pl-PL" sz="2000" b="1" baseline="30000" dirty="0">
                <a:solidFill>
                  <a:schemeClr val="accent4">
                    <a:lumMod val="60000"/>
                    <a:lumOff val="40000"/>
                  </a:schemeClr>
                </a:solidFill>
              </a:rPr>
              <a:t>2</a:t>
            </a:r>
            <a:r>
              <a:rPr lang="pl-PL" sz="2000" b="1" dirty="0">
                <a:solidFill>
                  <a:schemeClr val="accent4">
                    <a:lumMod val="60000"/>
                    <a:lumOff val="40000"/>
                  </a:schemeClr>
                </a:solidFill>
              </a:rPr>
              <a:t>)</a:t>
            </a:r>
          </a:p>
          <a:p>
            <a:pPr marL="0" indent="0">
              <a:buNone/>
            </a:pPr>
            <a:r>
              <a:rPr lang="pl-PL" sz="2000" b="1" dirty="0">
                <a:solidFill>
                  <a:schemeClr val="accent4">
                    <a:lumMod val="60000"/>
                    <a:lumOff val="40000"/>
                  </a:schemeClr>
                </a:solidFill>
              </a:rPr>
              <a:t>Z UŻYCIEM ŚCIERECZKI  (METODA ROZMAZU)</a:t>
            </a:r>
          </a:p>
          <a:p>
            <a:pPr marL="0" indent="0">
              <a:buNone/>
            </a:pPr>
            <a:endParaRPr lang="pl-PL" sz="2000" b="1" dirty="0">
              <a:solidFill>
                <a:schemeClr val="accent4">
                  <a:lumMod val="60000"/>
                  <a:lumOff val="40000"/>
                </a:schemeClr>
              </a:solidFill>
            </a:endParaRPr>
          </a:p>
          <a:p>
            <a:pPr marL="0" indent="0">
              <a:buNone/>
            </a:pPr>
            <a:r>
              <a:rPr lang="pl-PL" sz="2000" b="1" dirty="0">
                <a:solidFill>
                  <a:schemeClr val="accent4">
                    <a:lumMod val="60000"/>
                    <a:lumOff val="40000"/>
                  </a:schemeClr>
                </a:solidFill>
              </a:rPr>
              <a:t>Uwaga: zalecana powierzchnia do pobierania próbek powinna wynosić</a:t>
            </a:r>
          </a:p>
          <a:p>
            <a:pPr marL="0" indent="0">
              <a:buNone/>
            </a:pPr>
            <a:r>
              <a:rPr lang="pl-PL" sz="2000" b="1" dirty="0">
                <a:solidFill>
                  <a:schemeClr val="accent4">
                    <a:lumMod val="60000"/>
                    <a:lumOff val="40000"/>
                  </a:schemeClr>
                </a:solidFill>
              </a:rPr>
              <a:t>               od 1000 do 3000 cm²</a:t>
            </a:r>
          </a:p>
        </p:txBody>
      </p:sp>
      <p:pic>
        <p:nvPicPr>
          <p:cNvPr id="6" name="Obraz 5">
            <a:extLst>
              <a:ext uri="{FF2B5EF4-FFF2-40B4-BE49-F238E27FC236}">
                <a16:creationId xmlns:a16="http://schemas.microsoft.com/office/drawing/2014/main" id="{DEA47C2E-AFAA-7A57-2183-484967E051FF}"/>
              </a:ext>
            </a:extLst>
          </p:cNvPr>
          <p:cNvPicPr>
            <a:picLocks noChangeAspect="1"/>
          </p:cNvPicPr>
          <p:nvPr/>
        </p:nvPicPr>
        <p:blipFill>
          <a:blip r:embed="rId3"/>
          <a:stretch>
            <a:fillRect/>
          </a:stretch>
        </p:blipFill>
        <p:spPr>
          <a:xfrm>
            <a:off x="521370" y="3095781"/>
            <a:ext cx="2479875" cy="4283894"/>
          </a:xfrm>
          <a:prstGeom prst="rect">
            <a:avLst/>
          </a:prstGeom>
        </p:spPr>
      </p:pic>
      <p:pic>
        <p:nvPicPr>
          <p:cNvPr id="10" name="Obraz 9">
            <a:extLst>
              <a:ext uri="{FF2B5EF4-FFF2-40B4-BE49-F238E27FC236}">
                <a16:creationId xmlns:a16="http://schemas.microsoft.com/office/drawing/2014/main" id="{D37B0683-BCA5-A3AE-8621-6098505A3105}"/>
              </a:ext>
            </a:extLst>
          </p:cNvPr>
          <p:cNvPicPr>
            <a:picLocks noChangeAspect="1"/>
          </p:cNvPicPr>
          <p:nvPr/>
        </p:nvPicPr>
        <p:blipFill>
          <a:blip r:embed="rId4"/>
          <a:stretch>
            <a:fillRect/>
          </a:stretch>
        </p:blipFill>
        <p:spPr>
          <a:xfrm>
            <a:off x="3323056" y="3102002"/>
            <a:ext cx="2479875" cy="4294291"/>
          </a:xfrm>
          <a:prstGeom prst="rect">
            <a:avLst/>
          </a:prstGeom>
        </p:spPr>
      </p:pic>
      <p:pic>
        <p:nvPicPr>
          <p:cNvPr id="12" name="Obraz 11">
            <a:extLst>
              <a:ext uri="{FF2B5EF4-FFF2-40B4-BE49-F238E27FC236}">
                <a16:creationId xmlns:a16="http://schemas.microsoft.com/office/drawing/2014/main" id="{D649A227-E94A-D3AE-5E74-94B92AB135E5}"/>
              </a:ext>
            </a:extLst>
          </p:cNvPr>
          <p:cNvPicPr>
            <a:picLocks noChangeAspect="1"/>
          </p:cNvPicPr>
          <p:nvPr/>
        </p:nvPicPr>
        <p:blipFill>
          <a:blip r:embed="rId5"/>
          <a:stretch>
            <a:fillRect/>
          </a:stretch>
        </p:blipFill>
        <p:spPr>
          <a:xfrm>
            <a:off x="6124742" y="3128841"/>
            <a:ext cx="2479875" cy="4267452"/>
          </a:xfrm>
          <a:prstGeom prst="rect">
            <a:avLst/>
          </a:prstGeom>
        </p:spPr>
      </p:pic>
      <p:sp>
        <p:nvSpPr>
          <p:cNvPr id="17" name="pole tekstowe 16">
            <a:extLst>
              <a:ext uri="{FF2B5EF4-FFF2-40B4-BE49-F238E27FC236}">
                <a16:creationId xmlns:a16="http://schemas.microsoft.com/office/drawing/2014/main" id="{75CB8537-32F2-A718-A99D-28AEFF8FD8AA}"/>
              </a:ext>
            </a:extLst>
          </p:cNvPr>
          <p:cNvSpPr txBox="1"/>
          <p:nvPr/>
        </p:nvSpPr>
        <p:spPr>
          <a:xfrm>
            <a:off x="8794745" y="3275781"/>
            <a:ext cx="1740909" cy="1600438"/>
          </a:xfrm>
          <a:prstGeom prst="rect">
            <a:avLst/>
          </a:prstGeom>
          <a:noFill/>
        </p:spPr>
        <p:txBody>
          <a:bodyPr wrap="square">
            <a:spAutoFit/>
          </a:bodyPr>
          <a:lstStyle/>
          <a:p>
            <a:r>
              <a:rPr lang="pl-PL" sz="1400" dirty="0"/>
              <a:t>Możliwość wydłużenia czasu przechowywania</a:t>
            </a:r>
          </a:p>
          <a:p>
            <a:r>
              <a:rPr lang="pl-PL" sz="1400" dirty="0"/>
              <a:t> do 48 godzin w temperaturze </a:t>
            </a:r>
          </a:p>
          <a:p>
            <a:r>
              <a:rPr lang="pl-PL" sz="1400" dirty="0"/>
              <a:t>od 1 do 5°C </a:t>
            </a:r>
          </a:p>
          <a:p>
            <a:r>
              <a:rPr lang="pl-PL" sz="1400" dirty="0"/>
              <a:t>(EN ISO 18593)</a:t>
            </a:r>
          </a:p>
        </p:txBody>
      </p:sp>
    </p:spTree>
    <p:extLst>
      <p:ext uri="{BB962C8B-B14F-4D97-AF65-F5344CB8AC3E}">
        <p14:creationId xmlns:p14="http://schemas.microsoft.com/office/powerpoint/2010/main" val="13435830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FA4DF-963B-E3FA-17DF-3462699E837D}"/>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8E683F9-C66E-9051-2C8D-24242DCFDED0}"/>
              </a:ext>
            </a:extLst>
          </p:cNvPr>
          <p:cNvSpPr>
            <a:spLocks noGrp="1"/>
          </p:cNvSpPr>
          <p:nvPr>
            <p:ph idx="1"/>
          </p:nvPr>
        </p:nvSpPr>
        <p:spPr>
          <a:xfrm>
            <a:off x="3401689" y="1979837"/>
            <a:ext cx="6264599" cy="4680002"/>
          </a:xfrm>
        </p:spPr>
        <p:txBody>
          <a:bodyPr/>
          <a:lstStyle/>
          <a:p>
            <a:pPr marL="0" indent="0">
              <a:buNone/>
            </a:pPr>
            <a:r>
              <a:rPr lang="pl-PL" b="1" dirty="0"/>
              <a:t>„</a:t>
            </a:r>
            <a:endParaRPr lang="pl-PL" altLang="pl-PL" dirty="0">
              <a:solidFill>
                <a:srgbClr val="000066"/>
              </a:solidFill>
            </a:endParaRPr>
          </a:p>
          <a:p>
            <a:pPr algn="ctr">
              <a:spcBef>
                <a:spcPct val="20000"/>
              </a:spcBef>
              <a:buClr>
                <a:schemeClr val="hlink"/>
              </a:buClr>
              <a:buNone/>
            </a:pPr>
            <a:endParaRPr lang="pl-PL" altLang="pl-PL" b="1" dirty="0">
              <a:solidFill>
                <a:srgbClr val="000066"/>
              </a:solidFill>
            </a:endParaRPr>
          </a:p>
          <a:p>
            <a:endParaRPr lang="pl-PL" dirty="0"/>
          </a:p>
        </p:txBody>
      </p:sp>
      <p:sp>
        <p:nvSpPr>
          <p:cNvPr id="4" name="Symbol zastępczy numeru slajdu 3">
            <a:extLst>
              <a:ext uri="{FF2B5EF4-FFF2-40B4-BE49-F238E27FC236}">
                <a16:creationId xmlns:a16="http://schemas.microsoft.com/office/drawing/2014/main" id="{046BAE53-A414-3569-3C2F-2AD44B836905}"/>
              </a:ext>
            </a:extLst>
          </p:cNvPr>
          <p:cNvSpPr>
            <a:spLocks noGrp="1"/>
          </p:cNvSpPr>
          <p:nvPr>
            <p:ph type="sldNum" sz="quarter" idx="10"/>
          </p:nvPr>
        </p:nvSpPr>
        <p:spPr/>
        <p:txBody>
          <a:bodyPr/>
          <a:lstStyle/>
          <a:p>
            <a:fld id="{EB4015AA-59F6-416B-87A6-8E3D940284E2}" type="slidenum">
              <a:rPr lang="pl-PL" smtClean="0"/>
              <a:pPr/>
              <a:t>54</a:t>
            </a:fld>
            <a:endParaRPr lang="pl-PL" dirty="0"/>
          </a:p>
        </p:txBody>
      </p:sp>
      <p:pic>
        <p:nvPicPr>
          <p:cNvPr id="7" name="Obraz 6">
            <a:extLst>
              <a:ext uri="{FF2B5EF4-FFF2-40B4-BE49-F238E27FC236}">
                <a16:creationId xmlns:a16="http://schemas.microsoft.com/office/drawing/2014/main" id="{1618D5F8-7725-18D7-1347-6D3FE847A74D}"/>
              </a:ext>
            </a:extLst>
          </p:cNvPr>
          <p:cNvPicPr>
            <a:picLocks noChangeAspect="1"/>
          </p:cNvPicPr>
          <p:nvPr/>
        </p:nvPicPr>
        <p:blipFill>
          <a:blip r:embed="rId2"/>
          <a:stretch>
            <a:fillRect/>
          </a:stretch>
        </p:blipFill>
        <p:spPr>
          <a:xfrm>
            <a:off x="2321570" y="279825"/>
            <a:ext cx="5760641" cy="7000023"/>
          </a:xfrm>
          <a:prstGeom prst="rect">
            <a:avLst/>
          </a:prstGeom>
        </p:spPr>
      </p:pic>
    </p:spTree>
    <p:extLst>
      <p:ext uri="{BB962C8B-B14F-4D97-AF65-F5344CB8AC3E}">
        <p14:creationId xmlns:p14="http://schemas.microsoft.com/office/powerpoint/2010/main" val="6952572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7F5AE-8D28-7A01-B1E6-2B884AAF9BC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95A9934C-CB6B-F8F3-D755-AEEE3DC4689C}"/>
              </a:ext>
            </a:extLst>
          </p:cNvPr>
          <p:cNvSpPr>
            <a:spLocks noGrp="1"/>
          </p:cNvSpPr>
          <p:nvPr>
            <p:ph idx="1"/>
          </p:nvPr>
        </p:nvSpPr>
        <p:spPr>
          <a:xfrm>
            <a:off x="567384" y="1306825"/>
            <a:ext cx="8856984" cy="4680002"/>
          </a:xfrm>
        </p:spPr>
        <p:txBody>
          <a:bodyPr/>
          <a:lstStyle/>
          <a:p>
            <a:pPr algn="ctr">
              <a:spcBef>
                <a:spcPct val="20000"/>
              </a:spcBef>
              <a:buClr>
                <a:schemeClr val="hlink"/>
              </a:buClr>
              <a:buNone/>
            </a:pPr>
            <a:endParaRPr lang="pl-PL" altLang="pl-PL" b="1" dirty="0">
              <a:solidFill>
                <a:srgbClr val="000066"/>
              </a:solidFill>
            </a:endParaRPr>
          </a:p>
          <a:p>
            <a:r>
              <a:rPr lang="pl-PL" dirty="0"/>
              <a:t>Niniejsze wytyczne mają zastosowanie do metod stosowanych do pobierania próbek ze środowiska produkcyjnego przemysłu spożywczego. </a:t>
            </a:r>
          </a:p>
          <a:p>
            <a:r>
              <a:rPr lang="pl-PL" dirty="0"/>
              <a:t>Przewodnik uwzględnia miejsca, które należy wziąć pod uwagę w czasie poboru próbki oraz przekazuje informacje, kiedy ją pobierać. </a:t>
            </a:r>
          </a:p>
          <a:p>
            <a:r>
              <a:rPr lang="pl-PL" dirty="0"/>
              <a:t>Ponadto wytyczne obejmują narzędzia oraz rozcieńczalniki niezbędne do pobrania próbki oraz pobieranie próbek metodą wymazów, płytek kontaktowych i przy użyciu jałowych tkanin i gąbek.</a:t>
            </a:r>
          </a:p>
        </p:txBody>
      </p:sp>
      <p:sp>
        <p:nvSpPr>
          <p:cNvPr id="4" name="Symbol zastępczy numeru slajdu 3">
            <a:extLst>
              <a:ext uri="{FF2B5EF4-FFF2-40B4-BE49-F238E27FC236}">
                <a16:creationId xmlns:a16="http://schemas.microsoft.com/office/drawing/2014/main" id="{58666029-1653-BCDD-2153-62C08ABD9F0C}"/>
              </a:ext>
            </a:extLst>
          </p:cNvPr>
          <p:cNvSpPr>
            <a:spLocks noGrp="1"/>
          </p:cNvSpPr>
          <p:nvPr>
            <p:ph type="sldNum" sz="quarter" idx="10"/>
          </p:nvPr>
        </p:nvSpPr>
        <p:spPr/>
        <p:txBody>
          <a:bodyPr/>
          <a:lstStyle/>
          <a:p>
            <a:fld id="{EB4015AA-59F6-416B-87A6-8E3D940284E2}" type="slidenum">
              <a:rPr lang="pl-PL" smtClean="0"/>
              <a:pPr/>
              <a:t>55</a:t>
            </a:fld>
            <a:endParaRPr lang="pl-PL" dirty="0"/>
          </a:p>
        </p:txBody>
      </p:sp>
      <p:sp>
        <p:nvSpPr>
          <p:cNvPr id="5" name="pole tekstowe 4">
            <a:extLst>
              <a:ext uri="{FF2B5EF4-FFF2-40B4-BE49-F238E27FC236}">
                <a16:creationId xmlns:a16="http://schemas.microsoft.com/office/drawing/2014/main" id="{770E2C4B-0419-35C9-7217-A001DFF2B310}"/>
              </a:ext>
            </a:extLst>
          </p:cNvPr>
          <p:cNvSpPr txBox="1"/>
          <p:nvPr/>
        </p:nvSpPr>
        <p:spPr>
          <a:xfrm>
            <a:off x="2321570" y="899894"/>
            <a:ext cx="5348612" cy="400110"/>
          </a:xfrm>
          <a:prstGeom prst="rect">
            <a:avLst/>
          </a:prstGeom>
          <a:noFill/>
        </p:spPr>
        <p:txBody>
          <a:bodyPr wrap="square">
            <a:spAutoFit/>
          </a:bodyPr>
          <a:lstStyle/>
          <a:p>
            <a:r>
              <a:rPr lang="pl-PL" sz="2000" b="1" dirty="0">
                <a:solidFill>
                  <a:srgbClr val="0B327B"/>
                </a:solidFill>
                <a:effectLst/>
                <a:latin typeface="Candara" panose="020E0502030303020204" pitchFamily="34" charset="0"/>
                <a:ea typeface="Times New Roman" panose="02020603050405020304" pitchFamily="18" charset="0"/>
                <a:cs typeface="Candara" panose="020E0502030303020204" pitchFamily="34" charset="0"/>
              </a:rPr>
              <a:t>Wytyczne NIZP PZH –PIB, 2018   </a:t>
            </a:r>
            <a:endParaRPr lang="pl-PL" sz="2000" b="1" dirty="0"/>
          </a:p>
        </p:txBody>
      </p:sp>
    </p:spTree>
    <p:extLst>
      <p:ext uri="{BB962C8B-B14F-4D97-AF65-F5344CB8AC3E}">
        <p14:creationId xmlns:p14="http://schemas.microsoft.com/office/powerpoint/2010/main" val="3036611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0B87A-11BA-11AA-6047-DF57BD19288B}"/>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D309CC6-D9FD-C791-C433-32EA2DBB1886}"/>
              </a:ext>
            </a:extLst>
          </p:cNvPr>
          <p:cNvSpPr>
            <a:spLocks noGrp="1"/>
          </p:cNvSpPr>
          <p:nvPr>
            <p:ph idx="1"/>
          </p:nvPr>
        </p:nvSpPr>
        <p:spPr>
          <a:xfrm>
            <a:off x="567384" y="1486263"/>
            <a:ext cx="8856984" cy="5389919"/>
          </a:xfrm>
        </p:spPr>
        <p:txBody>
          <a:bodyPr>
            <a:noAutofit/>
          </a:bodyPr>
          <a:lstStyle/>
          <a:p>
            <a:pPr marL="0" indent="0">
              <a:buNone/>
            </a:pPr>
            <a:r>
              <a:rPr lang="pl-PL" b="1" dirty="0"/>
              <a:t>Odniesienia normatywne i dokumenty dodatkowe</a:t>
            </a:r>
          </a:p>
          <a:p>
            <a:r>
              <a:rPr lang="pl-PL" sz="1400" dirty="0"/>
              <a:t>PN-EN ISO 6887-1:2017-05 Mikrobiologia łańcucha żywnościowego – Przygotowanie próbek do badań, zawiesiny wyjściowej i rozcieńczeń dziesięciokrotnych do badań mikrobiologicznych – Część 1: Ogólne zasady przygotowania zawiesiny wyjściowej i rozcieńczeń dziesięciokrotnych (+ A1:2025-01) </a:t>
            </a:r>
          </a:p>
          <a:p>
            <a:r>
              <a:rPr lang="pl-PL" sz="1400" dirty="0"/>
              <a:t>PN-EN ISO 7218:2008/Ap1:2010P Mikrobiologia żywności i pasz – Wymagania ogólne i zasady badań mikrobiologicznych (aktualna PN-EN ISO 7218:2024-12)</a:t>
            </a:r>
          </a:p>
          <a:p>
            <a:r>
              <a:rPr lang="pl-PL" sz="1400" dirty="0"/>
              <a:t>PN-EN ISO/IEC 17025:2018-02 Ogólne wymagania dotyczące kompetencji laboratoriów badawczych i wzorcujących</a:t>
            </a:r>
          </a:p>
          <a:p>
            <a:r>
              <a:rPr lang="pl-PL" sz="1400" dirty="0"/>
              <a:t>Rozporządzenie Komisji (WE) nr 2073/2005 z dnia 15 listopada 2005 r. w sprawie kryteriów mikrobiologicznych dotyczących środków spożywczych (Dz. Urz. UE L 338 z 22.12.2005, str. 1) z </a:t>
            </a:r>
            <a:r>
              <a:rPr lang="pl-PL" sz="1400" dirty="0" err="1"/>
              <a:t>późn</a:t>
            </a:r>
            <a:r>
              <a:rPr lang="pl-PL" sz="1400" dirty="0"/>
              <a:t>. zm.</a:t>
            </a:r>
          </a:p>
          <a:p>
            <a:r>
              <a:rPr lang="pl-PL" sz="1400" dirty="0"/>
              <a:t>PN-EN ISO 18593:2018-08 Mikrobiologia łańcucha żywnościowego – Horyzontalne metody pobierania próbek z powierzchni.</a:t>
            </a:r>
          </a:p>
          <a:p>
            <a:r>
              <a:rPr lang="pl-PL" sz="1400" dirty="0"/>
              <a:t>Rozporządzenie (WE) nr 852/2004 Parlamentu Europejskiego i Rady z dnia 29 kwietnia 2004 r. w sprawie higieny środków spożywczych.</a:t>
            </a:r>
          </a:p>
        </p:txBody>
      </p:sp>
      <p:sp>
        <p:nvSpPr>
          <p:cNvPr id="4" name="Symbol zastępczy numeru slajdu 3">
            <a:extLst>
              <a:ext uri="{FF2B5EF4-FFF2-40B4-BE49-F238E27FC236}">
                <a16:creationId xmlns:a16="http://schemas.microsoft.com/office/drawing/2014/main" id="{C3CF6DBE-F8C9-1480-4839-6B349A622822}"/>
              </a:ext>
            </a:extLst>
          </p:cNvPr>
          <p:cNvSpPr>
            <a:spLocks noGrp="1"/>
          </p:cNvSpPr>
          <p:nvPr>
            <p:ph type="sldNum" sz="quarter" idx="10"/>
          </p:nvPr>
        </p:nvSpPr>
        <p:spPr/>
        <p:txBody>
          <a:bodyPr/>
          <a:lstStyle/>
          <a:p>
            <a:fld id="{EB4015AA-59F6-416B-87A6-8E3D940284E2}" type="slidenum">
              <a:rPr lang="pl-PL" smtClean="0"/>
              <a:pPr/>
              <a:t>56</a:t>
            </a:fld>
            <a:endParaRPr lang="pl-PL" dirty="0"/>
          </a:p>
        </p:txBody>
      </p:sp>
      <p:sp>
        <p:nvSpPr>
          <p:cNvPr id="5" name="pole tekstowe 4">
            <a:extLst>
              <a:ext uri="{FF2B5EF4-FFF2-40B4-BE49-F238E27FC236}">
                <a16:creationId xmlns:a16="http://schemas.microsoft.com/office/drawing/2014/main" id="{330CEACD-7A17-309F-A735-2D6DE6E68BA0}"/>
              </a:ext>
            </a:extLst>
          </p:cNvPr>
          <p:cNvSpPr txBox="1"/>
          <p:nvPr/>
        </p:nvSpPr>
        <p:spPr>
          <a:xfrm>
            <a:off x="2465586" y="683493"/>
            <a:ext cx="5348612" cy="461665"/>
          </a:xfrm>
          <a:prstGeom prst="rect">
            <a:avLst/>
          </a:prstGeom>
          <a:noFill/>
        </p:spPr>
        <p:txBody>
          <a:bodyPr wrap="square">
            <a:spAutoFit/>
          </a:bodyPr>
          <a:lstStyle/>
          <a:p>
            <a:r>
              <a:rPr lang="pl-PL" sz="2400" b="1" dirty="0">
                <a:solidFill>
                  <a:srgbClr val="0B327B"/>
                </a:solidFill>
                <a:effectLst/>
                <a:latin typeface="Candara" panose="020E0502030303020204" pitchFamily="34" charset="0"/>
                <a:ea typeface="Times New Roman" panose="02020603050405020304" pitchFamily="18" charset="0"/>
                <a:cs typeface="Candara" panose="020E0502030303020204" pitchFamily="34" charset="0"/>
              </a:rPr>
              <a:t>Wytyczne NIZP PZH –PIB, 2018   </a:t>
            </a:r>
            <a:endParaRPr lang="pl-PL" sz="2400" b="1" dirty="0"/>
          </a:p>
        </p:txBody>
      </p:sp>
    </p:spTree>
    <p:extLst>
      <p:ext uri="{BB962C8B-B14F-4D97-AF65-F5344CB8AC3E}">
        <p14:creationId xmlns:p14="http://schemas.microsoft.com/office/powerpoint/2010/main" val="41783476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DD130-4F5E-95FF-1DC8-94F7A31DB35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77F22B27-7D6F-18E5-7E8B-823F7DFAFB07}"/>
              </a:ext>
            </a:extLst>
          </p:cNvPr>
          <p:cNvSpPr>
            <a:spLocks noGrp="1"/>
          </p:cNvSpPr>
          <p:nvPr>
            <p:ph idx="1"/>
          </p:nvPr>
        </p:nvSpPr>
        <p:spPr>
          <a:xfrm>
            <a:off x="521370" y="1403573"/>
            <a:ext cx="8856984" cy="5389919"/>
          </a:xfrm>
        </p:spPr>
        <p:txBody>
          <a:bodyPr>
            <a:noAutofit/>
          </a:bodyPr>
          <a:lstStyle/>
          <a:p>
            <a:pPr marL="0" indent="0">
              <a:buNone/>
            </a:pPr>
            <a:r>
              <a:rPr lang="pl-PL" b="1" dirty="0"/>
              <a:t>Monitoring środowiska produkcyjnego powinien obejmować, m.in</a:t>
            </a:r>
            <a:r>
              <a:rPr lang="pl-PL" dirty="0"/>
              <a:t>:</a:t>
            </a:r>
          </a:p>
          <a:p>
            <a:pPr lvl="1"/>
            <a:r>
              <a:rPr lang="pl-PL" dirty="0"/>
              <a:t>Obszary wilgotne lub mokre, szczególnie te ze stojącą wodą</a:t>
            </a:r>
          </a:p>
          <a:p>
            <a:pPr lvl="1"/>
            <a:r>
              <a:rPr lang="pl-PL" dirty="0"/>
              <a:t>Podłogę pod stojącymi na niej urządzeniami</a:t>
            </a:r>
          </a:p>
          <a:p>
            <a:pPr lvl="1"/>
            <a:r>
              <a:rPr lang="pl-PL" dirty="0"/>
              <a:t>Powierzchnie blatów pod sprzętem np. pod wagami oraz powierzchnie blatów </a:t>
            </a:r>
          </a:p>
          <a:p>
            <a:pPr lvl="1"/>
            <a:r>
              <a:rPr lang="pl-PL" dirty="0"/>
              <a:t>Maty dezynfekcyjne, które mogą być źródłem organizmów patogennych </a:t>
            </a:r>
          </a:p>
          <a:p>
            <a:pPr lvl="1"/>
            <a:r>
              <a:rPr lang="pl-PL" dirty="0"/>
              <a:t>Sprzęt do czyszczenia np.: miotły, </a:t>
            </a:r>
            <a:r>
              <a:rPr lang="pl-PL" dirty="0" err="1"/>
              <a:t>mopy</a:t>
            </a:r>
            <a:r>
              <a:rPr lang="pl-PL" dirty="0"/>
              <a:t> i pojemniki na odpady</a:t>
            </a:r>
          </a:p>
          <a:p>
            <a:pPr lvl="1"/>
            <a:r>
              <a:rPr lang="pl-PL" dirty="0"/>
              <a:t>Elementy układów do transportu powietrza (</a:t>
            </a:r>
            <a:r>
              <a:rPr lang="pl-PL" dirty="0" err="1"/>
              <a:t>np</a:t>
            </a:r>
            <a:r>
              <a:rPr lang="pl-PL" dirty="0"/>
              <a:t>: rury),  prąd (np.: kable, taśmy)</a:t>
            </a:r>
          </a:p>
          <a:p>
            <a:pPr lvl="1"/>
            <a:r>
              <a:rPr lang="pl-PL" dirty="0"/>
              <a:t>Obudowy elektryczne, szczególnie te, które nie są często czyszczone</a:t>
            </a:r>
          </a:p>
          <a:p>
            <a:pPr lvl="1"/>
            <a:r>
              <a:rPr lang="pl-PL" dirty="0"/>
              <a:t>Obszar pod zlewozmywakami, jeśli wydają się pęknięte, ciekną itp.</a:t>
            </a:r>
          </a:p>
          <a:p>
            <a:pPr lvl="1"/>
            <a:r>
              <a:rPr lang="pl-PL" dirty="0"/>
              <a:t>Sprzęt oraz obszary, które są trudno dostępne i ciężko je wyczyścić, </a:t>
            </a:r>
          </a:p>
          <a:p>
            <a:pPr lvl="1"/>
            <a:r>
              <a:rPr lang="pl-PL" dirty="0"/>
              <a:t>Drzwi oraz powierzchnia podłogi, odpływy, nawet jeśli aktualnie są suche, </a:t>
            </a:r>
          </a:p>
          <a:p>
            <a:pPr lvl="1"/>
            <a:r>
              <a:rPr lang="pl-PL" dirty="0"/>
              <a:t>Kostkarki do lodu - wewnątrz, miarki, spód górnej części komory</a:t>
            </a:r>
          </a:p>
          <a:p>
            <a:pPr lvl="1"/>
            <a:r>
              <a:rPr lang="pl-PL" dirty="0"/>
              <a:t>Sufity i ściany w obszarach produkcyjnych, chłodniach i zamrażarkach	</a:t>
            </a:r>
          </a:p>
        </p:txBody>
      </p:sp>
      <p:sp>
        <p:nvSpPr>
          <p:cNvPr id="4" name="Symbol zastępczy numeru slajdu 3">
            <a:extLst>
              <a:ext uri="{FF2B5EF4-FFF2-40B4-BE49-F238E27FC236}">
                <a16:creationId xmlns:a16="http://schemas.microsoft.com/office/drawing/2014/main" id="{80424452-5265-E6FA-49D5-3ACDF72BE046}"/>
              </a:ext>
            </a:extLst>
          </p:cNvPr>
          <p:cNvSpPr>
            <a:spLocks noGrp="1"/>
          </p:cNvSpPr>
          <p:nvPr>
            <p:ph type="sldNum" sz="quarter" idx="10"/>
          </p:nvPr>
        </p:nvSpPr>
        <p:spPr/>
        <p:txBody>
          <a:bodyPr/>
          <a:lstStyle/>
          <a:p>
            <a:fld id="{EB4015AA-59F6-416B-87A6-8E3D940284E2}" type="slidenum">
              <a:rPr lang="pl-PL" smtClean="0"/>
              <a:pPr/>
              <a:t>57</a:t>
            </a:fld>
            <a:endParaRPr lang="pl-PL" dirty="0"/>
          </a:p>
        </p:txBody>
      </p:sp>
      <p:sp>
        <p:nvSpPr>
          <p:cNvPr id="5" name="pole tekstowe 4">
            <a:extLst>
              <a:ext uri="{FF2B5EF4-FFF2-40B4-BE49-F238E27FC236}">
                <a16:creationId xmlns:a16="http://schemas.microsoft.com/office/drawing/2014/main" id="{57511615-82BC-1673-D142-DFD656368E06}"/>
              </a:ext>
            </a:extLst>
          </p:cNvPr>
          <p:cNvSpPr txBox="1"/>
          <p:nvPr/>
        </p:nvSpPr>
        <p:spPr>
          <a:xfrm>
            <a:off x="2465586" y="683493"/>
            <a:ext cx="5348612" cy="461665"/>
          </a:xfrm>
          <a:prstGeom prst="rect">
            <a:avLst/>
          </a:prstGeom>
          <a:noFill/>
        </p:spPr>
        <p:txBody>
          <a:bodyPr wrap="square">
            <a:spAutoFit/>
          </a:bodyPr>
          <a:lstStyle/>
          <a:p>
            <a:r>
              <a:rPr lang="pl-PL" sz="2400" b="1" dirty="0">
                <a:solidFill>
                  <a:srgbClr val="0B327B"/>
                </a:solidFill>
                <a:effectLst/>
                <a:latin typeface="Candara" panose="020E0502030303020204" pitchFamily="34" charset="0"/>
                <a:ea typeface="Times New Roman" panose="02020603050405020304" pitchFamily="18" charset="0"/>
                <a:cs typeface="Candara" panose="020E0502030303020204" pitchFamily="34" charset="0"/>
              </a:rPr>
              <a:t>Wytyczne NIZP PZH –PIB, 2018   </a:t>
            </a:r>
            <a:endParaRPr lang="pl-PL" sz="2400" b="1" dirty="0"/>
          </a:p>
        </p:txBody>
      </p:sp>
    </p:spTree>
    <p:extLst>
      <p:ext uri="{BB962C8B-B14F-4D97-AF65-F5344CB8AC3E}">
        <p14:creationId xmlns:p14="http://schemas.microsoft.com/office/powerpoint/2010/main" val="36771775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25632-EC5B-1834-4A9A-EA4C6964414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DBFC49C-BBF2-8CD4-9FAE-754111074351}"/>
              </a:ext>
            </a:extLst>
          </p:cNvPr>
          <p:cNvSpPr>
            <a:spLocks noGrp="1"/>
          </p:cNvSpPr>
          <p:nvPr>
            <p:ph idx="1"/>
          </p:nvPr>
        </p:nvSpPr>
        <p:spPr>
          <a:xfrm>
            <a:off x="521370" y="1403573"/>
            <a:ext cx="8856984" cy="5389919"/>
          </a:xfrm>
        </p:spPr>
        <p:txBody>
          <a:bodyPr>
            <a:noAutofit/>
          </a:bodyPr>
          <a:lstStyle/>
          <a:p>
            <a:pPr marL="0" indent="0">
              <a:buNone/>
            </a:pPr>
            <a:r>
              <a:rPr lang="pl-PL" b="1" dirty="0"/>
              <a:t>Kiedy należy pobierać próbkę</a:t>
            </a:r>
          </a:p>
          <a:p>
            <a:r>
              <a:rPr lang="pl-PL" dirty="0"/>
              <a:t>Zgodnie z wytycznymi w sprawie pobierania próbek wymazów sanitarnych w celu wykrycia </a:t>
            </a:r>
            <a:r>
              <a:rPr lang="pl-PL" i="1" dirty="0" err="1"/>
              <a:t>Listeria</a:t>
            </a:r>
            <a:r>
              <a:rPr lang="pl-PL" i="1" dirty="0"/>
              <a:t> </a:t>
            </a:r>
            <a:r>
              <a:rPr lang="pl-PL" i="1" dirty="0" err="1"/>
              <a:t>monocytogenes</a:t>
            </a:r>
            <a:r>
              <a:rPr lang="pl-PL" dirty="0"/>
              <a:t> w środowisku produkcyjnym pobieranie próbek </a:t>
            </a:r>
            <a:r>
              <a:rPr lang="pl-PL" u="sng" dirty="0">
                <a:solidFill>
                  <a:srgbClr val="FF0000"/>
                </a:solidFill>
              </a:rPr>
              <a:t>powinno być wykonywane podczas procesu technologicznego, po co najmniej dwóch godzinach od rozpoczęcia procesu produkcyjnego lub na koniec produkcji danej partii, tj. przed czyszczeniem i dezynfekcją</a:t>
            </a:r>
            <a:r>
              <a:rPr lang="pl-PL" dirty="0"/>
              <a:t>. </a:t>
            </a:r>
          </a:p>
          <a:p>
            <a:r>
              <a:rPr lang="pl-PL" dirty="0"/>
              <a:t>Podczas dochodzeń epidemiologicznych szczególnie ważne jest zwiększenie prawdopodobieństwa wykrycia patogenu odpowiedzialnego za wywołanie zatrucia pokarmowego, w związku, z czym powinno się </a:t>
            </a:r>
            <a:r>
              <a:rPr lang="pl-PL" u="sng" dirty="0">
                <a:solidFill>
                  <a:srgbClr val="FF0000"/>
                </a:solidFill>
              </a:rPr>
              <a:t>unikać czyszczenia powierzchni przed pobraniem wymazu. </a:t>
            </a:r>
            <a:r>
              <a:rPr lang="pl-PL" dirty="0"/>
              <a:t>Duże znaczenie ma także zbadanie możliwie jak największej powierzchni i miejsc, z którymi żywność mogła mieć kontakt.</a:t>
            </a:r>
          </a:p>
          <a:p>
            <a:r>
              <a:rPr lang="pl-PL" dirty="0"/>
              <a:t>W sytuacji, gdy próbki nie są pobierane codziennie, należy je pobierać w różnych dniach tygodnia. </a:t>
            </a:r>
          </a:p>
          <a:p>
            <a:r>
              <a:rPr lang="pl-PL" dirty="0"/>
              <a:t>Ponadto, zasadne jest pobieranie próbek w sytuacjach szczególnych, np. po serwisowaniu i naprawach sprzętu, </a:t>
            </a:r>
          </a:p>
        </p:txBody>
      </p:sp>
      <p:sp>
        <p:nvSpPr>
          <p:cNvPr id="4" name="Symbol zastępczy numeru slajdu 3">
            <a:extLst>
              <a:ext uri="{FF2B5EF4-FFF2-40B4-BE49-F238E27FC236}">
                <a16:creationId xmlns:a16="http://schemas.microsoft.com/office/drawing/2014/main" id="{225361A6-1CCE-F133-FE94-B37ACF6634AD}"/>
              </a:ext>
            </a:extLst>
          </p:cNvPr>
          <p:cNvSpPr>
            <a:spLocks noGrp="1"/>
          </p:cNvSpPr>
          <p:nvPr>
            <p:ph type="sldNum" sz="quarter" idx="10"/>
          </p:nvPr>
        </p:nvSpPr>
        <p:spPr/>
        <p:txBody>
          <a:bodyPr/>
          <a:lstStyle/>
          <a:p>
            <a:fld id="{EB4015AA-59F6-416B-87A6-8E3D940284E2}" type="slidenum">
              <a:rPr lang="pl-PL" smtClean="0"/>
              <a:pPr/>
              <a:t>58</a:t>
            </a:fld>
            <a:endParaRPr lang="pl-PL" dirty="0"/>
          </a:p>
        </p:txBody>
      </p:sp>
      <p:sp>
        <p:nvSpPr>
          <p:cNvPr id="5" name="pole tekstowe 4">
            <a:extLst>
              <a:ext uri="{FF2B5EF4-FFF2-40B4-BE49-F238E27FC236}">
                <a16:creationId xmlns:a16="http://schemas.microsoft.com/office/drawing/2014/main" id="{949A4FF3-4064-F61C-B0C8-C3A9BFE7E980}"/>
              </a:ext>
            </a:extLst>
          </p:cNvPr>
          <p:cNvSpPr txBox="1"/>
          <p:nvPr/>
        </p:nvSpPr>
        <p:spPr>
          <a:xfrm>
            <a:off x="2465586" y="683493"/>
            <a:ext cx="5348612" cy="461665"/>
          </a:xfrm>
          <a:prstGeom prst="rect">
            <a:avLst/>
          </a:prstGeom>
          <a:noFill/>
        </p:spPr>
        <p:txBody>
          <a:bodyPr wrap="square">
            <a:spAutoFit/>
          </a:bodyPr>
          <a:lstStyle/>
          <a:p>
            <a:r>
              <a:rPr lang="pl-PL" sz="2400" b="1" dirty="0">
                <a:solidFill>
                  <a:srgbClr val="0B327B"/>
                </a:solidFill>
                <a:effectLst/>
                <a:latin typeface="Candara" panose="020E0502030303020204" pitchFamily="34" charset="0"/>
                <a:ea typeface="Times New Roman" panose="02020603050405020304" pitchFamily="18" charset="0"/>
                <a:cs typeface="Candara" panose="020E0502030303020204" pitchFamily="34" charset="0"/>
              </a:rPr>
              <a:t>Wytyczne NIZP PZH –PIB, 2018   </a:t>
            </a:r>
            <a:endParaRPr lang="pl-PL" sz="2400" b="1" dirty="0"/>
          </a:p>
        </p:txBody>
      </p:sp>
    </p:spTree>
    <p:extLst>
      <p:ext uri="{BB962C8B-B14F-4D97-AF65-F5344CB8AC3E}">
        <p14:creationId xmlns:p14="http://schemas.microsoft.com/office/powerpoint/2010/main" val="991954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B5C02-F459-F8A4-93A8-49EF6CCCA0F0}"/>
            </a:ext>
          </a:extLst>
        </p:cNvPr>
        <p:cNvGrpSpPr/>
        <p:nvPr/>
      </p:nvGrpSpPr>
      <p:grpSpPr>
        <a:xfrm>
          <a:off x="0" y="0"/>
          <a:ext cx="0" cy="0"/>
          <a:chOff x="0" y="0"/>
          <a:chExt cx="0" cy="0"/>
        </a:xfrm>
      </p:grpSpPr>
      <p:sp>
        <p:nvSpPr>
          <p:cNvPr id="5" name="Tytuł 4">
            <a:extLst>
              <a:ext uri="{FF2B5EF4-FFF2-40B4-BE49-F238E27FC236}">
                <a16:creationId xmlns:a16="http://schemas.microsoft.com/office/drawing/2014/main" id="{180807BC-D865-CEA3-F71F-F98F86EC890B}"/>
              </a:ext>
            </a:extLst>
          </p:cNvPr>
          <p:cNvSpPr>
            <a:spLocks noGrp="1"/>
          </p:cNvSpPr>
          <p:nvPr>
            <p:ph type="title"/>
          </p:nvPr>
        </p:nvSpPr>
        <p:spPr/>
        <p:txBody>
          <a:bodyPr>
            <a:normAutofit/>
          </a:bodyPr>
          <a:lstStyle/>
          <a:p>
            <a:r>
              <a:rPr lang="pl-PL" dirty="0"/>
              <a:t>Ćwiczenia teoretyczne przykłady na bazie planu pobierania prób PIS.</a:t>
            </a:r>
          </a:p>
        </p:txBody>
      </p:sp>
      <p:sp>
        <p:nvSpPr>
          <p:cNvPr id="6" name="Symbol zastępczy zawartości 5">
            <a:extLst>
              <a:ext uri="{FF2B5EF4-FFF2-40B4-BE49-F238E27FC236}">
                <a16:creationId xmlns:a16="http://schemas.microsoft.com/office/drawing/2014/main" id="{6CA52842-DDA5-729A-306E-9551E4E2E6B2}"/>
              </a:ext>
            </a:extLst>
          </p:cNvPr>
          <p:cNvSpPr>
            <a:spLocks noGrp="1"/>
          </p:cNvSpPr>
          <p:nvPr>
            <p:ph idx="1"/>
          </p:nvPr>
        </p:nvSpPr>
        <p:spPr/>
        <p:txBody>
          <a:bodyPr/>
          <a:lstStyle/>
          <a:p>
            <a:endParaRPr lang="pl-PL" dirty="0"/>
          </a:p>
        </p:txBody>
      </p:sp>
      <p:sp>
        <p:nvSpPr>
          <p:cNvPr id="4" name="Symbol zastępczy daty 3">
            <a:extLst>
              <a:ext uri="{FF2B5EF4-FFF2-40B4-BE49-F238E27FC236}">
                <a16:creationId xmlns:a16="http://schemas.microsoft.com/office/drawing/2014/main" id="{422E2228-E0F6-12F5-4BC9-28FBFBB09023}"/>
              </a:ext>
            </a:extLst>
          </p:cNvPr>
          <p:cNvSpPr>
            <a:spLocks noGrp="1"/>
          </p:cNvSpPr>
          <p:nvPr>
            <p:ph type="dt" sz="half" idx="4294967295"/>
          </p:nvPr>
        </p:nvSpPr>
        <p:spPr>
          <a:xfrm>
            <a:off x="8891588" y="539750"/>
            <a:ext cx="1800225" cy="366713"/>
          </a:xfrm>
          <a:prstGeom prst="rect">
            <a:avLst/>
          </a:prstGeom>
        </p:spPr>
        <p:txBody>
          <a:bodyPr/>
          <a:lstStyle/>
          <a:p>
            <a:r>
              <a:rPr lang="pl-PL" dirty="0"/>
              <a:t>16.09.2025</a:t>
            </a:r>
          </a:p>
        </p:txBody>
      </p:sp>
    </p:spTree>
    <p:extLst>
      <p:ext uri="{BB962C8B-B14F-4D97-AF65-F5344CB8AC3E}">
        <p14:creationId xmlns:p14="http://schemas.microsoft.com/office/powerpoint/2010/main" val="1142060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44B65-4386-7527-912D-60C3D973E120}"/>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1137F716-9F7C-75F2-FCCD-3D79EE4063EA}"/>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5" name="Prostokąt 4">
            <a:extLst>
              <a:ext uri="{FF2B5EF4-FFF2-40B4-BE49-F238E27FC236}">
                <a16:creationId xmlns:a16="http://schemas.microsoft.com/office/drawing/2014/main" id="{6577862A-D25F-3916-D583-ACA2D904859A}"/>
              </a:ext>
            </a:extLst>
          </p:cNvPr>
          <p:cNvSpPr/>
          <p:nvPr/>
        </p:nvSpPr>
        <p:spPr>
          <a:xfrm>
            <a:off x="2943384" y="1204933"/>
            <a:ext cx="6295010" cy="923330"/>
          </a:xfrm>
          <a:prstGeom prst="rect">
            <a:avLst/>
          </a:prstGeom>
        </p:spPr>
        <p:txBody>
          <a:bodyPr wrap="square">
            <a:spAutoFit/>
          </a:bodyPr>
          <a:lstStyle/>
          <a:p>
            <a:pPr algn="ctr"/>
            <a:endParaRPr lang="pl-PL" dirty="0"/>
          </a:p>
          <a:p>
            <a:pPr algn="ctr"/>
            <a:r>
              <a:rPr lang="pl-PL" i="1" dirty="0"/>
              <a:t>Artykuł 5 </a:t>
            </a:r>
            <a:endParaRPr lang="pl-PL" dirty="0"/>
          </a:p>
          <a:p>
            <a:pPr algn="ctr"/>
            <a:r>
              <a:rPr lang="pl-PL" b="1" dirty="0"/>
              <a:t>Szczegółowe zasady badania i pobierania próbek </a:t>
            </a:r>
            <a:endParaRPr lang="pl-PL"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descr="Obraz zawierający design&#10;&#10;Zawartość wygenerowana przez AI może być niepoprawna.">
            <a:extLst>
              <a:ext uri="{FF2B5EF4-FFF2-40B4-BE49-F238E27FC236}">
                <a16:creationId xmlns:a16="http://schemas.microsoft.com/office/drawing/2014/main" id="{9B4886CF-07FC-E5EC-052E-A5D9AF024A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77" y="628365"/>
            <a:ext cx="1512168" cy="1512168"/>
          </a:xfrm>
          <a:prstGeom prst="rect">
            <a:avLst/>
          </a:prstGeom>
        </p:spPr>
      </p:pic>
      <p:sp>
        <p:nvSpPr>
          <p:cNvPr id="14" name="pole tekstowe 13">
            <a:extLst>
              <a:ext uri="{FF2B5EF4-FFF2-40B4-BE49-F238E27FC236}">
                <a16:creationId xmlns:a16="http://schemas.microsoft.com/office/drawing/2014/main" id="{20056236-4A67-E569-6762-D39382127249}"/>
              </a:ext>
            </a:extLst>
          </p:cNvPr>
          <p:cNvSpPr txBox="1"/>
          <p:nvPr/>
        </p:nvSpPr>
        <p:spPr>
          <a:xfrm>
            <a:off x="421877" y="3556955"/>
            <a:ext cx="3195837" cy="646331"/>
          </a:xfrm>
          <a:prstGeom prst="rect">
            <a:avLst/>
          </a:prstGeom>
          <a:noFill/>
        </p:spPr>
        <p:txBody>
          <a:bodyPr wrap="square" rtlCol="0">
            <a:spAutoFit/>
          </a:bodyPr>
          <a:lstStyle/>
          <a:p>
            <a:r>
              <a:rPr lang="pl-PL" dirty="0"/>
              <a:t>zagrożenie ze względu na obecność </a:t>
            </a:r>
            <a:r>
              <a:rPr lang="pl-PL" i="1" dirty="0" err="1"/>
              <a:t>Cronobacter</a:t>
            </a:r>
            <a:r>
              <a:rPr lang="pl-PL" i="1" dirty="0"/>
              <a:t> </a:t>
            </a:r>
            <a:r>
              <a:rPr lang="pl-PL" dirty="0" err="1"/>
              <a:t>spp</a:t>
            </a:r>
            <a:r>
              <a:rPr lang="pl-PL" dirty="0"/>
              <a:t>.</a:t>
            </a:r>
          </a:p>
        </p:txBody>
      </p:sp>
      <p:sp>
        <p:nvSpPr>
          <p:cNvPr id="17" name="pole tekstowe 16">
            <a:extLst>
              <a:ext uri="{FF2B5EF4-FFF2-40B4-BE49-F238E27FC236}">
                <a16:creationId xmlns:a16="http://schemas.microsoft.com/office/drawing/2014/main" id="{8F271630-31CA-6D14-E6EB-10D2BB51AC3A}"/>
              </a:ext>
            </a:extLst>
          </p:cNvPr>
          <p:cNvSpPr txBox="1"/>
          <p:nvPr/>
        </p:nvSpPr>
        <p:spPr>
          <a:xfrm>
            <a:off x="348479" y="5106917"/>
            <a:ext cx="3195837" cy="646331"/>
          </a:xfrm>
          <a:prstGeom prst="rect">
            <a:avLst/>
          </a:prstGeom>
          <a:noFill/>
        </p:spPr>
        <p:txBody>
          <a:bodyPr wrap="square" rtlCol="0">
            <a:spAutoFit/>
          </a:bodyPr>
          <a:lstStyle/>
          <a:p>
            <a:r>
              <a:rPr lang="pl-PL" dirty="0"/>
              <a:t>Badania pod kątem obecności </a:t>
            </a:r>
            <a:r>
              <a:rPr lang="pl-PL" i="1" dirty="0" err="1"/>
              <a:t>Enterobacteriaceae</a:t>
            </a:r>
            <a:endParaRPr lang="pl-PL" dirty="0"/>
          </a:p>
        </p:txBody>
      </p:sp>
      <p:graphicFrame>
        <p:nvGraphicFramePr>
          <p:cNvPr id="7" name="Diagram 6">
            <a:extLst>
              <a:ext uri="{FF2B5EF4-FFF2-40B4-BE49-F238E27FC236}">
                <a16:creationId xmlns:a16="http://schemas.microsoft.com/office/drawing/2014/main" id="{721BA243-02D9-2274-EB03-51D68091277E}"/>
              </a:ext>
            </a:extLst>
          </p:cNvPr>
          <p:cNvGraphicFramePr/>
          <p:nvPr>
            <p:extLst>
              <p:ext uri="{D42A27DB-BD31-4B8C-83A1-F6EECF244321}">
                <p14:modId xmlns:p14="http://schemas.microsoft.com/office/powerpoint/2010/main" val="4147438213"/>
              </p:ext>
            </p:extLst>
          </p:nvPr>
        </p:nvGraphicFramePr>
        <p:xfrm>
          <a:off x="3336811" y="2374905"/>
          <a:ext cx="5508155" cy="36002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pole tekstowe 3">
            <a:extLst>
              <a:ext uri="{FF2B5EF4-FFF2-40B4-BE49-F238E27FC236}">
                <a16:creationId xmlns:a16="http://schemas.microsoft.com/office/drawing/2014/main" id="{2EAE5029-8865-98C0-E1BB-F8F806A4415D}"/>
              </a:ext>
            </a:extLst>
          </p:cNvPr>
          <p:cNvSpPr txBox="1"/>
          <p:nvPr/>
        </p:nvSpPr>
        <p:spPr>
          <a:xfrm>
            <a:off x="356937" y="6212156"/>
            <a:ext cx="9001000" cy="369332"/>
          </a:xfrm>
          <a:prstGeom prst="rect">
            <a:avLst/>
          </a:prstGeom>
          <a:noFill/>
        </p:spPr>
        <p:txBody>
          <a:bodyPr wrap="square">
            <a:spAutoFit/>
          </a:bodyPr>
          <a:lstStyle/>
          <a:p>
            <a:r>
              <a:rPr lang="pl-PL" dirty="0"/>
              <a:t>Stosowanie własnych schematów pobierania próbek. </a:t>
            </a:r>
          </a:p>
        </p:txBody>
      </p:sp>
      <p:sp>
        <p:nvSpPr>
          <p:cNvPr id="2" name="Rectangle 3">
            <a:extLst>
              <a:ext uri="{FF2B5EF4-FFF2-40B4-BE49-F238E27FC236}">
                <a16:creationId xmlns:a16="http://schemas.microsoft.com/office/drawing/2014/main" id="{D45ABD38-9521-E8FA-9BD1-3BEAA9F35FEC}"/>
              </a:ext>
            </a:extLst>
          </p:cNvPr>
          <p:cNvSpPr>
            <a:spLocks noChangeArrowheads="1"/>
          </p:cNvSpPr>
          <p:nvPr/>
        </p:nvSpPr>
        <p:spPr bwMode="auto">
          <a:xfrm>
            <a:off x="1665248" y="668267"/>
            <a:ext cx="7591154" cy="661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pl-PL" altLang="pl-PL" sz="2121" b="1" dirty="0">
                <a:solidFill>
                  <a:srgbClr val="17375E"/>
                </a:solidFill>
                <a:latin typeface="Open Sans" panose="020B0606030504020204" pitchFamily="34" charset="0"/>
                <a:ea typeface="Open Sans" panose="020B0606030504020204" pitchFamily="34" charset="0"/>
                <a:cs typeface="Open Sans" panose="020B0606030504020204" pitchFamily="34" charset="0"/>
              </a:rPr>
              <a:t>Rozporządzenie Komisji (WE) Nr 2073/2005</a:t>
            </a:r>
            <a:endParaRPr lang="pl-PL" altLang="pl-PL" sz="2455" dirty="0">
              <a:latin typeface="Open Sans" panose="020B0606030504020204" pitchFamily="34" charset="0"/>
              <a:ea typeface="Open Sans" panose="020B0606030504020204" pitchFamily="34" charset="0"/>
              <a:cs typeface="Open Sans" panose="020B0606030504020204" pitchFamily="34" charset="0"/>
            </a:endParaRPr>
          </a:p>
          <a:p>
            <a:endParaRPr lang="pl-PL" altLang="pl-PL" sz="1578"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Obraz 5">
            <a:extLst>
              <a:ext uri="{FF2B5EF4-FFF2-40B4-BE49-F238E27FC236}">
                <a16:creationId xmlns:a16="http://schemas.microsoft.com/office/drawing/2014/main" id="{484DB71A-475E-F868-8D22-A9E24DC3BFAF}"/>
              </a:ext>
            </a:extLst>
          </p:cNvPr>
          <p:cNvPicPr>
            <a:picLocks noChangeAspect="1"/>
          </p:cNvPicPr>
          <p:nvPr/>
        </p:nvPicPr>
        <p:blipFill>
          <a:blip r:embed="rId9"/>
          <a:stretch>
            <a:fillRect/>
          </a:stretch>
        </p:blipFill>
        <p:spPr>
          <a:xfrm>
            <a:off x="8706417" y="425379"/>
            <a:ext cx="1793356" cy="1147303"/>
          </a:xfrm>
          <a:prstGeom prst="rect">
            <a:avLst/>
          </a:prstGeom>
        </p:spPr>
      </p:pic>
    </p:spTree>
    <p:extLst>
      <p:ext uri="{BB962C8B-B14F-4D97-AF65-F5344CB8AC3E}">
        <p14:creationId xmlns:p14="http://schemas.microsoft.com/office/powerpoint/2010/main" val="356963135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ole tekstowe 6">
            <a:extLst>
              <a:ext uri="{FF2B5EF4-FFF2-40B4-BE49-F238E27FC236}">
                <a16:creationId xmlns:a16="http://schemas.microsoft.com/office/drawing/2014/main" id="{D10E8B5F-0237-C953-63D7-0E6E087BB2BB}"/>
              </a:ext>
            </a:extLst>
          </p:cNvPr>
          <p:cNvSpPr txBox="1"/>
          <p:nvPr/>
        </p:nvSpPr>
        <p:spPr>
          <a:xfrm>
            <a:off x="737394" y="899517"/>
            <a:ext cx="8784976" cy="1200329"/>
          </a:xfrm>
          <a:prstGeom prst="rect">
            <a:avLst/>
          </a:prstGeom>
          <a:noFill/>
        </p:spPr>
        <p:txBody>
          <a:bodyPr wrap="square">
            <a:spAutoFit/>
          </a:bodyPr>
          <a:lstStyle/>
          <a:p>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Przedsiębiorstwo produkujące żywność w proszku specjalnego przeznaczenia medycznego przeznaczone dla niemowląt w wieku poniżej 6 miesięcy, mogące stanowić zagrożenie ze względu na obecność </a:t>
            </a:r>
            <a:r>
              <a:rPr lang="pl-PL" i="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Cronobacter</a:t>
            </a:r>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pl-PL"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spp</a:t>
            </a:r>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 prowadzą monitorowanie obszarów produkcyjnych oraz urządzeń pod kątem obecności:…</a:t>
            </a:r>
          </a:p>
        </p:txBody>
      </p:sp>
      <p:graphicFrame>
        <p:nvGraphicFramePr>
          <p:cNvPr id="8" name="Tabela 7">
            <a:extLst>
              <a:ext uri="{FF2B5EF4-FFF2-40B4-BE49-F238E27FC236}">
                <a16:creationId xmlns:a16="http://schemas.microsoft.com/office/drawing/2014/main" id="{B4B78EEA-E612-ADD8-8330-142C898EC6EE}"/>
              </a:ext>
            </a:extLst>
          </p:cNvPr>
          <p:cNvGraphicFramePr>
            <a:graphicFrameLocks noGrp="1"/>
          </p:cNvGraphicFramePr>
          <p:nvPr>
            <p:extLst>
              <p:ext uri="{D42A27DB-BD31-4B8C-83A1-F6EECF244321}">
                <p14:modId xmlns:p14="http://schemas.microsoft.com/office/powerpoint/2010/main" val="1278444535"/>
              </p:ext>
            </p:extLst>
          </p:nvPr>
        </p:nvGraphicFramePr>
        <p:xfrm>
          <a:off x="1305504" y="3002633"/>
          <a:ext cx="7792771" cy="1988435"/>
        </p:xfrm>
        <a:graphic>
          <a:graphicData uri="http://schemas.openxmlformats.org/drawingml/2006/table">
            <a:tbl>
              <a:tblPr firstRow="1" firstCol="1" bandRow="1">
                <a:tableStyleId>{5C22544A-7EE6-4342-B048-85BDC9FD1C3A}</a:tableStyleId>
              </a:tblPr>
              <a:tblGrid>
                <a:gridCol w="2597219">
                  <a:extLst>
                    <a:ext uri="{9D8B030D-6E8A-4147-A177-3AD203B41FA5}">
                      <a16:colId xmlns:a16="http://schemas.microsoft.com/office/drawing/2014/main" val="20000"/>
                    </a:ext>
                  </a:extLst>
                </a:gridCol>
                <a:gridCol w="2597776">
                  <a:extLst>
                    <a:ext uri="{9D8B030D-6E8A-4147-A177-3AD203B41FA5}">
                      <a16:colId xmlns:a16="http://schemas.microsoft.com/office/drawing/2014/main" val="20001"/>
                    </a:ext>
                  </a:extLst>
                </a:gridCol>
                <a:gridCol w="2597776">
                  <a:extLst>
                    <a:ext uri="{9D8B030D-6E8A-4147-A177-3AD203B41FA5}">
                      <a16:colId xmlns:a16="http://schemas.microsoft.com/office/drawing/2014/main" val="20002"/>
                    </a:ext>
                  </a:extLst>
                </a:gridCol>
              </a:tblGrid>
              <a:tr h="330251">
                <a:tc>
                  <a:txBody>
                    <a:bodyPr/>
                    <a:lstStyle/>
                    <a:p>
                      <a:pPr>
                        <a:lnSpc>
                          <a:spcPct val="107000"/>
                        </a:lnSpc>
                        <a:spcAft>
                          <a:spcPts val="0"/>
                        </a:spcAft>
                        <a:tabLst>
                          <a:tab pos="787400" algn="l"/>
                        </a:tabLst>
                      </a:pPr>
                      <a:r>
                        <a:rPr lang="pl-PL" sz="1400" dirty="0">
                          <a:effectLst/>
                        </a:rPr>
                        <a:t> </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1400">
                          <a:effectLst/>
                        </a:rPr>
                        <a:t>TAK</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1400">
                          <a:effectLst/>
                        </a:rPr>
                        <a:t>NIE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extLst>
                  <a:ext uri="{0D108BD9-81ED-4DB2-BD59-A6C34878D82A}">
                    <a16:rowId xmlns:a16="http://schemas.microsoft.com/office/drawing/2014/main" val="10000"/>
                  </a:ext>
                </a:extLst>
              </a:tr>
              <a:tr h="418885">
                <a:tc>
                  <a:txBody>
                    <a:bodyPr/>
                    <a:lstStyle/>
                    <a:p>
                      <a:pPr>
                        <a:lnSpc>
                          <a:spcPct val="107000"/>
                        </a:lnSpc>
                        <a:spcAft>
                          <a:spcPts val="0"/>
                        </a:spcAft>
                        <a:tabLst>
                          <a:tab pos="787400" algn="l"/>
                        </a:tabLst>
                      </a:pPr>
                      <a:r>
                        <a:rPr lang="pl-PL" sz="1400" dirty="0">
                          <a:effectLst/>
                          <a:latin typeface="Calibri" panose="020F0502020204030204" pitchFamily="34" charset="0"/>
                          <a:ea typeface="Calibri" panose="020F0502020204030204" pitchFamily="34" charset="0"/>
                          <a:cs typeface="Times New Roman" panose="02020603050405020304" pitchFamily="18" charset="0"/>
                        </a:rPr>
                        <a:t>Escherichia coli</a:t>
                      </a:r>
                    </a:p>
                    <a:p>
                      <a:pPr>
                        <a:lnSpc>
                          <a:spcPct val="107000"/>
                        </a:lnSpc>
                        <a:spcAft>
                          <a:spcPts val="0"/>
                        </a:spcAft>
                        <a:tabLst>
                          <a:tab pos="787400" algn="l"/>
                        </a:tabLst>
                      </a:pP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1"/>
                  </a:ext>
                </a:extLst>
              </a:tr>
              <a:tr h="382623">
                <a:tc>
                  <a:txBody>
                    <a:bodyPr/>
                    <a:lstStyle/>
                    <a:p>
                      <a:pPr>
                        <a:lnSpc>
                          <a:spcPct val="107000"/>
                        </a:lnSpc>
                        <a:spcAft>
                          <a:spcPts val="0"/>
                        </a:spcAft>
                        <a:tabLst>
                          <a:tab pos="787400" algn="l"/>
                        </a:tabLst>
                      </a:pPr>
                      <a:r>
                        <a:rPr lang="pl-PL" sz="1400" dirty="0" err="1">
                          <a:effectLst/>
                        </a:rPr>
                        <a:t>Listeria</a:t>
                      </a:r>
                      <a:r>
                        <a:rPr lang="pl-PL" sz="1400" dirty="0">
                          <a:effectLst/>
                        </a:rPr>
                        <a:t> </a:t>
                      </a:r>
                      <a:r>
                        <a:rPr lang="pl-PL" sz="1400" dirty="0" err="1">
                          <a:effectLst/>
                        </a:rPr>
                        <a:t>monocytogenes</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2"/>
                  </a:ext>
                </a:extLst>
              </a:tr>
              <a:tr h="382623">
                <a:tc>
                  <a:txBody>
                    <a:bodyPr/>
                    <a:lstStyle/>
                    <a:p>
                      <a:pPr>
                        <a:lnSpc>
                          <a:spcPct val="107000"/>
                        </a:lnSpc>
                        <a:spcAft>
                          <a:spcPts val="0"/>
                        </a:spcAft>
                        <a:tabLst>
                          <a:tab pos="787400" algn="l"/>
                        </a:tabLst>
                      </a:pPr>
                      <a:r>
                        <a:rPr lang="pl-PL" sz="1400" dirty="0" err="1">
                          <a:effectLst/>
                          <a:latin typeface="Calibri" panose="020F0502020204030204" pitchFamily="34" charset="0"/>
                          <a:ea typeface="Calibri" panose="020F0502020204030204" pitchFamily="34" charset="0"/>
                          <a:cs typeface="Times New Roman" panose="02020603050405020304" pitchFamily="18" charset="0"/>
                        </a:rPr>
                        <a:t>Enterobacteriaceae</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3"/>
                  </a:ext>
                </a:extLst>
              </a:tr>
              <a:tr h="382623">
                <a:tc>
                  <a:txBody>
                    <a:bodyPr/>
                    <a:lstStyle/>
                    <a:p>
                      <a:pPr>
                        <a:lnSpc>
                          <a:spcPct val="107000"/>
                        </a:lnSpc>
                        <a:spcAft>
                          <a:spcPts val="0"/>
                        </a:spcAft>
                        <a:tabLst>
                          <a:tab pos="787400" algn="l"/>
                        </a:tabLst>
                      </a:pPr>
                      <a:r>
                        <a:rPr lang="pl-PL" sz="1400" dirty="0">
                          <a:effectLst/>
                          <a:latin typeface="Calibri" panose="020F0502020204030204" pitchFamily="34" charset="0"/>
                          <a:ea typeface="Calibri" panose="020F0502020204030204" pitchFamily="34" charset="0"/>
                          <a:cs typeface="Times New Roman" panose="02020603050405020304" pitchFamily="18" charset="0"/>
                        </a:rPr>
                        <a:t>Grupy coli</a:t>
                      </a:r>
                    </a:p>
                    <a:p>
                      <a:pPr>
                        <a:lnSpc>
                          <a:spcPct val="107000"/>
                        </a:lnSpc>
                        <a:spcAft>
                          <a:spcPts val="0"/>
                        </a:spcAft>
                        <a:tabLst>
                          <a:tab pos="787400" algn="l"/>
                        </a:tabLst>
                      </a:pP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716894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21171-29A1-ECCA-71AC-5F150F53733D}"/>
            </a:ext>
          </a:extLst>
        </p:cNvPr>
        <p:cNvGrpSpPr/>
        <p:nvPr/>
      </p:nvGrpSpPr>
      <p:grpSpPr>
        <a:xfrm>
          <a:off x="0" y="0"/>
          <a:ext cx="0" cy="0"/>
          <a:chOff x="0" y="0"/>
          <a:chExt cx="0" cy="0"/>
        </a:xfrm>
      </p:grpSpPr>
      <p:sp>
        <p:nvSpPr>
          <p:cNvPr id="7" name="pole tekstowe 6">
            <a:extLst>
              <a:ext uri="{FF2B5EF4-FFF2-40B4-BE49-F238E27FC236}">
                <a16:creationId xmlns:a16="http://schemas.microsoft.com/office/drawing/2014/main" id="{C40D5660-A2E6-74A7-5FCF-02E37388899B}"/>
              </a:ext>
            </a:extLst>
          </p:cNvPr>
          <p:cNvSpPr txBox="1"/>
          <p:nvPr/>
        </p:nvSpPr>
        <p:spPr>
          <a:xfrm>
            <a:off x="809402" y="899517"/>
            <a:ext cx="8784976" cy="1200329"/>
          </a:xfrm>
          <a:prstGeom prst="rect">
            <a:avLst/>
          </a:prstGeom>
          <a:noFill/>
        </p:spPr>
        <p:txBody>
          <a:bodyPr wrap="square">
            <a:spAutoFit/>
          </a:bodyPr>
          <a:lstStyle/>
          <a:p>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Przedsiębiorstwo produkujące żywność w proszku specjalnego przeznaczenia medycznego przeznaczone dla niemowląt w wieku poniżej 6 miesięcy, mogące stanowić zagrożenie ze względu na obecność </a:t>
            </a:r>
            <a:r>
              <a:rPr lang="pl-PL" i="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Cronobacter</a:t>
            </a:r>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pl-PL"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spp</a:t>
            </a:r>
            <a:r>
              <a:rPr lang="pl-PL" dirty="0">
                <a:solidFill>
                  <a:schemeClr val="tx2"/>
                </a:solidFill>
                <a:latin typeface="Open Sans" panose="020B0606030504020204" pitchFamily="34" charset="0"/>
                <a:ea typeface="Open Sans" panose="020B0606030504020204" pitchFamily="34" charset="0"/>
                <a:cs typeface="Open Sans" panose="020B0606030504020204" pitchFamily="34" charset="0"/>
              </a:rPr>
              <a:t>., prowadzą monitorowanie obszarów produkcyjnych oraz urządzeń pod kątem obecności</a:t>
            </a:r>
          </a:p>
        </p:txBody>
      </p:sp>
      <p:graphicFrame>
        <p:nvGraphicFramePr>
          <p:cNvPr id="8" name="Tabela 7">
            <a:extLst>
              <a:ext uri="{FF2B5EF4-FFF2-40B4-BE49-F238E27FC236}">
                <a16:creationId xmlns:a16="http://schemas.microsoft.com/office/drawing/2014/main" id="{DBC19F9C-BDD5-CEF5-3451-CEECB97D77DC}"/>
              </a:ext>
            </a:extLst>
          </p:cNvPr>
          <p:cNvGraphicFramePr>
            <a:graphicFrameLocks noGrp="1"/>
          </p:cNvGraphicFramePr>
          <p:nvPr/>
        </p:nvGraphicFramePr>
        <p:xfrm>
          <a:off x="1305504" y="3002633"/>
          <a:ext cx="7792771" cy="1988435"/>
        </p:xfrm>
        <a:graphic>
          <a:graphicData uri="http://schemas.openxmlformats.org/drawingml/2006/table">
            <a:tbl>
              <a:tblPr firstRow="1" firstCol="1" bandRow="1">
                <a:tableStyleId>{5C22544A-7EE6-4342-B048-85BDC9FD1C3A}</a:tableStyleId>
              </a:tblPr>
              <a:tblGrid>
                <a:gridCol w="2597219">
                  <a:extLst>
                    <a:ext uri="{9D8B030D-6E8A-4147-A177-3AD203B41FA5}">
                      <a16:colId xmlns:a16="http://schemas.microsoft.com/office/drawing/2014/main" val="20000"/>
                    </a:ext>
                  </a:extLst>
                </a:gridCol>
                <a:gridCol w="2597776">
                  <a:extLst>
                    <a:ext uri="{9D8B030D-6E8A-4147-A177-3AD203B41FA5}">
                      <a16:colId xmlns:a16="http://schemas.microsoft.com/office/drawing/2014/main" val="20001"/>
                    </a:ext>
                  </a:extLst>
                </a:gridCol>
                <a:gridCol w="2597776">
                  <a:extLst>
                    <a:ext uri="{9D8B030D-6E8A-4147-A177-3AD203B41FA5}">
                      <a16:colId xmlns:a16="http://schemas.microsoft.com/office/drawing/2014/main" val="20002"/>
                    </a:ext>
                  </a:extLst>
                </a:gridCol>
              </a:tblGrid>
              <a:tr h="330251">
                <a:tc>
                  <a:txBody>
                    <a:bodyPr/>
                    <a:lstStyle/>
                    <a:p>
                      <a:pPr>
                        <a:lnSpc>
                          <a:spcPct val="107000"/>
                        </a:lnSpc>
                        <a:spcAft>
                          <a:spcPts val="0"/>
                        </a:spcAft>
                        <a:tabLst>
                          <a:tab pos="787400" algn="l"/>
                        </a:tabLst>
                      </a:pPr>
                      <a:r>
                        <a:rPr lang="pl-PL" sz="1400" dirty="0">
                          <a:effectLst/>
                        </a:rPr>
                        <a:t> </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1400">
                          <a:effectLst/>
                        </a:rPr>
                        <a:t>TAK</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1400">
                          <a:effectLst/>
                        </a:rPr>
                        <a:t>NIE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extLst>
                  <a:ext uri="{0D108BD9-81ED-4DB2-BD59-A6C34878D82A}">
                    <a16:rowId xmlns:a16="http://schemas.microsoft.com/office/drawing/2014/main" val="10000"/>
                  </a:ext>
                </a:extLst>
              </a:tr>
              <a:tr h="418885">
                <a:tc>
                  <a:txBody>
                    <a:bodyPr/>
                    <a:lstStyle/>
                    <a:p>
                      <a:pPr>
                        <a:lnSpc>
                          <a:spcPct val="107000"/>
                        </a:lnSpc>
                        <a:spcAft>
                          <a:spcPts val="0"/>
                        </a:spcAft>
                        <a:tabLst>
                          <a:tab pos="787400" algn="l"/>
                        </a:tabLst>
                      </a:pPr>
                      <a:r>
                        <a:rPr lang="pl-PL" sz="1400" dirty="0">
                          <a:effectLst/>
                          <a:latin typeface="Calibri" panose="020F0502020204030204" pitchFamily="34" charset="0"/>
                          <a:ea typeface="Calibri" panose="020F0502020204030204" pitchFamily="34" charset="0"/>
                          <a:cs typeface="Times New Roman" panose="02020603050405020304" pitchFamily="18" charset="0"/>
                        </a:rPr>
                        <a:t>Escherichia coli</a:t>
                      </a:r>
                    </a:p>
                    <a:p>
                      <a:pPr>
                        <a:lnSpc>
                          <a:spcPct val="107000"/>
                        </a:lnSpc>
                        <a:spcAft>
                          <a:spcPts val="0"/>
                        </a:spcAft>
                        <a:tabLst>
                          <a:tab pos="787400" algn="l"/>
                        </a:tabLst>
                      </a:pP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x</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1"/>
                  </a:ext>
                </a:extLst>
              </a:tr>
              <a:tr h="382623">
                <a:tc>
                  <a:txBody>
                    <a:bodyPr/>
                    <a:lstStyle/>
                    <a:p>
                      <a:pPr>
                        <a:lnSpc>
                          <a:spcPct val="107000"/>
                        </a:lnSpc>
                        <a:spcAft>
                          <a:spcPts val="0"/>
                        </a:spcAft>
                        <a:tabLst>
                          <a:tab pos="787400" algn="l"/>
                        </a:tabLst>
                      </a:pPr>
                      <a:r>
                        <a:rPr lang="pl-PL" sz="1400" dirty="0" err="1">
                          <a:effectLst/>
                        </a:rPr>
                        <a:t>Listeria</a:t>
                      </a:r>
                      <a:r>
                        <a:rPr lang="pl-PL" sz="1400" dirty="0">
                          <a:effectLst/>
                        </a:rPr>
                        <a:t> </a:t>
                      </a:r>
                      <a:r>
                        <a:rPr lang="pl-PL" sz="1400" dirty="0" err="1">
                          <a:effectLst/>
                        </a:rPr>
                        <a:t>monocytogenes</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x</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2"/>
                  </a:ext>
                </a:extLst>
              </a:tr>
              <a:tr h="382623">
                <a:tc>
                  <a:txBody>
                    <a:bodyPr/>
                    <a:lstStyle/>
                    <a:p>
                      <a:pPr>
                        <a:lnSpc>
                          <a:spcPct val="107000"/>
                        </a:lnSpc>
                        <a:spcAft>
                          <a:spcPts val="0"/>
                        </a:spcAft>
                        <a:tabLst>
                          <a:tab pos="787400" algn="l"/>
                        </a:tabLst>
                      </a:pPr>
                      <a:r>
                        <a:rPr lang="pl-PL" sz="1400" dirty="0" err="1">
                          <a:effectLst/>
                          <a:latin typeface="Calibri" panose="020F0502020204030204" pitchFamily="34" charset="0"/>
                          <a:ea typeface="Calibri" panose="020F0502020204030204" pitchFamily="34" charset="0"/>
                          <a:cs typeface="Times New Roman" panose="02020603050405020304" pitchFamily="18" charset="0"/>
                        </a:rPr>
                        <a:t>Enterobacteriaceae</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r>
                        <a:rPr lang="pl-PL" sz="2000" dirty="0">
                          <a:effectLst/>
                          <a:latin typeface="Calibri" panose="020F0502020204030204" pitchFamily="34" charset="0"/>
                          <a:ea typeface="Calibri" panose="020F0502020204030204" pitchFamily="34" charset="0"/>
                          <a:cs typeface="Times New Roman" panose="02020603050405020304" pitchFamily="18" charset="0"/>
                        </a:rPr>
                        <a:t>x</a:t>
                      </a:r>
                    </a:p>
                  </a:txBody>
                  <a:tcPr marL="60141" marR="60141" marT="0" marB="0" anchor="ctr"/>
                </a:tc>
                <a:tc>
                  <a:txBody>
                    <a:bodyPr/>
                    <a:lstStyle/>
                    <a:p>
                      <a:pPr algn="ctr">
                        <a:lnSpc>
                          <a:spcPct val="107000"/>
                        </a:lnSpc>
                        <a:spcAft>
                          <a:spcPts val="0"/>
                        </a:spcAft>
                        <a:tabLst>
                          <a:tab pos="787400" algn="l"/>
                        </a:tabLst>
                      </a:pPr>
                      <a:r>
                        <a:rPr lang="pl-PL" sz="2000" dirty="0">
                          <a:effectLst/>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3"/>
                  </a:ext>
                </a:extLst>
              </a:tr>
              <a:tr h="382623">
                <a:tc>
                  <a:txBody>
                    <a:bodyPr/>
                    <a:lstStyle/>
                    <a:p>
                      <a:pPr>
                        <a:lnSpc>
                          <a:spcPct val="107000"/>
                        </a:lnSpc>
                        <a:spcAft>
                          <a:spcPts val="0"/>
                        </a:spcAft>
                        <a:tabLst>
                          <a:tab pos="787400" algn="l"/>
                        </a:tabLst>
                      </a:pPr>
                      <a:r>
                        <a:rPr lang="pl-PL" sz="1400" dirty="0">
                          <a:effectLst/>
                          <a:latin typeface="Calibri" panose="020F0502020204030204" pitchFamily="34" charset="0"/>
                          <a:ea typeface="Calibri" panose="020F0502020204030204" pitchFamily="34" charset="0"/>
                          <a:cs typeface="Times New Roman" panose="02020603050405020304" pitchFamily="18" charset="0"/>
                        </a:rPr>
                        <a:t>Grupy coli</a:t>
                      </a:r>
                    </a:p>
                    <a:p>
                      <a:pPr>
                        <a:lnSpc>
                          <a:spcPct val="107000"/>
                        </a:lnSpc>
                        <a:spcAft>
                          <a:spcPts val="0"/>
                        </a:spcAft>
                        <a:tabLst>
                          <a:tab pos="787400" algn="l"/>
                        </a:tabLst>
                      </a:pP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tc>
                <a:tc>
                  <a:txBody>
                    <a:bodyPr/>
                    <a:lstStyle/>
                    <a:p>
                      <a:pPr algn="ctr">
                        <a:lnSpc>
                          <a:spcPct val="107000"/>
                        </a:lnSpc>
                        <a:spcAft>
                          <a:spcPts val="0"/>
                        </a:spcAft>
                        <a:tabLst>
                          <a:tab pos="787400" algn="l"/>
                        </a:tabLst>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tc>
                  <a:txBody>
                    <a:bodyPr/>
                    <a:lstStyle/>
                    <a:p>
                      <a:pPr algn="ctr">
                        <a:lnSpc>
                          <a:spcPct val="107000"/>
                        </a:lnSpc>
                        <a:spcAft>
                          <a:spcPts val="0"/>
                        </a:spcAft>
                        <a:tabLst>
                          <a:tab pos="787400" algn="l"/>
                        </a:tabLst>
                      </a:pPr>
                      <a:r>
                        <a:rPr lang="pl-PL" sz="2000" dirty="0">
                          <a:effectLst/>
                        </a:rPr>
                        <a:t> x</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41" marR="60141"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183105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12839" y="926901"/>
            <a:ext cx="8476143" cy="730818"/>
          </a:xfrm>
        </p:spPr>
        <p:txBody>
          <a:bodyPr>
            <a:normAutofit fontScale="90000"/>
          </a:bodyPr>
          <a:lstStyle/>
          <a:p>
            <a:br>
              <a:rPr lang="pl-PL" sz="2105" dirty="0"/>
            </a:br>
            <a:endParaRPr lang="pl-PL" sz="2105" dirty="0"/>
          </a:p>
        </p:txBody>
      </p:sp>
      <p:graphicFrame>
        <p:nvGraphicFramePr>
          <p:cNvPr id="6" name="Tabela 5"/>
          <p:cNvGraphicFramePr>
            <a:graphicFrameLocks noGrp="1"/>
          </p:cNvGraphicFramePr>
          <p:nvPr>
            <p:extLst>
              <p:ext uri="{D42A27DB-BD31-4B8C-83A1-F6EECF244321}">
                <p14:modId xmlns:p14="http://schemas.microsoft.com/office/powerpoint/2010/main" val="2220341483"/>
              </p:ext>
            </p:extLst>
          </p:nvPr>
        </p:nvGraphicFramePr>
        <p:xfrm>
          <a:off x="1280790" y="2186617"/>
          <a:ext cx="8208192" cy="3817471"/>
        </p:xfrm>
        <a:graphic>
          <a:graphicData uri="http://schemas.openxmlformats.org/drawingml/2006/table">
            <a:tbl>
              <a:tblPr firstRow="1" bandRow="1">
                <a:tableStyleId>{5C22544A-7EE6-4342-B048-85BDC9FD1C3A}</a:tableStyleId>
              </a:tblPr>
              <a:tblGrid>
                <a:gridCol w="1832868">
                  <a:extLst>
                    <a:ext uri="{9D8B030D-6E8A-4147-A177-3AD203B41FA5}">
                      <a16:colId xmlns:a16="http://schemas.microsoft.com/office/drawing/2014/main" val="20000"/>
                    </a:ext>
                  </a:extLst>
                </a:gridCol>
                <a:gridCol w="1872208">
                  <a:extLst>
                    <a:ext uri="{9D8B030D-6E8A-4147-A177-3AD203B41FA5}">
                      <a16:colId xmlns:a16="http://schemas.microsoft.com/office/drawing/2014/main" val="214927685"/>
                    </a:ext>
                  </a:extLst>
                </a:gridCol>
                <a:gridCol w="2763714">
                  <a:extLst>
                    <a:ext uri="{9D8B030D-6E8A-4147-A177-3AD203B41FA5}">
                      <a16:colId xmlns:a16="http://schemas.microsoft.com/office/drawing/2014/main" val="20001"/>
                    </a:ext>
                  </a:extLst>
                </a:gridCol>
                <a:gridCol w="1739402">
                  <a:extLst>
                    <a:ext uri="{9D8B030D-6E8A-4147-A177-3AD203B41FA5}">
                      <a16:colId xmlns:a16="http://schemas.microsoft.com/office/drawing/2014/main" val="20002"/>
                    </a:ext>
                  </a:extLst>
                </a:gridCol>
              </a:tblGrid>
              <a:tr h="490875">
                <a:tc>
                  <a:txBody>
                    <a:bodyPr/>
                    <a:lstStyle/>
                    <a:p>
                      <a:pPr algn="l">
                        <a:lnSpc>
                          <a:spcPct val="107000"/>
                        </a:lnSpc>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marL="0" marR="0" lvl="0" indent="0" algn="l" defTabSz="1007943" rtl="0" eaLnBrk="1" fontAlgn="auto" latinLnBrk="0" hangingPunct="1">
                        <a:lnSpc>
                          <a:spcPct val="107000"/>
                        </a:lnSpc>
                        <a:spcBef>
                          <a:spcPts val="0"/>
                        </a:spcBef>
                        <a:spcAft>
                          <a:spcPts val="0"/>
                        </a:spcAft>
                        <a:buClrTx/>
                        <a:buSzTx/>
                        <a:buFontTx/>
                        <a:buNone/>
                        <a:tabLst/>
                        <a:defRPr/>
                      </a:pPr>
                      <a:r>
                        <a:rPr lang="pl-PL" sz="1600" dirty="0">
                          <a:latin typeface="Open Sans" panose="020B0606030504020204" pitchFamily="34" charset="0"/>
                          <a:ea typeface="Open Sans" panose="020B0606030504020204" pitchFamily="34" charset="0"/>
                          <a:cs typeface="Open Sans" panose="020B0606030504020204" pitchFamily="34" charset="0"/>
                        </a:rPr>
                        <a:t>płaskie powierzchnie</a:t>
                      </a:r>
                    </a:p>
                    <a:p>
                      <a:pPr algn="l">
                        <a:lnSpc>
                          <a:spcPct val="107000"/>
                        </a:lnSpc>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Powierzanie  trudno osiągalne, małe</a:t>
                      </a:r>
                    </a:p>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 (≤ 100 cm2)</a:t>
                      </a:r>
                    </a:p>
                  </a:txBody>
                  <a:tcPr marL="44501" marR="44501" marT="22097" marB="22097"/>
                </a:tc>
                <a:tc>
                  <a:txBody>
                    <a:bodyPr/>
                    <a:lstStyle/>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Duże powierzchnie</a:t>
                      </a:r>
                    </a:p>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 (&gt; 100 cm)</a:t>
                      </a:r>
                    </a:p>
                  </a:txBody>
                  <a:tcPr marL="44501" marR="44501" marT="22097" marB="22097"/>
                </a:tc>
                <a:extLst>
                  <a:ext uri="{0D108BD9-81ED-4DB2-BD59-A6C34878D82A}">
                    <a16:rowId xmlns:a16="http://schemas.microsoft.com/office/drawing/2014/main" val="10000"/>
                  </a:ext>
                </a:extLst>
              </a:tr>
              <a:tr h="879600">
                <a:tc>
                  <a:txBody>
                    <a:bodyPr/>
                    <a:lstStyle/>
                    <a:p>
                      <a:pPr lvl="0"/>
                      <a:r>
                        <a:rPr lang="pl-PL" sz="1600" b="1" dirty="0">
                          <a:latin typeface="Open Sans" panose="020B0606030504020204" pitchFamily="34" charset="0"/>
                          <a:ea typeface="Open Sans" panose="020B0606030504020204" pitchFamily="34" charset="0"/>
                          <a:cs typeface="Open Sans" panose="020B0606030504020204" pitchFamily="34" charset="0"/>
                        </a:rPr>
                        <a:t>płytki kontaktowe</a:t>
                      </a:r>
                    </a:p>
                  </a:txBody>
                  <a:tcPr marL="44501" marR="44501" marT="22097" marB="22097"/>
                </a:tc>
                <a:tc>
                  <a:txBody>
                    <a:bodyPr/>
                    <a:lstStyle/>
                    <a:p>
                      <a:pPr algn="ctr">
                        <a:lnSpc>
                          <a:spcPct val="107000"/>
                        </a:lnSpc>
                        <a:spcAft>
                          <a:spcPts val="0"/>
                        </a:spcAft>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extLst>
                  <a:ext uri="{0D108BD9-81ED-4DB2-BD59-A6C34878D82A}">
                    <a16:rowId xmlns:a16="http://schemas.microsoft.com/office/drawing/2014/main" val="10001"/>
                  </a:ext>
                </a:extLst>
              </a:tr>
              <a:tr h="1025546">
                <a:tc>
                  <a:txBody>
                    <a:bodyPr/>
                    <a:lstStyle/>
                    <a:p>
                      <a:pPr algn="l">
                        <a:lnSpc>
                          <a:spcPct val="107000"/>
                        </a:lnSpc>
                        <a:spcAft>
                          <a:spcPts val="0"/>
                        </a:spcAft>
                      </a:pPr>
                      <a:r>
                        <a:rPr lang="pl-PL" sz="1600" b="1" kern="1200" dirty="0">
                          <a:effectLst/>
                          <a:latin typeface="Open Sans" panose="020B0606030504020204" pitchFamily="34" charset="0"/>
                          <a:ea typeface="Open Sans" panose="020B0606030504020204" pitchFamily="34" charset="0"/>
                          <a:cs typeface="Open Sans" panose="020B0606030504020204" pitchFamily="34" charset="0"/>
                        </a:rPr>
                        <a:t>sterylne </a:t>
                      </a:r>
                      <a:r>
                        <a:rPr lang="pl-PL" sz="1600" b="1" kern="1200" dirty="0" err="1">
                          <a:effectLst/>
                          <a:latin typeface="Open Sans" panose="020B0606030504020204" pitchFamily="34" charset="0"/>
                          <a:ea typeface="Open Sans" panose="020B0606030504020204" pitchFamily="34" charset="0"/>
                          <a:cs typeface="Open Sans" panose="020B0606030504020204" pitchFamily="34" charset="0"/>
                        </a:rPr>
                        <a:t>wymazówki</a:t>
                      </a:r>
                      <a:endParaRPr lang="pl-PL" sz="1600" b="1" kern="12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algn="ctr">
                        <a:lnSpc>
                          <a:spcPct val="107000"/>
                        </a:lnSpc>
                        <a:spcAft>
                          <a:spcPts val="0"/>
                        </a:spcAft>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extLst>
                  <a:ext uri="{0D108BD9-81ED-4DB2-BD59-A6C34878D82A}">
                    <a16:rowId xmlns:a16="http://schemas.microsoft.com/office/drawing/2014/main" val="10002"/>
                  </a:ext>
                </a:extLst>
              </a:tr>
              <a:tr h="1098066">
                <a:tc>
                  <a:txBody>
                    <a:bodyPr/>
                    <a:lstStyle/>
                    <a:p>
                      <a:pPr algn="l">
                        <a:lnSpc>
                          <a:spcPct val="107000"/>
                        </a:lnSpc>
                        <a:spcAft>
                          <a:spcPts val="0"/>
                        </a:spcAft>
                      </a:pPr>
                      <a:r>
                        <a:rPr lang="pl-PL" sz="1600" b="1" kern="1200" dirty="0">
                          <a:effectLst/>
                          <a:latin typeface="Open Sans" panose="020B0606030504020204" pitchFamily="34" charset="0"/>
                          <a:ea typeface="Open Sans" panose="020B0606030504020204" pitchFamily="34" charset="0"/>
                          <a:cs typeface="Open Sans" panose="020B0606030504020204" pitchFamily="34" charset="0"/>
                        </a:rPr>
                        <a:t>sterylne ściereczki lub gąbki</a:t>
                      </a:r>
                    </a:p>
                  </a:txBody>
                  <a:tcPr marL="44501" marR="44501" marT="22097" marB="22097"/>
                </a:tc>
                <a:tc>
                  <a:txBody>
                    <a:bodyPr/>
                    <a:lstStyle/>
                    <a:p>
                      <a:pPr algn="ctr">
                        <a:lnSpc>
                          <a:spcPct val="107000"/>
                        </a:lnSpc>
                        <a:spcAft>
                          <a:spcPts val="0"/>
                        </a:spcAft>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extLst>
                  <a:ext uri="{0D108BD9-81ED-4DB2-BD59-A6C34878D82A}">
                    <a16:rowId xmlns:a16="http://schemas.microsoft.com/office/drawing/2014/main" val="10003"/>
                  </a:ext>
                </a:extLst>
              </a:tr>
            </a:tbl>
          </a:graphicData>
        </a:graphic>
      </p:graphicFrame>
      <p:sp>
        <p:nvSpPr>
          <p:cNvPr id="3" name="pole tekstowe 2">
            <a:extLst>
              <a:ext uri="{FF2B5EF4-FFF2-40B4-BE49-F238E27FC236}">
                <a16:creationId xmlns:a16="http://schemas.microsoft.com/office/drawing/2014/main" id="{B6942B57-B38C-CD2E-6D1A-AB851A55FEF7}"/>
              </a:ext>
            </a:extLst>
          </p:cNvPr>
          <p:cNvSpPr txBox="1"/>
          <p:nvPr/>
        </p:nvSpPr>
        <p:spPr>
          <a:xfrm>
            <a:off x="1385466" y="827509"/>
            <a:ext cx="8293508" cy="707886"/>
          </a:xfrm>
          <a:prstGeom prst="rect">
            <a:avLst/>
          </a:prstGeom>
          <a:solidFill>
            <a:schemeClr val="bg1"/>
          </a:solidFill>
        </p:spPr>
        <p:txBody>
          <a:bodyPr wrap="square">
            <a:spAutoFit/>
          </a:bodyPr>
          <a:lstStyle/>
          <a:p>
            <a:r>
              <a:rPr lang="pl-PL"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Dopasuj techniki pobierania próbek do dostępnych powierzchni, z których pobrane zostaną próbki wymazów  </a:t>
            </a:r>
          </a:p>
        </p:txBody>
      </p:sp>
    </p:spTree>
    <p:extLst>
      <p:ext uri="{BB962C8B-B14F-4D97-AF65-F5344CB8AC3E}">
        <p14:creationId xmlns:p14="http://schemas.microsoft.com/office/powerpoint/2010/main" val="42634216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7E84F-B82D-0563-C608-D3CCDD81C53F}"/>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9A77AE8-578D-010C-1B00-E02E5D036A0B}"/>
              </a:ext>
            </a:extLst>
          </p:cNvPr>
          <p:cNvSpPr>
            <a:spLocks noGrp="1"/>
          </p:cNvSpPr>
          <p:nvPr>
            <p:ph type="title"/>
          </p:nvPr>
        </p:nvSpPr>
        <p:spPr>
          <a:xfrm>
            <a:off x="1012839" y="926901"/>
            <a:ext cx="8476143" cy="730818"/>
          </a:xfrm>
        </p:spPr>
        <p:txBody>
          <a:bodyPr>
            <a:normAutofit fontScale="90000"/>
          </a:bodyPr>
          <a:lstStyle/>
          <a:p>
            <a:br>
              <a:rPr lang="pl-PL" sz="2105" dirty="0"/>
            </a:br>
            <a:endParaRPr lang="pl-PL" sz="2105" dirty="0"/>
          </a:p>
        </p:txBody>
      </p:sp>
      <p:graphicFrame>
        <p:nvGraphicFramePr>
          <p:cNvPr id="6" name="Tabela 5">
            <a:extLst>
              <a:ext uri="{FF2B5EF4-FFF2-40B4-BE49-F238E27FC236}">
                <a16:creationId xmlns:a16="http://schemas.microsoft.com/office/drawing/2014/main" id="{4AE691D3-0DF1-DD2F-5F6B-5A3762D143D9}"/>
              </a:ext>
            </a:extLst>
          </p:cNvPr>
          <p:cNvGraphicFramePr>
            <a:graphicFrameLocks noGrp="1"/>
          </p:cNvGraphicFramePr>
          <p:nvPr/>
        </p:nvGraphicFramePr>
        <p:xfrm>
          <a:off x="1280790" y="2186617"/>
          <a:ext cx="8208192" cy="3817471"/>
        </p:xfrm>
        <a:graphic>
          <a:graphicData uri="http://schemas.openxmlformats.org/drawingml/2006/table">
            <a:tbl>
              <a:tblPr firstRow="1" bandRow="1">
                <a:tableStyleId>{5C22544A-7EE6-4342-B048-85BDC9FD1C3A}</a:tableStyleId>
              </a:tblPr>
              <a:tblGrid>
                <a:gridCol w="1832868">
                  <a:extLst>
                    <a:ext uri="{9D8B030D-6E8A-4147-A177-3AD203B41FA5}">
                      <a16:colId xmlns:a16="http://schemas.microsoft.com/office/drawing/2014/main" val="20000"/>
                    </a:ext>
                  </a:extLst>
                </a:gridCol>
                <a:gridCol w="1872208">
                  <a:extLst>
                    <a:ext uri="{9D8B030D-6E8A-4147-A177-3AD203B41FA5}">
                      <a16:colId xmlns:a16="http://schemas.microsoft.com/office/drawing/2014/main" val="214927685"/>
                    </a:ext>
                  </a:extLst>
                </a:gridCol>
                <a:gridCol w="2763714">
                  <a:extLst>
                    <a:ext uri="{9D8B030D-6E8A-4147-A177-3AD203B41FA5}">
                      <a16:colId xmlns:a16="http://schemas.microsoft.com/office/drawing/2014/main" val="20001"/>
                    </a:ext>
                  </a:extLst>
                </a:gridCol>
                <a:gridCol w="1739402">
                  <a:extLst>
                    <a:ext uri="{9D8B030D-6E8A-4147-A177-3AD203B41FA5}">
                      <a16:colId xmlns:a16="http://schemas.microsoft.com/office/drawing/2014/main" val="20002"/>
                    </a:ext>
                  </a:extLst>
                </a:gridCol>
              </a:tblGrid>
              <a:tr h="490875">
                <a:tc>
                  <a:txBody>
                    <a:bodyPr/>
                    <a:lstStyle/>
                    <a:p>
                      <a:pPr algn="l">
                        <a:lnSpc>
                          <a:spcPct val="107000"/>
                        </a:lnSpc>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marL="0" marR="0" lvl="0" indent="0" algn="l" defTabSz="1007943" rtl="0" eaLnBrk="1" fontAlgn="auto" latinLnBrk="0" hangingPunct="1">
                        <a:lnSpc>
                          <a:spcPct val="107000"/>
                        </a:lnSpc>
                        <a:spcBef>
                          <a:spcPts val="0"/>
                        </a:spcBef>
                        <a:spcAft>
                          <a:spcPts val="0"/>
                        </a:spcAft>
                        <a:buClrTx/>
                        <a:buSzTx/>
                        <a:buFontTx/>
                        <a:buNone/>
                        <a:tabLst/>
                        <a:defRPr/>
                      </a:pPr>
                      <a:r>
                        <a:rPr lang="pl-PL" sz="1600" dirty="0">
                          <a:latin typeface="Open Sans" panose="020B0606030504020204" pitchFamily="34" charset="0"/>
                          <a:ea typeface="Open Sans" panose="020B0606030504020204" pitchFamily="34" charset="0"/>
                          <a:cs typeface="Open Sans" panose="020B0606030504020204" pitchFamily="34" charset="0"/>
                        </a:rPr>
                        <a:t>płaskie powierzchnie</a:t>
                      </a:r>
                    </a:p>
                    <a:p>
                      <a:pPr algn="l">
                        <a:lnSpc>
                          <a:spcPct val="107000"/>
                        </a:lnSpc>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Powierzanie  trudno osiągalne, małe</a:t>
                      </a:r>
                    </a:p>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 (≤ 100 cm2)</a:t>
                      </a:r>
                    </a:p>
                  </a:txBody>
                  <a:tcPr marL="44501" marR="44501" marT="22097" marB="22097"/>
                </a:tc>
                <a:tc>
                  <a:txBody>
                    <a:bodyPr/>
                    <a:lstStyle/>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Duże powierzchnie</a:t>
                      </a:r>
                    </a:p>
                    <a:p>
                      <a:pPr algn="ctr">
                        <a:lnSpc>
                          <a:spcPct val="107000"/>
                        </a:lnSpc>
                        <a:spcAft>
                          <a:spcPts val="0"/>
                        </a:spcAft>
                      </a:pPr>
                      <a:r>
                        <a:rPr lang="pl-PL" sz="1600" kern="1200" dirty="0">
                          <a:effectLst/>
                          <a:latin typeface="Open Sans" panose="020B0606030504020204" pitchFamily="34" charset="0"/>
                          <a:ea typeface="Open Sans" panose="020B0606030504020204" pitchFamily="34" charset="0"/>
                          <a:cs typeface="Open Sans" panose="020B0606030504020204" pitchFamily="34" charset="0"/>
                        </a:rPr>
                        <a:t> (&gt; 100 cm)</a:t>
                      </a:r>
                    </a:p>
                  </a:txBody>
                  <a:tcPr marL="44501" marR="44501" marT="22097" marB="22097"/>
                </a:tc>
                <a:extLst>
                  <a:ext uri="{0D108BD9-81ED-4DB2-BD59-A6C34878D82A}">
                    <a16:rowId xmlns:a16="http://schemas.microsoft.com/office/drawing/2014/main" val="10000"/>
                  </a:ext>
                </a:extLst>
              </a:tr>
              <a:tr h="879600">
                <a:tc>
                  <a:txBody>
                    <a:bodyPr/>
                    <a:lstStyle/>
                    <a:p>
                      <a:pPr lvl="0"/>
                      <a:r>
                        <a:rPr lang="pl-PL" sz="1600" b="1" dirty="0">
                          <a:latin typeface="Open Sans" panose="020B0606030504020204" pitchFamily="34" charset="0"/>
                          <a:ea typeface="Open Sans" panose="020B0606030504020204" pitchFamily="34" charset="0"/>
                          <a:cs typeface="Open Sans" panose="020B0606030504020204" pitchFamily="34" charset="0"/>
                        </a:rPr>
                        <a:t>płytki kontaktowe</a:t>
                      </a:r>
                    </a:p>
                  </a:txBody>
                  <a:tcPr marL="44501" marR="44501" marT="22097" marB="22097"/>
                </a:tc>
                <a:tc>
                  <a:txBody>
                    <a:bodyPr/>
                    <a:lstStyle/>
                    <a:p>
                      <a:pPr algn="ctr">
                        <a:lnSpc>
                          <a:spcPct val="107000"/>
                        </a:lnSpc>
                        <a:spcAft>
                          <a:spcPts val="0"/>
                        </a:spcAft>
                      </a:pPr>
                      <a:r>
                        <a:rPr lang="pl-PL" sz="1600" dirty="0">
                          <a:effectLst/>
                          <a:latin typeface="Open Sans" panose="020B0606030504020204" pitchFamily="34" charset="0"/>
                          <a:ea typeface="Open Sans" panose="020B0606030504020204" pitchFamily="34" charset="0"/>
                          <a:cs typeface="Open Sans" panose="020B0606030504020204" pitchFamily="34" charset="0"/>
                        </a:rPr>
                        <a:t>x</a:t>
                      </a: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extLst>
                  <a:ext uri="{0D108BD9-81ED-4DB2-BD59-A6C34878D82A}">
                    <a16:rowId xmlns:a16="http://schemas.microsoft.com/office/drawing/2014/main" val="10001"/>
                  </a:ext>
                </a:extLst>
              </a:tr>
              <a:tr h="1025546">
                <a:tc>
                  <a:txBody>
                    <a:bodyPr/>
                    <a:lstStyle/>
                    <a:p>
                      <a:pPr algn="l">
                        <a:lnSpc>
                          <a:spcPct val="107000"/>
                        </a:lnSpc>
                        <a:spcAft>
                          <a:spcPts val="0"/>
                        </a:spcAft>
                      </a:pPr>
                      <a:r>
                        <a:rPr lang="pl-PL" sz="1600" b="1" kern="1200" dirty="0">
                          <a:effectLst/>
                          <a:latin typeface="Open Sans" panose="020B0606030504020204" pitchFamily="34" charset="0"/>
                          <a:ea typeface="Open Sans" panose="020B0606030504020204" pitchFamily="34" charset="0"/>
                          <a:cs typeface="Open Sans" panose="020B0606030504020204" pitchFamily="34" charset="0"/>
                        </a:rPr>
                        <a:t>sterylne </a:t>
                      </a:r>
                      <a:r>
                        <a:rPr lang="pl-PL" sz="1600" b="1" kern="1200" dirty="0" err="1">
                          <a:effectLst/>
                          <a:latin typeface="Open Sans" panose="020B0606030504020204" pitchFamily="34" charset="0"/>
                          <a:ea typeface="Open Sans" panose="020B0606030504020204" pitchFamily="34" charset="0"/>
                          <a:cs typeface="Open Sans" panose="020B0606030504020204" pitchFamily="34" charset="0"/>
                        </a:rPr>
                        <a:t>wymazówki</a:t>
                      </a:r>
                      <a:endParaRPr lang="pl-PL" sz="1600" b="1" kern="12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tc>
                <a:tc>
                  <a:txBody>
                    <a:bodyPr/>
                    <a:lstStyle/>
                    <a:p>
                      <a:pPr algn="ctr">
                        <a:lnSpc>
                          <a:spcPct val="107000"/>
                        </a:lnSpc>
                        <a:spcAft>
                          <a:spcPts val="0"/>
                        </a:spcAft>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r>
                        <a:rPr lang="pl-PL" sz="1600" b="1" dirty="0">
                          <a:effectLst/>
                          <a:latin typeface="Open Sans" panose="020B0606030504020204" pitchFamily="34" charset="0"/>
                          <a:ea typeface="Open Sans" panose="020B0606030504020204" pitchFamily="34" charset="0"/>
                          <a:cs typeface="Open Sans" panose="020B0606030504020204" pitchFamily="34" charset="0"/>
                        </a:rPr>
                        <a:t>x</a:t>
                      </a:r>
                    </a:p>
                  </a:txBody>
                  <a:tcPr marL="44501" marR="44501" marT="22097" marB="22097" anchor="ctr"/>
                </a:tc>
                <a:tc>
                  <a:txBody>
                    <a:bodyPr/>
                    <a:lstStyle/>
                    <a:p>
                      <a:pPr algn="ctr">
                        <a:lnSpc>
                          <a:spcPct val="107000"/>
                        </a:lnSpc>
                      </a:pP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extLst>
                  <a:ext uri="{0D108BD9-81ED-4DB2-BD59-A6C34878D82A}">
                    <a16:rowId xmlns:a16="http://schemas.microsoft.com/office/drawing/2014/main" val="10002"/>
                  </a:ext>
                </a:extLst>
              </a:tr>
              <a:tr h="1098066">
                <a:tc>
                  <a:txBody>
                    <a:bodyPr/>
                    <a:lstStyle/>
                    <a:p>
                      <a:pPr algn="l">
                        <a:lnSpc>
                          <a:spcPct val="107000"/>
                        </a:lnSpc>
                        <a:spcAft>
                          <a:spcPts val="0"/>
                        </a:spcAft>
                      </a:pPr>
                      <a:r>
                        <a:rPr lang="pl-PL" sz="1600" b="1" kern="1200" dirty="0">
                          <a:effectLst/>
                          <a:latin typeface="Open Sans" panose="020B0606030504020204" pitchFamily="34" charset="0"/>
                          <a:ea typeface="Open Sans" panose="020B0606030504020204" pitchFamily="34" charset="0"/>
                          <a:cs typeface="Open Sans" panose="020B0606030504020204" pitchFamily="34" charset="0"/>
                        </a:rPr>
                        <a:t>sterylne ściereczki lub gąbki</a:t>
                      </a:r>
                    </a:p>
                  </a:txBody>
                  <a:tcPr marL="44501" marR="44501" marT="22097" marB="22097"/>
                </a:tc>
                <a:tc>
                  <a:txBody>
                    <a:bodyPr/>
                    <a:lstStyle/>
                    <a:p>
                      <a:pPr algn="ctr">
                        <a:lnSpc>
                          <a:spcPct val="107000"/>
                        </a:lnSpc>
                        <a:spcAft>
                          <a:spcPts val="0"/>
                        </a:spcAft>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endParaRPr lang="pl-PL" sz="1600" b="1">
                        <a:effectLst/>
                        <a:latin typeface="Open Sans" panose="020B0606030504020204" pitchFamily="34" charset="0"/>
                        <a:ea typeface="Open Sans" panose="020B0606030504020204" pitchFamily="34" charset="0"/>
                        <a:cs typeface="Open Sans" panose="020B0606030504020204" pitchFamily="34" charset="0"/>
                      </a:endParaRPr>
                    </a:p>
                  </a:txBody>
                  <a:tcPr marL="44501" marR="44501" marT="22097" marB="22097" anchor="ctr"/>
                </a:tc>
                <a:tc>
                  <a:txBody>
                    <a:bodyPr/>
                    <a:lstStyle/>
                    <a:p>
                      <a:pPr algn="ctr">
                        <a:lnSpc>
                          <a:spcPct val="107000"/>
                        </a:lnSpc>
                      </a:pPr>
                      <a:r>
                        <a:rPr lang="pl-PL" sz="1600" b="1" dirty="0">
                          <a:effectLst/>
                          <a:latin typeface="Open Sans" panose="020B0606030504020204" pitchFamily="34" charset="0"/>
                          <a:ea typeface="Open Sans" panose="020B0606030504020204" pitchFamily="34" charset="0"/>
                          <a:cs typeface="Open Sans" panose="020B0606030504020204" pitchFamily="34" charset="0"/>
                        </a:rPr>
                        <a:t>x</a:t>
                      </a:r>
                    </a:p>
                  </a:txBody>
                  <a:tcPr marL="44501" marR="44501" marT="22097" marB="22097" anchor="ctr"/>
                </a:tc>
                <a:extLst>
                  <a:ext uri="{0D108BD9-81ED-4DB2-BD59-A6C34878D82A}">
                    <a16:rowId xmlns:a16="http://schemas.microsoft.com/office/drawing/2014/main" val="10003"/>
                  </a:ext>
                </a:extLst>
              </a:tr>
            </a:tbl>
          </a:graphicData>
        </a:graphic>
      </p:graphicFrame>
      <p:sp>
        <p:nvSpPr>
          <p:cNvPr id="4" name="pole tekstowe 3">
            <a:extLst>
              <a:ext uri="{FF2B5EF4-FFF2-40B4-BE49-F238E27FC236}">
                <a16:creationId xmlns:a16="http://schemas.microsoft.com/office/drawing/2014/main" id="{0BF43E47-BB93-FD3F-590D-49FA2DDE8694}"/>
              </a:ext>
            </a:extLst>
          </p:cNvPr>
          <p:cNvSpPr txBox="1"/>
          <p:nvPr/>
        </p:nvSpPr>
        <p:spPr>
          <a:xfrm>
            <a:off x="1385466" y="827509"/>
            <a:ext cx="8293508" cy="707886"/>
          </a:xfrm>
          <a:prstGeom prst="rect">
            <a:avLst/>
          </a:prstGeom>
          <a:solidFill>
            <a:schemeClr val="bg1"/>
          </a:solidFill>
        </p:spPr>
        <p:txBody>
          <a:bodyPr wrap="square">
            <a:spAutoFit/>
          </a:bodyPr>
          <a:lstStyle/>
          <a:p>
            <a:r>
              <a:rPr lang="pl-PL" sz="2000" dirty="0">
                <a:solidFill>
                  <a:schemeClr val="tx2"/>
                </a:solidFill>
                <a:latin typeface="Open Sans" panose="020B0606030504020204" pitchFamily="34" charset="0"/>
                <a:ea typeface="Open Sans" panose="020B0606030504020204" pitchFamily="34" charset="0"/>
                <a:cs typeface="Open Sans" panose="020B0606030504020204" pitchFamily="34" charset="0"/>
              </a:rPr>
              <a:t>Dopasuj techniki pobierania próbek do dostępnych powierzchni, z których pobrane zostaną próbki wymazów  </a:t>
            </a:r>
          </a:p>
        </p:txBody>
      </p:sp>
    </p:spTree>
    <p:extLst>
      <p:ext uri="{BB962C8B-B14F-4D97-AF65-F5344CB8AC3E}">
        <p14:creationId xmlns:p14="http://schemas.microsoft.com/office/powerpoint/2010/main" val="20423230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a:extLst>
              <a:ext uri="{FF2B5EF4-FFF2-40B4-BE49-F238E27FC236}">
                <a16:creationId xmlns:a16="http://schemas.microsoft.com/office/drawing/2014/main" id="{0CD17717-5751-F730-50BD-CBB39F57635A}"/>
              </a:ext>
            </a:extLst>
          </p:cNvPr>
          <p:cNvSpPr>
            <a:spLocks noGrp="1"/>
          </p:cNvSpPr>
          <p:nvPr>
            <p:ph type="title"/>
          </p:nvPr>
        </p:nvSpPr>
        <p:spPr/>
        <p:txBody>
          <a:bodyPr/>
          <a:lstStyle/>
          <a:p>
            <a:endParaRPr lang="pl-PL" dirty="0"/>
          </a:p>
        </p:txBody>
      </p:sp>
      <p:pic>
        <p:nvPicPr>
          <p:cNvPr id="7" name="Symbol zastępczy obrazu 6">
            <a:extLst>
              <a:ext uri="{FF2B5EF4-FFF2-40B4-BE49-F238E27FC236}">
                <a16:creationId xmlns:a16="http://schemas.microsoft.com/office/drawing/2014/main" id="{2AAC3231-CD47-4618-92FE-81A0668FF2C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 r="6"/>
          <a:stretch>
            <a:fillRect/>
          </a:stretch>
        </p:blipFill>
        <p:spPr/>
      </p:pic>
    </p:spTree>
    <p:extLst>
      <p:ext uri="{BB962C8B-B14F-4D97-AF65-F5344CB8AC3E}">
        <p14:creationId xmlns:p14="http://schemas.microsoft.com/office/powerpoint/2010/main" val="3325994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11875-D68E-2579-053D-3CC9E1C3CE45}"/>
            </a:ext>
          </a:extLst>
        </p:cNvPr>
        <p:cNvGrpSpPr/>
        <p:nvPr/>
      </p:nvGrpSpPr>
      <p:grpSpPr>
        <a:xfrm>
          <a:off x="0" y="0"/>
          <a:ext cx="0" cy="0"/>
          <a:chOff x="0" y="0"/>
          <a:chExt cx="0" cy="0"/>
        </a:xfrm>
      </p:grpSpPr>
      <p:pic>
        <p:nvPicPr>
          <p:cNvPr id="3" name="Symbol zastępczy obrazu 2" descr="Mężczyzna pracuje na komputerze">
            <a:extLst>
              <a:ext uri="{FF2B5EF4-FFF2-40B4-BE49-F238E27FC236}">
                <a16:creationId xmlns:a16="http://schemas.microsoft.com/office/drawing/2014/main" id="{FE6DA469-A179-DDA9-19A8-CF5A1FCC652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819" b="3819"/>
          <a:stretch>
            <a:fillRect/>
          </a:stretch>
        </p:blipFill>
        <p:spPr/>
      </p:pic>
      <p:sp>
        <p:nvSpPr>
          <p:cNvPr id="11" name="Tytuł 10">
            <a:extLst>
              <a:ext uri="{FF2B5EF4-FFF2-40B4-BE49-F238E27FC236}">
                <a16:creationId xmlns:a16="http://schemas.microsoft.com/office/drawing/2014/main" id="{54485627-8CD5-E153-8AC7-A87AE42E2AFE}"/>
              </a:ext>
            </a:extLst>
          </p:cNvPr>
          <p:cNvSpPr>
            <a:spLocks noGrp="1"/>
          </p:cNvSpPr>
          <p:nvPr>
            <p:ph type="ctrTitle"/>
          </p:nvPr>
        </p:nvSpPr>
        <p:spPr/>
        <p:txBody>
          <a:bodyPr/>
          <a:lstStyle/>
          <a:p>
            <a:r>
              <a:rPr lang="pl-PL" dirty="0"/>
              <a:t>Zasady pobierania próbek i sprzęt, higiena</a:t>
            </a:r>
          </a:p>
        </p:txBody>
      </p:sp>
    </p:spTree>
    <p:extLst>
      <p:ext uri="{BB962C8B-B14F-4D97-AF65-F5344CB8AC3E}">
        <p14:creationId xmlns:p14="http://schemas.microsoft.com/office/powerpoint/2010/main" val="2888171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CD89D-D21A-6022-6907-91CBDF71CB32}"/>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1BAD03DE-D35E-F498-C8DA-48BB4E9C1908}"/>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6" name="pole tekstowe 5">
            <a:extLst>
              <a:ext uri="{FF2B5EF4-FFF2-40B4-BE49-F238E27FC236}">
                <a16:creationId xmlns:a16="http://schemas.microsoft.com/office/drawing/2014/main" id="{BE1F5111-A9A9-88F3-7CFA-228C7532216F}"/>
              </a:ext>
            </a:extLst>
          </p:cNvPr>
          <p:cNvSpPr txBox="1"/>
          <p:nvPr/>
        </p:nvSpPr>
        <p:spPr>
          <a:xfrm>
            <a:off x="2537594" y="976507"/>
            <a:ext cx="7200800" cy="538609"/>
          </a:xfrm>
          <a:prstGeom prst="rect">
            <a:avLst/>
          </a:prstGeom>
          <a:noFill/>
        </p:spPr>
        <p:txBody>
          <a:bodyPr wrap="square">
            <a:spAutoFit/>
          </a:bodyPr>
          <a:lstStyle/>
          <a:p>
            <a:r>
              <a:rPr kumimoji="0" lang="pl-PL" sz="2900" b="1" i="0" u="none" strike="noStrike" kern="1200" cap="none" spc="0" normalizeH="0" baseline="0" noProof="0" dirty="0">
                <a:ln>
                  <a:noFill/>
                </a:ln>
                <a:solidFill>
                  <a:srgbClr val="002073"/>
                </a:solidFill>
                <a:effectLst/>
                <a:uLnTx/>
                <a:uFillTx/>
                <a:latin typeface="Open Sans" pitchFamily="2" charset="0"/>
                <a:ea typeface="Open Sans" pitchFamily="2" charset="0"/>
                <a:cs typeface="Open Sans" pitchFamily="2" charset="0"/>
              </a:rPr>
              <a:t>Pobieranie próbek – wymazy</a:t>
            </a:r>
            <a:endParaRPr lang="pl-PL" b="1"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ymbol zastępczy zawartości 3">
            <a:extLst>
              <a:ext uri="{FF2B5EF4-FFF2-40B4-BE49-F238E27FC236}">
                <a16:creationId xmlns:a16="http://schemas.microsoft.com/office/drawing/2014/main" id="{EE343AE3-1DE2-7AD6-40A7-3DF3A0FC4C50}"/>
              </a:ext>
            </a:extLst>
          </p:cNvPr>
          <p:cNvSpPr>
            <a:spLocks noGrp="1"/>
          </p:cNvSpPr>
          <p:nvPr>
            <p:ph idx="4294967295"/>
          </p:nvPr>
        </p:nvSpPr>
        <p:spPr>
          <a:xfrm>
            <a:off x="953418" y="2266950"/>
            <a:ext cx="9145017" cy="1944935"/>
          </a:xfrm>
          <a:solidFill>
            <a:schemeClr val="accent2"/>
          </a:solidFill>
        </p:spPr>
        <p:txBody>
          <a:bodyPr>
            <a:noAutofit/>
          </a:bodyPr>
          <a:lstStyle/>
          <a:p>
            <a:endParaRPr lang="pl-PL" sz="2400" b="1" dirty="0">
              <a:latin typeface="Open Sans" panose="020B0606030504020204" pitchFamily="34" charset="0"/>
              <a:ea typeface="Open Sans" panose="020B0606030504020204" pitchFamily="34" charset="0"/>
              <a:cs typeface="Open Sans" panose="020B0606030504020204" pitchFamily="34" charset="0"/>
            </a:endParaRPr>
          </a:p>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a:t>
            </a:r>
            <a:r>
              <a:rPr lang="pl-PL" sz="2400" dirty="0">
                <a:latin typeface="Open Sans" panose="020B0606030504020204" pitchFamily="34" charset="0"/>
                <a:ea typeface="Open Sans" panose="020B0606030504020204" pitchFamily="34" charset="0"/>
                <a:cs typeface="Open Sans" panose="020B0606030504020204" pitchFamily="34" charset="0"/>
              </a:rPr>
              <a:t>. </a:t>
            </a:r>
          </a:p>
          <a:p>
            <a:pPr marL="0" indent="0">
              <a:buNone/>
            </a:pPr>
            <a:r>
              <a:rPr lang="pl-PL" sz="2400" dirty="0">
                <a:latin typeface="Open Sans" panose="020B0606030504020204" pitchFamily="34" charset="0"/>
                <a:ea typeface="Open Sans" panose="020B0606030504020204" pitchFamily="34" charset="0"/>
                <a:cs typeface="Open Sans" panose="020B0606030504020204" pitchFamily="34" charset="0"/>
              </a:rPr>
              <a:t>   Mikrobiologia łańcucha żywnościowego. Horyzontalne metody</a:t>
            </a:r>
          </a:p>
          <a:p>
            <a:pPr marL="0" indent="0">
              <a:buNone/>
            </a:pPr>
            <a:r>
              <a:rPr lang="pl-PL" sz="2400" dirty="0">
                <a:latin typeface="Open Sans" panose="020B0606030504020204" pitchFamily="34" charset="0"/>
                <a:ea typeface="Open Sans" panose="020B0606030504020204" pitchFamily="34" charset="0"/>
                <a:cs typeface="Open Sans" panose="020B0606030504020204" pitchFamily="34" charset="0"/>
              </a:rPr>
              <a:t>   pobierania próbek z powierzchni. </a:t>
            </a:r>
            <a:endParaRPr lang="pl-PL" sz="2400" dirty="0"/>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1F06718B-2E4B-32B8-AB40-CD99A6D9D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Tree>
    <p:extLst>
      <p:ext uri="{BB962C8B-B14F-4D97-AF65-F5344CB8AC3E}">
        <p14:creationId xmlns:p14="http://schemas.microsoft.com/office/powerpoint/2010/main" val="3378771076"/>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8AEC4-A63F-5653-B7A7-461FB5758E50}"/>
            </a:ext>
          </a:extLst>
        </p:cNvPr>
        <p:cNvGrpSpPr/>
        <p:nvPr/>
      </p:nvGrpSpPr>
      <p:grpSpPr>
        <a:xfrm>
          <a:off x="0" y="0"/>
          <a:ext cx="0" cy="0"/>
          <a:chOff x="0" y="0"/>
          <a:chExt cx="0" cy="0"/>
        </a:xfrm>
      </p:grpSpPr>
      <p:sp>
        <p:nvSpPr>
          <p:cNvPr id="71" name="CustomShape 2">
            <a:extLst>
              <a:ext uri="{FF2B5EF4-FFF2-40B4-BE49-F238E27FC236}">
                <a16:creationId xmlns:a16="http://schemas.microsoft.com/office/drawing/2014/main" id="{CAA5616F-69D3-85E6-68BA-6C89A93C27C8}"/>
              </a:ext>
            </a:extLst>
          </p:cNvPr>
          <p:cNvSpPr/>
          <p:nvPr/>
        </p:nvSpPr>
        <p:spPr>
          <a:xfrm>
            <a:off x="0" y="6652792"/>
            <a:ext cx="10690768" cy="133258"/>
          </a:xfrm>
          <a:prstGeom prst="rect">
            <a:avLst/>
          </a:prstGeom>
          <a:solidFill>
            <a:srgbClr val="2DBCD3"/>
          </a:solidFill>
          <a:ln w="9360">
            <a:solidFill>
              <a:srgbClr val="2DBCD3"/>
            </a:solidFill>
            <a:round/>
          </a:ln>
        </p:spPr>
        <p:style>
          <a:lnRef idx="0">
            <a:scrgbClr r="0" g="0" b="0"/>
          </a:lnRef>
          <a:fillRef idx="0">
            <a:scrgbClr r="0" g="0" b="0"/>
          </a:fillRef>
          <a:effectRef idx="0">
            <a:scrgbClr r="0" g="0" b="0"/>
          </a:effectRef>
          <a:fontRef idx="minor"/>
        </p:style>
        <p:txBody>
          <a:bodyPr/>
          <a:lstStyle/>
          <a:p>
            <a:endParaRPr lang="pl-PL" sz="1909"/>
          </a:p>
        </p:txBody>
      </p:sp>
      <p:sp>
        <p:nvSpPr>
          <p:cNvPr id="6" name="pole tekstowe 5">
            <a:extLst>
              <a:ext uri="{FF2B5EF4-FFF2-40B4-BE49-F238E27FC236}">
                <a16:creationId xmlns:a16="http://schemas.microsoft.com/office/drawing/2014/main" id="{7932B92F-6388-EADB-AF71-1E3A7C020CA8}"/>
              </a:ext>
            </a:extLst>
          </p:cNvPr>
          <p:cNvSpPr txBox="1"/>
          <p:nvPr/>
        </p:nvSpPr>
        <p:spPr>
          <a:xfrm>
            <a:off x="3113658" y="773625"/>
            <a:ext cx="5544616" cy="461665"/>
          </a:xfrm>
          <a:prstGeom prst="rect">
            <a:avLst/>
          </a:prstGeom>
          <a:solidFill>
            <a:schemeClr val="accent2"/>
          </a:solidFill>
        </p:spPr>
        <p:txBody>
          <a:bodyPr wrap="square">
            <a:spAutoFit/>
          </a:bodyPr>
          <a:lstStyle/>
          <a:p>
            <a:r>
              <a:rPr lang="pl-PL" sz="2400" b="1" dirty="0">
                <a:latin typeface="Open Sans" panose="020B0606030504020204" pitchFamily="34" charset="0"/>
                <a:ea typeface="Open Sans" panose="020B0606030504020204" pitchFamily="34" charset="0"/>
                <a:cs typeface="Open Sans" panose="020B0606030504020204" pitchFamily="34" charset="0"/>
              </a:rPr>
              <a:t>Norma PN-EN ISO 18593:2018-08E</a:t>
            </a:r>
          </a:p>
        </p:txBody>
      </p:sp>
      <p:sp>
        <p:nvSpPr>
          <p:cNvPr id="4" name="Symbol zastępczy zawartości 3">
            <a:extLst>
              <a:ext uri="{FF2B5EF4-FFF2-40B4-BE49-F238E27FC236}">
                <a16:creationId xmlns:a16="http://schemas.microsoft.com/office/drawing/2014/main" id="{657EF0AE-F254-E4E8-95FF-AD1DE6FC4017}"/>
              </a:ext>
            </a:extLst>
          </p:cNvPr>
          <p:cNvSpPr>
            <a:spLocks noGrp="1"/>
          </p:cNvSpPr>
          <p:nvPr>
            <p:ph idx="1"/>
          </p:nvPr>
        </p:nvSpPr>
        <p:spPr>
          <a:xfrm>
            <a:off x="878689" y="1800580"/>
            <a:ext cx="9075728" cy="1763233"/>
          </a:xfrm>
        </p:spPr>
        <p:txBody>
          <a:bodyPr>
            <a:noAutofit/>
          </a:bodyPr>
          <a:lstStyle/>
          <a:p>
            <a:pPr marL="0" indent="0">
              <a:buNone/>
            </a:pPr>
            <a:r>
              <a:rPr lang="pl-PL" b="1" dirty="0"/>
              <a:t>ZAKRES NORMY:</a:t>
            </a:r>
          </a:p>
          <a:p>
            <a:r>
              <a:rPr lang="pl-PL" dirty="0"/>
              <a:t>pobieranie próbek z obszaru środowiska produkcji żywności, z wykorzystaniem płytek kontaktowych, wymazów, gąbek, ściereczek, w celu wykrycia lub oznaczenia liczby żywych drobnoustrojów; bakterii patogennych i niepatogennych, drożdży i pleśni,</a:t>
            </a:r>
          </a:p>
        </p:txBody>
      </p:sp>
      <p:pic>
        <p:nvPicPr>
          <p:cNvPr id="7" name="Obraz 6" descr="Obraz zawierający logo, Czcionka, Grafika, Jaskrawoniebieski&#10;&#10;Zawartość wygenerowana przez AI może być niepoprawna.">
            <a:extLst>
              <a:ext uri="{FF2B5EF4-FFF2-40B4-BE49-F238E27FC236}">
                <a16:creationId xmlns:a16="http://schemas.microsoft.com/office/drawing/2014/main" id="{7173472E-5892-74C1-DF1D-788DB20D22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31" y="477432"/>
            <a:ext cx="1499952" cy="998150"/>
          </a:xfrm>
          <a:prstGeom prst="rect">
            <a:avLst/>
          </a:prstGeom>
        </p:spPr>
      </p:pic>
      <p:sp>
        <p:nvSpPr>
          <p:cNvPr id="3" name="pole tekstowe 2">
            <a:extLst>
              <a:ext uri="{FF2B5EF4-FFF2-40B4-BE49-F238E27FC236}">
                <a16:creationId xmlns:a16="http://schemas.microsoft.com/office/drawing/2014/main" id="{A334B724-392A-E830-B93E-F5389956A84B}"/>
              </a:ext>
            </a:extLst>
          </p:cNvPr>
          <p:cNvSpPr txBox="1"/>
          <p:nvPr/>
        </p:nvSpPr>
        <p:spPr>
          <a:xfrm>
            <a:off x="1025426" y="5026471"/>
            <a:ext cx="8856983" cy="923330"/>
          </a:xfrm>
          <a:prstGeom prst="rect">
            <a:avLst/>
          </a:prstGeom>
          <a:solidFill>
            <a:schemeClr val="accent2"/>
          </a:solidFill>
        </p:spPr>
        <p:txBody>
          <a:bodyPr wrap="square">
            <a:spAutoFit/>
          </a:bodyPr>
          <a:lstStyle/>
          <a:p>
            <a:r>
              <a:rPr lang="pl-PL" dirty="0">
                <a:latin typeface="Open Sans" panose="020B0606030504020204" pitchFamily="34" charset="0"/>
                <a:ea typeface="Open Sans" panose="020B0606030504020204" pitchFamily="34" charset="0"/>
                <a:cs typeface="Open Sans" panose="020B0606030504020204" pitchFamily="34" charset="0"/>
              </a:rPr>
              <a:t>W normie nie wskazano częstotliwości pobierania próbek, liczby punktów do pobierania próbek, ani konieczności rotacji punktów pobierania próbek, </a:t>
            </a:r>
          </a:p>
          <a:p>
            <a:r>
              <a:rPr lang="pl-PL" dirty="0">
                <a:latin typeface="Open Sans" panose="020B0606030504020204" pitchFamily="34" charset="0"/>
                <a:ea typeface="Open Sans" panose="020B0606030504020204" pitchFamily="34" charset="0"/>
                <a:cs typeface="Open Sans" panose="020B0606030504020204" pitchFamily="34" charset="0"/>
              </a:rPr>
              <a:t>-  kwestie te są dobierane indywidualnie.</a:t>
            </a:r>
          </a:p>
        </p:txBody>
      </p:sp>
      <p:sp>
        <p:nvSpPr>
          <p:cNvPr id="8" name="pole tekstowe 7">
            <a:extLst>
              <a:ext uri="{FF2B5EF4-FFF2-40B4-BE49-F238E27FC236}">
                <a16:creationId xmlns:a16="http://schemas.microsoft.com/office/drawing/2014/main" id="{711EE57F-F848-A64F-3B9E-A64D7F233094}"/>
              </a:ext>
            </a:extLst>
          </p:cNvPr>
          <p:cNvSpPr txBox="1"/>
          <p:nvPr/>
        </p:nvSpPr>
        <p:spPr>
          <a:xfrm>
            <a:off x="990477" y="4028644"/>
            <a:ext cx="8856982" cy="646331"/>
          </a:xfrm>
          <a:prstGeom prst="rect">
            <a:avLst/>
          </a:prstGeom>
          <a:solidFill>
            <a:schemeClr val="accent5">
              <a:lumMod val="20000"/>
              <a:lumOff val="80000"/>
            </a:schemeClr>
          </a:solidFill>
        </p:spPr>
        <p:txBody>
          <a:bodyPr wrap="square">
            <a:spAutoFit/>
          </a:bodyPr>
          <a:lstStyle/>
          <a:p>
            <a:r>
              <a:rPr lang="pl-PL" dirty="0"/>
              <a:t>Termin „środowisko” oznacza każdy element mający kontakt z produktem spożywczym lub mogący stanowić źródło pierwotnego lub ponownego zanieczyszczenia,</a:t>
            </a:r>
          </a:p>
        </p:txBody>
      </p:sp>
    </p:spTree>
    <p:extLst>
      <p:ext uri="{BB962C8B-B14F-4D97-AF65-F5344CB8AC3E}">
        <p14:creationId xmlns:p14="http://schemas.microsoft.com/office/powerpoint/2010/main" val="70865764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Prezentacja z numerem strony</Template>
  <TotalTime>3068</TotalTime>
  <Words>6211</Words>
  <Application>Microsoft Office PowerPoint</Application>
  <PresentationFormat>Niestandardowy</PresentationFormat>
  <Paragraphs>551</Paragraphs>
  <Slides>64</Slides>
  <Notes>27</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64</vt:i4>
      </vt:variant>
    </vt:vector>
  </HeadingPairs>
  <TitlesOfParts>
    <vt:vector size="70" baseType="lpstr">
      <vt:lpstr>Arial</vt:lpstr>
      <vt:lpstr>Calibri</vt:lpstr>
      <vt:lpstr>Candara</vt:lpstr>
      <vt:lpstr>Open Sans</vt:lpstr>
      <vt:lpstr>Trebuchet MS</vt:lpstr>
      <vt:lpstr>Motyw pakietu Office</vt:lpstr>
      <vt:lpstr>Szkolenie realizowane w ramach projektu FERS.01.13-IP.07-0005/24 pn: „Podniesienie kompetencji pracowników i pracowniczek Państwowej Inspekcji Sanitarnej w zakresie bezpieczeństwa żywności i żywienia, higieny środowiska oraz higieny radiacyjnej”  Dofinansowanie projektu z UE: 2 927 147,78 PLN</vt:lpstr>
      <vt:lpstr>Pobieranie próbek –  wymazy (zakłady pod nadzorem PIS- produkty żywności pochodzenia niezwierzęcego, mieszanej, wyroby garmażeryjne, żywienie zbiorowe)</vt:lpstr>
      <vt:lpstr>Przepisy prawne </vt:lpstr>
      <vt:lpstr>Prezentacja programu PowerPoint</vt:lpstr>
      <vt:lpstr>Prezentacja programu PowerPoint</vt:lpstr>
      <vt:lpstr>Prezentacja programu PowerPoint</vt:lpstr>
      <vt:lpstr>Zasady pobierania próbek i sprzęt, higiena</vt:lpstr>
      <vt:lpstr>Prezentacja programu PowerPoint</vt:lpstr>
      <vt:lpstr>Prezentacja programu PowerPoint</vt:lpstr>
      <vt:lpstr>POŻYWKI HODOWLANE I ODCZYNNIKI </vt:lpstr>
      <vt:lpstr>POŻYWKI HODOWLANE I ODCZYNNIKI </vt:lpstr>
      <vt:lpstr>POŻYWKI HODOWLANE I ODCZYNNIKI </vt:lpstr>
      <vt:lpstr>POŻYWKI HODOWLANE I ODCZYNNIKI </vt:lpstr>
      <vt:lpstr>POŻYWKI HODOWLANE I ODCZYNNIKI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Przechowywanie i transport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Ćwiczenia teoretyczne przykłady na bazie planu pobierania prób PIS.</vt:lpstr>
      <vt:lpstr>Prezentacja programu PowerPoint</vt:lpstr>
      <vt:lpstr>Prezentacja programu PowerPoint</vt:lpstr>
      <vt:lpstr> </vt:lpstr>
      <vt:lpstr> </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Sowiński Piotr</dc:creator>
  <cp:lastModifiedBy>Julia Maćkiw</cp:lastModifiedBy>
  <cp:revision>104</cp:revision>
  <dcterms:created xsi:type="dcterms:W3CDTF">2022-06-22T09:40:44Z</dcterms:created>
  <dcterms:modified xsi:type="dcterms:W3CDTF">2025-09-07T19:26:53Z</dcterms:modified>
</cp:coreProperties>
</file>