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17"/>
  </p:notesMasterIdLst>
  <p:handoutMasterIdLst>
    <p:handoutMasterId r:id="rId18"/>
  </p:handoutMasterIdLst>
  <p:sldIdLst>
    <p:sldId id="1520" r:id="rId5"/>
    <p:sldId id="1541" r:id="rId6"/>
    <p:sldId id="1573" r:id="rId7"/>
    <p:sldId id="1586" r:id="rId8"/>
    <p:sldId id="1589" r:id="rId9"/>
    <p:sldId id="1582" r:id="rId10"/>
    <p:sldId id="1592" r:id="rId11"/>
    <p:sldId id="1583" r:id="rId12"/>
    <p:sldId id="1590" r:id="rId13"/>
    <p:sldId id="1585" r:id="rId14"/>
    <p:sldId id="1591" r:id="rId15"/>
    <p:sldId id="15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EE2-6B7D-4C6A-AB3D-30EDB639DCB8}" v="7" dt="2025-10-20T11:40:35.21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8"/>
  </p:normalViewPr>
  <p:slideViewPr>
    <p:cSldViewPr snapToGrid="0">
      <p:cViewPr varScale="1">
        <p:scale>
          <a:sx n="51" d="100"/>
          <a:sy n="51" d="100"/>
        </p:scale>
        <p:origin x="77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z Agata" userId="a28e7d5f-1101-412d-9994-05cdc9d05e3a" providerId="ADAL" clId="{2E161EE2-6B7D-4C6A-AB3D-30EDB639DCB8}"/>
    <pc:docChg chg="custSel modSld modMainMaster">
      <pc:chgData name="Godz Agata" userId="a28e7d5f-1101-412d-9994-05cdc9d05e3a" providerId="ADAL" clId="{2E161EE2-6B7D-4C6A-AB3D-30EDB639DCB8}" dt="2025-10-17T06:40:23.770" v="6"/>
      <pc:docMkLst>
        <pc:docMk/>
      </pc:docMkLst>
      <pc:sldChg chg="addSp delSp modSp mod">
        <pc:chgData name="Godz Agata" userId="a28e7d5f-1101-412d-9994-05cdc9d05e3a" providerId="ADAL" clId="{2E161EE2-6B7D-4C6A-AB3D-30EDB639DCB8}" dt="2025-10-17T06:40:23.770" v="6"/>
        <pc:sldMkLst>
          <pc:docMk/>
          <pc:sldMk cId="2035567466" sldId="1561"/>
        </pc:sldMkLst>
        <pc:picChg chg="add mod">
          <ac:chgData name="Godz Agata" userId="a28e7d5f-1101-412d-9994-05cdc9d05e3a" providerId="ADAL" clId="{2E161EE2-6B7D-4C6A-AB3D-30EDB639DCB8}" dt="2025-10-17T06:40:23.770" v="6"/>
          <ac:picMkLst>
            <pc:docMk/>
            <pc:sldMk cId="2035567466" sldId="1561"/>
            <ac:picMk id="8" creationId="{77F7258D-B94E-FE76-87AD-35053F2BE066}"/>
          </ac:picMkLst>
        </pc:picChg>
      </pc:sldChg>
      <pc:sldMasterChg chg="addSp delSp modSp mod modSldLayout">
        <pc:chgData name="Godz Agata" userId="a28e7d5f-1101-412d-9994-05cdc9d05e3a" providerId="ADAL" clId="{2E161EE2-6B7D-4C6A-AB3D-30EDB639DCB8}" dt="2025-10-17T06:40:16.704" v="4"/>
        <pc:sldMasterMkLst>
          <pc:docMk/>
          <pc:sldMasterMk cId="3754265272" sldId="2147483770"/>
        </pc:sldMasterMkLst>
        <pc:picChg chg="add mod">
          <ac:chgData name="Godz Agata" userId="a28e7d5f-1101-412d-9994-05cdc9d05e3a" providerId="ADAL" clId="{2E161EE2-6B7D-4C6A-AB3D-30EDB639DCB8}" dt="2025-10-17T06:40:16.704" v="4"/>
          <ac:picMkLst>
            <pc:docMk/>
            <pc:sldMasterMk cId="3754265272" sldId="2147483770"/>
            <ac:picMk id="9" creationId="{9A023DF2-AA6E-3C82-3349-3C050D0B9A36}"/>
          </ac:picMkLst>
        </pc:picChg>
        <pc:sldLayoutChg chg="addSp delSp modSp mod">
          <pc:chgData name="Godz Agata" userId="a28e7d5f-1101-412d-9994-05cdc9d05e3a" providerId="ADAL" clId="{2E161EE2-6B7D-4C6A-AB3D-30EDB639DCB8}" dt="2025-10-17T06:40:06.827" v="2" actId="1076"/>
          <pc:sldLayoutMkLst>
            <pc:docMk/>
            <pc:sldMasterMk cId="3754265272" sldId="2147483770"/>
            <pc:sldLayoutMk cId="3379534623" sldId="2147483813"/>
          </pc:sldLayoutMkLst>
          <pc:picChg chg="add mod">
            <ac:chgData name="Godz Agata" userId="a28e7d5f-1101-412d-9994-05cdc9d05e3a" providerId="ADAL" clId="{2E161EE2-6B7D-4C6A-AB3D-30EDB639DCB8}" dt="2025-10-17T06:40:06.827" v="2" actId="1076"/>
            <ac:picMkLst>
              <pc:docMk/>
              <pc:sldMasterMk cId="3754265272" sldId="2147483770"/>
              <pc:sldLayoutMk cId="3379534623" sldId="2147483813"/>
              <ac:picMk id="6" creationId="{31770E0B-DFCA-3909-84B1-6376F7CD1B06}"/>
            </ac:picMkLst>
          </pc:picChg>
        </pc:sldLayoutChg>
      </pc:sldMasterChg>
    </pc:docChg>
  </pc:docChgLst>
  <pc:docChgLst>
    <pc:chgData name="Godz Agata" userId="a28e7d5f-1101-412d-9994-05cdc9d05e3a" providerId="ADAL" clId="{7302760C-29D1-40EA-8CDF-EEC9B1F206A5}"/>
    <pc:docChg chg="undo custSel modSld modMainMaster">
      <pc:chgData name="Godz Agata" userId="a28e7d5f-1101-412d-9994-05cdc9d05e3a" providerId="ADAL" clId="{7302760C-29D1-40EA-8CDF-EEC9B1F206A5}" dt="2025-10-20T11:40:35.211" v="11"/>
      <pc:docMkLst>
        <pc:docMk/>
      </pc:docMkLst>
      <pc:sldChg chg="addSp delSp modSp mod">
        <pc:chgData name="Godz Agata" userId="a28e7d5f-1101-412d-9994-05cdc9d05e3a" providerId="ADAL" clId="{7302760C-29D1-40EA-8CDF-EEC9B1F206A5}" dt="2025-10-20T11:39:36.906" v="8" actId="1076"/>
        <pc:sldMkLst>
          <pc:docMk/>
          <pc:sldMk cId="2759999973" sldId="1518"/>
        </pc:sldMkLst>
        <pc:spChg chg="add del mod">
          <ac:chgData name="Godz Agata" userId="a28e7d5f-1101-412d-9994-05cdc9d05e3a" providerId="ADAL" clId="{7302760C-29D1-40EA-8CDF-EEC9B1F206A5}" dt="2025-10-20T11:39:36.906" v="8" actId="1076"/>
          <ac:spMkLst>
            <pc:docMk/>
            <pc:sldMk cId="2759999973" sldId="1518"/>
            <ac:spMk id="2" creationId="{D186C03F-2ADF-2910-9471-1936C7AFD44F}"/>
          </ac:spMkLst>
        </pc:spChg>
        <pc:picChg chg="del">
          <ac:chgData name="Godz Agata" userId="a28e7d5f-1101-412d-9994-05cdc9d05e3a" providerId="ADAL" clId="{7302760C-29D1-40EA-8CDF-EEC9B1F206A5}" dt="2025-10-20T11:39:25.924" v="0" actId="478"/>
          <ac:picMkLst>
            <pc:docMk/>
            <pc:sldMk cId="2759999973" sldId="1518"/>
            <ac:picMk id="4" creationId="{D084239A-F6B1-8C77-18CE-35308AD0F5E3}"/>
          </ac:picMkLst>
        </pc:picChg>
        <pc:picChg chg="add mod">
          <ac:chgData name="Godz Agata" userId="a28e7d5f-1101-412d-9994-05cdc9d05e3a" providerId="ADAL" clId="{7302760C-29D1-40EA-8CDF-EEC9B1F206A5}" dt="2025-10-20T11:39:29.450" v="2"/>
          <ac:picMkLst>
            <pc:docMk/>
            <pc:sldMk cId="2759999973" sldId="1518"/>
            <ac:picMk id="6" creationId="{AFCBF688-3ED1-2889-83FD-5427CD1F21C0}"/>
          </ac:picMkLst>
        </pc:picChg>
        <pc:picChg chg="add mod">
          <ac:chgData name="Godz Agata" userId="a28e7d5f-1101-412d-9994-05cdc9d05e3a" providerId="ADAL" clId="{7302760C-29D1-40EA-8CDF-EEC9B1F206A5}" dt="2025-10-20T11:39:36.462" v="7" actId="1076"/>
          <ac:picMkLst>
            <pc:docMk/>
            <pc:sldMk cId="2759999973" sldId="1518"/>
            <ac:picMk id="7" creationId="{BC73A59E-8CDF-2156-83AA-C0C78630EB57}"/>
          </ac:picMkLst>
        </pc:picChg>
      </pc:sldChg>
      <pc:sldChg chg="addSp delSp modSp mod">
        <pc:chgData name="Godz Agata" userId="a28e7d5f-1101-412d-9994-05cdc9d05e3a" providerId="ADAL" clId="{7302760C-29D1-40EA-8CDF-EEC9B1F206A5}" dt="2025-10-20T11:40:35.211" v="11"/>
        <pc:sldMkLst>
          <pc:docMk/>
          <pc:sldMk cId="2741694754" sldId="1567"/>
        </pc:sldMkLst>
        <pc:picChg chg="del">
          <ac:chgData name="Godz Agata" userId="a28e7d5f-1101-412d-9994-05cdc9d05e3a" providerId="ADAL" clId="{7302760C-29D1-40EA-8CDF-EEC9B1F206A5}" dt="2025-10-20T11:40:34.239" v="10" actId="478"/>
          <ac:picMkLst>
            <pc:docMk/>
            <pc:sldMk cId="2741694754" sldId="1567"/>
            <ac:picMk id="4" creationId="{7E64F97C-9DF0-CBF3-FDF4-467E5160F13E}"/>
          </ac:picMkLst>
        </pc:picChg>
        <pc:picChg chg="add mod">
          <ac:chgData name="Godz Agata" userId="a28e7d5f-1101-412d-9994-05cdc9d05e3a" providerId="ADAL" clId="{7302760C-29D1-40EA-8CDF-EEC9B1F206A5}" dt="2025-10-20T11:40:35.211" v="11"/>
          <ac:picMkLst>
            <pc:docMk/>
            <pc:sldMk cId="2741694754" sldId="1567"/>
            <ac:picMk id="5" creationId="{70DC2E89-3065-20C9-B58F-0ED15250C612}"/>
          </ac:picMkLst>
        </pc:picChg>
      </pc:sldChg>
      <pc:sldMasterChg chg="modSp mod">
        <pc:chgData name="Godz Agata" userId="a28e7d5f-1101-412d-9994-05cdc9d05e3a" providerId="ADAL" clId="{7302760C-29D1-40EA-8CDF-EEC9B1F206A5}" dt="2025-10-20T11:39:52.687" v="9" actId="12788"/>
        <pc:sldMasterMkLst>
          <pc:docMk/>
          <pc:sldMasterMk cId="3754265272" sldId="2147483770"/>
        </pc:sldMasterMkLst>
        <pc:picChg chg="mod">
          <ac:chgData name="Godz Agata" userId="a28e7d5f-1101-412d-9994-05cdc9d05e3a" providerId="ADAL" clId="{7302760C-29D1-40EA-8CDF-EEC9B1F206A5}" dt="2025-10-20T11:39:52.687" v="9" actId="12788"/>
          <ac:picMkLst>
            <pc:docMk/>
            <pc:sldMasterMk cId="3754265272" sldId="2147483770"/>
            <ac:picMk id="9" creationId="{9A023DF2-AA6E-3C82-3349-3C050D0B9A3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35.svg"/><Relationship Id="rId4" Type="http://schemas.openxmlformats.org/officeDocument/2006/relationships/image" Target="../media/image32.png"/><Relationship Id="rId9" Type="http://schemas.openxmlformats.org/officeDocument/2006/relationships/hyperlink" Target="https://www.linkedin.com/company/18824772/admin/page-posts/publishe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>
            <a:normAutofit/>
          </a:bodyPr>
          <a:lstStyle/>
          <a:p>
            <a:r>
              <a:rPr lang="pl-PL" dirty="0"/>
              <a:t>Planowanie finansowe </a:t>
            </a:r>
            <a:br>
              <a:rPr lang="pl-PL" dirty="0"/>
            </a:br>
            <a:r>
              <a:rPr lang="pl-PL" dirty="0"/>
              <a:t>i sprawozdawczość</a:t>
            </a:r>
            <a:br>
              <a:rPr lang="pl-PL" dirty="0"/>
            </a:br>
            <a:r>
              <a:rPr lang="pl-PL" dirty="0"/>
              <a:t>w projekcie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 fontScale="85000" lnSpcReduction="20000"/>
          </a:bodyPr>
          <a:lstStyle/>
          <a:p>
            <a:r>
              <a:rPr lang="pl-PL" dirty="0"/>
              <a:t>Beata Michalska, Departament Efektywności Energetycznej</a:t>
            </a:r>
          </a:p>
          <a:p>
            <a:r>
              <a:rPr lang="pl-PL" dirty="0"/>
              <a:t>Warszawa, 22.06.2026 r.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F4728-0624-31C6-D7B2-924081E94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8C4719-A728-AFB6-1FF9-75D5FA77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Płatność końcowa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41943E-0CEA-FBFA-D2B6-188C7FE5E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9" y="1921398"/>
            <a:ext cx="9576434" cy="3809962"/>
          </a:xfrm>
        </p:spPr>
        <p:txBody>
          <a:bodyPr anchor="t"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składany w terminie 30 dni od zakończenia okresu kwalifikowalności wydatków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może rozliczać wydatki w celu refundacji ostatniej części lub całości wydatków kwalifikowanych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nie może być wnioskiem zaliczkowym ani rozliczać zaliczki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może być wnioskiem sprawozdawczym bez refundacji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wypłata nie jest możliwa przed rozliczeniem zaliczek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wymagane jest więcej dokumentów niż do wniosków o płatność pośrednią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dłuższy czas na weryfikację 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konieczność potwierdzenia wskaźników produktu i rezultatu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może być kontrola końcowa na miejscu lub na dokumentach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muszą zakończyć się wszystkie kontrole postępowań przetargowych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86CB323-7C87-945A-DF57-538888A33CA5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8F31DAE-D575-BB1A-6ED2-422E4642C3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554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B4764-AEAD-90F3-7322-7416BABD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249841-987E-F7F8-46B1-3E09B06A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Płatność końcowa c/d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EEA8E7-0EA7-4451-A988-97B831955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8" y="1630456"/>
            <a:ext cx="11048039" cy="4009468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</a:rPr>
              <a:t>Dokumenty składane wraz z wnioskiem o płatność końcową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Protokoły odbioru końcowego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Zestawienie zadań podpisane przez inspektora nadzoru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Dokumenty OT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Pozwolenie na użytkowanie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Sprawozdanie DNSH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Oświadczenie o kwalifikowalności VAT wg wzoru do wniosku o płatność końcową (bez niego VAT w całym projekcie jest niekwalifikowany)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Oświadczenie o zastosowaniu form informowania o dofinansowaniu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Oświadczenie o zastosowaniu przepisów </a:t>
            </a:r>
            <a:r>
              <a:rPr lang="pl-PL" sz="1600" dirty="0" err="1">
                <a:ea typeface="Calibri" panose="020F0502020204030204" pitchFamily="34" charset="0"/>
                <a:cs typeface="Calibri" panose="020F0502020204030204" pitchFamily="34" charset="0"/>
              </a:rPr>
              <a:t>pzp</a:t>
            </a: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Audyt ex post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B728035-4710-C0DF-AA65-8C8BBF835705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00CBBA1A-FB7F-D53A-8A2C-E5B09FECE3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187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094" y="825703"/>
            <a:ext cx="4522936" cy="3561102"/>
          </a:xfrm>
        </p:spPr>
        <p:txBody>
          <a:bodyPr anchor="t">
            <a:normAutofit/>
          </a:bodyPr>
          <a:lstStyle/>
          <a:p>
            <a:r>
              <a:rPr lang="pl-PL" sz="3000" dirty="0"/>
              <a:t>Plan prezentacji</a:t>
            </a:r>
            <a:endParaRPr lang="en-US" sz="3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447801"/>
            <a:ext cx="4512601" cy="4584496"/>
          </a:xfrm>
        </p:spPr>
        <p:txBody>
          <a:bodyPr>
            <a:normAutofit/>
          </a:bodyPr>
          <a:lstStyle/>
          <a:p>
            <a:r>
              <a:rPr lang="pl-PL" dirty="0"/>
              <a:t>1. Dokumenty planistyczne</a:t>
            </a:r>
          </a:p>
          <a:p>
            <a:r>
              <a:rPr lang="pl-PL" dirty="0"/>
              <a:t>2. Rola Beneficjentów w procesie planowania</a:t>
            </a:r>
          </a:p>
          <a:p>
            <a:r>
              <a:rPr lang="pl-PL" dirty="0"/>
              <a:t>3. Wnioski o płatność</a:t>
            </a:r>
          </a:p>
          <a:p>
            <a:r>
              <a:rPr lang="pl-PL" dirty="0"/>
              <a:t>4. Planowanie zaliczek</a:t>
            </a:r>
          </a:p>
          <a:p>
            <a:r>
              <a:rPr lang="pl-PL" dirty="0"/>
              <a:t>5. Koszty pośrednie</a:t>
            </a:r>
          </a:p>
          <a:p>
            <a:r>
              <a:rPr lang="pl-PL" dirty="0"/>
              <a:t>6. Płatność końcowa</a:t>
            </a:r>
            <a:endParaRPr lang="en-US" dirty="0"/>
          </a:p>
        </p:txBody>
      </p:sp>
      <p:pic>
        <p:nvPicPr>
          <p:cNvPr id="8" name="Symbol zastępczy obrazu 7" descr="Obraz zawierający natura, na wolnym powietrzu, Liść, ziemia&#10;&#10;Zawartość wygenerowana przez AI może być niepoprawna.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Dokumenty planistyczne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8" y="1630455"/>
            <a:ext cx="11048039" cy="2385323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+mn-lt"/>
              </a:rPr>
              <a:t>Planowanie wnioskowania o środki i aktualizacje harmonogramów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Harmonogram projektu – zał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. 3 i 4 – HRP i Harmonogram Płatności (nie dotyczy PJB)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aktualizacja n</a:t>
            </a: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dzień 31 marca i 30 września lub potwierdzenie aktualności  (par 8 </a:t>
            </a:r>
            <a:r>
              <a:rPr lang="pl-PL" sz="16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UoD</a:t>
            </a: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 zawarciu umów z wykonawcami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 razie potrzeby, gdy wynika to z postępu realizacji projektu  - np. zmiana zakresu rzeczowego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płatność końcowa – wniosek o wydłużenie terminu realizacji projektu należy złożyć 30 dni przed upływem terminu kwalifikowania wydatków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9179F0-67BB-5562-6A13-7A8429E6A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758" y="4015778"/>
            <a:ext cx="10473022" cy="163254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+mn-lt"/>
              </a:rPr>
              <a:t>Planowanie certyfikacji środków UE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600" b="1" dirty="0"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1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oduł Harmonogram płatności w systemie CST2021)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składany w ciągu 3 dni roboczych od zawarcia umowy o dofinansowanie (w układzie miesięcznym)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aktualizacja razem z aktualizacją załączników do umowy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 razie potrzeby, gdy wynika to z postępu realizacji projektu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C698-639B-4ED9-020C-8DA69E79B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EBC4CA-C64F-E7F5-0DB4-D2705F82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ROLA BENEFICJENTÓW w procesie planowania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DE10D-D99E-03C3-A21B-8FB501282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7" y="1914009"/>
            <a:ext cx="9244321" cy="2061330"/>
          </a:xfrm>
        </p:spPr>
        <p:txBody>
          <a:bodyPr anchor="t"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Zgodnie z zasadami obowiązującymi w okresie programowania 2021-2027 każdy z realizowanych programów operacyjnych , pod rygorem anulowania przez KE części z podjętych zobowiązań, musi 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 poszczególnych latach osiągnąć określony poziom certyfikacji.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Brak realizacji założonych wielkości może doprowadzić do anulowania jeszcze nierozliczonego dofinansowania w ramach umów zawartych z beneficjentami.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CCF6C5-18B9-27F8-EFBC-50C41FFA4D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758" y="4238375"/>
            <a:ext cx="9162839" cy="83111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Z tej przyczyny stopień realizacji zadanych limitów tj. prognozowane poziomy certyfikacji będą podlegać stałemu monitorowaniu przez IP i IZ.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44BCBA2-4803-96E8-2EC9-AE0DEE33FBEA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4992701-067A-0247-9267-A0EEC1F568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819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69E0F-7DC4-64FB-54FB-8AF7565B6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8C26C9-25A7-1E74-55DC-0A381A00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ROLA BENEFICJENTÓW w procesie planowania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311192-6A11-C9ED-8026-79AD3DE0D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8" y="1630455"/>
            <a:ext cx="8731483" cy="3369114"/>
          </a:xfrm>
        </p:spPr>
        <p:txBody>
          <a:bodyPr anchor="t"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 kontekście zasad obowiązujących w okresie programowania 2021-2027 w odniesieniu do poszczególnych projektów szcz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ególnego znaczenia nabiera: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Rzetelne prognozowania ponoszonych wydatków, w szczególności w harmonogramach projektu – HRP i HP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Terminowa realizacja powyższych prognoz i postępujące wraz z nią składanie poprawnie sporządzonych wniosków o płatność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8AE70E2-7B49-35A3-7870-4F3075126F4B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3596401-0CD9-8B8B-592C-76950E9986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564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7791A-ACB9-0C01-C49E-14A1BC7D3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6DC3CA-C5DB-B214-3C07-5EEF8EA0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Wnioski o płatność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3AED9E-2320-7872-3ECC-7415D0C5E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8" y="1630454"/>
            <a:ext cx="11048039" cy="3242488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+mn-lt"/>
              </a:rPr>
              <a:t>Planowanie i wnioskowanie o środki UE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Zalecenia w zakresie wzoru wniosku o płatność beneficjenta w ra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mach programu </a:t>
            </a:r>
            <a:r>
              <a:rPr lang="pl-PL" sz="1600" dirty="0" err="1">
                <a:ea typeface="Calibri" panose="020F0502020204030204" pitchFamily="34" charset="0"/>
                <a:cs typeface="Calibri" panose="020F0502020204030204" pitchFamily="34" charset="0"/>
              </a:rPr>
              <a:t>FEnIKS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 2021-2027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kreślają funkcje wniosków o płatność i terminy ich składania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Rodzaje wniosków o płatność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zaliczkowe (NPJB)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pośrednie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końcowe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sprawozdawcze (każdy wniosek o płatność pełni funkcję sprawozdawczą) - składane co 3 miesiące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A893A9-4195-68D0-A96E-50186EE2A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758" y="4697002"/>
            <a:ext cx="10473022" cy="123487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+mn-lt"/>
              </a:rPr>
              <a:t>Planowanie certyfikacji środków UE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ozliczenie zaliczki (NPJB)  - w SL2021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refundacje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B2ECEAB-039F-AD99-9FFB-CA2360DDAD8A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7415729-5757-49AF-9B1A-5649C31618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34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6D6A7-99A5-D2A0-19E1-836BC413F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9972B1-872E-7DAB-5272-513A9D7A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alt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Przepływy finansowe w przypadku PJB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1C2C828-A6AC-8C7A-1555-E739B380BB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8" y="1630454"/>
            <a:ext cx="11048039" cy="4100906"/>
          </a:xfrm>
        </p:spPr>
        <p:txBody>
          <a:bodyPr anchor="t"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+mn-lt"/>
              </a:rPr>
              <a:t>Upoważnienia dla PJB z art. 188 ustawy o finansach publicznych</a:t>
            </a:r>
          </a:p>
          <a:p>
            <a:pPr marL="1588" algn="just">
              <a:lnSpc>
                <a:spcPct val="114000"/>
              </a:lnSpc>
              <a:spcBef>
                <a:spcPts val="500"/>
              </a:spcBef>
              <a:spcAft>
                <a:spcPts val="1000"/>
              </a:spcAft>
              <a:buSzPct val="100000"/>
              <a:defRPr/>
            </a:pPr>
            <a:r>
              <a:rPr lang="pl-PL" sz="1600" dirty="0">
                <a:latin typeface="Calibri" panose="020F0502020204030204" pitchFamily="34" charset="0"/>
              </a:rPr>
              <a:t>NFOŚiGW w ramach programu </a:t>
            </a:r>
            <a:r>
              <a:rPr lang="pl-PL" sz="1600" dirty="0" err="1">
                <a:latin typeface="Calibri" panose="020F0502020204030204" pitchFamily="34" charset="0"/>
              </a:rPr>
              <a:t>FEnIKS</a:t>
            </a:r>
            <a:r>
              <a:rPr lang="pl-PL" sz="1600" dirty="0">
                <a:latin typeface="Calibri" panose="020F0502020204030204" pitchFamily="34" charset="0"/>
              </a:rPr>
              <a:t> nie wystawia </a:t>
            </a:r>
            <a:r>
              <a:rPr lang="pl-PL" sz="1600" b="1" dirty="0">
                <a:latin typeface="Calibri" panose="020F0502020204030204" pitchFamily="34" charset="0"/>
              </a:rPr>
              <a:t>zleceń płatności</a:t>
            </a:r>
            <a:r>
              <a:rPr lang="pl-PL" sz="1600" dirty="0">
                <a:latin typeface="Calibri" panose="020F0502020204030204" pitchFamily="34" charset="0"/>
              </a:rPr>
              <a:t>, co oznacza że Beneficjent musi uzyskać upoważnienie poprzez jedną z dwóch ścieżek.</a:t>
            </a:r>
          </a:p>
          <a:p>
            <a:pPr marL="15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pl-PL" sz="1600" dirty="0">
                <a:latin typeface="Calibri" panose="020F0502020204030204" pitchFamily="34" charset="0"/>
              </a:rPr>
              <a:t>Beneficjent będący PJB może zostać upoważniony do wystawiania zleceń płatności:</a:t>
            </a:r>
          </a:p>
          <a:p>
            <a:pPr marL="346075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Calibri" panose="020F0502020204030204" pitchFamily="34" charset="0"/>
              </a:rPr>
              <a:t>przez NFOŚiGW, po uzyskaniu przez NFOŚiGW zgody dysponenta na pisemny wniosek Beneficjenta,</a:t>
            </a:r>
          </a:p>
          <a:p>
            <a:pPr marL="346075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l-PL" sz="1600">
                <a:latin typeface="Calibri" panose="020F0502020204030204" pitchFamily="34" charset="0"/>
              </a:rPr>
              <a:t>bezpośrednio przez Dysponenta;</a:t>
            </a:r>
          </a:p>
          <a:p>
            <a:pPr marL="1588" algn="just">
              <a:lnSpc>
                <a:spcPct val="114000"/>
              </a:lnSpc>
              <a:spcBef>
                <a:spcPts val="500"/>
              </a:spcBef>
              <a:spcAft>
                <a:spcPts val="1000"/>
              </a:spcAft>
              <a:buSzPct val="100000"/>
              <a:defRPr/>
            </a:pPr>
            <a:r>
              <a:rPr lang="pl-PL" sz="1600">
                <a:latin typeface="Calibri" panose="020F0502020204030204" pitchFamily="34" charset="0"/>
              </a:rPr>
              <a:t>zgodnie </a:t>
            </a:r>
            <a:r>
              <a:rPr lang="pl-PL" sz="1600" dirty="0">
                <a:latin typeface="Calibri" panose="020F0502020204030204" pitchFamily="34" charset="0"/>
              </a:rPr>
              <a:t>z Art. 188. Dokonywanie płatności na rzecz beneficjenta: </a:t>
            </a:r>
          </a:p>
          <a:p>
            <a:pPr marL="1588" algn="just">
              <a:lnSpc>
                <a:spcPct val="114000"/>
              </a:lnSpc>
              <a:spcBef>
                <a:spcPts val="500"/>
              </a:spcBef>
              <a:spcAft>
                <a:spcPts val="1000"/>
              </a:spcAft>
              <a:buSzPct val="100000"/>
              <a:defRPr/>
            </a:pPr>
            <a:r>
              <a:rPr lang="pl-PL" sz="1600" dirty="0">
                <a:latin typeface="Calibri" panose="020F0502020204030204" pitchFamily="34" charset="0"/>
              </a:rPr>
              <a:t>„Podstawą dokonania płatności na rzecz beneficjenta jest zlecenie płatności wystawione przez instytucję, z którą beneficjent zawarł umowę o dofinansowanie projektu, oraz pisemna zgoda dysponenta części budżetowej na dokonanie płatności”</a:t>
            </a:r>
            <a:endParaRPr lang="pl-PL" altLang="pl-PL" sz="1600" dirty="0">
              <a:latin typeface="Calibri" panose="020F0502020204030204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BBB7C12-B656-4352-ABE4-99EE1010C5EE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31B4A8A-B71D-D1EA-72D4-3F67459143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4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3620A-E09A-DBC7-36D2-F48D6B8C2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268DF6-B3A9-7A0F-E900-BDD5E0F1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Planowanie Zaliczek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04B485-6D52-5695-F21F-FDC904AFF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8" y="1630456"/>
            <a:ext cx="9182895" cy="3857106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+mn-lt"/>
              </a:rPr>
              <a:t>Dotyczy beneficjentów NPJB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Zalecenia w zakresie wzoru wniosku o płatność oraz 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par. 8 </a:t>
            </a: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umowy o 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dofinansowanie </a:t>
            </a: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określają sposób postępowania w zakresie wnioskowania i rozliczania zaliczek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wnioskować należy z wyprzedzeniem z uwagi na czas potrzebny na zatwierdzenie i wypłatę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środki muszą odpowiadać rzeczywistemu zapotrzebowaniu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90 dni na rozliczenie zaliczki i min 70% rozliczenia aby wnioskować o kolejną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wypłata kolejnej zaliczki pod warunkiem złożenia wniosku rozliczającego poprzednią zaliczkę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maksymalna kwota zaliczki – określona w umowie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35CE6BE-A544-A54D-845C-5421C42722A9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7DDF02A-4F2E-7ED1-DCE1-96CF868350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47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7CC5F-5253-57DB-D642-419A1B87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00593D-7F60-4999-0609-29B3DB9C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Koszty pośrednie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2C6794-8951-5219-31BC-8EAA663CE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8" y="1630455"/>
            <a:ext cx="11048039" cy="3643421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</a:rPr>
              <a:t>7% kosztów bezpośrednich - ryczałt</a:t>
            </a:r>
            <a:endParaRPr lang="pl-PL" sz="2000" b="1" dirty="0">
              <a:solidFill>
                <a:schemeClr val="tx2"/>
              </a:solidFill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 HRP należy je planować w kwartałach, w których wykazane są koszty bezpośrednie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ie mogą być wy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kazane w kosztach bezpośrednich </a:t>
            </a: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we wnioskach o płatność koszty pośrednie wykazywane zawsze wraz z kosztami bezpośrednimi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mogą rozliczać zaliczkę (nie jest rekomendowane)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nie są dokumentowane ani weryfikowane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lista kosztów pośrednich jest katalogiem otwartym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nie są kontrolowane postępowania przetargowe na koszty pośrednie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BFE0A5C-2248-87ED-EA09-0D8B0D03A22F}"/>
              </a:ext>
            </a:extLst>
          </p:cNvPr>
          <p:cNvSpPr txBox="1">
            <a:spLocks/>
          </p:cNvSpPr>
          <p:nvPr/>
        </p:nvSpPr>
        <p:spPr>
          <a:xfrm flipV="1">
            <a:off x="759759" y="5931875"/>
            <a:ext cx="10473022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213BAE0-09E3-0934-530C-82F17C0D15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3443370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788</Words>
  <Application>Microsoft Office PowerPoint</Application>
  <PresentationFormat>Panoramiczny</PresentationFormat>
  <Paragraphs>104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Poppins</vt:lpstr>
      <vt:lpstr>Source Sans 3</vt:lpstr>
      <vt:lpstr>Wingdings</vt:lpstr>
      <vt:lpstr>Epic Nature</vt:lpstr>
      <vt:lpstr>Planowanie finansowe  i sprawozdawczość w projekcie</vt:lpstr>
      <vt:lpstr>Plan prezentacji</vt:lpstr>
      <vt:lpstr>Dokumenty planistyczne</vt:lpstr>
      <vt:lpstr>ROLA BENEFICJENTÓW w procesie planowania</vt:lpstr>
      <vt:lpstr>ROLA BENEFICJENTÓW w procesie planowania</vt:lpstr>
      <vt:lpstr>Wnioski o płatność</vt:lpstr>
      <vt:lpstr>Przepływy finansowe w przypadku PJB</vt:lpstr>
      <vt:lpstr>Planowanie Zaliczek</vt:lpstr>
      <vt:lpstr>Koszty pośrednie</vt:lpstr>
      <vt:lpstr>Płatność końcowa</vt:lpstr>
      <vt:lpstr>Płatność końcowa c/d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Michalska Beata</cp:lastModifiedBy>
  <cp:revision>33</cp:revision>
  <dcterms:created xsi:type="dcterms:W3CDTF">2024-06-26T20:20:27Z</dcterms:created>
  <dcterms:modified xsi:type="dcterms:W3CDTF">2026-06-21T17:59:44Z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