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9"/>
  </p:notesMasterIdLst>
  <p:handoutMasterIdLst>
    <p:handoutMasterId r:id="rId20"/>
  </p:handoutMasterIdLst>
  <p:sldIdLst>
    <p:sldId id="257" r:id="rId2"/>
    <p:sldId id="280" r:id="rId3"/>
    <p:sldId id="259" r:id="rId4"/>
    <p:sldId id="264" r:id="rId5"/>
    <p:sldId id="289" r:id="rId6"/>
    <p:sldId id="290" r:id="rId7"/>
    <p:sldId id="278" r:id="rId8"/>
    <p:sldId id="281" r:id="rId9"/>
    <p:sldId id="272" r:id="rId10"/>
    <p:sldId id="288" r:id="rId11"/>
    <p:sldId id="291" r:id="rId12"/>
    <p:sldId id="292" r:id="rId13"/>
    <p:sldId id="287" r:id="rId14"/>
    <p:sldId id="293" r:id="rId15"/>
    <p:sldId id="284" r:id="rId16"/>
    <p:sldId id="274" r:id="rId17"/>
    <p:sldId id="277" r:id="rId1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</c:spPr>
          <c:invertIfNegative val="0"/>
          <c:dLbls>
            <c:dLbl>
              <c:idx val="0"/>
              <c:layout>
                <c:manualLayout>
                  <c:x val="3.2361338036854511E-3"/>
                  <c:y val="0.1047192673036329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2361338036854211E-3"/>
                  <c:y val="0.1102308076880346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6180669018427106E-3"/>
                  <c:y val="7.1650024997222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Arkusz1!$A$2:$A$4</c:f>
              <c:strCache>
                <c:ptCount val="3"/>
                <c:pt idx="0">
                  <c:v>ogółem zgłoszonych</c:v>
                </c:pt>
                <c:pt idx="1">
                  <c:v>rozpoczęło </c:v>
                </c:pt>
                <c:pt idx="2">
                  <c:v>ukończyło</c:v>
                </c:pt>
              </c:strCache>
            </c:strRef>
          </c:cat>
          <c:val>
            <c:numRef>
              <c:f>Arkusz1!$B$2:$B$4</c:f>
              <c:numCache>
                <c:formatCode>General</c:formatCode>
                <c:ptCount val="3"/>
                <c:pt idx="0">
                  <c:v>42</c:v>
                </c:pt>
                <c:pt idx="1">
                  <c:v>22</c:v>
                </c:pt>
                <c:pt idx="2">
                  <c:v>14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9.7084014110562639E-3"/>
                  <c:y val="9.09404163426286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2361338036854211E-3"/>
                  <c:y val="7.44057951894234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6180669018427106E-3"/>
                  <c:y val="7.99173355738251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Arkusz1!$A$2:$A$4</c:f>
              <c:strCache>
                <c:ptCount val="3"/>
                <c:pt idx="0">
                  <c:v>ogółem zgłoszonych</c:v>
                </c:pt>
                <c:pt idx="1">
                  <c:v>rozpoczęło </c:v>
                </c:pt>
                <c:pt idx="2">
                  <c:v>ukończyło</c:v>
                </c:pt>
              </c:strCache>
            </c:strRef>
          </c:cat>
          <c:val>
            <c:numRef>
              <c:f>Arkusz1!$C$2:$C$4</c:f>
              <c:numCache>
                <c:formatCode>General</c:formatCode>
                <c:ptCount val="3"/>
                <c:pt idx="0">
                  <c:v>47</c:v>
                </c:pt>
                <c:pt idx="1">
                  <c:v>31</c:v>
                </c:pt>
                <c:pt idx="2">
                  <c:v>31</c:v>
                </c:pt>
              </c:numCache>
            </c:numRef>
          </c:val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dLbl>
              <c:idx val="0"/>
              <c:layout>
                <c:manualLayout>
                  <c:x val="2.7507137331326082E-2"/>
                  <c:y val="1.65346211532051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5597471840539636E-2"/>
                  <c:y val="1.37788509610043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8833605644225055E-2"/>
                  <c:y val="2.75577019220086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Arkusz1!$A$2:$A$4</c:f>
              <c:strCache>
                <c:ptCount val="3"/>
                <c:pt idx="0">
                  <c:v>ogółem zgłoszonych</c:v>
                </c:pt>
                <c:pt idx="1">
                  <c:v>rozpoczęło </c:v>
                </c:pt>
                <c:pt idx="2">
                  <c:v>ukończyło</c:v>
                </c:pt>
              </c:strCache>
            </c:strRef>
          </c:cat>
          <c:val>
            <c:numRef>
              <c:f>Arkusz1!$D$2:$D$4</c:f>
              <c:numCache>
                <c:formatCode>General</c:formatCode>
                <c:ptCount val="3"/>
                <c:pt idx="0">
                  <c:v>42</c:v>
                </c:pt>
                <c:pt idx="1">
                  <c:v>24</c:v>
                </c:pt>
                <c:pt idx="2">
                  <c:v>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5822976"/>
        <c:axId val="174080384"/>
        <c:axId val="55516224"/>
      </c:bar3DChart>
      <c:catAx>
        <c:axId val="558229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pl-PL"/>
          </a:p>
        </c:txPr>
        <c:crossAx val="174080384"/>
        <c:crosses val="autoZero"/>
        <c:auto val="1"/>
        <c:lblAlgn val="ctr"/>
        <c:lblOffset val="100"/>
        <c:noMultiLvlLbl val="0"/>
      </c:catAx>
      <c:valAx>
        <c:axId val="1740803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5822976"/>
        <c:crosses val="autoZero"/>
        <c:crossBetween val="between"/>
      </c:valAx>
      <c:serAx>
        <c:axId val="555162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pl-PL"/>
          </a:p>
        </c:txPr>
        <c:crossAx val="174080384"/>
        <c:crosses val="autoZero"/>
      </c:serAx>
    </c:plotArea>
    <c:legend>
      <c:legendPos val="r"/>
      <c:layout/>
      <c:overlay val="0"/>
      <c:txPr>
        <a:bodyPr/>
        <a:lstStyle/>
        <a:p>
          <a:pPr>
            <a:defRPr sz="1200"/>
          </a:pPr>
          <a:endParaRPr lang="pl-PL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FEDE02-3552-4606-A6F3-062CA518A107}" type="doc">
      <dgm:prSet loTypeId="urn:microsoft.com/office/officeart/2005/8/layout/defaul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FD6A3B30-F5DC-4657-9ECA-DE00AC17E469}">
      <dgm:prSet phldrT="[Tekst]"/>
      <dgm:spPr/>
      <dgm:t>
        <a:bodyPr/>
        <a:lstStyle/>
        <a:p>
          <a:r>
            <a:rPr lang="pl-PL" b="0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Book Antiqua" panose="02040602050305030304" pitchFamily="18" charset="0"/>
            </a:rPr>
            <a:t>Zespół Interdyscyplinarny ds. Przeciwdziałania Przemocy w Rodzinie</a:t>
          </a:r>
        </a:p>
        <a:p>
          <a:r>
            <a:rPr lang="pl-PL" b="0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Book Antiqua" panose="02040602050305030304" pitchFamily="18" charset="0"/>
            </a:rPr>
            <a:t> (procedura NK)</a:t>
          </a:r>
          <a:endParaRPr lang="pl-PL" b="0" cap="none" spc="0" dirty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gradFill>
              <a:gsLst>
                <a:gs pos="0">
                  <a:schemeClr val="accent1">
                    <a:tint val="40000"/>
                    <a:satMod val="250000"/>
                  </a:schemeClr>
                </a:gs>
                <a:gs pos="9000">
                  <a:schemeClr val="accent1">
                    <a:tint val="52000"/>
                    <a:satMod val="300000"/>
                  </a:schemeClr>
                </a:gs>
                <a:gs pos="50000">
                  <a:schemeClr val="accent1">
                    <a:shade val="20000"/>
                    <a:satMod val="300000"/>
                  </a:schemeClr>
                </a:gs>
                <a:gs pos="79000">
                  <a:schemeClr val="accent1">
                    <a:tint val="52000"/>
                    <a:satMod val="300000"/>
                  </a:schemeClr>
                </a:gs>
                <a:gs pos="100000">
                  <a:schemeClr val="accent1">
                    <a:tint val="40000"/>
                    <a:satMod val="250000"/>
                  </a:schemeClr>
                </a:gs>
              </a:gsLst>
              <a:lin ang="5400000"/>
            </a:gradFill>
            <a:effectLst/>
            <a:latin typeface="Book Antiqua" panose="02040602050305030304" pitchFamily="18" charset="0"/>
          </a:endParaRPr>
        </a:p>
      </dgm:t>
    </dgm:pt>
    <dgm:pt modelId="{73820037-EA1A-418F-A1BC-036BB0D5037E}" type="parTrans" cxnId="{37FB4F25-7311-499C-A370-63C93181B38C}">
      <dgm:prSet/>
      <dgm:spPr/>
      <dgm:t>
        <a:bodyPr/>
        <a:lstStyle/>
        <a:p>
          <a:endParaRPr lang="pl-PL"/>
        </a:p>
      </dgm:t>
    </dgm:pt>
    <dgm:pt modelId="{D121F1B3-2940-44D2-865F-A0724BC03572}" type="sibTrans" cxnId="{37FB4F25-7311-499C-A370-63C93181B38C}">
      <dgm:prSet/>
      <dgm:spPr/>
      <dgm:t>
        <a:bodyPr/>
        <a:lstStyle/>
        <a:p>
          <a:endParaRPr lang="pl-PL"/>
        </a:p>
      </dgm:t>
    </dgm:pt>
    <dgm:pt modelId="{A288ACA8-D117-4A80-8223-6F0A8CAA1DFF}">
      <dgm:prSet phldrT="[Tekst]"/>
      <dgm:spPr/>
      <dgm:t>
        <a:bodyPr/>
        <a:lstStyle/>
        <a:p>
          <a:r>
            <a:rPr lang="pl-PL" b="0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Book Antiqua" panose="02040602050305030304" pitchFamily="18" charset="0"/>
            </a:rPr>
            <a:t>Dobrowolnie</a:t>
          </a:r>
          <a:endParaRPr lang="pl-PL" b="0" dirty="0">
            <a:latin typeface="Book Antiqua" panose="02040602050305030304" pitchFamily="18" charset="0"/>
          </a:endParaRPr>
        </a:p>
      </dgm:t>
    </dgm:pt>
    <dgm:pt modelId="{F669FBC2-8ECB-4341-A493-94CDCE48B1D2}" type="parTrans" cxnId="{4EED5A78-40C9-4484-A123-097F6191EF98}">
      <dgm:prSet/>
      <dgm:spPr/>
      <dgm:t>
        <a:bodyPr/>
        <a:lstStyle/>
        <a:p>
          <a:endParaRPr lang="pl-PL"/>
        </a:p>
      </dgm:t>
    </dgm:pt>
    <dgm:pt modelId="{27E0FEF9-611C-4D60-8443-FC9C1CB840DA}" type="sibTrans" cxnId="{4EED5A78-40C9-4484-A123-097F6191EF98}">
      <dgm:prSet/>
      <dgm:spPr/>
      <dgm:t>
        <a:bodyPr/>
        <a:lstStyle/>
        <a:p>
          <a:endParaRPr lang="pl-PL"/>
        </a:p>
      </dgm:t>
    </dgm:pt>
    <dgm:pt modelId="{F8FE5868-7441-4F73-BA65-B4210CCBDDFD}">
      <dgm:prSet phldrT="[Tekst]"/>
      <dgm:spPr/>
      <dgm:t>
        <a:bodyPr/>
        <a:lstStyle/>
        <a:p>
          <a:r>
            <a:rPr lang="pl-PL" b="0" cap="none" spc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Book Antiqua" panose="02040602050305030304" pitchFamily="18" charset="0"/>
            </a:rPr>
            <a:t>Program Korekcyjno-edukacyjny dla osób stosujących przemocy w rodzinie</a:t>
          </a:r>
          <a:endParaRPr lang="pl-PL" b="0" cap="none" spc="0" baseline="0" dirty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gradFill>
              <a:gsLst>
                <a:gs pos="0">
                  <a:schemeClr val="accent1">
                    <a:tint val="40000"/>
                    <a:satMod val="250000"/>
                  </a:schemeClr>
                </a:gs>
                <a:gs pos="9000">
                  <a:schemeClr val="accent1">
                    <a:tint val="52000"/>
                    <a:satMod val="300000"/>
                  </a:schemeClr>
                </a:gs>
                <a:gs pos="50000">
                  <a:schemeClr val="accent1">
                    <a:shade val="20000"/>
                    <a:satMod val="300000"/>
                  </a:schemeClr>
                </a:gs>
                <a:gs pos="79000">
                  <a:schemeClr val="accent1">
                    <a:tint val="52000"/>
                    <a:satMod val="300000"/>
                  </a:schemeClr>
                </a:gs>
                <a:gs pos="100000">
                  <a:schemeClr val="accent1">
                    <a:tint val="40000"/>
                    <a:satMod val="250000"/>
                  </a:schemeClr>
                </a:gs>
              </a:gsLst>
              <a:lin ang="5400000"/>
            </a:gradFill>
            <a:effectLst/>
            <a:latin typeface="Book Antiqua" panose="02040602050305030304" pitchFamily="18" charset="0"/>
          </a:endParaRPr>
        </a:p>
      </dgm:t>
    </dgm:pt>
    <dgm:pt modelId="{5092BD34-925A-45F5-8E5B-A1874E9046AA}" type="parTrans" cxnId="{71D27BC4-3B82-4156-A6B7-3903416AB64D}">
      <dgm:prSet/>
      <dgm:spPr/>
      <dgm:t>
        <a:bodyPr/>
        <a:lstStyle/>
        <a:p>
          <a:endParaRPr lang="pl-PL"/>
        </a:p>
      </dgm:t>
    </dgm:pt>
    <dgm:pt modelId="{043D90AF-5C8D-4EC6-BA70-C54CCDA13822}" type="sibTrans" cxnId="{71D27BC4-3B82-4156-A6B7-3903416AB64D}">
      <dgm:prSet/>
      <dgm:spPr/>
      <dgm:t>
        <a:bodyPr/>
        <a:lstStyle/>
        <a:p>
          <a:endParaRPr lang="pl-PL"/>
        </a:p>
      </dgm:t>
    </dgm:pt>
    <dgm:pt modelId="{F20C54F2-A060-401F-855F-E78A71DF4BC3}">
      <dgm:prSet phldrT="[Tekst]" custT="1"/>
      <dgm:spPr>
        <a:ln>
          <a:solidFill>
            <a:schemeClr val="tx1"/>
          </a:solidFill>
        </a:ln>
      </dgm:spPr>
      <dgm:t>
        <a:bodyPr/>
        <a:lstStyle/>
        <a:p>
          <a:pPr algn="ctr"/>
          <a:r>
            <a:rPr lang="pl-PL" sz="16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Book Antiqua" panose="02040602050305030304" pitchFamily="18" charset="0"/>
            </a:rPr>
            <a:t>Sąd/kuratorz</a:t>
          </a:r>
          <a:r>
            <a:rPr lang="pl-PL" sz="14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Book Antiqua" panose="02040602050305030304" pitchFamily="18" charset="0"/>
            </a:rPr>
            <a:t>y</a:t>
          </a:r>
          <a:r>
            <a:rPr lang="pl-PL" sz="12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Book Antiqua" panose="02040602050305030304" pitchFamily="18" charset="0"/>
            </a:rPr>
            <a:t> </a:t>
          </a:r>
        </a:p>
        <a:p>
          <a:pPr algn="ctr"/>
          <a:r>
            <a:rPr lang="pl-PL" sz="14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Book Antiqua" panose="02040602050305030304" pitchFamily="18" charset="0"/>
            </a:rPr>
            <a:t>art. 72 §1 pkt 6b Kodeksu Karnego lub art.173</a:t>
          </a:r>
          <a:r>
            <a:rPr lang="pl-PL" altLang="pl-PL" sz="14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Book Antiqua" pitchFamily="18" charset="0"/>
            </a:rPr>
            <a:t>  </a:t>
          </a:r>
          <a:r>
            <a:rPr lang="pl-PL" sz="14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Book Antiqua" panose="02040602050305030304" pitchFamily="18" charset="0"/>
            </a:rPr>
            <a:t>§ 2 Kodeksu Karnego Wykonawczego;</a:t>
          </a:r>
          <a:r>
            <a:rPr lang="pl-PL" altLang="pl-PL" sz="14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Book Antiqua" pitchFamily="18" charset="0"/>
            </a:rPr>
            <a:t>  </a:t>
          </a:r>
        </a:p>
        <a:p>
          <a:pPr algn="ctr"/>
          <a:r>
            <a:rPr lang="pl-PL" altLang="pl-PL" sz="1400" b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  <a:latin typeface="Book Antiqua" pitchFamily="18" charset="0"/>
            </a:rPr>
            <a:t>na wniosek lub zalecenie kuratora sądowego wśród osób skazanych pozostających w okresie próby w warunkach wolnościowych (warunkowe zawieszenie wykonania kary, warunkowe przedterminowe zwolnienie), za czyn(-y) z art. 207  kk(znęcania się),  </a:t>
          </a:r>
          <a:endParaRPr lang="pl-PL" sz="1400" b="0" dirty="0">
            <a:solidFill>
              <a:schemeClr val="tx1"/>
            </a:solidFill>
          </a:endParaRPr>
        </a:p>
      </dgm:t>
    </dgm:pt>
    <dgm:pt modelId="{2DFFDA63-6927-4FA6-8360-A791342C17AD}" type="sibTrans" cxnId="{EAD50A0E-0CD4-4818-8D34-D3D515158ADD}">
      <dgm:prSet/>
      <dgm:spPr/>
      <dgm:t>
        <a:bodyPr/>
        <a:lstStyle/>
        <a:p>
          <a:endParaRPr lang="pl-PL"/>
        </a:p>
      </dgm:t>
    </dgm:pt>
    <dgm:pt modelId="{2D9134F4-1765-4FA5-B693-42D926621FFC}" type="parTrans" cxnId="{EAD50A0E-0CD4-4818-8D34-D3D515158ADD}">
      <dgm:prSet/>
      <dgm:spPr/>
      <dgm:t>
        <a:bodyPr/>
        <a:lstStyle/>
        <a:p>
          <a:endParaRPr lang="pl-PL"/>
        </a:p>
      </dgm:t>
    </dgm:pt>
    <dgm:pt modelId="{74E68010-29A8-4894-A0DE-CEEFC0420D6E}" type="pres">
      <dgm:prSet presAssocID="{98FEDE02-3552-4606-A6F3-062CA518A10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473D0DE1-6606-4D60-BF17-798022D6DDC1}" type="pres">
      <dgm:prSet presAssocID="{F20C54F2-A060-401F-855F-E78A71DF4BC3}" presName="node" presStyleLbl="node1" presStyleIdx="0" presStyleCnt="4" custScaleX="48120" custScaleY="88168" custLinFactNeighborX="51178" custLinFactNeighborY="-410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526235B-FA70-4DD4-8248-3FE32846CCC9}" type="pres">
      <dgm:prSet presAssocID="{2DFFDA63-6927-4FA6-8360-A791342C17AD}" presName="sibTrans" presStyleCnt="0"/>
      <dgm:spPr/>
    </dgm:pt>
    <dgm:pt modelId="{20D9705E-DAAE-44F8-9917-61B8D4B29B6B}" type="pres">
      <dgm:prSet presAssocID="{FD6A3B30-F5DC-4657-9ECA-DE00AC17E469}" presName="node" presStyleLbl="node1" presStyleIdx="1" presStyleCnt="4" custScaleX="40338" custScaleY="64166" custLinFactNeighborX="-58319" custLinFactNeighborY="-1550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E378359-6FE5-4F09-A693-6A61F95828BD}" type="pres">
      <dgm:prSet presAssocID="{D121F1B3-2940-44D2-865F-A0724BC03572}" presName="sibTrans" presStyleCnt="0"/>
      <dgm:spPr/>
    </dgm:pt>
    <dgm:pt modelId="{22E91A90-1F02-4335-8DB9-ECE12FD772E9}" type="pres">
      <dgm:prSet presAssocID="{A288ACA8-D117-4A80-8223-6F0A8CAA1DFF}" presName="node" presStyleLbl="node1" presStyleIdx="2" presStyleCnt="4" custScaleX="35637" custScaleY="63599" custLinFactNeighborX="1291" custLinFactNeighborY="-1968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B11BB34-60B7-4578-A926-80FFD37D02B4}" type="pres">
      <dgm:prSet presAssocID="{27E0FEF9-611C-4D60-8443-FC9C1CB840DA}" presName="sibTrans" presStyleCnt="0"/>
      <dgm:spPr/>
    </dgm:pt>
    <dgm:pt modelId="{58228BF2-7220-44E9-B590-482E610AD189}" type="pres">
      <dgm:prSet presAssocID="{F8FE5868-7441-4F73-BA65-B4210CCBDDFD}" presName="node" presStyleLbl="node1" presStyleIdx="3" presStyleCnt="4" custScaleX="43063" custScaleY="37772" custLinFactNeighborX="5910" custLinFactNeighborY="415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DE7001AC-3BF3-4C4D-8D02-2F61624087FC}" type="presOf" srcId="{98FEDE02-3552-4606-A6F3-062CA518A107}" destId="{74E68010-29A8-4894-A0DE-CEEFC0420D6E}" srcOrd="0" destOrd="0" presId="urn:microsoft.com/office/officeart/2005/8/layout/default"/>
    <dgm:cxn modelId="{4EED5A78-40C9-4484-A123-097F6191EF98}" srcId="{98FEDE02-3552-4606-A6F3-062CA518A107}" destId="{A288ACA8-D117-4A80-8223-6F0A8CAA1DFF}" srcOrd="2" destOrd="0" parTransId="{F669FBC2-8ECB-4341-A493-94CDCE48B1D2}" sibTransId="{27E0FEF9-611C-4D60-8443-FC9C1CB840DA}"/>
    <dgm:cxn modelId="{EAD50A0E-0CD4-4818-8D34-D3D515158ADD}" srcId="{98FEDE02-3552-4606-A6F3-062CA518A107}" destId="{F20C54F2-A060-401F-855F-E78A71DF4BC3}" srcOrd="0" destOrd="0" parTransId="{2D9134F4-1765-4FA5-B693-42D926621FFC}" sibTransId="{2DFFDA63-6927-4FA6-8360-A791342C17AD}"/>
    <dgm:cxn modelId="{D42ED769-F24D-43E8-969E-5EEFD857FD52}" type="presOf" srcId="{A288ACA8-D117-4A80-8223-6F0A8CAA1DFF}" destId="{22E91A90-1F02-4335-8DB9-ECE12FD772E9}" srcOrd="0" destOrd="0" presId="urn:microsoft.com/office/officeart/2005/8/layout/default"/>
    <dgm:cxn modelId="{37FB4F25-7311-499C-A370-63C93181B38C}" srcId="{98FEDE02-3552-4606-A6F3-062CA518A107}" destId="{FD6A3B30-F5DC-4657-9ECA-DE00AC17E469}" srcOrd="1" destOrd="0" parTransId="{73820037-EA1A-418F-A1BC-036BB0D5037E}" sibTransId="{D121F1B3-2940-44D2-865F-A0724BC03572}"/>
    <dgm:cxn modelId="{71D27BC4-3B82-4156-A6B7-3903416AB64D}" srcId="{98FEDE02-3552-4606-A6F3-062CA518A107}" destId="{F8FE5868-7441-4F73-BA65-B4210CCBDDFD}" srcOrd="3" destOrd="0" parTransId="{5092BD34-925A-45F5-8E5B-A1874E9046AA}" sibTransId="{043D90AF-5C8D-4EC6-BA70-C54CCDA13822}"/>
    <dgm:cxn modelId="{240AD5B1-5512-439E-BF79-98FD83343C85}" type="presOf" srcId="{F20C54F2-A060-401F-855F-E78A71DF4BC3}" destId="{473D0DE1-6606-4D60-BF17-798022D6DDC1}" srcOrd="0" destOrd="0" presId="urn:microsoft.com/office/officeart/2005/8/layout/default"/>
    <dgm:cxn modelId="{A3DB551A-79D2-4142-9823-9F7E4E8BF4A5}" type="presOf" srcId="{FD6A3B30-F5DC-4657-9ECA-DE00AC17E469}" destId="{20D9705E-DAAE-44F8-9917-61B8D4B29B6B}" srcOrd="0" destOrd="0" presId="urn:microsoft.com/office/officeart/2005/8/layout/default"/>
    <dgm:cxn modelId="{1D07D947-124C-49B1-8409-6BE001837BE5}" type="presOf" srcId="{F8FE5868-7441-4F73-BA65-B4210CCBDDFD}" destId="{58228BF2-7220-44E9-B590-482E610AD189}" srcOrd="0" destOrd="0" presId="urn:microsoft.com/office/officeart/2005/8/layout/default"/>
    <dgm:cxn modelId="{1AFB9E57-E439-43C6-A71E-F6106C6936BD}" type="presParOf" srcId="{74E68010-29A8-4894-A0DE-CEEFC0420D6E}" destId="{473D0DE1-6606-4D60-BF17-798022D6DDC1}" srcOrd="0" destOrd="0" presId="urn:microsoft.com/office/officeart/2005/8/layout/default"/>
    <dgm:cxn modelId="{52851691-81A3-45AB-A9FF-D60C21C14DC2}" type="presParOf" srcId="{74E68010-29A8-4894-A0DE-CEEFC0420D6E}" destId="{6526235B-FA70-4DD4-8248-3FE32846CCC9}" srcOrd="1" destOrd="0" presId="urn:microsoft.com/office/officeart/2005/8/layout/default"/>
    <dgm:cxn modelId="{E07BECE8-AEE5-44E3-929A-218B9246F125}" type="presParOf" srcId="{74E68010-29A8-4894-A0DE-CEEFC0420D6E}" destId="{20D9705E-DAAE-44F8-9917-61B8D4B29B6B}" srcOrd="2" destOrd="0" presId="urn:microsoft.com/office/officeart/2005/8/layout/default"/>
    <dgm:cxn modelId="{A91296D3-653B-438E-8969-B28CDF53E43C}" type="presParOf" srcId="{74E68010-29A8-4894-A0DE-CEEFC0420D6E}" destId="{5E378359-6FE5-4F09-A693-6A61F95828BD}" srcOrd="3" destOrd="0" presId="urn:microsoft.com/office/officeart/2005/8/layout/default"/>
    <dgm:cxn modelId="{4A02CE51-7215-460F-967D-238E6E602BD5}" type="presParOf" srcId="{74E68010-29A8-4894-A0DE-CEEFC0420D6E}" destId="{22E91A90-1F02-4335-8DB9-ECE12FD772E9}" srcOrd="4" destOrd="0" presId="urn:microsoft.com/office/officeart/2005/8/layout/default"/>
    <dgm:cxn modelId="{B7674AC8-8217-4FF0-A852-D66BDE640414}" type="presParOf" srcId="{74E68010-29A8-4894-A0DE-CEEFC0420D6E}" destId="{8B11BB34-60B7-4578-A926-80FFD37D02B4}" srcOrd="5" destOrd="0" presId="urn:microsoft.com/office/officeart/2005/8/layout/default"/>
    <dgm:cxn modelId="{D4690C3C-AE3A-468A-93DB-006709B71BAC}" type="presParOf" srcId="{74E68010-29A8-4894-A0DE-CEEFC0420D6E}" destId="{58228BF2-7220-44E9-B590-482E610AD189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3D0DE1-6606-4D60-BF17-798022D6DDC1}">
      <dsp:nvSpPr>
        <dsp:cNvPr id="0" name=""/>
        <dsp:cNvSpPr/>
      </dsp:nvSpPr>
      <dsp:spPr>
        <a:xfrm>
          <a:off x="2891036" y="39791"/>
          <a:ext cx="2714833" cy="2984556"/>
        </a:xfrm>
        <a:prstGeom prst="rect">
          <a:avLst/>
        </a:prstGeom>
        <a:gradFill rotWithShape="0">
          <a:gsLst>
            <a:gs pos="28000">
              <a:schemeClr val="accent1">
                <a:hueOff val="0"/>
                <a:satOff val="0"/>
                <a:lumOff val="0"/>
                <a:alphaOff val="0"/>
                <a:tint val="18000"/>
                <a:satMod val="120000"/>
                <a:lumMod val="8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0000"/>
                <a:satMod val="100000"/>
                <a:lumMod val="78000"/>
              </a:schemeClr>
            </a:gs>
          </a:gsLst>
          <a:lin ang="5400000" scaled="0"/>
        </a:gradFill>
        <a:ln>
          <a:solidFill>
            <a:schemeClr val="tx1"/>
          </a:solidFill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Book Antiqua" panose="02040602050305030304" pitchFamily="18" charset="0"/>
            </a:rPr>
            <a:t>Sąd/kuratorz</a:t>
          </a:r>
          <a:r>
            <a:rPr lang="pl-PL" sz="1400" b="1" kern="1200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Book Antiqua" panose="02040602050305030304" pitchFamily="18" charset="0"/>
            </a:rPr>
            <a:t>y</a:t>
          </a:r>
          <a:r>
            <a:rPr lang="pl-PL" sz="1200" b="1" kern="1200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Book Antiqua" panose="02040602050305030304" pitchFamily="18" charset="0"/>
            </a:rPr>
            <a:t>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b="1" kern="1200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Book Antiqua" panose="02040602050305030304" pitchFamily="18" charset="0"/>
            </a:rPr>
            <a:t>art. 72 §1 pkt 6b Kodeksu Karnego lub art.173</a:t>
          </a:r>
          <a:r>
            <a:rPr lang="pl-PL" altLang="pl-PL" sz="1400" b="1" kern="1200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Book Antiqua" pitchFamily="18" charset="0"/>
            </a:rPr>
            <a:t>  </a:t>
          </a:r>
          <a:r>
            <a:rPr lang="pl-PL" sz="1400" b="1" kern="1200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Book Antiqua" panose="02040602050305030304" pitchFamily="18" charset="0"/>
            </a:rPr>
            <a:t>§ 2 Kodeksu Karnego Wykonawczego;</a:t>
          </a:r>
          <a:r>
            <a:rPr lang="pl-PL" altLang="pl-PL" sz="1400" b="1" kern="1200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Book Antiqua" pitchFamily="18" charset="0"/>
            </a:rPr>
            <a:t> 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altLang="pl-PL" sz="1400" b="0" kern="120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  <a:latin typeface="Book Antiqua" pitchFamily="18" charset="0"/>
            </a:rPr>
            <a:t>na wniosek lub zalecenie kuratora sądowego wśród osób skazanych pozostających w okresie próby w warunkach wolnościowych (warunkowe zawieszenie wykonania kary, warunkowe przedterminowe zwolnienie), za czyn(-y) z art. 207  kk(znęcania się),  </a:t>
          </a:r>
          <a:endParaRPr lang="pl-PL" sz="1400" b="0" kern="1200" dirty="0">
            <a:solidFill>
              <a:schemeClr val="tx1"/>
            </a:solidFill>
          </a:endParaRPr>
        </a:p>
      </dsp:txBody>
      <dsp:txXfrm>
        <a:off x="2891036" y="39791"/>
        <a:ext cx="2714833" cy="2984556"/>
      </dsp:txXfrm>
    </dsp:sp>
    <dsp:sp modelId="{20D9705E-DAAE-44F8-9917-61B8D4B29B6B}">
      <dsp:nvSpPr>
        <dsp:cNvPr id="0" name=""/>
        <dsp:cNvSpPr/>
      </dsp:nvSpPr>
      <dsp:spPr>
        <a:xfrm>
          <a:off x="0" y="60169"/>
          <a:ext cx="2275788" cy="2172069"/>
        </a:xfrm>
        <a:prstGeom prst="rect">
          <a:avLst/>
        </a:prstGeom>
        <a:gradFill rotWithShape="0">
          <a:gsLst>
            <a:gs pos="28000">
              <a:schemeClr val="accent1">
                <a:hueOff val="0"/>
                <a:satOff val="0"/>
                <a:lumOff val="0"/>
                <a:alphaOff val="0"/>
                <a:tint val="18000"/>
                <a:satMod val="120000"/>
                <a:lumMod val="8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0000"/>
                <a:satMod val="100000"/>
                <a:lumMod val="78000"/>
              </a:schemeClr>
            </a:gs>
          </a:gsLst>
          <a:lin ang="5400000" scaled="0"/>
        </a:gra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0" kern="1200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Book Antiqua" panose="02040602050305030304" pitchFamily="18" charset="0"/>
            </a:rPr>
            <a:t>Zespół Interdyscyplinarny ds. Przeciwdziałania Przemocy w Rodzinie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0" kern="1200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Book Antiqua" panose="02040602050305030304" pitchFamily="18" charset="0"/>
            </a:rPr>
            <a:t> (procedura NK)</a:t>
          </a:r>
          <a:endParaRPr lang="pl-PL" sz="1800" b="0" kern="1200" cap="none" spc="0" dirty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gradFill>
              <a:gsLst>
                <a:gs pos="0">
                  <a:schemeClr val="accent1">
                    <a:tint val="40000"/>
                    <a:satMod val="250000"/>
                  </a:schemeClr>
                </a:gs>
                <a:gs pos="9000">
                  <a:schemeClr val="accent1">
                    <a:tint val="52000"/>
                    <a:satMod val="300000"/>
                  </a:schemeClr>
                </a:gs>
                <a:gs pos="50000">
                  <a:schemeClr val="accent1">
                    <a:shade val="20000"/>
                    <a:satMod val="300000"/>
                  </a:schemeClr>
                </a:gs>
                <a:gs pos="79000">
                  <a:schemeClr val="accent1">
                    <a:tint val="52000"/>
                    <a:satMod val="300000"/>
                  </a:schemeClr>
                </a:gs>
                <a:gs pos="100000">
                  <a:schemeClr val="accent1">
                    <a:tint val="40000"/>
                    <a:satMod val="250000"/>
                  </a:schemeClr>
                </a:gs>
              </a:gsLst>
              <a:lin ang="5400000"/>
            </a:gradFill>
            <a:effectLst/>
            <a:latin typeface="Book Antiqua" panose="02040602050305030304" pitchFamily="18" charset="0"/>
          </a:endParaRPr>
        </a:p>
      </dsp:txBody>
      <dsp:txXfrm>
        <a:off x="0" y="60169"/>
        <a:ext cx="2275788" cy="2172069"/>
      </dsp:txXfrm>
    </dsp:sp>
    <dsp:sp modelId="{22E91A90-1F02-4335-8DB9-ECE12FD772E9}">
      <dsp:nvSpPr>
        <dsp:cNvPr id="0" name=""/>
        <dsp:cNvSpPr/>
      </dsp:nvSpPr>
      <dsp:spPr>
        <a:xfrm>
          <a:off x="6126336" y="0"/>
          <a:ext cx="2010567" cy="2152876"/>
        </a:xfrm>
        <a:prstGeom prst="rect">
          <a:avLst/>
        </a:prstGeom>
        <a:gradFill rotWithShape="0">
          <a:gsLst>
            <a:gs pos="28000">
              <a:schemeClr val="accent1">
                <a:hueOff val="0"/>
                <a:satOff val="0"/>
                <a:lumOff val="0"/>
                <a:alphaOff val="0"/>
                <a:tint val="18000"/>
                <a:satMod val="120000"/>
                <a:lumMod val="8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0000"/>
                <a:satMod val="100000"/>
                <a:lumMod val="78000"/>
              </a:schemeClr>
            </a:gs>
          </a:gsLst>
          <a:lin ang="5400000" scaled="0"/>
        </a:gra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0" kern="1200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Book Antiqua" panose="02040602050305030304" pitchFamily="18" charset="0"/>
            </a:rPr>
            <a:t>Dobrowolnie</a:t>
          </a:r>
          <a:endParaRPr lang="pl-PL" sz="1800" b="0" kern="1200" dirty="0">
            <a:latin typeface="Book Antiqua" panose="02040602050305030304" pitchFamily="18" charset="0"/>
          </a:endParaRPr>
        </a:p>
      </dsp:txBody>
      <dsp:txXfrm>
        <a:off x="6126336" y="0"/>
        <a:ext cx="2010567" cy="2152876"/>
      </dsp:txXfrm>
    </dsp:sp>
    <dsp:sp modelId="{58228BF2-7220-44E9-B590-482E610AD189}">
      <dsp:nvSpPr>
        <dsp:cNvPr id="0" name=""/>
        <dsp:cNvSpPr/>
      </dsp:nvSpPr>
      <dsp:spPr>
        <a:xfrm>
          <a:off x="3187118" y="3867864"/>
          <a:ext cx="2429527" cy="1278612"/>
        </a:xfrm>
        <a:prstGeom prst="rect">
          <a:avLst/>
        </a:prstGeom>
        <a:gradFill rotWithShape="0">
          <a:gsLst>
            <a:gs pos="28000">
              <a:schemeClr val="accent1">
                <a:hueOff val="0"/>
                <a:satOff val="0"/>
                <a:lumOff val="0"/>
                <a:alphaOff val="0"/>
                <a:tint val="18000"/>
                <a:satMod val="120000"/>
                <a:lumMod val="8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0000"/>
                <a:satMod val="100000"/>
                <a:lumMod val="78000"/>
              </a:schemeClr>
            </a:gs>
          </a:gsLst>
          <a:lin ang="5400000" scaled="0"/>
        </a:gra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0" kern="1200" cap="none" spc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Book Antiqua" panose="02040602050305030304" pitchFamily="18" charset="0"/>
            </a:rPr>
            <a:t>Program Korekcyjno-edukacyjny dla osób stosujących przemocy w rodzinie</a:t>
          </a:r>
          <a:endParaRPr lang="pl-PL" sz="1800" b="0" kern="1200" cap="none" spc="0" baseline="0" dirty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gradFill>
              <a:gsLst>
                <a:gs pos="0">
                  <a:schemeClr val="accent1">
                    <a:tint val="40000"/>
                    <a:satMod val="250000"/>
                  </a:schemeClr>
                </a:gs>
                <a:gs pos="9000">
                  <a:schemeClr val="accent1">
                    <a:tint val="52000"/>
                    <a:satMod val="300000"/>
                  </a:schemeClr>
                </a:gs>
                <a:gs pos="50000">
                  <a:schemeClr val="accent1">
                    <a:shade val="20000"/>
                    <a:satMod val="300000"/>
                  </a:schemeClr>
                </a:gs>
                <a:gs pos="79000">
                  <a:schemeClr val="accent1">
                    <a:tint val="52000"/>
                    <a:satMod val="300000"/>
                  </a:schemeClr>
                </a:gs>
                <a:gs pos="100000">
                  <a:schemeClr val="accent1">
                    <a:tint val="40000"/>
                    <a:satMod val="250000"/>
                  </a:schemeClr>
                </a:gs>
              </a:gsLst>
              <a:lin ang="5400000"/>
            </a:gradFill>
            <a:effectLst/>
            <a:latin typeface="Book Antiqua" panose="02040602050305030304" pitchFamily="18" charset="0"/>
          </a:endParaRPr>
        </a:p>
      </dsp:txBody>
      <dsp:txXfrm>
        <a:off x="3187118" y="3867864"/>
        <a:ext cx="2429527" cy="12786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3B10E7-312A-4B82-87FD-CF89D5EDB91B}" type="datetimeFigureOut">
              <a:rPr lang="pl-PL" smtClean="0"/>
              <a:t>2016-11-07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9447F7-226F-4650-9717-DA5169A8ADB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510957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C1980D-D8F7-4AC2-87AC-37E29346E80E}" type="datetimeFigureOut">
              <a:rPr lang="pl-PL" smtClean="0"/>
              <a:t>2016-11-07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3FCEAE-7F42-45B5-BF7D-FC04A17D8B4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727294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FCEAE-7F42-45B5-BF7D-FC04A17D8B47}" type="slidenum">
              <a:rPr lang="pl-PL" smtClean="0"/>
              <a:t>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105161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FCEAE-7F42-45B5-BF7D-FC04A17D8B47}" type="slidenum">
              <a:rPr lang="pl-PL" smtClean="0"/>
              <a:t>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565350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FCEAE-7F42-45B5-BF7D-FC04A17D8B47}" type="slidenum">
              <a:rPr lang="pl-PL" smtClean="0"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518751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FCEAE-7F42-45B5-BF7D-FC04A17D8B47}" type="slidenum">
              <a:rPr lang="pl-PL" smtClean="0"/>
              <a:t>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869278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FCEAE-7F42-45B5-BF7D-FC04A17D8B47}" type="slidenum">
              <a:rPr lang="pl-PL" smtClean="0"/>
              <a:t>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680200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FCEAE-7F42-45B5-BF7D-FC04A17D8B47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947328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FCEAE-7F42-45B5-BF7D-FC04A17D8B47}" type="slidenum">
              <a:rPr lang="pl-PL" smtClean="0"/>
              <a:t>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44322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FCEAE-7F42-45B5-BF7D-FC04A17D8B47}" type="slidenum">
              <a:rPr lang="pl-PL" smtClean="0"/>
              <a:t>16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171723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FCEAE-7F42-45B5-BF7D-FC04A17D8B47}" type="slidenum">
              <a:rPr lang="pl-PL" smtClean="0"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21869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2016-11-07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2016-11-07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2016-11-07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2016-11-07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2016-11-07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2016-11-07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2016-11-07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2016-11-07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2016-11-07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2016-11-07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2016-11-07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D17FA3B-C404-4317-B0BC-953931111309}" type="datetimeFigureOut">
              <a:rPr lang="pl-PL" smtClean="0"/>
              <a:t>2016-11-07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pixabay.com/pl/mr%C3%B3wka-owad-czerwonych-mr%C3%B3wek-1096399/" TargetMode="Externa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s://pixabay.com/pl/spotkanie-dyskusja-rozrywka-razem-1002800/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s://pixabay.com/pl/remis-szkic-design-konspektu-737714/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6.wdp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s://pixabay.com/pl/remis-szkic-design-konspektu-737714/" TargetMode="External"/><Relationship Id="rId1" Type="http://schemas.openxmlformats.org/officeDocument/2006/relationships/slideLayout" Target="../slideLayouts/slideLayout6.xml"/><Relationship Id="rId4" Type="http://schemas.microsoft.com/office/2007/relationships/hdphoto" Target="../media/hdphoto6.wdp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s://pixabay.com/pl/remis-szkic-design-konspektu-737714/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7.wdp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mirekbien@vp.pl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pixabay.com/pl/prawnych-prawa-akapit-rysunek-3d-1498175/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microsoft.com/office/2007/relationships/hdphoto" Target="../media/hdphoto3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pl/ksi%C4%85%C5%BCka-znak-okulary-poka%C5%BC-1773756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pl/zesp%C3%B3%C5%82-razem-grupa-zapytaj-1636655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microsoft.com/office/2007/relationships/hdphoto" Target="../media/hdphoto4.wdp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hdphoto" Target="../media/hdphoto2.wdp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8.jpeg"/><Relationship Id="rId5" Type="http://schemas.openxmlformats.org/officeDocument/2006/relationships/diagramQuickStyle" Target="../diagrams/quickStyle1.xml"/><Relationship Id="rId10" Type="http://schemas.openxmlformats.org/officeDocument/2006/relationships/hyperlink" Target="https://pixabay.com/pl/prawnych-prawa-akapit-rysunek-3d-1498175/" TargetMode="External"/><Relationship Id="rId4" Type="http://schemas.openxmlformats.org/officeDocument/2006/relationships/diagramLayout" Target="../diagrams/layout1.xml"/><Relationship Id="rId9" Type="http://schemas.microsoft.com/office/2007/relationships/hdphoto" Target="../media/hdphoto5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/>
          <p:cNvSpPr>
            <a:spLocks noGrp="1"/>
          </p:cNvSpPr>
          <p:nvPr>
            <p:ph type="subTitle" idx="1"/>
          </p:nvPr>
        </p:nvSpPr>
        <p:spPr>
          <a:xfrm>
            <a:off x="467544" y="4869160"/>
            <a:ext cx="8496944" cy="1440160"/>
          </a:xfrm>
        </p:spPr>
        <p:txBody>
          <a:bodyPr>
            <a:normAutofit lnSpcReduction="10000"/>
          </a:bodyPr>
          <a:lstStyle/>
          <a:p>
            <a:pPr algn="ctr"/>
            <a:endParaRPr lang="pl-PL" sz="2000" b="1" dirty="0" smtClean="0">
              <a:solidFill>
                <a:schemeClr val="accent4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pl-PL" sz="2000" b="1" dirty="0">
                <a:solidFill>
                  <a:schemeClr val="accent4">
                    <a:lumMod val="50000"/>
                  </a:schemeClr>
                </a:solidFill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pl-PL" sz="2000" b="1" dirty="0">
                <a:solidFill>
                  <a:schemeClr val="accent4">
                    <a:lumMod val="50000"/>
                  </a:schemeClr>
                </a:solidFill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l-PL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pl-PL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listopad 2016  </a:t>
            </a:r>
            <a:r>
              <a:rPr lang="pl-PL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/>
            </a:r>
            <a:br>
              <a:rPr lang="pl-PL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</a:br>
            <a:r>
              <a:rPr lang="pl-PL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OLSZTYN</a:t>
            </a:r>
            <a:endParaRPr lang="pl-PL" dirty="0">
              <a:solidFill>
                <a:schemeClr val="accent4">
                  <a:lumMod val="50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3" name="Tytuł 2"/>
          <p:cNvSpPr>
            <a:spLocks noGrp="1"/>
          </p:cNvSpPr>
          <p:nvPr>
            <p:ph type="ctrTitle"/>
          </p:nvPr>
        </p:nvSpPr>
        <p:spPr>
          <a:xfrm>
            <a:off x="467544" y="620688"/>
            <a:ext cx="8280920" cy="2520280"/>
          </a:xfrm>
        </p:spPr>
        <p:txBody>
          <a:bodyPr/>
          <a:lstStyle/>
          <a:p>
            <a:pPr marL="182880" indent="0" algn="ctr">
              <a:buNone/>
            </a:pPr>
            <a:r>
              <a:rPr lang="pl-PL" sz="2800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Interdyscyplinarność w realizacji programu korekcyjno-edukacyjnego dla osób stosujących przemoc w rodzinie – realia i perspektywy na przykładzie Powiatu Kętrzyn</a:t>
            </a:r>
            <a:r>
              <a:rPr lang="pl-PL" sz="2800" dirty="0"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pl-PL" sz="2800" dirty="0"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l-PL" dirty="0">
                <a:latin typeface="Book Antiqua" panose="02040602050305030304" pitchFamily="18" charset="0"/>
              </a:rPr>
              <a:t/>
            </a:r>
            <a:br>
              <a:rPr lang="pl-PL" dirty="0">
                <a:latin typeface="Book Antiqua" panose="02040602050305030304" pitchFamily="18" charset="0"/>
              </a:rPr>
            </a:br>
            <a:endParaRPr lang="pl-PL" dirty="0">
              <a:latin typeface="Book Antiqua" panose="02040602050305030304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636912"/>
            <a:ext cx="2736304" cy="25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67418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/>
          <p:cNvSpPr>
            <a:spLocks noGrp="1"/>
          </p:cNvSpPr>
          <p:nvPr>
            <p:ph type="title"/>
          </p:nvPr>
        </p:nvSpPr>
        <p:spPr>
          <a:xfrm>
            <a:off x="899592" y="332656"/>
            <a:ext cx="7416824" cy="792088"/>
          </a:xfrm>
        </p:spPr>
        <p:txBody>
          <a:bodyPr/>
          <a:lstStyle/>
          <a:p>
            <a:pPr marL="0" indent="0" algn="ctr">
              <a:buNone/>
            </a:pPr>
            <a:r>
              <a:rPr lang="pl-PL" sz="2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Book Antiqua" panose="02040602050305030304" pitchFamily="18" charset="0"/>
              </a:rPr>
              <a:t>WSPÓŁPRACA  Z INSTYTUCJAMI/ZI  W  RAMACH  REALIZACJI  PROGRAMU  KOREKCYJNO-EDUKACYJNEGO</a:t>
            </a:r>
            <a:endParaRPr lang="pl-PL" sz="2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Book Antiqua" panose="02040602050305030304" pitchFamily="18" charset="0"/>
            </a:endParaRPr>
          </a:p>
        </p:txBody>
      </p:sp>
      <p:sp>
        <p:nvSpPr>
          <p:cNvPr id="10" name="Symbol zastępczy zawartości 9"/>
          <p:cNvSpPr>
            <a:spLocks noGrp="1"/>
          </p:cNvSpPr>
          <p:nvPr>
            <p:ph sz="quarter" idx="13"/>
          </p:nvPr>
        </p:nvSpPr>
        <p:spPr>
          <a:xfrm>
            <a:off x="755576" y="1268760"/>
            <a:ext cx="3346704" cy="496855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pl-PL" sz="160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marL="45720" indent="0">
              <a:buNone/>
            </a:pPr>
            <a:r>
              <a:rPr lang="pl-PL" sz="18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NA ETAPIE </a:t>
            </a:r>
            <a:r>
              <a:rPr lang="pl-PL" sz="18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REKRUTACJI</a:t>
            </a:r>
          </a:p>
          <a:p>
            <a:pPr marL="45720" indent="0">
              <a:buNone/>
            </a:pPr>
            <a:endParaRPr lang="pl-PL" sz="180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 Antiqua" panose="02040602050305030304" pitchFamily="18" charset="0"/>
            </a:endParaRPr>
          </a:p>
          <a:p>
            <a:r>
              <a:rPr lang="pl-PL" sz="1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o</a:t>
            </a:r>
            <a:r>
              <a:rPr lang="pl-PL" sz="18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rganizacja spotkań dla przewodniczących ZI, kuratorów , Policji</a:t>
            </a:r>
          </a:p>
          <a:p>
            <a:r>
              <a:rPr lang="pl-PL" sz="1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d</a:t>
            </a:r>
            <a:r>
              <a:rPr lang="pl-PL" sz="18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yżur prowadzącego program w PCPR- raz w tygodniu </a:t>
            </a:r>
          </a:p>
          <a:p>
            <a:endParaRPr lang="pl-PL" sz="18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 Antiqua" panose="02040602050305030304" pitchFamily="18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14"/>
          </p:nvPr>
        </p:nvSpPr>
        <p:spPr>
          <a:xfrm>
            <a:off x="4499992" y="1268760"/>
            <a:ext cx="3816424" cy="496855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pl-PL" sz="160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 Antiqua" panose="02040602050305030304" pitchFamily="18" charset="0"/>
            </a:endParaRPr>
          </a:p>
          <a:p>
            <a:pPr marL="45720" indent="0">
              <a:buNone/>
            </a:pPr>
            <a:r>
              <a:rPr lang="pl-PL" sz="18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NA ETAPIE REALIZACJI PROGRAMU</a:t>
            </a:r>
          </a:p>
          <a:p>
            <a:pPr marL="45720" indent="0">
              <a:buNone/>
            </a:pPr>
            <a:endParaRPr lang="pl-PL" sz="180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 Antiqua" panose="02040602050305030304" pitchFamily="18" charset="0"/>
            </a:endParaRPr>
          </a:p>
          <a:p>
            <a:r>
              <a:rPr lang="pl-PL" sz="1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i</a:t>
            </a:r>
            <a:r>
              <a:rPr lang="pl-PL" sz="18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nformacja pisemna do ZI /Sąd-spotkanie indywidualne uczestnika</a:t>
            </a:r>
          </a:p>
          <a:p>
            <a:r>
              <a:rPr lang="pl-PL" sz="1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i</a:t>
            </a:r>
            <a:r>
              <a:rPr lang="pl-PL" sz="18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nformacja pisemna czy osoba skierowana zgłosiła się czy nie</a:t>
            </a:r>
          </a:p>
          <a:p>
            <a:r>
              <a:rPr lang="pl-PL" sz="1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i</a:t>
            </a:r>
            <a:r>
              <a:rPr lang="pl-PL" sz="18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nformacja pisemna po zakończeniu programu</a:t>
            </a:r>
          </a:p>
          <a:p>
            <a:endParaRPr lang="pl-PL" sz="16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 Antiqua" panose="02040602050305030304" pitchFamily="18" charset="0"/>
            </a:endParaRPr>
          </a:p>
        </p:txBody>
      </p:sp>
      <p:pic>
        <p:nvPicPr>
          <p:cNvPr id="6" name="Obraz 5" descr="Mrówka, Owad, Czerwonych Mrówek, Zabawny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5284931"/>
            <a:ext cx="1872208" cy="152146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43439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/>
          <p:cNvSpPr>
            <a:spLocks noGrp="1"/>
          </p:cNvSpPr>
          <p:nvPr>
            <p:ph type="subTitle" idx="1"/>
          </p:nvPr>
        </p:nvSpPr>
        <p:spPr>
          <a:xfrm>
            <a:off x="899592" y="1268760"/>
            <a:ext cx="7560840" cy="5256584"/>
          </a:xfrm>
        </p:spPr>
        <p:txBody>
          <a:bodyPr>
            <a:norm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18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przygotowanie członków ZI/GR do prowadzenia rozmów motywujących do zmiany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1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p</a:t>
            </a:r>
            <a:r>
              <a:rPr lang="pl-PL" sz="18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rowadzenie rozmowy z osobą stosującą –przez 2-3 osoby(dobrze żeby to były osoby, które nie uczestniczyły w rozmowie z osobą doświadczającą przemocy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1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z</a:t>
            </a:r>
            <a:r>
              <a:rPr lang="pl-PL" sz="18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adbanie o miejsce przeprowadzenia rozmowy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18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budowanie relacji ze specjalistami wewnątrz jednostki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18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superwizja </a:t>
            </a:r>
            <a:r>
              <a:rPr lang="pl-PL" sz="1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członków ZI/GR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m</a:t>
            </a:r>
            <a:r>
              <a:rPr lang="pl-PL" sz="18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ożna organizować spotkania w danej gminie  (</a:t>
            </a:r>
            <a:r>
              <a:rPr lang="pl-PL" sz="1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ZI)-przedstawienie założeń programu, ustalenia formy komunikacji ,</a:t>
            </a:r>
            <a:r>
              <a:rPr lang="pl-PL" sz="18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współpracy, wymiana informacji(gdy spada motywacja podczas udziału w programie) - gotowość prowadzących  program korekcyjno-edukacyjny - czy jest taka potrzeba ze strony ZI?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180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 Antiqua" panose="0204060205030503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sz="1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 Antiqua" panose="02040602050305030304" pitchFamily="18" charset="0"/>
            </a:endParaRPr>
          </a:p>
        </p:txBody>
      </p:sp>
      <p:sp>
        <p:nvSpPr>
          <p:cNvPr id="3" name="Tytuł 2"/>
          <p:cNvSpPr>
            <a:spLocks noGrp="1"/>
          </p:cNvSpPr>
          <p:nvPr>
            <p:ph type="ctrTitle"/>
          </p:nvPr>
        </p:nvSpPr>
        <p:spPr>
          <a:xfrm>
            <a:off x="1043608" y="332657"/>
            <a:ext cx="7175351" cy="648072"/>
          </a:xfrm>
        </p:spPr>
        <p:txBody>
          <a:bodyPr/>
          <a:lstStyle/>
          <a:p>
            <a:pPr marL="182880" indent="0" algn="ctr">
              <a:buNone/>
            </a:pPr>
            <a:r>
              <a:rPr lang="pl-PL" sz="2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Book Antiqua" panose="02040602050305030304" pitchFamily="18" charset="0"/>
              </a:rPr>
              <a:t> CO WARTO JESZCZE ROBIĆ W RAMACH ZI/GRUP ROBOCZYCH</a:t>
            </a:r>
            <a:endParaRPr lang="pl-PL" sz="2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Book Antiqua" panose="02040602050305030304" pitchFamily="18" charset="0"/>
            </a:endParaRPr>
          </a:p>
        </p:txBody>
      </p:sp>
      <p:pic>
        <p:nvPicPr>
          <p:cNvPr id="4" name="Obraz 3" descr="Spotkanie, Dyskusja, Rozrywka, Razem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5445224"/>
            <a:ext cx="1757809" cy="12961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69913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71600" y="2132856"/>
            <a:ext cx="7272807" cy="2448272"/>
          </a:xfrm>
        </p:spPr>
        <p:txBody>
          <a:bodyPr/>
          <a:lstStyle/>
          <a:p>
            <a:pPr marL="0" indent="0" algn="ctr">
              <a:buNone/>
            </a:pPr>
            <a:r>
              <a:rPr lang="pl-PL" sz="3200" dirty="0">
                <a:ln w="10541" cmpd="sng">
                  <a:solidFill>
                    <a:srgbClr val="4E67C8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E67C8">
                        <a:tint val="40000"/>
                        <a:satMod val="250000"/>
                      </a:srgbClr>
                    </a:gs>
                    <a:gs pos="9000">
                      <a:srgbClr val="4E67C8">
                        <a:tint val="52000"/>
                        <a:satMod val="300000"/>
                      </a:srgbClr>
                    </a:gs>
                    <a:gs pos="50000">
                      <a:srgbClr val="4E67C8">
                        <a:shade val="20000"/>
                        <a:satMod val="300000"/>
                      </a:srgbClr>
                    </a:gs>
                    <a:gs pos="79000">
                      <a:srgbClr val="4E67C8">
                        <a:tint val="52000"/>
                        <a:satMod val="300000"/>
                      </a:srgbClr>
                    </a:gs>
                    <a:gs pos="100000">
                      <a:srgbClr val="4E67C8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latin typeface="Book Antiqua" panose="02040602050305030304" pitchFamily="18" charset="0"/>
              </a:rPr>
              <a:t>MOTYWOWANIE </a:t>
            </a:r>
            <a:r>
              <a:rPr lang="pl-PL" sz="3200" dirty="0" smtClean="0">
                <a:ln w="10541" cmpd="sng">
                  <a:solidFill>
                    <a:srgbClr val="4E67C8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E67C8">
                        <a:tint val="40000"/>
                        <a:satMod val="250000"/>
                      </a:srgbClr>
                    </a:gs>
                    <a:gs pos="9000">
                      <a:srgbClr val="4E67C8">
                        <a:tint val="52000"/>
                        <a:satMod val="300000"/>
                      </a:srgbClr>
                    </a:gs>
                    <a:gs pos="50000">
                      <a:srgbClr val="4E67C8">
                        <a:shade val="20000"/>
                        <a:satMod val="300000"/>
                      </a:srgbClr>
                    </a:gs>
                    <a:gs pos="79000">
                      <a:srgbClr val="4E67C8">
                        <a:tint val="52000"/>
                        <a:satMod val="300000"/>
                      </a:srgbClr>
                    </a:gs>
                    <a:gs pos="100000">
                      <a:srgbClr val="4E67C8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latin typeface="Book Antiqua" panose="02040602050305030304" pitchFamily="18" charset="0"/>
              </a:rPr>
              <a:t/>
            </a:r>
            <a:br>
              <a:rPr lang="pl-PL" sz="3200" dirty="0" smtClean="0">
                <a:ln w="10541" cmpd="sng">
                  <a:solidFill>
                    <a:srgbClr val="4E67C8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E67C8">
                        <a:tint val="40000"/>
                        <a:satMod val="250000"/>
                      </a:srgbClr>
                    </a:gs>
                    <a:gs pos="9000">
                      <a:srgbClr val="4E67C8">
                        <a:tint val="52000"/>
                        <a:satMod val="300000"/>
                      </a:srgbClr>
                    </a:gs>
                    <a:gs pos="50000">
                      <a:srgbClr val="4E67C8">
                        <a:shade val="20000"/>
                        <a:satMod val="300000"/>
                      </a:srgbClr>
                    </a:gs>
                    <a:gs pos="79000">
                      <a:srgbClr val="4E67C8">
                        <a:tint val="52000"/>
                        <a:satMod val="300000"/>
                      </a:srgbClr>
                    </a:gs>
                    <a:gs pos="100000">
                      <a:srgbClr val="4E67C8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latin typeface="Book Antiqua" panose="02040602050305030304" pitchFamily="18" charset="0"/>
              </a:rPr>
            </a:br>
            <a:r>
              <a:rPr lang="pl-PL" sz="3200" dirty="0" smtClean="0">
                <a:ln w="10541" cmpd="sng">
                  <a:solidFill>
                    <a:srgbClr val="4E67C8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E67C8">
                        <a:tint val="40000"/>
                        <a:satMod val="250000"/>
                      </a:srgbClr>
                    </a:gs>
                    <a:gs pos="9000">
                      <a:srgbClr val="4E67C8">
                        <a:tint val="52000"/>
                        <a:satMod val="300000"/>
                      </a:srgbClr>
                    </a:gs>
                    <a:gs pos="50000">
                      <a:srgbClr val="4E67C8">
                        <a:shade val="20000"/>
                        <a:satMod val="300000"/>
                      </a:srgbClr>
                    </a:gs>
                    <a:gs pos="79000">
                      <a:srgbClr val="4E67C8">
                        <a:tint val="52000"/>
                        <a:satMod val="300000"/>
                      </a:srgbClr>
                    </a:gs>
                    <a:gs pos="100000">
                      <a:srgbClr val="4E67C8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latin typeface="Book Antiqua" panose="02040602050305030304" pitchFamily="18" charset="0"/>
              </a:rPr>
              <a:t>DO PROGRAMU </a:t>
            </a:r>
            <a:br>
              <a:rPr lang="pl-PL" sz="3200" dirty="0" smtClean="0">
                <a:ln w="10541" cmpd="sng">
                  <a:solidFill>
                    <a:srgbClr val="4E67C8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E67C8">
                        <a:tint val="40000"/>
                        <a:satMod val="250000"/>
                      </a:srgbClr>
                    </a:gs>
                    <a:gs pos="9000">
                      <a:srgbClr val="4E67C8">
                        <a:tint val="52000"/>
                        <a:satMod val="300000"/>
                      </a:srgbClr>
                    </a:gs>
                    <a:gs pos="50000">
                      <a:srgbClr val="4E67C8">
                        <a:shade val="20000"/>
                        <a:satMod val="300000"/>
                      </a:srgbClr>
                    </a:gs>
                    <a:gs pos="79000">
                      <a:srgbClr val="4E67C8">
                        <a:tint val="52000"/>
                        <a:satMod val="300000"/>
                      </a:srgbClr>
                    </a:gs>
                    <a:gs pos="100000">
                      <a:srgbClr val="4E67C8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latin typeface="Book Antiqua" panose="02040602050305030304" pitchFamily="18" charset="0"/>
              </a:rPr>
            </a:br>
            <a:r>
              <a:rPr lang="pl-PL" sz="3200" dirty="0" smtClean="0">
                <a:ln w="10541" cmpd="sng">
                  <a:solidFill>
                    <a:srgbClr val="4E67C8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E67C8">
                        <a:tint val="40000"/>
                        <a:satMod val="250000"/>
                      </a:srgbClr>
                    </a:gs>
                    <a:gs pos="9000">
                      <a:srgbClr val="4E67C8">
                        <a:tint val="52000"/>
                        <a:satMod val="300000"/>
                      </a:srgbClr>
                    </a:gs>
                    <a:gs pos="50000">
                      <a:srgbClr val="4E67C8">
                        <a:shade val="20000"/>
                        <a:satMod val="300000"/>
                      </a:srgbClr>
                    </a:gs>
                    <a:gs pos="79000">
                      <a:srgbClr val="4E67C8">
                        <a:tint val="52000"/>
                        <a:satMod val="300000"/>
                      </a:srgbClr>
                    </a:gs>
                    <a:gs pos="100000">
                      <a:srgbClr val="4E67C8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latin typeface="Book Antiqua" panose="02040602050305030304" pitchFamily="18" charset="0"/>
              </a:rPr>
              <a:t>KOREKCYJNO-EDUKACYJNEGO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1109595" y="6425952"/>
            <a:ext cx="6400800" cy="45719"/>
          </a:xfrm>
        </p:spPr>
        <p:txBody>
          <a:bodyPr>
            <a:normAutofit fontScale="25000" lnSpcReduction="20000"/>
          </a:bodyPr>
          <a:lstStyle/>
          <a:p>
            <a:pPr marL="45720" indent="0" algn="ctr">
              <a:buNone/>
            </a:pPr>
            <a:r>
              <a:rPr lang="pl-PL" dirty="0" smtClean="0"/>
              <a:t>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6657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/>
          <p:cNvSpPr>
            <a:spLocks noGrp="1"/>
          </p:cNvSpPr>
          <p:nvPr>
            <p:ph type="subTitle" idx="1"/>
          </p:nvPr>
        </p:nvSpPr>
        <p:spPr>
          <a:xfrm>
            <a:off x="467544" y="908720"/>
            <a:ext cx="8136904" cy="5328592"/>
          </a:xfrm>
        </p:spPr>
        <p:txBody>
          <a:bodyPr>
            <a:noAutofit/>
          </a:bodyPr>
          <a:lstStyle/>
          <a:p>
            <a:r>
              <a:rPr lang="pl-PL" sz="1700" b="1" u="sng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Fazy </a:t>
            </a:r>
            <a:r>
              <a:rPr lang="pl-PL" sz="1700" b="1" u="sng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zmiany  </a:t>
            </a:r>
          </a:p>
          <a:p>
            <a:pPr algn="just"/>
            <a:r>
              <a:rPr lang="pl-PL" sz="1700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Prochaska, DiClemente, w oparciu o próbę 3000 osób, borykających się z różnego rodzaju problemami natury emocjonalnej ( w tym z problemem agresji).</a:t>
            </a:r>
            <a:endParaRPr lang="pl-PL" sz="17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 Antiqua" panose="02040602050305030304" pitchFamily="18" charset="0"/>
            </a:endParaRPr>
          </a:p>
          <a:p>
            <a:pPr lvl="0" algn="just"/>
            <a:r>
              <a:rPr lang="pl-PL" sz="17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Prekontemplacja</a:t>
            </a:r>
            <a:r>
              <a:rPr lang="pl-PL" sz="17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 50-60%</a:t>
            </a:r>
            <a:r>
              <a:rPr lang="pl-PL" sz="1700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  „to ktoś ma problem, a nie ja”</a:t>
            </a:r>
            <a:r>
              <a:rPr lang="pl-PL" sz="17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, uczestnik obwinia innych za zaistniałą sytuację. Zgłaszanie </a:t>
            </a:r>
            <a:r>
              <a:rPr lang="pl-PL" sz="17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się do programu/terapię </a:t>
            </a:r>
            <a:r>
              <a:rPr lang="pl-PL" sz="17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pod presją i oczekiwanie, że to inni się zmienią</a:t>
            </a:r>
          </a:p>
          <a:p>
            <a:pPr lvl="0" algn="just"/>
            <a:r>
              <a:rPr lang="pl-PL" sz="17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Kontemplacja</a:t>
            </a:r>
            <a:r>
              <a:rPr lang="pl-PL" sz="17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 30-40% </a:t>
            </a:r>
            <a:r>
              <a:rPr lang="pl-PL" sz="1700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„to ja mam problem”, </a:t>
            </a:r>
            <a:r>
              <a:rPr lang="pl-PL" sz="17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uczestnik wie, że ma problem </a:t>
            </a:r>
            <a:r>
              <a:rPr lang="pl-PL" sz="17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                        i </a:t>
            </a:r>
            <a:r>
              <a:rPr lang="pl-PL" sz="17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zamierza zabrać się za jego rozwiązanie w bliżej, nie określonym czasie. Ma jeszcze duże korzyści z trwania w problemie i przytłacza go ogrom pracy związany ze zmianą.</a:t>
            </a:r>
          </a:p>
          <a:p>
            <a:pPr lvl="0" algn="just"/>
            <a:r>
              <a:rPr lang="pl-PL" sz="17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Przygotowanie</a:t>
            </a:r>
            <a:r>
              <a:rPr lang="pl-PL" sz="17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 10-20% </a:t>
            </a:r>
            <a:r>
              <a:rPr lang="pl-PL" sz="1700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„zabieram się za zmianę” </a:t>
            </a:r>
            <a:r>
              <a:rPr lang="pl-PL" sz="17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, podejmuje pierwsze próby zmian ale często nieskuteczne, zniechęca się, po czym ponownie podejmuje próby. Składa publiczne deklaracje nt. zamierzonych zmian etc.</a:t>
            </a:r>
          </a:p>
          <a:p>
            <a:pPr lvl="0" algn="just"/>
            <a:r>
              <a:rPr lang="pl-PL" sz="17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Akcja </a:t>
            </a:r>
            <a:r>
              <a:rPr lang="pl-PL" sz="17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10-15% </a:t>
            </a:r>
            <a:r>
              <a:rPr lang="pl-PL" sz="1700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„teraz chcę to zrobić” </a:t>
            </a:r>
            <a:r>
              <a:rPr lang="pl-PL" sz="17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, uczestnik podejmuje konkretne działania w kierunku zmiany. Gotowy jest na </a:t>
            </a:r>
            <a:r>
              <a:rPr lang="pl-PL" sz="17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doświadczanie, ból</a:t>
            </a:r>
            <a:r>
              <a:rPr lang="pl-PL" sz="17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, niepowodzenia. Potrzebuje wówczas dużego wsparcia.</a:t>
            </a:r>
          </a:p>
          <a:p>
            <a:pPr lvl="0" algn="just"/>
            <a:r>
              <a:rPr lang="pl-PL" sz="17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Podtrzymanie zmian i przeciwdziałanie nawrotom, zachodzą konkretne zmiany </a:t>
            </a:r>
            <a:r>
              <a:rPr lang="pl-PL" sz="17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     i </a:t>
            </a:r>
            <a:r>
              <a:rPr lang="pl-PL" sz="17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utrzymują się co najmniej pół roku.</a:t>
            </a:r>
          </a:p>
          <a:p>
            <a:endParaRPr lang="pl-PL" sz="1600" dirty="0">
              <a:latin typeface="Book Antiqua" panose="02040602050305030304" pitchFamily="18" charset="0"/>
            </a:endParaRPr>
          </a:p>
        </p:txBody>
      </p:sp>
      <p:sp>
        <p:nvSpPr>
          <p:cNvPr id="3" name="Tytuł 2"/>
          <p:cNvSpPr>
            <a:spLocks noGrp="1"/>
          </p:cNvSpPr>
          <p:nvPr>
            <p:ph type="ctrTitle"/>
          </p:nvPr>
        </p:nvSpPr>
        <p:spPr>
          <a:xfrm>
            <a:off x="1043608" y="260647"/>
            <a:ext cx="7175351" cy="792089"/>
          </a:xfrm>
        </p:spPr>
        <p:txBody>
          <a:bodyPr/>
          <a:lstStyle/>
          <a:p>
            <a:pPr marL="182880" indent="0" algn="ctr">
              <a:buNone/>
            </a:pPr>
            <a:r>
              <a:rPr lang="pl-PL" sz="18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JAK TO JEST Z </a:t>
            </a:r>
            <a:r>
              <a:rPr lang="pl-PL" sz="2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MOTYWACJĄ</a:t>
            </a:r>
            <a:r>
              <a:rPr lang="pl-PL" sz="18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W ŚWIETLE BADAŃ?</a:t>
            </a:r>
            <a:br>
              <a:rPr lang="pl-PL" sz="18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</a:br>
            <a:r>
              <a:rPr lang="pl-PL" sz="1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/>
            </a:r>
            <a:br>
              <a:rPr lang="pl-PL" sz="1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</a:br>
            <a:endParaRPr lang="pl-PL" sz="18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Book Antiqua" panose="02040602050305030304" pitchFamily="18" charset="0"/>
            </a:endParaRPr>
          </a:p>
        </p:txBody>
      </p:sp>
      <p:pic>
        <p:nvPicPr>
          <p:cNvPr id="4" name="Obraz 3" descr="Remis, Szkic, Design, Konspektu">
            <a:hlinkClick r:id="rId2"/>
          </p:cNvPr>
          <p:cNvPicPr/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6109320"/>
            <a:ext cx="1258252" cy="7486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0907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55576" y="1484784"/>
            <a:ext cx="7848872" cy="3528392"/>
          </a:xfrm>
        </p:spPr>
        <p:txBody>
          <a:bodyPr/>
          <a:lstStyle/>
          <a:p>
            <a:pPr marL="45720" lvl="0" indent="0" algn="ctr">
              <a:spcBef>
                <a:spcPct val="20000"/>
              </a:spcBef>
              <a:spcAft>
                <a:spcPts val="300"/>
              </a:spcAft>
              <a:buNone/>
            </a:pPr>
            <a:r>
              <a:rPr lang="pl-PL" sz="3200" b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Book Antiqua" panose="02040602050305030304" pitchFamily="18" charset="0"/>
                <a:ea typeface="+mn-ea"/>
                <a:cs typeface="+mn-cs"/>
              </a:rPr>
              <a:t>To, czy oddziaływania korekcyjno-edukacyjne okażą się skuteczne, zależy przede wszystkim od terapeuty i jego postawy, a dopiero potem znaczenie ma </a:t>
            </a:r>
            <a:r>
              <a:rPr lang="pl-PL" sz="3200" b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Book Antiqua" panose="02040602050305030304" pitchFamily="18" charset="0"/>
                <a:ea typeface="+mn-ea"/>
                <a:cs typeface="+mn-cs"/>
              </a:rPr>
              <a:t>program.</a:t>
            </a:r>
            <a:r>
              <a:rPr lang="pl-PL" sz="2800" b="0" dirty="0">
                <a:solidFill>
                  <a:srgbClr val="4E67C8"/>
                </a:solidFill>
                <a:effectLst/>
                <a:ea typeface="+mn-ea"/>
                <a:cs typeface="+mn-cs"/>
              </a:rPr>
              <a:t/>
            </a:r>
            <a:br>
              <a:rPr lang="pl-PL" sz="2800" b="0" dirty="0">
                <a:solidFill>
                  <a:srgbClr val="4E67C8"/>
                </a:solidFill>
                <a:effectLst/>
                <a:ea typeface="+mn-ea"/>
                <a:cs typeface="+mn-cs"/>
              </a:rPr>
            </a:br>
            <a:endParaRPr lang="pl-PL" dirty="0"/>
          </a:p>
        </p:txBody>
      </p:sp>
      <p:pic>
        <p:nvPicPr>
          <p:cNvPr id="3" name="Obraz 2" descr="Remis, Szkic, Design, Konspektu">
            <a:hlinkClick r:id="rId2"/>
          </p:cNvPr>
          <p:cNvPicPr/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6043259"/>
            <a:ext cx="1258252" cy="7486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93297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odtytuł 7"/>
          <p:cNvSpPr>
            <a:spLocks noGrp="1"/>
          </p:cNvSpPr>
          <p:nvPr>
            <p:ph type="subTitle" idx="1"/>
          </p:nvPr>
        </p:nvSpPr>
        <p:spPr>
          <a:xfrm>
            <a:off x="611560" y="1340768"/>
            <a:ext cx="8136904" cy="5400600"/>
          </a:xfrm>
        </p:spPr>
        <p:txBody>
          <a:bodyPr>
            <a:normAutofit fontScale="85000" lnSpcReduction="20000"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p</a:t>
            </a:r>
            <a:r>
              <a:rPr lang="pl-PL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odstawową </a:t>
            </a:r>
            <a:r>
              <a:rPr lang="pl-PL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kwestią w pracy z ludźmi, z różnego rodzaju problemami, jest postawa wobec danego problemu i sposób jego rozumienia.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o</a:t>
            </a:r>
            <a:r>
              <a:rPr lang="pl-PL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soba </a:t>
            </a:r>
            <a:r>
              <a:rPr lang="pl-PL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pomagająca powinna znać swoją motywację pomagania ludziom mającym dany problem.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c</a:t>
            </a:r>
            <a:r>
              <a:rPr lang="pl-PL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o </a:t>
            </a:r>
            <a:r>
              <a:rPr lang="pl-PL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dla mnie pomaga w pierwszym kontakcie z osobą stosującą przemoc?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b</a:t>
            </a:r>
            <a:r>
              <a:rPr lang="pl-PL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łędy</a:t>
            </a:r>
            <a:r>
              <a:rPr lang="pl-PL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, które można popełnić w pierwszym kontakcie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w</a:t>
            </a:r>
            <a:r>
              <a:rPr lang="pl-PL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arto </a:t>
            </a:r>
            <a:r>
              <a:rPr lang="pl-PL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pamiętać o motywatorach w tracie przebiegu programu.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w</a:t>
            </a:r>
            <a:r>
              <a:rPr lang="pl-PL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ażnym </a:t>
            </a:r>
            <a:r>
              <a:rPr lang="pl-PL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aspektem w trakcie uczestnictwa w programie, jest zwracanie uwagi kto ma kontrolę nad relacją: uczestnik, czy terapeuta?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p</a:t>
            </a:r>
            <a:r>
              <a:rPr lang="pl-PL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o </a:t>
            </a:r>
            <a:r>
              <a:rPr lang="pl-PL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czym poznajemy, czy zawarliśmy przymierze robocze z uczestnikiem?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c</a:t>
            </a:r>
            <a:r>
              <a:rPr lang="pl-PL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zy </a:t>
            </a:r>
            <a:r>
              <a:rPr lang="pl-PL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zmiana, bez przymierza roboczego, jest możliwa?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p</a:t>
            </a:r>
            <a:r>
              <a:rPr lang="pl-PL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o czym </a:t>
            </a:r>
            <a:r>
              <a:rPr lang="pl-PL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można poznać, że uczestnik traci motywację do udziału w programie, w trakcie trwania programu. </a:t>
            </a:r>
            <a:endParaRPr lang="pl-PL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 Antiqua" panose="0204060205030503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4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sugestie </a:t>
            </a:r>
            <a:r>
              <a:rPr lang="pl-PL" sz="24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dotyczące zmian w programie korekcyjno-edukacyjnym</a:t>
            </a:r>
            <a:r>
              <a:rPr lang="pl-PL" sz="24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 </a:t>
            </a:r>
            <a:endParaRPr lang="pl-PL" sz="24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 Antiqua" panose="02040602050305030304" pitchFamily="18" charset="0"/>
            </a:endParaRPr>
          </a:p>
          <a:p>
            <a:endParaRPr lang="pl-PL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 Antiqua" panose="0204060205030503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 Antiqua" panose="02040602050305030304" pitchFamily="18" charset="0"/>
            </a:endParaRPr>
          </a:p>
          <a:p>
            <a:endParaRPr lang="pl-PL" dirty="0">
              <a:latin typeface="Book Antiqua" panose="02040602050305030304" pitchFamily="18" charset="0"/>
            </a:endParaRPr>
          </a:p>
        </p:txBody>
      </p:sp>
      <p:sp>
        <p:nvSpPr>
          <p:cNvPr id="7" name="Tytuł 6"/>
          <p:cNvSpPr>
            <a:spLocks noGrp="1"/>
          </p:cNvSpPr>
          <p:nvPr>
            <p:ph type="ctrTitle"/>
          </p:nvPr>
        </p:nvSpPr>
        <p:spPr>
          <a:xfrm>
            <a:off x="539552" y="188641"/>
            <a:ext cx="7992888" cy="936104"/>
          </a:xfrm>
        </p:spPr>
        <p:txBody>
          <a:bodyPr/>
          <a:lstStyle/>
          <a:p>
            <a:pPr marL="182880" indent="0" algn="ctr">
              <a:buNone/>
            </a:pPr>
            <a:r>
              <a:rPr lang="pl-PL" sz="20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Book Antiqua" panose="02040602050305030304" pitchFamily="18" charset="0"/>
              </a:rPr>
              <a:t>MOTYWOWANIE DO PROGRAMU </a:t>
            </a:r>
            <a:r>
              <a:rPr lang="pl-PL" sz="2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Book Antiqua" panose="02040602050305030304" pitchFamily="18" charset="0"/>
              </a:rPr>
              <a:t/>
            </a:r>
            <a:br>
              <a:rPr lang="pl-PL" sz="2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Book Antiqua" panose="02040602050305030304" pitchFamily="18" charset="0"/>
              </a:rPr>
            </a:br>
            <a:r>
              <a:rPr lang="pl-PL" sz="2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Book Antiqua" panose="02040602050305030304" pitchFamily="18" charset="0"/>
              </a:rPr>
              <a:t>KOREKCYJNO-EDUKACYJNEGO NA BAZIE WŁASNYCH DOŚWIADCZEŃ</a:t>
            </a:r>
            <a:endParaRPr lang="pl-PL" sz="2000" dirty="0"/>
          </a:p>
        </p:txBody>
      </p:sp>
      <p:pic>
        <p:nvPicPr>
          <p:cNvPr id="5" name="Obraz 4">
            <a:hlinkClick r:id="rId2"/>
          </p:cNvPr>
          <p:cNvPicPr/>
          <p:nvPr/>
        </p:nvPicPr>
        <p:blipFill>
          <a:blip r:embed="rId3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67944" y="6237312"/>
            <a:ext cx="864096" cy="6206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2146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ctrTitle"/>
          </p:nvPr>
        </p:nvSpPr>
        <p:spPr>
          <a:xfrm>
            <a:off x="1043608" y="188640"/>
            <a:ext cx="7175500" cy="10801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spcBef>
                <a:spcPts val="700"/>
              </a:spcBef>
              <a:buClr>
                <a:schemeClr val="tx2"/>
              </a:buClr>
              <a:buSzPct val="95000"/>
              <a:buFont typeface="Wingdings" pitchFamily="2" charset="2"/>
              <a:buChar char=""/>
              <a:defRPr sz="30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"/>
              <a:defRPr sz="26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"/>
              <a:defRPr sz="2400"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EB80A"/>
              </a:buClr>
              <a:buFont typeface="Wingdings 3" pitchFamily="18" charset="2"/>
              <a:buChar char=""/>
              <a:defRPr sz="22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FEB80A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B80A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B80A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B80A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B80A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000" dirty="0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l-PL" altLang="pl-PL" sz="2000" dirty="0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l-PL" altLang="pl-PL" sz="2000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LICZBA OSÓB OBJĘTYCH PROGRAMEM W  LATACH 2014-2016 POWIAT KĘTRZYN</a:t>
            </a:r>
            <a:r>
              <a:rPr lang="pl-PL" altLang="pl-PL" sz="2000" dirty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l-PL" altLang="pl-PL" sz="2000" dirty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pl-PL" altLang="pl-PL" sz="2000" dirty="0">
              <a:solidFill>
                <a:srgbClr val="FFFF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7" name="Wykres 6"/>
          <p:cNvGraphicFramePr/>
          <p:nvPr>
            <p:extLst>
              <p:ext uri="{D42A27DB-BD31-4B8C-83A1-F6EECF244321}">
                <p14:modId xmlns:p14="http://schemas.microsoft.com/office/powerpoint/2010/main" val="4175975907"/>
              </p:ext>
            </p:extLst>
          </p:nvPr>
        </p:nvGraphicFramePr>
        <p:xfrm>
          <a:off x="683568" y="1484784"/>
          <a:ext cx="7848872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70052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/>
          <p:cNvSpPr>
            <a:spLocks noGrp="1"/>
          </p:cNvSpPr>
          <p:nvPr>
            <p:ph type="subTitle" idx="1"/>
          </p:nvPr>
        </p:nvSpPr>
        <p:spPr>
          <a:xfrm>
            <a:off x="467544" y="548680"/>
            <a:ext cx="8496944" cy="5328592"/>
          </a:xfrm>
        </p:spPr>
        <p:txBody>
          <a:bodyPr>
            <a:normAutofit fontScale="92500"/>
          </a:bodyPr>
          <a:lstStyle/>
          <a:p>
            <a:endParaRPr lang="pl-PL" sz="2400" dirty="0" smtClean="0">
              <a:solidFill>
                <a:schemeClr val="tx2">
                  <a:lumMod val="90000"/>
                </a:schemeClr>
              </a:solidFill>
              <a:latin typeface="Book Antiqua" pitchFamily="18" charset="0"/>
            </a:endParaRPr>
          </a:p>
          <a:p>
            <a:pPr algn="ctr"/>
            <a:endParaRPr lang="pl-PL" sz="2400" dirty="0" smtClean="0">
              <a:solidFill>
                <a:schemeClr val="tx2">
                  <a:lumMod val="90000"/>
                </a:schemeClr>
              </a:solidFill>
              <a:latin typeface="Book Antiqua" pitchFamily="18" charset="0"/>
            </a:endParaRPr>
          </a:p>
          <a:p>
            <a:pPr algn="ctr"/>
            <a:r>
              <a:rPr lang="pl-PL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Dziękujemy </a:t>
            </a:r>
          </a:p>
          <a:p>
            <a:pPr algn="ctr"/>
            <a:r>
              <a:rPr lang="pl-PL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za </a:t>
            </a:r>
            <a:r>
              <a:rPr lang="pl-PL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uwagę</a:t>
            </a:r>
          </a:p>
          <a:p>
            <a:pPr algn="ctr">
              <a:defRPr/>
            </a:pPr>
            <a:endParaRPr lang="pl-PL" altLang="pl-PL" sz="2400" dirty="0" smtClean="0">
              <a:solidFill>
                <a:schemeClr val="accent5">
                  <a:lumMod val="50000"/>
                </a:schemeClr>
              </a:solidFill>
              <a:latin typeface="Book Antiqua" pitchFamily="18" charset="0"/>
              <a:ea typeface="Verdana" pitchFamily="34" charset="0"/>
              <a:cs typeface="Verdana" pitchFamily="34" charset="0"/>
            </a:endParaRPr>
          </a:p>
          <a:p>
            <a:pPr>
              <a:defRPr/>
            </a:pPr>
            <a:r>
              <a:rPr lang="pl-PL" sz="1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REALIZATORZY PROGRAMU:</a:t>
            </a:r>
          </a:p>
          <a:p>
            <a:pPr>
              <a:defRPr/>
            </a:pPr>
            <a:endParaRPr lang="pl-PL" sz="1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 Antiqua" panose="02040602050305030304" pitchFamily="18" charset="0"/>
            </a:endParaRPr>
          </a:p>
          <a:p>
            <a:pPr>
              <a:defRPr/>
            </a:pPr>
            <a:r>
              <a:rPr lang="pl-PL" sz="1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Mirosław </a:t>
            </a:r>
            <a:r>
              <a:rPr lang="pl-PL" sz="1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Bień, – </a:t>
            </a:r>
            <a:r>
              <a:rPr lang="pl-PL" sz="1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specjalista </a:t>
            </a:r>
            <a:r>
              <a:rPr lang="pl-PL" sz="18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psychoterapii uzależnień </a:t>
            </a:r>
            <a:r>
              <a:rPr lang="pl-PL" sz="1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i współuzależnień, terapeuta </a:t>
            </a:r>
            <a:r>
              <a:rPr lang="pl-PL" sz="18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programu korekcyjno-edukacyjnego.tel</a:t>
            </a:r>
            <a:r>
              <a:rPr lang="pl-PL" sz="1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. 607736156, email: </a:t>
            </a:r>
            <a:r>
              <a:rPr lang="pl-PL" sz="18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  <a:hlinkClick r:id="rId3"/>
              </a:rPr>
              <a:t>mirekbien@vp.pl</a:t>
            </a:r>
            <a:endParaRPr lang="pl-PL" sz="180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 Antiqua" pitchFamily="18" charset="0"/>
            </a:endParaRPr>
          </a:p>
          <a:p>
            <a:pPr>
              <a:defRPr/>
            </a:pPr>
            <a:endParaRPr lang="pl-PL" sz="180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 Antiqua" pitchFamily="18" charset="0"/>
            </a:endParaRPr>
          </a:p>
          <a:p>
            <a:pPr>
              <a:defRPr/>
            </a:pPr>
            <a:r>
              <a:rPr lang="pl-PL" sz="1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Jolanta Niedźwiedzka-Bień- </a:t>
            </a:r>
            <a:r>
              <a:rPr lang="pl-PL" sz="18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socjoterapeuta, terapeuta  programu korekcyjno-edukacyjnego</a:t>
            </a:r>
            <a:endParaRPr lang="pl-PL" sz="18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 Antiqua" pitchFamily="18" charset="0"/>
            </a:endParaRPr>
          </a:p>
          <a:p>
            <a:r>
              <a:rPr lang="pl-PL" sz="1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t</a:t>
            </a:r>
            <a:r>
              <a:rPr lang="pl-PL" sz="1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el. 693923890, e-mail: niebij@op.pl</a:t>
            </a:r>
            <a:endParaRPr lang="pl-PL" sz="1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52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55576" y="1124744"/>
            <a:ext cx="7848872" cy="4824536"/>
          </a:xfrm>
        </p:spPr>
        <p:txBody>
          <a:bodyPr/>
          <a:lstStyle/>
          <a:p>
            <a:pPr marL="0" indent="0" algn="l">
              <a:buNone/>
            </a:pPr>
            <a:r>
              <a:rPr lang="pl-PL" sz="1800" b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Book Antiqua" panose="02040602050305030304" pitchFamily="18" charset="0"/>
              </a:rPr>
              <a:t>Zadanie  wykonuje–Powiatowe Centrum Pomocy Rodzinie w Kętrzynie</a:t>
            </a:r>
            <a:endParaRPr lang="pl-PL" sz="1800" b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Book Antiqua" panose="0204060205030503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1115616" y="260648"/>
            <a:ext cx="6428184" cy="969288"/>
          </a:xfrm>
        </p:spPr>
        <p:txBody>
          <a:bodyPr/>
          <a:lstStyle/>
          <a:p>
            <a:pPr marL="45720" indent="0" algn="ctr">
              <a:buNone/>
            </a:pPr>
            <a:r>
              <a:rPr lang="pl-PL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PROGRAM KOREKCYJNO-EDUKACYJNY DLA OSÓB STOSUJĄCYCH PRZEMOC W RODZINIE</a:t>
            </a:r>
            <a:endParaRPr lang="pl-PL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2697946" y="1602525"/>
            <a:ext cx="27270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PODSTAWA PRAWNA </a:t>
            </a:r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611560" y="1971857"/>
            <a:ext cx="76328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Ustawa z dnia 29 lipca 2005 r. o przeciwdziałaniu przemocy w rodzinie (Dz. U.  2015 r.  poz. </a:t>
            </a:r>
            <a:r>
              <a:rPr lang="pl-PL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1390);</a:t>
            </a:r>
            <a:endParaRPr lang="pl-PL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 Antiqua" panose="02040602050305030304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627375" y="2618188"/>
            <a:ext cx="77768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Rozporządzenie Ministra Pracy i Polityki Społecznej z dnia 22 lutego 2011 r.  w sprawie standardu podstawowych usług świadczonych przez specjalistyczne ośrodki wsparcia dla ofiar przemocy w rodzinie, kwalifikacji osób  zatrudnionych w tych ośrodkach, </a:t>
            </a:r>
            <a:r>
              <a:rPr lang="pl-PL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szczegółowych kierunków prowadzenia  oddziaływań </a:t>
            </a:r>
            <a:r>
              <a:rPr lang="pl-PL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korekcyjno-edukacyjnych </a:t>
            </a:r>
            <a:r>
              <a:rPr lang="pl-PL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wobec osób stosujących przemoc w  rodzinie oraz kwalifikacji osób  prowadzących oddziaływania korekcyjno- edukacyjne </a:t>
            </a:r>
            <a:r>
              <a:rPr lang="pl-PL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(Dz. U. Nr 50, poz. 259);</a:t>
            </a:r>
          </a:p>
        </p:txBody>
      </p:sp>
      <p:sp>
        <p:nvSpPr>
          <p:cNvPr id="7" name="Prostokąt 6"/>
          <p:cNvSpPr/>
          <p:nvPr/>
        </p:nvSpPr>
        <p:spPr>
          <a:xfrm>
            <a:off x="627375" y="5085184"/>
            <a:ext cx="77768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Krajowy Program Przeciwdziałania Przemocy w Rodzinie na    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pl-PL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    </a:t>
            </a:r>
            <a:r>
              <a:rPr lang="pl-PL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lata </a:t>
            </a:r>
            <a:r>
              <a:rPr lang="pl-PL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2014-2020.</a:t>
            </a:r>
          </a:p>
        </p:txBody>
      </p:sp>
      <p:pic>
        <p:nvPicPr>
          <p:cNvPr id="8" name="Obraz 7" descr="Prawnych, Prawa, Akapit, Rysunek 3D">
            <a:hlinkClick r:id="rId2"/>
          </p:cNvPr>
          <p:cNvPicPr/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53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731515"/>
            <a:ext cx="1155700" cy="93067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24367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/>
          <p:cNvSpPr>
            <a:spLocks noGrp="1"/>
          </p:cNvSpPr>
          <p:nvPr>
            <p:ph type="subTitle" idx="1"/>
          </p:nvPr>
        </p:nvSpPr>
        <p:spPr>
          <a:xfrm>
            <a:off x="539552" y="1268760"/>
            <a:ext cx="8136904" cy="2016224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</a:pPr>
            <a:r>
              <a:rPr lang="pl-PL" altLang="pl-PL" sz="2000" u="sng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Podstawowym celem </a:t>
            </a:r>
            <a:r>
              <a:rPr lang="pl-PL" altLang="pl-PL" sz="2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w realizacji programu jest psychoedukacja dla osób stosujących przemoc </a:t>
            </a:r>
            <a:r>
              <a:rPr lang="pl-PL" altLang="pl-PL" sz="20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w rodzinie </a:t>
            </a:r>
            <a:r>
              <a:rPr lang="pl-PL" altLang="pl-PL" sz="2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w </a:t>
            </a:r>
            <a:r>
              <a:rPr lang="pl-PL" altLang="pl-PL" sz="20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kierunku </a:t>
            </a:r>
            <a:r>
              <a:rPr lang="pl-PL" altLang="pl-PL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zmiany </a:t>
            </a:r>
            <a:r>
              <a:rPr lang="pl-PL" altLang="pl-PL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zachowań typu przemocowego na rzecz postawy </a:t>
            </a:r>
            <a:r>
              <a:rPr lang="pl-PL" altLang="pl-PL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partnerstwa, </a:t>
            </a:r>
            <a:r>
              <a:rPr lang="pl-PL" altLang="pl-PL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poszanowania </a:t>
            </a:r>
            <a:r>
              <a:rPr lang="pl-PL" altLang="pl-PL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wobec domowników</a:t>
            </a:r>
            <a:r>
              <a:rPr lang="pl-PL" altLang="pl-PL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pl-PL" altLang="pl-PL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uznanie odpowiedzialności za popełnione czyny przemocowe</a:t>
            </a:r>
            <a:r>
              <a:rPr lang="pl-PL" altLang="pl-PL" sz="2000" b="1" dirty="0" smtClean="0"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pl-PL" altLang="pl-PL" sz="2000" b="1" dirty="0">
              <a:latin typeface="Book Antiqua" panose="02040602050305030304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120000"/>
              </a:lnSpc>
            </a:pPr>
            <a:endParaRPr lang="pl-PL" altLang="pl-PL" sz="2000" b="1" dirty="0">
              <a:latin typeface="Book Antiqua" panose="02040602050305030304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l-PL" sz="1800" dirty="0"/>
          </a:p>
        </p:txBody>
      </p:sp>
      <p:sp>
        <p:nvSpPr>
          <p:cNvPr id="3" name="Tytuł 2"/>
          <p:cNvSpPr>
            <a:spLocks noGrp="1"/>
          </p:cNvSpPr>
          <p:nvPr>
            <p:ph type="ctrTitle"/>
          </p:nvPr>
        </p:nvSpPr>
        <p:spPr>
          <a:xfrm>
            <a:off x="1043608" y="404665"/>
            <a:ext cx="7175351" cy="936103"/>
          </a:xfrm>
        </p:spPr>
        <p:txBody>
          <a:bodyPr/>
          <a:lstStyle/>
          <a:p>
            <a:pPr marL="182880" indent="0" algn="ctr">
              <a:buNone/>
            </a:pPr>
            <a:r>
              <a:rPr lang="pl-PL" sz="2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CEL PROGRAMU</a:t>
            </a:r>
            <a:endParaRPr lang="pl-PL" sz="2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Book Antiqua" panose="02040602050305030304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050" name="Picture 2" descr="C:\Users\a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4049688"/>
            <a:ext cx="3240360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2368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/>
          <p:cNvSpPr>
            <a:spLocks noGrp="1"/>
          </p:cNvSpPr>
          <p:nvPr>
            <p:ph type="subTitle" idx="1"/>
          </p:nvPr>
        </p:nvSpPr>
        <p:spPr>
          <a:xfrm>
            <a:off x="827584" y="1196752"/>
            <a:ext cx="7704856" cy="5337332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altLang="pl-PL" sz="1700" b="1" u="sng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e</a:t>
            </a:r>
            <a:r>
              <a:rPr lang="pl-PL" altLang="pl-PL" sz="1700" b="1" u="sng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dukacyjny</a:t>
            </a:r>
            <a:r>
              <a:rPr lang="pl-PL" altLang="pl-PL" sz="17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 </a:t>
            </a:r>
            <a:r>
              <a:rPr lang="pl-PL" altLang="pl-PL" sz="17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– przekazanie szeroko pojętej wiedzy na temat zjawiska </a:t>
            </a:r>
            <a:r>
              <a:rPr lang="pl-PL" altLang="pl-PL" sz="17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przemocy( w szczególności mechanizmów powstawania przemocy w rodzinie);</a:t>
            </a:r>
            <a:endParaRPr lang="pl-PL" altLang="pl-PL" sz="17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 Antiqua" pitchFamily="18" charset="0"/>
            </a:endParaRPr>
          </a:p>
          <a:p>
            <a:pPr marL="342900" indent="-34290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altLang="pl-PL" sz="1700" b="1" u="sng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korekcyjny</a:t>
            </a:r>
            <a:r>
              <a:rPr lang="pl-PL" altLang="pl-PL" sz="17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 </a:t>
            </a:r>
            <a:r>
              <a:rPr lang="pl-PL" altLang="pl-PL" sz="17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– ukierunkowany </a:t>
            </a:r>
            <a:r>
              <a:rPr lang="pl-PL" altLang="pl-PL" sz="17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na:</a:t>
            </a:r>
          </a:p>
          <a:p>
            <a:pPr marL="342900" indent="-342900" algn="just">
              <a:lnSpc>
                <a:spcPct val="130000"/>
              </a:lnSpc>
              <a:buFontTx/>
              <a:buChar char="-"/>
            </a:pPr>
            <a:r>
              <a:rPr lang="pl-PL" altLang="pl-PL" sz="17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z</a:t>
            </a:r>
            <a:r>
              <a:rPr lang="pl-PL" altLang="pl-PL" sz="17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dobywanie </a:t>
            </a:r>
            <a:r>
              <a:rPr lang="pl-PL" altLang="pl-PL" sz="17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umiejętności niestosowania </a:t>
            </a:r>
            <a:r>
              <a:rPr lang="pl-PL" altLang="pl-PL" sz="17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przemocy</a:t>
            </a:r>
          </a:p>
          <a:p>
            <a:pPr marL="342900" indent="-342900" algn="just">
              <a:lnSpc>
                <a:spcPct val="130000"/>
              </a:lnSpc>
              <a:buFontTx/>
              <a:buChar char="-"/>
            </a:pPr>
            <a:r>
              <a:rPr lang="pl-PL" altLang="pl-PL" sz="17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r</a:t>
            </a:r>
            <a:r>
              <a:rPr lang="pl-PL" altLang="pl-PL" sz="17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ozwijanie umiejętności samokontroli i współżycia w rodzinie</a:t>
            </a:r>
          </a:p>
          <a:p>
            <a:pPr marL="342900" indent="-342900" algn="just">
              <a:lnSpc>
                <a:spcPct val="130000"/>
              </a:lnSpc>
              <a:buFontTx/>
              <a:buChar char="-"/>
            </a:pPr>
            <a:r>
              <a:rPr lang="pl-PL" altLang="pl-PL" sz="17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nabywanie umiejętności komunikowania się i rozwiązywania konfliktów  w rodzinie bez stosowania przemocy</a:t>
            </a:r>
          </a:p>
          <a:p>
            <a:pPr marL="342900" indent="-342900" algn="just">
              <a:lnSpc>
                <a:spcPct val="130000"/>
              </a:lnSpc>
              <a:buFontTx/>
              <a:buChar char="-"/>
            </a:pPr>
            <a:r>
              <a:rPr lang="pl-PL" altLang="pl-PL" sz="17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nabywanie umiejętności potrzebnych do korzystania </a:t>
            </a:r>
            <a:r>
              <a:rPr lang="pl-PL" altLang="pl-PL" sz="17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ze wsparcia </a:t>
            </a:r>
            <a:r>
              <a:rPr lang="pl-PL" altLang="pl-PL" sz="17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społecznego</a:t>
            </a:r>
          </a:p>
          <a:p>
            <a:pPr marL="342900" indent="-342900" algn="just">
              <a:lnSpc>
                <a:spcPct val="130000"/>
              </a:lnSpc>
              <a:buFontTx/>
              <a:buChar char="-"/>
            </a:pPr>
            <a:r>
              <a:rPr lang="pl-PL" sz="17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kształtowanie  umiejętności w zakresie wychowywania dzieci bez używania przemocy</a:t>
            </a:r>
            <a:endParaRPr lang="pl-PL" sz="17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Tytuł 2"/>
          <p:cNvSpPr>
            <a:spLocks noGrp="1"/>
          </p:cNvSpPr>
          <p:nvPr>
            <p:ph type="ctrTitle"/>
          </p:nvPr>
        </p:nvSpPr>
        <p:spPr>
          <a:xfrm>
            <a:off x="1043608" y="548681"/>
            <a:ext cx="7175351" cy="792087"/>
          </a:xfrm>
        </p:spPr>
        <p:txBody>
          <a:bodyPr/>
          <a:lstStyle/>
          <a:p>
            <a:pPr marL="182880" indent="0" algn="ctr">
              <a:buNone/>
            </a:pPr>
            <a:r>
              <a:rPr lang="pl-PL" sz="2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Book Antiqua" panose="02040602050305030304" pitchFamily="18" charset="0"/>
              </a:rPr>
              <a:t>CHARAKTER PROGRAMU</a:t>
            </a:r>
            <a:endParaRPr lang="pl-PL" sz="2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Book Antiqua" panose="02040602050305030304" pitchFamily="18" charset="0"/>
            </a:endParaRPr>
          </a:p>
        </p:txBody>
      </p:sp>
      <p:pic>
        <p:nvPicPr>
          <p:cNvPr id="4" name="Obraz 3" descr="Książka, Znak, Okulary, Pokaż">
            <a:hlinkClick r:id="rId3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5553356"/>
            <a:ext cx="1430827" cy="12687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88096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/>
          <p:cNvSpPr>
            <a:spLocks noGrp="1"/>
          </p:cNvSpPr>
          <p:nvPr>
            <p:ph type="subTitle" idx="1"/>
          </p:nvPr>
        </p:nvSpPr>
        <p:spPr>
          <a:xfrm>
            <a:off x="539552" y="1268760"/>
            <a:ext cx="7797250" cy="504056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altLang="pl-PL" sz="20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w</a:t>
            </a:r>
            <a:r>
              <a:rPr lang="pl-PL" altLang="pl-PL" sz="2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altLang="pl-PL" sz="20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warunkach izolacyjnych (w zakładzie karnym</a:t>
            </a:r>
            <a:r>
              <a:rPr lang="pl-PL" altLang="pl-PL" sz="2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  <a:endParaRPr lang="pl-PL" altLang="pl-PL" sz="20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 Antiqua" panose="02040602050305030304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altLang="pl-PL" sz="20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w</a:t>
            </a:r>
            <a:r>
              <a:rPr lang="pl-PL" altLang="pl-PL" sz="2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altLang="pl-PL" sz="20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warunkach wolnościowych </a:t>
            </a:r>
            <a:endParaRPr lang="pl-PL" altLang="pl-PL" sz="200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 Antiqua" panose="02040602050305030304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120000"/>
              </a:lnSpc>
            </a:pPr>
            <a:endParaRPr lang="pl-PL" altLang="pl-PL" sz="200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 Antiqua" panose="02040602050305030304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pl-PL" altLang="pl-PL" sz="2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Zajęcia prowadzone są  </a:t>
            </a:r>
            <a:r>
              <a:rPr lang="pl-PL" altLang="pl-PL" sz="20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w grupach o stałym składzie osobowym pracującym w jednym cyklu, </a:t>
            </a:r>
            <a:r>
              <a:rPr lang="pl-PL" altLang="pl-PL" sz="2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dwunastu sesji grupowych.</a:t>
            </a:r>
            <a:endParaRPr lang="pl-PL" altLang="pl-PL" sz="20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 Antiqua" pitchFamily="18" charset="0"/>
            </a:endParaRPr>
          </a:p>
          <a:p>
            <a:pPr algn="just">
              <a:lnSpc>
                <a:spcPct val="120000"/>
              </a:lnSpc>
            </a:pPr>
            <a:endParaRPr lang="pl-P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Tytuł 2"/>
          <p:cNvSpPr>
            <a:spLocks noGrp="1"/>
          </p:cNvSpPr>
          <p:nvPr>
            <p:ph type="ctrTitle"/>
          </p:nvPr>
        </p:nvSpPr>
        <p:spPr>
          <a:xfrm>
            <a:off x="899592" y="548681"/>
            <a:ext cx="7175351" cy="792088"/>
          </a:xfrm>
        </p:spPr>
        <p:txBody>
          <a:bodyPr/>
          <a:lstStyle/>
          <a:p>
            <a:pPr marL="182880" indent="0" algn="ctr">
              <a:buNone/>
            </a:pPr>
            <a:r>
              <a:rPr lang="pl-PL" sz="2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REALIZACJA</a:t>
            </a:r>
            <a:r>
              <a:rPr lang="pl-PL" sz="24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PROGRAMU</a:t>
            </a:r>
            <a:endParaRPr lang="pl-PL" sz="24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Book Antiqua" panose="02040602050305030304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4" name="Obraz 3" descr="Zespół, Razem, Grupa, Zapytaj, Omówienia">
            <a:hlinkClick r:id="rId3"/>
          </p:cNvPr>
          <p:cNvPicPr/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5629275"/>
            <a:ext cx="1807274" cy="8191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46922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/>
          <p:cNvSpPr>
            <a:spLocks noGrp="1"/>
          </p:cNvSpPr>
          <p:nvPr>
            <p:ph type="subTitle" idx="1"/>
          </p:nvPr>
        </p:nvSpPr>
        <p:spPr>
          <a:xfrm>
            <a:off x="899592" y="1412775"/>
            <a:ext cx="7416824" cy="3528393"/>
          </a:xfrm>
        </p:spPr>
        <p:txBody>
          <a:bodyPr>
            <a:norm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2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2 sesje indywidualne (2h)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2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12 sesji grupowych (60h)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20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o</a:t>
            </a:r>
            <a:r>
              <a:rPr lang="pl-PL" sz="2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cena postępów uczestników-ankiety ewaluacyjne – 3 razy podczas trwania programu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20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e</a:t>
            </a:r>
            <a:r>
              <a:rPr lang="pl-PL" sz="2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fekty programu- po zakończeniu programu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20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m</a:t>
            </a:r>
            <a:r>
              <a:rPr lang="pl-PL" sz="2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onitoring po zakończeniu programu- po 3 miesiącach  i 3 razy po pół roku.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1800" dirty="0" smtClean="0">
              <a:latin typeface="Book Antiqua" panose="0204060205030503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1800" dirty="0">
              <a:latin typeface="Book Antiqua" panose="02040602050305030304" pitchFamily="18" charset="0"/>
            </a:endParaRPr>
          </a:p>
        </p:txBody>
      </p:sp>
      <p:sp>
        <p:nvSpPr>
          <p:cNvPr id="3" name="Tytuł 2"/>
          <p:cNvSpPr>
            <a:spLocks noGrp="1"/>
          </p:cNvSpPr>
          <p:nvPr>
            <p:ph type="ctrTitle"/>
          </p:nvPr>
        </p:nvSpPr>
        <p:spPr>
          <a:xfrm>
            <a:off x="899592" y="260647"/>
            <a:ext cx="7175351" cy="864097"/>
          </a:xfrm>
        </p:spPr>
        <p:txBody>
          <a:bodyPr/>
          <a:lstStyle/>
          <a:p>
            <a:pPr marL="182880" indent="0" algn="ctr">
              <a:buNone/>
            </a:pPr>
            <a:r>
              <a:rPr lang="pl-PL" sz="2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Book Antiqua" panose="02040602050305030304" pitchFamily="18" charset="0"/>
              </a:rPr>
              <a:t>ETAPY</a:t>
            </a:r>
            <a:r>
              <a:rPr lang="pl-PL" sz="24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Book Antiqua" panose="02040602050305030304" pitchFamily="18" charset="0"/>
              </a:rPr>
              <a:t> PROGRAMU</a:t>
            </a:r>
            <a:endParaRPr lang="pl-PL" sz="24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Book Antiqua" panose="02040602050305030304" pitchFamily="18" charset="0"/>
            </a:endParaRPr>
          </a:p>
        </p:txBody>
      </p:sp>
      <p:sp>
        <p:nvSpPr>
          <p:cNvPr id="4" name="Strzałka w prawo 3"/>
          <p:cNvSpPr/>
          <p:nvPr/>
        </p:nvSpPr>
        <p:spPr>
          <a:xfrm>
            <a:off x="2339752" y="5930044"/>
            <a:ext cx="1224136" cy="504056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Strzałka w prawo 4"/>
          <p:cNvSpPr/>
          <p:nvPr/>
        </p:nvSpPr>
        <p:spPr>
          <a:xfrm>
            <a:off x="5508104" y="5930044"/>
            <a:ext cx="1224136" cy="504056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Strzałka w prawo 5"/>
          <p:cNvSpPr/>
          <p:nvPr/>
        </p:nvSpPr>
        <p:spPr>
          <a:xfrm>
            <a:off x="3868688" y="5930044"/>
            <a:ext cx="1224136" cy="504056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15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/>
          <p:cNvSpPr>
            <a:spLocks noGrp="1"/>
          </p:cNvSpPr>
          <p:nvPr>
            <p:ph type="subTitle" idx="1"/>
          </p:nvPr>
        </p:nvSpPr>
        <p:spPr>
          <a:xfrm>
            <a:off x="611560" y="1814916"/>
            <a:ext cx="8136904" cy="2406171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altLang="pl-PL" sz="20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Ze względu na duży poziom zaprzeczania i manipulacji ze strony uczestników </a:t>
            </a:r>
            <a:r>
              <a:rPr lang="pl-PL" altLang="pl-PL" sz="2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potrzeba </a:t>
            </a:r>
            <a:r>
              <a:rPr lang="pl-PL" altLang="pl-PL" sz="20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jest </a:t>
            </a:r>
            <a:r>
              <a:rPr lang="pl-PL" altLang="pl-PL" sz="2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prowadzenia </a:t>
            </a:r>
            <a:r>
              <a:rPr lang="pl-PL" altLang="pl-PL" sz="20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zajęć przez dwie</a:t>
            </a:r>
            <a:r>
              <a:rPr lang="pl-PL" altLang="pl-PL" sz="2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, </a:t>
            </a:r>
            <a:r>
              <a:rPr lang="pl-PL" altLang="pl-PL" sz="20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ze sobą współpracujące osoby</a:t>
            </a:r>
            <a:r>
              <a:rPr lang="pl-PL" altLang="pl-PL" sz="2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.</a:t>
            </a:r>
          </a:p>
          <a:p>
            <a:pPr algn="just"/>
            <a:endParaRPr lang="pl-PL" sz="20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just"/>
            <a:r>
              <a:rPr lang="pl-PL" altLang="pl-PL" sz="2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W powiecie Kętrzyn </a:t>
            </a:r>
            <a:r>
              <a:rPr lang="pl-PL" altLang="pl-PL" sz="20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z</a:t>
            </a:r>
            <a:r>
              <a:rPr lang="pl-PL" altLang="pl-PL" sz="2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ajęcia </a:t>
            </a:r>
            <a:r>
              <a:rPr lang="pl-PL" altLang="pl-PL" sz="20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w każdej grupie </a:t>
            </a:r>
            <a:r>
              <a:rPr lang="pl-PL" altLang="pl-PL" sz="2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prowadzone są przez kobietę </a:t>
            </a:r>
            <a:r>
              <a:rPr lang="pl-PL" altLang="pl-PL" sz="20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i </a:t>
            </a:r>
            <a:r>
              <a:rPr lang="pl-PL" altLang="pl-PL" sz="2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mężczyznę - modelowanie relacji damsko-męskich. </a:t>
            </a:r>
            <a:r>
              <a:rPr lang="pl-PL" altLang="pl-PL" sz="20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/>
            </a:r>
            <a:br>
              <a:rPr lang="pl-PL" altLang="pl-PL" sz="20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</a:br>
            <a:endParaRPr lang="pl-PL" sz="20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Tytuł 2"/>
          <p:cNvSpPr>
            <a:spLocks noGrp="1"/>
          </p:cNvSpPr>
          <p:nvPr>
            <p:ph type="ctrTitle"/>
          </p:nvPr>
        </p:nvSpPr>
        <p:spPr>
          <a:xfrm>
            <a:off x="971600" y="476673"/>
            <a:ext cx="7463383" cy="504056"/>
          </a:xfrm>
        </p:spPr>
        <p:txBody>
          <a:bodyPr/>
          <a:lstStyle/>
          <a:p>
            <a:pPr marL="182880" indent="0" algn="ctr">
              <a:buNone/>
            </a:pPr>
            <a:r>
              <a:rPr lang="pl-PL" sz="2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Book Antiqua" panose="02040602050305030304" pitchFamily="18" charset="0"/>
              </a:rPr>
              <a:t>REALIZATORZY</a:t>
            </a:r>
            <a:r>
              <a:rPr lang="pl-PL" sz="24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Book Antiqua" panose="02040602050305030304" pitchFamily="18" charset="0"/>
              </a:rPr>
              <a:t> PROGRAMU</a:t>
            </a:r>
            <a:endParaRPr lang="pl-PL" sz="24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Book Antiqua" panose="02040602050305030304" pitchFamily="18" charset="0"/>
            </a:endParaRPr>
          </a:p>
        </p:txBody>
      </p:sp>
      <p:pic>
        <p:nvPicPr>
          <p:cNvPr id="1026" name="Picture 2" descr="Obraz znaleziony dla: szkic mężczyzn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4100023"/>
            <a:ext cx="2062802" cy="273630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797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31640" y="260648"/>
            <a:ext cx="6512511" cy="720080"/>
          </a:xfrm>
        </p:spPr>
        <p:txBody>
          <a:bodyPr/>
          <a:lstStyle/>
          <a:p>
            <a:pPr marL="0" indent="0" algn="ctr">
              <a:buNone/>
            </a:pPr>
            <a:r>
              <a:rPr lang="pl-PL" sz="2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Book Antiqua" panose="02040602050305030304" pitchFamily="18" charset="0"/>
              </a:rPr>
              <a:t>REKRUTACJA</a:t>
            </a:r>
            <a:r>
              <a:rPr lang="pl-PL" sz="24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Book Antiqua" panose="02040602050305030304" pitchFamily="18" charset="0"/>
              </a:rPr>
              <a:t> DO PROGRAMU</a:t>
            </a:r>
            <a:endParaRPr lang="pl-PL" sz="2400" dirty="0"/>
          </a:p>
        </p:txBody>
      </p:sp>
      <p:graphicFrame>
        <p:nvGraphicFramePr>
          <p:cNvPr id="6" name="Symbol zastępczy zawartości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096953990"/>
              </p:ext>
            </p:extLst>
          </p:nvPr>
        </p:nvGraphicFramePr>
        <p:xfrm>
          <a:off x="539552" y="1196752"/>
          <a:ext cx="8136904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8" name="Łącznik prostoliniowy 7"/>
          <p:cNvCxnSpPr/>
          <p:nvPr/>
        </p:nvCxnSpPr>
        <p:spPr>
          <a:xfrm>
            <a:off x="1835696" y="3429000"/>
            <a:ext cx="1944216" cy="16230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oliniowy 12"/>
          <p:cNvCxnSpPr/>
          <p:nvPr/>
        </p:nvCxnSpPr>
        <p:spPr>
          <a:xfrm>
            <a:off x="4788024" y="4221088"/>
            <a:ext cx="0" cy="8309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Łącznik prostoliniowy 14"/>
          <p:cNvCxnSpPr/>
          <p:nvPr/>
        </p:nvCxnSpPr>
        <p:spPr>
          <a:xfrm flipH="1">
            <a:off x="6156176" y="3429000"/>
            <a:ext cx="1584176" cy="16230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Obraz 29"/>
          <p:cNvPicPr>
            <a:picLocks noChangeAspect="1" noChangeArrowheads="1"/>
          </p:cNvPicPr>
          <p:nvPr/>
        </p:nvPicPr>
        <p:blipFill>
          <a:blip r:embed="rId8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704625"/>
            <a:ext cx="1393661" cy="115337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Obraz 8" descr="Prawnych, Prawa, Akapit, Rysunek 3D">
            <a:hlinkClick r:id="rId10"/>
          </p:cNvPr>
          <p:cNvPicPr/>
          <p:nvPr/>
        </p:nvPicPr>
        <p:blipFill>
          <a:blip r:embed="rId11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colorTemperature colorTemp="4700"/>
                    </a14:imgEffect>
                    <a14:imgEffect>
                      <a14:saturation sat="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33256"/>
            <a:ext cx="1331640" cy="11247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66270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4"/>
          <p:cNvSpPr>
            <a:spLocks noGrp="1"/>
          </p:cNvSpPr>
          <p:nvPr>
            <p:ph sz="half" idx="2"/>
          </p:nvPr>
        </p:nvSpPr>
        <p:spPr>
          <a:xfrm>
            <a:off x="179512" y="1340768"/>
            <a:ext cx="3346704" cy="4536504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pl-PL" sz="1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MOCNE STRONY</a:t>
            </a:r>
          </a:p>
          <a:p>
            <a:r>
              <a:rPr lang="pl-PL" sz="16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różne perspektywy-doświadczenia</a:t>
            </a:r>
          </a:p>
          <a:p>
            <a:r>
              <a:rPr lang="pl-PL" sz="16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r</a:t>
            </a:r>
            <a:r>
              <a:rPr lang="pl-PL" sz="16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ozłożenie odpowiedzialności</a:t>
            </a:r>
          </a:p>
          <a:p>
            <a:r>
              <a:rPr lang="pl-PL" sz="16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w</a:t>
            </a:r>
            <a:r>
              <a:rPr lang="pl-PL" sz="16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zajemne wsparcie</a:t>
            </a:r>
          </a:p>
          <a:p>
            <a:r>
              <a:rPr lang="pl-PL" sz="16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w</a:t>
            </a:r>
            <a:r>
              <a:rPr lang="pl-PL" sz="16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ymiana informacji</a:t>
            </a:r>
          </a:p>
          <a:p>
            <a:r>
              <a:rPr lang="pl-PL" sz="16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w</a:t>
            </a:r>
            <a:r>
              <a:rPr lang="pl-PL" sz="16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 ZI/GR są osoby przygotowane, przeszkolone  do prowadzenia rozmów (pojedyncze </a:t>
            </a:r>
            <a:r>
              <a:rPr lang="pl-PL" sz="16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 </a:t>
            </a:r>
            <a:r>
              <a:rPr lang="pl-PL" sz="16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)</a:t>
            </a:r>
          </a:p>
          <a:p>
            <a:r>
              <a:rPr lang="pl-PL" sz="16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n</a:t>
            </a:r>
            <a:r>
              <a:rPr lang="pl-PL" sz="16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iektóre osoby ZI/GR mają kompetencje, postawę -traktującą podmiotowo osobę stosującą przemoc</a:t>
            </a:r>
          </a:p>
          <a:p>
            <a:r>
              <a:rPr lang="pl-PL" sz="16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z</a:t>
            </a:r>
            <a:r>
              <a:rPr lang="pl-PL" sz="16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głaszanie potrzeb szkoleniowych</a:t>
            </a:r>
            <a:endParaRPr lang="pl-PL" sz="16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 Antiqua" panose="02040602050305030304" pitchFamily="18" charset="0"/>
            </a:endParaRPr>
          </a:p>
        </p:txBody>
      </p:sp>
      <p:sp>
        <p:nvSpPr>
          <p:cNvPr id="7" name="Symbol zastępczy zawartości 6"/>
          <p:cNvSpPr>
            <a:spLocks noGrp="1"/>
          </p:cNvSpPr>
          <p:nvPr>
            <p:ph sz="quarter" idx="4"/>
          </p:nvPr>
        </p:nvSpPr>
        <p:spPr>
          <a:xfrm>
            <a:off x="4572000" y="1196751"/>
            <a:ext cx="4392488" cy="5552875"/>
          </a:xfrm>
        </p:spPr>
        <p:txBody>
          <a:bodyPr>
            <a:normAutofit fontScale="25000" lnSpcReduction="20000"/>
          </a:bodyPr>
          <a:lstStyle/>
          <a:p>
            <a:pPr marL="45720" indent="0" algn="just">
              <a:buNone/>
            </a:pPr>
            <a:r>
              <a:rPr lang="pl-PL" sz="6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SŁABE  STRONY</a:t>
            </a:r>
            <a:endParaRPr lang="pl-PL" sz="5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 Antiqua" panose="02040602050305030304" pitchFamily="18" charset="0"/>
            </a:endParaRPr>
          </a:p>
          <a:p>
            <a:pPr algn="just"/>
            <a:r>
              <a:rPr lang="pl-PL" sz="56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s</a:t>
            </a:r>
            <a:r>
              <a:rPr lang="pl-PL" sz="56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tyl „urzędniczy” prowadzenia rozmów- „przesłuchanie”</a:t>
            </a:r>
          </a:p>
          <a:p>
            <a:pPr algn="just"/>
            <a:r>
              <a:rPr lang="pl-PL" sz="56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r</a:t>
            </a:r>
            <a:r>
              <a:rPr lang="pl-PL" sz="56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ozmowy wyjaśniające prowadzone przez całe zespoły lub liczną grupę roboczą</a:t>
            </a:r>
          </a:p>
          <a:p>
            <a:pPr algn="just"/>
            <a:r>
              <a:rPr lang="pl-PL" sz="56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p</a:t>
            </a:r>
            <a:r>
              <a:rPr lang="pl-PL" sz="56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riorytetem podczas spotkań jest wypełnienie NK”D” </a:t>
            </a:r>
          </a:p>
          <a:p>
            <a:pPr algn="just"/>
            <a:r>
              <a:rPr lang="pl-PL" sz="56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słaba interdyscyplinarność ZI/GR</a:t>
            </a:r>
          </a:p>
          <a:p>
            <a:pPr algn="just"/>
            <a:r>
              <a:rPr lang="pl-PL" sz="56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d</a:t>
            </a:r>
            <a:r>
              <a:rPr lang="pl-PL" sz="56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o grup roboczych powoływane są osoby, które z racji wykonywanego zawodu lub funkcji są zbędne (niewłaściwy dobór członków do  zgłoszonego przypadku)</a:t>
            </a:r>
          </a:p>
          <a:p>
            <a:pPr algn="just"/>
            <a:r>
              <a:rPr lang="pl-PL" sz="56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o</a:t>
            </a:r>
            <a:r>
              <a:rPr lang="pl-PL" sz="56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graniczenia członków ZI/GR</a:t>
            </a:r>
          </a:p>
          <a:p>
            <a:pPr marL="45720" indent="0" algn="just">
              <a:buNone/>
            </a:pPr>
            <a:r>
              <a:rPr lang="pl-PL" sz="56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 </a:t>
            </a:r>
            <a:r>
              <a:rPr lang="pl-PL" sz="56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    - postawa(kara, bierna agresja, przedmiotowość</a:t>
            </a:r>
            <a:r>
              <a:rPr lang="pl-PL" sz="56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)</a:t>
            </a:r>
            <a:endParaRPr lang="pl-PL" sz="560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 Antiqua" panose="02040602050305030304" pitchFamily="18" charset="0"/>
            </a:endParaRPr>
          </a:p>
          <a:p>
            <a:pPr marL="45720" indent="0" algn="just">
              <a:buNone/>
            </a:pPr>
            <a:r>
              <a:rPr lang="pl-PL" sz="56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 </a:t>
            </a:r>
            <a:r>
              <a:rPr lang="pl-PL" sz="56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    - przekonania członków ZI/GR</a:t>
            </a:r>
          </a:p>
          <a:p>
            <a:pPr marL="45720" indent="0" algn="just">
              <a:buNone/>
            </a:pPr>
            <a:r>
              <a:rPr lang="pl-PL" sz="56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 </a:t>
            </a:r>
            <a:r>
              <a:rPr lang="pl-PL" sz="56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    - niskie kompetencje (narzucone osoby do ZI)    </a:t>
            </a:r>
          </a:p>
          <a:p>
            <a:pPr marL="45720" indent="0" algn="just">
              <a:buNone/>
            </a:pPr>
            <a:r>
              <a:rPr lang="pl-PL" sz="56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 </a:t>
            </a:r>
            <a:r>
              <a:rPr lang="pl-PL" sz="56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    - brak szkoleń w zakresie diagnozy i     </a:t>
            </a:r>
          </a:p>
          <a:p>
            <a:pPr marL="45720" indent="0" algn="just">
              <a:buNone/>
            </a:pPr>
            <a:r>
              <a:rPr lang="pl-PL" sz="56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 </a:t>
            </a:r>
            <a:r>
              <a:rPr lang="pl-PL" sz="56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      motywowania do  zmiany)</a:t>
            </a:r>
          </a:p>
          <a:p>
            <a:pPr marL="45720" indent="0" algn="just">
              <a:buNone/>
            </a:pPr>
            <a:r>
              <a:rPr lang="pl-PL" sz="56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 </a:t>
            </a:r>
            <a:r>
              <a:rPr lang="pl-PL" sz="56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    - własne  nierozwiązane  doświadczenia  z   </a:t>
            </a:r>
          </a:p>
          <a:p>
            <a:pPr marL="45720" indent="0" algn="just">
              <a:buNone/>
            </a:pPr>
            <a:r>
              <a:rPr lang="pl-PL" sz="56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 </a:t>
            </a:r>
            <a:r>
              <a:rPr lang="pl-PL" sz="56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      przemocą</a:t>
            </a:r>
          </a:p>
          <a:p>
            <a:pPr algn="just"/>
            <a:r>
              <a:rPr lang="pl-PL" sz="56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brak zainteresowania/zaangażowania członków ZI/GR  na etapie udziału w programie osób stosujących przemoc w rodzinie</a:t>
            </a:r>
          </a:p>
          <a:p>
            <a:pPr algn="just"/>
            <a:r>
              <a:rPr lang="pl-PL" sz="56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miejsce prowadzenia rozmów</a:t>
            </a:r>
          </a:p>
          <a:p>
            <a:pPr marL="45720" indent="0">
              <a:buNone/>
            </a:pPr>
            <a:endParaRPr lang="pl-PL" sz="430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 Antiqua" panose="02040602050305030304" pitchFamily="18" charset="0"/>
            </a:endParaRPr>
          </a:p>
          <a:p>
            <a:endParaRPr lang="pl-PL" sz="2200" dirty="0" smtClean="0">
              <a:latin typeface="Book Antiqua" panose="02040602050305030304" pitchFamily="18" charset="0"/>
            </a:endParaRPr>
          </a:p>
          <a:p>
            <a:endParaRPr lang="pl-PL" sz="2200" dirty="0">
              <a:latin typeface="Book Antiqua" panose="02040602050305030304" pitchFamily="18" charset="0"/>
            </a:endParaRPr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08912" cy="936104"/>
          </a:xfrm>
        </p:spPr>
        <p:txBody>
          <a:bodyPr/>
          <a:lstStyle/>
          <a:p>
            <a:pPr marL="0" indent="0" algn="ctr">
              <a:buNone/>
            </a:pPr>
            <a:r>
              <a:rPr lang="pl-PL" sz="18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Book Antiqua" panose="02040602050305030304" pitchFamily="18" charset="0"/>
              </a:rPr>
              <a:t>REKTUTACJA DO PROGRAMU OSÓB STOSUJĄCYCH PRZEMOC  W RODZINIE  PRZEZ CZŁONKÓW  ZESOŁU INTERDYSCYPLINARNEGO/ GRUP ROBOCZYCH NA PODSTAWIE  DOŚWIADCZEŃ</a:t>
            </a:r>
            <a:endParaRPr lang="pl-PL" sz="18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Book Antiqua" panose="02040602050305030304" pitchFamily="18" charset="0"/>
            </a:endParaRPr>
          </a:p>
        </p:txBody>
      </p:sp>
      <p:pic>
        <p:nvPicPr>
          <p:cNvPr id="9" name="Picture 4" descr="Obraz znaleziony dla: szkic mężczyzn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4869160"/>
            <a:ext cx="1296144" cy="188046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424365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erodynamiczny">
  <a:themeElements>
    <a:clrScheme name="Aerodynamiczny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czny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czny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1349</TotalTime>
  <Words>1188</Words>
  <Application>Microsoft Office PowerPoint</Application>
  <PresentationFormat>Pokaz na ekranie (4:3)</PresentationFormat>
  <Paragraphs>141</Paragraphs>
  <Slides>17</Slides>
  <Notes>9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17</vt:i4>
      </vt:variant>
    </vt:vector>
  </HeadingPairs>
  <TitlesOfParts>
    <vt:vector size="18" baseType="lpstr">
      <vt:lpstr>Aerodynamiczny</vt:lpstr>
      <vt:lpstr>Interdyscyplinarność w realizacji programu korekcyjno-edukacyjnego dla osób stosujących przemoc w rodzinie – realia i perspektywy na przykładzie Powiatu Kętrzyn  </vt:lpstr>
      <vt:lpstr>Zadanie  wykonuje–Powiatowe Centrum Pomocy Rodzinie w Kętrzynie</vt:lpstr>
      <vt:lpstr>CEL PROGRAMU</vt:lpstr>
      <vt:lpstr>CHARAKTER PROGRAMU</vt:lpstr>
      <vt:lpstr>REALIZACJA PROGRAMU</vt:lpstr>
      <vt:lpstr>ETAPY PROGRAMU</vt:lpstr>
      <vt:lpstr>REALIZATORZY PROGRAMU</vt:lpstr>
      <vt:lpstr>REKRUTACJA DO PROGRAMU</vt:lpstr>
      <vt:lpstr>REKTUTACJA DO PROGRAMU OSÓB STOSUJĄCYCH PRZEMOC  W RODZINIE  PRZEZ CZŁONKÓW  ZESOŁU INTERDYSCYPLINARNEGO/ GRUP ROBOCZYCH NA PODSTAWIE  DOŚWIADCZEŃ</vt:lpstr>
      <vt:lpstr>WSPÓŁPRACA  Z INSTYTUCJAMI/ZI  W  RAMACH  REALIZACJI  PROGRAMU  KOREKCYJNO-EDUKACYJNEGO</vt:lpstr>
      <vt:lpstr> CO WARTO JESZCZE ROBIĆ W RAMACH ZI/GRUP ROBOCZYCH</vt:lpstr>
      <vt:lpstr>MOTYWOWANIE  DO PROGRAMU  KOREKCYJNO-EDUKACYJNEGO</vt:lpstr>
      <vt:lpstr>JAK TO JEST Z MOTYWACJĄ W ŚWIETLE BADAŃ?  </vt:lpstr>
      <vt:lpstr>To, czy oddziaływania korekcyjno-edukacyjne okażą się skuteczne, zależy przede wszystkim od terapeuty i jego postawy, a dopiero potem znaczenie ma program. </vt:lpstr>
      <vt:lpstr>MOTYWOWANIE DO PROGRAMU  KOREKCYJNO-EDUKACYJNEGO NA BAZIE WŁASNYCH DOŚWIADCZEŃ</vt:lpstr>
      <vt:lpstr> LICZBA OSÓB OBJĘTYCH PROGRAMEM W  LATACH 2014-2016 POWIAT KĘTRZYN 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Urząd Marszałkowski Województwa Warmińsko – Mazurskiego w Olsztynie Regionalny Ośrodek Polityki Społecznej  </dc:title>
  <dc:creator>a</dc:creator>
  <cp:lastModifiedBy>Jola</cp:lastModifiedBy>
  <cp:revision>152</cp:revision>
  <cp:lastPrinted>2015-04-16T05:27:22Z</cp:lastPrinted>
  <dcterms:created xsi:type="dcterms:W3CDTF">2015-04-01T05:16:37Z</dcterms:created>
  <dcterms:modified xsi:type="dcterms:W3CDTF">2016-11-07T08:28:24Z</dcterms:modified>
</cp:coreProperties>
</file>