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82" r:id="rId3"/>
    <p:sldId id="275" r:id="rId4"/>
    <p:sldId id="259" r:id="rId5"/>
    <p:sldId id="283" r:id="rId6"/>
    <p:sldId id="274" r:id="rId7"/>
    <p:sldId id="276" r:id="rId8"/>
    <p:sldId id="277" r:id="rId9"/>
  </p:sldIdLst>
  <p:sldSz cx="24380825" cy="13714413"/>
  <p:notesSz cx="6858000" cy="9144000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F79"/>
    <a:srgbClr val="D8222C"/>
    <a:srgbClr val="82A1D8"/>
    <a:srgbClr val="0F3C74"/>
    <a:srgbClr val="FF0016"/>
    <a:srgbClr val="003096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6" autoAdjust="0"/>
    <p:restoredTop sz="94661" autoAdjust="0"/>
  </p:normalViewPr>
  <p:slideViewPr>
    <p:cSldViewPr snapToGrid="0">
      <p:cViewPr varScale="1">
        <p:scale>
          <a:sx n="56" d="100"/>
          <a:sy n="56" d="100"/>
        </p:scale>
        <p:origin x="3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458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852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03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202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744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363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776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17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14.01.2020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0157" y="684923"/>
            <a:ext cx="1494875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698665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14.01.2020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737576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276133" y="5436889"/>
            <a:ext cx="20323134" cy="1231106"/>
          </a:xfrm>
        </p:spPr>
        <p:txBody>
          <a:bodyPr/>
          <a:lstStyle/>
          <a:p>
            <a:pPr algn="ctr"/>
            <a:r>
              <a:rPr lang="pl-PL" dirty="0" smtClean="0"/>
              <a:t>Nabór otwarty PA 20 – informacje ogólne</a:t>
            </a:r>
            <a:endParaRPr lang="en-GB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>
          <a:xfrm>
            <a:off x="19395184" y="12201540"/>
            <a:ext cx="3985698" cy="553998"/>
          </a:xfrm>
        </p:spPr>
        <p:txBody>
          <a:bodyPr/>
          <a:lstStyle/>
          <a:p>
            <a:r>
              <a:rPr lang="pl-PL" dirty="0" smtClean="0"/>
              <a:t>14.01.2020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dirty="0" smtClean="0"/>
              <a:t>Barbara Bartik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5"/>
          </p:nvPr>
        </p:nvSpPr>
        <p:spPr>
          <a:xfrm>
            <a:off x="9054139" y="12201540"/>
            <a:ext cx="6767125" cy="461665"/>
          </a:xfrm>
        </p:spPr>
        <p:txBody>
          <a:bodyPr/>
          <a:lstStyle/>
          <a:p>
            <a:r>
              <a:rPr lang="pl-PL" dirty="0"/>
              <a:t>Departament Funduszy Europejskich</a:t>
            </a:r>
            <a:endParaRPr lang="en-GB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6"/>
          </p:nvPr>
        </p:nvSpPr>
        <p:spPr>
          <a:xfrm>
            <a:off x="9054138" y="12615054"/>
            <a:ext cx="6767125" cy="461665"/>
          </a:xfrm>
        </p:spPr>
        <p:txBody>
          <a:bodyPr/>
          <a:lstStyle/>
          <a:p>
            <a:r>
              <a:rPr lang="pl-PL" dirty="0"/>
              <a:t>MSWiA</a:t>
            </a:r>
            <a:endParaRPr lang="en-GB" dirty="0"/>
          </a:p>
        </p:txBody>
      </p:sp>
      <p:pic>
        <p:nvPicPr>
          <p:cNvPr id="8" name="Picture 2" descr="C:\Users\aklimaszek\AppData\Local\Microsoft\Windows\Temporary Internet Files\Content.Outlook\H9L66I8E\MSWiA logo wersja podstawow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1874" y="932615"/>
            <a:ext cx="5901538" cy="143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0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558785"/>
            <a:ext cx="21861705" cy="2154436"/>
          </a:xfrm>
        </p:spPr>
        <p:txBody>
          <a:bodyPr/>
          <a:lstStyle/>
          <a:p>
            <a:pPr algn="ctr"/>
            <a:r>
              <a:rPr lang="pl-PL" dirty="0" smtClean="0">
                <a:solidFill>
                  <a:srgbClr val="D8222C"/>
                </a:solidFill>
              </a:rPr>
              <a:t>Nabory w Programie „Sprawy wewnętrzne”</a:t>
            </a:r>
            <a:br>
              <a:rPr lang="pl-PL" dirty="0" smtClean="0">
                <a:solidFill>
                  <a:srgbClr val="D8222C"/>
                </a:solidFill>
              </a:rPr>
            </a:br>
            <a:r>
              <a:rPr lang="pl-PL" dirty="0" smtClean="0">
                <a:solidFill>
                  <a:srgbClr val="D8222C"/>
                </a:solidFill>
              </a:rPr>
              <a:t>informacje ogólne</a:t>
            </a:r>
            <a:endParaRPr lang="en-GB" dirty="0">
              <a:solidFill>
                <a:srgbClr val="D8222C"/>
              </a:solidFill>
            </a:endParaRPr>
          </a:p>
        </p:txBody>
      </p:sp>
      <p:grpSp>
        <p:nvGrpSpPr>
          <p:cNvPr id="11" name="Grupa 10"/>
          <p:cNvGrpSpPr/>
          <p:nvPr/>
        </p:nvGrpSpPr>
        <p:grpSpPr>
          <a:xfrm>
            <a:off x="1260386" y="2994576"/>
            <a:ext cx="9919108" cy="2378504"/>
            <a:chOff x="4219586" y="3267036"/>
            <a:chExt cx="9919108" cy="2378504"/>
          </a:xfrm>
        </p:grpSpPr>
        <p:sp>
          <p:nvSpPr>
            <p:cNvPr id="4" name="pole tekstowe 3"/>
            <p:cNvSpPr txBox="1"/>
            <p:nvPr/>
          </p:nvSpPr>
          <p:spPr>
            <a:xfrm>
              <a:off x="7299177" y="3856188"/>
              <a:ext cx="6839517" cy="1200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/>
                <a:t>Kwota </a:t>
              </a:r>
              <a:r>
                <a:rPr lang="pl-PL" b="1" dirty="0" smtClean="0"/>
                <a:t>grantu:</a:t>
              </a:r>
              <a:endParaRPr lang="pl-PL" b="1" dirty="0"/>
            </a:p>
            <a:p>
              <a:r>
                <a:rPr lang="pl-PL" sz="3600" dirty="0"/>
                <a:t>200 000 EUR – 1 500 000 EUR;</a:t>
              </a:r>
            </a:p>
          </p:txBody>
        </p:sp>
        <p:pic>
          <p:nvPicPr>
            <p:cNvPr id="3" name="Obraz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9586" y="3267036"/>
              <a:ext cx="2405691" cy="2378504"/>
            </a:xfrm>
            <a:prstGeom prst="rect">
              <a:avLst/>
            </a:prstGeom>
          </p:spPr>
        </p:pic>
      </p:grpSp>
      <p:grpSp>
        <p:nvGrpSpPr>
          <p:cNvPr id="16" name="Grupa 15"/>
          <p:cNvGrpSpPr/>
          <p:nvPr/>
        </p:nvGrpSpPr>
        <p:grpSpPr>
          <a:xfrm>
            <a:off x="1260386" y="9621102"/>
            <a:ext cx="10061886" cy="2894180"/>
            <a:chOff x="4076808" y="9663783"/>
            <a:chExt cx="10061886" cy="2894180"/>
          </a:xfrm>
        </p:grpSpPr>
        <p:pic>
          <p:nvPicPr>
            <p:cNvPr id="12" name="Obraz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6808" y="9663783"/>
              <a:ext cx="2894180" cy="2894180"/>
            </a:xfrm>
            <a:prstGeom prst="rect">
              <a:avLst/>
            </a:prstGeom>
          </p:spPr>
        </p:pic>
        <p:sp>
          <p:nvSpPr>
            <p:cNvPr id="13" name="pole tekstowe 12"/>
            <p:cNvSpPr txBox="1"/>
            <p:nvPr/>
          </p:nvSpPr>
          <p:spPr>
            <a:xfrm>
              <a:off x="7618960" y="10510837"/>
              <a:ext cx="6519734" cy="12000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b="1" dirty="0" smtClean="0"/>
                <a:t>Kwalifikowalność wydatków:</a:t>
              </a:r>
            </a:p>
            <a:p>
              <a:r>
                <a:rPr lang="pl-PL" dirty="0" smtClean="0"/>
                <a:t>30 kwietnia 2024 r.</a:t>
              </a:r>
              <a:endParaRPr lang="pl-PL" dirty="0"/>
            </a:p>
          </p:txBody>
        </p:sp>
      </p:grpSp>
      <p:grpSp>
        <p:nvGrpSpPr>
          <p:cNvPr id="15" name="Grupa 14"/>
          <p:cNvGrpSpPr/>
          <p:nvPr/>
        </p:nvGrpSpPr>
        <p:grpSpPr>
          <a:xfrm>
            <a:off x="1691707" y="6350348"/>
            <a:ext cx="8430368" cy="2608625"/>
            <a:chOff x="4219586" y="6350349"/>
            <a:chExt cx="8430368" cy="2608625"/>
          </a:xfrm>
        </p:grpSpPr>
        <p:sp>
          <p:nvSpPr>
            <p:cNvPr id="5" name="pole tekstowe 4"/>
            <p:cNvSpPr txBox="1"/>
            <p:nvPr/>
          </p:nvSpPr>
          <p:spPr>
            <a:xfrm>
              <a:off x="7549199" y="7313291"/>
              <a:ext cx="5100755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3600" b="1" dirty="0" smtClean="0"/>
                <a:t>Wydatki inwestycyjne:</a:t>
              </a:r>
              <a:endParaRPr lang="pl-PL" b="1" dirty="0"/>
            </a:p>
            <a:p>
              <a:r>
                <a:rPr lang="pl-PL" sz="3600" dirty="0" smtClean="0"/>
                <a:t>do </a:t>
              </a:r>
              <a:r>
                <a:rPr lang="pl-PL" sz="3600" dirty="0"/>
                <a:t>60</a:t>
              </a:r>
              <a:r>
                <a:rPr lang="pl-PL" sz="3600" dirty="0" smtClean="0"/>
                <a:t>%</a:t>
              </a:r>
              <a:endParaRPr lang="pl-PL" dirty="0"/>
            </a:p>
          </p:txBody>
        </p:sp>
        <p:pic>
          <p:nvPicPr>
            <p:cNvPr id="14" name="Obraz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9586" y="6350349"/>
              <a:ext cx="2608625" cy="2608625"/>
            </a:xfrm>
            <a:prstGeom prst="rect">
              <a:avLst/>
            </a:prstGeom>
          </p:spPr>
        </p:pic>
      </p:grpSp>
      <p:sp>
        <p:nvSpPr>
          <p:cNvPr id="9" name="pole tekstowe 8"/>
          <p:cNvSpPr txBox="1"/>
          <p:nvPr/>
        </p:nvSpPr>
        <p:spPr>
          <a:xfrm>
            <a:off x="14268071" y="7189027"/>
            <a:ext cx="8854020" cy="2307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F3C74"/>
                </a:solidFill>
              </a:rPr>
              <a:t>J</a:t>
            </a:r>
            <a:r>
              <a:rPr lang="pl-PL" dirty="0" smtClean="0">
                <a:solidFill>
                  <a:srgbClr val="0F3C74"/>
                </a:solidFill>
              </a:rPr>
              <a:t>ako </a:t>
            </a:r>
            <a:r>
              <a:rPr lang="pl-PL" dirty="0">
                <a:solidFill>
                  <a:srgbClr val="0F3C74"/>
                </a:solidFill>
              </a:rPr>
              <a:t>wydatek inwestycyjny należy </a:t>
            </a:r>
            <a:r>
              <a:rPr lang="pl-PL" dirty="0" smtClean="0">
                <a:solidFill>
                  <a:srgbClr val="0F3C74"/>
                </a:solidFill>
              </a:rPr>
              <a:t>rozumieć </a:t>
            </a:r>
            <a:r>
              <a:rPr lang="pl-PL" dirty="0">
                <a:solidFill>
                  <a:srgbClr val="0F3C74"/>
                </a:solidFill>
              </a:rPr>
              <a:t>wydatek poniesiony na zakup </a:t>
            </a:r>
            <a:r>
              <a:rPr lang="pl-PL" b="1" dirty="0">
                <a:solidFill>
                  <a:srgbClr val="0F3C74"/>
                </a:solidFill>
              </a:rPr>
              <a:t>środka trwałego</a:t>
            </a:r>
            <a:r>
              <a:rPr lang="pl-PL" dirty="0">
                <a:solidFill>
                  <a:srgbClr val="0F3C74"/>
                </a:solidFill>
              </a:rPr>
              <a:t>, którego wartość jednostkowa </a:t>
            </a:r>
            <a:r>
              <a:rPr lang="pl-PL" b="1" dirty="0">
                <a:solidFill>
                  <a:srgbClr val="0F3C74"/>
                </a:solidFill>
              </a:rPr>
              <a:t>przekracza 10.000 zł</a:t>
            </a:r>
            <a:r>
              <a:rPr lang="pl-PL" b="1" dirty="0" smtClean="0">
                <a:solidFill>
                  <a:srgbClr val="0F3C74"/>
                </a:solidFill>
              </a:rPr>
              <a:t>.</a:t>
            </a:r>
            <a:endParaRPr lang="pl-PL" b="1" dirty="0">
              <a:solidFill>
                <a:srgbClr val="0F3C74"/>
              </a:solidFill>
            </a:endParaRPr>
          </a:p>
        </p:txBody>
      </p:sp>
      <p:sp>
        <p:nvSpPr>
          <p:cNvPr id="10" name="Strzałka w prawo 9"/>
          <p:cNvSpPr/>
          <p:nvPr/>
        </p:nvSpPr>
        <p:spPr>
          <a:xfrm>
            <a:off x="11427322" y="7483974"/>
            <a:ext cx="1535502" cy="858959"/>
          </a:xfrm>
          <a:prstGeom prst="rightArrow">
            <a:avLst/>
          </a:prstGeom>
          <a:solidFill>
            <a:srgbClr val="D8222C"/>
          </a:solidFill>
          <a:effectLst>
            <a:softEdge rad="1270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728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558785"/>
            <a:ext cx="21861705" cy="2154436"/>
          </a:xfrm>
        </p:spPr>
        <p:txBody>
          <a:bodyPr/>
          <a:lstStyle/>
          <a:p>
            <a:pPr algn="ctr"/>
            <a:r>
              <a:rPr lang="pl-PL" dirty="0" smtClean="0">
                <a:solidFill>
                  <a:srgbClr val="D8222C"/>
                </a:solidFill>
              </a:rPr>
              <a:t>Nabory w Programie „Sprawy wewnętrzne”</a:t>
            </a:r>
            <a:br>
              <a:rPr lang="pl-PL" dirty="0" smtClean="0">
                <a:solidFill>
                  <a:srgbClr val="D8222C"/>
                </a:solidFill>
              </a:rPr>
            </a:br>
            <a:r>
              <a:rPr lang="pl-PL" dirty="0" smtClean="0">
                <a:solidFill>
                  <a:srgbClr val="D8222C"/>
                </a:solidFill>
              </a:rPr>
              <a:t>informacje ogólne</a:t>
            </a:r>
            <a:endParaRPr lang="en-GB" dirty="0">
              <a:solidFill>
                <a:srgbClr val="D8222C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4095478" y="3219175"/>
            <a:ext cx="19333865" cy="2861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Uprawnieni wnioskodawcy:</a:t>
            </a:r>
          </a:p>
          <a:p>
            <a:endParaRPr lang="pl-PL" b="1" dirty="0" smtClean="0"/>
          </a:p>
          <a:p>
            <a:r>
              <a:rPr lang="pl-PL" dirty="0"/>
              <a:t>podmioty publiczne, tj. instytucje z sektora finansów publicznych, organizacje pozarządowe, posiadające osobowość prawną, działające w </a:t>
            </a:r>
            <a:r>
              <a:rPr lang="pl-PL" dirty="0" smtClean="0"/>
              <a:t>obszarze naboru, </a:t>
            </a:r>
            <a:r>
              <a:rPr lang="pl-PL" dirty="0"/>
              <a:t>oraz organizacje międzynarodowe lub ich organy lub agencje działające w tym obszarze.</a:t>
            </a:r>
            <a:endParaRPr lang="pl-PL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095478" y="7125419"/>
            <a:ext cx="19333865" cy="3415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Partnerstwo w projekcie:</a:t>
            </a:r>
          </a:p>
          <a:p>
            <a:endParaRPr lang="pl-PL" b="1" dirty="0" smtClean="0"/>
          </a:p>
          <a:p>
            <a:r>
              <a:rPr lang="pl-PL" dirty="0"/>
              <a:t>instytucje z sektora finansów publicznych, organizacje pozarządowe ustanowione jako osoby prawne w Polsce, w </a:t>
            </a:r>
            <a:r>
              <a:rPr lang="pl-PL" dirty="0" smtClean="0"/>
              <a:t>Norwegii, innym państwie-beneficjencie </a:t>
            </a:r>
            <a:r>
              <a:rPr lang="pl-PL" dirty="0"/>
              <a:t>lub w kraju spoza Europejskiego Obszaru Gospodarczego, który ma wspólną granicę z Polską i aktywnie działające w </a:t>
            </a:r>
            <a:r>
              <a:rPr lang="pl-PL" dirty="0" smtClean="0"/>
              <a:t>obszarze naboru oraz</a:t>
            </a:r>
            <a:r>
              <a:rPr lang="pl-PL" dirty="0"/>
              <a:t> </a:t>
            </a:r>
            <a:r>
              <a:rPr lang="pl-PL" dirty="0" smtClean="0"/>
              <a:t>organizacje międzynarodowe </a:t>
            </a:r>
            <a:r>
              <a:rPr lang="pl-PL" dirty="0"/>
              <a:t>lub ich </a:t>
            </a:r>
            <a:r>
              <a:rPr lang="pl-PL" dirty="0" smtClean="0"/>
              <a:t>organy/agencje działające </a:t>
            </a:r>
            <a:r>
              <a:rPr lang="pl-PL" dirty="0"/>
              <a:t>w tym obszarze.</a:t>
            </a:r>
            <a:endParaRPr lang="pl-PL" b="1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386" y="3819143"/>
            <a:ext cx="1661745" cy="1661745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0" y="7587146"/>
            <a:ext cx="2492096" cy="249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92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425817"/>
            <a:ext cx="21861705" cy="3293209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PA 20 „Międzynarodowa współpraca policyjna </a:t>
            </a:r>
            <a:r>
              <a:rPr lang="pl-PL" sz="7200" dirty="0" smtClean="0">
                <a:solidFill>
                  <a:srgbClr val="0F3C74"/>
                </a:solidFill>
              </a:rPr>
              <a:t>i zwalczanie </a:t>
            </a:r>
            <a:r>
              <a:rPr lang="pl-PL" sz="7200" dirty="0">
                <a:solidFill>
                  <a:srgbClr val="0F3C74"/>
                </a:solidFill>
              </a:rPr>
              <a:t>przestępczości” </a:t>
            </a:r>
            <a:r>
              <a:rPr lang="pl-PL" sz="7200" dirty="0"/>
              <a:t/>
            </a:r>
            <a:br>
              <a:rPr lang="pl-PL" sz="7200" dirty="0"/>
            </a:br>
            <a:endParaRPr lang="en-GB" dirty="0"/>
          </a:p>
        </p:txBody>
      </p:sp>
      <p:grpSp>
        <p:nvGrpSpPr>
          <p:cNvPr id="7" name="Grupa 6"/>
          <p:cNvGrpSpPr/>
          <p:nvPr/>
        </p:nvGrpSpPr>
        <p:grpSpPr>
          <a:xfrm>
            <a:off x="6459942" y="8364502"/>
            <a:ext cx="11462592" cy="2370518"/>
            <a:chOff x="13090232" y="7388790"/>
            <a:chExt cx="8793023" cy="1845143"/>
          </a:xfrm>
        </p:grpSpPr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090232" y="7388790"/>
              <a:ext cx="1845143" cy="1845143"/>
            </a:xfrm>
            <a:prstGeom prst="rect">
              <a:avLst/>
            </a:prstGeom>
          </p:spPr>
        </p:pic>
        <p:sp>
          <p:nvSpPr>
            <p:cNvPr id="9" name="pole tekstowe 8"/>
            <p:cNvSpPr txBox="1"/>
            <p:nvPr/>
          </p:nvSpPr>
          <p:spPr>
            <a:xfrm>
              <a:off x="15627928" y="7628603"/>
              <a:ext cx="6255327" cy="13655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5400" dirty="0" smtClean="0"/>
                <a:t>Koniec naboru wniosków:</a:t>
              </a:r>
            </a:p>
            <a:p>
              <a:r>
                <a:rPr lang="pl-PL" sz="5400" dirty="0" smtClean="0"/>
                <a:t>14 lutego 2020 r.</a:t>
              </a:r>
              <a:endParaRPr lang="pl-PL" sz="5400" dirty="0"/>
            </a:p>
          </p:txBody>
        </p:sp>
      </p:grpSp>
      <p:grpSp>
        <p:nvGrpSpPr>
          <p:cNvPr id="4" name="Grupa 3"/>
          <p:cNvGrpSpPr/>
          <p:nvPr/>
        </p:nvGrpSpPr>
        <p:grpSpPr>
          <a:xfrm>
            <a:off x="6459942" y="4207577"/>
            <a:ext cx="12625098" cy="2307411"/>
            <a:chOff x="6155847" y="3560631"/>
            <a:chExt cx="12625098" cy="2307411"/>
          </a:xfrm>
        </p:grpSpPr>
        <p:sp>
          <p:nvSpPr>
            <p:cNvPr id="6" name="pole tekstowe 5"/>
            <p:cNvSpPr txBox="1"/>
            <p:nvPr/>
          </p:nvSpPr>
          <p:spPr>
            <a:xfrm>
              <a:off x="9463990" y="4252671"/>
              <a:ext cx="931695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5400" dirty="0" smtClean="0"/>
                <a:t>4 701 069 EUR</a:t>
              </a:r>
              <a:endParaRPr lang="pl-PL" sz="5400" dirty="0"/>
            </a:p>
          </p:txBody>
        </p:sp>
        <p:pic>
          <p:nvPicPr>
            <p:cNvPr id="13" name="Obraz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5847" y="3560631"/>
              <a:ext cx="2307411" cy="23074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562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425817"/>
            <a:ext cx="21861705" cy="3293209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PA 20 „Międzynarodowa współpraca policyjna </a:t>
            </a:r>
            <a:r>
              <a:rPr lang="pl-PL" sz="7200" dirty="0" smtClean="0">
                <a:solidFill>
                  <a:srgbClr val="0F3C74"/>
                </a:solidFill>
              </a:rPr>
              <a:t>i zwalczanie </a:t>
            </a:r>
            <a:r>
              <a:rPr lang="pl-PL" sz="7200" dirty="0">
                <a:solidFill>
                  <a:srgbClr val="0F3C74"/>
                </a:solidFill>
              </a:rPr>
              <a:t>przestępczości” </a:t>
            </a:r>
            <a:r>
              <a:rPr lang="pl-PL" sz="7200" dirty="0"/>
              <a:t/>
            </a:r>
            <a:br>
              <a:rPr lang="pl-PL" sz="7200" dirty="0"/>
            </a:br>
            <a:endParaRPr lang="en-GB" dirty="0"/>
          </a:p>
        </p:txBody>
      </p:sp>
      <p:sp>
        <p:nvSpPr>
          <p:cNvPr id="3" name="pole tekstowe 2"/>
          <p:cNvSpPr txBox="1"/>
          <p:nvPr/>
        </p:nvSpPr>
        <p:spPr>
          <a:xfrm>
            <a:off x="761238" y="3719026"/>
            <a:ext cx="22860000" cy="923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pl-PL" sz="4400" b="1" dirty="0" smtClean="0"/>
              <a:t>Cel </a:t>
            </a:r>
            <a:r>
              <a:rPr lang="pl-PL" sz="4400" b="1" dirty="0"/>
              <a:t>obszaru </a:t>
            </a:r>
            <a:r>
              <a:rPr lang="pl-PL" sz="4400" b="1" dirty="0" smtClean="0"/>
              <a:t>programowego </a:t>
            </a:r>
            <a:r>
              <a:rPr lang="pl-PL" sz="3600" dirty="0" smtClean="0"/>
              <a:t>–</a:t>
            </a:r>
            <a:r>
              <a:rPr lang="pl-PL" sz="3600" i="1" dirty="0" smtClean="0"/>
              <a:t> </a:t>
            </a:r>
            <a:r>
              <a:rPr lang="pl-PL" sz="4400" b="1" i="1" dirty="0">
                <a:solidFill>
                  <a:srgbClr val="C00000"/>
                </a:solidFill>
              </a:rPr>
              <a:t>Poprawa zdolności organów ścigania do zapobiegania </a:t>
            </a:r>
            <a:r>
              <a:rPr lang="pl-PL" sz="4400" b="1" i="1" dirty="0" smtClean="0">
                <a:solidFill>
                  <a:srgbClr val="C00000"/>
                </a:solidFill>
              </a:rPr>
              <a:t>i </a:t>
            </a:r>
            <a:r>
              <a:rPr lang="pl-PL" sz="4400" b="1" i="1" dirty="0">
                <a:solidFill>
                  <a:srgbClr val="C00000"/>
                </a:solidFill>
              </a:rPr>
              <a:t>wykrywania przestępczości zorganizowanej</a:t>
            </a:r>
            <a:r>
              <a:rPr lang="pl-PL" sz="4400" b="1" dirty="0">
                <a:solidFill>
                  <a:srgbClr val="C00000"/>
                </a:solidFill>
              </a:rPr>
              <a:t> </a:t>
            </a:r>
            <a:r>
              <a:rPr lang="pl-PL" sz="4400" dirty="0" smtClean="0"/>
              <a:t>– każdy z projektów musi wpisywać się w ten cel.</a:t>
            </a:r>
          </a:p>
          <a:p>
            <a:pPr lvl="1">
              <a:lnSpc>
                <a:spcPct val="150000"/>
              </a:lnSpc>
            </a:pPr>
            <a:endParaRPr lang="pl-PL" sz="4400" dirty="0"/>
          </a:p>
          <a:p>
            <a:pPr lvl="1">
              <a:lnSpc>
                <a:spcPct val="150000"/>
              </a:lnSpc>
            </a:pPr>
            <a:r>
              <a:rPr lang="pl-PL" sz="4400" dirty="0" smtClean="0"/>
              <a:t>A także w</a:t>
            </a:r>
            <a:r>
              <a:rPr lang="pl-PL" sz="3600" dirty="0" smtClean="0"/>
              <a:t> </a:t>
            </a:r>
            <a:r>
              <a:rPr lang="pl-PL" sz="4400" dirty="0"/>
              <a:t>wybrany/e rezultat/y określony/e dla tego obszaru, tj. </a:t>
            </a:r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4400" b="1" i="1" dirty="0">
                <a:solidFill>
                  <a:srgbClr val="3EAF79"/>
                </a:solidFill>
              </a:rPr>
              <a:t>Zwiększona skuteczność polskich służb </a:t>
            </a:r>
            <a:r>
              <a:rPr lang="pl-PL" sz="4400" b="1" i="1" dirty="0" smtClean="0">
                <a:solidFill>
                  <a:srgbClr val="3EAF79"/>
                </a:solidFill>
              </a:rPr>
              <a:t>ścigania</a:t>
            </a:r>
            <a:endParaRPr lang="pl-PL" sz="4400" b="1" dirty="0">
              <a:solidFill>
                <a:srgbClr val="3EAF79"/>
              </a:solidFill>
            </a:endParaRPr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4400" b="1" i="1" dirty="0">
                <a:solidFill>
                  <a:srgbClr val="3EAF79"/>
                </a:solidFill>
              </a:rPr>
              <a:t>Zwiększona skuteczność współpracy międzynarodowej pomiędzy organami ścigania.</a:t>
            </a:r>
            <a:endParaRPr lang="pl-PL" sz="4400" b="1" dirty="0">
              <a:solidFill>
                <a:srgbClr val="3EAF79"/>
              </a:solidFill>
            </a:endParaRPr>
          </a:p>
          <a:p>
            <a:pPr>
              <a:lnSpc>
                <a:spcPct val="150000"/>
              </a:lnSpc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8285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425817"/>
            <a:ext cx="21861705" cy="3293209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PA 20 „Międzynarodowa współpraca policyjna </a:t>
            </a:r>
            <a:r>
              <a:rPr lang="pl-PL" sz="7200" dirty="0" smtClean="0">
                <a:solidFill>
                  <a:srgbClr val="0F3C74"/>
                </a:solidFill>
              </a:rPr>
              <a:t>i zwalczanie </a:t>
            </a:r>
            <a:r>
              <a:rPr lang="pl-PL" sz="7200" dirty="0">
                <a:solidFill>
                  <a:srgbClr val="0F3C74"/>
                </a:solidFill>
              </a:rPr>
              <a:t>przestępczości” </a:t>
            </a:r>
            <a:r>
              <a:rPr lang="pl-PL" sz="7200" dirty="0"/>
              <a:t/>
            </a:r>
            <a:br>
              <a:rPr lang="pl-PL" sz="7200" dirty="0"/>
            </a:br>
            <a:endParaRPr lang="en-GB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1115385" y="3719026"/>
            <a:ext cx="22151705" cy="8109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l-PL" sz="4000" dirty="0"/>
              <a:t>współpraca krajowych i międzynarodowych organów ścigania takich jak Europol, Interpol czy Frontex;</a:t>
            </a:r>
          </a:p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l-PL" sz="4000" dirty="0"/>
              <a:t>wzmacnianie efektywności współpracy organów ścigania w zwalczaniu zorganizowanej przestępczości,</a:t>
            </a:r>
          </a:p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l-PL" sz="4000" dirty="0"/>
              <a:t>współpraca organów, w tym krajowych organów ścigania, z zainteresowanymi stronami, w tym organizacjami pozarządowymi i społeczeństwem, zwłaszcza z grupami o szczególnych potrzebach </a:t>
            </a:r>
          </a:p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l-PL" sz="4000" dirty="0"/>
              <a:t>współpraca i tworzenie sieci kontaktów pomiędzy poszczególnymi instytucjami „Łańcucha sprawiedliwości”, w tym sądami, prokuraturami, policją i służbami kuratorskimi,</a:t>
            </a:r>
          </a:p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l-PL" sz="4000" dirty="0"/>
              <a:t>zwalczanie przestępczości transgranicznej, w tym cyberprzestępczości, handlu ludźmi oraz przemytu ludzi, a także mobilnych  grup przestępczych,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62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425817"/>
            <a:ext cx="21861705" cy="3293209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PA 20 „Międzynarodowa współpraca policyjna </a:t>
            </a:r>
            <a:r>
              <a:rPr lang="pl-PL" sz="7200" dirty="0" smtClean="0">
                <a:solidFill>
                  <a:srgbClr val="0F3C74"/>
                </a:solidFill>
              </a:rPr>
              <a:t>i zwalczanie </a:t>
            </a:r>
            <a:r>
              <a:rPr lang="pl-PL" sz="7200" dirty="0">
                <a:solidFill>
                  <a:srgbClr val="0F3C74"/>
                </a:solidFill>
              </a:rPr>
              <a:t>przestępczości” </a:t>
            </a:r>
            <a:r>
              <a:rPr lang="pl-PL" sz="7200" dirty="0"/>
              <a:t/>
            </a:r>
            <a:br>
              <a:rPr lang="pl-PL" sz="7200" dirty="0"/>
            </a:br>
            <a:endParaRPr lang="en-GB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1115385" y="4995735"/>
            <a:ext cx="22151705" cy="5801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6"/>
            </a:pPr>
            <a:r>
              <a:rPr lang="pl-PL" sz="4000" dirty="0"/>
              <a:t>zwalczanie przestępstw z nienawiści i brutalnego ekstremizmu,</a:t>
            </a:r>
          </a:p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6"/>
            </a:pPr>
            <a:r>
              <a:rPr lang="pl-PL" sz="4000" dirty="0"/>
              <a:t>zwalczanie przemocy ze względu na płeć,</a:t>
            </a:r>
          </a:p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6"/>
            </a:pPr>
            <a:r>
              <a:rPr lang="pl-PL" sz="4000" dirty="0" smtClean="0"/>
              <a:t>zwalczanie </a:t>
            </a:r>
            <a:r>
              <a:rPr lang="pl-PL" sz="4000" dirty="0"/>
              <a:t>przestępstw wobec pracowników, przestępstw związanych z zatrudnieniem, prania brudnych pieniędzy i korupcji,</a:t>
            </a:r>
          </a:p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6"/>
            </a:pPr>
            <a:r>
              <a:rPr lang="pl-PL" sz="4000" dirty="0" smtClean="0"/>
              <a:t>wzmacnianie </a:t>
            </a:r>
            <a:r>
              <a:rPr lang="pl-PL" sz="4000" dirty="0"/>
              <a:t>efektywności i poprawa wyników działania modelu systemu policyjnego,</a:t>
            </a:r>
          </a:p>
          <a:p>
            <a:pPr marL="742950" lvl="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6"/>
            </a:pPr>
            <a:r>
              <a:rPr lang="pl-PL" sz="4000" dirty="0" smtClean="0"/>
              <a:t>wsparcie </a:t>
            </a:r>
            <a:r>
              <a:rPr lang="pl-PL" sz="4000" dirty="0"/>
              <a:t>systemów służących ochronie i wspieraniu ofiar przestępstw,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6"/>
            </a:pPr>
            <a:r>
              <a:rPr lang="pl-PL" sz="4000" dirty="0" smtClean="0"/>
              <a:t>wspieranie </a:t>
            </a:r>
            <a:r>
              <a:rPr lang="pl-PL" sz="4000" dirty="0"/>
              <a:t>wymiaru sprawiedliwości przyjaznego </a:t>
            </a:r>
            <a:r>
              <a:rPr lang="pl-PL" sz="4000" dirty="0" smtClean="0"/>
              <a:t>dzieciom.</a:t>
            </a:r>
            <a:endParaRPr lang="pl-PL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743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425817"/>
            <a:ext cx="21861705" cy="3293209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PA 20 „Międzynarodowa współpraca policyjna </a:t>
            </a:r>
            <a:r>
              <a:rPr lang="pl-PL" sz="7200" dirty="0" smtClean="0">
                <a:solidFill>
                  <a:srgbClr val="0F3C74"/>
                </a:solidFill>
              </a:rPr>
              <a:t>i zwalczanie </a:t>
            </a:r>
            <a:r>
              <a:rPr lang="pl-PL" sz="7200" dirty="0">
                <a:solidFill>
                  <a:srgbClr val="0F3C74"/>
                </a:solidFill>
              </a:rPr>
              <a:t>przestępczości” </a:t>
            </a:r>
            <a:r>
              <a:rPr lang="pl-PL" sz="7200" dirty="0"/>
              <a:t/>
            </a:r>
            <a:br>
              <a:rPr lang="pl-PL" sz="7200" dirty="0"/>
            </a:br>
            <a:endParaRPr lang="en-GB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2892427" y="5927388"/>
            <a:ext cx="18597622" cy="5369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u="sng" dirty="0" smtClean="0"/>
              <a:t>Punty dodatkowe:</a:t>
            </a:r>
          </a:p>
          <a:p>
            <a:endParaRPr lang="pl-PL" dirty="0"/>
          </a:p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dirty="0"/>
              <a:t>współpraca międzynarodowa, także angażująca Eurojust, Europol, Interpol lub Frontex,</a:t>
            </a:r>
          </a:p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dirty="0"/>
              <a:t>przeciwdziałanie handlowi ludźmi,</a:t>
            </a:r>
          </a:p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dirty="0"/>
              <a:t>zwalczanie przemocy domowej,</a:t>
            </a:r>
          </a:p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dirty="0"/>
              <a:t>zwalczanie przemocy ze względu na płeć,</a:t>
            </a:r>
          </a:p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dirty="0"/>
              <a:t>zaangażowanie jednostek z tzw. „Łańcucha sprawiedliwości”,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dirty="0"/>
              <a:t>zaangażowanie partnera norweskiego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648" y="3052914"/>
            <a:ext cx="2463180" cy="2463180"/>
          </a:xfrm>
          <a:prstGeom prst="rect">
            <a:avLst/>
          </a:prstGeom>
        </p:spPr>
      </p:pic>
      <p:sp>
        <p:nvSpPr>
          <p:cNvPr id="4" name="Prostokąt zaokrąglony 3"/>
          <p:cNvSpPr/>
          <p:nvPr/>
        </p:nvSpPr>
        <p:spPr>
          <a:xfrm>
            <a:off x="16165902" y="8143336"/>
            <a:ext cx="7936302" cy="4537494"/>
          </a:xfrm>
          <a:prstGeom prst="roundRect">
            <a:avLst/>
          </a:prstGeom>
          <a:gradFill flip="none" rotWithShape="1">
            <a:gsLst>
              <a:gs pos="0">
                <a:srgbClr val="0F3C74">
                  <a:tint val="66000"/>
                  <a:satMod val="160000"/>
                </a:srgbClr>
              </a:gs>
              <a:gs pos="50000">
                <a:srgbClr val="0F3C74">
                  <a:tint val="44500"/>
                  <a:satMod val="160000"/>
                </a:srgbClr>
              </a:gs>
              <a:gs pos="100000">
                <a:srgbClr val="0F3C74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16614475" y="8396146"/>
            <a:ext cx="703915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/>
              <a:t>„</a:t>
            </a:r>
            <a:r>
              <a:rPr lang="pl-PL" sz="3200" b="1" dirty="0"/>
              <a:t>Łańcuch sprawiedliwości” – </a:t>
            </a:r>
            <a:r>
              <a:rPr lang="pl-PL" sz="3200" dirty="0"/>
              <a:t>współpraca pomiędzy instytucjami </a:t>
            </a:r>
            <a:r>
              <a:rPr lang="pl-PL" sz="3200" dirty="0" smtClean="0"/>
              <a:t>z obszaru </a:t>
            </a:r>
            <a:r>
              <a:rPr lang="pl-PL" sz="3200" dirty="0"/>
              <a:t>spraw wewnętrznych, tj. Policja, Straż Graniczna, Urząd do Spraw Cudzoziemców, Państwowa Straż Pożarna oraz wymiaru sprawiedliwości, włączając sądy, prokuraturę i służby więzienne</a:t>
            </a:r>
          </a:p>
        </p:txBody>
      </p:sp>
    </p:spTree>
    <p:extLst>
      <p:ext uri="{BB962C8B-B14F-4D97-AF65-F5344CB8AC3E}">
        <p14:creationId xmlns:p14="http://schemas.microsoft.com/office/powerpoint/2010/main" val="165109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632</TotalTime>
  <Words>363</Words>
  <Application>Microsoft Office PowerPoint</Application>
  <PresentationFormat>Niestandardowy</PresentationFormat>
  <Paragraphs>61</Paragraphs>
  <Slides>8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Office-tema</vt:lpstr>
      <vt:lpstr>Nabór otwarty PA 20 – informacje ogólne</vt:lpstr>
      <vt:lpstr>Nabory w Programie „Sprawy wewnętrzne” informacje ogólne</vt:lpstr>
      <vt:lpstr>Nabory w Programie „Sprawy wewnętrzne” informacje ogólne</vt:lpstr>
      <vt:lpstr>PA 20 „Międzynarodowa współpraca policyjna i zwalczanie przestępczości”  </vt:lpstr>
      <vt:lpstr>PA 20 „Międzynarodowa współpraca policyjna i zwalczanie przestępczości”  </vt:lpstr>
      <vt:lpstr>PA 20 „Międzynarodowa współpraca policyjna i zwalczanie przestępczości”  </vt:lpstr>
      <vt:lpstr>PA 20 „Międzynarodowa współpraca policyjna i zwalczanie przestępczości”  </vt:lpstr>
      <vt:lpstr>PA 20 „Międzynarodowa współpraca policyjna i zwalczanie przestępczości”  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Bartik Barbara</cp:lastModifiedBy>
  <cp:revision>47</cp:revision>
  <dcterms:created xsi:type="dcterms:W3CDTF">2017-06-12T12:11:38Z</dcterms:created>
  <dcterms:modified xsi:type="dcterms:W3CDTF">2020-01-14T06:25:55Z</dcterms:modified>
</cp:coreProperties>
</file>