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1519" r:id="rId2"/>
    <p:sldId id="1520" r:id="rId3"/>
    <p:sldId id="1521" r:id="rId4"/>
    <p:sldId id="730" r:id="rId5"/>
    <p:sldId id="259" r:id="rId6"/>
    <p:sldId id="262" r:id="rId7"/>
    <p:sldId id="258" r:id="rId8"/>
    <p:sldId id="1342" r:id="rId9"/>
    <p:sldId id="1522" r:id="rId10"/>
    <p:sldId id="1535" r:id="rId11"/>
    <p:sldId id="1517" r:id="rId12"/>
    <p:sldId id="1536" r:id="rId13"/>
    <p:sldId id="1523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BFE16B-1BB4-4782-848C-5C0AA07053C6}" v="5" dt="2024-08-27T11:31:23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5" autoAdjust="0"/>
    <p:restoredTop sz="94658"/>
  </p:normalViewPr>
  <p:slideViewPr>
    <p:cSldViewPr snapToGrid="0">
      <p:cViewPr varScale="1">
        <p:scale>
          <a:sx n="45" d="100"/>
          <a:sy n="45" d="100"/>
        </p:scale>
        <p:origin x="54" y="8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D64059-7322-914C-8CE4-37EBDEFF7924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1C297A-C945-274A-90EB-36E46053B49C}">
      <dgm:prSet phldrT="[Tekst]" custT="1"/>
      <dgm:spPr>
        <a:solidFill>
          <a:srgbClr val="0070C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l-PL" sz="2400" b="1" dirty="0"/>
            <a:t>PRZYKŁADOWE CELE</a:t>
          </a:r>
        </a:p>
      </dgm:t>
    </dgm:pt>
    <dgm:pt modelId="{2053F189-61C3-2D45-8FB2-1F67196BC9DB}" type="parTrans" cxnId="{E08B11DC-2B36-5548-89F2-9C5AC28B3CA3}">
      <dgm:prSet/>
      <dgm:spPr/>
      <dgm:t>
        <a:bodyPr/>
        <a:lstStyle/>
        <a:p>
          <a:endParaRPr lang="pl-PL" sz="1800"/>
        </a:p>
      </dgm:t>
    </dgm:pt>
    <dgm:pt modelId="{BCCB1A04-EC1C-4A46-9F70-E2E34E770FB8}" type="sibTrans" cxnId="{E08B11DC-2B36-5548-89F2-9C5AC28B3CA3}">
      <dgm:prSet/>
      <dgm:spPr>
        <a:ln w="12700"/>
      </dgm:spPr>
      <dgm:t>
        <a:bodyPr/>
        <a:lstStyle/>
        <a:p>
          <a:endParaRPr lang="pl-PL" sz="1400"/>
        </a:p>
      </dgm:t>
    </dgm:pt>
    <dgm:pt modelId="{FAC9034F-9A37-0C46-B5FA-EECED6764E07}">
      <dgm:prSet phldrT="[Tekst]" custT="1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PKP  - WSTRZYMANIE RUCHU KOLEJOWEGO</a:t>
          </a:r>
        </a:p>
      </dgm:t>
    </dgm:pt>
    <dgm:pt modelId="{8BE9CB33-48DF-3345-80F5-C951CD7BC02D}" type="parTrans" cxnId="{116CC6A6-22E5-B24E-A6D1-5B1F3AD8C587}">
      <dgm:prSet/>
      <dgm:spPr/>
      <dgm:t>
        <a:bodyPr/>
        <a:lstStyle/>
        <a:p>
          <a:endParaRPr lang="pl-PL" sz="1800"/>
        </a:p>
      </dgm:t>
    </dgm:pt>
    <dgm:pt modelId="{8F5D8CBB-4FE0-1C4B-833A-AC23D605868B}" type="sibTrans" cxnId="{116CC6A6-22E5-B24E-A6D1-5B1F3AD8C587}">
      <dgm:prSet/>
      <dgm:spPr/>
      <dgm:t>
        <a:bodyPr/>
        <a:lstStyle/>
        <a:p>
          <a:endParaRPr lang="pl-PL" sz="1800"/>
        </a:p>
      </dgm:t>
    </dgm:pt>
    <dgm:pt modelId="{ECFA8CB8-2455-BD48-A635-ADF32AB97677}">
      <dgm:prSet custT="1"/>
      <dgm:spPr/>
      <dgm:t>
        <a:bodyPr vert="horz" anchor="b" anchorCtr="1"/>
        <a:lstStyle/>
        <a:p>
          <a:pPr algn="l"/>
          <a:r>
            <a:rPr lang="pl-PL" sz="1400" b="1" dirty="0"/>
            <a:t> DESTABILZACJA PAŃSTWA</a:t>
          </a:r>
        </a:p>
      </dgm:t>
    </dgm:pt>
    <dgm:pt modelId="{753BB8CE-28D7-E944-9CCD-DC0E4CFE77D6}" type="parTrans" cxnId="{B459E31F-DAB3-FD42-9BAE-FEE6B0155208}">
      <dgm:prSet/>
      <dgm:spPr/>
      <dgm:t>
        <a:bodyPr/>
        <a:lstStyle/>
        <a:p>
          <a:endParaRPr lang="pl-PL" sz="1800"/>
        </a:p>
      </dgm:t>
    </dgm:pt>
    <dgm:pt modelId="{05DBD63B-61AC-6D40-8C6F-0C10D6435AB2}" type="sibTrans" cxnId="{B459E31F-DAB3-FD42-9BAE-FEE6B0155208}">
      <dgm:prSet/>
      <dgm:spPr/>
      <dgm:t>
        <a:bodyPr/>
        <a:lstStyle/>
        <a:p>
          <a:endParaRPr lang="pl-PL" sz="1800"/>
        </a:p>
      </dgm:t>
    </dgm:pt>
    <dgm:pt modelId="{95AEB88B-40FD-1743-978F-087F7157936F}">
      <dgm:prSet phldrT="[Tekst]" custT="1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BANKI - ZAKŁÓCENIA TRANSAKCJI  </a:t>
          </a:r>
        </a:p>
      </dgm:t>
    </dgm:pt>
    <dgm:pt modelId="{AB2F179E-0C96-2B44-A837-38E1B4E5E8F9}" type="parTrans" cxnId="{D1C232FF-8563-154D-AB43-B4BDD2778E81}">
      <dgm:prSet/>
      <dgm:spPr/>
      <dgm:t>
        <a:bodyPr/>
        <a:lstStyle/>
        <a:p>
          <a:endParaRPr lang="pl-PL"/>
        </a:p>
      </dgm:t>
    </dgm:pt>
    <dgm:pt modelId="{64657A15-6C6E-BA46-B791-D6979D304CDB}" type="sibTrans" cxnId="{D1C232FF-8563-154D-AB43-B4BDD2778E81}">
      <dgm:prSet/>
      <dgm:spPr/>
      <dgm:t>
        <a:bodyPr/>
        <a:lstStyle/>
        <a:p>
          <a:endParaRPr lang="pl-PL"/>
        </a:p>
      </dgm:t>
    </dgm:pt>
    <dgm:pt modelId="{71F71231-26CF-524F-87C5-C65115FC075B}">
      <dgm:prSet phldrT="[Tekst]" custT="1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NIEKOMPLETNE BACKUPY BAZ DANYCH SQL</a:t>
          </a:r>
        </a:p>
      </dgm:t>
    </dgm:pt>
    <dgm:pt modelId="{EF9E6DCC-0224-2B4F-972F-13C811FB4091}" type="parTrans" cxnId="{58EBC0A0-1459-FA4A-8FB3-A6CA7534559D}">
      <dgm:prSet/>
      <dgm:spPr/>
      <dgm:t>
        <a:bodyPr/>
        <a:lstStyle/>
        <a:p>
          <a:endParaRPr lang="pl-PL"/>
        </a:p>
      </dgm:t>
    </dgm:pt>
    <dgm:pt modelId="{F3AEBF07-A5B7-0F4A-AEDB-795287E8E984}" type="sibTrans" cxnId="{58EBC0A0-1459-FA4A-8FB3-A6CA7534559D}">
      <dgm:prSet/>
      <dgm:spPr/>
      <dgm:t>
        <a:bodyPr/>
        <a:lstStyle/>
        <a:p>
          <a:endParaRPr lang="pl-PL"/>
        </a:p>
      </dgm:t>
    </dgm:pt>
    <dgm:pt modelId="{2BBC7B5E-35C2-CC4E-BFDD-BE8EF00C5F69}">
      <dgm:prSet custT="1"/>
      <dgm:spPr/>
      <dgm:t>
        <a:bodyPr vert="horz" anchor="b" anchorCtr="1"/>
        <a:lstStyle/>
        <a:p>
          <a:pPr algn="l"/>
          <a:r>
            <a:rPr lang="pl-PL" sz="1400" b="1" dirty="0"/>
            <a:t> WYWOŁANIE PANIKI SPOŁECZNEJ</a:t>
          </a:r>
        </a:p>
      </dgm:t>
    </dgm:pt>
    <dgm:pt modelId="{022A8BB0-58A9-1C4A-B3B7-235CBCB1273E}" type="parTrans" cxnId="{8C7103D2-A7A4-CD4E-A563-C1F698DECFEB}">
      <dgm:prSet/>
      <dgm:spPr/>
      <dgm:t>
        <a:bodyPr/>
        <a:lstStyle/>
        <a:p>
          <a:endParaRPr lang="pl-PL"/>
        </a:p>
      </dgm:t>
    </dgm:pt>
    <dgm:pt modelId="{CD1E0964-9AC0-384E-A68F-F0297EB9B522}" type="sibTrans" cxnId="{8C7103D2-A7A4-CD4E-A563-C1F698DECFEB}">
      <dgm:prSet/>
      <dgm:spPr/>
      <dgm:t>
        <a:bodyPr/>
        <a:lstStyle/>
        <a:p>
          <a:endParaRPr lang="pl-PL"/>
        </a:p>
      </dgm:t>
    </dgm:pt>
    <dgm:pt modelId="{F0023A44-1973-C940-8826-488104AB33FA}">
      <dgm:prSet custT="1"/>
      <dgm:spPr/>
      <dgm:t>
        <a:bodyPr vert="horz" anchor="b" anchorCtr="1"/>
        <a:lstStyle/>
        <a:p>
          <a:pPr algn="l"/>
          <a:r>
            <a:rPr lang="pl-PL" sz="1400" b="1" dirty="0"/>
            <a:t> UTRATA I WYCIEK DANYCH IT</a:t>
          </a:r>
        </a:p>
      </dgm:t>
    </dgm:pt>
    <dgm:pt modelId="{37F65840-4D9E-9647-860E-B7F0B900EF96}" type="parTrans" cxnId="{EB022928-168B-5F4B-9B69-BEC22B01BE6D}">
      <dgm:prSet/>
      <dgm:spPr/>
      <dgm:t>
        <a:bodyPr/>
        <a:lstStyle/>
        <a:p>
          <a:endParaRPr lang="pl-PL"/>
        </a:p>
      </dgm:t>
    </dgm:pt>
    <dgm:pt modelId="{D074F8E2-B459-2E4B-9C0C-385966359212}" type="sibTrans" cxnId="{EB022928-168B-5F4B-9B69-BEC22B01BE6D}">
      <dgm:prSet/>
      <dgm:spPr/>
      <dgm:t>
        <a:bodyPr/>
        <a:lstStyle/>
        <a:p>
          <a:endParaRPr lang="pl-PL"/>
        </a:p>
      </dgm:t>
    </dgm:pt>
    <dgm:pt modelId="{B62F7E54-856E-5649-ABF3-7E2C9B492CB8}">
      <dgm:prSet custT="1"/>
      <dgm:spPr/>
      <dgm:t>
        <a:bodyPr vert="horz" anchor="b" anchorCtr="1"/>
        <a:lstStyle/>
        <a:p>
          <a:pPr algn="l"/>
          <a:r>
            <a:rPr lang="pl-PL" sz="1400" b="1" dirty="0"/>
            <a:t> ZAGROŻENIE BEZPIECZEŃSTWA  </a:t>
          </a:r>
          <a:br>
            <a:rPr lang="pl-PL" sz="1400" b="1" dirty="0"/>
          </a:br>
          <a:r>
            <a:rPr lang="pl-PL" sz="1400" b="1" dirty="0"/>
            <a:t> NARODOWEGO </a:t>
          </a:r>
        </a:p>
      </dgm:t>
    </dgm:pt>
    <dgm:pt modelId="{A359F5AC-3658-8847-A669-0DD620721F3F}" type="parTrans" cxnId="{E9067FFF-C09F-8B40-B830-4B5C0F0C97C2}">
      <dgm:prSet/>
      <dgm:spPr/>
      <dgm:t>
        <a:bodyPr/>
        <a:lstStyle/>
        <a:p>
          <a:endParaRPr lang="pl-PL"/>
        </a:p>
      </dgm:t>
    </dgm:pt>
    <dgm:pt modelId="{7F79F708-E571-D243-8224-6A5FC035E643}" type="sibTrans" cxnId="{E9067FFF-C09F-8B40-B830-4B5C0F0C97C2}">
      <dgm:prSet/>
      <dgm:spPr/>
      <dgm:t>
        <a:bodyPr/>
        <a:lstStyle/>
        <a:p>
          <a:endParaRPr lang="pl-PL"/>
        </a:p>
      </dgm:t>
    </dgm:pt>
    <dgm:pt modelId="{BA46C014-2501-2E4A-B2B0-8CC3114CAC7E}">
      <dgm:prSet/>
      <dgm:spPr>
        <a:solidFill>
          <a:srgbClr val="0070C0"/>
        </a:solidFill>
      </dgm:spPr>
      <dgm:t>
        <a:bodyPr/>
        <a:lstStyle/>
        <a:p>
          <a:r>
            <a:rPr lang="pl-PL" dirty="0"/>
            <a:t>JAK?</a:t>
          </a:r>
        </a:p>
      </dgm:t>
    </dgm:pt>
    <dgm:pt modelId="{F1EC2E85-94AC-B54E-95C9-F9E9907F6F90}" type="parTrans" cxnId="{9162336F-B835-7044-B30C-25B007A966FD}">
      <dgm:prSet/>
      <dgm:spPr/>
      <dgm:t>
        <a:bodyPr/>
        <a:lstStyle/>
        <a:p>
          <a:endParaRPr lang="pl-PL"/>
        </a:p>
      </dgm:t>
    </dgm:pt>
    <dgm:pt modelId="{4AF361AF-98B8-4D42-A044-8F319DD7FC48}" type="sibTrans" cxnId="{9162336F-B835-7044-B30C-25B007A966FD}">
      <dgm:prSet/>
      <dgm:spPr/>
      <dgm:t>
        <a:bodyPr/>
        <a:lstStyle/>
        <a:p>
          <a:endParaRPr lang="pl-PL"/>
        </a:p>
      </dgm:t>
    </dgm:pt>
    <dgm:pt modelId="{057F182E-0874-1342-A829-B21A1CF3ACE0}">
      <dgm:prSet phldrT="[Tekst]" custT="1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FAŁSZOWANIE DATY I MIEJSCA TRANZAKCJI ELEKTRONICZNYCH Z E-PODPISEM</a:t>
          </a:r>
        </a:p>
      </dgm:t>
    </dgm:pt>
    <dgm:pt modelId="{680748DC-3634-9841-9838-5187AE971DE4}" type="parTrans" cxnId="{AD4CB343-9575-3341-84EB-BF4884E97BB8}">
      <dgm:prSet/>
      <dgm:spPr/>
      <dgm:t>
        <a:bodyPr/>
        <a:lstStyle/>
        <a:p>
          <a:endParaRPr lang="en-GB"/>
        </a:p>
      </dgm:t>
    </dgm:pt>
    <dgm:pt modelId="{F83BEE03-F202-6C4E-BAB4-6F19979064EC}" type="sibTrans" cxnId="{AD4CB343-9575-3341-84EB-BF4884E97BB8}">
      <dgm:prSet/>
      <dgm:spPr/>
      <dgm:t>
        <a:bodyPr/>
        <a:lstStyle/>
        <a:p>
          <a:endParaRPr lang="en-GB"/>
        </a:p>
      </dgm:t>
    </dgm:pt>
    <dgm:pt modelId="{61D97ACF-AF9C-AE4F-9347-4A31387FC009}">
      <dgm:prSet phldrT="[Tekst]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PAŻP - DESTABILIZACJA RUCHU LOTNICZEGO</a:t>
          </a:r>
        </a:p>
      </dgm:t>
    </dgm:pt>
    <dgm:pt modelId="{DA2E27A7-D470-F144-8BCB-27B8A7A0AECB}" type="parTrans" cxnId="{E7DCBD73-01D7-9644-A627-FEFCC02DA819}">
      <dgm:prSet/>
      <dgm:spPr/>
      <dgm:t>
        <a:bodyPr/>
        <a:lstStyle/>
        <a:p>
          <a:endParaRPr lang="en-GB"/>
        </a:p>
      </dgm:t>
    </dgm:pt>
    <dgm:pt modelId="{8B67A2E5-7F41-8E4F-B5EE-DBE5BF0A0C42}" type="sibTrans" cxnId="{E7DCBD73-01D7-9644-A627-FEFCC02DA819}">
      <dgm:prSet/>
      <dgm:spPr/>
      <dgm:t>
        <a:bodyPr/>
        <a:lstStyle/>
        <a:p>
          <a:endParaRPr lang="en-GB"/>
        </a:p>
      </dgm:t>
    </dgm:pt>
    <dgm:pt modelId="{CD5CFC68-195F-084B-9FFC-5A4F288B1D5D}">
      <dgm:prSet phldrT="[Tekst]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SMART CITY - PARALIŻ MIEJSKI </a:t>
          </a:r>
        </a:p>
      </dgm:t>
    </dgm:pt>
    <dgm:pt modelId="{139A404C-947E-9D40-9B5F-29B86ECA6970}" type="parTrans" cxnId="{0129E354-4C25-3545-A2CF-721C8D498FB9}">
      <dgm:prSet/>
      <dgm:spPr/>
      <dgm:t>
        <a:bodyPr/>
        <a:lstStyle/>
        <a:p>
          <a:endParaRPr lang="en-GB"/>
        </a:p>
      </dgm:t>
    </dgm:pt>
    <dgm:pt modelId="{BCA2B6FF-6093-C747-89BC-FEF37577C37F}" type="sibTrans" cxnId="{0129E354-4C25-3545-A2CF-721C8D498FB9}">
      <dgm:prSet/>
      <dgm:spPr/>
      <dgm:t>
        <a:bodyPr/>
        <a:lstStyle/>
        <a:p>
          <a:endParaRPr lang="en-GB"/>
        </a:p>
      </dgm:t>
    </dgm:pt>
    <dgm:pt modelId="{F9CDFE28-A607-4E40-86E0-63A61139944E}">
      <dgm:prSet phldrT="[Tekst]" custT="1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BLOKADA KANAŁÓW SZYFROWANCH IT</a:t>
          </a:r>
        </a:p>
      </dgm:t>
    </dgm:pt>
    <dgm:pt modelId="{1E129DC7-907B-F843-B0F0-E828D2FF86D9}" type="parTrans" cxnId="{F7855CE5-6A0A-1B44-BAB7-A3B9BC020DA9}">
      <dgm:prSet/>
      <dgm:spPr/>
      <dgm:t>
        <a:bodyPr/>
        <a:lstStyle/>
        <a:p>
          <a:endParaRPr lang="en-GB"/>
        </a:p>
      </dgm:t>
    </dgm:pt>
    <dgm:pt modelId="{76DD2EE0-401C-E641-AAFD-A7DEBA8BAF67}" type="sibTrans" cxnId="{F7855CE5-6A0A-1B44-BAB7-A3B9BC020DA9}">
      <dgm:prSet/>
      <dgm:spPr/>
      <dgm:t>
        <a:bodyPr/>
        <a:lstStyle/>
        <a:p>
          <a:endParaRPr lang="en-GB"/>
        </a:p>
      </dgm:t>
    </dgm:pt>
    <dgm:pt modelId="{CB99EA27-8D18-1144-BE80-4F836ABCBE3A}">
      <dgm:prSet phldrT="[Tekst]" custT="1"/>
      <dgm:spPr/>
      <dgm:t>
        <a:bodyPr/>
        <a:lstStyle/>
        <a:p>
          <a:pPr algn="l"/>
          <a:endParaRPr lang="pl-PL" sz="1400" b="1" dirty="0">
            <a:solidFill>
              <a:schemeClr val="tx1"/>
            </a:solidFill>
          </a:endParaRPr>
        </a:p>
      </dgm:t>
    </dgm:pt>
    <dgm:pt modelId="{D583230D-03EF-3043-AD3D-2511F5ED4603}" type="sibTrans" cxnId="{3D85B599-EACC-E54A-B9F8-BE0337360B64}">
      <dgm:prSet/>
      <dgm:spPr/>
      <dgm:t>
        <a:bodyPr/>
        <a:lstStyle/>
        <a:p>
          <a:endParaRPr lang="en-GB"/>
        </a:p>
      </dgm:t>
    </dgm:pt>
    <dgm:pt modelId="{4F0F9CB7-5B8F-E440-80B6-02AF24F49AE9}" type="parTrans" cxnId="{3D85B599-EACC-E54A-B9F8-BE0337360B64}">
      <dgm:prSet/>
      <dgm:spPr/>
      <dgm:t>
        <a:bodyPr/>
        <a:lstStyle/>
        <a:p>
          <a:endParaRPr lang="en-GB"/>
        </a:p>
      </dgm:t>
    </dgm:pt>
    <dgm:pt modelId="{64290729-E398-B140-AF27-14E5139026B0}">
      <dgm:prSet phldrT="[Tekst]" custT="1"/>
      <dgm:spPr/>
      <dgm:t>
        <a:bodyPr/>
        <a:lstStyle/>
        <a:p>
          <a:pPr algn="l"/>
          <a:endParaRPr lang="pl-PL" sz="1400" b="1" dirty="0">
            <a:solidFill>
              <a:schemeClr val="tx1"/>
            </a:solidFill>
          </a:endParaRPr>
        </a:p>
      </dgm:t>
    </dgm:pt>
    <dgm:pt modelId="{1CD60EC9-41EF-6B4F-9594-BA0059A9CEF5}" type="sibTrans" cxnId="{72A90859-095E-854A-921A-E61522A1C924}">
      <dgm:prSet/>
      <dgm:spPr/>
      <dgm:t>
        <a:bodyPr/>
        <a:lstStyle/>
        <a:p>
          <a:endParaRPr lang="en-GB"/>
        </a:p>
      </dgm:t>
    </dgm:pt>
    <dgm:pt modelId="{A12C3DA4-DAE6-1645-8924-D6CC0E05B6C2}" type="parTrans" cxnId="{72A90859-095E-854A-921A-E61522A1C924}">
      <dgm:prSet/>
      <dgm:spPr/>
      <dgm:t>
        <a:bodyPr/>
        <a:lstStyle/>
        <a:p>
          <a:endParaRPr lang="en-GB"/>
        </a:p>
      </dgm:t>
    </dgm:pt>
    <dgm:pt modelId="{5E53BAC7-6F93-7147-A60D-4E4ACE0D99F7}">
      <dgm:prSet phldrT="[Tekst]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WPŁYW NA SYSTEMY WSPARCIA AUTOMATYKI PRZEMYSŁOWEJ (PARALIŻ)</a:t>
          </a:r>
        </a:p>
      </dgm:t>
    </dgm:pt>
    <dgm:pt modelId="{A5FEFA0E-0070-274C-BD13-E5DF9C04137E}" type="sibTrans" cxnId="{5B29800F-77DD-AA48-8CB4-3CB2EE0B3968}">
      <dgm:prSet/>
      <dgm:spPr/>
      <dgm:t>
        <a:bodyPr/>
        <a:lstStyle/>
        <a:p>
          <a:endParaRPr lang="en-GB"/>
        </a:p>
      </dgm:t>
    </dgm:pt>
    <dgm:pt modelId="{B4ED06AB-B54B-384C-99C1-66B553410985}" type="parTrans" cxnId="{5B29800F-77DD-AA48-8CB4-3CB2EE0B3968}">
      <dgm:prSet/>
      <dgm:spPr/>
      <dgm:t>
        <a:bodyPr/>
        <a:lstStyle/>
        <a:p>
          <a:endParaRPr lang="en-GB"/>
        </a:p>
      </dgm:t>
    </dgm:pt>
    <dgm:pt modelId="{2B0254C0-0091-3642-891B-F3A6DC2D6862}">
      <dgm:prSet custT="1"/>
      <dgm:spPr>
        <a:solidFill>
          <a:srgbClr val="0070C0"/>
        </a:solidFill>
      </dgm:spPr>
      <dgm:t>
        <a:bodyPr/>
        <a:lstStyle/>
        <a:p>
          <a:r>
            <a:rPr lang="pl-PL" sz="1800" b="1" dirty="0"/>
            <a:t>PRZYKŁADOWE EFEKTY</a:t>
          </a:r>
        </a:p>
      </dgm:t>
    </dgm:pt>
    <dgm:pt modelId="{3727C168-9282-3D41-B8C0-B3E27DE01E0A}" type="sibTrans" cxnId="{FE6533F5-1354-2F4C-88BA-90661C40C32D}">
      <dgm:prSet/>
      <dgm:spPr/>
      <dgm:t>
        <a:bodyPr/>
        <a:lstStyle/>
        <a:p>
          <a:endParaRPr lang="pl-PL" sz="1800"/>
        </a:p>
      </dgm:t>
    </dgm:pt>
    <dgm:pt modelId="{22904582-EAFA-E540-B466-57FB168467C4}" type="parTrans" cxnId="{FE6533F5-1354-2F4C-88BA-90661C40C32D}">
      <dgm:prSet/>
      <dgm:spPr/>
      <dgm:t>
        <a:bodyPr/>
        <a:lstStyle/>
        <a:p>
          <a:endParaRPr lang="pl-PL" sz="1800"/>
        </a:p>
      </dgm:t>
    </dgm:pt>
    <dgm:pt modelId="{9A14EB81-E0F8-D94C-B22D-262F0324692D}">
      <dgm:prSet custT="1"/>
      <dgm:spPr/>
      <dgm:t>
        <a:bodyPr vert="horz" anchor="b" anchorCtr="1"/>
        <a:lstStyle/>
        <a:p>
          <a:pPr algn="l"/>
          <a:r>
            <a:rPr lang="pl-PL" sz="1400" b="1" dirty="0"/>
            <a:t> SPADEK WARTOŚCI WALUTY PLN </a:t>
          </a:r>
        </a:p>
      </dgm:t>
    </dgm:pt>
    <dgm:pt modelId="{215F7F7B-6BBA-8049-AA30-A9A2C4D26EF5}" type="parTrans" cxnId="{D8485B00-3728-DC49-8262-76B88CA6F067}">
      <dgm:prSet/>
      <dgm:spPr/>
      <dgm:t>
        <a:bodyPr/>
        <a:lstStyle/>
        <a:p>
          <a:endParaRPr lang="en-GB"/>
        </a:p>
      </dgm:t>
    </dgm:pt>
    <dgm:pt modelId="{5C3FC76F-59FB-3C48-B565-0D9B1A7B38B4}" type="sibTrans" cxnId="{D8485B00-3728-DC49-8262-76B88CA6F067}">
      <dgm:prSet/>
      <dgm:spPr/>
      <dgm:t>
        <a:bodyPr/>
        <a:lstStyle/>
        <a:p>
          <a:endParaRPr lang="en-GB"/>
        </a:p>
      </dgm:t>
    </dgm:pt>
    <dgm:pt modelId="{27500119-DF80-8C41-A411-7A2C1149500D}">
      <dgm:prSet custT="1"/>
      <dgm:spPr/>
      <dgm:t>
        <a:bodyPr vert="horz" anchor="b" anchorCtr="1"/>
        <a:lstStyle/>
        <a:p>
          <a:pPr algn="l"/>
          <a:r>
            <a:rPr lang="pl-PL" sz="1400" b="1" dirty="0"/>
            <a:t> FLUKTUACJE W KLUCZOWYCH</a:t>
          </a:r>
        </a:p>
      </dgm:t>
    </dgm:pt>
    <dgm:pt modelId="{34F500E8-8079-CA47-A10A-97AB004185F1}" type="parTrans" cxnId="{E3CD8E1C-AAEA-C844-B1CF-30C1DE4970AE}">
      <dgm:prSet/>
      <dgm:spPr/>
      <dgm:t>
        <a:bodyPr/>
        <a:lstStyle/>
        <a:p>
          <a:endParaRPr lang="en-GB"/>
        </a:p>
      </dgm:t>
    </dgm:pt>
    <dgm:pt modelId="{EF9ADE46-B1BB-B14C-887A-59810C709E89}" type="sibTrans" cxnId="{E3CD8E1C-AAEA-C844-B1CF-30C1DE4970AE}">
      <dgm:prSet/>
      <dgm:spPr/>
      <dgm:t>
        <a:bodyPr/>
        <a:lstStyle/>
        <a:p>
          <a:endParaRPr lang="en-GB"/>
        </a:p>
      </dgm:t>
    </dgm:pt>
    <dgm:pt modelId="{2395ADB6-9CB2-3342-9C60-40825EF7EEDB}">
      <dgm:prSet custT="1"/>
      <dgm:spPr/>
      <dgm:t>
        <a:bodyPr vert="horz" anchor="b" anchorCtr="1"/>
        <a:lstStyle/>
        <a:p>
          <a:pPr algn="l"/>
          <a:r>
            <a:rPr lang="pl-PL" sz="1400" b="1" dirty="0"/>
            <a:t> W KONSEKWENCJI SPADEK PKB</a:t>
          </a:r>
        </a:p>
      </dgm:t>
    </dgm:pt>
    <dgm:pt modelId="{1BD04C6F-F3C7-6D4F-9098-BC0CFC1FA3CB}" type="parTrans" cxnId="{5AD60CD6-10DF-D841-9176-CBBF71B887DD}">
      <dgm:prSet/>
      <dgm:spPr/>
      <dgm:t>
        <a:bodyPr/>
        <a:lstStyle/>
        <a:p>
          <a:endParaRPr lang="en-GB"/>
        </a:p>
      </dgm:t>
    </dgm:pt>
    <dgm:pt modelId="{9E885EA1-C38C-1F4F-AF2E-004BF8201B6F}" type="sibTrans" cxnId="{5AD60CD6-10DF-D841-9176-CBBF71B887DD}">
      <dgm:prSet/>
      <dgm:spPr/>
      <dgm:t>
        <a:bodyPr/>
        <a:lstStyle/>
        <a:p>
          <a:endParaRPr lang="en-GB"/>
        </a:p>
      </dgm:t>
    </dgm:pt>
    <dgm:pt modelId="{F9E61C0E-DECC-A149-9479-6D26403BA9AB}">
      <dgm:prSet custT="1"/>
      <dgm:spPr/>
      <dgm:t>
        <a:bodyPr vert="horz" anchor="b" anchorCtr="1"/>
        <a:lstStyle/>
        <a:p>
          <a:pPr algn="l">
            <a:buFontTx/>
            <a:buNone/>
          </a:pPr>
          <a:r>
            <a:rPr lang="pl-PL" sz="1400" b="1" dirty="0"/>
            <a:t>    SEKTORACH  GOSPODARKI  I</a:t>
          </a:r>
        </a:p>
      </dgm:t>
    </dgm:pt>
    <dgm:pt modelId="{C8EE6998-CE05-6B42-8F8B-EEA0EE2AB786}" type="parTrans" cxnId="{73664C7B-8D90-B34B-98A3-1B9EA3707DC2}">
      <dgm:prSet/>
      <dgm:spPr/>
      <dgm:t>
        <a:bodyPr/>
        <a:lstStyle/>
        <a:p>
          <a:endParaRPr lang="en-GB"/>
        </a:p>
      </dgm:t>
    </dgm:pt>
    <dgm:pt modelId="{FD69070D-C8E7-7341-A820-15E4EA5AE439}" type="sibTrans" cxnId="{73664C7B-8D90-B34B-98A3-1B9EA3707DC2}">
      <dgm:prSet/>
      <dgm:spPr/>
      <dgm:t>
        <a:bodyPr/>
        <a:lstStyle/>
        <a:p>
          <a:endParaRPr lang="en-GB"/>
        </a:p>
      </dgm:t>
    </dgm:pt>
    <dgm:pt modelId="{6249EEE0-A9C8-B248-9B2F-5B7AFE1CDD21}">
      <dgm:prSet custT="1"/>
      <dgm:spPr/>
      <dgm:t>
        <a:bodyPr vert="horz" anchor="b" anchorCtr="1"/>
        <a:lstStyle/>
        <a:p>
          <a:pPr algn="l">
            <a:buFontTx/>
            <a:buNone/>
          </a:pPr>
          <a:r>
            <a:rPr lang="pl-PL" sz="1400" b="1" dirty="0"/>
            <a:t>    INFRASTRUKTURZE KRYTYCZNEJ</a:t>
          </a:r>
        </a:p>
      </dgm:t>
    </dgm:pt>
    <dgm:pt modelId="{F765F0F4-D4C4-174A-83F1-128D709FFE7F}" type="parTrans" cxnId="{31DFF648-1B24-F64E-A452-2F2D525F65DF}">
      <dgm:prSet/>
      <dgm:spPr/>
      <dgm:t>
        <a:bodyPr/>
        <a:lstStyle/>
        <a:p>
          <a:endParaRPr lang="en-GB"/>
        </a:p>
      </dgm:t>
    </dgm:pt>
    <dgm:pt modelId="{1EB3D9C7-D251-1B4F-902B-5BDDEE595C69}" type="sibTrans" cxnId="{31DFF648-1B24-F64E-A452-2F2D525F65DF}">
      <dgm:prSet/>
      <dgm:spPr/>
      <dgm:t>
        <a:bodyPr/>
        <a:lstStyle/>
        <a:p>
          <a:endParaRPr lang="en-GB"/>
        </a:p>
      </dgm:t>
    </dgm:pt>
    <dgm:pt modelId="{D28F4723-01E4-4EE9-BD78-3F7F04D619B7}">
      <dgm:prSet phldrT="[Tekst]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112 – PROBLEMY Z ŁĄCZNOŚCIĄ </a:t>
          </a:r>
        </a:p>
      </dgm:t>
    </dgm:pt>
    <dgm:pt modelId="{AF782DED-65D1-4FF6-9FD0-DD51FE59765E}" type="parTrans" cxnId="{B3E39BF0-3D02-44E5-90EC-B14B660A5605}">
      <dgm:prSet/>
      <dgm:spPr/>
      <dgm:t>
        <a:bodyPr/>
        <a:lstStyle/>
        <a:p>
          <a:endParaRPr lang="pl-PL"/>
        </a:p>
      </dgm:t>
    </dgm:pt>
    <dgm:pt modelId="{8832FA97-407D-479B-A518-09D563DAC8B2}" type="sibTrans" cxnId="{B3E39BF0-3D02-44E5-90EC-B14B660A5605}">
      <dgm:prSet/>
      <dgm:spPr/>
      <dgm:t>
        <a:bodyPr/>
        <a:lstStyle/>
        <a:p>
          <a:endParaRPr lang="pl-PL"/>
        </a:p>
      </dgm:t>
    </dgm:pt>
    <dgm:pt modelId="{A368AB4E-9FD6-4FDC-91AB-0194EFEB6D1D}">
      <dgm:prSet phldrT="[Tekst]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5G – MIN. WYDAJNOŚĆ I AWARIA SYSTEMU</a:t>
          </a:r>
        </a:p>
      </dgm:t>
    </dgm:pt>
    <dgm:pt modelId="{CC9B7A25-B93E-4E9B-AE54-252EFAF6A079}" type="parTrans" cxnId="{10F9DB3A-B4E9-4CE1-9985-AD41D958D08B}">
      <dgm:prSet/>
      <dgm:spPr/>
      <dgm:t>
        <a:bodyPr/>
        <a:lstStyle/>
        <a:p>
          <a:endParaRPr lang="pl-PL"/>
        </a:p>
      </dgm:t>
    </dgm:pt>
    <dgm:pt modelId="{780CF03B-ED6E-40F5-AB27-DEDE0C006D28}" type="sibTrans" cxnId="{10F9DB3A-B4E9-4CE1-9985-AD41D958D08B}">
      <dgm:prSet/>
      <dgm:spPr/>
      <dgm:t>
        <a:bodyPr/>
        <a:lstStyle/>
        <a:p>
          <a:endParaRPr lang="pl-PL"/>
        </a:p>
      </dgm:t>
    </dgm:pt>
    <dgm:pt modelId="{BCDF3437-C2A0-48A0-B67A-8CEF2AB85312}">
      <dgm:prSet phldrT="[Tekst]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ENERGETYKA – PRZERWY W DOSTAWACH</a:t>
          </a:r>
        </a:p>
      </dgm:t>
    </dgm:pt>
    <dgm:pt modelId="{AD6C2165-876E-4922-8735-D1623921391A}" type="parTrans" cxnId="{26984E22-8E1A-4FC6-ACB1-F3F9EE6F2B03}">
      <dgm:prSet/>
      <dgm:spPr/>
      <dgm:t>
        <a:bodyPr/>
        <a:lstStyle/>
        <a:p>
          <a:endParaRPr lang="pl-PL"/>
        </a:p>
      </dgm:t>
    </dgm:pt>
    <dgm:pt modelId="{F537CC7C-5537-406A-BD2F-24E9345088F1}" type="sibTrans" cxnId="{26984E22-8E1A-4FC6-ACB1-F3F9EE6F2B03}">
      <dgm:prSet/>
      <dgm:spPr/>
      <dgm:t>
        <a:bodyPr/>
        <a:lstStyle/>
        <a:p>
          <a:endParaRPr lang="pl-PL"/>
        </a:p>
      </dgm:t>
    </dgm:pt>
    <dgm:pt modelId="{88ADC41F-63CF-4AA7-B433-6138297DA2A2}">
      <dgm:prSet phldrT="[Tekst]" custT="1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GPW – ZATRZYMANIE OPERACJI FINANS. </a:t>
          </a:r>
        </a:p>
      </dgm:t>
    </dgm:pt>
    <dgm:pt modelId="{3B7916F7-CC5A-4B45-82D1-00E61913AE71}" type="parTrans" cxnId="{D1179880-DF0D-4453-9249-F14A5981E7B9}">
      <dgm:prSet/>
      <dgm:spPr/>
      <dgm:t>
        <a:bodyPr/>
        <a:lstStyle/>
        <a:p>
          <a:endParaRPr lang="pl-PL"/>
        </a:p>
      </dgm:t>
    </dgm:pt>
    <dgm:pt modelId="{3BB1B1E8-4462-4643-B782-5C4EC316ED4E}" type="sibTrans" cxnId="{D1179880-DF0D-4453-9249-F14A5981E7B9}">
      <dgm:prSet/>
      <dgm:spPr/>
      <dgm:t>
        <a:bodyPr/>
        <a:lstStyle/>
        <a:p>
          <a:endParaRPr lang="pl-PL"/>
        </a:p>
      </dgm:t>
    </dgm:pt>
    <dgm:pt modelId="{94D9BCA8-3EAB-4310-84CA-B3FEDD049EB0}">
      <dgm:prSet phldrT="[Tekst]" custT="1"/>
      <dgm:spPr/>
      <dgm:t>
        <a:bodyPr/>
        <a:lstStyle/>
        <a:p>
          <a:pPr algn="l"/>
          <a:r>
            <a:rPr lang="pl-PL" sz="1400" b="1" dirty="0">
              <a:solidFill>
                <a:schemeClr val="tx1"/>
              </a:solidFill>
            </a:rPr>
            <a:t>ZAKŁÓCENIE OPERACYJNOŚCI DATA CENTER</a:t>
          </a:r>
        </a:p>
      </dgm:t>
    </dgm:pt>
    <dgm:pt modelId="{FC3C75C1-A53B-4A65-ABE4-5DC6CFA082A7}" type="parTrans" cxnId="{780C4AED-259F-40E2-8C89-93D65290476D}">
      <dgm:prSet/>
      <dgm:spPr/>
      <dgm:t>
        <a:bodyPr/>
        <a:lstStyle/>
        <a:p>
          <a:endParaRPr lang="pl-PL"/>
        </a:p>
      </dgm:t>
    </dgm:pt>
    <dgm:pt modelId="{12F50647-D99F-4585-8A56-1D046D861BCC}" type="sibTrans" cxnId="{780C4AED-259F-40E2-8C89-93D65290476D}">
      <dgm:prSet/>
      <dgm:spPr/>
      <dgm:t>
        <a:bodyPr/>
        <a:lstStyle/>
        <a:p>
          <a:endParaRPr lang="pl-PL"/>
        </a:p>
      </dgm:t>
    </dgm:pt>
    <dgm:pt modelId="{07DEA00D-3F64-4FA6-960C-EEF890B70D90}">
      <dgm:prSet custT="1"/>
      <dgm:spPr/>
      <dgm:t>
        <a:bodyPr vert="horz" anchor="b" anchorCtr="1"/>
        <a:lstStyle/>
        <a:p>
          <a:pPr algn="l"/>
          <a:r>
            <a:rPr lang="pl-PL" sz="1400" b="1" dirty="0"/>
            <a:t> WYWOŁYWANIE KRYZYSÓW </a:t>
          </a:r>
        </a:p>
      </dgm:t>
    </dgm:pt>
    <dgm:pt modelId="{0139D9EB-6CB7-4F65-BB4B-15D7F988C205}" type="parTrans" cxnId="{2F326282-9640-464D-B6CD-E0BC4C141C59}">
      <dgm:prSet/>
      <dgm:spPr/>
      <dgm:t>
        <a:bodyPr/>
        <a:lstStyle/>
        <a:p>
          <a:endParaRPr lang="pl-PL"/>
        </a:p>
      </dgm:t>
    </dgm:pt>
    <dgm:pt modelId="{97E7EE2A-5F87-4AC6-A8C5-8841C383D645}" type="sibTrans" cxnId="{2F326282-9640-464D-B6CD-E0BC4C141C59}">
      <dgm:prSet/>
      <dgm:spPr/>
      <dgm:t>
        <a:bodyPr/>
        <a:lstStyle/>
        <a:p>
          <a:endParaRPr lang="pl-PL"/>
        </a:p>
      </dgm:t>
    </dgm:pt>
    <dgm:pt modelId="{388CB173-112B-4571-B5FB-D2AC401784A8}">
      <dgm:prSet custT="1"/>
      <dgm:spPr/>
      <dgm:t>
        <a:bodyPr vert="horz" anchor="b" anchorCtr="1"/>
        <a:lstStyle/>
        <a:p>
          <a:pPr algn="l"/>
          <a:r>
            <a:rPr lang="pl-PL" sz="1400" b="1" dirty="0"/>
            <a:t>DEST. GŁĘBI LOGISTYCZNEJ NATO</a:t>
          </a:r>
        </a:p>
      </dgm:t>
    </dgm:pt>
    <dgm:pt modelId="{0154C3F2-BD2A-4BDD-8217-E0935B37538E}" type="parTrans" cxnId="{AE4329C8-FD23-444B-A74D-CC52EEB7ED49}">
      <dgm:prSet/>
      <dgm:spPr/>
      <dgm:t>
        <a:bodyPr/>
        <a:lstStyle/>
        <a:p>
          <a:endParaRPr lang="pl-PL"/>
        </a:p>
      </dgm:t>
    </dgm:pt>
    <dgm:pt modelId="{DB1392C3-1757-48F6-A0D6-58AED32C56A6}" type="sibTrans" cxnId="{AE4329C8-FD23-444B-A74D-CC52EEB7ED49}">
      <dgm:prSet/>
      <dgm:spPr/>
      <dgm:t>
        <a:bodyPr/>
        <a:lstStyle/>
        <a:p>
          <a:endParaRPr lang="pl-PL"/>
        </a:p>
      </dgm:t>
    </dgm:pt>
    <dgm:pt modelId="{FE0BF4BB-D577-EF42-972E-FA0459FCAA54}" type="pres">
      <dgm:prSet presAssocID="{ABD64059-7322-914C-8CE4-37EBDEFF7924}" presName="Name0" presStyleCnt="0">
        <dgm:presLayoutVars>
          <dgm:dir/>
          <dgm:animLvl val="lvl"/>
          <dgm:resizeHandles val="exact"/>
        </dgm:presLayoutVars>
      </dgm:prSet>
      <dgm:spPr/>
    </dgm:pt>
    <dgm:pt modelId="{1E482727-D80F-414D-98C8-B17D72710402}" type="pres">
      <dgm:prSet presAssocID="{ABD64059-7322-914C-8CE4-37EBDEFF7924}" presName="tSp" presStyleCnt="0"/>
      <dgm:spPr/>
    </dgm:pt>
    <dgm:pt modelId="{EA70836E-075E-D848-8B92-D35A6818C8DD}" type="pres">
      <dgm:prSet presAssocID="{ABD64059-7322-914C-8CE4-37EBDEFF7924}" presName="bSp" presStyleCnt="0"/>
      <dgm:spPr/>
    </dgm:pt>
    <dgm:pt modelId="{D883FFC4-3B82-B440-85EB-777A3D60CB66}" type="pres">
      <dgm:prSet presAssocID="{ABD64059-7322-914C-8CE4-37EBDEFF7924}" presName="process" presStyleCnt="0"/>
      <dgm:spPr/>
    </dgm:pt>
    <dgm:pt modelId="{E81D9110-1770-264E-B82A-8107B8AB87B4}" type="pres">
      <dgm:prSet presAssocID="{F41C297A-C945-274A-90EB-36E46053B49C}" presName="composite1" presStyleCnt="0"/>
      <dgm:spPr/>
    </dgm:pt>
    <dgm:pt modelId="{C64A2E76-C11C-F047-A67C-E28CF4A018D7}" type="pres">
      <dgm:prSet presAssocID="{F41C297A-C945-274A-90EB-36E46053B49C}" presName="dummyNode1" presStyleLbl="node1" presStyleIdx="0" presStyleCnt="3"/>
      <dgm:spPr/>
    </dgm:pt>
    <dgm:pt modelId="{B63B33FF-27E2-504A-B05A-1FB06175A5C9}" type="pres">
      <dgm:prSet presAssocID="{F41C297A-C945-274A-90EB-36E46053B49C}" presName="childNode1" presStyleLbl="bgAcc1" presStyleIdx="0" presStyleCnt="3" custScaleX="255072" custScaleY="331113" custLinFactNeighborX="1424" custLinFactNeighborY="-21114">
        <dgm:presLayoutVars>
          <dgm:bulletEnabled val="1"/>
        </dgm:presLayoutVars>
      </dgm:prSet>
      <dgm:spPr/>
    </dgm:pt>
    <dgm:pt modelId="{DEBDDA0E-4CD5-7147-A978-AD1800F0947C}" type="pres">
      <dgm:prSet presAssocID="{F41C297A-C945-274A-90EB-36E46053B49C}" presName="childNode1tx" presStyleLbl="bgAcc1" presStyleIdx="0" presStyleCnt="3">
        <dgm:presLayoutVars>
          <dgm:bulletEnabled val="1"/>
        </dgm:presLayoutVars>
      </dgm:prSet>
      <dgm:spPr/>
    </dgm:pt>
    <dgm:pt modelId="{7ABF7266-EBB3-A84B-94B4-AD57281DFBDC}" type="pres">
      <dgm:prSet presAssocID="{F41C297A-C945-274A-90EB-36E46053B49C}" presName="parentNode1" presStyleLbl="node1" presStyleIdx="0" presStyleCnt="3" custScaleX="279689" custScaleY="78826" custLinFactY="89560" custLinFactNeighborX="-17570" custLinFactNeighborY="100000">
        <dgm:presLayoutVars>
          <dgm:chMax val="1"/>
          <dgm:bulletEnabled val="1"/>
        </dgm:presLayoutVars>
      </dgm:prSet>
      <dgm:spPr/>
    </dgm:pt>
    <dgm:pt modelId="{C351E775-333E-DF42-8E4A-9552BA89AE64}" type="pres">
      <dgm:prSet presAssocID="{F41C297A-C945-274A-90EB-36E46053B49C}" presName="connSite1" presStyleCnt="0"/>
      <dgm:spPr/>
    </dgm:pt>
    <dgm:pt modelId="{42A82FEB-87A0-DC4B-A7F8-F07C63ED12A8}" type="pres">
      <dgm:prSet presAssocID="{BCCB1A04-EC1C-4A46-9F70-E2E34E770FB8}" presName="Name9" presStyleLbl="sibTrans2D1" presStyleIdx="0" presStyleCnt="2" custAng="2960285" custScaleX="30255" custScaleY="18225" custLinFactNeighborX="-9142" custLinFactNeighborY="-5707"/>
      <dgm:spPr/>
    </dgm:pt>
    <dgm:pt modelId="{09B0186F-0852-A949-8F6E-6CBB9D796C8B}" type="pres">
      <dgm:prSet presAssocID="{2B0254C0-0091-3642-891B-F3A6DC2D6862}" presName="composite2" presStyleCnt="0"/>
      <dgm:spPr/>
    </dgm:pt>
    <dgm:pt modelId="{AB9D8EEC-4C0E-BC43-96AC-6CE2EBD0C2BF}" type="pres">
      <dgm:prSet presAssocID="{2B0254C0-0091-3642-891B-F3A6DC2D6862}" presName="dummyNode2" presStyleLbl="node1" presStyleIdx="0" presStyleCnt="3"/>
      <dgm:spPr/>
    </dgm:pt>
    <dgm:pt modelId="{181D431C-C59D-C34A-AFD6-4A8E060985D5}" type="pres">
      <dgm:prSet presAssocID="{2B0254C0-0091-3642-891B-F3A6DC2D6862}" presName="childNode2" presStyleLbl="bgAcc1" presStyleIdx="1" presStyleCnt="3" custScaleX="203480" custScaleY="301824" custLinFactX="100000" custLinFactNeighborX="198368" custLinFactNeighborY="-11303">
        <dgm:presLayoutVars>
          <dgm:bulletEnabled val="1"/>
        </dgm:presLayoutVars>
      </dgm:prSet>
      <dgm:spPr/>
    </dgm:pt>
    <dgm:pt modelId="{FF88DEF1-6E4C-EE42-90B3-ECE5734E7E57}" type="pres">
      <dgm:prSet presAssocID="{2B0254C0-0091-3642-891B-F3A6DC2D6862}" presName="childNode2tx" presStyleLbl="bgAcc1" presStyleIdx="1" presStyleCnt="3">
        <dgm:presLayoutVars>
          <dgm:bulletEnabled val="1"/>
        </dgm:presLayoutVars>
      </dgm:prSet>
      <dgm:spPr/>
    </dgm:pt>
    <dgm:pt modelId="{0F7EA0B8-79CD-FA4E-8AC8-2F6F9AAFEFDF}" type="pres">
      <dgm:prSet presAssocID="{2B0254C0-0091-3642-891B-F3A6DC2D6862}" presName="parentNode2" presStyleLbl="node1" presStyleIdx="1" presStyleCnt="3" custScaleX="165652" custScaleY="96049" custLinFactX="122270" custLinFactY="-96353" custLinFactNeighborX="200000" custLinFactNeighborY="-100000">
        <dgm:presLayoutVars>
          <dgm:chMax val="0"/>
          <dgm:bulletEnabled val="1"/>
        </dgm:presLayoutVars>
      </dgm:prSet>
      <dgm:spPr/>
    </dgm:pt>
    <dgm:pt modelId="{B4ACA88B-1F3C-D549-9F2A-36EC21D8591A}" type="pres">
      <dgm:prSet presAssocID="{2B0254C0-0091-3642-891B-F3A6DC2D6862}" presName="connSite2" presStyleCnt="0"/>
      <dgm:spPr/>
    </dgm:pt>
    <dgm:pt modelId="{3F55DEED-7565-C144-92AE-1FD25E8805AE}" type="pres">
      <dgm:prSet presAssocID="{3727C168-9282-3D41-B8C0-B3E27DE01E0A}" presName="Name18" presStyleLbl="sibTrans2D1" presStyleIdx="1" presStyleCnt="2" custAng="19989746" custScaleX="64497" custScaleY="32679" custLinFactNeighborX="2487" custLinFactNeighborY="16307"/>
      <dgm:spPr/>
    </dgm:pt>
    <dgm:pt modelId="{342BA474-502C-ED4B-AF27-BE82910DAC25}" type="pres">
      <dgm:prSet presAssocID="{BA46C014-2501-2E4A-B2B0-8CC3114CAC7E}" presName="composite1" presStyleCnt="0"/>
      <dgm:spPr/>
    </dgm:pt>
    <dgm:pt modelId="{A86E0930-A9FE-2548-94E3-A19165CC50AA}" type="pres">
      <dgm:prSet presAssocID="{BA46C014-2501-2E4A-B2B0-8CC3114CAC7E}" presName="dummyNode1" presStyleLbl="node1" presStyleIdx="1" presStyleCnt="3"/>
      <dgm:spPr/>
    </dgm:pt>
    <dgm:pt modelId="{D5CC775D-3F60-6B4D-B1E2-D832100A203C}" type="pres">
      <dgm:prSet presAssocID="{BA46C014-2501-2E4A-B2B0-8CC3114CAC7E}" presName="childNode1" presStyleLbl="bgAcc1" presStyleIdx="2" presStyleCnt="3" custScaleX="281696" custScaleY="134133" custLinFactX="-100000" custLinFactNeighborX="-122466" custLinFactNeighborY="4470">
        <dgm:presLayoutVars>
          <dgm:bulletEnabled val="1"/>
        </dgm:presLayoutVars>
      </dgm:prSet>
      <dgm:spPr>
        <a:ln>
          <a:solidFill>
            <a:schemeClr val="accent1"/>
          </a:solidFill>
        </a:ln>
      </dgm:spPr>
    </dgm:pt>
    <dgm:pt modelId="{B5571D03-F995-A240-B83C-71A4429CBDE9}" type="pres">
      <dgm:prSet presAssocID="{BA46C014-2501-2E4A-B2B0-8CC3114CAC7E}" presName="childNode1tx" presStyleLbl="bgAcc1" presStyleIdx="2" presStyleCnt="3">
        <dgm:presLayoutVars>
          <dgm:bulletEnabled val="1"/>
        </dgm:presLayoutVars>
      </dgm:prSet>
      <dgm:spPr/>
    </dgm:pt>
    <dgm:pt modelId="{F2D787B7-972E-3244-B424-2EE787441A30}" type="pres">
      <dgm:prSet presAssocID="{BA46C014-2501-2E4A-B2B0-8CC3114CAC7E}" presName="parentNode1" presStyleLbl="node1" presStyleIdx="2" presStyleCnt="3" custLinFactX="-100000" custLinFactY="-97398" custLinFactNeighborX="-172273" custLinFactNeighborY="-100000">
        <dgm:presLayoutVars>
          <dgm:chMax val="1"/>
          <dgm:bulletEnabled val="1"/>
        </dgm:presLayoutVars>
      </dgm:prSet>
      <dgm:spPr/>
    </dgm:pt>
    <dgm:pt modelId="{AFC01402-99CC-2849-8115-A1D7F3E8116F}" type="pres">
      <dgm:prSet presAssocID="{BA46C014-2501-2E4A-B2B0-8CC3114CAC7E}" presName="connSite1" presStyleCnt="0"/>
      <dgm:spPr/>
    </dgm:pt>
  </dgm:ptLst>
  <dgm:cxnLst>
    <dgm:cxn modelId="{D8485B00-3728-DC49-8262-76B88CA6F067}" srcId="{2B0254C0-0091-3642-891B-F3A6DC2D6862}" destId="{9A14EB81-E0F8-D94C-B22D-262F0324692D}" srcOrd="5" destOrd="0" parTransId="{215F7F7B-6BBA-8049-AA30-A9A2C4D26EF5}" sibTransId="{5C3FC76F-59FB-3C48-B565-0D9B1A7B38B4}"/>
    <dgm:cxn modelId="{5B29800F-77DD-AA48-8CB4-3CB2EE0B3968}" srcId="{F41C297A-C945-274A-90EB-36E46053B49C}" destId="{5E53BAC7-6F93-7147-A60D-4E4ACE0D99F7}" srcOrd="12" destOrd="0" parTransId="{B4ED06AB-B54B-384C-99C1-66B553410985}" sibTransId="{A5FEFA0E-0070-274C-BD13-E5DF9C04137E}"/>
    <dgm:cxn modelId="{D19F2F17-0C7D-2544-9CFD-BE53DC3D6DD0}" type="presOf" srcId="{F9E61C0E-DECC-A149-9479-6D26403BA9AB}" destId="{181D431C-C59D-C34A-AFD6-4A8E060985D5}" srcOrd="0" destOrd="7" presId="urn:microsoft.com/office/officeart/2005/8/layout/hProcess4"/>
    <dgm:cxn modelId="{16609D17-D15F-8C44-BE31-2FC37552585C}" type="presOf" srcId="{5E53BAC7-6F93-7147-A60D-4E4ACE0D99F7}" destId="{DEBDDA0E-4CD5-7147-A978-AD1800F0947C}" srcOrd="1" destOrd="12" presId="urn:microsoft.com/office/officeart/2005/8/layout/hProcess4"/>
    <dgm:cxn modelId="{E3CD8E1C-AAEA-C844-B1CF-30C1DE4970AE}" srcId="{2B0254C0-0091-3642-891B-F3A6DC2D6862}" destId="{27500119-DF80-8C41-A411-7A2C1149500D}" srcOrd="6" destOrd="0" parTransId="{34F500E8-8079-CA47-A10A-97AB004185F1}" sibTransId="{EF9ADE46-B1BB-B14C-887A-59810C709E89}"/>
    <dgm:cxn modelId="{B459E31F-DAB3-FD42-9BAE-FEE6B0155208}" srcId="{2B0254C0-0091-3642-891B-F3A6DC2D6862}" destId="{ECFA8CB8-2455-BD48-A635-ADF32AB97677}" srcOrd="0" destOrd="0" parTransId="{753BB8CE-28D7-E944-9CCD-DC0E4CFE77D6}" sibTransId="{05DBD63B-61AC-6D40-8C6F-0C10D6435AB2}"/>
    <dgm:cxn modelId="{1B9F4120-5A81-B345-94A0-7F7C835FC71B}" type="presOf" srcId="{FAC9034F-9A37-0C46-B5FA-EECED6764E07}" destId="{B63B33FF-27E2-504A-B05A-1FB06175A5C9}" srcOrd="0" destOrd="2" presId="urn:microsoft.com/office/officeart/2005/8/layout/hProcess4"/>
    <dgm:cxn modelId="{26984E22-8E1A-4FC6-ACB1-F3F9EE6F2B03}" srcId="{F41C297A-C945-274A-90EB-36E46053B49C}" destId="{BCDF3437-C2A0-48A0-B67A-8CEF2AB85312}" srcOrd="1" destOrd="0" parTransId="{AD6C2165-876E-4922-8735-D1623921391A}" sibTransId="{F537CC7C-5537-406A-BD2F-24E9345088F1}"/>
    <dgm:cxn modelId="{255B8D26-A325-1B4D-8604-4CCA5E97968C}" type="presOf" srcId="{B62F7E54-856E-5649-ABF3-7E2C9B492CB8}" destId="{FF88DEF1-6E4C-EE42-90B3-ECE5734E7E57}" srcOrd="1" destOrd="10" presId="urn:microsoft.com/office/officeart/2005/8/layout/hProcess4"/>
    <dgm:cxn modelId="{B5BAFD27-D76F-334A-94C5-2A05A45A6D81}" type="presOf" srcId="{9A14EB81-E0F8-D94C-B22D-262F0324692D}" destId="{181D431C-C59D-C34A-AFD6-4A8E060985D5}" srcOrd="0" destOrd="5" presId="urn:microsoft.com/office/officeart/2005/8/layout/hProcess4"/>
    <dgm:cxn modelId="{EB022928-168B-5F4B-9B69-BEC22B01BE6D}" srcId="{2B0254C0-0091-3642-891B-F3A6DC2D6862}" destId="{F0023A44-1973-C940-8826-488104AB33FA}" srcOrd="9" destOrd="0" parTransId="{37F65840-4D9E-9647-860E-B7F0B900EF96}" sibTransId="{D074F8E2-B459-2E4B-9C0C-385966359212}"/>
    <dgm:cxn modelId="{C444E42A-C987-4C32-AAB0-AEDEC9BE3377}" type="presOf" srcId="{388CB173-112B-4571-B5FB-D2AC401784A8}" destId="{181D431C-C59D-C34A-AFD6-4A8E060985D5}" srcOrd="0" destOrd="1" presId="urn:microsoft.com/office/officeart/2005/8/layout/hProcess4"/>
    <dgm:cxn modelId="{A198092C-2E2B-4748-80A0-6E841493A482}" type="presOf" srcId="{057F182E-0874-1342-A829-B21A1CF3ACE0}" destId="{DEBDDA0E-4CD5-7147-A978-AD1800F0947C}" srcOrd="1" destOrd="11" presId="urn:microsoft.com/office/officeart/2005/8/layout/hProcess4"/>
    <dgm:cxn modelId="{882E322D-324A-4CC0-8096-F95D9CC87A45}" type="presOf" srcId="{07DEA00D-3F64-4FA6-960C-EEF890B70D90}" destId="{181D431C-C59D-C34A-AFD6-4A8E060985D5}" srcOrd="0" destOrd="2" presId="urn:microsoft.com/office/officeart/2005/8/layout/hProcess4"/>
    <dgm:cxn modelId="{C4E5B42D-8C49-214B-9C2E-B0DD07C343B1}" type="presOf" srcId="{2BBC7B5E-35C2-CC4E-BFDD-BE8EF00C5F69}" destId="{FF88DEF1-6E4C-EE42-90B3-ECE5734E7E57}" srcOrd="1" destOrd="4" presId="urn:microsoft.com/office/officeart/2005/8/layout/hProcess4"/>
    <dgm:cxn modelId="{DF196C31-299E-7944-8EC0-1225E1373966}" type="presOf" srcId="{BA46C014-2501-2E4A-B2B0-8CC3114CAC7E}" destId="{F2D787B7-972E-3244-B424-2EE787441A30}" srcOrd="0" destOrd="0" presId="urn:microsoft.com/office/officeart/2005/8/layout/hProcess4"/>
    <dgm:cxn modelId="{02CEB732-D375-4239-8E24-3117E1125BE8}" type="presOf" srcId="{94D9BCA8-3EAB-4310-84CA-B3FEDD049EB0}" destId="{B63B33FF-27E2-504A-B05A-1FB06175A5C9}" srcOrd="0" destOrd="9" presId="urn:microsoft.com/office/officeart/2005/8/layout/hProcess4"/>
    <dgm:cxn modelId="{10F9DB3A-B4E9-4CE1-9985-AD41D958D08B}" srcId="{F41C297A-C945-274A-90EB-36E46053B49C}" destId="{A368AB4E-9FD6-4FDC-91AB-0194EFEB6D1D}" srcOrd="0" destOrd="0" parTransId="{CC9B7A25-B93E-4E9B-AE54-252EFAF6A079}" sibTransId="{780CF03B-ED6E-40F5-AB27-DEDE0C006D28}"/>
    <dgm:cxn modelId="{397EF43C-493D-774C-BD30-F242ECFCAF64}" type="presOf" srcId="{F0023A44-1973-C940-8826-488104AB33FA}" destId="{FF88DEF1-6E4C-EE42-90B3-ECE5734E7E57}" srcOrd="1" destOrd="9" presId="urn:microsoft.com/office/officeart/2005/8/layout/hProcess4"/>
    <dgm:cxn modelId="{D23D1E5B-6C71-9B42-97FC-74F2605C6013}" type="presOf" srcId="{9A14EB81-E0F8-D94C-B22D-262F0324692D}" destId="{FF88DEF1-6E4C-EE42-90B3-ECE5734E7E57}" srcOrd="1" destOrd="5" presId="urn:microsoft.com/office/officeart/2005/8/layout/hProcess4"/>
    <dgm:cxn modelId="{C807B45C-4252-7748-8BEB-4D44AA6AC446}" type="presOf" srcId="{27500119-DF80-8C41-A411-7A2C1149500D}" destId="{FF88DEF1-6E4C-EE42-90B3-ECE5734E7E57}" srcOrd="1" destOrd="6" presId="urn:microsoft.com/office/officeart/2005/8/layout/hProcess4"/>
    <dgm:cxn modelId="{9A161660-D4E6-8942-A42F-6659D594C76B}" type="presOf" srcId="{3727C168-9282-3D41-B8C0-B3E27DE01E0A}" destId="{3F55DEED-7565-C144-92AE-1FD25E8805AE}" srcOrd="0" destOrd="0" presId="urn:microsoft.com/office/officeart/2005/8/layout/hProcess4"/>
    <dgm:cxn modelId="{AD4CB343-9575-3341-84EB-BF4884E97BB8}" srcId="{F41C297A-C945-274A-90EB-36E46053B49C}" destId="{057F182E-0874-1342-A829-B21A1CF3ACE0}" srcOrd="11" destOrd="0" parTransId="{680748DC-3634-9841-9838-5187AE971DE4}" sibTransId="{F83BEE03-F202-6C4E-BAB4-6F19979064EC}"/>
    <dgm:cxn modelId="{31DFF648-1B24-F64E-A452-2F2D525F65DF}" srcId="{2B0254C0-0091-3642-891B-F3A6DC2D6862}" destId="{6249EEE0-A9C8-B248-9B2F-5B7AFE1CDD21}" srcOrd="8" destOrd="0" parTransId="{F765F0F4-D4C4-174A-83F1-128D709FFE7F}" sibTransId="{1EB3D9C7-D251-1B4F-902B-5BDDEE595C69}"/>
    <dgm:cxn modelId="{1C159C4B-EC49-4F98-9A72-A228405787E2}" type="presOf" srcId="{94D9BCA8-3EAB-4310-84CA-B3FEDD049EB0}" destId="{DEBDDA0E-4CD5-7147-A978-AD1800F0947C}" srcOrd="1" destOrd="9" presId="urn:microsoft.com/office/officeart/2005/8/layout/hProcess4"/>
    <dgm:cxn modelId="{F4BCC86B-3DAC-4BD3-9AD7-9C5E148BC8DC}" type="presOf" srcId="{A368AB4E-9FD6-4FDC-91AB-0194EFEB6D1D}" destId="{B63B33FF-27E2-504A-B05A-1FB06175A5C9}" srcOrd="0" destOrd="0" presId="urn:microsoft.com/office/officeart/2005/8/layout/hProcess4"/>
    <dgm:cxn modelId="{39AC566D-EBD5-9C40-B128-04DDD8D21701}" type="presOf" srcId="{F9E61C0E-DECC-A149-9479-6D26403BA9AB}" destId="{FF88DEF1-6E4C-EE42-90B3-ECE5734E7E57}" srcOrd="1" destOrd="7" presId="urn:microsoft.com/office/officeart/2005/8/layout/hProcess4"/>
    <dgm:cxn modelId="{244ACD4E-44E1-794C-91C1-A32908851BDC}" type="presOf" srcId="{71F71231-26CF-524F-87C5-C65115FC075B}" destId="{DEBDDA0E-4CD5-7147-A978-AD1800F0947C}" srcOrd="1" destOrd="10" presId="urn:microsoft.com/office/officeart/2005/8/layout/hProcess4"/>
    <dgm:cxn modelId="{9162336F-B835-7044-B30C-25B007A966FD}" srcId="{ABD64059-7322-914C-8CE4-37EBDEFF7924}" destId="{BA46C014-2501-2E4A-B2B0-8CC3114CAC7E}" srcOrd="2" destOrd="0" parTransId="{F1EC2E85-94AC-B54E-95C9-F9E9907F6F90}" sibTransId="{4AF361AF-98B8-4D42-A044-8F319DD7FC48}"/>
    <dgm:cxn modelId="{5FAD3A6F-9227-3344-A9C3-F65CF4376D4C}" type="presOf" srcId="{95AEB88B-40FD-1743-978F-087F7157936F}" destId="{B63B33FF-27E2-504A-B05A-1FB06175A5C9}" srcOrd="0" destOrd="6" presId="urn:microsoft.com/office/officeart/2005/8/layout/hProcess4"/>
    <dgm:cxn modelId="{4AE5B071-6E17-EB46-A10C-52EB84CC50D1}" type="presOf" srcId="{CB99EA27-8D18-1144-BE80-4F836ABCBE3A}" destId="{DEBDDA0E-4CD5-7147-A978-AD1800F0947C}" srcOrd="1" destOrd="14" presId="urn:microsoft.com/office/officeart/2005/8/layout/hProcess4"/>
    <dgm:cxn modelId="{955B1B72-A6B4-7F48-8779-21153004D24F}" type="presOf" srcId="{057F182E-0874-1342-A829-B21A1CF3ACE0}" destId="{B63B33FF-27E2-504A-B05A-1FB06175A5C9}" srcOrd="0" destOrd="11" presId="urn:microsoft.com/office/officeart/2005/8/layout/hProcess4"/>
    <dgm:cxn modelId="{DB0DFE72-E3A0-4881-930D-163F13B9F828}" type="presOf" srcId="{D28F4723-01E4-4EE9-BD78-3F7F04D619B7}" destId="{DEBDDA0E-4CD5-7147-A978-AD1800F0947C}" srcOrd="1" destOrd="5" presId="urn:microsoft.com/office/officeart/2005/8/layout/hProcess4"/>
    <dgm:cxn modelId="{FCD08453-13F9-284A-8FA3-86D559A4BFAE}" type="presOf" srcId="{6249EEE0-A9C8-B248-9B2F-5B7AFE1CDD21}" destId="{181D431C-C59D-C34A-AFD6-4A8E060985D5}" srcOrd="0" destOrd="8" presId="urn:microsoft.com/office/officeart/2005/8/layout/hProcess4"/>
    <dgm:cxn modelId="{136F8653-7D02-FD4E-99BC-64A42EAAF3CD}" type="presOf" srcId="{F41C297A-C945-274A-90EB-36E46053B49C}" destId="{7ABF7266-EBB3-A84B-94B4-AD57281DFBDC}" srcOrd="0" destOrd="0" presId="urn:microsoft.com/office/officeart/2005/8/layout/hProcess4"/>
    <dgm:cxn modelId="{E7DCBD73-01D7-9644-A627-FEFCC02DA819}" srcId="{F41C297A-C945-274A-90EB-36E46053B49C}" destId="{61D97ACF-AF9C-AE4F-9347-4A31387FC009}" srcOrd="3" destOrd="0" parTransId="{DA2E27A7-D470-F144-8BCB-27B8A7A0AECB}" sibTransId="{8B67A2E5-7F41-8E4F-B5EE-DBE5BF0A0C42}"/>
    <dgm:cxn modelId="{0129E354-4C25-3545-A2CF-721C8D498FB9}" srcId="{F41C297A-C945-274A-90EB-36E46053B49C}" destId="{CD5CFC68-195F-084B-9FFC-5A4F288B1D5D}" srcOrd="4" destOrd="0" parTransId="{139A404C-947E-9D40-9B5F-29B86ECA6970}" sibTransId="{BCA2B6FF-6093-C747-89BC-FEF37577C37F}"/>
    <dgm:cxn modelId="{472AFF54-7174-FC49-A01E-BEB79AE2E40E}" type="presOf" srcId="{BCCB1A04-EC1C-4A46-9F70-E2E34E770FB8}" destId="{42A82FEB-87A0-DC4B-A7F8-F07C63ED12A8}" srcOrd="0" destOrd="0" presId="urn:microsoft.com/office/officeart/2005/8/layout/hProcess4"/>
    <dgm:cxn modelId="{BD2C1175-78F2-FD43-B238-03DD3A3C58E6}" type="presOf" srcId="{F9CDFE28-A607-4E40-86E0-63A61139944E}" destId="{B63B33FF-27E2-504A-B05A-1FB06175A5C9}" srcOrd="0" destOrd="8" presId="urn:microsoft.com/office/officeart/2005/8/layout/hProcess4"/>
    <dgm:cxn modelId="{72A90859-095E-854A-921A-E61522A1C924}" srcId="{F41C297A-C945-274A-90EB-36E46053B49C}" destId="{64290729-E398-B140-AF27-14E5139026B0}" srcOrd="13" destOrd="0" parTransId="{A12C3DA4-DAE6-1645-8924-D6CC0E05B6C2}" sibTransId="{1CD60EC9-41EF-6B4F-9594-BA0059A9CEF5}"/>
    <dgm:cxn modelId="{84AA737A-DE0E-D040-9F4D-DA78AB77E394}" type="presOf" srcId="{F9CDFE28-A607-4E40-86E0-63A61139944E}" destId="{DEBDDA0E-4CD5-7147-A978-AD1800F0947C}" srcOrd="1" destOrd="8" presId="urn:microsoft.com/office/officeart/2005/8/layout/hProcess4"/>
    <dgm:cxn modelId="{73664C7B-8D90-B34B-98A3-1B9EA3707DC2}" srcId="{2B0254C0-0091-3642-891B-F3A6DC2D6862}" destId="{F9E61C0E-DECC-A149-9479-6D26403BA9AB}" srcOrd="7" destOrd="0" parTransId="{C8EE6998-CE05-6B42-8F8B-EEA0EE2AB786}" sibTransId="{FD69070D-C8E7-7341-A820-15E4EA5AE439}"/>
    <dgm:cxn modelId="{9CEBDA7B-C532-3843-88B6-0C6728B9297D}" type="presOf" srcId="{2BBC7B5E-35C2-CC4E-BFDD-BE8EF00C5F69}" destId="{181D431C-C59D-C34A-AFD6-4A8E060985D5}" srcOrd="0" destOrd="4" presId="urn:microsoft.com/office/officeart/2005/8/layout/hProcess4"/>
    <dgm:cxn modelId="{558FD17F-55C2-D249-8830-974A1BB2043D}" type="presOf" srcId="{ABD64059-7322-914C-8CE4-37EBDEFF7924}" destId="{FE0BF4BB-D577-EF42-972E-FA0459FCAA54}" srcOrd="0" destOrd="0" presId="urn:microsoft.com/office/officeart/2005/8/layout/hProcess4"/>
    <dgm:cxn modelId="{D1179880-DF0D-4453-9249-F14A5981E7B9}" srcId="{F41C297A-C945-274A-90EB-36E46053B49C}" destId="{88ADC41F-63CF-4AA7-B433-6138297DA2A2}" srcOrd="7" destOrd="0" parTransId="{3B7916F7-CC5A-4B45-82D1-00E61913AE71}" sibTransId="{3BB1B1E8-4462-4643-B782-5C4EC316ED4E}"/>
    <dgm:cxn modelId="{2F326282-9640-464D-B6CD-E0BC4C141C59}" srcId="{2B0254C0-0091-3642-891B-F3A6DC2D6862}" destId="{07DEA00D-3F64-4FA6-960C-EEF890B70D90}" srcOrd="2" destOrd="0" parTransId="{0139D9EB-6CB7-4F65-BB4B-15D7F988C205}" sibTransId="{97E7EE2A-5F87-4AC6-A8C5-8841C383D645}"/>
    <dgm:cxn modelId="{77E3BA82-7FFB-8841-AE42-9114BE418379}" type="presOf" srcId="{64290729-E398-B140-AF27-14E5139026B0}" destId="{B63B33FF-27E2-504A-B05A-1FB06175A5C9}" srcOrd="0" destOrd="13" presId="urn:microsoft.com/office/officeart/2005/8/layout/hProcess4"/>
    <dgm:cxn modelId="{ED58B285-066A-6549-A3A6-DEF36F018AD3}" type="presOf" srcId="{61D97ACF-AF9C-AE4F-9347-4A31387FC009}" destId="{B63B33FF-27E2-504A-B05A-1FB06175A5C9}" srcOrd="0" destOrd="3" presId="urn:microsoft.com/office/officeart/2005/8/layout/hProcess4"/>
    <dgm:cxn modelId="{04DF2E86-92CF-6C4A-91E3-FD874FA4FADF}" type="presOf" srcId="{71F71231-26CF-524F-87C5-C65115FC075B}" destId="{B63B33FF-27E2-504A-B05A-1FB06175A5C9}" srcOrd="0" destOrd="10" presId="urn:microsoft.com/office/officeart/2005/8/layout/hProcess4"/>
    <dgm:cxn modelId="{46F02987-5190-F54A-8B71-F050348E4ABF}" type="presOf" srcId="{2B0254C0-0091-3642-891B-F3A6DC2D6862}" destId="{0F7EA0B8-79CD-FA4E-8AC8-2F6F9AAFEFDF}" srcOrd="0" destOrd="0" presId="urn:microsoft.com/office/officeart/2005/8/layout/hProcess4"/>
    <dgm:cxn modelId="{19D6D187-F3FE-D14D-80B5-7CD49953C3D6}" type="presOf" srcId="{F0023A44-1973-C940-8826-488104AB33FA}" destId="{181D431C-C59D-C34A-AFD6-4A8E060985D5}" srcOrd="0" destOrd="9" presId="urn:microsoft.com/office/officeart/2005/8/layout/hProcess4"/>
    <dgm:cxn modelId="{0C2E2A8A-1DEF-5E45-A2FC-74C9DFD11DFE}" type="presOf" srcId="{CB99EA27-8D18-1144-BE80-4F836ABCBE3A}" destId="{B63B33FF-27E2-504A-B05A-1FB06175A5C9}" srcOrd="0" destOrd="14" presId="urn:microsoft.com/office/officeart/2005/8/layout/hProcess4"/>
    <dgm:cxn modelId="{B5631E8E-B98F-9C40-9CFF-A272343E1EE8}" type="presOf" srcId="{27500119-DF80-8C41-A411-7A2C1149500D}" destId="{181D431C-C59D-C34A-AFD6-4A8E060985D5}" srcOrd="0" destOrd="6" presId="urn:microsoft.com/office/officeart/2005/8/layout/hProcess4"/>
    <dgm:cxn modelId="{3D85B599-EACC-E54A-B9F8-BE0337360B64}" srcId="{F41C297A-C945-274A-90EB-36E46053B49C}" destId="{CB99EA27-8D18-1144-BE80-4F836ABCBE3A}" srcOrd="14" destOrd="0" parTransId="{4F0F9CB7-5B8F-E440-80B6-02AF24F49AE9}" sibTransId="{D583230D-03EF-3043-AD3D-2511F5ED4603}"/>
    <dgm:cxn modelId="{3560ED9A-055E-49A7-B9B8-206276245C59}" type="presOf" srcId="{D28F4723-01E4-4EE9-BD78-3F7F04D619B7}" destId="{B63B33FF-27E2-504A-B05A-1FB06175A5C9}" srcOrd="0" destOrd="5" presId="urn:microsoft.com/office/officeart/2005/8/layout/hProcess4"/>
    <dgm:cxn modelId="{EF2AB99E-B649-6F43-98BB-B07113FF936D}" type="presOf" srcId="{CD5CFC68-195F-084B-9FFC-5A4F288B1D5D}" destId="{DEBDDA0E-4CD5-7147-A978-AD1800F0947C}" srcOrd="1" destOrd="4" presId="urn:microsoft.com/office/officeart/2005/8/layout/hProcess4"/>
    <dgm:cxn modelId="{58EBC0A0-1459-FA4A-8FB3-A6CA7534559D}" srcId="{F41C297A-C945-274A-90EB-36E46053B49C}" destId="{71F71231-26CF-524F-87C5-C65115FC075B}" srcOrd="10" destOrd="0" parTransId="{EF9E6DCC-0224-2B4F-972F-13C811FB4091}" sibTransId="{F3AEBF07-A5B7-0F4A-AEDB-795287E8E984}"/>
    <dgm:cxn modelId="{116CC6A6-22E5-B24E-A6D1-5B1F3AD8C587}" srcId="{F41C297A-C945-274A-90EB-36E46053B49C}" destId="{FAC9034F-9A37-0C46-B5FA-EECED6764E07}" srcOrd="2" destOrd="0" parTransId="{8BE9CB33-48DF-3345-80F5-C951CD7BC02D}" sibTransId="{8F5D8CBB-4FE0-1C4B-833A-AC23D605868B}"/>
    <dgm:cxn modelId="{76350FB1-9A0F-4E79-97E4-4E5E3701B760}" type="presOf" srcId="{BCDF3437-C2A0-48A0-B67A-8CEF2AB85312}" destId="{DEBDDA0E-4CD5-7147-A978-AD1800F0947C}" srcOrd="1" destOrd="1" presId="urn:microsoft.com/office/officeart/2005/8/layout/hProcess4"/>
    <dgm:cxn modelId="{98EC19B1-4573-3C48-A7F2-97B761DADE92}" type="presOf" srcId="{ECFA8CB8-2455-BD48-A635-ADF32AB97677}" destId="{FF88DEF1-6E4C-EE42-90B3-ECE5734E7E57}" srcOrd="1" destOrd="0" presId="urn:microsoft.com/office/officeart/2005/8/layout/hProcess4"/>
    <dgm:cxn modelId="{5E85F2B2-7CAF-B749-9857-1B4080552704}" type="presOf" srcId="{61D97ACF-AF9C-AE4F-9347-4A31387FC009}" destId="{DEBDDA0E-4CD5-7147-A978-AD1800F0947C}" srcOrd="1" destOrd="3" presId="urn:microsoft.com/office/officeart/2005/8/layout/hProcess4"/>
    <dgm:cxn modelId="{A05696B9-B6E5-784D-92EC-297ED4964661}" type="presOf" srcId="{6249EEE0-A9C8-B248-9B2F-5B7AFE1CDD21}" destId="{FF88DEF1-6E4C-EE42-90B3-ECE5734E7E57}" srcOrd="1" destOrd="8" presId="urn:microsoft.com/office/officeart/2005/8/layout/hProcess4"/>
    <dgm:cxn modelId="{00D270C2-500E-984C-8B57-134EEC1C5B04}" type="presOf" srcId="{5E53BAC7-6F93-7147-A60D-4E4ACE0D99F7}" destId="{B63B33FF-27E2-504A-B05A-1FB06175A5C9}" srcOrd="0" destOrd="12" presId="urn:microsoft.com/office/officeart/2005/8/layout/hProcess4"/>
    <dgm:cxn modelId="{B887C4C2-0670-194F-89C1-726662728B39}" type="presOf" srcId="{2395ADB6-9CB2-3342-9C60-40825EF7EEDB}" destId="{181D431C-C59D-C34A-AFD6-4A8E060985D5}" srcOrd="0" destOrd="3" presId="urn:microsoft.com/office/officeart/2005/8/layout/hProcess4"/>
    <dgm:cxn modelId="{AE4329C8-FD23-444B-A74D-CC52EEB7ED49}" srcId="{2B0254C0-0091-3642-891B-F3A6DC2D6862}" destId="{388CB173-112B-4571-B5FB-D2AC401784A8}" srcOrd="1" destOrd="0" parTransId="{0154C3F2-BD2A-4BDD-8217-E0935B37538E}" sibTransId="{DB1392C3-1757-48F6-A0D6-58AED32C56A6}"/>
    <dgm:cxn modelId="{8C7103D2-A7A4-CD4E-A563-C1F698DECFEB}" srcId="{2B0254C0-0091-3642-891B-F3A6DC2D6862}" destId="{2BBC7B5E-35C2-CC4E-BFDD-BE8EF00C5F69}" srcOrd="4" destOrd="0" parTransId="{022A8BB0-58A9-1C4A-B3B7-235CBCB1273E}" sibTransId="{CD1E0964-9AC0-384E-A68F-F0297EB9B522}"/>
    <dgm:cxn modelId="{AD1A3DD3-893A-4143-86E5-ACCBE27FEDEE}" type="presOf" srcId="{FAC9034F-9A37-0C46-B5FA-EECED6764E07}" destId="{DEBDDA0E-4CD5-7147-A978-AD1800F0947C}" srcOrd="1" destOrd="2" presId="urn:microsoft.com/office/officeart/2005/8/layout/hProcess4"/>
    <dgm:cxn modelId="{5AD60CD6-10DF-D841-9176-CBBF71B887DD}" srcId="{2B0254C0-0091-3642-891B-F3A6DC2D6862}" destId="{2395ADB6-9CB2-3342-9C60-40825EF7EEDB}" srcOrd="3" destOrd="0" parTransId="{1BD04C6F-F3C7-6D4F-9098-BC0CFC1FA3CB}" sibTransId="{9E885EA1-C38C-1F4F-AF2E-004BF8201B6F}"/>
    <dgm:cxn modelId="{371D29DB-A4B6-4AE3-AB1D-78E5FCD40FF8}" type="presOf" srcId="{88ADC41F-63CF-4AA7-B433-6138297DA2A2}" destId="{DEBDDA0E-4CD5-7147-A978-AD1800F0947C}" srcOrd="1" destOrd="7" presId="urn:microsoft.com/office/officeart/2005/8/layout/hProcess4"/>
    <dgm:cxn modelId="{E08B11DC-2B36-5548-89F2-9C5AC28B3CA3}" srcId="{ABD64059-7322-914C-8CE4-37EBDEFF7924}" destId="{F41C297A-C945-274A-90EB-36E46053B49C}" srcOrd="0" destOrd="0" parTransId="{2053F189-61C3-2D45-8FB2-1F67196BC9DB}" sibTransId="{BCCB1A04-EC1C-4A46-9F70-E2E34E770FB8}"/>
    <dgm:cxn modelId="{D4EDDCDF-8717-476D-97E3-FC902E38A027}" type="presOf" srcId="{88ADC41F-63CF-4AA7-B433-6138297DA2A2}" destId="{B63B33FF-27E2-504A-B05A-1FB06175A5C9}" srcOrd="0" destOrd="7" presId="urn:microsoft.com/office/officeart/2005/8/layout/hProcess4"/>
    <dgm:cxn modelId="{3D0252E1-51A3-B74E-B3FB-1632C68C0607}" type="presOf" srcId="{64290729-E398-B140-AF27-14E5139026B0}" destId="{DEBDDA0E-4CD5-7147-A978-AD1800F0947C}" srcOrd="1" destOrd="13" presId="urn:microsoft.com/office/officeart/2005/8/layout/hProcess4"/>
    <dgm:cxn modelId="{3B995AE4-0DCA-4356-997E-A0748E8217F2}" type="presOf" srcId="{A368AB4E-9FD6-4FDC-91AB-0194EFEB6D1D}" destId="{DEBDDA0E-4CD5-7147-A978-AD1800F0947C}" srcOrd="1" destOrd="0" presId="urn:microsoft.com/office/officeart/2005/8/layout/hProcess4"/>
    <dgm:cxn modelId="{F7855CE5-6A0A-1B44-BAB7-A3B9BC020DA9}" srcId="{F41C297A-C945-274A-90EB-36E46053B49C}" destId="{F9CDFE28-A607-4E40-86E0-63A61139944E}" srcOrd="8" destOrd="0" parTransId="{1E129DC7-907B-F843-B0F0-E828D2FF86D9}" sibTransId="{76DD2EE0-401C-E641-AAFD-A7DEBA8BAF67}"/>
    <dgm:cxn modelId="{541C6FE7-0E8C-4130-AB5B-72E21A08CDB5}" type="presOf" srcId="{07DEA00D-3F64-4FA6-960C-EEF890B70D90}" destId="{FF88DEF1-6E4C-EE42-90B3-ECE5734E7E57}" srcOrd="1" destOrd="2" presId="urn:microsoft.com/office/officeart/2005/8/layout/hProcess4"/>
    <dgm:cxn modelId="{780C4AED-259F-40E2-8C89-93D65290476D}" srcId="{F41C297A-C945-274A-90EB-36E46053B49C}" destId="{94D9BCA8-3EAB-4310-84CA-B3FEDD049EB0}" srcOrd="9" destOrd="0" parTransId="{FC3C75C1-A53B-4A65-ABE4-5DC6CFA082A7}" sibTransId="{12F50647-D99F-4585-8A56-1D046D861BCC}"/>
    <dgm:cxn modelId="{E5B7A9EF-BA37-3A4D-A582-6904FF27DC4B}" type="presOf" srcId="{B62F7E54-856E-5649-ABF3-7E2C9B492CB8}" destId="{181D431C-C59D-C34A-AFD6-4A8E060985D5}" srcOrd="0" destOrd="10" presId="urn:microsoft.com/office/officeart/2005/8/layout/hProcess4"/>
    <dgm:cxn modelId="{B3E39BF0-3D02-44E5-90EC-B14B660A5605}" srcId="{F41C297A-C945-274A-90EB-36E46053B49C}" destId="{D28F4723-01E4-4EE9-BD78-3F7F04D619B7}" srcOrd="5" destOrd="0" parTransId="{AF782DED-65D1-4FF6-9FD0-DD51FE59765E}" sibTransId="{8832FA97-407D-479B-A518-09D563DAC8B2}"/>
    <dgm:cxn modelId="{D04E33F1-E517-4355-9173-FF30F23508BB}" type="presOf" srcId="{BCDF3437-C2A0-48A0-B67A-8CEF2AB85312}" destId="{B63B33FF-27E2-504A-B05A-1FB06175A5C9}" srcOrd="0" destOrd="1" presId="urn:microsoft.com/office/officeart/2005/8/layout/hProcess4"/>
    <dgm:cxn modelId="{EB2533F5-71BD-A348-A9EE-854957A9E569}" type="presOf" srcId="{ECFA8CB8-2455-BD48-A635-ADF32AB97677}" destId="{181D431C-C59D-C34A-AFD6-4A8E060985D5}" srcOrd="0" destOrd="0" presId="urn:microsoft.com/office/officeart/2005/8/layout/hProcess4"/>
    <dgm:cxn modelId="{FE6533F5-1354-2F4C-88BA-90661C40C32D}" srcId="{ABD64059-7322-914C-8CE4-37EBDEFF7924}" destId="{2B0254C0-0091-3642-891B-F3A6DC2D6862}" srcOrd="1" destOrd="0" parTransId="{22904582-EAFA-E540-B466-57FB168467C4}" sibTransId="{3727C168-9282-3D41-B8C0-B3E27DE01E0A}"/>
    <dgm:cxn modelId="{039238F7-5E77-7B43-81EA-2B31F7CD7B85}" type="presOf" srcId="{CD5CFC68-195F-084B-9FFC-5A4F288B1D5D}" destId="{B63B33FF-27E2-504A-B05A-1FB06175A5C9}" srcOrd="0" destOrd="4" presId="urn:microsoft.com/office/officeart/2005/8/layout/hProcess4"/>
    <dgm:cxn modelId="{833D4BF8-5135-B644-A6BA-F3B80BB5F9EB}" type="presOf" srcId="{2395ADB6-9CB2-3342-9C60-40825EF7EEDB}" destId="{FF88DEF1-6E4C-EE42-90B3-ECE5734E7E57}" srcOrd="1" destOrd="3" presId="urn:microsoft.com/office/officeart/2005/8/layout/hProcess4"/>
    <dgm:cxn modelId="{6DA77FF8-EB70-BE4F-934F-CC86BEA36F20}" type="presOf" srcId="{95AEB88B-40FD-1743-978F-087F7157936F}" destId="{DEBDDA0E-4CD5-7147-A978-AD1800F0947C}" srcOrd="1" destOrd="6" presId="urn:microsoft.com/office/officeart/2005/8/layout/hProcess4"/>
    <dgm:cxn modelId="{AE1103FF-E22F-4655-826B-0BC9CD80DB22}" type="presOf" srcId="{388CB173-112B-4571-B5FB-D2AC401784A8}" destId="{FF88DEF1-6E4C-EE42-90B3-ECE5734E7E57}" srcOrd="1" destOrd="1" presId="urn:microsoft.com/office/officeart/2005/8/layout/hProcess4"/>
    <dgm:cxn modelId="{D1C232FF-8563-154D-AB43-B4BDD2778E81}" srcId="{F41C297A-C945-274A-90EB-36E46053B49C}" destId="{95AEB88B-40FD-1743-978F-087F7157936F}" srcOrd="6" destOrd="0" parTransId="{AB2F179E-0C96-2B44-A837-38E1B4E5E8F9}" sibTransId="{64657A15-6C6E-BA46-B791-D6979D304CDB}"/>
    <dgm:cxn modelId="{E9067FFF-C09F-8B40-B830-4B5C0F0C97C2}" srcId="{2B0254C0-0091-3642-891B-F3A6DC2D6862}" destId="{B62F7E54-856E-5649-ABF3-7E2C9B492CB8}" srcOrd="10" destOrd="0" parTransId="{A359F5AC-3658-8847-A669-0DD620721F3F}" sibTransId="{7F79F708-E571-D243-8224-6A5FC035E643}"/>
    <dgm:cxn modelId="{D9579624-7E90-9147-B737-BCEFB457FF9A}" type="presParOf" srcId="{FE0BF4BB-D577-EF42-972E-FA0459FCAA54}" destId="{1E482727-D80F-414D-98C8-B17D72710402}" srcOrd="0" destOrd="0" presId="urn:microsoft.com/office/officeart/2005/8/layout/hProcess4"/>
    <dgm:cxn modelId="{74347DDE-F41D-CE4A-9C97-E8F3A11F4ABA}" type="presParOf" srcId="{FE0BF4BB-D577-EF42-972E-FA0459FCAA54}" destId="{EA70836E-075E-D848-8B92-D35A6818C8DD}" srcOrd="1" destOrd="0" presId="urn:microsoft.com/office/officeart/2005/8/layout/hProcess4"/>
    <dgm:cxn modelId="{993D6105-491D-8F4B-A5C6-D23A0224CB89}" type="presParOf" srcId="{FE0BF4BB-D577-EF42-972E-FA0459FCAA54}" destId="{D883FFC4-3B82-B440-85EB-777A3D60CB66}" srcOrd="2" destOrd="0" presId="urn:microsoft.com/office/officeart/2005/8/layout/hProcess4"/>
    <dgm:cxn modelId="{FFE35ADD-C79C-544A-8AAE-B7EC983EDD86}" type="presParOf" srcId="{D883FFC4-3B82-B440-85EB-777A3D60CB66}" destId="{E81D9110-1770-264E-B82A-8107B8AB87B4}" srcOrd="0" destOrd="0" presId="urn:microsoft.com/office/officeart/2005/8/layout/hProcess4"/>
    <dgm:cxn modelId="{6C4D1B04-5110-CA48-8A30-87A719F5EAA9}" type="presParOf" srcId="{E81D9110-1770-264E-B82A-8107B8AB87B4}" destId="{C64A2E76-C11C-F047-A67C-E28CF4A018D7}" srcOrd="0" destOrd="0" presId="urn:microsoft.com/office/officeart/2005/8/layout/hProcess4"/>
    <dgm:cxn modelId="{15957152-8604-2A42-93C6-24EC4B2C10B1}" type="presParOf" srcId="{E81D9110-1770-264E-B82A-8107B8AB87B4}" destId="{B63B33FF-27E2-504A-B05A-1FB06175A5C9}" srcOrd="1" destOrd="0" presId="urn:microsoft.com/office/officeart/2005/8/layout/hProcess4"/>
    <dgm:cxn modelId="{76C9504E-274C-6044-B1E8-5B2653383DB8}" type="presParOf" srcId="{E81D9110-1770-264E-B82A-8107B8AB87B4}" destId="{DEBDDA0E-4CD5-7147-A978-AD1800F0947C}" srcOrd="2" destOrd="0" presId="urn:microsoft.com/office/officeart/2005/8/layout/hProcess4"/>
    <dgm:cxn modelId="{077EF813-3003-0647-869E-688E9169D541}" type="presParOf" srcId="{E81D9110-1770-264E-B82A-8107B8AB87B4}" destId="{7ABF7266-EBB3-A84B-94B4-AD57281DFBDC}" srcOrd="3" destOrd="0" presId="urn:microsoft.com/office/officeart/2005/8/layout/hProcess4"/>
    <dgm:cxn modelId="{FC54BB9A-0CB5-FF49-A5D0-2D1CE4E10925}" type="presParOf" srcId="{E81D9110-1770-264E-B82A-8107B8AB87B4}" destId="{C351E775-333E-DF42-8E4A-9552BA89AE64}" srcOrd="4" destOrd="0" presId="urn:microsoft.com/office/officeart/2005/8/layout/hProcess4"/>
    <dgm:cxn modelId="{92603FB6-FBF3-9244-A4D7-F0052D694EC7}" type="presParOf" srcId="{D883FFC4-3B82-B440-85EB-777A3D60CB66}" destId="{42A82FEB-87A0-DC4B-A7F8-F07C63ED12A8}" srcOrd="1" destOrd="0" presId="urn:microsoft.com/office/officeart/2005/8/layout/hProcess4"/>
    <dgm:cxn modelId="{29AEB286-4FF4-5B41-8351-C68CE32CBF6A}" type="presParOf" srcId="{D883FFC4-3B82-B440-85EB-777A3D60CB66}" destId="{09B0186F-0852-A949-8F6E-6CBB9D796C8B}" srcOrd="2" destOrd="0" presId="urn:microsoft.com/office/officeart/2005/8/layout/hProcess4"/>
    <dgm:cxn modelId="{158F9865-098B-1C4A-9889-5B7BDED815E5}" type="presParOf" srcId="{09B0186F-0852-A949-8F6E-6CBB9D796C8B}" destId="{AB9D8EEC-4C0E-BC43-96AC-6CE2EBD0C2BF}" srcOrd="0" destOrd="0" presId="urn:microsoft.com/office/officeart/2005/8/layout/hProcess4"/>
    <dgm:cxn modelId="{90BC020E-2BC0-6E46-B669-1EBFD66F8EA9}" type="presParOf" srcId="{09B0186F-0852-A949-8F6E-6CBB9D796C8B}" destId="{181D431C-C59D-C34A-AFD6-4A8E060985D5}" srcOrd="1" destOrd="0" presId="urn:microsoft.com/office/officeart/2005/8/layout/hProcess4"/>
    <dgm:cxn modelId="{531D04D2-78D7-2F4F-A094-AA4340F9917A}" type="presParOf" srcId="{09B0186F-0852-A949-8F6E-6CBB9D796C8B}" destId="{FF88DEF1-6E4C-EE42-90B3-ECE5734E7E57}" srcOrd="2" destOrd="0" presId="urn:microsoft.com/office/officeart/2005/8/layout/hProcess4"/>
    <dgm:cxn modelId="{2D4279BE-C65B-0D40-9F55-841453C79230}" type="presParOf" srcId="{09B0186F-0852-A949-8F6E-6CBB9D796C8B}" destId="{0F7EA0B8-79CD-FA4E-8AC8-2F6F9AAFEFDF}" srcOrd="3" destOrd="0" presId="urn:microsoft.com/office/officeart/2005/8/layout/hProcess4"/>
    <dgm:cxn modelId="{B2B9CAAC-8653-AF4F-A1B6-16D9B7B35180}" type="presParOf" srcId="{09B0186F-0852-A949-8F6E-6CBB9D796C8B}" destId="{B4ACA88B-1F3C-D549-9F2A-36EC21D8591A}" srcOrd="4" destOrd="0" presId="urn:microsoft.com/office/officeart/2005/8/layout/hProcess4"/>
    <dgm:cxn modelId="{CFCF037B-4E02-4D4F-999C-A5DCD8E412FC}" type="presParOf" srcId="{D883FFC4-3B82-B440-85EB-777A3D60CB66}" destId="{3F55DEED-7565-C144-92AE-1FD25E8805AE}" srcOrd="3" destOrd="0" presId="urn:microsoft.com/office/officeart/2005/8/layout/hProcess4"/>
    <dgm:cxn modelId="{30D53583-223E-CB43-8B9B-57C700371745}" type="presParOf" srcId="{D883FFC4-3B82-B440-85EB-777A3D60CB66}" destId="{342BA474-502C-ED4B-AF27-BE82910DAC25}" srcOrd="4" destOrd="0" presId="urn:microsoft.com/office/officeart/2005/8/layout/hProcess4"/>
    <dgm:cxn modelId="{E243ABB9-45D1-5342-A7DB-C8FD11943339}" type="presParOf" srcId="{342BA474-502C-ED4B-AF27-BE82910DAC25}" destId="{A86E0930-A9FE-2548-94E3-A19165CC50AA}" srcOrd="0" destOrd="0" presId="urn:microsoft.com/office/officeart/2005/8/layout/hProcess4"/>
    <dgm:cxn modelId="{58BD1E63-46C1-1E44-B8F0-B84CA4A811BE}" type="presParOf" srcId="{342BA474-502C-ED4B-AF27-BE82910DAC25}" destId="{D5CC775D-3F60-6B4D-B1E2-D832100A203C}" srcOrd="1" destOrd="0" presId="urn:microsoft.com/office/officeart/2005/8/layout/hProcess4"/>
    <dgm:cxn modelId="{79747215-4E3A-3244-A3F5-182C8DC4C195}" type="presParOf" srcId="{342BA474-502C-ED4B-AF27-BE82910DAC25}" destId="{B5571D03-F995-A240-B83C-71A4429CBDE9}" srcOrd="2" destOrd="0" presId="urn:microsoft.com/office/officeart/2005/8/layout/hProcess4"/>
    <dgm:cxn modelId="{14EB5026-260B-D546-B717-114FB7749BBB}" type="presParOf" srcId="{342BA474-502C-ED4B-AF27-BE82910DAC25}" destId="{F2D787B7-972E-3244-B424-2EE787441A30}" srcOrd="3" destOrd="0" presId="urn:microsoft.com/office/officeart/2005/8/layout/hProcess4"/>
    <dgm:cxn modelId="{52507DB6-908D-CB46-874A-FC8D5D395C8E}" type="presParOf" srcId="{342BA474-502C-ED4B-AF27-BE82910DAC25}" destId="{AFC01402-99CC-2849-8115-A1D7F3E8116F}" srcOrd="4" destOrd="0" presId="urn:microsoft.com/office/officeart/2005/8/layout/h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B33FF-27E2-504A-B05A-1FB06175A5C9}">
      <dsp:nvSpPr>
        <dsp:cNvPr id="0" name=""/>
        <dsp:cNvSpPr/>
      </dsp:nvSpPr>
      <dsp:spPr>
        <a:xfrm>
          <a:off x="31329" y="54434"/>
          <a:ext cx="3867365" cy="4140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5G – MIN. WYDAJNOŚĆ I AWARIA SYSTEMU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ENERGETYKA – PRZERWY W DOSTAWACH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PKP  - WSTRZYMANIE RUCHU KOLEJOWEGO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PAŻP - DESTABILIZACJA RUCHU LOTNICZEGO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SMART CITY - PARALIŻ MIEJSKI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112 – PROBLEMY Z ŁĄCZNOŚCIĄ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BANKI - ZAKŁÓCENIA TRANSAKCJI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GPW – ZATRZYMANIE OPERACJI FINANS.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BLOKADA KANAŁÓW SZYFROWANCH IT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ZAKŁÓCENIE OPERACYJNOŚCI DATA CENTER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NIEKOMPLETNE BACKUPY BAZ DANYCH SQL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FAŁSZOWANIE DATY I MIEJSCA TRANZAKCJI ELEKTRONICZNYCH Z E-PODPISEM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>
              <a:solidFill>
                <a:schemeClr val="tx1"/>
              </a:solidFill>
            </a:rPr>
            <a:t>WPŁYW NA SYSTEMY WSPARCIA AUTOMATYKI PRZEMYSŁOWEJ (PARALIŻ)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4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400" b="1" kern="1200" dirty="0">
            <a:solidFill>
              <a:schemeClr val="tx1"/>
            </a:solidFill>
          </a:endParaRPr>
        </a:p>
      </dsp:txBody>
      <dsp:txXfrm>
        <a:off x="126618" y="149723"/>
        <a:ext cx="3676787" cy="3062819"/>
      </dsp:txXfrm>
    </dsp:sp>
    <dsp:sp modelId="{42A82FEB-87A0-DC4B-A7F8-F07C63ED12A8}">
      <dsp:nvSpPr>
        <dsp:cNvPr id="0" name=""/>
        <dsp:cNvSpPr/>
      </dsp:nvSpPr>
      <dsp:spPr>
        <a:xfrm rot="2960285">
          <a:off x="3403874" y="-51753"/>
          <a:ext cx="2916179" cy="1756647"/>
        </a:xfrm>
        <a:prstGeom prst="circularArrow">
          <a:avLst>
            <a:gd name="adj1" fmla="val 704"/>
            <a:gd name="adj2" fmla="val 81888"/>
            <a:gd name="adj3" fmla="val 1405215"/>
            <a:gd name="adj4" fmla="val 8572306"/>
            <a:gd name="adj5" fmla="val 8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F7266-EBB3-A84B-94B4-AD57281DFBDC}">
      <dsp:nvSpPr>
        <dsp:cNvPr id="0" name=""/>
        <dsp:cNvSpPr/>
      </dsp:nvSpPr>
      <dsp:spPr>
        <a:xfrm>
          <a:off x="74611" y="3818788"/>
          <a:ext cx="3769426" cy="42246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400" b="1" kern="1200" dirty="0"/>
            <a:t>PRZYKŁADOWE CELE</a:t>
          </a:r>
        </a:p>
      </dsp:txBody>
      <dsp:txXfrm>
        <a:off x="86985" y="3831162"/>
        <a:ext cx="3744678" cy="397715"/>
      </dsp:txXfrm>
    </dsp:sp>
    <dsp:sp modelId="{181D431C-C59D-C34A-AFD6-4A8E060985D5}">
      <dsp:nvSpPr>
        <dsp:cNvPr id="0" name=""/>
        <dsp:cNvSpPr/>
      </dsp:nvSpPr>
      <dsp:spPr>
        <a:xfrm>
          <a:off x="8927629" y="360259"/>
          <a:ext cx="3085134" cy="3774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b" anchorCtr="1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 DESTABILZACJA PAŃSTWA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DEST. GŁĘBI LOGISTYCZNEJ NATO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 WYWOŁYWANIE KRYZYSÓW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 W KONSEKWENCJI SPADEK PKB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 WYWOŁANIE PANIKI SPOŁECZNEJ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 SPADEK WARTOŚCI WALUTY PLN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 FLUKTUACJE W KLUCZOWYCH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400" b="1" kern="1200" dirty="0"/>
            <a:t>    SEKTORACH  GOSPODARKI  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400" b="1" kern="1200" dirty="0"/>
            <a:t>    INFRASTRUKTURZE KRYTYCZNEJ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 UTRATA I WYCIEK DANYCH IT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 ZAGROŻENIE BEZPIECZEŃSTWA  </a:t>
          </a:r>
          <a:br>
            <a:rPr lang="pl-PL" sz="1400" b="1" kern="1200" dirty="0"/>
          </a:br>
          <a:r>
            <a:rPr lang="pl-PL" sz="1400" b="1" kern="1200" dirty="0"/>
            <a:t> NARODOWEGO </a:t>
          </a:r>
        </a:p>
      </dsp:txBody>
      <dsp:txXfrm>
        <a:off x="9014489" y="1255923"/>
        <a:ext cx="2911414" cy="2791894"/>
      </dsp:txXfrm>
    </dsp:sp>
    <dsp:sp modelId="{3F55DEED-7565-C144-92AE-1FD25E8805AE}">
      <dsp:nvSpPr>
        <dsp:cNvPr id="0" name=""/>
        <dsp:cNvSpPr/>
      </dsp:nvSpPr>
      <dsp:spPr>
        <a:xfrm rot="19989746">
          <a:off x="6661630" y="-171875"/>
          <a:ext cx="3262665" cy="1653110"/>
        </a:xfrm>
        <a:prstGeom prst="leftCircularArrow">
          <a:avLst>
            <a:gd name="adj1" fmla="val 1341"/>
            <a:gd name="adj2" fmla="val 158257"/>
            <a:gd name="adj3" fmla="val 7973974"/>
            <a:gd name="adj4" fmla="val 883252"/>
            <a:gd name="adj5" fmla="val 15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EA0B8-79CD-FA4E-8AC8-2F6F9AAFEFDF}">
      <dsp:nvSpPr>
        <dsp:cNvPr id="0" name=""/>
        <dsp:cNvSpPr/>
      </dsp:nvSpPr>
      <dsp:spPr>
        <a:xfrm>
          <a:off x="9426117" y="453821"/>
          <a:ext cx="2232526" cy="51476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PRZYKŁADOWE EFEKTY</a:t>
          </a:r>
        </a:p>
      </dsp:txBody>
      <dsp:txXfrm>
        <a:off x="9441194" y="468898"/>
        <a:ext cx="2202372" cy="484614"/>
      </dsp:txXfrm>
    </dsp:sp>
    <dsp:sp modelId="{D5CC775D-3F60-6B4D-B1E2-D832100A203C}">
      <dsp:nvSpPr>
        <dsp:cNvPr id="0" name=""/>
        <dsp:cNvSpPr/>
      </dsp:nvSpPr>
      <dsp:spPr>
        <a:xfrm>
          <a:off x="4438937" y="1607549"/>
          <a:ext cx="4271034" cy="1677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787B7-972E-3244-B424-2EE787441A30}">
      <dsp:nvSpPr>
        <dsp:cNvPr id="0" name=""/>
        <dsp:cNvSpPr/>
      </dsp:nvSpPr>
      <dsp:spPr>
        <a:xfrm>
          <a:off x="5856809" y="1689694"/>
          <a:ext cx="1347720" cy="535944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JAK?</a:t>
          </a:r>
        </a:p>
      </dsp:txBody>
      <dsp:txXfrm>
        <a:off x="5872506" y="1705391"/>
        <a:ext cx="1316326" cy="50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5518-7640-4C75-8058-7F0BB8577F70}" type="datetimeFigureOut">
              <a:rPr lang="pl-PL" smtClean="0"/>
              <a:t>26.08.2024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6F9E9-B105-4EC7-9840-263BFF4C58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8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00EB0-5CFC-E644-807C-23CAD1E6CB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74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00EB0-5CFC-E644-807C-23CAD1E6CB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30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00EB0-5CFC-E644-807C-23CAD1E6CB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4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00EB0-5CFC-E644-807C-23CAD1E6CB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1. </a:t>
            </a:r>
            <a:r>
              <a:rPr lang="en-US" dirty="0" err="1"/>
              <a:t>Przegląd</a:t>
            </a:r>
            <a:r>
              <a:rPr lang="en-US" dirty="0"/>
              <a:t> </a:t>
            </a:r>
            <a:r>
              <a:rPr lang="en-US" dirty="0" err="1"/>
              <a:t>literatury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innych</a:t>
            </a:r>
            <a:r>
              <a:rPr lang="en-US" dirty="0"/>
              <a:t> </a:t>
            </a:r>
            <a:r>
              <a:rPr lang="en-US" dirty="0" err="1"/>
              <a:t>źródeł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Systematyczne</a:t>
            </a:r>
            <a:r>
              <a:rPr lang="en-US" dirty="0"/>
              <a:t> </a:t>
            </a:r>
            <a:r>
              <a:rPr lang="en-US" dirty="0" err="1"/>
              <a:t>zbieranie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analizowanie</a:t>
            </a:r>
            <a:r>
              <a:rPr lang="en-US" dirty="0"/>
              <a:t> </a:t>
            </a:r>
            <a:r>
              <a:rPr lang="en-US" dirty="0" err="1"/>
              <a:t>istniejącej</a:t>
            </a:r>
            <a:r>
              <a:rPr lang="en-US" dirty="0"/>
              <a:t> </a:t>
            </a:r>
            <a:r>
              <a:rPr lang="en-US" dirty="0" err="1"/>
              <a:t>literatury</a:t>
            </a:r>
            <a:r>
              <a:rPr lang="en-US" dirty="0"/>
              <a:t>, </a:t>
            </a:r>
            <a:r>
              <a:rPr lang="en-US" dirty="0" err="1"/>
              <a:t>raportów</a:t>
            </a:r>
            <a:r>
              <a:rPr lang="en-US" dirty="0"/>
              <a:t> </a:t>
            </a:r>
            <a:r>
              <a:rPr lang="en-US" dirty="0" err="1"/>
              <a:t>branżowych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przypadków</a:t>
            </a:r>
            <a:r>
              <a:rPr lang="en-US" dirty="0"/>
              <a:t> </a:t>
            </a:r>
            <a:r>
              <a:rPr lang="en-US" dirty="0" err="1"/>
              <a:t>zastosowań</a:t>
            </a:r>
            <a:r>
              <a:rPr lang="en-US" dirty="0"/>
              <a:t>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SI w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firmach</a:t>
            </a:r>
            <a:r>
              <a:rPr lang="en-US" dirty="0"/>
              <a:t>, </a:t>
            </a:r>
            <a:r>
              <a:rPr lang="en-US" dirty="0" err="1"/>
              <a:t>branżach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sektorach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Identyfikacja</a:t>
            </a:r>
            <a:r>
              <a:rPr lang="en-US" dirty="0"/>
              <a:t> </a:t>
            </a:r>
            <a:r>
              <a:rPr lang="en-US" dirty="0" err="1"/>
              <a:t>kluczowych</a:t>
            </a:r>
            <a:r>
              <a:rPr lang="en-US" dirty="0"/>
              <a:t> </a:t>
            </a:r>
            <a:r>
              <a:rPr lang="en-US" dirty="0" err="1"/>
              <a:t>koncepcji</a:t>
            </a:r>
            <a:r>
              <a:rPr lang="en-US" dirty="0"/>
              <a:t>, </a:t>
            </a:r>
            <a:r>
              <a:rPr lang="en-US" dirty="0" err="1"/>
              <a:t>terminów</a:t>
            </a:r>
            <a:r>
              <a:rPr lang="en-US" dirty="0"/>
              <a:t>, </a:t>
            </a:r>
            <a:r>
              <a:rPr lang="en-US" dirty="0" err="1"/>
              <a:t>definicji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AI </a:t>
            </a:r>
            <a:r>
              <a:rPr lang="en-US" dirty="0" err="1"/>
              <a:t>stosowanych</a:t>
            </a:r>
            <a:r>
              <a:rPr lang="en-US" dirty="0"/>
              <a:t> w </a:t>
            </a:r>
            <a:r>
              <a:rPr lang="en-US" dirty="0" err="1"/>
              <a:t>firmach</a:t>
            </a:r>
            <a:r>
              <a:rPr lang="en-US" dirty="0"/>
              <a:t> </a:t>
            </a:r>
            <a:r>
              <a:rPr lang="en-US" dirty="0" err="1"/>
              <a:t>technologicznych</a:t>
            </a:r>
            <a:r>
              <a:rPr lang="en-US" dirty="0"/>
              <a:t>.</a:t>
            </a:r>
          </a:p>
          <a:p>
            <a:r>
              <a:rPr lang="en-US" dirty="0"/>
              <a:t>2. Analiza </a:t>
            </a:r>
            <a:r>
              <a:rPr lang="en-US" dirty="0" err="1"/>
              <a:t>istniejących</a:t>
            </a:r>
            <a:r>
              <a:rPr lang="en-US" dirty="0"/>
              <a:t> </a:t>
            </a:r>
            <a:r>
              <a:rPr lang="en-US" dirty="0" err="1"/>
              <a:t>standardów</a:t>
            </a:r>
            <a:r>
              <a:rPr lang="en-US" dirty="0"/>
              <a:t>,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, ram </a:t>
            </a:r>
            <a:r>
              <a:rPr lang="en-US" dirty="0" err="1"/>
              <a:t>prawnych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wymagań</a:t>
            </a:r>
            <a:r>
              <a:rPr lang="en-US" dirty="0"/>
              <a:t> </a:t>
            </a:r>
            <a:r>
              <a:rPr lang="en-US" dirty="0" err="1"/>
              <a:t>zgodności</a:t>
            </a:r>
            <a:r>
              <a:rPr lang="en-US" dirty="0"/>
              <a:t> dla SI</a:t>
            </a:r>
          </a:p>
          <a:p>
            <a:r>
              <a:rPr lang="en-US" dirty="0"/>
              <a:t>- </a:t>
            </a:r>
            <a:r>
              <a:rPr lang="en-US" dirty="0" err="1"/>
              <a:t>Przegląd</a:t>
            </a:r>
            <a:r>
              <a:rPr lang="en-US" dirty="0"/>
              <a:t> </a:t>
            </a:r>
            <a:r>
              <a:rPr lang="en-US" dirty="0" err="1"/>
              <a:t>międzynarodowych</a:t>
            </a:r>
            <a:r>
              <a:rPr lang="en-US" dirty="0"/>
              <a:t> </a:t>
            </a:r>
            <a:r>
              <a:rPr lang="en-US" dirty="0" err="1"/>
              <a:t>standardów</a:t>
            </a:r>
            <a:r>
              <a:rPr lang="en-US" dirty="0"/>
              <a:t>,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najlepszych</a:t>
            </a:r>
            <a:r>
              <a:rPr lang="en-US" dirty="0"/>
              <a:t> </a:t>
            </a:r>
            <a:r>
              <a:rPr lang="en-US" dirty="0" err="1"/>
              <a:t>dostępnych</a:t>
            </a:r>
            <a:r>
              <a:rPr lang="en-US" dirty="0"/>
              <a:t> </a:t>
            </a:r>
            <a:r>
              <a:rPr lang="en-US" dirty="0" err="1"/>
              <a:t>praktyk</a:t>
            </a:r>
            <a:r>
              <a:rPr lang="en-US" dirty="0"/>
              <a:t> AI, </a:t>
            </a:r>
            <a:r>
              <a:rPr lang="en-US" dirty="0" err="1"/>
              <a:t>takich</a:t>
            </a:r>
            <a:r>
              <a:rPr lang="en-US" dirty="0"/>
              <a:t> jak </a:t>
            </a:r>
            <a:r>
              <a:rPr lang="en-US" dirty="0" err="1"/>
              <a:t>standardy</a:t>
            </a:r>
            <a:r>
              <a:rPr lang="en-US" dirty="0"/>
              <a:t> ISO 5338:2023 </a:t>
            </a:r>
            <a:r>
              <a:rPr lang="en-US" dirty="0" err="1"/>
              <a:t>Cykl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</a:t>
            </a:r>
            <a:r>
              <a:rPr lang="en-US" dirty="0" err="1"/>
              <a:t>systemów</a:t>
            </a:r>
            <a:r>
              <a:rPr lang="en-US" dirty="0"/>
              <a:t> SI, ISO 22989 - </a:t>
            </a:r>
            <a:r>
              <a:rPr lang="en-US" dirty="0" err="1"/>
              <a:t>koncepcje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terminologia</a:t>
            </a:r>
            <a:r>
              <a:rPr lang="en-US" dirty="0"/>
              <a:t> SI, ISO 42001:2023 System </a:t>
            </a:r>
            <a:r>
              <a:rPr lang="en-US" dirty="0" err="1"/>
              <a:t>zarządzania</a:t>
            </a:r>
            <a:r>
              <a:rPr lang="en-US" dirty="0"/>
              <a:t> SI, </a:t>
            </a:r>
            <a:r>
              <a:rPr lang="en-US" dirty="0" err="1"/>
              <a:t>wytyczne</a:t>
            </a:r>
            <a:r>
              <a:rPr lang="en-US" dirty="0"/>
              <a:t> NIST, ENISA, OECD, ASEAN, UK, Japan, EU AI Act,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inne</a:t>
            </a:r>
            <a:r>
              <a:rPr lang="en-US" dirty="0"/>
              <a:t> </a:t>
            </a:r>
            <a:r>
              <a:rPr lang="en-US" dirty="0" err="1"/>
              <a:t>regulacje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Ocena</a:t>
            </a:r>
            <a:r>
              <a:rPr lang="en-US" dirty="0"/>
              <a:t> </a:t>
            </a:r>
            <a:r>
              <a:rPr lang="en-US" dirty="0" err="1"/>
              <a:t>wpływu</a:t>
            </a:r>
            <a:r>
              <a:rPr lang="en-US" dirty="0"/>
              <a:t> </a:t>
            </a:r>
            <a:r>
              <a:rPr lang="en-US" dirty="0" err="1"/>
              <a:t>tych</a:t>
            </a:r>
            <a:r>
              <a:rPr lang="en-US" dirty="0"/>
              <a:t> </a:t>
            </a:r>
            <a:r>
              <a:rPr lang="en-US" dirty="0" err="1"/>
              <a:t>standardów</a:t>
            </a:r>
            <a:r>
              <a:rPr lang="en-US" dirty="0"/>
              <a:t> na </a:t>
            </a:r>
            <a:r>
              <a:rPr lang="en-US" dirty="0" err="1"/>
              <a:t>praktyki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w </a:t>
            </a:r>
            <a:r>
              <a:rPr lang="en-US" dirty="0" err="1"/>
              <a:t>firmach</a:t>
            </a:r>
            <a:r>
              <a:rPr lang="en-US" dirty="0"/>
              <a:t> </a:t>
            </a:r>
            <a:r>
              <a:rPr lang="en-US" dirty="0" err="1"/>
              <a:t>technologicznych</a:t>
            </a:r>
            <a:r>
              <a:rPr lang="en-US" dirty="0"/>
              <a:t>.</a:t>
            </a:r>
          </a:p>
          <a:p>
            <a:r>
              <a:rPr lang="en-US" dirty="0"/>
              <a:t>3. </a:t>
            </a:r>
            <a:r>
              <a:rPr lang="en-US" dirty="0" err="1"/>
              <a:t>Metodologia</a:t>
            </a:r>
            <a:r>
              <a:rPr lang="en-US" dirty="0"/>
              <a:t> </a:t>
            </a:r>
            <a:r>
              <a:rPr lang="en-US" dirty="0" err="1"/>
              <a:t>badawcza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Zastosowanie</a:t>
            </a:r>
            <a:r>
              <a:rPr lang="en-US" dirty="0"/>
              <a:t> </a:t>
            </a:r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badawczej</a:t>
            </a:r>
            <a:r>
              <a:rPr lang="en-US" dirty="0"/>
              <a:t> </a:t>
            </a:r>
            <a:r>
              <a:rPr lang="en-US" dirty="0" err="1"/>
              <a:t>jakościowej</a:t>
            </a:r>
            <a:r>
              <a:rPr lang="en-US" dirty="0"/>
              <a:t> </a:t>
            </a:r>
            <a:r>
              <a:rPr lang="en-US" dirty="0" err="1"/>
              <a:t>analizy</a:t>
            </a:r>
            <a:r>
              <a:rPr lang="en-US" dirty="0"/>
              <a:t> </a:t>
            </a:r>
            <a:r>
              <a:rPr lang="en-US" dirty="0" err="1"/>
              <a:t>dostępnej</a:t>
            </a:r>
            <a:r>
              <a:rPr lang="en-US" dirty="0"/>
              <a:t> </a:t>
            </a:r>
            <a:r>
              <a:rPr lang="en-US" dirty="0" err="1"/>
              <a:t>wiedzy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studiów</a:t>
            </a:r>
            <a:r>
              <a:rPr lang="en-US" dirty="0"/>
              <a:t> </a:t>
            </a:r>
            <a:r>
              <a:rPr lang="en-US" dirty="0" err="1"/>
              <a:t>przypadku</a:t>
            </a:r>
            <a:r>
              <a:rPr lang="en-US" dirty="0"/>
              <a:t>.</a:t>
            </a:r>
          </a:p>
          <a:p>
            <a:r>
              <a:rPr lang="en-US" dirty="0"/>
              <a:t>4. </a:t>
            </a:r>
            <a:r>
              <a:rPr lang="en-US" dirty="0" err="1"/>
              <a:t>Opracowanie</a:t>
            </a:r>
            <a:r>
              <a:rPr lang="en-US" dirty="0"/>
              <a:t> modelu </a:t>
            </a:r>
            <a:r>
              <a:rPr lang="en-US" dirty="0" err="1"/>
              <a:t>programu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SI</a:t>
            </a:r>
          </a:p>
          <a:p>
            <a:r>
              <a:rPr lang="en-US" dirty="0"/>
              <a:t>- </a:t>
            </a:r>
            <a:r>
              <a:rPr lang="en-US" dirty="0" err="1"/>
              <a:t>Synteza</a:t>
            </a:r>
            <a:r>
              <a:rPr lang="en-US" dirty="0"/>
              <a:t> </a:t>
            </a:r>
            <a:r>
              <a:rPr lang="en-US" dirty="0" err="1"/>
              <a:t>zebranych</a:t>
            </a:r>
            <a:r>
              <a:rPr lang="en-US" dirty="0"/>
              <a:t> </a:t>
            </a:r>
            <a:r>
              <a:rPr lang="en-US" dirty="0" err="1"/>
              <a:t>danych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informacji</a:t>
            </a:r>
            <a:r>
              <a:rPr lang="en-US" dirty="0"/>
              <a:t> w </a:t>
            </a:r>
            <a:r>
              <a:rPr lang="en-US" dirty="0" err="1"/>
              <a:t>celu</a:t>
            </a:r>
            <a:r>
              <a:rPr lang="en-US" dirty="0"/>
              <a:t> </a:t>
            </a:r>
            <a:r>
              <a:rPr lang="en-US" dirty="0" err="1"/>
              <a:t>stworzenia</a:t>
            </a:r>
            <a:r>
              <a:rPr lang="en-US" dirty="0"/>
              <a:t> modelu </a:t>
            </a:r>
            <a:r>
              <a:rPr lang="en-US" dirty="0" err="1"/>
              <a:t>programu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systemu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SI.</a:t>
            </a:r>
          </a:p>
          <a:p>
            <a:r>
              <a:rPr lang="en-US" dirty="0"/>
              <a:t>- </a:t>
            </a:r>
            <a:r>
              <a:rPr lang="en-US" dirty="0" err="1"/>
              <a:t>Zdefiniowanie</a:t>
            </a:r>
            <a:r>
              <a:rPr lang="en-US" dirty="0"/>
              <a:t> </a:t>
            </a:r>
            <a:r>
              <a:rPr lang="en-US" dirty="0" err="1"/>
              <a:t>kluczowych</a:t>
            </a:r>
            <a:r>
              <a:rPr lang="en-US" dirty="0"/>
              <a:t> </a:t>
            </a:r>
            <a:r>
              <a:rPr lang="en-US" dirty="0" err="1"/>
              <a:t>elementów</a:t>
            </a:r>
            <a:r>
              <a:rPr lang="en-US" dirty="0"/>
              <a:t> modelu, </a:t>
            </a:r>
            <a:r>
              <a:rPr lang="en-US" dirty="0" err="1"/>
              <a:t>takich</a:t>
            </a:r>
            <a:r>
              <a:rPr lang="en-US" dirty="0"/>
              <a:t> jak </a:t>
            </a:r>
            <a:r>
              <a:rPr lang="en-US" dirty="0" err="1"/>
              <a:t>główne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, </a:t>
            </a:r>
            <a:r>
              <a:rPr lang="en-US" dirty="0" err="1"/>
              <a:t>środki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mechanizmy</a:t>
            </a:r>
            <a:r>
              <a:rPr lang="en-US" dirty="0"/>
              <a:t> </a:t>
            </a:r>
            <a:r>
              <a:rPr lang="en-US" dirty="0" err="1"/>
              <a:t>kontroli</a:t>
            </a:r>
            <a:r>
              <a:rPr lang="en-US" dirty="0"/>
              <a:t>, </a:t>
            </a:r>
            <a:r>
              <a:rPr lang="en-US" dirty="0" err="1"/>
              <a:t>struktury</a:t>
            </a:r>
            <a:r>
              <a:rPr lang="en-US" dirty="0"/>
              <a:t> </a:t>
            </a:r>
            <a:r>
              <a:rPr lang="en-US" dirty="0" err="1"/>
              <a:t>odpowiedzialności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rozliczalności</a:t>
            </a:r>
            <a:r>
              <a:rPr lang="en-US" dirty="0"/>
              <a:t>, </a:t>
            </a:r>
            <a:r>
              <a:rPr lang="en-US" dirty="0" err="1"/>
              <a:t>mechanizmy</a:t>
            </a:r>
            <a:r>
              <a:rPr lang="en-US" dirty="0"/>
              <a:t> </a:t>
            </a:r>
            <a:r>
              <a:rPr lang="en-US" dirty="0" err="1"/>
              <a:t>monitorowania</a:t>
            </a:r>
            <a:r>
              <a:rPr lang="en-US" dirty="0"/>
              <a:t>.</a:t>
            </a:r>
          </a:p>
          <a:p>
            <a:r>
              <a:rPr lang="en-US" dirty="0"/>
              <a:t>5. </a:t>
            </a:r>
            <a:r>
              <a:rPr lang="en-US" dirty="0" err="1"/>
              <a:t>Testowanie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ewaluacja</a:t>
            </a:r>
            <a:r>
              <a:rPr lang="en-US" dirty="0"/>
              <a:t>/</a:t>
            </a:r>
            <a:r>
              <a:rPr lang="en-US" dirty="0" err="1"/>
              <a:t>ocena</a:t>
            </a:r>
            <a:r>
              <a:rPr lang="en-US" dirty="0"/>
              <a:t>/</a:t>
            </a:r>
            <a:r>
              <a:rPr lang="en-US" dirty="0" err="1"/>
              <a:t>walidacja</a:t>
            </a:r>
            <a:r>
              <a:rPr lang="en-US" dirty="0"/>
              <a:t> modelu:</a:t>
            </a:r>
          </a:p>
          <a:p>
            <a:r>
              <a:rPr lang="en-US" dirty="0"/>
              <a:t>- </a:t>
            </a:r>
            <a:r>
              <a:rPr lang="en-US" dirty="0" err="1"/>
              <a:t>Implementacja</a:t>
            </a:r>
            <a:r>
              <a:rPr lang="en-US" dirty="0"/>
              <a:t> </a:t>
            </a:r>
            <a:r>
              <a:rPr lang="en-US" dirty="0" err="1"/>
              <a:t>pilotażowa</a:t>
            </a:r>
            <a:r>
              <a:rPr lang="en-US" dirty="0"/>
              <a:t> modelu </a:t>
            </a:r>
            <a:r>
              <a:rPr lang="en-US" dirty="0" err="1"/>
              <a:t>programu</a:t>
            </a:r>
            <a:r>
              <a:rPr lang="en-US" dirty="0"/>
              <a:t> w </a:t>
            </a:r>
            <a:r>
              <a:rPr lang="en-US" dirty="0" err="1"/>
              <a:t>wybranej</a:t>
            </a:r>
            <a:r>
              <a:rPr lang="en-US" dirty="0"/>
              <a:t> firmie </a:t>
            </a:r>
            <a:r>
              <a:rPr lang="en-US" dirty="0" err="1"/>
              <a:t>technologicznej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Ocena</a:t>
            </a:r>
            <a:r>
              <a:rPr lang="en-US" dirty="0"/>
              <a:t> </a:t>
            </a:r>
            <a:r>
              <a:rPr lang="en-US" dirty="0" err="1"/>
              <a:t>skuteczności</a:t>
            </a:r>
            <a:r>
              <a:rPr lang="en-US" dirty="0"/>
              <a:t> modelu w </a:t>
            </a:r>
            <a:r>
              <a:rPr lang="en-US" dirty="0" err="1"/>
              <a:t>oparciu</a:t>
            </a:r>
            <a:r>
              <a:rPr lang="en-US" dirty="0"/>
              <a:t> o </a:t>
            </a:r>
            <a:r>
              <a:rPr lang="en-US" dirty="0" err="1"/>
              <a:t>ustalone</a:t>
            </a:r>
            <a:r>
              <a:rPr lang="en-US" dirty="0"/>
              <a:t> </a:t>
            </a:r>
            <a:r>
              <a:rPr lang="en-US" dirty="0" err="1"/>
              <a:t>kryteria</a:t>
            </a:r>
            <a:r>
              <a:rPr lang="en-US" dirty="0"/>
              <a:t>, </a:t>
            </a:r>
            <a:r>
              <a:rPr lang="en-US" dirty="0" err="1"/>
              <a:t>takie</a:t>
            </a:r>
            <a:r>
              <a:rPr lang="en-US" dirty="0"/>
              <a:t> jak </a:t>
            </a:r>
            <a:r>
              <a:rPr lang="en-US" dirty="0" err="1"/>
              <a:t>zwiększenie</a:t>
            </a:r>
            <a:r>
              <a:rPr lang="en-US" dirty="0"/>
              <a:t> </a:t>
            </a:r>
            <a:r>
              <a:rPr lang="en-US" dirty="0" err="1"/>
              <a:t>przejrzystości</a:t>
            </a:r>
            <a:r>
              <a:rPr lang="en-US" dirty="0"/>
              <a:t>, </a:t>
            </a:r>
            <a:r>
              <a:rPr lang="en-US" dirty="0" err="1"/>
              <a:t>poprawa</a:t>
            </a:r>
            <a:r>
              <a:rPr lang="en-US" dirty="0"/>
              <a:t> bezpieczeństwa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ochrony</a:t>
            </a:r>
            <a:r>
              <a:rPr lang="en-US" dirty="0"/>
              <a:t> </a:t>
            </a:r>
            <a:r>
              <a:rPr lang="en-US" dirty="0" err="1"/>
              <a:t>prywatności</a:t>
            </a:r>
            <a:r>
              <a:rPr lang="en-US" dirty="0"/>
              <a:t> </a:t>
            </a:r>
            <a:r>
              <a:rPr lang="en-US" dirty="0" err="1"/>
              <a:t>danych</a:t>
            </a:r>
            <a:r>
              <a:rPr lang="en-US" dirty="0"/>
              <a:t>, </a:t>
            </a:r>
            <a:r>
              <a:rPr lang="en-US" dirty="0" err="1"/>
              <a:t>zminimalizowanie</a:t>
            </a:r>
            <a:r>
              <a:rPr lang="en-US" dirty="0"/>
              <a:t> </a:t>
            </a:r>
            <a:r>
              <a:rPr lang="en-US" dirty="0" err="1"/>
              <a:t>ryzyka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poprawa</a:t>
            </a:r>
            <a:r>
              <a:rPr lang="en-US" dirty="0"/>
              <a:t> </a:t>
            </a:r>
            <a:r>
              <a:rPr lang="en-US" dirty="0" err="1"/>
              <a:t>zgodności</a:t>
            </a:r>
            <a:r>
              <a:rPr lang="en-US" dirty="0"/>
              <a:t> ze </a:t>
            </a:r>
            <a:r>
              <a:rPr lang="en-US" dirty="0" err="1"/>
              <a:t>standardami</a:t>
            </a:r>
            <a:r>
              <a:rPr lang="en-US" dirty="0"/>
              <a:t> </a:t>
            </a:r>
            <a:r>
              <a:rPr lang="en-US" dirty="0" err="1"/>
              <a:t>etycznymi</a:t>
            </a:r>
            <a:r>
              <a:rPr lang="en-US" dirty="0"/>
              <a:t>.</a:t>
            </a:r>
          </a:p>
          <a:p>
            <a:r>
              <a:rPr lang="en-US" dirty="0"/>
              <a:t>6. </a:t>
            </a:r>
            <a:r>
              <a:rPr lang="en-US" dirty="0" err="1"/>
              <a:t>Wnioski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rekomendacje</a:t>
            </a:r>
            <a:endParaRPr lang="en-US" dirty="0"/>
          </a:p>
          <a:p>
            <a:r>
              <a:rPr lang="en-US" dirty="0"/>
              <a:t>- Analiza </a:t>
            </a:r>
            <a:r>
              <a:rPr lang="en-US" dirty="0" err="1"/>
              <a:t>wyników</a:t>
            </a:r>
            <a:r>
              <a:rPr lang="en-US" dirty="0"/>
              <a:t> </a:t>
            </a:r>
            <a:r>
              <a:rPr lang="en-US" dirty="0" err="1"/>
              <a:t>ewaluacji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ocena</a:t>
            </a:r>
            <a:r>
              <a:rPr lang="en-US" dirty="0"/>
              <a:t> </a:t>
            </a:r>
            <a:r>
              <a:rPr lang="en-US" dirty="0" err="1"/>
              <a:t>możliwości</a:t>
            </a:r>
            <a:r>
              <a:rPr lang="en-US" dirty="0"/>
              <a:t> </a:t>
            </a:r>
            <a:r>
              <a:rPr lang="en-US" dirty="0" err="1"/>
              <a:t>generalizacji</a:t>
            </a:r>
            <a:r>
              <a:rPr lang="en-US" dirty="0"/>
              <a:t> modelu na </a:t>
            </a:r>
            <a:r>
              <a:rPr lang="en-US" dirty="0" err="1"/>
              <a:t>inne</a:t>
            </a:r>
            <a:r>
              <a:rPr lang="en-US" dirty="0"/>
              <a:t> firmy </a:t>
            </a:r>
            <a:r>
              <a:rPr lang="en-US" dirty="0" err="1"/>
              <a:t>technologiczne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Sformułowanie</a:t>
            </a:r>
            <a:r>
              <a:rPr lang="en-US" dirty="0"/>
              <a:t> </a:t>
            </a:r>
            <a:r>
              <a:rPr lang="en-US" dirty="0" err="1"/>
              <a:t>rekomendacji</a:t>
            </a:r>
            <a:r>
              <a:rPr lang="en-US" dirty="0"/>
              <a:t> </a:t>
            </a:r>
            <a:r>
              <a:rPr lang="en-US" dirty="0" err="1"/>
              <a:t>dotyczących</a:t>
            </a:r>
            <a:r>
              <a:rPr lang="en-US" dirty="0"/>
              <a:t> </a:t>
            </a:r>
            <a:r>
              <a:rPr lang="en-US" dirty="0" err="1"/>
              <a:t>implementacji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dostosowania</a:t>
            </a:r>
            <a:r>
              <a:rPr lang="en-US" dirty="0"/>
              <a:t> modelu </a:t>
            </a:r>
            <a:r>
              <a:rPr lang="en-US" dirty="0" err="1"/>
              <a:t>programu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SI w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firmach</a:t>
            </a:r>
            <a:r>
              <a:rPr lang="en-US" dirty="0"/>
              <a:t>, </a:t>
            </a:r>
            <a:r>
              <a:rPr lang="en-US" dirty="0" err="1"/>
              <a:t>sektorach</a:t>
            </a:r>
            <a:r>
              <a:rPr lang="en-US" dirty="0"/>
              <a:t>, </a:t>
            </a:r>
            <a:r>
              <a:rPr lang="en-US" dirty="0" err="1"/>
              <a:t>branżach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00EB0-5CFC-E644-807C-23CAD1E6CB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19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1. </a:t>
            </a:r>
            <a:r>
              <a:rPr lang="en-US" dirty="0" err="1"/>
              <a:t>Przegląd</a:t>
            </a:r>
            <a:r>
              <a:rPr lang="en-US" dirty="0"/>
              <a:t> </a:t>
            </a:r>
            <a:r>
              <a:rPr lang="en-US" dirty="0" err="1"/>
              <a:t>literatury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innych</a:t>
            </a:r>
            <a:r>
              <a:rPr lang="en-US" dirty="0"/>
              <a:t> </a:t>
            </a:r>
            <a:r>
              <a:rPr lang="en-US" dirty="0" err="1"/>
              <a:t>źródeł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Systematyczne</a:t>
            </a:r>
            <a:r>
              <a:rPr lang="en-US" dirty="0"/>
              <a:t> </a:t>
            </a:r>
            <a:r>
              <a:rPr lang="en-US" dirty="0" err="1"/>
              <a:t>zbieranie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analizowanie</a:t>
            </a:r>
            <a:r>
              <a:rPr lang="en-US" dirty="0"/>
              <a:t> </a:t>
            </a:r>
            <a:r>
              <a:rPr lang="en-US" dirty="0" err="1"/>
              <a:t>istniejącej</a:t>
            </a:r>
            <a:r>
              <a:rPr lang="en-US" dirty="0"/>
              <a:t> </a:t>
            </a:r>
            <a:r>
              <a:rPr lang="en-US" dirty="0" err="1"/>
              <a:t>literatury</a:t>
            </a:r>
            <a:r>
              <a:rPr lang="en-US" dirty="0"/>
              <a:t>, </a:t>
            </a:r>
            <a:r>
              <a:rPr lang="en-US" dirty="0" err="1"/>
              <a:t>raportów</a:t>
            </a:r>
            <a:r>
              <a:rPr lang="en-US" dirty="0"/>
              <a:t> </a:t>
            </a:r>
            <a:r>
              <a:rPr lang="en-US" dirty="0" err="1"/>
              <a:t>branżowych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przypadków</a:t>
            </a:r>
            <a:r>
              <a:rPr lang="en-US" dirty="0"/>
              <a:t> </a:t>
            </a:r>
            <a:r>
              <a:rPr lang="en-US" dirty="0" err="1"/>
              <a:t>zastosowań</a:t>
            </a:r>
            <a:r>
              <a:rPr lang="en-US" dirty="0"/>
              <a:t>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SI w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firmach</a:t>
            </a:r>
            <a:r>
              <a:rPr lang="en-US" dirty="0"/>
              <a:t>, </a:t>
            </a:r>
            <a:r>
              <a:rPr lang="en-US" dirty="0" err="1"/>
              <a:t>branżach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sektorach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Identyfikacja</a:t>
            </a:r>
            <a:r>
              <a:rPr lang="en-US" dirty="0"/>
              <a:t> </a:t>
            </a:r>
            <a:r>
              <a:rPr lang="en-US" dirty="0" err="1"/>
              <a:t>kluczowych</a:t>
            </a:r>
            <a:r>
              <a:rPr lang="en-US" dirty="0"/>
              <a:t> </a:t>
            </a:r>
            <a:r>
              <a:rPr lang="en-US" dirty="0" err="1"/>
              <a:t>koncepcji</a:t>
            </a:r>
            <a:r>
              <a:rPr lang="en-US" dirty="0"/>
              <a:t>, </a:t>
            </a:r>
            <a:r>
              <a:rPr lang="en-US" dirty="0" err="1"/>
              <a:t>terminów</a:t>
            </a:r>
            <a:r>
              <a:rPr lang="en-US" dirty="0"/>
              <a:t>, </a:t>
            </a:r>
            <a:r>
              <a:rPr lang="en-US" dirty="0" err="1"/>
              <a:t>definicji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AI </a:t>
            </a:r>
            <a:r>
              <a:rPr lang="en-US" dirty="0" err="1"/>
              <a:t>stosowanych</a:t>
            </a:r>
            <a:r>
              <a:rPr lang="en-US" dirty="0"/>
              <a:t> w </a:t>
            </a:r>
            <a:r>
              <a:rPr lang="en-US" dirty="0" err="1"/>
              <a:t>firmach</a:t>
            </a:r>
            <a:r>
              <a:rPr lang="en-US" dirty="0"/>
              <a:t> </a:t>
            </a:r>
            <a:r>
              <a:rPr lang="en-US" dirty="0" err="1"/>
              <a:t>technologicznych</a:t>
            </a:r>
            <a:r>
              <a:rPr lang="en-US" dirty="0"/>
              <a:t>.</a:t>
            </a:r>
          </a:p>
          <a:p>
            <a:r>
              <a:rPr lang="en-US" dirty="0"/>
              <a:t>2. Analiza </a:t>
            </a:r>
            <a:r>
              <a:rPr lang="en-US" dirty="0" err="1"/>
              <a:t>istniejących</a:t>
            </a:r>
            <a:r>
              <a:rPr lang="en-US" dirty="0"/>
              <a:t> </a:t>
            </a:r>
            <a:r>
              <a:rPr lang="en-US" dirty="0" err="1"/>
              <a:t>standardów</a:t>
            </a:r>
            <a:r>
              <a:rPr lang="en-US" dirty="0"/>
              <a:t>,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, ram </a:t>
            </a:r>
            <a:r>
              <a:rPr lang="en-US" dirty="0" err="1"/>
              <a:t>prawnych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wymagań</a:t>
            </a:r>
            <a:r>
              <a:rPr lang="en-US" dirty="0"/>
              <a:t> </a:t>
            </a:r>
            <a:r>
              <a:rPr lang="en-US" dirty="0" err="1"/>
              <a:t>zgodności</a:t>
            </a:r>
            <a:r>
              <a:rPr lang="en-US" dirty="0"/>
              <a:t> dla SI</a:t>
            </a:r>
          </a:p>
          <a:p>
            <a:r>
              <a:rPr lang="en-US" dirty="0"/>
              <a:t>- </a:t>
            </a:r>
            <a:r>
              <a:rPr lang="en-US" dirty="0" err="1"/>
              <a:t>Przegląd</a:t>
            </a:r>
            <a:r>
              <a:rPr lang="en-US" dirty="0"/>
              <a:t> </a:t>
            </a:r>
            <a:r>
              <a:rPr lang="en-US" dirty="0" err="1"/>
              <a:t>międzynarodowych</a:t>
            </a:r>
            <a:r>
              <a:rPr lang="en-US" dirty="0"/>
              <a:t> </a:t>
            </a:r>
            <a:r>
              <a:rPr lang="en-US" dirty="0" err="1"/>
              <a:t>standardów</a:t>
            </a:r>
            <a:r>
              <a:rPr lang="en-US" dirty="0"/>
              <a:t>,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najlepszych</a:t>
            </a:r>
            <a:r>
              <a:rPr lang="en-US" dirty="0"/>
              <a:t> </a:t>
            </a:r>
            <a:r>
              <a:rPr lang="en-US" dirty="0" err="1"/>
              <a:t>dostępnych</a:t>
            </a:r>
            <a:r>
              <a:rPr lang="en-US" dirty="0"/>
              <a:t> </a:t>
            </a:r>
            <a:r>
              <a:rPr lang="en-US" dirty="0" err="1"/>
              <a:t>praktyk</a:t>
            </a:r>
            <a:r>
              <a:rPr lang="en-US" dirty="0"/>
              <a:t> AI, </a:t>
            </a:r>
            <a:r>
              <a:rPr lang="en-US" dirty="0" err="1"/>
              <a:t>takich</a:t>
            </a:r>
            <a:r>
              <a:rPr lang="en-US" dirty="0"/>
              <a:t> jak </a:t>
            </a:r>
            <a:r>
              <a:rPr lang="en-US" dirty="0" err="1"/>
              <a:t>standardy</a:t>
            </a:r>
            <a:r>
              <a:rPr lang="en-US" dirty="0"/>
              <a:t> ISO 5338:2023 </a:t>
            </a:r>
            <a:r>
              <a:rPr lang="en-US" dirty="0" err="1"/>
              <a:t>Cykl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</a:t>
            </a:r>
            <a:r>
              <a:rPr lang="en-US" dirty="0" err="1"/>
              <a:t>systemów</a:t>
            </a:r>
            <a:r>
              <a:rPr lang="en-US" dirty="0"/>
              <a:t> SI, ISO 22989 - </a:t>
            </a:r>
            <a:r>
              <a:rPr lang="en-US" dirty="0" err="1"/>
              <a:t>koncepcje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terminologia</a:t>
            </a:r>
            <a:r>
              <a:rPr lang="en-US" dirty="0"/>
              <a:t> SI, ISO 42001:2023 System </a:t>
            </a:r>
            <a:r>
              <a:rPr lang="en-US" dirty="0" err="1"/>
              <a:t>zarządzania</a:t>
            </a:r>
            <a:r>
              <a:rPr lang="en-US" dirty="0"/>
              <a:t> SI, </a:t>
            </a:r>
            <a:r>
              <a:rPr lang="en-US" dirty="0" err="1"/>
              <a:t>wytyczne</a:t>
            </a:r>
            <a:r>
              <a:rPr lang="en-US" dirty="0"/>
              <a:t> NIST, ENISA, OECD, ASEAN, UK, Japan, EU AI Act,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inne</a:t>
            </a:r>
            <a:r>
              <a:rPr lang="en-US" dirty="0"/>
              <a:t> </a:t>
            </a:r>
            <a:r>
              <a:rPr lang="en-US" dirty="0" err="1"/>
              <a:t>regulacje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Ocena</a:t>
            </a:r>
            <a:r>
              <a:rPr lang="en-US" dirty="0"/>
              <a:t> </a:t>
            </a:r>
            <a:r>
              <a:rPr lang="en-US" dirty="0" err="1"/>
              <a:t>wpływu</a:t>
            </a:r>
            <a:r>
              <a:rPr lang="en-US" dirty="0"/>
              <a:t> </a:t>
            </a:r>
            <a:r>
              <a:rPr lang="en-US" dirty="0" err="1"/>
              <a:t>tych</a:t>
            </a:r>
            <a:r>
              <a:rPr lang="en-US" dirty="0"/>
              <a:t> </a:t>
            </a:r>
            <a:r>
              <a:rPr lang="en-US" dirty="0" err="1"/>
              <a:t>standardów</a:t>
            </a:r>
            <a:r>
              <a:rPr lang="en-US" dirty="0"/>
              <a:t> na </a:t>
            </a:r>
            <a:r>
              <a:rPr lang="en-US" dirty="0" err="1"/>
              <a:t>praktyki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w </a:t>
            </a:r>
            <a:r>
              <a:rPr lang="en-US" dirty="0" err="1"/>
              <a:t>firmach</a:t>
            </a:r>
            <a:r>
              <a:rPr lang="en-US" dirty="0"/>
              <a:t> </a:t>
            </a:r>
            <a:r>
              <a:rPr lang="en-US" dirty="0" err="1"/>
              <a:t>technologicznych</a:t>
            </a:r>
            <a:r>
              <a:rPr lang="en-US" dirty="0"/>
              <a:t>.</a:t>
            </a:r>
          </a:p>
          <a:p>
            <a:r>
              <a:rPr lang="en-US" dirty="0"/>
              <a:t>3. </a:t>
            </a:r>
            <a:r>
              <a:rPr lang="en-US" dirty="0" err="1"/>
              <a:t>Metodologia</a:t>
            </a:r>
            <a:r>
              <a:rPr lang="en-US" dirty="0"/>
              <a:t> </a:t>
            </a:r>
            <a:r>
              <a:rPr lang="en-US" dirty="0" err="1"/>
              <a:t>badawcza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Zastosowanie</a:t>
            </a:r>
            <a:r>
              <a:rPr lang="en-US" dirty="0"/>
              <a:t> </a:t>
            </a:r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badawczej</a:t>
            </a:r>
            <a:r>
              <a:rPr lang="en-US" dirty="0"/>
              <a:t> </a:t>
            </a:r>
            <a:r>
              <a:rPr lang="en-US" dirty="0" err="1"/>
              <a:t>jakościowej</a:t>
            </a:r>
            <a:r>
              <a:rPr lang="en-US" dirty="0"/>
              <a:t> </a:t>
            </a:r>
            <a:r>
              <a:rPr lang="en-US" dirty="0" err="1"/>
              <a:t>analizy</a:t>
            </a:r>
            <a:r>
              <a:rPr lang="en-US" dirty="0"/>
              <a:t> </a:t>
            </a:r>
            <a:r>
              <a:rPr lang="en-US" dirty="0" err="1"/>
              <a:t>dostępnej</a:t>
            </a:r>
            <a:r>
              <a:rPr lang="en-US" dirty="0"/>
              <a:t> </a:t>
            </a:r>
            <a:r>
              <a:rPr lang="en-US" dirty="0" err="1"/>
              <a:t>wiedzy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studiów</a:t>
            </a:r>
            <a:r>
              <a:rPr lang="en-US" dirty="0"/>
              <a:t> </a:t>
            </a:r>
            <a:r>
              <a:rPr lang="en-US" dirty="0" err="1"/>
              <a:t>przypadku</a:t>
            </a:r>
            <a:r>
              <a:rPr lang="en-US" dirty="0"/>
              <a:t>.</a:t>
            </a:r>
          </a:p>
          <a:p>
            <a:r>
              <a:rPr lang="en-US" dirty="0"/>
              <a:t>4. </a:t>
            </a:r>
            <a:r>
              <a:rPr lang="en-US" dirty="0" err="1"/>
              <a:t>Opracowanie</a:t>
            </a:r>
            <a:r>
              <a:rPr lang="en-US" dirty="0"/>
              <a:t> modelu </a:t>
            </a:r>
            <a:r>
              <a:rPr lang="en-US" dirty="0" err="1"/>
              <a:t>programu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SI</a:t>
            </a:r>
          </a:p>
          <a:p>
            <a:r>
              <a:rPr lang="en-US" dirty="0"/>
              <a:t>- </a:t>
            </a:r>
            <a:r>
              <a:rPr lang="en-US" dirty="0" err="1"/>
              <a:t>Synteza</a:t>
            </a:r>
            <a:r>
              <a:rPr lang="en-US" dirty="0"/>
              <a:t> </a:t>
            </a:r>
            <a:r>
              <a:rPr lang="en-US" dirty="0" err="1"/>
              <a:t>zebranych</a:t>
            </a:r>
            <a:r>
              <a:rPr lang="en-US" dirty="0"/>
              <a:t> </a:t>
            </a:r>
            <a:r>
              <a:rPr lang="en-US" dirty="0" err="1"/>
              <a:t>danych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informacji</a:t>
            </a:r>
            <a:r>
              <a:rPr lang="en-US" dirty="0"/>
              <a:t> w </a:t>
            </a:r>
            <a:r>
              <a:rPr lang="en-US" dirty="0" err="1"/>
              <a:t>celu</a:t>
            </a:r>
            <a:r>
              <a:rPr lang="en-US" dirty="0"/>
              <a:t> </a:t>
            </a:r>
            <a:r>
              <a:rPr lang="en-US" dirty="0" err="1"/>
              <a:t>stworzenia</a:t>
            </a:r>
            <a:r>
              <a:rPr lang="en-US" dirty="0"/>
              <a:t> modelu </a:t>
            </a:r>
            <a:r>
              <a:rPr lang="en-US" dirty="0" err="1"/>
              <a:t>programu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systemu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SI.</a:t>
            </a:r>
          </a:p>
          <a:p>
            <a:r>
              <a:rPr lang="en-US" dirty="0"/>
              <a:t>- </a:t>
            </a:r>
            <a:r>
              <a:rPr lang="en-US" dirty="0" err="1"/>
              <a:t>Zdefiniowanie</a:t>
            </a:r>
            <a:r>
              <a:rPr lang="en-US" dirty="0"/>
              <a:t> </a:t>
            </a:r>
            <a:r>
              <a:rPr lang="en-US" dirty="0" err="1"/>
              <a:t>kluczowych</a:t>
            </a:r>
            <a:r>
              <a:rPr lang="en-US" dirty="0"/>
              <a:t> </a:t>
            </a:r>
            <a:r>
              <a:rPr lang="en-US" dirty="0" err="1"/>
              <a:t>elementów</a:t>
            </a:r>
            <a:r>
              <a:rPr lang="en-US" dirty="0"/>
              <a:t> modelu, </a:t>
            </a:r>
            <a:r>
              <a:rPr lang="en-US" dirty="0" err="1"/>
              <a:t>takich</a:t>
            </a:r>
            <a:r>
              <a:rPr lang="en-US" dirty="0"/>
              <a:t> jak </a:t>
            </a:r>
            <a:r>
              <a:rPr lang="en-US" dirty="0" err="1"/>
              <a:t>główne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, </a:t>
            </a:r>
            <a:r>
              <a:rPr lang="en-US" dirty="0" err="1"/>
              <a:t>środki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mechanizmy</a:t>
            </a:r>
            <a:r>
              <a:rPr lang="en-US" dirty="0"/>
              <a:t> </a:t>
            </a:r>
            <a:r>
              <a:rPr lang="en-US" dirty="0" err="1"/>
              <a:t>kontroli</a:t>
            </a:r>
            <a:r>
              <a:rPr lang="en-US" dirty="0"/>
              <a:t>, </a:t>
            </a:r>
            <a:r>
              <a:rPr lang="en-US" dirty="0" err="1"/>
              <a:t>struktury</a:t>
            </a:r>
            <a:r>
              <a:rPr lang="en-US" dirty="0"/>
              <a:t> </a:t>
            </a:r>
            <a:r>
              <a:rPr lang="en-US" dirty="0" err="1"/>
              <a:t>odpowiedzialności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rozliczalności</a:t>
            </a:r>
            <a:r>
              <a:rPr lang="en-US" dirty="0"/>
              <a:t>, </a:t>
            </a:r>
            <a:r>
              <a:rPr lang="en-US" dirty="0" err="1"/>
              <a:t>mechanizmy</a:t>
            </a:r>
            <a:r>
              <a:rPr lang="en-US" dirty="0"/>
              <a:t> </a:t>
            </a:r>
            <a:r>
              <a:rPr lang="en-US" dirty="0" err="1"/>
              <a:t>monitorowania</a:t>
            </a:r>
            <a:r>
              <a:rPr lang="en-US" dirty="0"/>
              <a:t>.</a:t>
            </a:r>
          </a:p>
          <a:p>
            <a:r>
              <a:rPr lang="en-US" dirty="0"/>
              <a:t>5. </a:t>
            </a:r>
            <a:r>
              <a:rPr lang="en-US" dirty="0" err="1"/>
              <a:t>Testowanie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ewaluacja</a:t>
            </a:r>
            <a:r>
              <a:rPr lang="en-US" dirty="0"/>
              <a:t>/</a:t>
            </a:r>
            <a:r>
              <a:rPr lang="en-US" dirty="0" err="1"/>
              <a:t>ocena</a:t>
            </a:r>
            <a:r>
              <a:rPr lang="en-US" dirty="0"/>
              <a:t>/</a:t>
            </a:r>
            <a:r>
              <a:rPr lang="en-US" dirty="0" err="1"/>
              <a:t>walidacja</a:t>
            </a:r>
            <a:r>
              <a:rPr lang="en-US" dirty="0"/>
              <a:t> modelu:</a:t>
            </a:r>
          </a:p>
          <a:p>
            <a:r>
              <a:rPr lang="en-US" dirty="0"/>
              <a:t>- </a:t>
            </a:r>
            <a:r>
              <a:rPr lang="en-US" dirty="0" err="1"/>
              <a:t>Implementacja</a:t>
            </a:r>
            <a:r>
              <a:rPr lang="en-US" dirty="0"/>
              <a:t> </a:t>
            </a:r>
            <a:r>
              <a:rPr lang="en-US" dirty="0" err="1"/>
              <a:t>pilotażowa</a:t>
            </a:r>
            <a:r>
              <a:rPr lang="en-US" dirty="0"/>
              <a:t> modelu </a:t>
            </a:r>
            <a:r>
              <a:rPr lang="en-US" dirty="0" err="1"/>
              <a:t>programu</a:t>
            </a:r>
            <a:r>
              <a:rPr lang="en-US" dirty="0"/>
              <a:t> w </a:t>
            </a:r>
            <a:r>
              <a:rPr lang="en-US" dirty="0" err="1"/>
              <a:t>wybranej</a:t>
            </a:r>
            <a:r>
              <a:rPr lang="en-US" dirty="0"/>
              <a:t> firmie </a:t>
            </a:r>
            <a:r>
              <a:rPr lang="en-US" dirty="0" err="1"/>
              <a:t>technologicznej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Ocena</a:t>
            </a:r>
            <a:r>
              <a:rPr lang="en-US" dirty="0"/>
              <a:t> </a:t>
            </a:r>
            <a:r>
              <a:rPr lang="en-US" dirty="0" err="1"/>
              <a:t>skuteczności</a:t>
            </a:r>
            <a:r>
              <a:rPr lang="en-US" dirty="0"/>
              <a:t> modelu w </a:t>
            </a:r>
            <a:r>
              <a:rPr lang="en-US" dirty="0" err="1"/>
              <a:t>oparciu</a:t>
            </a:r>
            <a:r>
              <a:rPr lang="en-US" dirty="0"/>
              <a:t> o </a:t>
            </a:r>
            <a:r>
              <a:rPr lang="en-US" dirty="0" err="1"/>
              <a:t>ustalone</a:t>
            </a:r>
            <a:r>
              <a:rPr lang="en-US" dirty="0"/>
              <a:t> </a:t>
            </a:r>
            <a:r>
              <a:rPr lang="en-US" dirty="0" err="1"/>
              <a:t>kryteria</a:t>
            </a:r>
            <a:r>
              <a:rPr lang="en-US" dirty="0"/>
              <a:t>, </a:t>
            </a:r>
            <a:r>
              <a:rPr lang="en-US" dirty="0" err="1"/>
              <a:t>takie</a:t>
            </a:r>
            <a:r>
              <a:rPr lang="en-US" dirty="0"/>
              <a:t> jak </a:t>
            </a:r>
            <a:r>
              <a:rPr lang="en-US" dirty="0" err="1"/>
              <a:t>zwiększenie</a:t>
            </a:r>
            <a:r>
              <a:rPr lang="en-US" dirty="0"/>
              <a:t> </a:t>
            </a:r>
            <a:r>
              <a:rPr lang="en-US" dirty="0" err="1"/>
              <a:t>przejrzystości</a:t>
            </a:r>
            <a:r>
              <a:rPr lang="en-US" dirty="0"/>
              <a:t>, </a:t>
            </a:r>
            <a:r>
              <a:rPr lang="en-US" dirty="0" err="1"/>
              <a:t>poprawa</a:t>
            </a:r>
            <a:r>
              <a:rPr lang="en-US" dirty="0"/>
              <a:t> bezpieczeństwa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ochrony</a:t>
            </a:r>
            <a:r>
              <a:rPr lang="en-US" dirty="0"/>
              <a:t> </a:t>
            </a:r>
            <a:r>
              <a:rPr lang="en-US" dirty="0" err="1"/>
              <a:t>prywatności</a:t>
            </a:r>
            <a:r>
              <a:rPr lang="en-US" dirty="0"/>
              <a:t> </a:t>
            </a:r>
            <a:r>
              <a:rPr lang="en-US" dirty="0" err="1"/>
              <a:t>danych</a:t>
            </a:r>
            <a:r>
              <a:rPr lang="en-US" dirty="0"/>
              <a:t>, </a:t>
            </a:r>
            <a:r>
              <a:rPr lang="en-US" dirty="0" err="1"/>
              <a:t>zminimalizowanie</a:t>
            </a:r>
            <a:r>
              <a:rPr lang="en-US" dirty="0"/>
              <a:t> </a:t>
            </a:r>
            <a:r>
              <a:rPr lang="en-US" dirty="0" err="1"/>
              <a:t>ryzyka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poprawa</a:t>
            </a:r>
            <a:r>
              <a:rPr lang="en-US" dirty="0"/>
              <a:t> </a:t>
            </a:r>
            <a:r>
              <a:rPr lang="en-US" dirty="0" err="1"/>
              <a:t>zgodności</a:t>
            </a:r>
            <a:r>
              <a:rPr lang="en-US" dirty="0"/>
              <a:t> ze </a:t>
            </a:r>
            <a:r>
              <a:rPr lang="en-US" dirty="0" err="1"/>
              <a:t>standardami</a:t>
            </a:r>
            <a:r>
              <a:rPr lang="en-US" dirty="0"/>
              <a:t> </a:t>
            </a:r>
            <a:r>
              <a:rPr lang="en-US" dirty="0" err="1"/>
              <a:t>etycznymi</a:t>
            </a:r>
            <a:r>
              <a:rPr lang="en-US" dirty="0"/>
              <a:t>.</a:t>
            </a:r>
          </a:p>
          <a:p>
            <a:r>
              <a:rPr lang="en-US" dirty="0"/>
              <a:t>6. </a:t>
            </a:r>
            <a:r>
              <a:rPr lang="en-US" dirty="0" err="1"/>
              <a:t>Wnioski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rekomendacje</a:t>
            </a:r>
            <a:endParaRPr lang="en-US" dirty="0"/>
          </a:p>
          <a:p>
            <a:r>
              <a:rPr lang="en-US" dirty="0"/>
              <a:t>- Analiza </a:t>
            </a:r>
            <a:r>
              <a:rPr lang="en-US" dirty="0" err="1"/>
              <a:t>wyników</a:t>
            </a:r>
            <a:r>
              <a:rPr lang="en-US" dirty="0"/>
              <a:t> </a:t>
            </a:r>
            <a:r>
              <a:rPr lang="en-US" dirty="0" err="1"/>
              <a:t>ewaluacji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ocena</a:t>
            </a:r>
            <a:r>
              <a:rPr lang="en-US" dirty="0"/>
              <a:t> </a:t>
            </a:r>
            <a:r>
              <a:rPr lang="en-US" dirty="0" err="1"/>
              <a:t>możliwości</a:t>
            </a:r>
            <a:r>
              <a:rPr lang="en-US" dirty="0"/>
              <a:t> </a:t>
            </a:r>
            <a:r>
              <a:rPr lang="en-US" dirty="0" err="1"/>
              <a:t>generalizacji</a:t>
            </a:r>
            <a:r>
              <a:rPr lang="en-US" dirty="0"/>
              <a:t> modelu na </a:t>
            </a:r>
            <a:r>
              <a:rPr lang="en-US" dirty="0" err="1"/>
              <a:t>inne</a:t>
            </a:r>
            <a:r>
              <a:rPr lang="en-US" dirty="0"/>
              <a:t> firmy </a:t>
            </a:r>
            <a:r>
              <a:rPr lang="en-US" dirty="0" err="1"/>
              <a:t>technologiczne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Sformułowanie</a:t>
            </a:r>
            <a:r>
              <a:rPr lang="en-US" dirty="0"/>
              <a:t> </a:t>
            </a:r>
            <a:r>
              <a:rPr lang="en-US" dirty="0" err="1"/>
              <a:t>rekomendacji</a:t>
            </a:r>
            <a:r>
              <a:rPr lang="en-US" dirty="0"/>
              <a:t> </a:t>
            </a:r>
            <a:r>
              <a:rPr lang="en-US" dirty="0" err="1"/>
              <a:t>dotyczących</a:t>
            </a:r>
            <a:r>
              <a:rPr lang="en-US" dirty="0"/>
              <a:t> </a:t>
            </a:r>
            <a:r>
              <a:rPr lang="en-US" dirty="0" err="1"/>
              <a:t>implementacji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dostosowania</a:t>
            </a:r>
            <a:r>
              <a:rPr lang="en-US" dirty="0"/>
              <a:t> modelu </a:t>
            </a:r>
            <a:r>
              <a:rPr lang="en-US" dirty="0" err="1"/>
              <a:t>programu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SI w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firmach</a:t>
            </a:r>
            <a:r>
              <a:rPr lang="en-US" dirty="0"/>
              <a:t>, </a:t>
            </a:r>
            <a:r>
              <a:rPr lang="en-US" dirty="0" err="1"/>
              <a:t>sektorach</a:t>
            </a:r>
            <a:r>
              <a:rPr lang="en-US" dirty="0"/>
              <a:t>, </a:t>
            </a:r>
            <a:r>
              <a:rPr lang="en-US" dirty="0" err="1"/>
              <a:t>branżach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98201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00EB0-5CFC-E644-807C-23CAD1E6CB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07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00EB0-5CFC-E644-807C-23CAD1E6CB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52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76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85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/>
          <p:cNvSpPr txBox="1"/>
          <p:nvPr userDrawn="1"/>
        </p:nvSpPr>
        <p:spPr>
          <a:xfrm>
            <a:off x="1043231" y="1985875"/>
            <a:ext cx="10067221" cy="3406505"/>
          </a:xfrm>
          <a:prstGeom prst="rect">
            <a:avLst/>
          </a:prstGeom>
          <a:noFill/>
        </p:spPr>
        <p:txBody>
          <a:bodyPr wrap="square" rIns="144000" bIns="36000" numCol="2" spcCol="36000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>
                  <a:lumMod val="50000"/>
                </a:schemeClr>
              </a:solidFill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8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6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oliniowy 13">
            <a:extLst>
              <a:ext uri="{FF2B5EF4-FFF2-40B4-BE49-F238E27FC236}">
                <a16:creationId xmlns:a16="http://schemas.microsoft.com/office/drawing/2014/main" id="{35ED3A4F-248F-588B-A10E-7CB0758903EF}"/>
              </a:ext>
            </a:extLst>
          </p:cNvPr>
          <p:cNvCxnSpPr/>
          <p:nvPr userDrawn="1"/>
        </p:nvCxnSpPr>
        <p:spPr>
          <a:xfrm>
            <a:off x="6096000" y="491108"/>
            <a:ext cx="6096000" cy="0"/>
          </a:xfrm>
          <a:prstGeom prst="line">
            <a:avLst/>
          </a:prstGeom>
          <a:ln w="28575" cap="rnd">
            <a:solidFill>
              <a:srgbClr val="C1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oliniowy 12">
            <a:extLst>
              <a:ext uri="{FF2B5EF4-FFF2-40B4-BE49-F238E27FC236}">
                <a16:creationId xmlns:a16="http://schemas.microsoft.com/office/drawing/2014/main" id="{A4F7924C-023E-61DA-36C4-7A5FAB428C83}"/>
              </a:ext>
            </a:extLst>
          </p:cNvPr>
          <p:cNvCxnSpPr/>
          <p:nvPr userDrawn="1"/>
        </p:nvCxnSpPr>
        <p:spPr>
          <a:xfrm>
            <a:off x="0" y="653143"/>
            <a:ext cx="54964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17">
            <a:extLst>
              <a:ext uri="{FF2B5EF4-FFF2-40B4-BE49-F238E27FC236}">
                <a16:creationId xmlns:a16="http://schemas.microsoft.com/office/drawing/2014/main" id="{BD4773F2-56B2-5E25-F68D-6FEEC1F441F1}"/>
              </a:ext>
            </a:extLst>
          </p:cNvPr>
          <p:cNvCxnSpPr/>
          <p:nvPr userDrawn="1"/>
        </p:nvCxnSpPr>
        <p:spPr>
          <a:xfrm flipH="1">
            <a:off x="5496448" y="321547"/>
            <a:ext cx="261257" cy="33159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20">
            <a:extLst>
              <a:ext uri="{FF2B5EF4-FFF2-40B4-BE49-F238E27FC236}">
                <a16:creationId xmlns:a16="http://schemas.microsoft.com/office/drawing/2014/main" id="{F87C1B91-132C-7192-4937-860E26BC484F}"/>
              </a:ext>
            </a:extLst>
          </p:cNvPr>
          <p:cNvCxnSpPr/>
          <p:nvPr userDrawn="1"/>
        </p:nvCxnSpPr>
        <p:spPr>
          <a:xfrm>
            <a:off x="5757705" y="321547"/>
            <a:ext cx="643429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E:\PROJEKTY\ZUZA\prez\Zasób 11.png">
            <a:extLst>
              <a:ext uri="{FF2B5EF4-FFF2-40B4-BE49-F238E27FC236}">
                <a16:creationId xmlns:a16="http://schemas.microsoft.com/office/drawing/2014/main" id="{11ABF23A-0F97-DE93-66F1-DC9AE41A1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2" y="91287"/>
            <a:ext cx="1809622" cy="45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61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0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5D4E-CA36-354F-8BCC-F88CFF22C2E1}" type="datetimeFigureOut">
              <a:rPr lang="pl-PL" smtClean="0"/>
              <a:t>26.08.2024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4F27-4100-484C-95CB-DDE009A51D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40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59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15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oliniowy 13"/>
          <p:cNvCxnSpPr/>
          <p:nvPr/>
        </p:nvCxnSpPr>
        <p:spPr>
          <a:xfrm>
            <a:off x="6096000" y="491108"/>
            <a:ext cx="6096000" cy="0"/>
          </a:xfrm>
          <a:prstGeom prst="line">
            <a:avLst/>
          </a:prstGeom>
          <a:ln w="28575" cap="rnd">
            <a:solidFill>
              <a:srgbClr val="C1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12"/>
          <p:cNvCxnSpPr/>
          <p:nvPr userDrawn="1"/>
        </p:nvCxnSpPr>
        <p:spPr>
          <a:xfrm>
            <a:off x="0" y="653143"/>
            <a:ext cx="54964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oliniowy 17"/>
          <p:cNvCxnSpPr/>
          <p:nvPr userDrawn="1"/>
        </p:nvCxnSpPr>
        <p:spPr>
          <a:xfrm flipH="1">
            <a:off x="5496448" y="321547"/>
            <a:ext cx="261257" cy="33159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oliniowy 20"/>
          <p:cNvCxnSpPr/>
          <p:nvPr userDrawn="1"/>
        </p:nvCxnSpPr>
        <p:spPr>
          <a:xfrm>
            <a:off x="5757705" y="321547"/>
            <a:ext cx="643429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:\PROJEKTY\ZUZA\prez\Zasób 11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2" y="91287"/>
            <a:ext cx="1809622" cy="45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133DE1-73BD-1CB7-2A2E-7DA224DD464E}"/>
              </a:ext>
            </a:extLst>
          </p:cNvPr>
          <p:cNvSpPr txBox="1"/>
          <p:nvPr userDrawn="1"/>
        </p:nvSpPr>
        <p:spPr>
          <a:xfrm>
            <a:off x="2852531" y="238539"/>
            <a:ext cx="301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www.</a:t>
            </a:r>
            <a:r>
              <a:rPr lang="en-US" sz="1400" dirty="0">
                <a:solidFill>
                  <a:srgbClr val="C00000"/>
                </a:solidFill>
              </a:rPr>
              <a:t>elpromaelectronics</a:t>
            </a:r>
            <a:r>
              <a:rPr lang="en-US" sz="1400" dirty="0"/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61936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microsoft.com/office/2007/relationships/hdphoto" Target="../media/hdphoto5.wdp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0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w.jakubowski@elpromaelectronics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hyperlink" Target="https://www.youtube.com/watch?v=iQUHEF3iD2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0" Type="http://schemas.openxmlformats.org/officeDocument/2006/relationships/hyperlink" Target="https://youtu.be/iQUHEF3iD2Q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7CECE-5A95-61F7-E8D8-C849A5D1A897}"/>
              </a:ext>
            </a:extLst>
          </p:cNvPr>
          <p:cNvSpPr txBox="1"/>
          <p:nvPr/>
        </p:nvSpPr>
        <p:spPr>
          <a:xfrm>
            <a:off x="195530" y="5537145"/>
            <a:ext cx="1179862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BUDOWA</a:t>
            </a:r>
            <a:r>
              <a:rPr kumimoji="0" lang="pl-PL" sz="18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SYSTEMU DO PROJEKTU:</a:t>
            </a:r>
          </a:p>
          <a:p>
            <a:pPr algn="ctr"/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Zwiększenie poziomu ochrony i odporności na współczesne zagrożenia cybernetyczne, w szczególności w przypadku dużych instalacji i infrastruktury przemysłowej</a:t>
            </a:r>
          </a:p>
          <a:p>
            <a:pPr algn="ctr"/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</a:t>
            </a:r>
            <a:r>
              <a:rPr lang="pl-PL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Preparedness</a:t>
            </a:r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pl-PL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Support</a:t>
            </a:r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and Mutual Assistance, </a:t>
            </a:r>
            <a:r>
              <a:rPr lang="pl-PL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Targeting</a:t>
            </a:r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pl-PL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Larger</a:t>
            </a:r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pl-PL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Industrial</a:t>
            </a:r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Operations and </a:t>
            </a:r>
            <a:r>
              <a:rPr lang="pl-PL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Installations</a:t>
            </a:r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)</a:t>
            </a:r>
          </a:p>
          <a:p>
            <a:pPr algn="ctr"/>
            <a:endParaRPr lang="pl-PL" sz="2000" b="1" i="1" dirty="0">
              <a:latin typeface="Calibri" panose="020F050202020403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A2FC691A-A3FD-C1A5-C081-3B71715DC27D}"/>
              </a:ext>
            </a:extLst>
          </p:cNvPr>
          <p:cNvSpPr txBox="1"/>
          <p:nvPr/>
        </p:nvSpPr>
        <p:spPr>
          <a:xfrm>
            <a:off x="-17034" y="2439125"/>
            <a:ext cx="12209034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SIECIOWY CZASOWY ODBIORNIK EUROPEJSKIEGO SYGNAŁU GALILEO</a:t>
            </a:r>
          </a:p>
          <a:p>
            <a:pPr algn="ctr"/>
            <a:r>
              <a:rPr lang="pl-PL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Z KRYPTOGRAFICZNĄ OCHRONĄ ANTYSPOOFINGOWĄ Z SATELITÓW</a:t>
            </a:r>
          </a:p>
          <a:p>
            <a:pPr algn="ctr"/>
            <a:endParaRPr lang="pl-PL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algn="ctr"/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IERWSZE SIECIOWE NTP/PTP ROZWIĄZANIE TYPU „ONE BOX DEVICE”, </a:t>
            </a:r>
            <a:b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KTÓRE ODBIERA KRYPTOGRAFICZNIE UWIRZYTELNIONY SYGNAŁ Z SATELITÓW </a:t>
            </a:r>
            <a:b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DAJĄC ODPORNY NA SPOOFING SATELITARNY SYGNAŁ WZORCOWY CZASU UTC.</a:t>
            </a:r>
            <a:endParaRPr lang="pl-PL" sz="16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Obraz 5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0CEEE664-B1B5-A311-D30B-931EE1E48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66" y="785634"/>
            <a:ext cx="6889630" cy="154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12078039-5034-3D4F-9501-7CE12B2D6F54}"/>
              </a:ext>
            </a:extLst>
          </p:cNvPr>
          <p:cNvCxnSpPr>
            <a:cxnSpLocks/>
          </p:cNvCxnSpPr>
          <p:nvPr/>
        </p:nvCxnSpPr>
        <p:spPr>
          <a:xfrm flipV="1">
            <a:off x="7007352" y="4358774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F81EE14-B0B9-015D-7829-AA8BFB1EFCF0}"/>
              </a:ext>
            </a:extLst>
          </p:cNvPr>
          <p:cNvCxnSpPr>
            <a:cxnSpLocks/>
          </p:cNvCxnSpPr>
          <p:nvPr/>
        </p:nvCxnSpPr>
        <p:spPr>
          <a:xfrm flipV="1">
            <a:off x="11613065" y="5909561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24276849-9AF6-9170-004C-D082B3557C55}"/>
              </a:ext>
            </a:extLst>
          </p:cNvPr>
          <p:cNvCxnSpPr>
            <a:cxnSpLocks/>
          </p:cNvCxnSpPr>
          <p:nvPr/>
        </p:nvCxnSpPr>
        <p:spPr>
          <a:xfrm flipV="1">
            <a:off x="10036097" y="5932461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5E21A8B5-B561-95AD-C0F6-4D3BFB7D3B86}"/>
              </a:ext>
            </a:extLst>
          </p:cNvPr>
          <p:cNvCxnSpPr>
            <a:cxnSpLocks/>
          </p:cNvCxnSpPr>
          <p:nvPr/>
        </p:nvCxnSpPr>
        <p:spPr>
          <a:xfrm flipV="1">
            <a:off x="7488401" y="5920723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2721B49-57F6-0166-4C65-B44836A7C3DC}"/>
              </a:ext>
            </a:extLst>
          </p:cNvPr>
          <p:cNvCxnSpPr>
            <a:cxnSpLocks/>
          </p:cNvCxnSpPr>
          <p:nvPr/>
        </p:nvCxnSpPr>
        <p:spPr>
          <a:xfrm flipV="1">
            <a:off x="5773577" y="5920147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C3567A12-4C50-291B-EFA2-6F9D63E467F3}"/>
              </a:ext>
            </a:extLst>
          </p:cNvPr>
          <p:cNvCxnSpPr>
            <a:cxnSpLocks/>
          </p:cNvCxnSpPr>
          <p:nvPr/>
        </p:nvCxnSpPr>
        <p:spPr>
          <a:xfrm flipV="1">
            <a:off x="4258792" y="5920054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4C89ECD4-BDDD-3EE7-D452-6946A3B93E3B}"/>
              </a:ext>
            </a:extLst>
          </p:cNvPr>
          <p:cNvCxnSpPr>
            <a:cxnSpLocks/>
          </p:cNvCxnSpPr>
          <p:nvPr/>
        </p:nvCxnSpPr>
        <p:spPr>
          <a:xfrm flipV="1">
            <a:off x="1443667" y="5911931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38655C4-4892-511E-B468-DD8525EB8FDD}"/>
              </a:ext>
            </a:extLst>
          </p:cNvPr>
          <p:cNvCxnSpPr>
            <a:cxnSpLocks/>
          </p:cNvCxnSpPr>
          <p:nvPr/>
        </p:nvCxnSpPr>
        <p:spPr>
          <a:xfrm flipV="1">
            <a:off x="2643509" y="5903318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5BBD61E7-BE3F-497F-A904-53ECA0E6A964}"/>
              </a:ext>
            </a:extLst>
          </p:cNvPr>
          <p:cNvCxnSpPr>
            <a:cxnSpLocks/>
          </p:cNvCxnSpPr>
          <p:nvPr/>
        </p:nvCxnSpPr>
        <p:spPr>
          <a:xfrm flipV="1">
            <a:off x="2947883" y="4453019"/>
            <a:ext cx="0" cy="283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id="{DAD2AD49-20EB-087D-5EFE-0DDC1BC6054F}"/>
              </a:ext>
            </a:extLst>
          </p:cNvPr>
          <p:cNvSpPr/>
          <p:nvPr/>
        </p:nvSpPr>
        <p:spPr>
          <a:xfrm>
            <a:off x="836343" y="4137539"/>
            <a:ext cx="1253526" cy="1856975"/>
          </a:xfrm>
          <a:prstGeom prst="rect">
            <a:avLst/>
          </a:prstGeom>
          <a:solidFill>
            <a:srgbClr val="7225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A38C307-0C2F-252B-F920-A90DEBF40FFB}"/>
              </a:ext>
            </a:extLst>
          </p:cNvPr>
          <p:cNvSpPr/>
          <p:nvPr/>
        </p:nvSpPr>
        <p:spPr>
          <a:xfrm>
            <a:off x="2423536" y="4573220"/>
            <a:ext cx="1017133" cy="14299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8D5CD22-9162-162F-85AC-3677381A4907}"/>
              </a:ext>
            </a:extLst>
          </p:cNvPr>
          <p:cNvSpPr/>
          <p:nvPr/>
        </p:nvSpPr>
        <p:spPr>
          <a:xfrm>
            <a:off x="992459" y="4564670"/>
            <a:ext cx="990602" cy="14385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48FDECE-BFDD-9BC7-A0F1-A047DDCAA315}"/>
              </a:ext>
            </a:extLst>
          </p:cNvPr>
          <p:cNvSpPr/>
          <p:nvPr/>
        </p:nvSpPr>
        <p:spPr>
          <a:xfrm>
            <a:off x="6594089" y="4519584"/>
            <a:ext cx="826527" cy="14574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2889CD2-8C1B-2AC8-53DA-B822E9ECE45A}"/>
              </a:ext>
            </a:extLst>
          </p:cNvPr>
          <p:cNvSpPr/>
          <p:nvPr/>
        </p:nvSpPr>
        <p:spPr>
          <a:xfrm>
            <a:off x="992458" y="4987936"/>
            <a:ext cx="2429483" cy="1003609"/>
          </a:xfrm>
          <a:prstGeom prst="rect">
            <a:avLst/>
          </a:prstGeom>
          <a:solidFill>
            <a:srgbClr val="2633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C0571A6-F2EC-9F33-359F-8D78CBDE512A}"/>
              </a:ext>
            </a:extLst>
          </p:cNvPr>
          <p:cNvSpPr/>
          <p:nvPr/>
        </p:nvSpPr>
        <p:spPr>
          <a:xfrm>
            <a:off x="9158868" y="4549698"/>
            <a:ext cx="1735872" cy="14385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D5C1C4B-74D2-68DC-AD77-A5F95ED01A55}"/>
              </a:ext>
            </a:extLst>
          </p:cNvPr>
          <p:cNvSpPr/>
          <p:nvPr/>
        </p:nvSpPr>
        <p:spPr>
          <a:xfrm>
            <a:off x="9268003" y="4973443"/>
            <a:ext cx="1480330" cy="1003609"/>
          </a:xfrm>
          <a:prstGeom prst="rect">
            <a:avLst/>
          </a:prstGeom>
          <a:solidFill>
            <a:srgbClr val="2633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3D2903-B3D4-D77F-89C3-9CAFDB30B9DA}"/>
              </a:ext>
            </a:extLst>
          </p:cNvPr>
          <p:cNvSpPr/>
          <p:nvPr/>
        </p:nvSpPr>
        <p:spPr>
          <a:xfrm>
            <a:off x="1003614" y="5229922"/>
            <a:ext cx="970156" cy="758283"/>
          </a:xfrm>
          <a:prstGeom prst="rect">
            <a:avLst/>
          </a:prstGeom>
          <a:solidFill>
            <a:srgbClr val="2633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0B30EC-EC9E-24C0-4299-6CCC73560DF0}"/>
              </a:ext>
            </a:extLst>
          </p:cNvPr>
          <p:cNvSpPr/>
          <p:nvPr/>
        </p:nvSpPr>
        <p:spPr>
          <a:xfrm>
            <a:off x="3776546" y="5218771"/>
            <a:ext cx="970156" cy="758283"/>
          </a:xfrm>
          <a:prstGeom prst="rect">
            <a:avLst/>
          </a:prstGeom>
          <a:solidFill>
            <a:srgbClr val="2633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6F5406-E6A6-1B90-5015-4531C66ED723}"/>
              </a:ext>
            </a:extLst>
          </p:cNvPr>
          <p:cNvSpPr/>
          <p:nvPr/>
        </p:nvSpPr>
        <p:spPr>
          <a:xfrm>
            <a:off x="9541726" y="5218770"/>
            <a:ext cx="970156" cy="758283"/>
          </a:xfrm>
          <a:prstGeom prst="rect">
            <a:avLst/>
          </a:prstGeom>
          <a:solidFill>
            <a:srgbClr val="2633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325160B4-EFD8-C9E6-A129-C5AAC740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67" y="450093"/>
            <a:ext cx="6793705" cy="349183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40A01FAC-0CF0-0EA5-BFEF-6C34D1C9EDAC}"/>
              </a:ext>
            </a:extLst>
          </p:cNvPr>
          <p:cNvSpPr txBox="1"/>
          <p:nvPr/>
        </p:nvSpPr>
        <p:spPr>
          <a:xfrm>
            <a:off x="9846527" y="5475247"/>
            <a:ext cx="379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BDA2B37-4077-1BE7-826A-AA8623D293C0}"/>
              </a:ext>
            </a:extLst>
          </p:cNvPr>
          <p:cNvSpPr txBox="1"/>
          <p:nvPr/>
        </p:nvSpPr>
        <p:spPr>
          <a:xfrm>
            <a:off x="9846527" y="4942218"/>
            <a:ext cx="379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F6DCA0D-12E5-14DF-0DCE-898F46979EDD}"/>
              </a:ext>
            </a:extLst>
          </p:cNvPr>
          <p:cNvSpPr txBox="1"/>
          <p:nvPr/>
        </p:nvSpPr>
        <p:spPr>
          <a:xfrm>
            <a:off x="9803779" y="4577572"/>
            <a:ext cx="53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B1c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8BBB8C5-635B-7BBF-D6AD-290B0460AB21}"/>
              </a:ext>
            </a:extLst>
          </p:cNvPr>
          <p:cNvSpPr/>
          <p:nvPr/>
        </p:nvSpPr>
        <p:spPr>
          <a:xfrm>
            <a:off x="11210691" y="5221264"/>
            <a:ext cx="743416" cy="76943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8D7BA4-F337-FE62-541C-7CBFC0267DBD}"/>
              </a:ext>
            </a:extLst>
          </p:cNvPr>
          <p:cNvSpPr txBox="1"/>
          <p:nvPr/>
        </p:nvSpPr>
        <p:spPr>
          <a:xfrm>
            <a:off x="11394687" y="5438445"/>
            <a:ext cx="43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G1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2C5EDA2-8321-3297-FEEE-6F0185930E03}"/>
              </a:ext>
            </a:extLst>
          </p:cNvPr>
          <p:cNvSpPr/>
          <p:nvPr/>
        </p:nvSpPr>
        <p:spPr>
          <a:xfrm>
            <a:off x="5400907" y="5218769"/>
            <a:ext cx="743416" cy="76943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10EC665-1007-F9A2-54ED-0EB3B980402A}"/>
              </a:ext>
            </a:extLst>
          </p:cNvPr>
          <p:cNvSpPr txBox="1"/>
          <p:nvPr/>
        </p:nvSpPr>
        <p:spPr>
          <a:xfrm>
            <a:off x="5591407" y="5475246"/>
            <a:ext cx="43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034FA0-B418-641D-EB91-1019AB59EEC3}"/>
              </a:ext>
            </a:extLst>
          </p:cNvPr>
          <p:cNvSpPr txBox="1"/>
          <p:nvPr/>
        </p:nvSpPr>
        <p:spPr>
          <a:xfrm>
            <a:off x="4091016" y="5449598"/>
            <a:ext cx="43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4B2524C-28BA-78EF-C6C3-9C7ADB609614}"/>
              </a:ext>
            </a:extLst>
          </p:cNvPr>
          <p:cNvSpPr txBox="1"/>
          <p:nvPr/>
        </p:nvSpPr>
        <p:spPr>
          <a:xfrm>
            <a:off x="1272168" y="5491982"/>
            <a:ext cx="43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L5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F6BCE26-BE25-2534-C2D8-E9F26C5771E0}"/>
              </a:ext>
            </a:extLst>
          </p:cNvPr>
          <p:cNvSpPr/>
          <p:nvPr/>
        </p:nvSpPr>
        <p:spPr>
          <a:xfrm>
            <a:off x="6597805" y="4973441"/>
            <a:ext cx="1732156" cy="1003609"/>
          </a:xfrm>
          <a:prstGeom prst="rect">
            <a:avLst/>
          </a:prstGeom>
          <a:solidFill>
            <a:srgbClr val="2633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9B683DE-A105-0E01-EB64-BED479E76AB3}"/>
              </a:ext>
            </a:extLst>
          </p:cNvPr>
          <p:cNvSpPr txBox="1"/>
          <p:nvPr/>
        </p:nvSpPr>
        <p:spPr>
          <a:xfrm>
            <a:off x="7082884" y="4975670"/>
            <a:ext cx="379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E6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51F17AC-6900-95F3-F005-1E012ADA20E7}"/>
              </a:ext>
            </a:extLst>
          </p:cNvPr>
          <p:cNvSpPr txBox="1"/>
          <p:nvPr/>
        </p:nvSpPr>
        <p:spPr>
          <a:xfrm>
            <a:off x="975734" y="4942217"/>
            <a:ext cx="64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E5a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E615762-6230-0D01-B052-A40ACEC316E1}"/>
              </a:ext>
            </a:extLst>
          </p:cNvPr>
          <p:cNvSpPr txBox="1"/>
          <p:nvPr/>
        </p:nvSpPr>
        <p:spPr>
          <a:xfrm>
            <a:off x="1854821" y="4953928"/>
            <a:ext cx="64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 E5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EEE5DD5-4863-44D9-3B66-0D6279AA6A87}"/>
              </a:ext>
            </a:extLst>
          </p:cNvPr>
          <p:cNvSpPr txBox="1"/>
          <p:nvPr/>
        </p:nvSpPr>
        <p:spPr>
          <a:xfrm>
            <a:off x="3001538" y="4940542"/>
            <a:ext cx="64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E5b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6F8E701-9CB6-0A3C-EAA4-BF3831B6A53D}"/>
              </a:ext>
            </a:extLst>
          </p:cNvPr>
          <p:cNvSpPr txBox="1"/>
          <p:nvPr/>
        </p:nvSpPr>
        <p:spPr>
          <a:xfrm>
            <a:off x="6808891" y="4592624"/>
            <a:ext cx="53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B3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D2D19DA-1054-7F8C-E44B-79550CF7EF56}"/>
              </a:ext>
            </a:extLst>
          </p:cNvPr>
          <p:cNvSpPr/>
          <p:nvPr/>
        </p:nvSpPr>
        <p:spPr>
          <a:xfrm>
            <a:off x="2278512" y="5224354"/>
            <a:ext cx="743416" cy="769436"/>
          </a:xfrm>
          <a:prstGeom prst="rect">
            <a:avLst/>
          </a:prstGeom>
          <a:solidFill>
            <a:srgbClr val="C000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8A89C21-6186-7BD4-31E8-CEF7FEEE652B}"/>
              </a:ext>
            </a:extLst>
          </p:cNvPr>
          <p:cNvSpPr txBox="1"/>
          <p:nvPr/>
        </p:nvSpPr>
        <p:spPr>
          <a:xfrm>
            <a:off x="2449207" y="5491982"/>
            <a:ext cx="43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G3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E5935BC-2806-5CD0-65C0-218C5D4FF5E0}"/>
              </a:ext>
            </a:extLst>
          </p:cNvPr>
          <p:cNvCxnSpPr>
            <a:cxnSpLocks/>
          </p:cNvCxnSpPr>
          <p:nvPr/>
        </p:nvCxnSpPr>
        <p:spPr>
          <a:xfrm>
            <a:off x="8430322" y="4061469"/>
            <a:ext cx="0" cy="2134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C68F129-8D8A-A503-0EEE-492244B9E26E}"/>
              </a:ext>
            </a:extLst>
          </p:cNvPr>
          <p:cNvCxnSpPr>
            <a:cxnSpLocks/>
          </p:cNvCxnSpPr>
          <p:nvPr/>
        </p:nvCxnSpPr>
        <p:spPr>
          <a:xfrm>
            <a:off x="8712875" y="4059718"/>
            <a:ext cx="0" cy="2140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A9A7FBC3-1B4B-1873-1CD1-1DAAB76EC3F9}"/>
              </a:ext>
            </a:extLst>
          </p:cNvPr>
          <p:cNvSpPr txBox="1"/>
          <p:nvPr/>
        </p:nvSpPr>
        <p:spPr>
          <a:xfrm>
            <a:off x="8363414" y="4061469"/>
            <a:ext cx="95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~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34885F2-CB8C-FD89-34A6-623CC93B3734}"/>
              </a:ext>
            </a:extLst>
          </p:cNvPr>
          <p:cNvSpPr txBox="1"/>
          <p:nvPr/>
        </p:nvSpPr>
        <p:spPr>
          <a:xfrm>
            <a:off x="1256370" y="4634123"/>
            <a:ext cx="53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B2a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EB1A083-4182-A466-09BE-1096E6FE13C1}"/>
              </a:ext>
            </a:extLst>
          </p:cNvPr>
          <p:cNvSpPr txBox="1"/>
          <p:nvPr/>
        </p:nvSpPr>
        <p:spPr>
          <a:xfrm>
            <a:off x="2564787" y="4642261"/>
            <a:ext cx="825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B2/B2b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2CB9001-B40F-8903-D89D-F98EA08F156C}"/>
              </a:ext>
            </a:extLst>
          </p:cNvPr>
          <p:cNvSpPr/>
          <p:nvPr/>
        </p:nvSpPr>
        <p:spPr>
          <a:xfrm>
            <a:off x="3795274" y="5237054"/>
            <a:ext cx="927036" cy="722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FFC0B97-0322-9C7D-E35E-E8CB3AC3156B}"/>
              </a:ext>
            </a:extLst>
          </p:cNvPr>
          <p:cNvSpPr/>
          <p:nvPr/>
        </p:nvSpPr>
        <p:spPr>
          <a:xfrm>
            <a:off x="114783" y="6000419"/>
            <a:ext cx="8286964" cy="457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3A958BE-47CF-7F15-CB86-692E3AFD5B47}"/>
              </a:ext>
            </a:extLst>
          </p:cNvPr>
          <p:cNvSpPr/>
          <p:nvPr/>
        </p:nvSpPr>
        <p:spPr>
          <a:xfrm>
            <a:off x="8740775" y="5997730"/>
            <a:ext cx="3250709" cy="5686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5C375B35-7BD2-DCCC-8B51-8412194BB0B7}"/>
              </a:ext>
            </a:extLst>
          </p:cNvPr>
          <p:cNvGrpSpPr/>
          <p:nvPr/>
        </p:nvGrpSpPr>
        <p:grpSpPr>
          <a:xfrm>
            <a:off x="8271342" y="1191016"/>
            <a:ext cx="5382770" cy="2157612"/>
            <a:chOff x="152400" y="4731395"/>
            <a:chExt cx="5382770" cy="2157612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0AA4CD9-237B-44EB-BF41-E39465A3EBBA}"/>
                </a:ext>
              </a:extLst>
            </p:cNvPr>
            <p:cNvGrpSpPr/>
            <p:nvPr/>
          </p:nvGrpSpPr>
          <p:grpSpPr>
            <a:xfrm>
              <a:off x="152400" y="4731395"/>
              <a:ext cx="3435766" cy="338554"/>
              <a:chOff x="152400" y="3966895"/>
              <a:chExt cx="3435766" cy="338554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4051C4A2-2F15-5CC0-66C2-13C9E43513B2}"/>
                  </a:ext>
                </a:extLst>
              </p:cNvPr>
              <p:cNvSpPr/>
              <p:nvPr/>
            </p:nvSpPr>
            <p:spPr>
              <a:xfrm>
                <a:off x="152400" y="4060371"/>
                <a:ext cx="163286" cy="152400"/>
              </a:xfrm>
              <a:prstGeom prst="rect">
                <a:avLst/>
              </a:prstGeom>
              <a:solidFill>
                <a:srgbClr val="2433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1828F850-0721-0F2C-AAEF-99135A94095B}"/>
                  </a:ext>
                </a:extLst>
              </p:cNvPr>
              <p:cNvSpPr txBox="1"/>
              <p:nvPr/>
            </p:nvSpPr>
            <p:spPr>
              <a:xfrm>
                <a:off x="330675" y="3966895"/>
                <a:ext cx="32574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PL" sz="1600" b="1"/>
                  <a:t>GPS </a:t>
                </a:r>
                <a:r>
                  <a:rPr lang="pl-PL" sz="1600" b="1" dirty="0"/>
                  <a:t>        +          </a:t>
                </a:r>
                <a:r>
                  <a:rPr lang="en-PL" sz="1600" b="1"/>
                  <a:t>GALILEO</a:t>
                </a:r>
                <a:r>
                  <a:rPr lang="pl-PL" sz="1600" b="1" dirty="0"/>
                  <a:t> (EU)</a:t>
                </a:r>
                <a:endParaRPr lang="en-PL" sz="1600" b="1" dirty="0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65485DF5-7C4D-C4BF-A33C-9D725054A8C8}"/>
                </a:ext>
              </a:extLst>
            </p:cNvPr>
            <p:cNvGrpSpPr/>
            <p:nvPr/>
          </p:nvGrpSpPr>
          <p:grpSpPr>
            <a:xfrm>
              <a:off x="152400" y="5059835"/>
              <a:ext cx="3013910" cy="338554"/>
              <a:chOff x="152400" y="3966895"/>
              <a:chExt cx="3013910" cy="338554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F76869F0-E006-E93C-21BE-19883570901F}"/>
                  </a:ext>
                </a:extLst>
              </p:cNvPr>
              <p:cNvSpPr/>
              <p:nvPr/>
            </p:nvSpPr>
            <p:spPr>
              <a:xfrm>
                <a:off x="152400" y="4060371"/>
                <a:ext cx="163286" cy="1524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 sz="16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2A6A4330-4B3A-D5F7-FF77-E0828E229497}"/>
                  </a:ext>
                </a:extLst>
              </p:cNvPr>
              <p:cNvSpPr txBox="1"/>
              <p:nvPr/>
            </p:nvSpPr>
            <p:spPr>
              <a:xfrm>
                <a:off x="330676" y="3966895"/>
                <a:ext cx="28356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PL" sz="1600" b="1"/>
                  <a:t>BEIDOU</a:t>
                </a:r>
                <a:endParaRPr lang="en-PL" sz="1600" b="1" dirty="0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78EC37FB-C26B-019D-DF30-7E590995A670}"/>
                </a:ext>
              </a:extLst>
            </p:cNvPr>
            <p:cNvGrpSpPr/>
            <p:nvPr/>
          </p:nvGrpSpPr>
          <p:grpSpPr>
            <a:xfrm>
              <a:off x="152400" y="5409820"/>
              <a:ext cx="3340307" cy="338554"/>
              <a:chOff x="152400" y="3966895"/>
              <a:chExt cx="3340307" cy="338554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9947A2D-157C-62D5-F196-E3D326B955BC}"/>
                  </a:ext>
                </a:extLst>
              </p:cNvPr>
              <p:cNvSpPr/>
              <p:nvPr/>
            </p:nvSpPr>
            <p:spPr>
              <a:xfrm>
                <a:off x="152400" y="4060371"/>
                <a:ext cx="163286" cy="152400"/>
              </a:xfrm>
              <a:prstGeom prst="rect">
                <a:avLst/>
              </a:prstGeom>
              <a:solidFill>
                <a:srgbClr val="BD002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 sz="16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72A16F32-F89F-B0D2-03BC-385605D10AD3}"/>
                  </a:ext>
                </a:extLst>
              </p:cNvPr>
              <p:cNvSpPr txBox="1"/>
              <p:nvPr/>
            </p:nvSpPr>
            <p:spPr>
              <a:xfrm>
                <a:off x="330674" y="3966895"/>
                <a:ext cx="31620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PL" sz="1600" b="1"/>
                  <a:t>GLONASS </a:t>
                </a:r>
                <a:endParaRPr lang="en-PL" sz="1600" b="1" dirty="0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A21A2CAC-AB84-5668-E924-9A20EFC5CD06}"/>
                </a:ext>
              </a:extLst>
            </p:cNvPr>
            <p:cNvGrpSpPr/>
            <p:nvPr/>
          </p:nvGrpSpPr>
          <p:grpSpPr>
            <a:xfrm>
              <a:off x="152400" y="5777081"/>
              <a:ext cx="4554511" cy="338554"/>
              <a:chOff x="152400" y="3966895"/>
              <a:chExt cx="4554511" cy="338554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4E3382D-8B47-BEFD-23BD-FA4B0876ECD8}"/>
                  </a:ext>
                </a:extLst>
              </p:cNvPr>
              <p:cNvSpPr/>
              <p:nvPr/>
            </p:nvSpPr>
            <p:spPr>
              <a:xfrm>
                <a:off x="152400" y="4060371"/>
                <a:ext cx="163286" cy="152400"/>
              </a:xfrm>
              <a:prstGeom prst="rect">
                <a:avLst/>
              </a:prstGeom>
              <a:solidFill>
                <a:srgbClr val="782A8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 sz="16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0EB2C100-71AA-1718-2661-38ECCA44FDB2}"/>
                  </a:ext>
                </a:extLst>
              </p:cNvPr>
              <p:cNvSpPr txBox="1"/>
              <p:nvPr/>
            </p:nvSpPr>
            <p:spPr>
              <a:xfrm>
                <a:off x="330674" y="3966895"/>
                <a:ext cx="43762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PL" sz="1600" b="1"/>
                  <a:t>IRNSS</a:t>
                </a:r>
                <a:endParaRPr lang="en-PL" sz="1600" b="1" dirty="0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FD7F459F-8AAC-FB4A-02EB-EB2E86A061F3}"/>
                </a:ext>
              </a:extLst>
            </p:cNvPr>
            <p:cNvGrpSpPr/>
            <p:nvPr/>
          </p:nvGrpSpPr>
          <p:grpSpPr>
            <a:xfrm>
              <a:off x="152400" y="6176608"/>
              <a:ext cx="4839324" cy="338554"/>
              <a:chOff x="152400" y="3966895"/>
              <a:chExt cx="4839324" cy="338554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3E49923D-7015-3E50-CBC5-4E88BCB0E621}"/>
                  </a:ext>
                </a:extLst>
              </p:cNvPr>
              <p:cNvSpPr/>
              <p:nvPr/>
            </p:nvSpPr>
            <p:spPr>
              <a:xfrm>
                <a:off x="152400" y="4060371"/>
                <a:ext cx="163286" cy="152400"/>
              </a:xfrm>
              <a:prstGeom prst="rect">
                <a:avLst/>
              </a:prstGeom>
              <a:solidFill>
                <a:srgbClr val="00421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 sz="16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387BB53E-625A-F497-4919-870E93DD1EB6}"/>
                  </a:ext>
                </a:extLst>
              </p:cNvPr>
              <p:cNvSpPr txBox="1"/>
              <p:nvPr/>
            </p:nvSpPr>
            <p:spPr>
              <a:xfrm>
                <a:off x="330674" y="3966895"/>
                <a:ext cx="46610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b="1" dirty="0"/>
                  <a:t>GLONASS.       +         BEIDOU</a:t>
                </a:r>
                <a:endParaRPr lang="en-PL" sz="1600" b="1" dirty="0"/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BE0ABB0D-51BB-7BE0-52B5-10FA52875014}"/>
                </a:ext>
              </a:extLst>
            </p:cNvPr>
            <p:cNvGrpSpPr/>
            <p:nvPr/>
          </p:nvGrpSpPr>
          <p:grpSpPr>
            <a:xfrm>
              <a:off x="152400" y="6550453"/>
              <a:ext cx="5382770" cy="338554"/>
              <a:chOff x="152400" y="3979201"/>
              <a:chExt cx="5382770" cy="338554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3D1F5E5-F52A-460E-487A-54B5DB737641}"/>
                  </a:ext>
                </a:extLst>
              </p:cNvPr>
              <p:cNvSpPr/>
              <p:nvPr/>
            </p:nvSpPr>
            <p:spPr>
              <a:xfrm>
                <a:off x="152400" y="4060371"/>
                <a:ext cx="163286" cy="152400"/>
              </a:xfrm>
              <a:prstGeom prst="rect">
                <a:avLst/>
              </a:prstGeom>
              <a:solidFill>
                <a:srgbClr val="D1DBD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 sz="16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A743AF2-27A8-6669-2308-DB2AB732C6D8}"/>
                  </a:ext>
                </a:extLst>
              </p:cNvPr>
              <p:cNvSpPr txBox="1"/>
              <p:nvPr/>
            </p:nvSpPr>
            <p:spPr>
              <a:xfrm>
                <a:off x="1158933" y="3979201"/>
                <a:ext cx="43762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b="1" dirty="0"/>
                  <a:t>ALL GNSS (NEUTRAL)</a:t>
                </a:r>
                <a:endParaRPr lang="en-PL" sz="1600" b="1" dirty="0"/>
              </a:p>
            </p:txBody>
          </p:sp>
        </p:grp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496F9BF-06C6-430F-FD67-200313697176}"/>
                </a:ext>
              </a:extLst>
            </p:cNvPr>
            <p:cNvSpPr/>
            <p:nvPr/>
          </p:nvSpPr>
          <p:spPr>
            <a:xfrm>
              <a:off x="506139" y="6631623"/>
              <a:ext cx="163286" cy="152400"/>
            </a:xfrm>
            <a:prstGeom prst="rect">
              <a:avLst/>
            </a:prstGeom>
            <a:solidFill>
              <a:srgbClr val="62BD9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sz="16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1DA0C74-FA3E-623E-F97A-D407C4934259}"/>
                </a:ext>
              </a:extLst>
            </p:cNvPr>
            <p:cNvSpPr/>
            <p:nvPr/>
          </p:nvSpPr>
          <p:spPr>
            <a:xfrm>
              <a:off x="832536" y="6642836"/>
              <a:ext cx="163286" cy="152400"/>
            </a:xfrm>
            <a:prstGeom prst="rect">
              <a:avLst/>
            </a:prstGeom>
            <a:solidFill>
              <a:srgbClr val="F37B0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sz="16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:a16="http://schemas.microsoft.com/office/drawing/2014/main" id="{8B21B4DC-9B5C-93D0-8AC4-BBA204E881DE}"/>
              </a:ext>
            </a:extLst>
          </p:cNvPr>
          <p:cNvSpPr txBox="1"/>
          <p:nvPr/>
        </p:nvSpPr>
        <p:spPr>
          <a:xfrm>
            <a:off x="9454108" y="6233532"/>
            <a:ext cx="121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3396"/>
                </a:solidFill>
              </a:rPr>
              <a:t>1575.42 </a:t>
            </a:r>
          </a:p>
          <a:p>
            <a:pPr algn="ctr"/>
            <a:r>
              <a:rPr lang="en-US" b="1" dirty="0">
                <a:solidFill>
                  <a:srgbClr val="263396"/>
                </a:solidFill>
              </a:rPr>
              <a:t>MHz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080AD8C5-E163-E934-97FD-0A48690D158A}"/>
              </a:ext>
            </a:extLst>
          </p:cNvPr>
          <p:cNvSpPr txBox="1"/>
          <p:nvPr/>
        </p:nvSpPr>
        <p:spPr>
          <a:xfrm>
            <a:off x="10962727" y="6233532"/>
            <a:ext cx="121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1600.99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MHz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C0814169-2586-01CC-6A83-4BE44114CA7C}"/>
              </a:ext>
            </a:extLst>
          </p:cNvPr>
          <p:cNvSpPr txBox="1"/>
          <p:nvPr/>
        </p:nvSpPr>
        <p:spPr>
          <a:xfrm>
            <a:off x="6972947" y="6233532"/>
            <a:ext cx="121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3396"/>
                </a:solidFill>
              </a:rPr>
              <a:t>1278.75 </a:t>
            </a:r>
          </a:p>
          <a:p>
            <a:pPr algn="ctr"/>
            <a:r>
              <a:rPr lang="en-US" b="1" dirty="0">
                <a:solidFill>
                  <a:srgbClr val="263396"/>
                </a:solidFill>
              </a:rPr>
              <a:t>MHz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F1DF246B-A36B-D4BA-CCD5-F6DBED8B9E6C}"/>
              </a:ext>
            </a:extLst>
          </p:cNvPr>
          <p:cNvSpPr txBox="1"/>
          <p:nvPr/>
        </p:nvSpPr>
        <p:spPr>
          <a:xfrm>
            <a:off x="7449444" y="4159963"/>
            <a:ext cx="225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Lower      Upper 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C78A839-9806-CE5F-15F9-CB10082F3ABC}"/>
              </a:ext>
            </a:extLst>
          </p:cNvPr>
          <p:cNvSpPr txBox="1"/>
          <p:nvPr/>
        </p:nvSpPr>
        <p:spPr>
          <a:xfrm>
            <a:off x="819480" y="6214643"/>
            <a:ext cx="121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3396"/>
                </a:solidFill>
              </a:rPr>
              <a:t>1176.45</a:t>
            </a:r>
          </a:p>
          <a:p>
            <a:pPr algn="ctr"/>
            <a:r>
              <a:rPr lang="en-US" b="1" dirty="0">
                <a:solidFill>
                  <a:srgbClr val="263396"/>
                </a:solidFill>
              </a:rPr>
              <a:t>MHz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F910A7B2-278F-7F6D-A86D-54FD99E9BDAA}"/>
              </a:ext>
            </a:extLst>
          </p:cNvPr>
          <p:cNvSpPr txBox="1"/>
          <p:nvPr/>
        </p:nvSpPr>
        <p:spPr>
          <a:xfrm>
            <a:off x="5149018" y="6224740"/>
            <a:ext cx="121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1248.96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MHz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B2B7386-FAC5-49C8-7BE9-6296A5EFDD10}"/>
              </a:ext>
            </a:extLst>
          </p:cNvPr>
          <p:cNvSpPr txBox="1"/>
          <p:nvPr/>
        </p:nvSpPr>
        <p:spPr>
          <a:xfrm>
            <a:off x="2052000" y="6195996"/>
            <a:ext cx="121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1201.03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MHz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2980CD02-2E3F-B92D-6889-223CD3864011}"/>
              </a:ext>
            </a:extLst>
          </p:cNvPr>
          <p:cNvSpPr txBox="1"/>
          <p:nvPr/>
        </p:nvSpPr>
        <p:spPr>
          <a:xfrm>
            <a:off x="3655383" y="6200527"/>
            <a:ext cx="121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3396"/>
                </a:solidFill>
              </a:rPr>
              <a:t>1227.60</a:t>
            </a:r>
          </a:p>
          <a:p>
            <a:pPr algn="ctr"/>
            <a:r>
              <a:rPr lang="en-US" b="1" dirty="0">
                <a:solidFill>
                  <a:srgbClr val="263396"/>
                </a:solidFill>
              </a:rPr>
              <a:t>MHz</a:t>
            </a:r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691D55D3-EA80-1763-2265-7A9BD96010C6}"/>
              </a:ext>
            </a:extLst>
          </p:cNvPr>
          <p:cNvCxnSpPr/>
          <p:nvPr/>
        </p:nvCxnSpPr>
        <p:spPr>
          <a:xfrm>
            <a:off x="8829268" y="4159963"/>
            <a:ext cx="4795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32263234-BC35-0444-3DEA-7A6C73C038E1}"/>
              </a:ext>
            </a:extLst>
          </p:cNvPr>
          <p:cNvCxnSpPr>
            <a:cxnSpLocks/>
          </p:cNvCxnSpPr>
          <p:nvPr/>
        </p:nvCxnSpPr>
        <p:spPr>
          <a:xfrm flipH="1" flipV="1">
            <a:off x="7856572" y="4159963"/>
            <a:ext cx="473389" cy="4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DC1AA6EA-EBF9-30AD-1C95-20DD80D75603}"/>
              </a:ext>
            </a:extLst>
          </p:cNvPr>
          <p:cNvSpPr txBox="1"/>
          <p:nvPr/>
        </p:nvSpPr>
        <p:spPr>
          <a:xfrm>
            <a:off x="8187517" y="3741384"/>
            <a:ext cx="79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Bands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E5959FB3-68AA-8F8B-C4C8-0D056237CCFF}"/>
              </a:ext>
            </a:extLst>
          </p:cNvPr>
          <p:cNvSpPr txBox="1"/>
          <p:nvPr/>
        </p:nvSpPr>
        <p:spPr>
          <a:xfrm>
            <a:off x="860502" y="4143151"/>
            <a:ext cx="43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L5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B45E71F2-081F-06DD-0175-6B8D87271F8C}"/>
              </a:ext>
            </a:extLst>
          </p:cNvPr>
          <p:cNvSpPr txBox="1"/>
          <p:nvPr/>
        </p:nvSpPr>
        <p:spPr>
          <a:xfrm>
            <a:off x="1563381" y="3725795"/>
            <a:ext cx="144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1191.80</a:t>
            </a:r>
          </a:p>
          <a:p>
            <a:pPr algn="ctr"/>
            <a:r>
              <a:rPr lang="en-US" sz="1200" b="1" dirty="0"/>
              <a:t>MHz</a:t>
            </a:r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6EC6BE1A-A1A9-0A67-9472-DD29C15562A6}"/>
              </a:ext>
            </a:extLst>
          </p:cNvPr>
          <p:cNvCxnSpPr>
            <a:cxnSpLocks/>
          </p:cNvCxnSpPr>
          <p:nvPr/>
        </p:nvCxnSpPr>
        <p:spPr>
          <a:xfrm flipH="1" flipV="1">
            <a:off x="2289699" y="4257899"/>
            <a:ext cx="4178" cy="9314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>
            <a:extLst>
              <a:ext uri="{FF2B5EF4-FFF2-40B4-BE49-F238E27FC236}">
                <a16:creationId xmlns:a16="http://schemas.microsoft.com/office/drawing/2014/main" id="{3E744D90-BD7A-449A-9803-D3329B647846}"/>
              </a:ext>
            </a:extLst>
          </p:cNvPr>
          <p:cNvSpPr txBox="1"/>
          <p:nvPr/>
        </p:nvSpPr>
        <p:spPr>
          <a:xfrm>
            <a:off x="2248516" y="3966338"/>
            <a:ext cx="144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1207.14</a:t>
            </a:r>
          </a:p>
          <a:p>
            <a:pPr algn="ctr"/>
            <a:r>
              <a:rPr lang="en-US" sz="1200" b="1" dirty="0"/>
              <a:t>MHz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165BFDA-3E67-720B-27CC-5B8C51B1D405}"/>
              </a:ext>
            </a:extLst>
          </p:cNvPr>
          <p:cNvCxnSpPr>
            <a:cxnSpLocks/>
          </p:cNvCxnSpPr>
          <p:nvPr/>
        </p:nvCxnSpPr>
        <p:spPr>
          <a:xfrm flipV="1">
            <a:off x="1487760" y="4000000"/>
            <a:ext cx="0" cy="5195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E8F7423D-36E2-03DA-FB10-344929332379}"/>
              </a:ext>
            </a:extLst>
          </p:cNvPr>
          <p:cNvSpPr txBox="1"/>
          <p:nvPr/>
        </p:nvSpPr>
        <p:spPr>
          <a:xfrm>
            <a:off x="764211" y="3478914"/>
            <a:ext cx="144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1176.45</a:t>
            </a:r>
          </a:p>
          <a:p>
            <a:pPr algn="ctr"/>
            <a:r>
              <a:rPr lang="en-US" sz="1200" b="1" dirty="0"/>
              <a:t>MHz</a:t>
            </a: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712C4CB0-ACA1-4951-EAE8-A59A4EC75560}"/>
              </a:ext>
            </a:extLst>
          </p:cNvPr>
          <p:cNvGrpSpPr/>
          <p:nvPr/>
        </p:nvGrpSpPr>
        <p:grpSpPr>
          <a:xfrm>
            <a:off x="8455047" y="6003313"/>
            <a:ext cx="226694" cy="45719"/>
            <a:chOff x="8461397" y="6000138"/>
            <a:chExt cx="226694" cy="45719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DD2B956-0DA8-0731-C4E3-36AA206B8FAB}"/>
                </a:ext>
              </a:extLst>
            </p:cNvPr>
            <p:cNvSpPr/>
            <p:nvPr/>
          </p:nvSpPr>
          <p:spPr>
            <a:xfrm>
              <a:off x="8461397" y="600013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F88F2233-5673-A3B4-2A11-6A3B80237A49}"/>
                </a:ext>
              </a:extLst>
            </p:cNvPr>
            <p:cNvSpPr/>
            <p:nvPr/>
          </p:nvSpPr>
          <p:spPr>
            <a:xfrm>
              <a:off x="8550297" y="600013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AAFC36EF-FE15-AC2B-4FAE-76050224B892}"/>
                </a:ext>
              </a:extLst>
            </p:cNvPr>
            <p:cNvSpPr/>
            <p:nvPr/>
          </p:nvSpPr>
          <p:spPr>
            <a:xfrm>
              <a:off x="8642372" y="600013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9" name="TextBox 258">
            <a:extLst>
              <a:ext uri="{FF2B5EF4-FFF2-40B4-BE49-F238E27FC236}">
                <a16:creationId xmlns:a16="http://schemas.microsoft.com/office/drawing/2014/main" id="{35C21A4E-C7C9-204A-F036-BD71585B635A}"/>
              </a:ext>
            </a:extLst>
          </p:cNvPr>
          <p:cNvSpPr txBox="1"/>
          <p:nvPr/>
        </p:nvSpPr>
        <p:spPr>
          <a:xfrm>
            <a:off x="6279778" y="3943515"/>
            <a:ext cx="144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1268.52</a:t>
            </a:r>
          </a:p>
          <a:p>
            <a:pPr algn="ctr"/>
            <a:r>
              <a:rPr lang="en-US" sz="1200" b="1" dirty="0"/>
              <a:t>MHz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2094DF8-AD89-0AFF-9A09-AC74AF459540}"/>
              </a:ext>
            </a:extLst>
          </p:cNvPr>
          <p:cNvSpPr txBox="1"/>
          <p:nvPr/>
        </p:nvSpPr>
        <p:spPr>
          <a:xfrm>
            <a:off x="5497337" y="784214"/>
            <a:ext cx="55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RU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85AC5152-8FC7-5836-5301-759C493C8C72}"/>
              </a:ext>
            </a:extLst>
          </p:cNvPr>
          <p:cNvSpPr txBox="1"/>
          <p:nvPr/>
        </p:nvSpPr>
        <p:spPr>
          <a:xfrm>
            <a:off x="6047893" y="1444432"/>
            <a:ext cx="55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CN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1E1A5C51-DF7D-9ABF-8161-DCE7D8A8C14C}"/>
              </a:ext>
            </a:extLst>
          </p:cNvPr>
          <p:cNvSpPr txBox="1"/>
          <p:nvPr/>
        </p:nvSpPr>
        <p:spPr>
          <a:xfrm>
            <a:off x="4156951" y="1036970"/>
            <a:ext cx="55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EU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CAFF2EF7-7E3E-0F9B-1FC0-9D46F05ECAA0}"/>
              </a:ext>
            </a:extLst>
          </p:cNvPr>
          <p:cNvSpPr txBox="1"/>
          <p:nvPr/>
        </p:nvSpPr>
        <p:spPr>
          <a:xfrm>
            <a:off x="1629182" y="1293006"/>
            <a:ext cx="55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524B919B-7962-4999-0DA3-A56014617FBF}"/>
              </a:ext>
            </a:extLst>
          </p:cNvPr>
          <p:cNvSpPr txBox="1"/>
          <p:nvPr/>
        </p:nvSpPr>
        <p:spPr>
          <a:xfrm>
            <a:off x="5600199" y="1815742"/>
            <a:ext cx="55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CCC30FE1-FDDE-2531-84F8-B6DA35094963}"/>
              </a:ext>
            </a:extLst>
          </p:cNvPr>
          <p:cNvSpPr txBox="1"/>
          <p:nvPr/>
        </p:nvSpPr>
        <p:spPr>
          <a:xfrm>
            <a:off x="8755654" y="374466"/>
            <a:ext cx="2880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GNSS GEOPOLITYKA</a:t>
            </a:r>
          </a:p>
        </p:txBody>
      </p:sp>
      <p:pic>
        <p:nvPicPr>
          <p:cNvPr id="266" name="Picture 265">
            <a:extLst>
              <a:ext uri="{FF2B5EF4-FFF2-40B4-BE49-F238E27FC236}">
                <a16:creationId xmlns:a16="http://schemas.microsoft.com/office/drawing/2014/main" id="{8971F47B-A42C-AC44-E476-63A5F29A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501" y="5342124"/>
            <a:ext cx="259286" cy="259286"/>
          </a:xfrm>
          <a:prstGeom prst="rect">
            <a:avLst/>
          </a:prstGeom>
        </p:spPr>
      </p:pic>
      <p:pic>
        <p:nvPicPr>
          <p:cNvPr id="267" name="Picture 266">
            <a:extLst>
              <a:ext uri="{FF2B5EF4-FFF2-40B4-BE49-F238E27FC236}">
                <a16:creationId xmlns:a16="http://schemas.microsoft.com/office/drawing/2014/main" id="{A68BA1F2-5702-7EDB-8B39-6A212582C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894" y="5327975"/>
            <a:ext cx="259286" cy="259286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8E22C553-FC37-545D-A41C-7B0CF11F2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751" y="5325810"/>
            <a:ext cx="259286" cy="259286"/>
          </a:xfrm>
          <a:prstGeom prst="rect">
            <a:avLst/>
          </a:prstGeom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0CC0AA44-1C99-FB9B-C993-B775A1791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541" y="4151997"/>
            <a:ext cx="307777" cy="307777"/>
          </a:xfrm>
          <a:prstGeom prst="rect">
            <a:avLst/>
          </a:prstGeom>
        </p:spPr>
      </p:pic>
      <p:pic>
        <p:nvPicPr>
          <p:cNvPr id="270" name="Picture 269">
            <a:extLst>
              <a:ext uri="{FF2B5EF4-FFF2-40B4-BE49-F238E27FC236}">
                <a16:creationId xmlns:a16="http://schemas.microsoft.com/office/drawing/2014/main" id="{AA40365F-CBD6-60B3-CCA9-AF6C8A860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870" y="4534366"/>
            <a:ext cx="264965" cy="264965"/>
          </a:xfrm>
          <a:prstGeom prst="rect">
            <a:avLst/>
          </a:prstGeom>
        </p:spPr>
      </p:pic>
      <p:pic>
        <p:nvPicPr>
          <p:cNvPr id="271" name="Picture 270">
            <a:extLst>
              <a:ext uri="{FF2B5EF4-FFF2-40B4-BE49-F238E27FC236}">
                <a16:creationId xmlns:a16="http://schemas.microsoft.com/office/drawing/2014/main" id="{7F7A5736-767E-8DB8-B515-C2AB63F8E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654" y="4537294"/>
            <a:ext cx="264965" cy="264965"/>
          </a:xfrm>
          <a:prstGeom prst="rect">
            <a:avLst/>
          </a:prstGeom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2A2CA4C8-3780-F6EA-D787-D2D0C115F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067" y="4487427"/>
            <a:ext cx="264965" cy="264965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3686BAC7-5D14-624B-5CD4-BC1353411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7869" y="4524144"/>
            <a:ext cx="264965" cy="264965"/>
          </a:xfrm>
          <a:prstGeom prst="rect">
            <a:avLst/>
          </a:prstGeom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692C1E71-C20D-4244-25BF-EFCB6ADDC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789" y="1453253"/>
            <a:ext cx="464413" cy="464413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90407D4E-A8BE-356C-55AF-F6F28C584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84" y="1164655"/>
            <a:ext cx="399391" cy="399391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9E9E1159-3BF0-9F8C-D70D-ED808B5CD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448" y="5312420"/>
            <a:ext cx="332981" cy="332981"/>
          </a:xfrm>
          <a:prstGeom prst="rect">
            <a:avLst/>
          </a:prstGeom>
        </p:spPr>
      </p:pic>
      <p:pic>
        <p:nvPicPr>
          <p:cNvPr id="278" name="Picture 277">
            <a:extLst>
              <a:ext uri="{FF2B5EF4-FFF2-40B4-BE49-F238E27FC236}">
                <a16:creationId xmlns:a16="http://schemas.microsoft.com/office/drawing/2014/main" id="{C6D58D70-9ED2-B02E-6767-997339F0E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266" y="5288962"/>
            <a:ext cx="332981" cy="332981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5527049D-6DFC-11F0-6697-70BF05BEB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5908" y="5249541"/>
            <a:ext cx="332981" cy="332981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6D95E184-1863-87FC-0B08-18BE2D75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073" y="1827351"/>
            <a:ext cx="464413" cy="464413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9B53C19C-42BB-39EE-26E1-9F570D615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225" y="2165475"/>
            <a:ext cx="464412" cy="464412"/>
          </a:xfrm>
          <a:prstGeom prst="rect">
            <a:avLst/>
          </a:pr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31372D15-B4B9-5287-DFD7-30FC06569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498" y="2651960"/>
            <a:ext cx="346583" cy="346583"/>
          </a:xfrm>
          <a:prstGeom prst="rect">
            <a:avLst/>
          </a:pr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D8CC9A68-66D8-93D5-892A-5ED8DC86B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559" y="2644644"/>
            <a:ext cx="356468" cy="356468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C2749B56-599E-C930-8CD3-6A1C1A438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768" y="1150556"/>
            <a:ext cx="428555" cy="428555"/>
          </a:xfrm>
          <a:prstGeom prst="rect">
            <a:avLst/>
          </a:prstGeom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662BDD35-13F9-3FBC-EB35-377AD8EF81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122" y="4954295"/>
            <a:ext cx="371515" cy="303378"/>
          </a:xfrm>
          <a:prstGeom prst="rect">
            <a:avLst/>
          </a:prstGeom>
          <a:ln>
            <a:noFill/>
          </a:ln>
        </p:spPr>
      </p:pic>
      <p:pic>
        <p:nvPicPr>
          <p:cNvPr id="289" name="Picture 288">
            <a:extLst>
              <a:ext uri="{FF2B5EF4-FFF2-40B4-BE49-F238E27FC236}">
                <a16:creationId xmlns:a16="http://schemas.microsoft.com/office/drawing/2014/main" id="{822D00D1-CB50-0C98-CF3A-040584F21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64" y="1031407"/>
            <a:ext cx="399391" cy="399391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24143945-B230-2F55-BFBD-EFAC573505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229" y="689560"/>
            <a:ext cx="492823" cy="492823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B402620A-F908-4A6A-05DD-CB6D7BB82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379" y="768660"/>
            <a:ext cx="464413" cy="464413"/>
          </a:xfrm>
          <a:prstGeom prst="rect">
            <a:avLst/>
          </a:prstGeom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9325B793-6F74-1898-CA40-59E3E900C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495" y="1382545"/>
            <a:ext cx="356468" cy="356468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69AA9744-A633-DD1C-117F-2893DE838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742" y="1571053"/>
            <a:ext cx="375771" cy="375771"/>
          </a:xfrm>
          <a:prstGeom prst="rect">
            <a:avLst/>
          </a:prstGeom>
        </p:spPr>
      </p:pic>
      <p:pic>
        <p:nvPicPr>
          <p:cNvPr id="296" name="Picture 295" descr="A silhouette of a tank&#10;&#10;Description automatically generated">
            <a:extLst>
              <a:ext uri="{FF2B5EF4-FFF2-40B4-BE49-F238E27FC236}">
                <a16:creationId xmlns:a16="http://schemas.microsoft.com/office/drawing/2014/main" id="{74C99151-ECA5-C6E9-AD6F-BB5C439020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558" y="1239093"/>
            <a:ext cx="761739" cy="231314"/>
          </a:xfrm>
          <a:prstGeom prst="rect">
            <a:avLst/>
          </a:prstGeom>
        </p:spPr>
      </p:pic>
      <p:pic>
        <p:nvPicPr>
          <p:cNvPr id="301" name="Picture 300" descr="A silhouette of a tank&#10;&#10;Description automatically generated">
            <a:extLst>
              <a:ext uri="{FF2B5EF4-FFF2-40B4-BE49-F238E27FC236}">
                <a16:creationId xmlns:a16="http://schemas.microsoft.com/office/drawing/2014/main" id="{7914A549-F61A-BD69-3415-CB70E80935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8109" y="1600423"/>
            <a:ext cx="761739" cy="231314"/>
          </a:xfrm>
          <a:prstGeom prst="rect">
            <a:avLst/>
          </a:prstGeom>
        </p:spPr>
      </p:pic>
      <p:pic>
        <p:nvPicPr>
          <p:cNvPr id="302" name="Picture 301" descr="A silhouette of a tank&#10;&#10;Description automatically generated">
            <a:extLst>
              <a:ext uri="{FF2B5EF4-FFF2-40B4-BE49-F238E27FC236}">
                <a16:creationId xmlns:a16="http://schemas.microsoft.com/office/drawing/2014/main" id="{3C242B17-E1AB-F9E3-F9E0-92F00B42D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3033" y="1966054"/>
            <a:ext cx="761739" cy="231314"/>
          </a:xfrm>
          <a:prstGeom prst="rect">
            <a:avLst/>
          </a:prstGeom>
        </p:spPr>
      </p:pic>
      <p:pic>
        <p:nvPicPr>
          <p:cNvPr id="303" name="Picture 302" descr="A silhouette of a tank&#10;&#10;Description automatically generated">
            <a:extLst>
              <a:ext uri="{FF2B5EF4-FFF2-40B4-BE49-F238E27FC236}">
                <a16:creationId xmlns:a16="http://schemas.microsoft.com/office/drawing/2014/main" id="{139A2E7E-E366-3453-B2AB-A9883F997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3033" y="2317669"/>
            <a:ext cx="761739" cy="231314"/>
          </a:xfrm>
          <a:prstGeom prst="rect">
            <a:avLst/>
          </a:prstGeom>
        </p:spPr>
      </p:pic>
      <p:pic>
        <p:nvPicPr>
          <p:cNvPr id="304" name="Picture 303" descr="A silhouette of a tank&#10;&#10;Description automatically generated">
            <a:extLst>
              <a:ext uri="{FF2B5EF4-FFF2-40B4-BE49-F238E27FC236}">
                <a16:creationId xmlns:a16="http://schemas.microsoft.com/office/drawing/2014/main" id="{044B9EC7-A167-360C-7CA7-22931BC9E3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3905" y="2718982"/>
            <a:ext cx="761739" cy="231314"/>
          </a:xfrm>
          <a:prstGeom prst="rect">
            <a:avLst/>
          </a:prstGeom>
        </p:spPr>
      </p:pic>
      <p:sp>
        <p:nvSpPr>
          <p:cNvPr id="305" name="Rectangle 304">
            <a:extLst>
              <a:ext uri="{FF2B5EF4-FFF2-40B4-BE49-F238E27FC236}">
                <a16:creationId xmlns:a16="http://schemas.microsoft.com/office/drawing/2014/main" id="{F588229B-29F8-98F7-919B-F78FBBA0FA4D}"/>
              </a:ext>
            </a:extLst>
          </p:cNvPr>
          <p:cNvSpPr/>
          <p:nvPr/>
        </p:nvSpPr>
        <p:spPr>
          <a:xfrm>
            <a:off x="8118970" y="1103595"/>
            <a:ext cx="3835137" cy="2375319"/>
          </a:xfrm>
          <a:prstGeom prst="rect">
            <a:avLst/>
          </a:prstGeom>
          <a:solidFill>
            <a:schemeClr val="accent1">
              <a:alpha val="2263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A013A8E8-4966-119A-09B6-F07B7F78203A}"/>
              </a:ext>
            </a:extLst>
          </p:cNvPr>
          <p:cNvSpPr txBox="1"/>
          <p:nvPr/>
        </p:nvSpPr>
        <p:spPr>
          <a:xfrm>
            <a:off x="8184995" y="704078"/>
            <a:ext cx="370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WSZYSTKIE SYSTEMY SĄ WOJSKOWE!</a:t>
            </a:r>
          </a:p>
        </p:txBody>
      </p:sp>
      <p:pic>
        <p:nvPicPr>
          <p:cNvPr id="307" name="Picture 306" descr="A silhouettes of military vehicles&#10;&#10;Description automatically generated">
            <a:extLst>
              <a:ext uri="{FF2B5EF4-FFF2-40B4-BE49-F238E27FC236}">
                <a16:creationId xmlns:a16="http://schemas.microsoft.com/office/drawing/2014/main" id="{B33C2516-C27C-F800-8E27-49BC4B2A3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6025" y="4485330"/>
            <a:ext cx="970155" cy="687666"/>
          </a:xfrm>
          <a:prstGeom prst="rect">
            <a:avLst/>
          </a:prstGeom>
        </p:spPr>
      </p:pic>
      <p:sp>
        <p:nvSpPr>
          <p:cNvPr id="308" name="Rectangle 307">
            <a:extLst>
              <a:ext uri="{FF2B5EF4-FFF2-40B4-BE49-F238E27FC236}">
                <a16:creationId xmlns:a16="http://schemas.microsoft.com/office/drawing/2014/main" id="{B4808597-F65D-F8FA-5322-DB47D197F9D9}"/>
              </a:ext>
            </a:extLst>
          </p:cNvPr>
          <p:cNvSpPr/>
          <p:nvPr/>
        </p:nvSpPr>
        <p:spPr>
          <a:xfrm>
            <a:off x="3758986" y="4450928"/>
            <a:ext cx="996422" cy="1549227"/>
          </a:xfrm>
          <a:prstGeom prst="rect">
            <a:avLst/>
          </a:prstGeom>
          <a:solidFill>
            <a:schemeClr val="accent1">
              <a:alpha val="2263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" name="Picture 308">
            <a:extLst>
              <a:ext uri="{FF2B5EF4-FFF2-40B4-BE49-F238E27FC236}">
                <a16:creationId xmlns:a16="http://schemas.microsoft.com/office/drawing/2014/main" id="{463EC721-2F74-8FFA-87B8-FBAC8C2C76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225" y="4947299"/>
            <a:ext cx="371515" cy="303378"/>
          </a:xfrm>
          <a:prstGeom prst="rect">
            <a:avLst/>
          </a:prstGeom>
          <a:ln>
            <a:noFill/>
          </a:ln>
        </p:spPr>
      </p:pic>
      <p:pic>
        <p:nvPicPr>
          <p:cNvPr id="310" name="Picture 309">
            <a:extLst>
              <a:ext uri="{FF2B5EF4-FFF2-40B4-BE49-F238E27FC236}">
                <a16:creationId xmlns:a16="http://schemas.microsoft.com/office/drawing/2014/main" id="{A6D93A4F-812E-FB67-C065-7E6FB03795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3062" y="4971415"/>
            <a:ext cx="371515" cy="303378"/>
          </a:xfrm>
          <a:prstGeom prst="rect">
            <a:avLst/>
          </a:prstGeom>
          <a:ln>
            <a:noFill/>
          </a:ln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900C926E-7EA7-DC73-B4D8-3359A3CB1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5485" y="4922163"/>
            <a:ext cx="371515" cy="303378"/>
          </a:xfrm>
          <a:prstGeom prst="rect">
            <a:avLst/>
          </a:prstGeom>
          <a:ln>
            <a:noFill/>
          </a:ln>
        </p:spPr>
      </p:pic>
      <p:sp>
        <p:nvSpPr>
          <p:cNvPr id="3" name="Trapez 2">
            <a:extLst>
              <a:ext uri="{FF2B5EF4-FFF2-40B4-BE49-F238E27FC236}">
                <a16:creationId xmlns:a16="http://schemas.microsoft.com/office/drawing/2014/main" id="{746F2BBC-8C66-EFF2-2236-841DBFA3C868}"/>
              </a:ext>
            </a:extLst>
          </p:cNvPr>
          <p:cNvSpPr/>
          <p:nvPr/>
        </p:nvSpPr>
        <p:spPr>
          <a:xfrm>
            <a:off x="8747168" y="3625035"/>
            <a:ext cx="2510805" cy="2375319"/>
          </a:xfrm>
          <a:prstGeom prst="trapezoi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Jamming RF</a:t>
            </a:r>
          </a:p>
        </p:txBody>
      </p:sp>
      <p:sp>
        <p:nvSpPr>
          <p:cNvPr id="7" name="Trapez 6">
            <a:extLst>
              <a:ext uri="{FF2B5EF4-FFF2-40B4-BE49-F238E27FC236}">
                <a16:creationId xmlns:a16="http://schemas.microsoft.com/office/drawing/2014/main" id="{2B9050F3-C9B7-C6B6-BD80-34A4BD1B42B0}"/>
              </a:ext>
            </a:extLst>
          </p:cNvPr>
          <p:cNvSpPr/>
          <p:nvPr/>
        </p:nvSpPr>
        <p:spPr>
          <a:xfrm>
            <a:off x="6165213" y="3612199"/>
            <a:ext cx="2510805" cy="2375319"/>
          </a:xfrm>
          <a:prstGeom prst="trapezoi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Jamming RF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B892C95B-66D8-8BE6-038C-20A1FFB95C8F}"/>
              </a:ext>
            </a:extLst>
          </p:cNvPr>
          <p:cNvGrpSpPr/>
          <p:nvPr/>
        </p:nvGrpSpPr>
        <p:grpSpPr>
          <a:xfrm>
            <a:off x="597075" y="4903891"/>
            <a:ext cx="2491495" cy="1054953"/>
            <a:chOff x="930446" y="4949896"/>
            <a:chExt cx="2491495" cy="1054953"/>
          </a:xfrm>
        </p:grpSpPr>
        <p:sp>
          <p:nvSpPr>
            <p:cNvPr id="15" name="Rectangle 113">
              <a:extLst>
                <a:ext uri="{FF2B5EF4-FFF2-40B4-BE49-F238E27FC236}">
                  <a16:creationId xmlns:a16="http://schemas.microsoft.com/office/drawing/2014/main" id="{EDD6F8E7-AC5A-086F-AE06-F68A69F84B4E}"/>
                </a:ext>
              </a:extLst>
            </p:cNvPr>
            <p:cNvSpPr/>
            <p:nvPr/>
          </p:nvSpPr>
          <p:spPr>
            <a:xfrm>
              <a:off x="992458" y="4987936"/>
              <a:ext cx="2429483" cy="1003609"/>
            </a:xfrm>
            <a:prstGeom prst="rect">
              <a:avLst/>
            </a:prstGeom>
            <a:solidFill>
              <a:srgbClr val="26339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14">
              <a:extLst>
                <a:ext uri="{FF2B5EF4-FFF2-40B4-BE49-F238E27FC236}">
                  <a16:creationId xmlns:a16="http://schemas.microsoft.com/office/drawing/2014/main" id="{431A9933-7C51-3870-E082-86898AFA832C}"/>
                </a:ext>
              </a:extLst>
            </p:cNvPr>
            <p:cNvSpPr txBox="1"/>
            <p:nvPr/>
          </p:nvSpPr>
          <p:spPr>
            <a:xfrm>
              <a:off x="930446" y="4949896"/>
              <a:ext cx="643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E5a</a:t>
              </a:r>
            </a:p>
          </p:txBody>
        </p:sp>
        <p:sp>
          <p:nvSpPr>
            <p:cNvPr id="17" name="TextBox 115">
              <a:extLst>
                <a:ext uri="{FF2B5EF4-FFF2-40B4-BE49-F238E27FC236}">
                  <a16:creationId xmlns:a16="http://schemas.microsoft.com/office/drawing/2014/main" id="{AE7BF322-B48A-6A61-66DE-A83104C1FDEA}"/>
                </a:ext>
              </a:extLst>
            </p:cNvPr>
            <p:cNvSpPr txBox="1"/>
            <p:nvPr/>
          </p:nvSpPr>
          <p:spPr>
            <a:xfrm>
              <a:off x="1838145" y="4954608"/>
              <a:ext cx="643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     E5</a:t>
              </a:r>
            </a:p>
          </p:txBody>
        </p:sp>
        <p:pic>
          <p:nvPicPr>
            <p:cNvPr id="18" name="Picture 287">
              <a:extLst>
                <a:ext uri="{FF2B5EF4-FFF2-40B4-BE49-F238E27FC236}">
                  <a16:creationId xmlns:a16="http://schemas.microsoft.com/office/drawing/2014/main" id="{3F3EABC2-744A-8289-0E4B-57D8E2545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4622" y="5172996"/>
              <a:ext cx="756189" cy="617502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F4E92A3A-0434-A51B-FD5F-CE22A6BB1540}"/>
                </a:ext>
              </a:extLst>
            </p:cNvPr>
            <p:cNvSpPr txBox="1"/>
            <p:nvPr/>
          </p:nvSpPr>
          <p:spPr>
            <a:xfrm>
              <a:off x="1739410" y="5635517"/>
              <a:ext cx="1020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GALILEO</a:t>
              </a:r>
            </a:p>
          </p:txBody>
        </p:sp>
      </p:grpSp>
      <p:sp>
        <p:nvSpPr>
          <p:cNvPr id="20" name="TextBox 115">
            <a:extLst>
              <a:ext uri="{FF2B5EF4-FFF2-40B4-BE49-F238E27FC236}">
                <a16:creationId xmlns:a16="http://schemas.microsoft.com/office/drawing/2014/main" id="{76644CBF-395A-D125-3641-44F0181022EC}"/>
              </a:ext>
            </a:extLst>
          </p:cNvPr>
          <p:cNvSpPr txBox="1"/>
          <p:nvPr/>
        </p:nvSpPr>
        <p:spPr>
          <a:xfrm>
            <a:off x="2438003" y="4914410"/>
            <a:ext cx="675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 E5</a:t>
            </a:r>
            <a:r>
              <a:rPr lang="pl-PL" sz="1400" b="1" dirty="0">
                <a:solidFill>
                  <a:schemeClr val="bg1"/>
                </a:solidFill>
              </a:rPr>
              <a:t>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rapez 3">
            <a:extLst>
              <a:ext uri="{FF2B5EF4-FFF2-40B4-BE49-F238E27FC236}">
                <a16:creationId xmlns:a16="http://schemas.microsoft.com/office/drawing/2014/main" id="{705009B6-B987-9B10-9FD0-4025BEC00424}"/>
              </a:ext>
            </a:extLst>
          </p:cNvPr>
          <p:cNvSpPr/>
          <p:nvPr/>
        </p:nvSpPr>
        <p:spPr>
          <a:xfrm>
            <a:off x="94742" y="3592177"/>
            <a:ext cx="3665966" cy="2375319"/>
          </a:xfrm>
          <a:prstGeom prst="trapezoi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Spoofing </a:t>
            </a:r>
          </a:p>
          <a:p>
            <a:pPr algn="ctr"/>
            <a:r>
              <a:rPr lang="pl-PL" sz="3200" b="1" dirty="0">
                <a:solidFill>
                  <a:schemeClr val="tx1"/>
                </a:solidFill>
              </a:rPr>
              <a:t>RF</a:t>
            </a:r>
          </a:p>
        </p:txBody>
      </p:sp>
      <p:sp>
        <p:nvSpPr>
          <p:cNvPr id="10" name="Trapez 9">
            <a:extLst>
              <a:ext uri="{FF2B5EF4-FFF2-40B4-BE49-F238E27FC236}">
                <a16:creationId xmlns:a16="http://schemas.microsoft.com/office/drawing/2014/main" id="{60C073D9-EF50-2B47-8DB8-3BE2ACBB1008}"/>
              </a:ext>
            </a:extLst>
          </p:cNvPr>
          <p:cNvSpPr/>
          <p:nvPr/>
        </p:nvSpPr>
        <p:spPr>
          <a:xfrm>
            <a:off x="60158" y="3601731"/>
            <a:ext cx="3665966" cy="2375319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Spoofing </a:t>
            </a:r>
          </a:p>
          <a:p>
            <a:pPr algn="ctr"/>
            <a:r>
              <a:rPr lang="pl-PL" sz="3200" b="1" dirty="0">
                <a:solidFill>
                  <a:schemeClr val="tx1"/>
                </a:solidFill>
              </a:rPr>
              <a:t>RF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96C59DC-E39A-E0B0-2B38-14EED02F33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2" y="3297904"/>
            <a:ext cx="6204103" cy="5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7CECE-5A95-61F7-E8D8-C849A5D1A897}"/>
              </a:ext>
            </a:extLst>
          </p:cNvPr>
          <p:cNvSpPr txBox="1"/>
          <p:nvPr/>
        </p:nvSpPr>
        <p:spPr>
          <a:xfrm>
            <a:off x="195532" y="1103464"/>
            <a:ext cx="11798627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Zwykła synchronizacja może być niewystarczająca.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kumimoji="0" lang="pl-PL" sz="2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Odpowiedź na </a:t>
            </a:r>
            <a:r>
              <a:rPr kumimoji="0" lang="pl-PL" sz="2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jamming</a:t>
            </a:r>
            <a:r>
              <a:rPr kumimoji="0" lang="pl-PL" sz="2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kumimoji="0" lang="pl-PL" sz="2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spoofing</a:t>
            </a:r>
            <a:r>
              <a:rPr kumimoji="0" lang="pl-PL" sz="2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2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Precyzyjna wiedza dotycząca sygnału na podstawie którego się synchronizujemy</a:t>
            </a:r>
            <a:r>
              <a:rPr lang="pl-PL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czasie urzędowym GALILEO oprze się w przyszłości przemysł 4.0 i sieci Ethernet TSN. 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Odbiornik czasu GALILEO to alternatywa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dla drogich wojskowych odbiorników GPS. Koszt amerykańskich odbiorników to ponad 10 tyś USD – zawierają licencję i wymagają zgody rządu USA na używanie.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rozwiązania Elproma opartego na sygnale GALILEO 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rozpoczęcie korzystania jest dużo prostsze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odbiornik przygotowany jest z myślą o zwykłym przemyśle oraz segmencie IT/</a:t>
            </a:r>
            <a:r>
              <a:rPr lang="pl-P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Posiadanie przez kraje członkowie UE własnego odbiornika GALILEO z kryptograficznym uwierzytelnieniem </a:t>
            </a:r>
            <a:r>
              <a:rPr lang="pl-PL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antyspoofingowym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zapobiegających fałszowaniu wiązki sygnałów satelitarnych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uniezależnia je od wojskowych systemów: GPS (USA), GLONASS (Rosja) i BEIDOU (Chiny).</a:t>
            </a:r>
          </a:p>
          <a:p>
            <a:pPr algn="ctr"/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algn="ctr"/>
            <a:endParaRPr kumimoji="0" lang="pl-PL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69D61E3-5680-80FA-F805-60D34728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0275324"/>
              </p:ext>
            </p:extLst>
          </p:nvPr>
        </p:nvGraphicFramePr>
        <p:xfrm>
          <a:off x="8981" y="1885634"/>
          <a:ext cx="12092708" cy="4777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e tekstowe 7">
            <a:extLst>
              <a:ext uri="{FF2B5EF4-FFF2-40B4-BE49-F238E27FC236}">
                <a16:creationId xmlns:a16="http://schemas.microsoft.com/office/drawing/2014/main" id="{3E413DB0-741D-A3AF-E50E-70FA91C0DE77}"/>
              </a:ext>
            </a:extLst>
          </p:cNvPr>
          <p:cNvSpPr txBox="1"/>
          <p:nvPr/>
        </p:nvSpPr>
        <p:spPr>
          <a:xfrm>
            <a:off x="4432155" y="4139039"/>
            <a:ext cx="49169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C00000"/>
                </a:solidFill>
              </a:rPr>
              <a:t>1. ZAGŁUSZANIE/FAŁSZOWANIE GPS (GNSS)</a:t>
            </a:r>
          </a:p>
          <a:p>
            <a:r>
              <a:rPr lang="pl-PL" sz="1400" b="1" dirty="0">
                <a:solidFill>
                  <a:srgbClr val="C00000"/>
                </a:solidFill>
              </a:rPr>
              <a:t>2. ZAKŁÓCENIE SATBILNOŚCI DOMENY CZASU UTC</a:t>
            </a:r>
          </a:p>
          <a:p>
            <a:r>
              <a:rPr lang="pl-PL" sz="1400" b="1" dirty="0">
                <a:solidFill>
                  <a:srgbClr val="C00000"/>
                </a:solidFill>
              </a:rPr>
              <a:t>3. WPROWADZANIE  SZTUCZNYCH  OPÓŹNIEŃ  LAN</a:t>
            </a:r>
          </a:p>
          <a:p>
            <a:r>
              <a:rPr lang="pl-PL" sz="1400" b="1" dirty="0">
                <a:solidFill>
                  <a:srgbClr val="C00000"/>
                </a:solidFill>
              </a:rPr>
              <a:t>4. ATAKI HAKERSKIE DDOS GENERUJĄ SZUM DELAY LAN </a:t>
            </a:r>
            <a:br>
              <a:rPr lang="pl-PL" sz="1400" b="1" dirty="0"/>
            </a:br>
            <a:endParaRPr lang="pl-PL" sz="1400" b="1" dirty="0"/>
          </a:p>
        </p:txBody>
      </p:sp>
      <p:sp>
        <p:nvSpPr>
          <p:cNvPr id="4" name="pole tekstowe 22">
            <a:extLst>
              <a:ext uri="{FF2B5EF4-FFF2-40B4-BE49-F238E27FC236}">
                <a16:creationId xmlns:a16="http://schemas.microsoft.com/office/drawing/2014/main" id="{9AF1CDAA-B9BD-C18E-9725-E07FE6761621}"/>
              </a:ext>
            </a:extLst>
          </p:cNvPr>
          <p:cNvSpPr txBox="1"/>
          <p:nvPr/>
        </p:nvSpPr>
        <p:spPr>
          <a:xfrm>
            <a:off x="-146241" y="683360"/>
            <a:ext cx="12403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Destabilizacja wspólnej domeny czasu to skuteczne narzędzie CYBERATAKU NA PAŃSTWO</a:t>
            </a:r>
          </a:p>
        </p:txBody>
      </p:sp>
      <p:sp>
        <p:nvSpPr>
          <p:cNvPr id="5" name="pole tekstowe 22">
            <a:extLst>
              <a:ext uri="{FF2B5EF4-FFF2-40B4-BE49-F238E27FC236}">
                <a16:creationId xmlns:a16="http://schemas.microsoft.com/office/drawing/2014/main" id="{BA4709AE-91FF-A908-4773-0E086D1BA514}"/>
              </a:ext>
            </a:extLst>
          </p:cNvPr>
          <p:cNvSpPr txBox="1"/>
          <p:nvPr/>
        </p:nvSpPr>
        <p:spPr>
          <a:xfrm>
            <a:off x="-162029" y="6150114"/>
            <a:ext cx="12466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Bo okazuje się, że prościej jest destabilizować niż hakować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AC00FCD5-95FF-80C4-4F08-DDBDF505F2FB}"/>
              </a:ext>
            </a:extLst>
          </p:cNvPr>
          <p:cNvSpPr/>
          <p:nvPr/>
        </p:nvSpPr>
        <p:spPr>
          <a:xfrm>
            <a:off x="244789" y="2077763"/>
            <a:ext cx="3446678" cy="3603370"/>
          </a:xfrm>
          <a:prstGeom prst="rect">
            <a:avLst/>
          </a:prstGeom>
          <a:solidFill>
            <a:srgbClr val="C00000">
              <a:alpha val="702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9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7CECE-5A95-61F7-E8D8-C849A5D1A897}"/>
              </a:ext>
            </a:extLst>
          </p:cNvPr>
          <p:cNvSpPr txBox="1"/>
          <p:nvPr/>
        </p:nvSpPr>
        <p:spPr>
          <a:xfrm>
            <a:off x="63260" y="4261711"/>
            <a:ext cx="1179862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buClr>
                <a:srgbClr val="C00000"/>
              </a:buClr>
            </a:pPr>
            <a:endParaRPr lang="pl-PL" sz="1400" b="1" kern="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pl-PL" sz="1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DZIĘKUJE ZA UWAGĘ</a:t>
            </a:r>
          </a:p>
          <a:p>
            <a:pPr algn="ctr"/>
            <a:endParaRPr lang="pl-PL" b="1" kern="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pl-PL" sz="1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Wawrzyniec Jakubowski</a:t>
            </a:r>
          </a:p>
          <a:p>
            <a:pPr algn="ctr"/>
            <a:r>
              <a:rPr lang="pl-PL" b="1" kern="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w.jakubowski@elpromaelectronics.Com</a:t>
            </a:r>
            <a:endParaRPr lang="pl-PL" b="1" kern="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kumimoji="0" lang="pl-PL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b="1" kern="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Elproma Elektronika sp. z o.o.</a:t>
            </a:r>
          </a:p>
          <a:p>
            <a:pPr algn="ctr"/>
            <a:r>
              <a:rPr lang="pl-PL" b="1" kern="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05-152 Czosnów</a:t>
            </a:r>
          </a:p>
          <a:p>
            <a:pPr algn="ctr"/>
            <a:r>
              <a:rPr kumimoji="0" lang="pl-PL" sz="1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Ul. Duńska 2a</a:t>
            </a:r>
          </a:p>
        </p:txBody>
      </p:sp>
      <p:pic>
        <p:nvPicPr>
          <p:cNvPr id="3" name="Obraz 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0F6FED65-1BFB-9115-5907-848CCF178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50508"/>
            <a:ext cx="97536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7CECE-5A95-61F7-E8D8-C849A5D1A897}"/>
              </a:ext>
            </a:extLst>
          </p:cNvPr>
          <p:cNvSpPr txBox="1"/>
          <p:nvPr/>
        </p:nvSpPr>
        <p:spPr>
          <a:xfrm>
            <a:off x="195532" y="775657"/>
            <a:ext cx="11798627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kumimoji="0" lang="pl-PL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CZĘŚĆ PIERWSZA – DESYNCHRONIZACJA CZASU JAKO ELEMENT KONFLIKTU HYBRYDOWEGO</a:t>
            </a:r>
          </a:p>
          <a:p>
            <a:pPr lvl="1"/>
            <a:endParaRPr kumimoji="0" lang="pl-PL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kumimoji="0" lang="pl-PL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kumimoji="0" lang="pl-PL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ELPROMA - KOMPETENCJE  I MOTYWACJA</a:t>
            </a: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DESTABILIZACJA  CZASU  –  SKUTECZNE NARZĘDZIE CYBERATAKU NA NAZIEMNE INFRASTRUKTURY KRYTYCZNE NIS2</a:t>
            </a: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kumimoji="0" lang="pl-PL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RÓŻNIC</a:t>
            </a:r>
            <a:r>
              <a:rPr lang="pl-PL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 W  SYGNAŁACH  GNSS </a:t>
            </a: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pl-PL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rgbClr val="C00000"/>
              </a:buClr>
            </a:pPr>
            <a:endParaRPr lang="pl-PL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l-PL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CZĘŚĆ DRUGA – PROJEKT KTÓRY ZADZIWIA UROPĘ I ŚWIAT</a:t>
            </a:r>
            <a:endParaRPr lang="pl-PL" sz="2000" b="1" kern="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pl-PL" sz="2000" b="1" kern="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DLACZEGO  WYBRAĆ GALILEO</a:t>
            </a: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ROZWIĄZANIE  ELPROMA  GWARANTUJĄCE  BEZPIECZEŃSTWO W POKOJU I PODCZAS WOJNY </a:t>
            </a:r>
            <a:endParaRPr lang="pl-PL" sz="2000" b="1" kern="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+mj-lt"/>
              <a:buAutoNum type="arabicPeriod" startAt="2"/>
            </a:pPr>
            <a:endParaRPr lang="pl-PL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pl-PL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pl-PL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kumimoji="0" lang="pl-PL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3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7CECE-5A95-61F7-E8D8-C849A5D1A897}"/>
              </a:ext>
            </a:extLst>
          </p:cNvPr>
          <p:cNvSpPr txBox="1"/>
          <p:nvPr/>
        </p:nvSpPr>
        <p:spPr>
          <a:xfrm>
            <a:off x="80514" y="885906"/>
            <a:ext cx="11798627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buClr>
                <a:srgbClr val="C00000"/>
              </a:buClr>
            </a:pPr>
            <a:r>
              <a:rPr lang="pl-PL" sz="18000" b="1" kern="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endParaRPr lang="pl-PL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pl-PL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pl-PL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kumimoji="0" lang="pl-PL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a room&#10;&#10;Description automatically generated">
            <a:extLst>
              <a:ext uri="{FF2B5EF4-FFF2-40B4-BE49-F238E27FC236}">
                <a16:creationId xmlns:a16="http://schemas.microsoft.com/office/drawing/2014/main" id="{93D4629D-2099-0663-CAC4-69EF2ED79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60" y="3798430"/>
            <a:ext cx="4295693" cy="2863795"/>
          </a:xfrm>
          <a:prstGeom prst="rect">
            <a:avLst/>
          </a:prstGeom>
          <a:ln w="38100"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DC7458-4F19-184F-9B5A-ED7627276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0" y="634401"/>
            <a:ext cx="4141032" cy="2329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001C9-DECE-8346-8676-FAF3F888FA83}"/>
              </a:ext>
            </a:extLst>
          </p:cNvPr>
          <p:cNvSpPr txBox="1"/>
          <p:nvPr/>
        </p:nvSpPr>
        <p:spPr>
          <a:xfrm>
            <a:off x="10950688" y="6434437"/>
            <a:ext cx="919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1200" dirty="0">
                <a:solidFill>
                  <a:schemeClr val="bg1"/>
                </a:solidFill>
              </a:rPr>
              <a:t>©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9A21C8-24C6-39A2-5A40-46D10DF0C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389709" y="2715047"/>
            <a:ext cx="4471608" cy="25152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192F3C-2536-A777-823C-4D7459272CBF}"/>
              </a:ext>
            </a:extLst>
          </p:cNvPr>
          <p:cNvGrpSpPr/>
          <p:nvPr/>
        </p:nvGrpSpPr>
        <p:grpSpPr>
          <a:xfrm>
            <a:off x="226333" y="1493655"/>
            <a:ext cx="6501732" cy="5168570"/>
            <a:chOff x="291763" y="1206746"/>
            <a:chExt cx="6501732" cy="51685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963D13-56F5-7EFD-8946-2C2537B78DB0}"/>
                </a:ext>
              </a:extLst>
            </p:cNvPr>
            <p:cNvGrpSpPr/>
            <p:nvPr/>
          </p:nvGrpSpPr>
          <p:grpSpPr>
            <a:xfrm>
              <a:off x="338517" y="1206746"/>
              <a:ext cx="6454978" cy="3567593"/>
              <a:chOff x="2469137" y="1232522"/>
              <a:chExt cx="6454978" cy="3567593"/>
            </a:xfrm>
          </p:grpSpPr>
          <p:pic>
            <p:nvPicPr>
              <p:cNvPr id="17" name="Image 1">
                <a:extLst>
                  <a:ext uri="{FF2B5EF4-FFF2-40B4-BE49-F238E27FC236}">
                    <a16:creationId xmlns:a16="http://schemas.microsoft.com/office/drawing/2014/main" id="{A0F27884-F845-E581-EEF9-12C337D8F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658552" y="1373719"/>
                <a:ext cx="595437" cy="595466"/>
              </a:xfrm>
              <a:prstGeom prst="rect">
                <a:avLst/>
              </a:prstGeom>
            </p:spPr>
          </p:pic>
          <p:sp>
            <p:nvSpPr>
              <p:cNvPr id="18" name="Rectangle 46">
                <a:extLst>
                  <a:ext uri="{FF2B5EF4-FFF2-40B4-BE49-F238E27FC236}">
                    <a16:creationId xmlns:a16="http://schemas.microsoft.com/office/drawing/2014/main" id="{910E8E02-5345-890B-0C8A-183F3EE6E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548" y="1232522"/>
                <a:ext cx="5102422" cy="930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1pPr>
                <a:lvl2pPr marL="742950" indent="-28575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2pPr>
                <a:lvl3pPr marL="11430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3pPr>
                <a:lvl4pPr marL="16002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4pPr>
                <a:lvl5pPr marL="20574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5pPr>
                <a:lvl6pPr marL="25146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6pPr>
                <a:lvl7pPr marL="29718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7pPr>
                <a:lvl8pPr marL="34290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8pPr>
                <a:lvl9pPr marL="38862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9pPr>
              </a:lstStyle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Globalna marka w telemetrii i systemach czasu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Właściciel technologii i kreator rynku synchronizacji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Polska firma inżynierska od 1992 roku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6A341D8-0A37-C2D7-D7BC-31830F0A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6733" y="3526430"/>
                <a:ext cx="784902" cy="784902"/>
              </a:xfrm>
              <a:prstGeom prst="rect">
                <a:avLst/>
              </a:prstGeom>
            </p:spPr>
          </p:pic>
          <p:sp>
            <p:nvSpPr>
              <p:cNvPr id="23" name="Rectangle 46">
                <a:extLst>
                  <a:ext uri="{FF2B5EF4-FFF2-40B4-BE49-F238E27FC236}">
                    <a16:creationId xmlns:a16="http://schemas.microsoft.com/office/drawing/2014/main" id="{84E31FD9-C6D0-C318-D06E-4FF956464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507" y="3276621"/>
                <a:ext cx="5499608" cy="1523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1pPr>
                <a:lvl2pPr marL="742950" indent="-28575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2pPr>
                <a:lvl3pPr marL="11430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3pPr>
                <a:lvl4pPr marL="16002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4pPr>
                <a:lvl5pPr marL="20574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5pPr>
                <a:lvl6pPr marL="25146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6pPr>
                <a:lvl7pPr marL="29718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7pPr>
                <a:lvl8pPr marL="34290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8pPr>
                <a:lvl9pPr marL="38862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9pPr>
              </a:lstStyle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Wysoko kwalifikowana kadra menadżerska i techniczna 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40 pracowników, 15 inżynierów B+R 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1 profesor (WAT Warszawa)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1 ekspert ITU przy ONZ Genewa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Własny R&amp;D</a:t>
                </a:r>
                <a:endParaRPr lang="en-US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B8E5644-0893-1868-250F-C09E348DE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grayscl/>
              </a:blip>
              <a:stretch>
                <a:fillRect/>
              </a:stretch>
            </p:blipFill>
            <p:spPr>
              <a:xfrm>
                <a:off x="2469137" y="2204030"/>
                <a:ext cx="900094" cy="900094"/>
              </a:xfrm>
              <a:prstGeom prst="rect">
                <a:avLst/>
              </a:prstGeom>
            </p:spPr>
          </p:pic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2993026D-CECA-01D2-46D3-4D910C854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548" y="2205143"/>
                <a:ext cx="4280146" cy="930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1pPr>
                <a:lvl2pPr marL="742950" indent="-28575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2pPr>
                <a:lvl3pPr marL="11430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3pPr>
                <a:lvl4pPr marL="16002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4pPr>
                <a:lvl5pPr marL="20574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5pPr>
                <a:lvl6pPr marL="25146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6pPr>
                <a:lvl7pPr marL="29718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7pPr>
                <a:lvl8pPr marL="34290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8pPr>
                <a:lvl9pPr marL="38862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9pPr>
              </a:lstStyle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100% POLSKA MYŚL TECHNICZNA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100% POLSKI PRODUKT I TECHNOLOGIA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100% POLSKI KAPITAŁ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91A67B-50B3-157E-FF32-CA5F83907B76}"/>
                </a:ext>
              </a:extLst>
            </p:cNvPr>
            <p:cNvGrpSpPr/>
            <p:nvPr/>
          </p:nvGrpSpPr>
          <p:grpSpPr>
            <a:xfrm>
              <a:off x="291763" y="4851822"/>
              <a:ext cx="4801538" cy="1523494"/>
              <a:chOff x="7114905" y="3821202"/>
              <a:chExt cx="4801538" cy="152349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8181D9F-383D-0CA2-CD09-2F2570A30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114905" y="3981140"/>
                <a:ext cx="865350" cy="865350"/>
              </a:xfrm>
              <a:prstGeom prst="rect">
                <a:avLst/>
              </a:prstGeom>
            </p:spPr>
          </p:pic>
          <p:sp>
            <p:nvSpPr>
              <p:cNvPr id="16" name="Rectangle 46">
                <a:extLst>
                  <a:ext uri="{FF2B5EF4-FFF2-40B4-BE49-F238E27FC236}">
                    <a16:creationId xmlns:a16="http://schemas.microsoft.com/office/drawing/2014/main" id="{0BE0CC27-FC0E-162B-923F-A01F1A046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7070" y="3821202"/>
                <a:ext cx="3799373" cy="1523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1pPr>
                <a:lvl2pPr marL="742950" indent="-28575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2pPr>
                <a:lvl3pPr marL="11430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3pPr>
                <a:lvl4pPr marL="16002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4pPr>
                <a:lvl5pPr marL="2057400" indent="-228600"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5pPr>
                <a:lvl6pPr marL="25146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6pPr>
                <a:lvl7pPr marL="29718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7pPr>
                <a:lvl8pPr marL="34290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8pPr>
                <a:lvl9pPr marL="3886200" indent="-228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defRPr>
                </a:lvl9pPr>
              </a:lstStyle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NAJWYŻSZA ŚWIATOWA JAKOŚĆ 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ISO 9001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IQ-Net AUDYT  (QUALITY AUSTRIA)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NATO (KODYFIKACJA)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pl-PL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rPr>
                  <a:t>GŁÓWNY URZĄD MIAR (ATESTACJA)</a:t>
                </a:r>
              </a:p>
            </p:txBody>
          </p:sp>
        </p:grpSp>
      </p:grpSp>
      <p:pic>
        <p:nvPicPr>
          <p:cNvPr id="3" name="Picture 2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DD506BD2-1BEF-862E-83D9-04DB2977E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953" y="888889"/>
            <a:ext cx="900095" cy="341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E1B87-AEFE-4329-4BEC-77388D9E99B0}"/>
              </a:ext>
            </a:extLst>
          </p:cNvPr>
          <p:cNvSpPr txBox="1"/>
          <p:nvPr/>
        </p:nvSpPr>
        <p:spPr>
          <a:xfrm>
            <a:off x="1419877" y="875568"/>
            <a:ext cx="981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nas</a:t>
            </a:r>
            <a:endParaRPr lang="pl-PL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9A1AE-C100-8ECF-5F8E-CEB829C54267}"/>
              </a:ext>
            </a:extLst>
          </p:cNvPr>
          <p:cNvSpPr txBox="1"/>
          <p:nvPr/>
        </p:nvSpPr>
        <p:spPr>
          <a:xfrm>
            <a:off x="2178559" y="866292"/>
            <a:ext cx="5031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</a:t>
            </a:r>
            <a:r>
              <a:rPr lang="en-US" dirty="0" err="1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watch?v</a:t>
            </a:r>
            <a:r>
              <a:rPr lang="en-US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=iQUHEF3iD2Q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055F81-B489-7046-8063-3DEBFA847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2858" y="2044124"/>
            <a:ext cx="1820548" cy="17051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99B3690-5CB9-4044-B9A0-808E742B46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8738" y="1463739"/>
            <a:ext cx="1256735" cy="9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0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BA51ED-F05E-1414-D9AC-01BDFDDA3F63}"/>
              </a:ext>
            </a:extLst>
          </p:cNvPr>
          <p:cNvGrpSpPr/>
          <p:nvPr/>
        </p:nvGrpSpPr>
        <p:grpSpPr>
          <a:xfrm>
            <a:off x="847652" y="4546600"/>
            <a:ext cx="1737219" cy="2122694"/>
            <a:chOff x="54396" y="3484315"/>
            <a:chExt cx="2605828" cy="31840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730A5C6-C21E-9516-345B-7C14A64DA651}"/>
                </a:ext>
              </a:extLst>
            </p:cNvPr>
            <p:cNvGrpSpPr/>
            <p:nvPr/>
          </p:nvGrpSpPr>
          <p:grpSpPr>
            <a:xfrm>
              <a:off x="109394" y="3484315"/>
              <a:ext cx="2550830" cy="1890343"/>
              <a:chOff x="1696821" y="2904032"/>
              <a:chExt cx="2550830" cy="1890343"/>
            </a:xfrm>
          </p:grpSpPr>
          <p:pic>
            <p:nvPicPr>
              <p:cNvPr id="7" name="Picture 6" descr="Shape, arrow&#10;&#10;Description automatically generated">
                <a:extLst>
                  <a:ext uri="{FF2B5EF4-FFF2-40B4-BE49-F238E27FC236}">
                    <a16:creationId xmlns:a16="http://schemas.microsoft.com/office/drawing/2014/main" id="{F937BC72-55EE-D4DA-FE66-D6039F2BB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6821" y="2904032"/>
                <a:ext cx="1890343" cy="1890343"/>
              </a:xfrm>
              <a:prstGeom prst="rect">
                <a:avLst/>
              </a:prstGeom>
            </p:spPr>
          </p:pic>
          <p:sp>
            <p:nvSpPr>
              <p:cNvPr id="8" name="Left Arrow 7">
                <a:extLst>
                  <a:ext uri="{FF2B5EF4-FFF2-40B4-BE49-F238E27FC236}">
                    <a16:creationId xmlns:a16="http://schemas.microsoft.com/office/drawing/2014/main" id="{47EACDD0-B320-6ACF-F53B-F1C59C0D4FC3}"/>
                  </a:ext>
                </a:extLst>
              </p:cNvPr>
              <p:cNvSpPr/>
              <p:nvPr/>
            </p:nvSpPr>
            <p:spPr>
              <a:xfrm rot="10800000">
                <a:off x="3732087" y="3428687"/>
                <a:ext cx="504497" cy="841032"/>
              </a:xfrm>
              <a:prstGeom prst="leftArrow">
                <a:avLst/>
              </a:prstGeom>
              <a:solidFill>
                <a:srgbClr val="92D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9" name="object 25">
                <a:extLst>
                  <a:ext uri="{FF2B5EF4-FFF2-40B4-BE49-F238E27FC236}">
                    <a16:creationId xmlns:a16="http://schemas.microsoft.com/office/drawing/2014/main" id="{95C9513F-826C-FAF7-9E8F-19509ADBDA57}"/>
                  </a:ext>
                </a:extLst>
              </p:cNvPr>
              <p:cNvSpPr txBox="1"/>
              <p:nvPr/>
            </p:nvSpPr>
            <p:spPr>
              <a:xfrm>
                <a:off x="3864800" y="3692292"/>
                <a:ext cx="382851" cy="304282"/>
              </a:xfrm>
              <a:prstGeom prst="rect">
                <a:avLst/>
              </a:prstGeom>
            </p:spPr>
            <p:txBody>
              <a:bodyPr vert="horz" wrap="square" lIns="0" tIns="4233" rIns="0" bIns="0" rtlCol="0">
                <a:spAutoFit/>
              </a:bodyPr>
              <a:lstStyle/>
              <a:p>
                <a:pPr marL="1341610" marR="3387" indent="-1333567">
                  <a:lnSpc>
                    <a:spcPct val="102600"/>
                  </a:lnSpc>
                  <a:spcBef>
                    <a:spcPts val="33"/>
                  </a:spcBef>
                </a:pPr>
                <a:r>
                  <a:rPr lang="pl-PL" sz="1300" b="1" dirty="0">
                    <a:solidFill>
                      <a:srgbClr val="C00000"/>
                    </a:solidFill>
                    <a:latin typeface="Calibri Light"/>
                    <a:cs typeface="Calibri Light"/>
                  </a:rPr>
                  <a:t>1</a:t>
                </a:r>
                <a:endParaRPr lang="pl-PL" sz="1300" b="1" dirty="0">
                  <a:latin typeface="Calibri Light"/>
                  <a:cs typeface="Calibri Light"/>
                </a:endParaRPr>
              </a:p>
            </p:txBody>
          </p:sp>
        </p:grpSp>
        <p:sp>
          <p:nvSpPr>
            <p:cNvPr id="6" name="object 25">
              <a:extLst>
                <a:ext uri="{FF2B5EF4-FFF2-40B4-BE49-F238E27FC236}">
                  <a16:creationId xmlns:a16="http://schemas.microsoft.com/office/drawing/2014/main" id="{747B63FE-07AC-AC2C-414B-0F5723161B23}"/>
                </a:ext>
              </a:extLst>
            </p:cNvPr>
            <p:cNvSpPr txBox="1"/>
            <p:nvPr/>
          </p:nvSpPr>
          <p:spPr>
            <a:xfrm>
              <a:off x="54396" y="6054950"/>
              <a:ext cx="2396704" cy="613405"/>
            </a:xfrm>
            <a:prstGeom prst="rect">
              <a:avLst/>
            </a:prstGeom>
          </p:spPr>
          <p:txBody>
            <a:bodyPr vert="horz" wrap="square" lIns="0" tIns="4233" rIns="0" bIns="0" rtlCol="0">
              <a:spAutoFit/>
            </a:bodyPr>
            <a:lstStyle/>
            <a:p>
              <a:pPr marL="1341610" marR="3387" indent="-1333567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     METROLOGIA (NMI)  </a:t>
              </a:r>
            </a:p>
            <a:p>
              <a:pPr marL="1341610" marR="3387" indent="-1333567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     ZEGARY ATOMOWE                             </a:t>
              </a:r>
              <a:endParaRPr sz="1300" b="1" dirty="0">
                <a:latin typeface="Calibri Light"/>
                <a:cs typeface="Calibri Ligh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BF42D4-B90F-A93B-8A88-F752F4017C4D}"/>
              </a:ext>
            </a:extLst>
          </p:cNvPr>
          <p:cNvGrpSpPr/>
          <p:nvPr/>
        </p:nvGrpSpPr>
        <p:grpSpPr>
          <a:xfrm>
            <a:off x="3980848" y="2826688"/>
            <a:ext cx="1477717" cy="1115377"/>
            <a:chOff x="4987712" y="793809"/>
            <a:chExt cx="2216575" cy="1673066"/>
          </a:xfrm>
        </p:grpSpPr>
        <p:pic>
          <p:nvPicPr>
            <p:cNvPr id="11" name="Picture 10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4CD17941-B8C1-17C6-6B92-7A6B6FF9F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4987712" y="793809"/>
              <a:ext cx="2216575" cy="166243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F41B52-4592-3F19-46D8-97B9B9B23FEB}"/>
                </a:ext>
              </a:extLst>
            </p:cNvPr>
            <p:cNvGrpSpPr/>
            <p:nvPr/>
          </p:nvGrpSpPr>
          <p:grpSpPr>
            <a:xfrm>
              <a:off x="5860100" y="1962378"/>
              <a:ext cx="841032" cy="504497"/>
              <a:chOff x="7375778" y="1539979"/>
              <a:chExt cx="841032" cy="504497"/>
            </a:xfrm>
          </p:grpSpPr>
          <p:sp>
            <p:nvSpPr>
              <p:cNvPr id="13" name="Left Arrow 12">
                <a:extLst>
                  <a:ext uri="{FF2B5EF4-FFF2-40B4-BE49-F238E27FC236}">
                    <a16:creationId xmlns:a16="http://schemas.microsoft.com/office/drawing/2014/main" id="{668069E2-F9BD-C012-18D2-522F34546851}"/>
                  </a:ext>
                </a:extLst>
              </p:cNvPr>
              <p:cNvSpPr/>
              <p:nvPr/>
            </p:nvSpPr>
            <p:spPr>
              <a:xfrm rot="16200000">
                <a:off x="7544045" y="1371712"/>
                <a:ext cx="504497" cy="841032"/>
              </a:xfrm>
              <a:prstGeom prst="leftArrow">
                <a:avLst/>
              </a:prstGeom>
              <a:solidFill>
                <a:srgbClr val="92D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 sz="1200"/>
              </a:p>
            </p:txBody>
          </p:sp>
          <p:sp>
            <p:nvSpPr>
              <p:cNvPr id="14" name="object 25">
                <a:extLst>
                  <a:ext uri="{FF2B5EF4-FFF2-40B4-BE49-F238E27FC236}">
                    <a16:creationId xmlns:a16="http://schemas.microsoft.com/office/drawing/2014/main" id="{679A0D94-DB6F-6D81-09C7-7A4F7607F5AB}"/>
                  </a:ext>
                </a:extLst>
              </p:cNvPr>
              <p:cNvSpPr txBox="1"/>
              <p:nvPr/>
            </p:nvSpPr>
            <p:spPr>
              <a:xfrm>
                <a:off x="7719814" y="1592019"/>
                <a:ext cx="191426" cy="304283"/>
              </a:xfrm>
              <a:prstGeom prst="rect">
                <a:avLst/>
              </a:prstGeom>
            </p:spPr>
            <p:txBody>
              <a:bodyPr vert="horz" wrap="square" lIns="0" tIns="4233" rIns="0" bIns="0" rtlCol="0">
                <a:spAutoFit/>
              </a:bodyPr>
              <a:lstStyle/>
              <a:p>
                <a:pPr marL="1341610" marR="3387" indent="-1333567">
                  <a:lnSpc>
                    <a:spcPct val="102600"/>
                  </a:lnSpc>
                  <a:spcBef>
                    <a:spcPts val="33"/>
                  </a:spcBef>
                </a:pPr>
                <a:r>
                  <a:rPr lang="pl-PL" sz="1300" b="1" dirty="0">
                    <a:solidFill>
                      <a:srgbClr val="C00000"/>
                    </a:solidFill>
                    <a:latin typeface="Calibri Light"/>
                    <a:cs typeface="Calibri Light"/>
                  </a:rPr>
                  <a:t>3</a:t>
                </a:r>
                <a:endParaRPr lang="pl-PL" sz="1300" b="1" dirty="0">
                  <a:latin typeface="Calibri Light"/>
                  <a:cs typeface="Calibri Light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C6C26F-356D-249C-1397-DDA52F5648D4}"/>
              </a:ext>
            </a:extLst>
          </p:cNvPr>
          <p:cNvGrpSpPr/>
          <p:nvPr/>
        </p:nvGrpSpPr>
        <p:grpSpPr>
          <a:xfrm>
            <a:off x="3783819" y="4054661"/>
            <a:ext cx="1818383" cy="2614396"/>
            <a:chOff x="4458646" y="2746406"/>
            <a:chExt cx="2727575" cy="39215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024B26-76C4-0BC1-509D-A4DB6679C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8646" y="2746406"/>
              <a:ext cx="2727575" cy="2727575"/>
            </a:xfrm>
            <a:prstGeom prst="rect">
              <a:avLst/>
            </a:prstGeom>
          </p:spPr>
        </p:pic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131F9D30-7772-3E06-153D-2DF22F3D70DC}"/>
                </a:ext>
              </a:extLst>
            </p:cNvPr>
            <p:cNvSpPr txBox="1"/>
            <p:nvPr/>
          </p:nvSpPr>
          <p:spPr>
            <a:xfrm>
              <a:off x="4939863" y="6054595"/>
              <a:ext cx="2030903" cy="613406"/>
            </a:xfrm>
            <a:prstGeom prst="rect">
              <a:avLst/>
            </a:prstGeom>
          </p:spPr>
          <p:txBody>
            <a:bodyPr vert="horz" wrap="square" lIns="0" tIns="4233" rIns="0" bIns="0" rtlCol="0">
              <a:spAutoFit/>
            </a:bodyPr>
            <a:lstStyle/>
            <a:p>
              <a:pPr marL="1341610" marR="3387" indent="-1333567" algn="ctr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INFRASTRUKTURA</a:t>
              </a:r>
            </a:p>
            <a:p>
              <a:pPr marL="1341610" marR="3387" indent="-1333567" algn="ctr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 TELEKOMUNIKACJI</a:t>
              </a:r>
              <a:endParaRPr sz="1300" b="1" dirty="0">
                <a:latin typeface="Calibri Light"/>
                <a:cs typeface="Calibri Ligh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397D7D-0E65-6BBD-5D9D-5B0800490A25}"/>
              </a:ext>
            </a:extLst>
          </p:cNvPr>
          <p:cNvGrpSpPr/>
          <p:nvPr/>
        </p:nvGrpSpPr>
        <p:grpSpPr>
          <a:xfrm>
            <a:off x="1038266" y="5843946"/>
            <a:ext cx="7761717" cy="348814"/>
            <a:chOff x="340317" y="5430333"/>
            <a:chExt cx="11642576" cy="523221"/>
          </a:xfrm>
        </p:grpSpPr>
        <p:sp>
          <p:nvSpPr>
            <p:cNvPr id="19" name="Left-right-up Arrow 31">
              <a:extLst>
                <a:ext uri="{FF2B5EF4-FFF2-40B4-BE49-F238E27FC236}">
                  <a16:creationId xmlns:a16="http://schemas.microsoft.com/office/drawing/2014/main" id="{D0FDB484-F244-1833-4541-322650262044}"/>
                </a:ext>
              </a:extLst>
            </p:cNvPr>
            <p:cNvSpPr/>
            <p:nvPr/>
          </p:nvSpPr>
          <p:spPr>
            <a:xfrm>
              <a:off x="340317" y="5430334"/>
              <a:ext cx="11642576" cy="523220"/>
            </a:xfrm>
            <a:prstGeom prst="leftRightUpArrow">
              <a:avLst/>
            </a:prstGeom>
            <a:solidFill>
              <a:srgbClr val="92D05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sz="1200" dirty="0"/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75B05E5A-6860-2824-AF0B-8F893AA96626}"/>
                </a:ext>
              </a:extLst>
            </p:cNvPr>
            <p:cNvSpPr/>
            <p:nvPr/>
          </p:nvSpPr>
          <p:spPr>
            <a:xfrm rot="10800000">
              <a:off x="856607" y="5430333"/>
              <a:ext cx="254757" cy="309213"/>
            </a:xfrm>
            <a:prstGeom prst="upArrow">
              <a:avLst/>
            </a:prstGeom>
            <a:solidFill>
              <a:srgbClr val="92D05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sz="1200"/>
            </a:p>
          </p:txBody>
        </p:sp>
      </p:grpSp>
      <p:sp>
        <p:nvSpPr>
          <p:cNvPr id="21" name="object 25">
            <a:extLst>
              <a:ext uri="{FF2B5EF4-FFF2-40B4-BE49-F238E27FC236}">
                <a16:creationId xmlns:a16="http://schemas.microsoft.com/office/drawing/2014/main" id="{0460F2ED-32D4-823D-847E-5BCE53FEB7CD}"/>
              </a:ext>
            </a:extLst>
          </p:cNvPr>
          <p:cNvSpPr txBox="1"/>
          <p:nvPr/>
        </p:nvSpPr>
        <p:spPr>
          <a:xfrm>
            <a:off x="3277053" y="5901239"/>
            <a:ext cx="1266151" cy="126487"/>
          </a:xfrm>
          <a:prstGeom prst="rect">
            <a:avLst/>
          </a:prstGeom>
        </p:spPr>
        <p:txBody>
          <a:bodyPr vert="horz" wrap="square" lIns="0" tIns="4233" rIns="0" bIns="0" rtlCol="0">
            <a:spAutoFit/>
          </a:bodyPr>
          <a:lstStyle/>
          <a:p>
            <a:pPr marL="1341610" marR="3387" indent="-1333567">
              <a:lnSpc>
                <a:spcPct val="102600"/>
              </a:lnSpc>
              <a:spcBef>
                <a:spcPts val="33"/>
              </a:spcBef>
            </a:pPr>
            <a:r>
              <a:rPr lang="pl-PL" sz="800" b="1" dirty="0">
                <a:solidFill>
                  <a:srgbClr val="65B337"/>
                </a:solidFill>
                <a:latin typeface="Calibri Light"/>
                <a:cs typeface="Calibri Light"/>
              </a:rPr>
              <a:t>Światłowód Ethernet TCP/IP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6B6D5C-95F5-0155-7614-797A750FC684}"/>
              </a:ext>
            </a:extLst>
          </p:cNvPr>
          <p:cNvGrpSpPr/>
          <p:nvPr/>
        </p:nvGrpSpPr>
        <p:grpSpPr>
          <a:xfrm>
            <a:off x="2561291" y="4467859"/>
            <a:ext cx="1353935" cy="2175798"/>
            <a:chOff x="2485154" y="3404304"/>
            <a:chExt cx="2030903" cy="326369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7C7118-5BAB-F005-7624-BCBF2801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9941" y="3404304"/>
              <a:ext cx="1603598" cy="2089195"/>
            </a:xfrm>
            <a:prstGeom prst="rect">
              <a:avLst/>
            </a:prstGeom>
          </p:spPr>
        </p:pic>
        <p:sp>
          <p:nvSpPr>
            <p:cNvPr id="24" name="object 25">
              <a:extLst>
                <a:ext uri="{FF2B5EF4-FFF2-40B4-BE49-F238E27FC236}">
                  <a16:creationId xmlns:a16="http://schemas.microsoft.com/office/drawing/2014/main" id="{F5592659-1B8A-F6F9-D9FB-2470C35602F4}"/>
                </a:ext>
              </a:extLst>
            </p:cNvPr>
            <p:cNvSpPr txBox="1"/>
            <p:nvPr/>
          </p:nvSpPr>
          <p:spPr>
            <a:xfrm>
              <a:off x="2485154" y="6054595"/>
              <a:ext cx="2030903" cy="613405"/>
            </a:xfrm>
            <a:prstGeom prst="rect">
              <a:avLst/>
            </a:prstGeom>
          </p:spPr>
          <p:txBody>
            <a:bodyPr vert="horz" wrap="square" lIns="0" tIns="4233" rIns="0" bIns="0" rtlCol="0">
              <a:spAutoFit/>
            </a:bodyPr>
            <a:lstStyle/>
            <a:p>
              <a:pPr marL="1341610" marR="3387" indent="-1333567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     SATELITARNY</a:t>
              </a:r>
            </a:p>
            <a:p>
              <a:pPr marL="1341610" marR="3387" indent="-1333567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SYSTEM NAZIEMNY</a:t>
              </a:r>
              <a:endParaRPr sz="1300" b="1" dirty="0">
                <a:latin typeface="Calibri Light"/>
                <a:cs typeface="Calibri Light"/>
              </a:endParaRPr>
            </a:p>
          </p:txBody>
        </p:sp>
        <p:sp>
          <p:nvSpPr>
            <p:cNvPr id="25" name="Left Arrow 24">
              <a:extLst>
                <a:ext uri="{FF2B5EF4-FFF2-40B4-BE49-F238E27FC236}">
                  <a16:creationId xmlns:a16="http://schemas.microsoft.com/office/drawing/2014/main" id="{F240EC5C-140B-A11D-570F-CCC1CB2DB4F5}"/>
                </a:ext>
              </a:extLst>
            </p:cNvPr>
            <p:cNvSpPr/>
            <p:nvPr/>
          </p:nvSpPr>
          <p:spPr>
            <a:xfrm rot="8160427">
              <a:off x="4011491" y="3433666"/>
              <a:ext cx="504497" cy="841032"/>
            </a:xfrm>
            <a:prstGeom prst="leftArrow">
              <a:avLst/>
            </a:prstGeom>
            <a:solidFill>
              <a:srgbClr val="92D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sz="1200"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F5E997F6-A94C-196B-C59A-C60C480A59C0}"/>
                </a:ext>
              </a:extLst>
            </p:cNvPr>
            <p:cNvSpPr txBox="1"/>
            <p:nvPr/>
          </p:nvSpPr>
          <p:spPr>
            <a:xfrm>
              <a:off x="4115404" y="3684156"/>
              <a:ext cx="283467" cy="304282"/>
            </a:xfrm>
            <a:prstGeom prst="rect">
              <a:avLst/>
            </a:prstGeom>
          </p:spPr>
          <p:txBody>
            <a:bodyPr vert="horz" wrap="square" lIns="0" tIns="4233" rIns="0" bIns="0" rtlCol="0">
              <a:spAutoFit/>
            </a:bodyPr>
            <a:lstStyle/>
            <a:p>
              <a:pPr marL="1341610" marR="3387" indent="-1333567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 2</a:t>
              </a:r>
              <a:endParaRPr lang="pl-PL" sz="1300" b="1" dirty="0">
                <a:latin typeface="Calibri Light"/>
                <a:cs typeface="Calibri Light"/>
              </a:endParaRPr>
            </a:p>
          </p:txBody>
        </p:sp>
        <p:sp>
          <p:nvSpPr>
            <p:cNvPr id="27" name="Up Arrow 26">
              <a:extLst>
                <a:ext uri="{FF2B5EF4-FFF2-40B4-BE49-F238E27FC236}">
                  <a16:creationId xmlns:a16="http://schemas.microsoft.com/office/drawing/2014/main" id="{92E539CF-FC2F-CF60-AB2B-7BDA8A0B63F3}"/>
                </a:ext>
              </a:extLst>
            </p:cNvPr>
            <p:cNvSpPr/>
            <p:nvPr/>
          </p:nvSpPr>
          <p:spPr>
            <a:xfrm>
              <a:off x="2968600" y="5507434"/>
              <a:ext cx="242315" cy="254733"/>
            </a:xfrm>
            <a:prstGeom prst="upArrow">
              <a:avLst/>
            </a:prstGeom>
            <a:solidFill>
              <a:srgbClr val="92D05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sz="12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B8CE7F-9FF4-BE52-3F8D-56D98E7EB0CF}"/>
              </a:ext>
            </a:extLst>
          </p:cNvPr>
          <p:cNvGrpSpPr/>
          <p:nvPr/>
        </p:nvGrpSpPr>
        <p:grpSpPr>
          <a:xfrm>
            <a:off x="5182464" y="4037097"/>
            <a:ext cx="1658226" cy="2626648"/>
            <a:chOff x="9603220" y="2742091"/>
            <a:chExt cx="2487339" cy="393997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79783DB-BB3C-9E80-831E-6E12C1F5F662}"/>
                </a:ext>
              </a:extLst>
            </p:cNvPr>
            <p:cNvGrpSpPr/>
            <p:nvPr/>
          </p:nvGrpSpPr>
          <p:grpSpPr>
            <a:xfrm>
              <a:off x="9603220" y="2742091"/>
              <a:ext cx="2487339" cy="3939971"/>
              <a:chOff x="9603220" y="2742091"/>
              <a:chExt cx="2487339" cy="3939971"/>
            </a:xfrm>
          </p:grpSpPr>
          <p:sp>
            <p:nvSpPr>
              <p:cNvPr id="32" name="object 25">
                <a:extLst>
                  <a:ext uri="{FF2B5EF4-FFF2-40B4-BE49-F238E27FC236}">
                    <a16:creationId xmlns:a16="http://schemas.microsoft.com/office/drawing/2014/main" id="{7453496A-F460-EAAA-C2CB-5691581BC1E3}"/>
                  </a:ext>
                </a:extLst>
              </p:cNvPr>
              <p:cNvSpPr txBox="1"/>
              <p:nvPr/>
            </p:nvSpPr>
            <p:spPr>
              <a:xfrm>
                <a:off x="9948714" y="6068657"/>
                <a:ext cx="2030903" cy="613405"/>
              </a:xfrm>
              <a:prstGeom prst="rect">
                <a:avLst/>
              </a:prstGeom>
            </p:spPr>
            <p:txBody>
              <a:bodyPr vert="horz" wrap="square" lIns="0" tIns="4233" rIns="0" bIns="0" rtlCol="0">
                <a:spAutoFit/>
              </a:bodyPr>
              <a:lstStyle/>
              <a:p>
                <a:pPr marL="1341610" marR="3387" indent="-1333567" algn="ctr">
                  <a:lnSpc>
                    <a:spcPct val="102600"/>
                  </a:lnSpc>
                  <a:spcBef>
                    <a:spcPts val="33"/>
                  </a:spcBef>
                </a:pPr>
                <a:r>
                  <a:rPr lang="pl-PL" sz="1300" b="1" dirty="0">
                    <a:solidFill>
                      <a:srgbClr val="C00000"/>
                    </a:solidFill>
                    <a:latin typeface="Calibri Light"/>
                    <a:cs typeface="Calibri Light"/>
                  </a:rPr>
                  <a:t>PUBLICZNE </a:t>
                </a:r>
              </a:p>
              <a:p>
                <a:pPr marL="1341610" marR="3387" indent="-1333567" algn="ctr">
                  <a:lnSpc>
                    <a:spcPct val="102600"/>
                  </a:lnSpc>
                  <a:spcBef>
                    <a:spcPts val="33"/>
                  </a:spcBef>
                </a:pPr>
                <a:r>
                  <a:rPr lang="pl-PL" sz="1300" b="1" dirty="0">
                    <a:solidFill>
                      <a:srgbClr val="C00000"/>
                    </a:solidFill>
                    <a:latin typeface="Calibri Light"/>
                    <a:cs typeface="Calibri Light"/>
                  </a:rPr>
                  <a:t>SERWERY NTP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E2E6BA4-1F65-3E30-95DE-23CFEA066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03220" y="2742091"/>
                <a:ext cx="2487339" cy="2852827"/>
              </a:xfrm>
              <a:prstGeom prst="rect">
                <a:avLst/>
              </a:prstGeom>
            </p:spPr>
          </p:pic>
          <p:pic>
            <p:nvPicPr>
              <p:cNvPr id="34" name="Obraz 3" descr="clock.png">
                <a:extLst>
                  <a:ext uri="{FF2B5EF4-FFF2-40B4-BE49-F238E27FC236}">
                    <a16:creationId xmlns:a16="http://schemas.microsoft.com/office/drawing/2014/main" id="{8D40E3B4-10A4-2B24-AD44-B1157AF9B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84544" y="3741490"/>
                <a:ext cx="759244" cy="759244"/>
              </a:xfrm>
              <a:prstGeom prst="rect">
                <a:avLst/>
              </a:prstGeom>
            </p:spPr>
          </p:pic>
        </p:grpSp>
        <p:sp>
          <p:nvSpPr>
            <p:cNvPr id="30" name="Up Arrow 29">
              <a:extLst>
                <a:ext uri="{FF2B5EF4-FFF2-40B4-BE49-F238E27FC236}">
                  <a16:creationId xmlns:a16="http://schemas.microsoft.com/office/drawing/2014/main" id="{39240C93-343F-1998-D244-E0C5C4A39015}"/>
                </a:ext>
              </a:extLst>
            </p:cNvPr>
            <p:cNvSpPr/>
            <p:nvPr/>
          </p:nvSpPr>
          <p:spPr>
            <a:xfrm>
              <a:off x="10641639" y="5429564"/>
              <a:ext cx="281711" cy="310750"/>
            </a:xfrm>
            <a:prstGeom prst="upArrow">
              <a:avLst/>
            </a:prstGeom>
            <a:solidFill>
              <a:srgbClr val="92D05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sz="1200"/>
            </a:p>
          </p:txBody>
        </p:sp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C775F942-A1B2-FFF9-BF17-70BDE0DB9AE2}"/>
                </a:ext>
              </a:extLst>
            </p:cNvPr>
            <p:cNvSpPr/>
            <p:nvPr/>
          </p:nvSpPr>
          <p:spPr>
            <a:xfrm rot="10800000">
              <a:off x="10917710" y="5445972"/>
              <a:ext cx="281711" cy="310749"/>
            </a:xfrm>
            <a:prstGeom prst="upArrow">
              <a:avLst/>
            </a:prstGeom>
            <a:solidFill>
              <a:srgbClr val="92D05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sz="1200"/>
            </a:p>
          </p:txBody>
        </p:sp>
      </p:grpSp>
      <p:pic>
        <p:nvPicPr>
          <p:cNvPr id="35" name="Picture 34" descr="A silhouettes of military vehicles&#10;&#10;Description automatically generated">
            <a:extLst>
              <a:ext uri="{FF2B5EF4-FFF2-40B4-BE49-F238E27FC236}">
                <a16:creationId xmlns:a16="http://schemas.microsoft.com/office/drawing/2014/main" id="{5E5A0540-22F7-C9FD-B60A-D927F39A8B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346" y="4865073"/>
            <a:ext cx="1692710" cy="116726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28CB24-D1E9-59B3-5DE0-D6CB711D7BDE}"/>
              </a:ext>
            </a:extLst>
          </p:cNvPr>
          <p:cNvGrpSpPr/>
          <p:nvPr/>
        </p:nvGrpSpPr>
        <p:grpSpPr>
          <a:xfrm>
            <a:off x="6748254" y="4088841"/>
            <a:ext cx="2090946" cy="2554816"/>
            <a:chOff x="6613887" y="2734625"/>
            <a:chExt cx="3136419" cy="3832225"/>
          </a:xfrm>
        </p:grpSpPr>
        <p:pic>
          <p:nvPicPr>
            <p:cNvPr id="37" name="Picture 36" descr="Text&#10;&#10;Description automatically generated">
              <a:extLst>
                <a:ext uri="{FF2B5EF4-FFF2-40B4-BE49-F238E27FC236}">
                  <a16:creationId xmlns:a16="http://schemas.microsoft.com/office/drawing/2014/main" id="{3796B51B-6196-FCA9-73B9-398FF8BA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45681" y="2734625"/>
              <a:ext cx="2704625" cy="1379209"/>
            </a:xfrm>
            <a:prstGeom prst="rect">
              <a:avLst/>
            </a:prstGeom>
          </p:spPr>
        </p:pic>
        <p:sp>
          <p:nvSpPr>
            <p:cNvPr id="38" name="object 25">
              <a:extLst>
                <a:ext uri="{FF2B5EF4-FFF2-40B4-BE49-F238E27FC236}">
                  <a16:creationId xmlns:a16="http://schemas.microsoft.com/office/drawing/2014/main" id="{186A5979-7EA6-764A-15D1-F06DAF56FFF6}"/>
                </a:ext>
              </a:extLst>
            </p:cNvPr>
            <p:cNvSpPr txBox="1"/>
            <p:nvPr/>
          </p:nvSpPr>
          <p:spPr>
            <a:xfrm>
              <a:off x="6613887" y="5953444"/>
              <a:ext cx="3077594" cy="613406"/>
            </a:xfrm>
            <a:prstGeom prst="rect">
              <a:avLst/>
            </a:prstGeom>
          </p:spPr>
          <p:txBody>
            <a:bodyPr vert="horz" wrap="square" lIns="0" tIns="4233" rIns="0" bIns="0" rtlCol="0">
              <a:spAutoFit/>
            </a:bodyPr>
            <a:lstStyle/>
            <a:p>
              <a:pPr marL="1341610" marR="3387" indent="-1333567" algn="ctr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ITC , PRZEMYSŁ , WOJSKO</a:t>
              </a:r>
            </a:p>
            <a:p>
              <a:pPr marL="1341610" marR="3387" indent="-1333567" algn="ctr">
                <a:lnSpc>
                  <a:spcPct val="102600"/>
                </a:lnSpc>
                <a:spcBef>
                  <a:spcPts val="33"/>
                </a:spcBef>
              </a:pPr>
              <a:r>
                <a:rPr lang="pl-PL" sz="1300" b="1" dirty="0">
                  <a:solidFill>
                    <a:srgbClr val="C00000"/>
                  </a:solidFill>
                  <a:latin typeface="Calibri Light"/>
                  <a:cs typeface="Calibri Light"/>
                </a:rPr>
                <a:t>ADMINISTRACJA , USERS</a:t>
              </a:r>
            </a:p>
          </p:txBody>
        </p:sp>
      </p:grpSp>
      <p:sp>
        <p:nvSpPr>
          <p:cNvPr id="39" name="Up Arrow 38">
            <a:extLst>
              <a:ext uri="{FF2B5EF4-FFF2-40B4-BE49-F238E27FC236}">
                <a16:creationId xmlns:a16="http://schemas.microsoft.com/office/drawing/2014/main" id="{1AA4B39F-5CC2-FFA0-4619-35612215C756}"/>
              </a:ext>
            </a:extLst>
          </p:cNvPr>
          <p:cNvSpPr/>
          <p:nvPr/>
        </p:nvSpPr>
        <p:spPr>
          <a:xfrm>
            <a:off x="8089697" y="5838458"/>
            <a:ext cx="187807" cy="207167"/>
          </a:xfrm>
          <a:prstGeom prst="upArrow">
            <a:avLst/>
          </a:prstGeom>
          <a:solidFill>
            <a:srgbClr val="92D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sz="1200"/>
          </a:p>
        </p:txBody>
      </p:sp>
      <p:sp>
        <p:nvSpPr>
          <p:cNvPr id="40" name="Left Arrow 39">
            <a:extLst>
              <a:ext uri="{FF2B5EF4-FFF2-40B4-BE49-F238E27FC236}">
                <a16:creationId xmlns:a16="http://schemas.microsoft.com/office/drawing/2014/main" id="{C645FB29-0AF5-355B-3E50-7CA0059B17EF}"/>
              </a:ext>
            </a:extLst>
          </p:cNvPr>
          <p:cNvSpPr/>
          <p:nvPr/>
        </p:nvSpPr>
        <p:spPr>
          <a:xfrm rot="13392783">
            <a:off x="5458117" y="3449411"/>
            <a:ext cx="336331" cy="560688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sz="1200"/>
          </a:p>
        </p:txBody>
      </p:sp>
      <p:sp>
        <p:nvSpPr>
          <p:cNvPr id="41" name="object 25">
            <a:extLst>
              <a:ext uri="{FF2B5EF4-FFF2-40B4-BE49-F238E27FC236}">
                <a16:creationId xmlns:a16="http://schemas.microsoft.com/office/drawing/2014/main" id="{DE5B7FFD-64E3-F914-6B3A-802D8AC8509C}"/>
              </a:ext>
            </a:extLst>
          </p:cNvPr>
          <p:cNvSpPr txBox="1"/>
          <p:nvPr/>
        </p:nvSpPr>
        <p:spPr>
          <a:xfrm rot="18792783">
            <a:off x="5533403" y="3595074"/>
            <a:ext cx="127617" cy="202855"/>
          </a:xfrm>
          <a:prstGeom prst="rect">
            <a:avLst/>
          </a:prstGeom>
        </p:spPr>
        <p:txBody>
          <a:bodyPr vert="horz" wrap="square" lIns="0" tIns="4233" rIns="0" bIns="0" rtlCol="0">
            <a:spAutoFit/>
          </a:bodyPr>
          <a:lstStyle/>
          <a:p>
            <a:pPr marL="1341610" marR="3387" indent="-1333567">
              <a:lnSpc>
                <a:spcPct val="102600"/>
              </a:lnSpc>
              <a:spcBef>
                <a:spcPts val="33"/>
              </a:spcBef>
            </a:pPr>
            <a:r>
              <a:rPr lang="pl-PL" sz="1300" b="1" dirty="0">
                <a:solidFill>
                  <a:srgbClr val="C00000"/>
                </a:solidFill>
                <a:latin typeface="Calibri Light"/>
                <a:cs typeface="Calibri Light"/>
              </a:rPr>
              <a:t>4</a:t>
            </a:r>
            <a:endParaRPr lang="pl-PL" sz="1300" b="1" dirty="0">
              <a:latin typeface="Calibri Light"/>
              <a:cs typeface="Calibri Light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0FBB225-1C9B-7B60-8407-01D9611D0C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6" y="3224829"/>
            <a:ext cx="1719700" cy="894244"/>
          </a:xfrm>
          <a:prstGeom prst="rect">
            <a:avLst/>
          </a:prstGeom>
        </p:spPr>
      </p:pic>
      <p:sp>
        <p:nvSpPr>
          <p:cNvPr id="43" name="object 25">
            <a:extLst>
              <a:ext uri="{FF2B5EF4-FFF2-40B4-BE49-F238E27FC236}">
                <a16:creationId xmlns:a16="http://schemas.microsoft.com/office/drawing/2014/main" id="{6B0C0977-C011-30EA-6A1E-CF3437AC3FB1}"/>
              </a:ext>
            </a:extLst>
          </p:cNvPr>
          <p:cNvSpPr txBox="1"/>
          <p:nvPr/>
        </p:nvSpPr>
        <p:spPr>
          <a:xfrm>
            <a:off x="4252472" y="2844754"/>
            <a:ext cx="2320642" cy="202855"/>
          </a:xfrm>
          <a:prstGeom prst="rect">
            <a:avLst/>
          </a:prstGeom>
        </p:spPr>
        <p:txBody>
          <a:bodyPr vert="horz" wrap="square" lIns="0" tIns="4233" rIns="0" bIns="0" rtlCol="0">
            <a:spAutoFit/>
          </a:bodyPr>
          <a:lstStyle/>
          <a:p>
            <a:pPr marL="1341610" marR="3387" indent="-1333567">
              <a:lnSpc>
                <a:spcPct val="102600"/>
              </a:lnSpc>
              <a:spcBef>
                <a:spcPts val="33"/>
              </a:spcBef>
            </a:pPr>
            <a:r>
              <a:rPr lang="pl-PL" sz="1300" b="1" dirty="0">
                <a:solidFill>
                  <a:srgbClr val="C00000"/>
                </a:solidFill>
                <a:latin typeface="Calibri Light"/>
                <a:cs typeface="Calibri Light"/>
              </a:rPr>
              <a:t>     SEGMENT KOSMICZNY </a:t>
            </a:r>
            <a:endParaRPr sz="1300" b="1" dirty="0">
              <a:latin typeface="Calibri Light"/>
              <a:cs typeface="Calibri Light"/>
            </a:endParaRP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D0A5EF84-8C1A-AC64-8399-C27B7CE2B883}"/>
              </a:ext>
            </a:extLst>
          </p:cNvPr>
          <p:cNvSpPr txBox="1"/>
          <p:nvPr/>
        </p:nvSpPr>
        <p:spPr>
          <a:xfrm>
            <a:off x="295860" y="970794"/>
            <a:ext cx="11800515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33"/>
              </a:lnSpc>
            </a:pPr>
            <a:r>
              <a:rPr lang="pl-PL" sz="3600" b="1" dirty="0"/>
              <a:t>Desynchronizacja z użyciem 2 klas ataków:</a:t>
            </a:r>
          </a:p>
          <a:p>
            <a:pPr>
              <a:lnSpc>
                <a:spcPts val="4333"/>
              </a:lnSpc>
            </a:pPr>
            <a:r>
              <a:rPr lang="pl-PL" sz="3600" b="1" dirty="0"/>
              <a:t>=&gt; Time Synchronization Attack (TAS)  </a:t>
            </a:r>
          </a:p>
          <a:p>
            <a:pPr>
              <a:lnSpc>
                <a:spcPts val="4333"/>
              </a:lnSpc>
            </a:pPr>
            <a:r>
              <a:rPr lang="pl-PL" sz="3600" b="1" dirty="0"/>
              <a:t>=&gt; Time Delay Attack (TDA)</a:t>
            </a:r>
            <a:endParaRPr lang="pl-PL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32B3B2-DCE9-CC67-5E99-0C8437757EEA}"/>
              </a:ext>
            </a:extLst>
          </p:cNvPr>
          <p:cNvSpPr txBox="1"/>
          <p:nvPr/>
        </p:nvSpPr>
        <p:spPr>
          <a:xfrm>
            <a:off x="9492262" y="3529975"/>
            <a:ext cx="3173308" cy="3184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energia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transport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bankowość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giełda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zdrowie publiczne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woda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ścieki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infrastruktura cyfrowa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administracja publiczna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obronność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żywność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5" name="Picture 54" descr="A map of countries/regions with red and green dots&#10;&#10;Description automatically generated">
            <a:extLst>
              <a:ext uri="{FF2B5EF4-FFF2-40B4-BE49-F238E27FC236}">
                <a16:creationId xmlns:a16="http://schemas.microsoft.com/office/drawing/2014/main" id="{E9E4EF2D-C625-0F45-DD08-D3AA58DAE5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498" y="616788"/>
            <a:ext cx="2320642" cy="241638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83175C6-8E89-0F04-3125-1C728B7B3B7F}"/>
              </a:ext>
            </a:extLst>
          </p:cNvPr>
          <p:cNvSpPr txBox="1"/>
          <p:nvPr/>
        </p:nvSpPr>
        <p:spPr>
          <a:xfrm>
            <a:off x="9492262" y="3085923"/>
            <a:ext cx="288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Infrastruktury krytyczne NIS-2 </a:t>
            </a:r>
          </a:p>
        </p:txBody>
      </p:sp>
      <p:sp>
        <p:nvSpPr>
          <p:cNvPr id="51" name="Left Arrow 50">
            <a:extLst>
              <a:ext uri="{FF2B5EF4-FFF2-40B4-BE49-F238E27FC236}">
                <a16:creationId xmlns:a16="http://schemas.microsoft.com/office/drawing/2014/main" id="{BCFA8353-ADE8-AF6D-12B5-B0E04B4DC057}"/>
              </a:ext>
            </a:extLst>
          </p:cNvPr>
          <p:cNvSpPr/>
          <p:nvPr/>
        </p:nvSpPr>
        <p:spPr>
          <a:xfrm rot="11758938">
            <a:off x="6029942" y="3189088"/>
            <a:ext cx="336331" cy="560688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sz="1200"/>
          </a:p>
        </p:txBody>
      </p:sp>
      <p:sp>
        <p:nvSpPr>
          <p:cNvPr id="52" name="object 25">
            <a:extLst>
              <a:ext uri="{FF2B5EF4-FFF2-40B4-BE49-F238E27FC236}">
                <a16:creationId xmlns:a16="http://schemas.microsoft.com/office/drawing/2014/main" id="{DBF94FC1-B449-EF18-C150-9147139A817B}"/>
              </a:ext>
            </a:extLst>
          </p:cNvPr>
          <p:cNvSpPr txBox="1"/>
          <p:nvPr/>
        </p:nvSpPr>
        <p:spPr>
          <a:xfrm>
            <a:off x="6132310" y="3368005"/>
            <a:ext cx="127617" cy="202855"/>
          </a:xfrm>
          <a:prstGeom prst="rect">
            <a:avLst/>
          </a:prstGeom>
        </p:spPr>
        <p:txBody>
          <a:bodyPr vert="horz" wrap="square" lIns="0" tIns="4233" rIns="0" bIns="0" rtlCol="0">
            <a:spAutoFit/>
          </a:bodyPr>
          <a:lstStyle/>
          <a:p>
            <a:pPr marL="1341610" marR="3387" indent="-1333567">
              <a:lnSpc>
                <a:spcPct val="102600"/>
              </a:lnSpc>
              <a:spcBef>
                <a:spcPts val="33"/>
              </a:spcBef>
            </a:pPr>
            <a:r>
              <a:rPr lang="pl-PL" sz="1300" b="1" dirty="0">
                <a:solidFill>
                  <a:srgbClr val="C00000"/>
                </a:solidFill>
                <a:latin typeface="Calibri Light"/>
                <a:cs typeface="Calibri Light"/>
              </a:rPr>
              <a:t>5</a:t>
            </a:r>
            <a:endParaRPr lang="pl-PL" sz="1300" b="1" dirty="0">
              <a:latin typeface="Calibri Light"/>
              <a:cs typeface="Calibri Light"/>
            </a:endParaRPr>
          </a:p>
        </p:txBody>
      </p:sp>
      <p:sp>
        <p:nvSpPr>
          <p:cNvPr id="53" name="Left Arrow 52">
            <a:extLst>
              <a:ext uri="{FF2B5EF4-FFF2-40B4-BE49-F238E27FC236}">
                <a16:creationId xmlns:a16="http://schemas.microsoft.com/office/drawing/2014/main" id="{9240748B-D5CB-DCFE-0BBD-8D9F21F992EC}"/>
              </a:ext>
            </a:extLst>
          </p:cNvPr>
          <p:cNvSpPr/>
          <p:nvPr/>
        </p:nvSpPr>
        <p:spPr>
          <a:xfrm rot="10800000">
            <a:off x="6680064" y="5814042"/>
            <a:ext cx="336331" cy="560688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sz="1200"/>
          </a:p>
        </p:txBody>
      </p:sp>
      <p:sp>
        <p:nvSpPr>
          <p:cNvPr id="57" name="object 25">
            <a:extLst>
              <a:ext uri="{FF2B5EF4-FFF2-40B4-BE49-F238E27FC236}">
                <a16:creationId xmlns:a16="http://schemas.microsoft.com/office/drawing/2014/main" id="{ADCC3D73-DBB9-377D-C0DA-E8BAF690B1A9}"/>
              </a:ext>
            </a:extLst>
          </p:cNvPr>
          <p:cNvSpPr txBox="1"/>
          <p:nvPr/>
        </p:nvSpPr>
        <p:spPr>
          <a:xfrm>
            <a:off x="6762918" y="5996087"/>
            <a:ext cx="127617" cy="202855"/>
          </a:xfrm>
          <a:prstGeom prst="rect">
            <a:avLst/>
          </a:prstGeom>
        </p:spPr>
        <p:txBody>
          <a:bodyPr vert="horz" wrap="square" lIns="0" tIns="4233" rIns="0" bIns="0" rtlCol="0">
            <a:spAutoFit/>
          </a:bodyPr>
          <a:lstStyle/>
          <a:p>
            <a:pPr marL="1341610" marR="3387" indent="-1333567">
              <a:lnSpc>
                <a:spcPct val="102600"/>
              </a:lnSpc>
              <a:spcBef>
                <a:spcPts val="33"/>
              </a:spcBef>
            </a:pPr>
            <a:r>
              <a:rPr lang="pl-PL" sz="1300" b="1" dirty="0">
                <a:solidFill>
                  <a:srgbClr val="C00000"/>
                </a:solidFill>
                <a:latin typeface="Calibri Light"/>
                <a:cs typeface="Calibri Light"/>
              </a:rPr>
              <a:t>6</a:t>
            </a:r>
            <a:endParaRPr lang="pl-PL" sz="1300" b="1" dirty="0">
              <a:latin typeface="Calibri Light"/>
              <a:cs typeface="Calibri Ligh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095DC3-3849-8841-1AD7-41811B440871}"/>
              </a:ext>
            </a:extLst>
          </p:cNvPr>
          <p:cNvSpPr txBox="1"/>
          <p:nvPr/>
        </p:nvSpPr>
        <p:spPr>
          <a:xfrm>
            <a:off x="122880" y="5574248"/>
            <a:ext cx="945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TCP/IP: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PTP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3">
            <a:extLst>
              <a:ext uri="{FF2B5EF4-FFF2-40B4-BE49-F238E27FC236}">
                <a16:creationId xmlns:a16="http://schemas.microsoft.com/office/drawing/2014/main" id="{89C83E5B-4B9F-69C0-3862-CB99E5A044FA}"/>
              </a:ext>
            </a:extLst>
          </p:cNvPr>
          <p:cNvSpPr txBox="1"/>
          <p:nvPr/>
        </p:nvSpPr>
        <p:spPr>
          <a:xfrm>
            <a:off x="195742" y="858993"/>
            <a:ext cx="1180051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3"/>
              </a:lnSpc>
            </a:pPr>
            <a:r>
              <a:rPr lang="pl-PL" sz="3600" b="1" dirty="0"/>
              <a:t>Desynchronizacją można destabilizować  IT / OT.</a:t>
            </a:r>
          </a:p>
          <a:p>
            <a:pPr algn="ctr">
              <a:lnSpc>
                <a:spcPts val="4333"/>
              </a:lnSpc>
            </a:pPr>
            <a:r>
              <a:rPr lang="pl-PL" sz="3600" b="1" dirty="0"/>
              <a:t>Infrastruktury krytyczne można doprowadzić do </a:t>
            </a:r>
            <a:r>
              <a:rPr lang="pl-PL" sz="3600" b="1" i="1" dirty="0"/>
              <a:t>blackoutu.</a:t>
            </a:r>
            <a:endParaRPr lang="pl-PL" sz="3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47B602-6918-3519-11C0-899EE8643703}"/>
              </a:ext>
            </a:extLst>
          </p:cNvPr>
          <p:cNvGraphicFramePr>
            <a:graphicFrameLocks noGrp="1"/>
          </p:cNvGraphicFramePr>
          <p:nvPr/>
        </p:nvGraphicFramePr>
        <p:xfrm>
          <a:off x="321564" y="2463800"/>
          <a:ext cx="11548872" cy="2798709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5258257">
                  <a:extLst>
                    <a:ext uri="{9D8B030D-6E8A-4147-A177-3AD203B41FA5}">
                      <a16:colId xmlns:a16="http://schemas.microsoft.com/office/drawing/2014/main" val="320592886"/>
                    </a:ext>
                  </a:extLst>
                </a:gridCol>
                <a:gridCol w="6290615">
                  <a:extLst>
                    <a:ext uri="{9D8B030D-6E8A-4147-A177-3AD203B41FA5}">
                      <a16:colId xmlns:a16="http://schemas.microsoft.com/office/drawing/2014/main" val="705905789"/>
                    </a:ext>
                  </a:extLst>
                </a:gridCol>
              </a:tblGrid>
              <a:tr h="800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l-PL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Arytmia serca (organizm ludzki)</a:t>
                      </a:r>
                      <a:endParaRPr 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630" marR="182778" marT="182778" marB="1827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l-PL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Zakłócenia GPS (infrastruktura krytyczna)</a:t>
                      </a:r>
                      <a:endParaRPr lang="en-US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630" marR="182778" marT="182778" marB="1827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327"/>
                  </a:ext>
                </a:extLst>
              </a:tr>
              <a:tr h="66604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Symbol" pitchFamily="2" charset="2"/>
                        <a:buChar char=""/>
                      </a:pPr>
                      <a:r>
                        <a:rPr lang="pl-PL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niewydolność organizmu,</a:t>
                      </a:r>
                      <a:endParaRPr lang="en-US" sz="1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630" marR="158408" marT="158408" marB="158408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Symbol" pitchFamily="2" charset="2"/>
                        <a:buChar char=""/>
                      </a:pPr>
                      <a:r>
                        <a:rPr lang="pl-PL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mniejsza wydajność pracy systemów IT/OT,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630" marR="158408" marT="158408" marB="158408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658923"/>
                  </a:ext>
                </a:extLst>
              </a:tr>
              <a:tr h="66604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Symbol" pitchFamily="2" charset="2"/>
                        <a:buChar char=""/>
                      </a:pPr>
                      <a:r>
                        <a:rPr lang="pl-PL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choroba lub zapaść,</a:t>
                      </a:r>
                      <a:endParaRPr lang="en-US" sz="1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630" marR="158408" marT="158408" marB="158408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Symbol" pitchFamily="2" charset="2"/>
                        <a:buChar char=""/>
                      </a:pPr>
                      <a:r>
                        <a:rPr lang="pl-PL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incydent lub awaria,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630" marR="158408" marT="158408" marB="158408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422969"/>
                  </a:ext>
                </a:extLst>
              </a:tr>
              <a:tr h="66604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Symbol" pitchFamily="2" charset="2"/>
                        <a:buChar char=""/>
                      </a:pPr>
                      <a:r>
                        <a:rPr lang="pl-PL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śmierć.</a:t>
                      </a:r>
                      <a:endParaRPr lang="en-US" sz="1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630" marR="158408" marT="158408" marB="158408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Symbol" pitchFamily="2" charset="2"/>
                        <a:buChar char=""/>
                      </a:pPr>
                      <a:r>
                        <a:rPr lang="pl-PL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awaria krytyczna - blackout infrastruktury.</a:t>
                      </a:r>
                      <a:endParaRPr lang="en-US" sz="1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630" marR="158408" marT="158408" marB="158408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493572"/>
                  </a:ext>
                </a:extLst>
              </a:tr>
            </a:tbl>
          </a:graphicData>
        </a:graphic>
      </p:graphicFrame>
      <p:sp>
        <p:nvSpPr>
          <p:cNvPr id="9" name="TextBox 3">
            <a:extLst>
              <a:ext uri="{FF2B5EF4-FFF2-40B4-BE49-F238E27FC236}">
                <a16:creationId xmlns:a16="http://schemas.microsoft.com/office/drawing/2014/main" id="{592DBA34-1D0F-2446-2299-A3920C69C5E2}"/>
              </a:ext>
            </a:extLst>
          </p:cNvPr>
          <p:cNvSpPr txBox="1"/>
          <p:nvPr/>
        </p:nvSpPr>
        <p:spPr>
          <a:xfrm>
            <a:off x="1030860" y="5715621"/>
            <a:ext cx="1036320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33"/>
              </a:lnSpc>
            </a:pPr>
            <a:r>
              <a:rPr lang="pl-PL" sz="3600" dirty="0">
                <a:solidFill>
                  <a:srgbClr val="000000"/>
                </a:solidFill>
                <a:latin typeface="Calibri" panose="020F0502020204030204" pitchFamily="34" charset="0"/>
              </a:rPr>
              <a:t>Największe ryzyko: transport, 5G, DVB-T2, energetyka …</a:t>
            </a:r>
          </a:p>
        </p:txBody>
      </p:sp>
    </p:spTree>
    <p:extLst>
      <p:ext uri="{BB962C8B-B14F-4D97-AF65-F5344CB8AC3E}">
        <p14:creationId xmlns:p14="http://schemas.microsoft.com/office/powerpoint/2010/main" val="287379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2E719E-D7EF-3611-CEA4-8E465E8B2305}"/>
              </a:ext>
            </a:extLst>
          </p:cNvPr>
          <p:cNvGrpSpPr/>
          <p:nvPr/>
        </p:nvGrpSpPr>
        <p:grpSpPr>
          <a:xfrm>
            <a:off x="0" y="1193800"/>
            <a:ext cx="10363200" cy="7124056"/>
            <a:chOff x="442307" y="234210"/>
            <a:chExt cx="11428867" cy="75129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83975B-DF2F-8CB3-A53F-6C29F5F13C5D}"/>
                </a:ext>
              </a:extLst>
            </p:cNvPr>
            <p:cNvGrpSpPr/>
            <p:nvPr/>
          </p:nvGrpSpPr>
          <p:grpSpPr>
            <a:xfrm>
              <a:off x="2482573" y="234210"/>
              <a:ext cx="9388601" cy="7512907"/>
              <a:chOff x="2731074" y="220062"/>
              <a:chExt cx="9388601" cy="7512907"/>
            </a:xfrm>
          </p:grpSpPr>
          <p:pic>
            <p:nvPicPr>
              <p:cNvPr id="16" name="Picture 15" descr="A black arrow pointing up&#10;&#10;Description automatically generated">
                <a:extLst>
                  <a:ext uri="{FF2B5EF4-FFF2-40B4-BE49-F238E27FC236}">
                    <a16:creationId xmlns:a16="http://schemas.microsoft.com/office/drawing/2014/main" id="{08EA4480-1D36-6B3B-2780-762F60160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V="1">
                <a:off x="4186881" y="220062"/>
                <a:ext cx="7636746" cy="7512907"/>
              </a:xfrm>
              <a:prstGeom prst="rect">
                <a:avLst/>
              </a:prstGeom>
              <a:noFill/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A6BF7B-F728-C244-930F-E68FD943F785}"/>
                  </a:ext>
                </a:extLst>
              </p:cNvPr>
              <p:cNvSpPr txBox="1"/>
              <p:nvPr/>
            </p:nvSpPr>
            <p:spPr>
              <a:xfrm>
                <a:off x="2731074" y="1354120"/>
                <a:ext cx="2181937" cy="486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dirty="0">
                    <a:solidFill>
                      <a:srgbClr val="60943D"/>
                    </a:solidFill>
                  </a:rPr>
                  <a:t>Incydent GPS</a:t>
                </a:r>
              </a:p>
              <a:p>
                <a:r>
                  <a:rPr lang="pl-PL" sz="1200" b="1" dirty="0">
                    <a:solidFill>
                      <a:srgbClr val="60943D"/>
                    </a:solidFill>
                  </a:rPr>
                  <a:t>Jamming/Spoofing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B8873F-6FE1-1F7C-26CE-41493FED64C9}"/>
                  </a:ext>
                </a:extLst>
              </p:cNvPr>
              <p:cNvSpPr txBox="1"/>
              <p:nvPr/>
            </p:nvSpPr>
            <p:spPr>
              <a:xfrm>
                <a:off x="5900552" y="2104976"/>
                <a:ext cx="3488722" cy="292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rgbClr val="60943D"/>
                    </a:solidFill>
                  </a:rPr>
                  <a:t>Kryzys infrastruktury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DEBB8B-471E-97DA-5E2F-A1C3FE01D091}"/>
                  </a:ext>
                </a:extLst>
              </p:cNvPr>
              <p:cNvSpPr txBox="1"/>
              <p:nvPr/>
            </p:nvSpPr>
            <p:spPr>
              <a:xfrm>
                <a:off x="9816685" y="3330896"/>
                <a:ext cx="1846305" cy="292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rgbClr val="60943D"/>
                    </a:solidFill>
                  </a:rPr>
                  <a:t>Kryzys państwa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063C17-8962-B304-4081-989948F74860}"/>
                  </a:ext>
                </a:extLst>
              </p:cNvPr>
              <p:cNvSpPr txBox="1"/>
              <p:nvPr/>
            </p:nvSpPr>
            <p:spPr>
              <a:xfrm>
                <a:off x="10125346" y="3587800"/>
                <a:ext cx="1846305" cy="292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rgbClr val="60943D"/>
                    </a:solidFill>
                  </a:rPr>
                  <a:t>Kryzys światowy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C1AD85-16BC-2E4C-B7C8-4D67E012AA01}"/>
                  </a:ext>
                </a:extLst>
              </p:cNvPr>
              <p:cNvSpPr txBox="1"/>
              <p:nvPr/>
            </p:nvSpPr>
            <p:spPr>
              <a:xfrm>
                <a:off x="7127521" y="2459732"/>
                <a:ext cx="3488722" cy="292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rgbClr val="60943D"/>
                    </a:solidFill>
                  </a:rPr>
                  <a:t>Kryzys ekonomiczny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F580DB-AC4A-AA4B-F5DC-8AC7F4D2AB62}"/>
                  </a:ext>
                </a:extLst>
              </p:cNvPr>
              <p:cNvSpPr txBox="1"/>
              <p:nvPr/>
            </p:nvSpPr>
            <p:spPr>
              <a:xfrm>
                <a:off x="7927352" y="2788114"/>
                <a:ext cx="3488722" cy="292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rgbClr val="60943D"/>
                    </a:solidFill>
                  </a:rPr>
                  <a:t>Kryzys społeczny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04AD57-EF48-4438-9BFC-D0AF807481F4}"/>
                  </a:ext>
                </a:extLst>
              </p:cNvPr>
              <p:cNvSpPr txBox="1"/>
              <p:nvPr/>
            </p:nvSpPr>
            <p:spPr>
              <a:xfrm>
                <a:off x="8630953" y="3086833"/>
                <a:ext cx="3488722" cy="292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rgbClr val="60943D"/>
                    </a:solidFill>
                  </a:rPr>
                  <a:t>Kryzys polityczny</a:t>
                </a:r>
              </a:p>
            </p:txBody>
          </p:sp>
          <p:pic>
            <p:nvPicPr>
              <p:cNvPr id="24" name="Picture 23" descr="A picture containing satellite, transport&#10;&#10;Description automatically generated">
                <a:extLst>
                  <a:ext uri="{FF2B5EF4-FFF2-40B4-BE49-F238E27FC236}">
                    <a16:creationId xmlns:a16="http://schemas.microsoft.com/office/drawing/2014/main" id="{5B1F45E2-2458-8339-C312-64A6FB5D0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460581" y="1867799"/>
                <a:ext cx="943847" cy="707886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13E4FD-2CFD-DC69-3EBA-4702CF0EB9DE}"/>
                  </a:ext>
                </a:extLst>
              </p:cNvPr>
              <p:cNvSpPr txBox="1"/>
              <p:nvPr/>
            </p:nvSpPr>
            <p:spPr>
              <a:xfrm>
                <a:off x="4633905" y="1942733"/>
                <a:ext cx="2362935" cy="292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dirty="0">
                    <a:solidFill>
                      <a:srgbClr val="60943D"/>
                    </a:solidFill>
                  </a:rPr>
                  <a:t>Kryzys</a:t>
                </a:r>
                <a:r>
                  <a:rPr lang="en-GB" sz="1200" b="1" dirty="0">
                    <a:solidFill>
                      <a:srgbClr val="60943D"/>
                    </a:solidFill>
                  </a:rPr>
                  <a:t> </a:t>
                </a:r>
                <a:r>
                  <a:rPr lang="pl-PL" sz="1200" b="1" dirty="0">
                    <a:solidFill>
                      <a:srgbClr val="60943D"/>
                    </a:solidFill>
                  </a:rPr>
                  <a:t>organizacji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A9CD1B-E2BC-E23C-C9A3-70DA4AE9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7289" y="4366729"/>
              <a:ext cx="919886" cy="919886"/>
            </a:xfrm>
            <a:prstGeom prst="rect">
              <a:avLst/>
            </a:prstGeom>
          </p:spPr>
        </p:pic>
        <p:pic>
          <p:nvPicPr>
            <p:cNvPr id="8" name="object 35">
              <a:extLst>
                <a:ext uri="{FF2B5EF4-FFF2-40B4-BE49-F238E27FC236}">
                  <a16:creationId xmlns:a16="http://schemas.microsoft.com/office/drawing/2014/main" id="{BA514F69-815D-091F-3C05-CD243001494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307" y="1879440"/>
              <a:ext cx="5655326" cy="22135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BD395F-E9BB-73F3-F127-F1E380AB9B9F}"/>
                </a:ext>
              </a:extLst>
            </p:cNvPr>
            <p:cNvSpPr txBox="1"/>
            <p:nvPr/>
          </p:nvSpPr>
          <p:spPr>
            <a:xfrm>
              <a:off x="1063992" y="3901127"/>
              <a:ext cx="10303713" cy="191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0510" indent="-190510">
                <a:buFont typeface="Arial" panose="020B0604020202020204" pitchFamily="34" charset="0"/>
                <a:buChar char="•"/>
              </a:pPr>
              <a:r>
                <a:rPr lang="pl-PL" sz="1867" dirty="0"/>
                <a:t>Zbyt duża zależność IT / OT od GPS</a:t>
              </a:r>
            </a:p>
            <a:p>
              <a:pPr marL="190510" indent="-190510">
                <a:buFont typeface="Arial" panose="020B0604020202020204" pitchFamily="34" charset="0"/>
                <a:buChar char="•"/>
              </a:pPr>
              <a:r>
                <a:rPr lang="pl-PL" sz="1867" dirty="0"/>
                <a:t>Wojskowa natura systemów GPS, GLONASS, BEIDOU, IRNSS</a:t>
              </a:r>
              <a:endParaRPr lang="pl-PL" sz="533" dirty="0"/>
            </a:p>
            <a:p>
              <a:pPr marL="190510" indent="-190510">
                <a:buFont typeface="Arial" panose="020B0604020202020204" pitchFamily="34" charset="0"/>
                <a:buChar char="•"/>
              </a:pPr>
              <a:r>
                <a:rPr lang="pl-PL" sz="1867" dirty="0"/>
                <a:t>Duże rozproszenie i rosnąca wzajemna współzależność systemów</a:t>
              </a:r>
            </a:p>
            <a:p>
              <a:pPr marL="190510" indent="-190510">
                <a:buFont typeface="Arial" panose="020B0604020202020204" pitchFamily="34" charset="0"/>
                <a:buChar char="•"/>
              </a:pPr>
              <a:r>
                <a:rPr lang="pl-PL" sz="1867" dirty="0"/>
                <a:t>Jamming i </a:t>
              </a:r>
              <a:r>
                <a:rPr lang="pl-PL" sz="1867" dirty="0" err="1"/>
                <a:t>spoofing</a:t>
              </a:r>
              <a:r>
                <a:rPr lang="pl-PL" sz="1867" dirty="0"/>
                <a:t> GPS blokuje pracę odbiorników i systemów IT / OT</a:t>
              </a:r>
            </a:p>
            <a:p>
              <a:pPr marL="190510" indent="-190510">
                <a:buFont typeface="Arial" panose="020B0604020202020204" pitchFamily="34" charset="0"/>
                <a:buChar char="•"/>
              </a:pPr>
              <a:r>
                <a:rPr lang="pl-PL" sz="1867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Nieświadomość używania rosyjskiego GLONASS </a:t>
              </a:r>
            </a:p>
            <a:p>
              <a:pPr marL="190510" indent="-190510">
                <a:buFont typeface="Arial" panose="020B0604020202020204" pitchFamily="34" charset="0"/>
                <a:buChar char="•"/>
              </a:pPr>
              <a:r>
                <a:rPr lang="pl-PL" sz="1867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Desynchronizacja może wywołać efekt lawinowy</a:t>
              </a:r>
              <a:endParaRPr lang="pl-PL" sz="1867" dirty="0"/>
            </a:p>
          </p:txBody>
        </p:sp>
        <p:pic>
          <p:nvPicPr>
            <p:cNvPr id="12" name="Picture 11" descr="A close up of a clock&#10;&#10;Description automatically generated">
              <a:extLst>
                <a:ext uri="{FF2B5EF4-FFF2-40B4-BE49-F238E27FC236}">
                  <a16:creationId xmlns:a16="http://schemas.microsoft.com/office/drawing/2014/main" id="{D69FBC4F-B188-60FC-E19F-94CFCEB10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2599" y="1511066"/>
              <a:ext cx="1345024" cy="12609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DA26F8-572F-F8D6-D257-EF17DC4D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022" y="1261154"/>
              <a:ext cx="2847329" cy="1480611"/>
            </a:xfrm>
            <a:prstGeom prst="rect">
              <a:avLst/>
            </a:prstGeom>
          </p:spPr>
        </p:pic>
      </p:grpSp>
      <p:sp>
        <p:nvSpPr>
          <p:cNvPr id="26" name="TextBox 3">
            <a:extLst>
              <a:ext uri="{FF2B5EF4-FFF2-40B4-BE49-F238E27FC236}">
                <a16:creationId xmlns:a16="http://schemas.microsoft.com/office/drawing/2014/main" id="{89C83E5B-4B9F-69C0-3862-CB99E5A044FA}"/>
              </a:ext>
            </a:extLst>
          </p:cNvPr>
          <p:cNvSpPr txBox="1"/>
          <p:nvPr/>
        </p:nvSpPr>
        <p:spPr>
          <a:xfrm>
            <a:off x="184" y="712207"/>
            <a:ext cx="1180051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3"/>
              </a:lnSpc>
            </a:pPr>
            <a:r>
              <a:rPr lang="pl-PL" sz="3600" b="1" dirty="0"/>
              <a:t>Desynchronizacją rozproszonej architektury infrastruktury krytycznej można doprowadzić do kryzysu i jego eskalacji </a:t>
            </a:r>
            <a:endParaRPr lang="pl-PL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 descr="A cartoon of an ostrich digging in the ground&#10;&#10;Description automatically generated">
            <a:extLst>
              <a:ext uri="{FF2B5EF4-FFF2-40B4-BE49-F238E27FC236}">
                <a16:creationId xmlns:a16="http://schemas.microsoft.com/office/drawing/2014/main" id="{F048CF03-BAB6-07FB-2DA1-CF7624AEF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4718" y="4094648"/>
            <a:ext cx="2313333" cy="28916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C15C9-C017-7259-A265-8362E4E6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PROJEKTY\ZUZA\prez\Zasób 11.png">
            <a:extLst>
              <a:ext uri="{FF2B5EF4-FFF2-40B4-BE49-F238E27FC236}">
                <a16:creationId xmlns:a16="http://schemas.microsoft.com/office/drawing/2014/main" id="{8E70D1DA-77A9-241F-B91F-62CEEAEFA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8" y="27808"/>
            <a:ext cx="1296761" cy="3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1DBCA28D-164F-736B-0725-744907578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1" y="1541252"/>
            <a:ext cx="12036725" cy="5347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C001A-D111-C948-754B-28AFC31E6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7150" y="4217906"/>
            <a:ext cx="459258" cy="44547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3BD297-42BD-9C05-CC4A-C36E1B81D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526" y="4039437"/>
            <a:ext cx="386879" cy="386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360FA5-3FD7-8037-164B-FB2B3D689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333" y="2255501"/>
            <a:ext cx="555070" cy="555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F0E084-D102-AD04-6C56-E31046F31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936" y="3777624"/>
            <a:ext cx="445472" cy="445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6CE13D-1883-706B-9CCC-53D4C591F4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232" y="3662605"/>
            <a:ext cx="386880" cy="3868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2D26376A-4F65-2F8C-3E4A-13A3513E5487}"/>
              </a:ext>
            </a:extLst>
          </p:cNvPr>
          <p:cNvSpPr txBox="1"/>
          <p:nvPr/>
        </p:nvSpPr>
        <p:spPr>
          <a:xfrm>
            <a:off x="-367013" y="797041"/>
            <a:ext cx="12478500" cy="484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33"/>
              </a:lnSpc>
            </a:pPr>
            <a:r>
              <a:rPr lang="pl-PL" sz="2100" b="1" dirty="0"/>
              <a:t>Każda konstelacja GPS, GALILEO, GLONASS, BEIDOU używa własną skalę czasu UTC(k) i one się różnią o całe sekundy</a:t>
            </a:r>
            <a:endParaRPr lang="pl-PL" sz="21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4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7CECE-5A95-61F7-E8D8-C849A5D1A897}"/>
              </a:ext>
            </a:extLst>
          </p:cNvPr>
          <p:cNvSpPr txBox="1"/>
          <p:nvPr/>
        </p:nvSpPr>
        <p:spPr>
          <a:xfrm>
            <a:off x="80514" y="885906"/>
            <a:ext cx="11798627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buClr>
                <a:srgbClr val="C00000"/>
              </a:buClr>
            </a:pPr>
            <a:r>
              <a:rPr lang="pl-PL" sz="18000" b="1" kern="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endParaRPr lang="pl-PL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pl-PL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pl-PL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kumimoji="0" lang="pl-PL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Motyw pakietu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leorigin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proma-2017-template.pptx" id="{5E99BCA6-94A5-4E46-9D07-ACA2249622F2}" vid="{0C3F10F0-0C9E-492C-9B88-1EA77F0910E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3318</TotalTime>
  <Words>1504</Words>
  <Application>Microsoft Office PowerPoint</Application>
  <PresentationFormat>Panoramiczny</PresentationFormat>
  <Paragraphs>267</Paragraphs>
  <Slides>13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Roboto</vt:lpstr>
      <vt:lpstr>Symbol</vt:lpstr>
      <vt:lpstr>Tahoma</vt:lpstr>
      <vt:lpstr>Times New Roman</vt:lpstr>
      <vt:lpstr>Wingdings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Wawrzyniec Jakubowski</dc:creator>
  <cp:lastModifiedBy>Wawrzyniec Jakubowski</cp:lastModifiedBy>
  <cp:revision>21</cp:revision>
  <dcterms:created xsi:type="dcterms:W3CDTF">2024-08-21T11:09:56Z</dcterms:created>
  <dcterms:modified xsi:type="dcterms:W3CDTF">2024-08-27T11:31:55Z</dcterms:modified>
</cp:coreProperties>
</file>