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oppins" panose="00000500000000000000" pitchFamily="2" charset="-18"/>
      <p:regular r:id="rId14"/>
      <p:bold r:id="rId15"/>
      <p:italic r:id="rId16"/>
      <p:boldItalic r:id="rId17"/>
    </p:embeddedFont>
    <p:embeddedFont>
      <p:font typeface="Poppins Bold" panose="00000800000000000000" charset="-18"/>
      <p:regular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1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5.jpeg"/><Relationship Id="rId11" Type="http://schemas.openxmlformats.org/officeDocument/2006/relationships/image" Target="../media/image22.svg"/><Relationship Id="rId5" Type="http://schemas.openxmlformats.org/officeDocument/2006/relationships/image" Target="../media/image34.jpeg"/><Relationship Id="rId10" Type="http://schemas.openxmlformats.org/officeDocument/2006/relationships/image" Target="../media/image21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11" Type="http://schemas.openxmlformats.org/officeDocument/2006/relationships/image" Target="../media/image13.sv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11" Type="http://schemas.openxmlformats.org/officeDocument/2006/relationships/image" Target="../media/image13.svg"/><Relationship Id="rId5" Type="http://schemas.openxmlformats.org/officeDocument/2006/relationships/image" Target="../media/image30.jpe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68485">
            <a:off x="9096570" y="-5815990"/>
            <a:ext cx="10294691" cy="12688805"/>
          </a:xfrm>
          <a:custGeom>
            <a:avLst/>
            <a:gdLst/>
            <a:ahLst/>
            <a:cxnLst/>
            <a:rect l="l" t="t" r="r" b="b"/>
            <a:pathLst>
              <a:path w="10294691" h="12688805">
                <a:moveTo>
                  <a:pt x="0" y="0"/>
                </a:moveTo>
                <a:lnTo>
                  <a:pt x="10294691" y="0"/>
                </a:lnTo>
                <a:lnTo>
                  <a:pt x="10294691" y="12688806"/>
                </a:lnTo>
                <a:lnTo>
                  <a:pt x="0" y="12688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286491" y="2766794"/>
            <a:ext cx="11001509" cy="3759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3"/>
              </a:lnSpc>
            </a:pPr>
            <a:r>
              <a:rPr lang="en-US" sz="8424" b="1" dirty="0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RÓWNOWAGA</a:t>
            </a:r>
          </a:p>
          <a:p>
            <a:pPr algn="ctr">
              <a:lnSpc>
                <a:spcPts val="9603"/>
              </a:lnSpc>
            </a:pPr>
            <a:r>
              <a:rPr lang="en-US" sz="8424" b="1" dirty="0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 W PRACY </a:t>
            </a:r>
          </a:p>
          <a:p>
            <a:pPr marL="0" lvl="0" indent="0" algn="ctr">
              <a:lnSpc>
                <a:spcPts val="9603"/>
              </a:lnSpc>
              <a:spcBef>
                <a:spcPct val="0"/>
              </a:spcBef>
            </a:pPr>
            <a:r>
              <a:rPr lang="en-US" sz="8424" b="1" dirty="0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I NA TALERZU </a:t>
            </a:r>
          </a:p>
        </p:txBody>
      </p:sp>
      <p:grpSp>
        <p:nvGrpSpPr>
          <p:cNvPr id="5" name="Group 5" descr="Talerz z warzywami."/>
          <p:cNvGrpSpPr/>
          <p:nvPr/>
        </p:nvGrpSpPr>
        <p:grpSpPr>
          <a:xfrm>
            <a:off x="2038839" y="2181722"/>
            <a:ext cx="6557446" cy="65574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-163270" y="2268913"/>
            <a:ext cx="3272462" cy="2976577"/>
          </a:xfrm>
          <a:custGeom>
            <a:avLst/>
            <a:gdLst/>
            <a:ahLst/>
            <a:cxnLst/>
            <a:rect l="l" t="t" r="r" b="b"/>
            <a:pathLst>
              <a:path w="3272462" h="2976577">
                <a:moveTo>
                  <a:pt x="0" y="0"/>
                </a:moveTo>
                <a:lnTo>
                  <a:pt x="3272463" y="0"/>
                </a:lnTo>
                <a:lnTo>
                  <a:pt x="3272463" y="2976577"/>
                </a:lnTo>
                <a:lnTo>
                  <a:pt x="0" y="2976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9"/>
          <p:cNvSpPr txBox="1"/>
          <p:nvPr/>
        </p:nvSpPr>
        <p:spPr>
          <a:xfrm>
            <a:off x="9246831" y="7353300"/>
            <a:ext cx="6808014" cy="1323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Finalista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konkursu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na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najlepsze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praktyki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Work-Life Balance w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służbie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cywilnej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</a:p>
          <a:p>
            <a:pPr algn="ctr">
              <a:lnSpc>
                <a:spcPts val="3482"/>
              </a:lnSpc>
            </a:pP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w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kategorii</a:t>
            </a:r>
            <a:r>
              <a:rPr lang="en-US" sz="2487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 </a:t>
            </a:r>
            <a:r>
              <a:rPr lang="en-US" sz="2487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18"/>
                <a:ea typeface="ABeeZee"/>
                <a:cs typeface="Poppins" panose="00000500000000000000" pitchFamily="2" charset="-18"/>
                <a:sym typeface="ABeeZee"/>
              </a:rPr>
              <a:t>ogólnej</a:t>
            </a:r>
            <a:endParaRPr lang="en-US" sz="2487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18"/>
              <a:ea typeface="ABeeZee"/>
              <a:cs typeface="Poppins" panose="00000500000000000000" pitchFamily="2" charset="-18"/>
              <a:sym typeface="ABeeZee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833309" y="580746"/>
            <a:ext cx="14822698" cy="18269837"/>
          </a:xfrm>
          <a:custGeom>
            <a:avLst/>
            <a:gdLst/>
            <a:ahLst/>
            <a:cxnLst/>
            <a:rect l="l" t="t" r="r" b="b"/>
            <a:pathLst>
              <a:path w="14822698" h="18269837">
                <a:moveTo>
                  <a:pt x="0" y="0"/>
                </a:moveTo>
                <a:lnTo>
                  <a:pt x="14822698" y="0"/>
                </a:lnTo>
                <a:lnTo>
                  <a:pt x="14822698" y="18269837"/>
                </a:lnTo>
                <a:lnTo>
                  <a:pt x="0" y="18269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305896" y="3673588"/>
            <a:ext cx="3415765" cy="1258139"/>
            <a:chOff x="0" y="0"/>
            <a:chExt cx="708223" cy="2608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8223" cy="260862"/>
            </a:xfrm>
            <a:custGeom>
              <a:avLst/>
              <a:gdLst/>
              <a:ahLst/>
              <a:cxnLst/>
              <a:rect l="l" t="t" r="r" b="b"/>
              <a:pathLst>
                <a:path w="708223" h="260862">
                  <a:moveTo>
                    <a:pt x="113326" y="0"/>
                  </a:moveTo>
                  <a:lnTo>
                    <a:pt x="594897" y="0"/>
                  </a:lnTo>
                  <a:cubicBezTo>
                    <a:pt x="657486" y="0"/>
                    <a:pt x="708223" y="50738"/>
                    <a:pt x="708223" y="113326"/>
                  </a:cubicBezTo>
                  <a:lnTo>
                    <a:pt x="708223" y="147536"/>
                  </a:lnTo>
                  <a:cubicBezTo>
                    <a:pt x="708223" y="177592"/>
                    <a:pt x="696284" y="206417"/>
                    <a:pt x="675031" y="227670"/>
                  </a:cubicBezTo>
                  <a:cubicBezTo>
                    <a:pt x="653778" y="248922"/>
                    <a:pt x="624953" y="260862"/>
                    <a:pt x="594897" y="260862"/>
                  </a:cubicBezTo>
                  <a:lnTo>
                    <a:pt x="113326" y="260862"/>
                  </a:lnTo>
                  <a:cubicBezTo>
                    <a:pt x="83270" y="260862"/>
                    <a:pt x="54445" y="248922"/>
                    <a:pt x="33193" y="227670"/>
                  </a:cubicBezTo>
                  <a:cubicBezTo>
                    <a:pt x="11940" y="206417"/>
                    <a:pt x="0" y="177592"/>
                    <a:pt x="0" y="147536"/>
                  </a:cubicBezTo>
                  <a:lnTo>
                    <a:pt x="0" y="113326"/>
                  </a:lnTo>
                  <a:cubicBezTo>
                    <a:pt x="0" y="83270"/>
                    <a:pt x="11940" y="54445"/>
                    <a:pt x="33193" y="33193"/>
                  </a:cubicBezTo>
                  <a:cubicBezTo>
                    <a:pt x="54445" y="11940"/>
                    <a:pt x="83270" y="0"/>
                    <a:pt x="113326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08223" cy="308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16572" y="3673588"/>
            <a:ext cx="3272619" cy="1424990"/>
            <a:chOff x="0" y="0"/>
            <a:chExt cx="678544" cy="295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8544" cy="295457"/>
            </a:xfrm>
            <a:custGeom>
              <a:avLst/>
              <a:gdLst/>
              <a:ahLst/>
              <a:cxnLst/>
              <a:rect l="l" t="t" r="r" b="b"/>
              <a:pathLst>
                <a:path w="678544" h="295457">
                  <a:moveTo>
                    <a:pt x="118283" y="0"/>
                  </a:moveTo>
                  <a:lnTo>
                    <a:pt x="560260" y="0"/>
                  </a:lnTo>
                  <a:cubicBezTo>
                    <a:pt x="591631" y="0"/>
                    <a:pt x="621717" y="12462"/>
                    <a:pt x="643899" y="34644"/>
                  </a:cubicBezTo>
                  <a:cubicBezTo>
                    <a:pt x="666082" y="56827"/>
                    <a:pt x="678544" y="86913"/>
                    <a:pt x="678544" y="118283"/>
                  </a:cubicBezTo>
                  <a:lnTo>
                    <a:pt x="678544" y="177174"/>
                  </a:lnTo>
                  <a:cubicBezTo>
                    <a:pt x="678544" y="208544"/>
                    <a:pt x="666082" y="238630"/>
                    <a:pt x="643899" y="260813"/>
                  </a:cubicBezTo>
                  <a:cubicBezTo>
                    <a:pt x="621717" y="282995"/>
                    <a:pt x="591631" y="295457"/>
                    <a:pt x="560260" y="295457"/>
                  </a:cubicBezTo>
                  <a:lnTo>
                    <a:pt x="118283" y="295457"/>
                  </a:lnTo>
                  <a:cubicBezTo>
                    <a:pt x="86913" y="295457"/>
                    <a:pt x="56827" y="282995"/>
                    <a:pt x="34644" y="260813"/>
                  </a:cubicBezTo>
                  <a:cubicBezTo>
                    <a:pt x="12462" y="238630"/>
                    <a:pt x="0" y="208544"/>
                    <a:pt x="0" y="177174"/>
                  </a:cubicBezTo>
                  <a:lnTo>
                    <a:pt x="0" y="118283"/>
                  </a:lnTo>
                  <a:cubicBezTo>
                    <a:pt x="0" y="86913"/>
                    <a:pt x="12462" y="56827"/>
                    <a:pt x="34644" y="34644"/>
                  </a:cubicBezTo>
                  <a:cubicBezTo>
                    <a:pt x="56827" y="12462"/>
                    <a:pt x="86913" y="0"/>
                    <a:pt x="118283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78544" cy="343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18734" y="3767240"/>
            <a:ext cx="3299528" cy="1233716"/>
            <a:chOff x="0" y="0"/>
            <a:chExt cx="684123" cy="2557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4123" cy="255798"/>
            </a:xfrm>
            <a:custGeom>
              <a:avLst/>
              <a:gdLst/>
              <a:ahLst/>
              <a:cxnLst/>
              <a:rect l="l" t="t" r="r" b="b"/>
              <a:pathLst>
                <a:path w="684123" h="255798">
                  <a:moveTo>
                    <a:pt x="117319" y="0"/>
                  </a:moveTo>
                  <a:lnTo>
                    <a:pt x="566804" y="0"/>
                  </a:lnTo>
                  <a:cubicBezTo>
                    <a:pt x="597919" y="0"/>
                    <a:pt x="627760" y="12360"/>
                    <a:pt x="649761" y="34362"/>
                  </a:cubicBezTo>
                  <a:cubicBezTo>
                    <a:pt x="671762" y="56363"/>
                    <a:pt x="684123" y="86204"/>
                    <a:pt x="684123" y="117319"/>
                  </a:cubicBezTo>
                  <a:lnTo>
                    <a:pt x="684123" y="138480"/>
                  </a:lnTo>
                  <a:cubicBezTo>
                    <a:pt x="684123" y="203273"/>
                    <a:pt x="631597" y="255798"/>
                    <a:pt x="566804" y="255798"/>
                  </a:cubicBezTo>
                  <a:lnTo>
                    <a:pt x="117319" y="255798"/>
                  </a:lnTo>
                  <a:cubicBezTo>
                    <a:pt x="52525" y="255798"/>
                    <a:pt x="0" y="203273"/>
                    <a:pt x="0" y="138480"/>
                  </a:cubicBezTo>
                  <a:lnTo>
                    <a:pt x="0" y="117319"/>
                  </a:lnTo>
                  <a:cubicBezTo>
                    <a:pt x="0" y="52525"/>
                    <a:pt x="52525" y="0"/>
                    <a:pt x="117319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84123" cy="303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25574" y="5488601"/>
            <a:ext cx="3296088" cy="32960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9677" r="-2041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49191" y="5747443"/>
            <a:ext cx="3340001" cy="334000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418734" y="5625342"/>
            <a:ext cx="3340001" cy="334000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513" r="-49501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938327">
            <a:off x="56811" y="1604909"/>
            <a:ext cx="2661830" cy="2421156"/>
          </a:xfrm>
          <a:custGeom>
            <a:avLst/>
            <a:gdLst/>
            <a:ahLst/>
            <a:cxnLst/>
            <a:rect l="l" t="t" r="r" b="b"/>
            <a:pathLst>
              <a:path w="2661830" h="2421156">
                <a:moveTo>
                  <a:pt x="0" y="0"/>
                </a:moveTo>
                <a:lnTo>
                  <a:pt x="2661830" y="0"/>
                </a:lnTo>
                <a:lnTo>
                  <a:pt x="2661830" y="2421155"/>
                </a:lnTo>
                <a:lnTo>
                  <a:pt x="0" y="2421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2618">
            <a:off x="15543135" y="6206864"/>
            <a:ext cx="2661830" cy="2421156"/>
          </a:xfrm>
          <a:custGeom>
            <a:avLst/>
            <a:gdLst/>
            <a:ahLst/>
            <a:cxnLst/>
            <a:rect l="l" t="t" r="r" b="b"/>
            <a:pathLst>
              <a:path w="2661830" h="2421156">
                <a:moveTo>
                  <a:pt x="0" y="0"/>
                </a:moveTo>
                <a:lnTo>
                  <a:pt x="2661830" y="0"/>
                </a:lnTo>
                <a:lnTo>
                  <a:pt x="2661830" y="2421156"/>
                </a:lnTo>
                <a:lnTo>
                  <a:pt x="0" y="24211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TextBox 20"/>
          <p:cNvSpPr txBox="1"/>
          <p:nvPr/>
        </p:nvSpPr>
        <p:spPr>
          <a:xfrm>
            <a:off x="2886926" y="1739231"/>
            <a:ext cx="12514147" cy="11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Korzyści dla pracodawcy</a:t>
            </a:r>
          </a:p>
        </p:txBody>
      </p:sp>
      <p:sp>
        <p:nvSpPr>
          <p:cNvPr id="21" name="Freeform 21" descr="Logotyp Głównego Inspektoratu Ochrony Środowiska."/>
          <p:cNvSpPr/>
          <p:nvPr/>
        </p:nvSpPr>
        <p:spPr>
          <a:xfrm>
            <a:off x="9082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3" y="0"/>
                </a:lnTo>
                <a:lnTo>
                  <a:pt x="3374253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2420690" y="3967643"/>
            <a:ext cx="2967617" cy="773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Mniejsza absencja chorobowa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62549" y="3968090"/>
            <a:ext cx="2980666" cy="77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218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Większe zaangażowanie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38178" y="3968090"/>
            <a:ext cx="3101113" cy="80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27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Budowanie kultury zdrowotnej</a:t>
            </a:r>
          </a:p>
        </p:txBody>
      </p:sp>
      <p:sp>
        <p:nvSpPr>
          <p:cNvPr id="25" name="Freeform 25" descr="Truskawki"/>
          <p:cNvSpPr/>
          <p:nvPr/>
        </p:nvSpPr>
        <p:spPr>
          <a:xfrm rot="-1811028">
            <a:off x="15684518" y="152796"/>
            <a:ext cx="2415937" cy="2570145"/>
          </a:xfrm>
          <a:custGeom>
            <a:avLst/>
            <a:gdLst/>
            <a:ahLst/>
            <a:cxnLst/>
            <a:rect l="l" t="t" r="r" b="b"/>
            <a:pathLst>
              <a:path w="2415937" h="2570145">
                <a:moveTo>
                  <a:pt x="0" y="0"/>
                </a:moveTo>
                <a:lnTo>
                  <a:pt x="2415936" y="0"/>
                </a:lnTo>
                <a:lnTo>
                  <a:pt x="2415936" y="2570145"/>
                </a:lnTo>
                <a:lnTo>
                  <a:pt x="0" y="25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-844173" y="454335"/>
            <a:ext cx="10386522" cy="12801992"/>
          </a:xfrm>
          <a:custGeom>
            <a:avLst/>
            <a:gdLst/>
            <a:ahLst/>
            <a:cxnLst/>
            <a:rect l="l" t="t" r="r" b="b"/>
            <a:pathLst>
              <a:path w="10386522" h="12801992">
                <a:moveTo>
                  <a:pt x="10386522" y="0"/>
                </a:moveTo>
                <a:lnTo>
                  <a:pt x="0" y="0"/>
                </a:lnTo>
                <a:lnTo>
                  <a:pt x="0" y="12801992"/>
                </a:lnTo>
                <a:lnTo>
                  <a:pt x="10386522" y="12801992"/>
                </a:lnTo>
                <a:lnTo>
                  <a:pt x="10386522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 descr="Talerz ze zdrowym jedzeniem. Jajko z warzywami."/>
          <p:cNvGrpSpPr/>
          <p:nvPr/>
        </p:nvGrpSpPr>
        <p:grpSpPr>
          <a:xfrm>
            <a:off x="1279357" y="4595742"/>
            <a:ext cx="5161905" cy="3844345"/>
            <a:chOff x="0" y="0"/>
            <a:chExt cx="1398103" cy="10412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8103" cy="1041242"/>
            </a:xfrm>
            <a:custGeom>
              <a:avLst/>
              <a:gdLst/>
              <a:ahLst/>
              <a:cxnLst/>
              <a:rect l="l" t="t" r="r" b="b"/>
              <a:pathLst>
                <a:path w="1398103" h="1041242">
                  <a:moveTo>
                    <a:pt x="34496" y="0"/>
                  </a:moveTo>
                  <a:lnTo>
                    <a:pt x="1363607" y="0"/>
                  </a:lnTo>
                  <a:cubicBezTo>
                    <a:pt x="1372756" y="0"/>
                    <a:pt x="1381530" y="3634"/>
                    <a:pt x="1387999" y="10104"/>
                  </a:cubicBezTo>
                  <a:cubicBezTo>
                    <a:pt x="1394468" y="16573"/>
                    <a:pt x="1398103" y="25347"/>
                    <a:pt x="1398103" y="34496"/>
                  </a:cubicBezTo>
                  <a:lnTo>
                    <a:pt x="1398103" y="1006746"/>
                  </a:lnTo>
                  <a:cubicBezTo>
                    <a:pt x="1398103" y="1015895"/>
                    <a:pt x="1394468" y="1024669"/>
                    <a:pt x="1387999" y="1031138"/>
                  </a:cubicBezTo>
                  <a:cubicBezTo>
                    <a:pt x="1381530" y="1037607"/>
                    <a:pt x="1372756" y="1041242"/>
                    <a:pt x="1363607" y="1041242"/>
                  </a:cubicBezTo>
                  <a:lnTo>
                    <a:pt x="34496" y="1041242"/>
                  </a:lnTo>
                  <a:cubicBezTo>
                    <a:pt x="25347" y="1041242"/>
                    <a:pt x="16573" y="1037607"/>
                    <a:pt x="10104" y="1031138"/>
                  </a:cubicBezTo>
                  <a:cubicBezTo>
                    <a:pt x="3634" y="1024669"/>
                    <a:pt x="0" y="1015895"/>
                    <a:pt x="0" y="1006746"/>
                  </a:cubicBezTo>
                  <a:lnTo>
                    <a:pt x="0" y="34496"/>
                  </a:lnTo>
                  <a:cubicBezTo>
                    <a:pt x="0" y="25347"/>
                    <a:pt x="3634" y="16573"/>
                    <a:pt x="10104" y="10104"/>
                  </a:cubicBezTo>
                  <a:cubicBezTo>
                    <a:pt x="16573" y="3634"/>
                    <a:pt x="25347" y="0"/>
                    <a:pt x="34496" y="0"/>
                  </a:cubicBezTo>
                  <a:close/>
                </a:path>
              </a:pathLst>
            </a:custGeom>
            <a:blipFill>
              <a:blip r:embed="rId5"/>
              <a:stretch>
                <a:fillRect l="-5856" r="-5856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 descr="Talerz ze zdrowym jedzeniem. Pomidor z mozarellą. "/>
          <p:cNvGrpSpPr/>
          <p:nvPr/>
        </p:nvGrpSpPr>
        <p:grpSpPr>
          <a:xfrm>
            <a:off x="5670543" y="4781186"/>
            <a:ext cx="3473457" cy="34734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31" r="-24931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09997">
            <a:off x="265209" y="2035501"/>
            <a:ext cx="2449423" cy="2227954"/>
          </a:xfrm>
          <a:custGeom>
            <a:avLst/>
            <a:gdLst/>
            <a:ahLst/>
            <a:cxnLst/>
            <a:rect l="l" t="t" r="r" b="b"/>
            <a:pathLst>
              <a:path w="2449423" h="2227954">
                <a:moveTo>
                  <a:pt x="0" y="0"/>
                </a:moveTo>
                <a:lnTo>
                  <a:pt x="2449423" y="0"/>
                </a:lnTo>
                <a:lnTo>
                  <a:pt x="2449423" y="2227954"/>
                </a:lnTo>
                <a:lnTo>
                  <a:pt x="0" y="2227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289035">
            <a:off x="15783931" y="2722651"/>
            <a:ext cx="2449423" cy="2227954"/>
          </a:xfrm>
          <a:custGeom>
            <a:avLst/>
            <a:gdLst/>
            <a:ahLst/>
            <a:cxnLst/>
            <a:rect l="l" t="t" r="r" b="b"/>
            <a:pathLst>
              <a:path w="2449423" h="2227954">
                <a:moveTo>
                  <a:pt x="0" y="0"/>
                </a:moveTo>
                <a:lnTo>
                  <a:pt x="2449423" y="0"/>
                </a:lnTo>
                <a:lnTo>
                  <a:pt x="2449423" y="2227954"/>
                </a:lnTo>
                <a:lnTo>
                  <a:pt x="0" y="2227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 descr="Marchewki"/>
          <p:cNvSpPr/>
          <p:nvPr/>
        </p:nvSpPr>
        <p:spPr>
          <a:xfrm>
            <a:off x="7194363" y="3764012"/>
            <a:ext cx="2603784" cy="2758976"/>
          </a:xfrm>
          <a:custGeom>
            <a:avLst/>
            <a:gdLst/>
            <a:ahLst/>
            <a:cxnLst/>
            <a:rect l="l" t="t" r="r" b="b"/>
            <a:pathLst>
              <a:path w="2603784" h="2758976">
                <a:moveTo>
                  <a:pt x="0" y="0"/>
                </a:moveTo>
                <a:lnTo>
                  <a:pt x="2603784" y="0"/>
                </a:lnTo>
                <a:lnTo>
                  <a:pt x="2603784" y="2758976"/>
                </a:lnTo>
                <a:lnTo>
                  <a:pt x="0" y="27589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2682622" y="1819388"/>
            <a:ext cx="12922756" cy="11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Podsumowanie i plany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7093" y="5957601"/>
            <a:ext cx="7476336" cy="2788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Nie ma bogactwa ważniejszego niż zdrowie ciała</a:t>
            </a:r>
          </a:p>
          <a:p>
            <a:pPr algn="just">
              <a:lnSpc>
                <a:spcPts val="2659"/>
              </a:lnSpc>
            </a:pPr>
            <a:endParaRPr lang="en-US" sz="3699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59"/>
              </a:lnSpc>
            </a:pPr>
            <a:endParaRPr lang="en-US" sz="3699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59"/>
              </a:lnSpc>
            </a:pPr>
            <a:endParaRPr lang="en-US" sz="3699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Eurypides</a:t>
            </a:r>
          </a:p>
        </p:txBody>
      </p:sp>
      <p:sp>
        <p:nvSpPr>
          <p:cNvPr id="12" name="Freeform 12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7371174" y="1262533"/>
            <a:ext cx="10386522" cy="12801992"/>
          </a:xfrm>
          <a:custGeom>
            <a:avLst/>
            <a:gdLst/>
            <a:ahLst/>
            <a:cxnLst/>
            <a:rect l="l" t="t" r="r" b="b"/>
            <a:pathLst>
              <a:path w="10386522" h="12801992">
                <a:moveTo>
                  <a:pt x="10386522" y="0"/>
                </a:moveTo>
                <a:lnTo>
                  <a:pt x="0" y="0"/>
                </a:lnTo>
                <a:lnTo>
                  <a:pt x="0" y="12801992"/>
                </a:lnTo>
                <a:lnTo>
                  <a:pt x="10386522" y="12801992"/>
                </a:lnTo>
                <a:lnTo>
                  <a:pt x="10386522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745770" y="2613143"/>
            <a:ext cx="9154139" cy="3545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09"/>
              </a:lnSpc>
            </a:pPr>
            <a:r>
              <a:rPr lang="en-US" sz="13376">
                <a:solidFill>
                  <a:srgbClr val="5A6420"/>
                </a:solidFill>
                <a:latin typeface="Poppins"/>
                <a:ea typeface="Poppins"/>
                <a:cs typeface="Poppins"/>
                <a:sym typeface="Poppins"/>
              </a:rPr>
              <a:t>Dziękuję za uwagę</a:t>
            </a:r>
          </a:p>
        </p:txBody>
      </p:sp>
      <p:grpSp>
        <p:nvGrpSpPr>
          <p:cNvPr id="4" name="Group 4" descr="Stół, na którym widać bardzo dużo warzyw i owoców. "/>
          <p:cNvGrpSpPr/>
          <p:nvPr/>
        </p:nvGrpSpPr>
        <p:grpSpPr>
          <a:xfrm>
            <a:off x="11804224" y="609104"/>
            <a:ext cx="6483776" cy="9068792"/>
            <a:chOff x="0" y="0"/>
            <a:chExt cx="1756132" cy="24562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6132" cy="2456284"/>
            </a:xfrm>
            <a:custGeom>
              <a:avLst/>
              <a:gdLst/>
              <a:ahLst/>
              <a:cxnLst/>
              <a:rect l="l" t="t" r="r" b="b"/>
              <a:pathLst>
                <a:path w="1756132" h="2456284">
                  <a:moveTo>
                    <a:pt x="27463" y="0"/>
                  </a:moveTo>
                  <a:lnTo>
                    <a:pt x="1728669" y="0"/>
                  </a:lnTo>
                  <a:cubicBezTo>
                    <a:pt x="1735953" y="0"/>
                    <a:pt x="1742938" y="2893"/>
                    <a:pt x="1748088" y="8044"/>
                  </a:cubicBezTo>
                  <a:cubicBezTo>
                    <a:pt x="1753239" y="13194"/>
                    <a:pt x="1756132" y="20179"/>
                    <a:pt x="1756132" y="27463"/>
                  </a:cubicBezTo>
                  <a:lnTo>
                    <a:pt x="1756132" y="2428821"/>
                  </a:lnTo>
                  <a:cubicBezTo>
                    <a:pt x="1756132" y="2436105"/>
                    <a:pt x="1753239" y="2443090"/>
                    <a:pt x="1748088" y="2448240"/>
                  </a:cubicBezTo>
                  <a:cubicBezTo>
                    <a:pt x="1742938" y="2453391"/>
                    <a:pt x="1735953" y="2456284"/>
                    <a:pt x="1728669" y="2456284"/>
                  </a:cubicBezTo>
                  <a:lnTo>
                    <a:pt x="27463" y="2456284"/>
                  </a:lnTo>
                  <a:cubicBezTo>
                    <a:pt x="20179" y="2456284"/>
                    <a:pt x="13194" y="2453391"/>
                    <a:pt x="8044" y="2448240"/>
                  </a:cubicBezTo>
                  <a:cubicBezTo>
                    <a:pt x="2893" y="2443090"/>
                    <a:pt x="0" y="2436105"/>
                    <a:pt x="0" y="2428821"/>
                  </a:cubicBezTo>
                  <a:lnTo>
                    <a:pt x="0" y="27463"/>
                  </a:lnTo>
                  <a:cubicBezTo>
                    <a:pt x="0" y="20179"/>
                    <a:pt x="2893" y="13194"/>
                    <a:pt x="8044" y="8044"/>
                  </a:cubicBezTo>
                  <a:cubicBezTo>
                    <a:pt x="13194" y="2893"/>
                    <a:pt x="20179" y="0"/>
                    <a:pt x="27463" y="0"/>
                  </a:cubicBezTo>
                  <a:close/>
                </a:path>
              </a:pathLst>
            </a:custGeom>
            <a:blipFill>
              <a:blip r:embed="rId5"/>
              <a:stretch>
                <a:fillRect t="-7109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075762">
            <a:off x="240938" y="6084141"/>
            <a:ext cx="2696628" cy="2452807"/>
          </a:xfrm>
          <a:custGeom>
            <a:avLst/>
            <a:gdLst/>
            <a:ahLst/>
            <a:cxnLst/>
            <a:rect l="l" t="t" r="r" b="b"/>
            <a:pathLst>
              <a:path w="2696628" h="2452807">
                <a:moveTo>
                  <a:pt x="0" y="0"/>
                </a:moveTo>
                <a:lnTo>
                  <a:pt x="2696627" y="0"/>
                </a:lnTo>
                <a:lnTo>
                  <a:pt x="2696627" y="2452807"/>
                </a:lnTo>
                <a:lnTo>
                  <a:pt x="0" y="2452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986659">
            <a:off x="8595844" y="7203393"/>
            <a:ext cx="2667920" cy="2426695"/>
          </a:xfrm>
          <a:custGeom>
            <a:avLst/>
            <a:gdLst/>
            <a:ahLst/>
            <a:cxnLst/>
            <a:rect l="l" t="t" r="r" b="b"/>
            <a:pathLst>
              <a:path w="2667920" h="2426695">
                <a:moveTo>
                  <a:pt x="0" y="0"/>
                </a:moveTo>
                <a:lnTo>
                  <a:pt x="2667920" y="0"/>
                </a:lnTo>
                <a:lnTo>
                  <a:pt x="2667920" y="2426695"/>
                </a:lnTo>
                <a:lnTo>
                  <a:pt x="0" y="242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 descr="Papryki"/>
          <p:cNvSpPr/>
          <p:nvPr/>
        </p:nvSpPr>
        <p:spPr>
          <a:xfrm>
            <a:off x="10131523" y="1588086"/>
            <a:ext cx="2799217" cy="3302910"/>
          </a:xfrm>
          <a:custGeom>
            <a:avLst/>
            <a:gdLst/>
            <a:ahLst/>
            <a:cxnLst/>
            <a:rect l="l" t="t" r="r" b="b"/>
            <a:pathLst>
              <a:path w="2799217" h="3302910">
                <a:moveTo>
                  <a:pt x="0" y="0"/>
                </a:moveTo>
                <a:lnTo>
                  <a:pt x="2799216" y="0"/>
                </a:lnTo>
                <a:lnTo>
                  <a:pt x="2799216" y="3302911"/>
                </a:lnTo>
                <a:lnTo>
                  <a:pt x="0" y="3302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926733" y="2819649"/>
            <a:ext cx="10294691" cy="12688805"/>
          </a:xfrm>
          <a:custGeom>
            <a:avLst/>
            <a:gdLst/>
            <a:ahLst/>
            <a:cxnLst/>
            <a:rect l="l" t="t" r="r" b="b"/>
            <a:pathLst>
              <a:path w="10294691" h="12688805">
                <a:moveTo>
                  <a:pt x="0" y="0"/>
                </a:moveTo>
                <a:lnTo>
                  <a:pt x="10294692" y="0"/>
                </a:lnTo>
                <a:lnTo>
                  <a:pt x="10294692" y="12688806"/>
                </a:lnTo>
                <a:lnTo>
                  <a:pt x="0" y="12688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660063" y="1886278"/>
            <a:ext cx="6624333" cy="4430062"/>
            <a:chOff x="0" y="0"/>
            <a:chExt cx="1026283" cy="686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6283" cy="686333"/>
            </a:xfrm>
            <a:custGeom>
              <a:avLst/>
              <a:gdLst/>
              <a:ahLst/>
              <a:cxnLst/>
              <a:rect l="l" t="t" r="r" b="b"/>
              <a:pathLst>
                <a:path w="1026283" h="686333">
                  <a:moveTo>
                    <a:pt x="26880" y="0"/>
                  </a:moveTo>
                  <a:lnTo>
                    <a:pt x="999402" y="0"/>
                  </a:lnTo>
                  <a:cubicBezTo>
                    <a:pt x="1006531" y="0"/>
                    <a:pt x="1013368" y="2832"/>
                    <a:pt x="1018409" y="7873"/>
                  </a:cubicBezTo>
                  <a:cubicBezTo>
                    <a:pt x="1023451" y="12914"/>
                    <a:pt x="1026283" y="19751"/>
                    <a:pt x="1026283" y="26880"/>
                  </a:cubicBezTo>
                  <a:lnTo>
                    <a:pt x="1026283" y="659452"/>
                  </a:lnTo>
                  <a:cubicBezTo>
                    <a:pt x="1026283" y="674298"/>
                    <a:pt x="1014248" y="686333"/>
                    <a:pt x="999402" y="686333"/>
                  </a:cubicBezTo>
                  <a:lnTo>
                    <a:pt x="26880" y="686333"/>
                  </a:lnTo>
                  <a:cubicBezTo>
                    <a:pt x="12035" y="686333"/>
                    <a:pt x="0" y="674298"/>
                    <a:pt x="0" y="659452"/>
                  </a:cubicBezTo>
                  <a:lnTo>
                    <a:pt x="0" y="26880"/>
                  </a:lnTo>
                  <a:cubicBezTo>
                    <a:pt x="0" y="12035"/>
                    <a:pt x="12035" y="0"/>
                    <a:pt x="26880" y="0"/>
                  </a:cubicBezTo>
                  <a:close/>
                </a:path>
              </a:pathLst>
            </a:custGeom>
            <a:blipFill>
              <a:blip r:embed="rId5"/>
              <a:stretch>
                <a:fillRect l="-94" r="-94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350890">
            <a:off x="5357571" y="5689761"/>
            <a:ext cx="3272462" cy="2976577"/>
          </a:xfrm>
          <a:custGeom>
            <a:avLst/>
            <a:gdLst/>
            <a:ahLst/>
            <a:cxnLst/>
            <a:rect l="l" t="t" r="r" b="b"/>
            <a:pathLst>
              <a:path w="3272462" h="2976577">
                <a:moveTo>
                  <a:pt x="0" y="0"/>
                </a:moveTo>
                <a:lnTo>
                  <a:pt x="3272462" y="0"/>
                </a:lnTo>
                <a:lnTo>
                  <a:pt x="3272462" y="2976578"/>
                </a:lnTo>
                <a:lnTo>
                  <a:pt x="0" y="2976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 descr="Marchewka"/>
          <p:cNvSpPr/>
          <p:nvPr/>
        </p:nvSpPr>
        <p:spPr>
          <a:xfrm flipH="1">
            <a:off x="15684216" y="0"/>
            <a:ext cx="2603784" cy="2758976"/>
          </a:xfrm>
          <a:custGeom>
            <a:avLst/>
            <a:gdLst/>
            <a:ahLst/>
            <a:cxnLst/>
            <a:rect l="l" t="t" r="r" b="b"/>
            <a:pathLst>
              <a:path w="2603784" h="2758976">
                <a:moveTo>
                  <a:pt x="2603784" y="0"/>
                </a:moveTo>
                <a:lnTo>
                  <a:pt x="0" y="0"/>
                </a:lnTo>
                <a:lnTo>
                  <a:pt x="0" y="2758976"/>
                </a:lnTo>
                <a:lnTo>
                  <a:pt x="2603784" y="2758976"/>
                </a:lnTo>
                <a:lnTo>
                  <a:pt x="260378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8387019" y="1000125"/>
            <a:ext cx="6898881" cy="11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Skąd pomysł?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7019" y="3758408"/>
            <a:ext cx="7786980" cy="293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r>
              <a:rPr lang="en-US" sz="5468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Zdrowy pracownik </a:t>
            </a:r>
          </a:p>
          <a:p>
            <a:pPr algn="ctr">
              <a:lnSpc>
                <a:spcPts val="7796"/>
              </a:lnSpc>
            </a:pPr>
            <a:r>
              <a:rPr lang="en-US" sz="5568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= </a:t>
            </a:r>
          </a:p>
          <a:p>
            <a:pPr algn="ctr">
              <a:lnSpc>
                <a:spcPts val="7656"/>
              </a:lnSpc>
            </a:pPr>
            <a:r>
              <a:rPr lang="en-US" sz="5468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Szczęśliwy pracownik</a:t>
            </a:r>
          </a:p>
        </p:txBody>
      </p:sp>
      <p:sp>
        <p:nvSpPr>
          <p:cNvPr id="9" name="Freeform 9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741734" y="580746"/>
            <a:ext cx="14822698" cy="18269837"/>
          </a:xfrm>
          <a:custGeom>
            <a:avLst/>
            <a:gdLst/>
            <a:ahLst/>
            <a:cxnLst/>
            <a:rect l="l" t="t" r="r" b="b"/>
            <a:pathLst>
              <a:path w="14822698" h="18269837">
                <a:moveTo>
                  <a:pt x="0" y="0"/>
                </a:moveTo>
                <a:lnTo>
                  <a:pt x="14822697" y="0"/>
                </a:lnTo>
                <a:lnTo>
                  <a:pt x="14822697" y="18269837"/>
                </a:lnTo>
                <a:lnTo>
                  <a:pt x="0" y="18269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092219" y="3940886"/>
            <a:ext cx="3415765" cy="1258139"/>
            <a:chOff x="0" y="0"/>
            <a:chExt cx="708223" cy="2608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8223" cy="260862"/>
            </a:xfrm>
            <a:custGeom>
              <a:avLst/>
              <a:gdLst/>
              <a:ahLst/>
              <a:cxnLst/>
              <a:rect l="l" t="t" r="r" b="b"/>
              <a:pathLst>
                <a:path w="708223" h="260862">
                  <a:moveTo>
                    <a:pt x="113326" y="0"/>
                  </a:moveTo>
                  <a:lnTo>
                    <a:pt x="594897" y="0"/>
                  </a:lnTo>
                  <a:cubicBezTo>
                    <a:pt x="657486" y="0"/>
                    <a:pt x="708223" y="50738"/>
                    <a:pt x="708223" y="113326"/>
                  </a:cubicBezTo>
                  <a:lnTo>
                    <a:pt x="708223" y="147536"/>
                  </a:lnTo>
                  <a:cubicBezTo>
                    <a:pt x="708223" y="177592"/>
                    <a:pt x="696284" y="206417"/>
                    <a:pt x="675031" y="227670"/>
                  </a:cubicBezTo>
                  <a:cubicBezTo>
                    <a:pt x="653778" y="248922"/>
                    <a:pt x="624953" y="260862"/>
                    <a:pt x="594897" y="260862"/>
                  </a:cubicBezTo>
                  <a:lnTo>
                    <a:pt x="113326" y="260862"/>
                  </a:lnTo>
                  <a:cubicBezTo>
                    <a:pt x="83270" y="260862"/>
                    <a:pt x="54445" y="248922"/>
                    <a:pt x="33193" y="227670"/>
                  </a:cubicBezTo>
                  <a:cubicBezTo>
                    <a:pt x="11940" y="206417"/>
                    <a:pt x="0" y="177592"/>
                    <a:pt x="0" y="147536"/>
                  </a:cubicBezTo>
                  <a:lnTo>
                    <a:pt x="0" y="113326"/>
                  </a:lnTo>
                  <a:cubicBezTo>
                    <a:pt x="0" y="83270"/>
                    <a:pt x="11940" y="54445"/>
                    <a:pt x="33193" y="33193"/>
                  </a:cubicBezTo>
                  <a:cubicBezTo>
                    <a:pt x="54445" y="11940"/>
                    <a:pt x="83270" y="0"/>
                    <a:pt x="113326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08223" cy="308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79288" y="3894488"/>
            <a:ext cx="3272619" cy="1424990"/>
            <a:chOff x="0" y="0"/>
            <a:chExt cx="678544" cy="295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8544" cy="295457"/>
            </a:xfrm>
            <a:custGeom>
              <a:avLst/>
              <a:gdLst/>
              <a:ahLst/>
              <a:cxnLst/>
              <a:rect l="l" t="t" r="r" b="b"/>
              <a:pathLst>
                <a:path w="678544" h="295457">
                  <a:moveTo>
                    <a:pt x="118283" y="0"/>
                  </a:moveTo>
                  <a:lnTo>
                    <a:pt x="560260" y="0"/>
                  </a:lnTo>
                  <a:cubicBezTo>
                    <a:pt x="591631" y="0"/>
                    <a:pt x="621717" y="12462"/>
                    <a:pt x="643899" y="34644"/>
                  </a:cubicBezTo>
                  <a:cubicBezTo>
                    <a:pt x="666082" y="56827"/>
                    <a:pt x="678544" y="86913"/>
                    <a:pt x="678544" y="118283"/>
                  </a:cubicBezTo>
                  <a:lnTo>
                    <a:pt x="678544" y="177174"/>
                  </a:lnTo>
                  <a:cubicBezTo>
                    <a:pt x="678544" y="208544"/>
                    <a:pt x="666082" y="238630"/>
                    <a:pt x="643899" y="260813"/>
                  </a:cubicBezTo>
                  <a:cubicBezTo>
                    <a:pt x="621717" y="282995"/>
                    <a:pt x="591631" y="295457"/>
                    <a:pt x="560260" y="295457"/>
                  </a:cubicBezTo>
                  <a:lnTo>
                    <a:pt x="118283" y="295457"/>
                  </a:lnTo>
                  <a:cubicBezTo>
                    <a:pt x="86913" y="295457"/>
                    <a:pt x="56827" y="282995"/>
                    <a:pt x="34644" y="260813"/>
                  </a:cubicBezTo>
                  <a:cubicBezTo>
                    <a:pt x="12462" y="238630"/>
                    <a:pt x="0" y="208544"/>
                    <a:pt x="0" y="177174"/>
                  </a:cubicBezTo>
                  <a:lnTo>
                    <a:pt x="0" y="118283"/>
                  </a:lnTo>
                  <a:cubicBezTo>
                    <a:pt x="0" y="86913"/>
                    <a:pt x="12462" y="56827"/>
                    <a:pt x="34644" y="34644"/>
                  </a:cubicBezTo>
                  <a:cubicBezTo>
                    <a:pt x="56827" y="12462"/>
                    <a:pt x="86913" y="0"/>
                    <a:pt x="118283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78544" cy="343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99582" y="3940886"/>
            <a:ext cx="3299528" cy="1233716"/>
            <a:chOff x="0" y="0"/>
            <a:chExt cx="684123" cy="2557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4123" cy="255798"/>
            </a:xfrm>
            <a:custGeom>
              <a:avLst/>
              <a:gdLst/>
              <a:ahLst/>
              <a:cxnLst/>
              <a:rect l="l" t="t" r="r" b="b"/>
              <a:pathLst>
                <a:path w="684123" h="255798">
                  <a:moveTo>
                    <a:pt x="117319" y="0"/>
                  </a:moveTo>
                  <a:lnTo>
                    <a:pt x="566804" y="0"/>
                  </a:lnTo>
                  <a:cubicBezTo>
                    <a:pt x="597919" y="0"/>
                    <a:pt x="627760" y="12360"/>
                    <a:pt x="649761" y="34362"/>
                  </a:cubicBezTo>
                  <a:cubicBezTo>
                    <a:pt x="671762" y="56363"/>
                    <a:pt x="684123" y="86204"/>
                    <a:pt x="684123" y="117319"/>
                  </a:cubicBezTo>
                  <a:lnTo>
                    <a:pt x="684123" y="138480"/>
                  </a:lnTo>
                  <a:cubicBezTo>
                    <a:pt x="684123" y="203273"/>
                    <a:pt x="631597" y="255798"/>
                    <a:pt x="566804" y="255798"/>
                  </a:cubicBezTo>
                  <a:lnTo>
                    <a:pt x="117319" y="255798"/>
                  </a:lnTo>
                  <a:cubicBezTo>
                    <a:pt x="52525" y="255798"/>
                    <a:pt x="0" y="203273"/>
                    <a:pt x="0" y="138480"/>
                  </a:cubicBezTo>
                  <a:lnTo>
                    <a:pt x="0" y="117319"/>
                  </a:lnTo>
                  <a:cubicBezTo>
                    <a:pt x="0" y="52525"/>
                    <a:pt x="52525" y="0"/>
                    <a:pt x="117319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84123" cy="303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48468" y="3898927"/>
            <a:ext cx="3457585" cy="1201198"/>
            <a:chOff x="0" y="0"/>
            <a:chExt cx="716894" cy="2490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6894" cy="249056"/>
            </a:xfrm>
            <a:custGeom>
              <a:avLst/>
              <a:gdLst/>
              <a:ahLst/>
              <a:cxnLst/>
              <a:rect l="l" t="t" r="r" b="b"/>
              <a:pathLst>
                <a:path w="716894" h="249056">
                  <a:moveTo>
                    <a:pt x="111956" y="0"/>
                  </a:moveTo>
                  <a:lnTo>
                    <a:pt x="604939" y="0"/>
                  </a:lnTo>
                  <a:cubicBezTo>
                    <a:pt x="666770" y="0"/>
                    <a:pt x="716894" y="50124"/>
                    <a:pt x="716894" y="111956"/>
                  </a:cubicBezTo>
                  <a:lnTo>
                    <a:pt x="716894" y="137100"/>
                  </a:lnTo>
                  <a:cubicBezTo>
                    <a:pt x="716894" y="198932"/>
                    <a:pt x="666770" y="249056"/>
                    <a:pt x="604939" y="249056"/>
                  </a:cubicBezTo>
                  <a:lnTo>
                    <a:pt x="111956" y="249056"/>
                  </a:lnTo>
                  <a:cubicBezTo>
                    <a:pt x="50124" y="249056"/>
                    <a:pt x="0" y="198932"/>
                    <a:pt x="0" y="137100"/>
                  </a:cubicBezTo>
                  <a:lnTo>
                    <a:pt x="0" y="111956"/>
                  </a:lnTo>
                  <a:cubicBezTo>
                    <a:pt x="0" y="50124"/>
                    <a:pt x="50124" y="0"/>
                    <a:pt x="111956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16894" cy="29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92603" y="5365876"/>
            <a:ext cx="3196436" cy="319643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907" r="-38197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46092" y="5365876"/>
            <a:ext cx="3196436" cy="319643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187" r="-25187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99582" y="5365876"/>
            <a:ext cx="3196436" cy="319643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53071" y="5365876"/>
            <a:ext cx="3196436" cy="319643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3626" r="-1362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3" name="Freeform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938327">
            <a:off x="411507" y="1635692"/>
            <a:ext cx="2661830" cy="2421156"/>
          </a:xfrm>
          <a:custGeom>
            <a:avLst/>
            <a:gdLst/>
            <a:ahLst/>
            <a:cxnLst/>
            <a:rect l="l" t="t" r="r" b="b"/>
            <a:pathLst>
              <a:path w="2661830" h="2421156">
                <a:moveTo>
                  <a:pt x="0" y="0"/>
                </a:moveTo>
                <a:lnTo>
                  <a:pt x="2661830" y="0"/>
                </a:lnTo>
                <a:lnTo>
                  <a:pt x="2661830" y="2421155"/>
                </a:lnTo>
                <a:lnTo>
                  <a:pt x="0" y="2421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2618">
            <a:off x="15815761" y="7550110"/>
            <a:ext cx="2661830" cy="2421156"/>
          </a:xfrm>
          <a:custGeom>
            <a:avLst/>
            <a:gdLst/>
            <a:ahLst/>
            <a:cxnLst/>
            <a:rect l="l" t="t" r="r" b="b"/>
            <a:pathLst>
              <a:path w="2661830" h="2421156">
                <a:moveTo>
                  <a:pt x="0" y="0"/>
                </a:moveTo>
                <a:lnTo>
                  <a:pt x="2661830" y="0"/>
                </a:lnTo>
                <a:lnTo>
                  <a:pt x="2661830" y="2421156"/>
                </a:lnTo>
                <a:lnTo>
                  <a:pt x="0" y="24211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2896008" y="1739231"/>
            <a:ext cx="12514147" cy="11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Cele praktyki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01945" y="3945636"/>
            <a:ext cx="2967617" cy="115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Edukacja żywieniowa pracowników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25264" y="3962448"/>
            <a:ext cx="2980666" cy="1154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218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Wsparcie </a:t>
            </a:r>
          </a:p>
          <a:p>
            <a:pPr algn="ctr">
              <a:lnSpc>
                <a:spcPts val="3055"/>
              </a:lnSpc>
            </a:pPr>
            <a:r>
              <a:rPr lang="en-US" sz="218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 kształtowaniu zdrowych nawyków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85307" y="4125567"/>
            <a:ext cx="3101113" cy="80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27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Promocja zdrowego stylu życia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332932" y="3827813"/>
            <a:ext cx="3273120" cy="115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2"/>
              </a:lnSpc>
            </a:pPr>
            <a:r>
              <a:rPr lang="en-US" sz="218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Budowanie świadomości prozdrowotnej</a:t>
            </a:r>
          </a:p>
        </p:txBody>
      </p:sp>
      <p:sp>
        <p:nvSpPr>
          <p:cNvPr id="30" name="Freeform 30" descr="Kiwi"/>
          <p:cNvSpPr/>
          <p:nvPr/>
        </p:nvSpPr>
        <p:spPr>
          <a:xfrm rot="1030282">
            <a:off x="14950580" y="869261"/>
            <a:ext cx="2761522" cy="1280342"/>
          </a:xfrm>
          <a:custGeom>
            <a:avLst/>
            <a:gdLst/>
            <a:ahLst/>
            <a:cxnLst/>
            <a:rect l="l" t="t" r="r" b="b"/>
            <a:pathLst>
              <a:path w="2761522" h="1280342">
                <a:moveTo>
                  <a:pt x="0" y="0"/>
                </a:moveTo>
                <a:lnTo>
                  <a:pt x="2761521" y="0"/>
                </a:lnTo>
                <a:lnTo>
                  <a:pt x="2761521" y="1280342"/>
                </a:lnTo>
                <a:lnTo>
                  <a:pt x="0" y="128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1" name="Freeform 31" descr="Logotyp Głównego Inspektoratu Ochrony Środowiska."/>
          <p:cNvSpPr/>
          <p:nvPr/>
        </p:nvSpPr>
        <p:spPr>
          <a:xfrm>
            <a:off x="9082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3" y="0"/>
                </a:lnTo>
                <a:lnTo>
                  <a:pt x="3374253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01187" y="-1200903"/>
            <a:ext cx="10294691" cy="12688805"/>
          </a:xfrm>
          <a:custGeom>
            <a:avLst/>
            <a:gdLst/>
            <a:ahLst/>
            <a:cxnLst/>
            <a:rect l="l" t="t" r="r" b="b"/>
            <a:pathLst>
              <a:path w="10294691" h="12688805">
                <a:moveTo>
                  <a:pt x="0" y="0"/>
                </a:moveTo>
                <a:lnTo>
                  <a:pt x="10294691" y="0"/>
                </a:lnTo>
                <a:lnTo>
                  <a:pt x="10294691" y="12688806"/>
                </a:lnTo>
                <a:lnTo>
                  <a:pt x="0" y="12688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 descr="Publikacja w intranecie na temat badania składu ciała."/>
          <p:cNvGrpSpPr/>
          <p:nvPr/>
        </p:nvGrpSpPr>
        <p:grpSpPr>
          <a:xfrm>
            <a:off x="10435700" y="1188391"/>
            <a:ext cx="5993428" cy="8069909"/>
            <a:chOff x="0" y="0"/>
            <a:chExt cx="812800" cy="10944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94402"/>
            </a:xfrm>
            <a:custGeom>
              <a:avLst/>
              <a:gdLst/>
              <a:ahLst/>
              <a:cxnLst/>
              <a:rect l="l" t="t" r="r" b="b"/>
              <a:pathLst>
                <a:path w="812800" h="1094402">
                  <a:moveTo>
                    <a:pt x="29710" y="0"/>
                  </a:moveTo>
                  <a:lnTo>
                    <a:pt x="783090" y="0"/>
                  </a:lnTo>
                  <a:cubicBezTo>
                    <a:pt x="799498" y="0"/>
                    <a:pt x="812800" y="13302"/>
                    <a:pt x="812800" y="29710"/>
                  </a:cubicBezTo>
                  <a:lnTo>
                    <a:pt x="812800" y="1064693"/>
                  </a:lnTo>
                  <a:cubicBezTo>
                    <a:pt x="812800" y="1072572"/>
                    <a:pt x="809670" y="1080129"/>
                    <a:pt x="804098" y="1085701"/>
                  </a:cubicBezTo>
                  <a:cubicBezTo>
                    <a:pt x="798527" y="1091272"/>
                    <a:pt x="790970" y="1094402"/>
                    <a:pt x="783090" y="1094402"/>
                  </a:cubicBezTo>
                  <a:lnTo>
                    <a:pt x="29710" y="1094402"/>
                  </a:lnTo>
                  <a:cubicBezTo>
                    <a:pt x="13302" y="1094402"/>
                    <a:pt x="0" y="1081101"/>
                    <a:pt x="0" y="1064693"/>
                  </a:cubicBezTo>
                  <a:lnTo>
                    <a:pt x="0" y="29710"/>
                  </a:lnTo>
                  <a:cubicBezTo>
                    <a:pt x="0" y="13302"/>
                    <a:pt x="13302" y="0"/>
                    <a:pt x="29710" y="0"/>
                  </a:cubicBezTo>
                  <a:close/>
                </a:path>
              </a:pathLst>
            </a:custGeom>
            <a:blipFill>
              <a:blip r:embed="rId5"/>
              <a:stretch>
                <a:fillRect t="-27657" b="-27657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08646" y="6983169"/>
            <a:ext cx="3272462" cy="2976577"/>
          </a:xfrm>
          <a:custGeom>
            <a:avLst/>
            <a:gdLst/>
            <a:ahLst/>
            <a:cxnLst/>
            <a:rect l="l" t="t" r="r" b="b"/>
            <a:pathLst>
              <a:path w="3272462" h="2976577">
                <a:moveTo>
                  <a:pt x="0" y="0"/>
                </a:moveTo>
                <a:lnTo>
                  <a:pt x="3272462" y="0"/>
                </a:lnTo>
                <a:lnTo>
                  <a:pt x="3272462" y="2976577"/>
                </a:lnTo>
                <a:lnTo>
                  <a:pt x="0" y="2976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 descr="Jabłko"/>
          <p:cNvSpPr/>
          <p:nvPr/>
        </p:nvSpPr>
        <p:spPr>
          <a:xfrm rot="-873249">
            <a:off x="15714169" y="-77506"/>
            <a:ext cx="1928492" cy="2251954"/>
          </a:xfrm>
          <a:custGeom>
            <a:avLst/>
            <a:gdLst/>
            <a:ahLst/>
            <a:cxnLst/>
            <a:rect l="l" t="t" r="r" b="b"/>
            <a:pathLst>
              <a:path w="1928492" h="2251954">
                <a:moveTo>
                  <a:pt x="0" y="0"/>
                </a:moveTo>
                <a:lnTo>
                  <a:pt x="1928492" y="0"/>
                </a:lnTo>
                <a:lnTo>
                  <a:pt x="1928492" y="2251955"/>
                </a:lnTo>
                <a:lnTo>
                  <a:pt x="0" y="2251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245119" y="1815542"/>
            <a:ext cx="6898881" cy="11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Jak działamy?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8289" y="3324626"/>
            <a:ext cx="7295711" cy="393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Wykłady i webinary z ekspertami NIZP-PZH i NFZ</a:t>
            </a:r>
          </a:p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Analiza składu ciała 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    z konsultacjami dietetycznymi</a:t>
            </a:r>
          </a:p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Dostęp do materiałów 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     w intranecie</a:t>
            </a:r>
          </a:p>
          <a:p>
            <a:pPr algn="just">
              <a:lnSpc>
                <a:spcPts val="4479"/>
              </a:lnSpc>
            </a:pPr>
            <a:endParaRPr lang="en-US" sz="3199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Freeform 9" descr="Logotyp Głównego Inspektoratu Ochrony Środowiska."/>
          <p:cNvSpPr/>
          <p:nvPr/>
        </p:nvSpPr>
        <p:spPr>
          <a:xfrm>
            <a:off x="0" y="-3846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 descr="Kobieta na urządzeniu do badania składu ciała. "/>
          <p:cNvGrpSpPr/>
          <p:nvPr/>
        </p:nvGrpSpPr>
        <p:grpSpPr>
          <a:xfrm>
            <a:off x="14989015" y="3117760"/>
            <a:ext cx="2270285" cy="6782186"/>
            <a:chOff x="0" y="0"/>
            <a:chExt cx="2534315" cy="75709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4314" cy="7570941"/>
            </a:xfrm>
            <a:custGeom>
              <a:avLst/>
              <a:gdLst/>
              <a:ahLst/>
              <a:cxnLst/>
              <a:rect l="l" t="t" r="r" b="b"/>
              <a:pathLst>
                <a:path w="2534314" h="7570941">
                  <a:moveTo>
                    <a:pt x="78433" y="0"/>
                  </a:moveTo>
                  <a:lnTo>
                    <a:pt x="2455882" y="0"/>
                  </a:lnTo>
                  <a:cubicBezTo>
                    <a:pt x="2476684" y="0"/>
                    <a:pt x="2496633" y="8263"/>
                    <a:pt x="2511342" y="22972"/>
                  </a:cubicBezTo>
                  <a:cubicBezTo>
                    <a:pt x="2526051" y="37681"/>
                    <a:pt x="2534314" y="57631"/>
                    <a:pt x="2534314" y="78433"/>
                  </a:cubicBezTo>
                  <a:lnTo>
                    <a:pt x="2534314" y="7492509"/>
                  </a:lnTo>
                  <a:cubicBezTo>
                    <a:pt x="2534314" y="7535825"/>
                    <a:pt x="2499199" y="7570941"/>
                    <a:pt x="2455882" y="7570941"/>
                  </a:cubicBezTo>
                  <a:lnTo>
                    <a:pt x="78433" y="7570941"/>
                  </a:lnTo>
                  <a:cubicBezTo>
                    <a:pt x="57631" y="7570941"/>
                    <a:pt x="37681" y="7562678"/>
                    <a:pt x="22972" y="7547969"/>
                  </a:cubicBezTo>
                  <a:cubicBezTo>
                    <a:pt x="8263" y="7533260"/>
                    <a:pt x="0" y="7513310"/>
                    <a:pt x="0" y="7492509"/>
                  </a:cubicBezTo>
                  <a:lnTo>
                    <a:pt x="0" y="78433"/>
                  </a:lnTo>
                  <a:cubicBezTo>
                    <a:pt x="0" y="57631"/>
                    <a:pt x="8263" y="37681"/>
                    <a:pt x="22972" y="22972"/>
                  </a:cubicBezTo>
                  <a:cubicBezTo>
                    <a:pt x="37681" y="8263"/>
                    <a:pt x="57631" y="0"/>
                    <a:pt x="78433" y="0"/>
                  </a:cubicBezTo>
                  <a:close/>
                </a:path>
              </a:pathLst>
            </a:custGeom>
            <a:blipFill>
              <a:blip r:embed="rId10"/>
              <a:stretch>
                <a:fillRect l="-4130" r="-4130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825160" y="9021494"/>
            <a:ext cx="1434140" cy="473611"/>
            <a:chOff x="0" y="0"/>
            <a:chExt cx="377716" cy="124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716" cy="124737"/>
            </a:xfrm>
            <a:custGeom>
              <a:avLst/>
              <a:gdLst/>
              <a:ahLst/>
              <a:cxnLst/>
              <a:rect l="l" t="t" r="r" b="b"/>
              <a:pathLst>
                <a:path w="377716" h="124737">
                  <a:moveTo>
                    <a:pt x="62369" y="0"/>
                  </a:moveTo>
                  <a:lnTo>
                    <a:pt x="315347" y="0"/>
                  </a:lnTo>
                  <a:cubicBezTo>
                    <a:pt x="349792" y="0"/>
                    <a:pt x="377716" y="27923"/>
                    <a:pt x="377716" y="62369"/>
                  </a:cubicBezTo>
                  <a:lnTo>
                    <a:pt x="377716" y="62369"/>
                  </a:lnTo>
                  <a:cubicBezTo>
                    <a:pt x="377716" y="96814"/>
                    <a:pt x="349792" y="124737"/>
                    <a:pt x="315347" y="124737"/>
                  </a:cubicBezTo>
                  <a:lnTo>
                    <a:pt x="62369" y="124737"/>
                  </a:lnTo>
                  <a:cubicBezTo>
                    <a:pt x="27923" y="124737"/>
                    <a:pt x="0" y="96814"/>
                    <a:pt x="0" y="62369"/>
                  </a:cubicBezTo>
                  <a:lnTo>
                    <a:pt x="0" y="62369"/>
                  </a:lnTo>
                  <a:cubicBezTo>
                    <a:pt x="0" y="27923"/>
                    <a:pt x="27923" y="0"/>
                    <a:pt x="62369" y="0"/>
                  </a:cubicBezTo>
                  <a:close/>
                </a:path>
              </a:pathLst>
            </a:custGeom>
            <a:solidFill>
              <a:srgbClr val="A2561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77716" cy="172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 descr="Prelekcja o zdrowym odżywianiu. Prowadząca spotkanie. "/>
          <p:cNvGrpSpPr/>
          <p:nvPr/>
        </p:nvGrpSpPr>
        <p:grpSpPr>
          <a:xfrm>
            <a:off x="9352809" y="3031357"/>
            <a:ext cx="3987770" cy="2706650"/>
            <a:chOff x="0" y="0"/>
            <a:chExt cx="1080088" cy="7330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0088" cy="733097"/>
            </a:xfrm>
            <a:custGeom>
              <a:avLst/>
              <a:gdLst/>
              <a:ahLst/>
              <a:cxnLst/>
              <a:rect l="l" t="t" r="r" b="b"/>
              <a:pathLst>
                <a:path w="1080088" h="733097">
                  <a:moveTo>
                    <a:pt x="44653" y="0"/>
                  </a:moveTo>
                  <a:lnTo>
                    <a:pt x="1035436" y="0"/>
                  </a:lnTo>
                  <a:cubicBezTo>
                    <a:pt x="1060097" y="0"/>
                    <a:pt x="1080088" y="19992"/>
                    <a:pt x="1080088" y="44653"/>
                  </a:cubicBezTo>
                  <a:lnTo>
                    <a:pt x="1080088" y="688444"/>
                  </a:lnTo>
                  <a:cubicBezTo>
                    <a:pt x="1080088" y="713105"/>
                    <a:pt x="1060097" y="733097"/>
                    <a:pt x="1035436" y="733097"/>
                  </a:cubicBezTo>
                  <a:lnTo>
                    <a:pt x="44653" y="733097"/>
                  </a:lnTo>
                  <a:cubicBezTo>
                    <a:pt x="19992" y="733097"/>
                    <a:pt x="0" y="713105"/>
                    <a:pt x="0" y="688444"/>
                  </a:cubicBezTo>
                  <a:lnTo>
                    <a:pt x="0" y="44653"/>
                  </a:lnTo>
                  <a:cubicBezTo>
                    <a:pt x="0" y="19992"/>
                    <a:pt x="19992" y="0"/>
                    <a:pt x="44653" y="0"/>
                  </a:cubicBezTo>
                  <a:close/>
                </a:path>
              </a:pathLst>
            </a:custGeom>
            <a:blipFill>
              <a:blip r:embed="rId3"/>
              <a:stretch>
                <a:fillRect l="-1278" r="-1278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 descr="Prelekcja o zdrowym odżywianiu. Uczestnicy spotkania. "/>
          <p:cNvGrpSpPr/>
          <p:nvPr/>
        </p:nvGrpSpPr>
        <p:grpSpPr>
          <a:xfrm>
            <a:off x="13513932" y="3031357"/>
            <a:ext cx="3396799" cy="2706650"/>
            <a:chOff x="0" y="0"/>
            <a:chExt cx="920024" cy="7330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0024" cy="733097"/>
            </a:xfrm>
            <a:custGeom>
              <a:avLst/>
              <a:gdLst/>
              <a:ahLst/>
              <a:cxnLst/>
              <a:rect l="l" t="t" r="r" b="b"/>
              <a:pathLst>
                <a:path w="920024" h="733097">
                  <a:moveTo>
                    <a:pt x="52421" y="0"/>
                  </a:moveTo>
                  <a:lnTo>
                    <a:pt x="867602" y="0"/>
                  </a:lnTo>
                  <a:cubicBezTo>
                    <a:pt x="881505" y="0"/>
                    <a:pt x="894839" y="5523"/>
                    <a:pt x="904670" y="15354"/>
                  </a:cubicBezTo>
                  <a:cubicBezTo>
                    <a:pt x="914501" y="25185"/>
                    <a:pt x="920024" y="38518"/>
                    <a:pt x="920024" y="52421"/>
                  </a:cubicBezTo>
                  <a:lnTo>
                    <a:pt x="920024" y="680676"/>
                  </a:lnTo>
                  <a:cubicBezTo>
                    <a:pt x="920024" y="694578"/>
                    <a:pt x="914501" y="707912"/>
                    <a:pt x="904670" y="717743"/>
                  </a:cubicBezTo>
                  <a:cubicBezTo>
                    <a:pt x="894839" y="727574"/>
                    <a:pt x="881505" y="733097"/>
                    <a:pt x="867602" y="733097"/>
                  </a:cubicBezTo>
                  <a:lnTo>
                    <a:pt x="52421" y="733097"/>
                  </a:lnTo>
                  <a:cubicBezTo>
                    <a:pt x="38518" y="733097"/>
                    <a:pt x="25185" y="727574"/>
                    <a:pt x="15354" y="717743"/>
                  </a:cubicBezTo>
                  <a:cubicBezTo>
                    <a:pt x="5523" y="707912"/>
                    <a:pt x="0" y="694578"/>
                    <a:pt x="0" y="680676"/>
                  </a:cubicBezTo>
                  <a:lnTo>
                    <a:pt x="0" y="52421"/>
                  </a:lnTo>
                  <a:cubicBezTo>
                    <a:pt x="0" y="38518"/>
                    <a:pt x="5523" y="25185"/>
                    <a:pt x="15354" y="15354"/>
                  </a:cubicBezTo>
                  <a:cubicBezTo>
                    <a:pt x="25185" y="5523"/>
                    <a:pt x="38518" y="0"/>
                    <a:pt x="52421" y="0"/>
                  </a:cubicBezTo>
                  <a:close/>
                </a:path>
              </a:pathLst>
            </a:custGeom>
            <a:blipFill>
              <a:blip r:embed="rId4"/>
              <a:stretch>
                <a:fillRect t="-769" b="-769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 descr="Spotkanie przy stoliku, dwie kobiety coś tłumaczą dwóm innym kobietom."/>
          <p:cNvGrpSpPr/>
          <p:nvPr/>
        </p:nvGrpSpPr>
        <p:grpSpPr>
          <a:xfrm>
            <a:off x="9352809" y="5924433"/>
            <a:ext cx="7557922" cy="2575048"/>
            <a:chOff x="0" y="0"/>
            <a:chExt cx="2047065" cy="6974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7065" cy="697452"/>
            </a:xfrm>
            <a:custGeom>
              <a:avLst/>
              <a:gdLst/>
              <a:ahLst/>
              <a:cxnLst/>
              <a:rect l="l" t="t" r="r" b="b"/>
              <a:pathLst>
                <a:path w="2047065" h="697452">
                  <a:moveTo>
                    <a:pt x="23560" y="0"/>
                  </a:moveTo>
                  <a:lnTo>
                    <a:pt x="2023505" y="0"/>
                  </a:lnTo>
                  <a:cubicBezTo>
                    <a:pt x="2036516" y="0"/>
                    <a:pt x="2047065" y="10548"/>
                    <a:pt x="2047065" y="23560"/>
                  </a:cubicBezTo>
                  <a:lnTo>
                    <a:pt x="2047065" y="673892"/>
                  </a:lnTo>
                  <a:cubicBezTo>
                    <a:pt x="2047065" y="686904"/>
                    <a:pt x="2036516" y="697452"/>
                    <a:pt x="2023505" y="697452"/>
                  </a:cubicBezTo>
                  <a:lnTo>
                    <a:pt x="23560" y="697452"/>
                  </a:lnTo>
                  <a:cubicBezTo>
                    <a:pt x="10548" y="697452"/>
                    <a:pt x="0" y="686904"/>
                    <a:pt x="0" y="673892"/>
                  </a:cubicBezTo>
                  <a:lnTo>
                    <a:pt x="0" y="23560"/>
                  </a:lnTo>
                  <a:cubicBezTo>
                    <a:pt x="0" y="10548"/>
                    <a:pt x="10548" y="0"/>
                    <a:pt x="23560" y="0"/>
                  </a:cubicBezTo>
                  <a:close/>
                </a:path>
              </a:pathLst>
            </a:custGeom>
            <a:blipFill>
              <a:blip r:embed="rId5"/>
              <a:stretch>
                <a:fillRect t="-54781" b="-54781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34331" y="1690191"/>
            <a:ext cx="6461378" cy="212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Przykłady wydarzeń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09997">
            <a:off x="14670924" y="673541"/>
            <a:ext cx="2449423" cy="2227954"/>
          </a:xfrm>
          <a:custGeom>
            <a:avLst/>
            <a:gdLst/>
            <a:ahLst/>
            <a:cxnLst/>
            <a:rect l="l" t="t" r="r" b="b"/>
            <a:pathLst>
              <a:path w="2449423" h="2227954">
                <a:moveTo>
                  <a:pt x="0" y="0"/>
                </a:moveTo>
                <a:lnTo>
                  <a:pt x="2449423" y="0"/>
                </a:lnTo>
                <a:lnTo>
                  <a:pt x="2449423" y="2227954"/>
                </a:lnTo>
                <a:lnTo>
                  <a:pt x="0" y="2227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09997">
            <a:off x="152556" y="7787135"/>
            <a:ext cx="2449423" cy="2227954"/>
          </a:xfrm>
          <a:custGeom>
            <a:avLst/>
            <a:gdLst/>
            <a:ahLst/>
            <a:cxnLst/>
            <a:rect l="l" t="t" r="r" b="b"/>
            <a:pathLst>
              <a:path w="2449423" h="2227954">
                <a:moveTo>
                  <a:pt x="0" y="0"/>
                </a:moveTo>
                <a:lnTo>
                  <a:pt x="2449423" y="0"/>
                </a:lnTo>
                <a:lnTo>
                  <a:pt x="2449423" y="2227954"/>
                </a:lnTo>
                <a:lnTo>
                  <a:pt x="0" y="2227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 descr="Truskawki"/>
          <p:cNvSpPr/>
          <p:nvPr/>
        </p:nvSpPr>
        <p:spPr>
          <a:xfrm rot="-1811028">
            <a:off x="-74811" y="2056643"/>
            <a:ext cx="2415937" cy="2570145"/>
          </a:xfrm>
          <a:custGeom>
            <a:avLst/>
            <a:gdLst/>
            <a:ahLst/>
            <a:cxnLst/>
            <a:rect l="l" t="t" r="r" b="b"/>
            <a:pathLst>
              <a:path w="2415937" h="2570145">
                <a:moveTo>
                  <a:pt x="0" y="0"/>
                </a:moveTo>
                <a:lnTo>
                  <a:pt x="2415937" y="0"/>
                </a:lnTo>
                <a:lnTo>
                  <a:pt x="2415937" y="2570145"/>
                </a:lnTo>
                <a:lnTo>
                  <a:pt x="0" y="257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885647" y="4298957"/>
            <a:ext cx="7295711" cy="458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Jak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jeść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zdrowo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dbać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pl-PL" sz="3199" dirty="0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5436" lvl="1" algn="l">
              <a:lnSpc>
                <a:spcPts val="4479"/>
              </a:lnSpc>
            </a:pPr>
            <a:r>
              <a:rPr lang="pl-PL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planetę</a:t>
            </a:r>
            <a:endParaRPr lang="en-US" sz="3199" dirty="0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Styl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życia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dobry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mózgu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dieta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MIND</a:t>
            </a:r>
          </a:p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Przepisy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zdrowe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udane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Święta</a:t>
            </a:r>
            <a:endParaRPr lang="en-US" sz="3199" dirty="0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90872" lvl="1" indent="-345436" algn="l">
              <a:lnSpc>
                <a:spcPts val="4479"/>
              </a:lnSpc>
              <a:buFont typeface="Arial"/>
              <a:buChar char="•"/>
            </a:pPr>
            <a:r>
              <a:rPr lang="en-US" sz="3199" dirty="0" err="1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Dzień</a:t>
            </a:r>
            <a:r>
              <a:rPr lang="en-US" sz="3199" dirty="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z NIZP-PZH</a:t>
            </a:r>
          </a:p>
          <a:p>
            <a:pPr algn="just">
              <a:lnSpc>
                <a:spcPts val="4479"/>
              </a:lnSpc>
            </a:pPr>
            <a:endParaRPr lang="en-US" sz="3199" dirty="0">
              <a:solidFill>
                <a:srgbClr val="A256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 flipH="1" flipV="1">
            <a:off x="-7369685" y="2857304"/>
            <a:ext cx="10386522" cy="12801992"/>
          </a:xfrm>
          <a:custGeom>
            <a:avLst/>
            <a:gdLst/>
            <a:ahLst/>
            <a:cxnLst/>
            <a:rect l="l" t="t" r="r" b="b"/>
            <a:pathLst>
              <a:path w="10386522" h="12801992">
                <a:moveTo>
                  <a:pt x="10386521" y="12801992"/>
                </a:moveTo>
                <a:lnTo>
                  <a:pt x="0" y="12801992"/>
                </a:lnTo>
                <a:lnTo>
                  <a:pt x="0" y="0"/>
                </a:lnTo>
                <a:lnTo>
                  <a:pt x="10386521" y="0"/>
                </a:lnTo>
                <a:lnTo>
                  <a:pt x="10386521" y="12801992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09997">
            <a:off x="15226553" y="522786"/>
            <a:ext cx="2449423" cy="2227954"/>
          </a:xfrm>
          <a:custGeom>
            <a:avLst/>
            <a:gdLst/>
            <a:ahLst/>
            <a:cxnLst/>
            <a:rect l="l" t="t" r="r" b="b"/>
            <a:pathLst>
              <a:path w="2449423" h="2227954">
                <a:moveTo>
                  <a:pt x="0" y="0"/>
                </a:moveTo>
                <a:lnTo>
                  <a:pt x="2449423" y="0"/>
                </a:lnTo>
                <a:lnTo>
                  <a:pt x="2449423" y="2227954"/>
                </a:lnTo>
                <a:lnTo>
                  <a:pt x="0" y="2227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09997">
            <a:off x="565508" y="7456986"/>
            <a:ext cx="2449423" cy="2227954"/>
          </a:xfrm>
          <a:custGeom>
            <a:avLst/>
            <a:gdLst/>
            <a:ahLst/>
            <a:cxnLst/>
            <a:rect l="l" t="t" r="r" b="b"/>
            <a:pathLst>
              <a:path w="2449423" h="2227954">
                <a:moveTo>
                  <a:pt x="0" y="0"/>
                </a:moveTo>
                <a:lnTo>
                  <a:pt x="2449423" y="0"/>
                </a:lnTo>
                <a:lnTo>
                  <a:pt x="2449423" y="2227954"/>
                </a:lnTo>
                <a:lnTo>
                  <a:pt x="0" y="2227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 descr="Truskawki."/>
          <p:cNvSpPr/>
          <p:nvPr/>
        </p:nvSpPr>
        <p:spPr>
          <a:xfrm rot="-1811028">
            <a:off x="295817" y="2978026"/>
            <a:ext cx="2415937" cy="2570145"/>
          </a:xfrm>
          <a:custGeom>
            <a:avLst/>
            <a:gdLst/>
            <a:ahLst/>
            <a:cxnLst/>
            <a:rect l="l" t="t" r="r" b="b"/>
            <a:pathLst>
              <a:path w="2415937" h="2570145">
                <a:moveTo>
                  <a:pt x="0" y="0"/>
                </a:moveTo>
                <a:lnTo>
                  <a:pt x="2415937" y="0"/>
                </a:lnTo>
                <a:lnTo>
                  <a:pt x="2415937" y="2570145"/>
                </a:lnTo>
                <a:lnTo>
                  <a:pt x="0" y="2570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 descr="Logotyp Narodowego Funduszu Zdrowia"/>
          <p:cNvSpPr/>
          <p:nvPr/>
        </p:nvSpPr>
        <p:spPr>
          <a:xfrm>
            <a:off x="9958031" y="2866700"/>
            <a:ext cx="4745950" cy="3144791"/>
          </a:xfrm>
          <a:custGeom>
            <a:avLst/>
            <a:gdLst/>
            <a:ahLst/>
            <a:cxnLst/>
            <a:rect l="l" t="t" r="r" b="b"/>
            <a:pathLst>
              <a:path w="4745950" h="3144791">
                <a:moveTo>
                  <a:pt x="0" y="0"/>
                </a:moveTo>
                <a:lnTo>
                  <a:pt x="4745949" y="0"/>
                </a:lnTo>
                <a:lnTo>
                  <a:pt x="4745949" y="3144791"/>
                </a:lnTo>
                <a:lnTo>
                  <a:pt x="0" y="314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20" b="-19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 descr="Logotyp Głównego Inspektoratu Ochrony Środowiska."/>
          <p:cNvSpPr/>
          <p:nvPr/>
        </p:nvSpPr>
        <p:spPr>
          <a:xfrm>
            <a:off x="0" y="-64752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 descr="Logotyp Narodowego Instytutu Zdrowia Publicznego."/>
          <p:cNvSpPr/>
          <p:nvPr/>
        </p:nvSpPr>
        <p:spPr>
          <a:xfrm>
            <a:off x="4711696" y="3372342"/>
            <a:ext cx="3926740" cy="3932075"/>
          </a:xfrm>
          <a:custGeom>
            <a:avLst/>
            <a:gdLst/>
            <a:ahLst/>
            <a:cxnLst/>
            <a:rect l="l" t="t" r="r" b="b"/>
            <a:pathLst>
              <a:path w="3926740" h="3932075">
                <a:moveTo>
                  <a:pt x="0" y="0"/>
                </a:moveTo>
                <a:lnTo>
                  <a:pt x="3926740" y="0"/>
                </a:lnTo>
                <a:lnTo>
                  <a:pt x="3926740" y="3932075"/>
                </a:lnTo>
                <a:lnTo>
                  <a:pt x="0" y="3932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 descr="Logotyp Narodowego Centrum Edukacji Żywieniowej."/>
          <p:cNvSpPr/>
          <p:nvPr/>
        </p:nvSpPr>
        <p:spPr>
          <a:xfrm>
            <a:off x="10067524" y="6836564"/>
            <a:ext cx="4526963" cy="2635461"/>
          </a:xfrm>
          <a:custGeom>
            <a:avLst/>
            <a:gdLst/>
            <a:ahLst/>
            <a:cxnLst/>
            <a:rect l="l" t="t" r="r" b="b"/>
            <a:pathLst>
              <a:path w="4526963" h="2635461">
                <a:moveTo>
                  <a:pt x="0" y="0"/>
                </a:moveTo>
                <a:lnTo>
                  <a:pt x="4526963" y="0"/>
                </a:lnTo>
                <a:lnTo>
                  <a:pt x="4526963" y="2635461"/>
                </a:lnTo>
                <a:lnTo>
                  <a:pt x="0" y="26354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187" b="-21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4337285" y="425233"/>
            <a:ext cx="6461378" cy="212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Współpraca </a:t>
            </a:r>
          </a:p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z ekspertami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7371174" y="-3604202"/>
            <a:ext cx="10386522" cy="12801992"/>
          </a:xfrm>
          <a:custGeom>
            <a:avLst/>
            <a:gdLst/>
            <a:ahLst/>
            <a:cxnLst/>
            <a:rect l="l" t="t" r="r" b="b"/>
            <a:pathLst>
              <a:path w="10386522" h="12801992">
                <a:moveTo>
                  <a:pt x="10386522" y="12801992"/>
                </a:moveTo>
                <a:lnTo>
                  <a:pt x="0" y="12801992"/>
                </a:lnTo>
                <a:lnTo>
                  <a:pt x="0" y="0"/>
                </a:lnTo>
                <a:lnTo>
                  <a:pt x="10386522" y="0"/>
                </a:lnTo>
                <a:lnTo>
                  <a:pt x="10386522" y="12801992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 descr="Ręce kilkorga ludzi, którzy trzymają drewniane puzzle. "/>
          <p:cNvGrpSpPr/>
          <p:nvPr/>
        </p:nvGrpSpPr>
        <p:grpSpPr>
          <a:xfrm>
            <a:off x="241983" y="2932646"/>
            <a:ext cx="6971632" cy="4731910"/>
            <a:chOff x="0" y="0"/>
            <a:chExt cx="1080088" cy="733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088" cy="733097"/>
            </a:xfrm>
            <a:custGeom>
              <a:avLst/>
              <a:gdLst/>
              <a:ahLst/>
              <a:cxnLst/>
              <a:rect l="l" t="t" r="r" b="b"/>
              <a:pathLst>
                <a:path w="1080088" h="733097">
                  <a:moveTo>
                    <a:pt x="25541" y="0"/>
                  </a:moveTo>
                  <a:lnTo>
                    <a:pt x="1054547" y="0"/>
                  </a:lnTo>
                  <a:cubicBezTo>
                    <a:pt x="1068653" y="0"/>
                    <a:pt x="1080088" y="11435"/>
                    <a:pt x="1080088" y="25541"/>
                  </a:cubicBezTo>
                  <a:lnTo>
                    <a:pt x="1080088" y="707555"/>
                  </a:lnTo>
                  <a:cubicBezTo>
                    <a:pt x="1080088" y="721661"/>
                    <a:pt x="1068653" y="733097"/>
                    <a:pt x="1054547" y="733097"/>
                  </a:cubicBezTo>
                  <a:lnTo>
                    <a:pt x="25541" y="733097"/>
                  </a:lnTo>
                  <a:cubicBezTo>
                    <a:pt x="11435" y="733097"/>
                    <a:pt x="0" y="721661"/>
                    <a:pt x="0" y="707555"/>
                  </a:cubicBezTo>
                  <a:lnTo>
                    <a:pt x="0" y="25541"/>
                  </a:lnTo>
                  <a:cubicBezTo>
                    <a:pt x="0" y="11435"/>
                    <a:pt x="11435" y="0"/>
                    <a:pt x="25541" y="0"/>
                  </a:cubicBezTo>
                  <a:close/>
                </a:path>
              </a:pathLst>
            </a:custGeom>
            <a:blipFill>
              <a:blip r:embed="rId5"/>
              <a:stretch>
                <a:fillRect l="-937" r="-937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6429">
            <a:off x="4720789" y="7179654"/>
            <a:ext cx="3173619" cy="2886671"/>
          </a:xfrm>
          <a:custGeom>
            <a:avLst/>
            <a:gdLst/>
            <a:ahLst/>
            <a:cxnLst/>
            <a:rect l="l" t="t" r="r" b="b"/>
            <a:pathLst>
              <a:path w="3173619" h="2886671">
                <a:moveTo>
                  <a:pt x="0" y="0"/>
                </a:moveTo>
                <a:lnTo>
                  <a:pt x="3173620" y="0"/>
                </a:lnTo>
                <a:lnTo>
                  <a:pt x="3173620" y="2886672"/>
                </a:lnTo>
                <a:lnTo>
                  <a:pt x="0" y="2886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 descr="Papryki"/>
          <p:cNvSpPr/>
          <p:nvPr/>
        </p:nvSpPr>
        <p:spPr>
          <a:xfrm rot="809225">
            <a:off x="15972810" y="5831846"/>
            <a:ext cx="2180096" cy="2572385"/>
          </a:xfrm>
          <a:custGeom>
            <a:avLst/>
            <a:gdLst/>
            <a:ahLst/>
            <a:cxnLst/>
            <a:rect l="l" t="t" r="r" b="b"/>
            <a:pathLst>
              <a:path w="2180096" h="2572385">
                <a:moveTo>
                  <a:pt x="0" y="0"/>
                </a:moveTo>
                <a:lnTo>
                  <a:pt x="2180096" y="0"/>
                </a:lnTo>
                <a:lnTo>
                  <a:pt x="2180096" y="2572385"/>
                </a:lnTo>
                <a:lnTo>
                  <a:pt x="0" y="2572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7213615" y="478816"/>
            <a:ext cx="9849243" cy="212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Koszty i sposób realizacji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1504" y="3478798"/>
            <a:ext cx="8797194" cy="450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Organizacja naszej dobrej praktyki nie generuje dodatkowych kosztów.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Wszystkie projekty- realizujemy: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• w ramach bieżącej działalności urzędu,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• dzięki współpracy z partnerami     instytucjonalnymi – NIZP-PZH i NFZ,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• z wykorzystaniem dostępnych narzędzi,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    takich jak MS Teams i intranet.</a:t>
            </a:r>
          </a:p>
        </p:txBody>
      </p:sp>
      <p:sp>
        <p:nvSpPr>
          <p:cNvPr id="9" name="Freeform 9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7371174" y="-3604202"/>
            <a:ext cx="10386522" cy="12801992"/>
          </a:xfrm>
          <a:custGeom>
            <a:avLst/>
            <a:gdLst/>
            <a:ahLst/>
            <a:cxnLst/>
            <a:rect l="l" t="t" r="r" b="b"/>
            <a:pathLst>
              <a:path w="10386522" h="12801992">
                <a:moveTo>
                  <a:pt x="10386522" y="12801992"/>
                </a:moveTo>
                <a:lnTo>
                  <a:pt x="0" y="12801992"/>
                </a:lnTo>
                <a:lnTo>
                  <a:pt x="0" y="0"/>
                </a:lnTo>
                <a:lnTo>
                  <a:pt x="10386522" y="0"/>
                </a:lnTo>
                <a:lnTo>
                  <a:pt x="10386522" y="12801992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 descr="Artykuł z intranetu pt. &quot;Odkryj moc zdrowych nawyków z Narodowym Centrum Edukacji Żywieniowej&quot;. Nagranie wykładu dietetyczki z NCEŻ."/>
          <p:cNvGrpSpPr/>
          <p:nvPr/>
        </p:nvGrpSpPr>
        <p:grpSpPr>
          <a:xfrm>
            <a:off x="99369" y="1790212"/>
            <a:ext cx="7855257" cy="7130621"/>
            <a:chOff x="0" y="0"/>
            <a:chExt cx="1117578" cy="10144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7578" cy="1014483"/>
            </a:xfrm>
            <a:custGeom>
              <a:avLst/>
              <a:gdLst/>
              <a:ahLst/>
              <a:cxnLst/>
              <a:rect l="l" t="t" r="r" b="b"/>
              <a:pathLst>
                <a:path w="1117578" h="1014483">
                  <a:moveTo>
                    <a:pt x="22668" y="0"/>
                  </a:moveTo>
                  <a:lnTo>
                    <a:pt x="1094910" y="0"/>
                  </a:lnTo>
                  <a:cubicBezTo>
                    <a:pt x="1100922" y="0"/>
                    <a:pt x="1106687" y="2388"/>
                    <a:pt x="1110938" y="6639"/>
                  </a:cubicBezTo>
                  <a:cubicBezTo>
                    <a:pt x="1115189" y="10890"/>
                    <a:pt x="1117578" y="16656"/>
                    <a:pt x="1117578" y="22668"/>
                  </a:cubicBezTo>
                  <a:lnTo>
                    <a:pt x="1117578" y="991815"/>
                  </a:lnTo>
                  <a:cubicBezTo>
                    <a:pt x="1117578" y="997827"/>
                    <a:pt x="1115189" y="1003592"/>
                    <a:pt x="1110938" y="1007843"/>
                  </a:cubicBezTo>
                  <a:cubicBezTo>
                    <a:pt x="1106687" y="1012095"/>
                    <a:pt x="1100922" y="1014483"/>
                    <a:pt x="1094910" y="1014483"/>
                  </a:cubicBezTo>
                  <a:lnTo>
                    <a:pt x="22668" y="1014483"/>
                  </a:lnTo>
                  <a:cubicBezTo>
                    <a:pt x="16656" y="1014483"/>
                    <a:pt x="10890" y="1012095"/>
                    <a:pt x="6639" y="1007843"/>
                  </a:cubicBezTo>
                  <a:cubicBezTo>
                    <a:pt x="2388" y="1003592"/>
                    <a:pt x="0" y="997827"/>
                    <a:pt x="0" y="991815"/>
                  </a:cubicBezTo>
                  <a:lnTo>
                    <a:pt x="0" y="22668"/>
                  </a:lnTo>
                  <a:cubicBezTo>
                    <a:pt x="0" y="16656"/>
                    <a:pt x="2388" y="10890"/>
                    <a:pt x="6639" y="6639"/>
                  </a:cubicBezTo>
                  <a:cubicBezTo>
                    <a:pt x="10890" y="2388"/>
                    <a:pt x="16656" y="0"/>
                    <a:pt x="22668" y="0"/>
                  </a:cubicBezTo>
                  <a:close/>
                </a:path>
              </a:pathLst>
            </a:custGeom>
            <a:blipFill>
              <a:blip r:embed="rId5"/>
              <a:stretch>
                <a:fillRect t="-474" b="-474"/>
              </a:stretch>
            </a:blipFill>
            <a:ln w="38100" cap="rnd">
              <a:solidFill>
                <a:srgbClr val="5A6420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6429">
            <a:off x="7557190" y="6822102"/>
            <a:ext cx="3173619" cy="2886671"/>
          </a:xfrm>
          <a:custGeom>
            <a:avLst/>
            <a:gdLst/>
            <a:ahLst/>
            <a:cxnLst/>
            <a:rect l="l" t="t" r="r" b="b"/>
            <a:pathLst>
              <a:path w="3173619" h="2886671">
                <a:moveTo>
                  <a:pt x="0" y="0"/>
                </a:moveTo>
                <a:lnTo>
                  <a:pt x="3173619" y="0"/>
                </a:lnTo>
                <a:lnTo>
                  <a:pt x="3173619" y="2886672"/>
                </a:lnTo>
                <a:lnTo>
                  <a:pt x="0" y="2886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 descr="Logotyp Głównego Inspektoratu Ochrony Środowiska."/>
          <p:cNvSpPr/>
          <p:nvPr/>
        </p:nvSpPr>
        <p:spPr>
          <a:xfrm>
            <a:off x="0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4" y="0"/>
                </a:lnTo>
                <a:lnTo>
                  <a:pt x="3374254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 descr="Warzywa"/>
          <p:cNvSpPr/>
          <p:nvPr/>
        </p:nvSpPr>
        <p:spPr>
          <a:xfrm>
            <a:off x="13323459" y="6420367"/>
            <a:ext cx="4336485" cy="3431244"/>
          </a:xfrm>
          <a:custGeom>
            <a:avLst/>
            <a:gdLst/>
            <a:ahLst/>
            <a:cxnLst/>
            <a:rect l="l" t="t" r="r" b="b"/>
            <a:pathLst>
              <a:path w="4336485" h="3431244">
                <a:moveTo>
                  <a:pt x="0" y="0"/>
                </a:moveTo>
                <a:lnTo>
                  <a:pt x="4336486" y="0"/>
                </a:lnTo>
                <a:lnTo>
                  <a:pt x="4336486" y="3431244"/>
                </a:lnTo>
                <a:lnTo>
                  <a:pt x="0" y="34312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8438757" y="676025"/>
            <a:ext cx="9849243" cy="212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Dostępność </a:t>
            </a:r>
          </a:p>
          <a:p>
            <a:pPr algn="l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i kontynuacja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15588" y="4536440"/>
            <a:ext cx="8919295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2561A"/>
                </a:solidFill>
                <a:latin typeface="Poppins"/>
                <a:ea typeface="Poppins"/>
                <a:cs typeface="Poppins"/>
                <a:sym typeface="Poppins"/>
              </a:rPr>
              <a:t>Wszystkie nagrania i prezentacje są dostępne w intranecie.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741734" y="580746"/>
            <a:ext cx="14822698" cy="18269837"/>
          </a:xfrm>
          <a:custGeom>
            <a:avLst/>
            <a:gdLst/>
            <a:ahLst/>
            <a:cxnLst/>
            <a:rect l="l" t="t" r="r" b="b"/>
            <a:pathLst>
              <a:path w="14822698" h="18269837">
                <a:moveTo>
                  <a:pt x="0" y="0"/>
                </a:moveTo>
                <a:lnTo>
                  <a:pt x="14822697" y="0"/>
                </a:lnTo>
                <a:lnTo>
                  <a:pt x="14822697" y="18269837"/>
                </a:lnTo>
                <a:lnTo>
                  <a:pt x="0" y="18269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092219" y="3201973"/>
            <a:ext cx="3415765" cy="1258139"/>
            <a:chOff x="0" y="0"/>
            <a:chExt cx="708223" cy="2608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8223" cy="260862"/>
            </a:xfrm>
            <a:custGeom>
              <a:avLst/>
              <a:gdLst/>
              <a:ahLst/>
              <a:cxnLst/>
              <a:rect l="l" t="t" r="r" b="b"/>
              <a:pathLst>
                <a:path w="708223" h="260862">
                  <a:moveTo>
                    <a:pt x="113326" y="0"/>
                  </a:moveTo>
                  <a:lnTo>
                    <a:pt x="594897" y="0"/>
                  </a:lnTo>
                  <a:cubicBezTo>
                    <a:pt x="657486" y="0"/>
                    <a:pt x="708223" y="50738"/>
                    <a:pt x="708223" y="113326"/>
                  </a:cubicBezTo>
                  <a:lnTo>
                    <a:pt x="708223" y="147536"/>
                  </a:lnTo>
                  <a:cubicBezTo>
                    <a:pt x="708223" y="177592"/>
                    <a:pt x="696284" y="206417"/>
                    <a:pt x="675031" y="227670"/>
                  </a:cubicBezTo>
                  <a:cubicBezTo>
                    <a:pt x="653778" y="248922"/>
                    <a:pt x="624953" y="260862"/>
                    <a:pt x="594897" y="260862"/>
                  </a:cubicBezTo>
                  <a:lnTo>
                    <a:pt x="113326" y="260862"/>
                  </a:lnTo>
                  <a:cubicBezTo>
                    <a:pt x="83270" y="260862"/>
                    <a:pt x="54445" y="248922"/>
                    <a:pt x="33193" y="227670"/>
                  </a:cubicBezTo>
                  <a:cubicBezTo>
                    <a:pt x="11940" y="206417"/>
                    <a:pt x="0" y="177592"/>
                    <a:pt x="0" y="147536"/>
                  </a:cubicBezTo>
                  <a:lnTo>
                    <a:pt x="0" y="113326"/>
                  </a:lnTo>
                  <a:cubicBezTo>
                    <a:pt x="0" y="83270"/>
                    <a:pt x="11940" y="54445"/>
                    <a:pt x="33193" y="33193"/>
                  </a:cubicBezTo>
                  <a:cubicBezTo>
                    <a:pt x="54445" y="11940"/>
                    <a:pt x="83270" y="0"/>
                    <a:pt x="113326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08223" cy="308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17473" y="3162679"/>
            <a:ext cx="3272619" cy="1424990"/>
            <a:chOff x="0" y="0"/>
            <a:chExt cx="678544" cy="295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8544" cy="295457"/>
            </a:xfrm>
            <a:custGeom>
              <a:avLst/>
              <a:gdLst/>
              <a:ahLst/>
              <a:cxnLst/>
              <a:rect l="l" t="t" r="r" b="b"/>
              <a:pathLst>
                <a:path w="678544" h="295457">
                  <a:moveTo>
                    <a:pt x="118283" y="0"/>
                  </a:moveTo>
                  <a:lnTo>
                    <a:pt x="560260" y="0"/>
                  </a:lnTo>
                  <a:cubicBezTo>
                    <a:pt x="591631" y="0"/>
                    <a:pt x="621717" y="12462"/>
                    <a:pt x="643899" y="34644"/>
                  </a:cubicBezTo>
                  <a:cubicBezTo>
                    <a:pt x="666082" y="56827"/>
                    <a:pt x="678544" y="86913"/>
                    <a:pt x="678544" y="118283"/>
                  </a:cubicBezTo>
                  <a:lnTo>
                    <a:pt x="678544" y="177174"/>
                  </a:lnTo>
                  <a:cubicBezTo>
                    <a:pt x="678544" y="208544"/>
                    <a:pt x="666082" y="238630"/>
                    <a:pt x="643899" y="260813"/>
                  </a:cubicBezTo>
                  <a:cubicBezTo>
                    <a:pt x="621717" y="282995"/>
                    <a:pt x="591631" y="295457"/>
                    <a:pt x="560260" y="295457"/>
                  </a:cubicBezTo>
                  <a:lnTo>
                    <a:pt x="118283" y="295457"/>
                  </a:lnTo>
                  <a:cubicBezTo>
                    <a:pt x="86913" y="295457"/>
                    <a:pt x="56827" y="282995"/>
                    <a:pt x="34644" y="260813"/>
                  </a:cubicBezTo>
                  <a:cubicBezTo>
                    <a:pt x="12462" y="238630"/>
                    <a:pt x="0" y="208544"/>
                    <a:pt x="0" y="177174"/>
                  </a:cubicBezTo>
                  <a:lnTo>
                    <a:pt x="0" y="118283"/>
                  </a:lnTo>
                  <a:cubicBezTo>
                    <a:pt x="0" y="86913"/>
                    <a:pt x="12462" y="56827"/>
                    <a:pt x="34644" y="34644"/>
                  </a:cubicBezTo>
                  <a:cubicBezTo>
                    <a:pt x="56827" y="12462"/>
                    <a:pt x="86913" y="0"/>
                    <a:pt x="118283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78544" cy="343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71092" y="3201973"/>
            <a:ext cx="3299528" cy="1233716"/>
            <a:chOff x="0" y="0"/>
            <a:chExt cx="684123" cy="2557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4123" cy="255798"/>
            </a:xfrm>
            <a:custGeom>
              <a:avLst/>
              <a:gdLst/>
              <a:ahLst/>
              <a:cxnLst/>
              <a:rect l="l" t="t" r="r" b="b"/>
              <a:pathLst>
                <a:path w="684123" h="255798">
                  <a:moveTo>
                    <a:pt x="117319" y="0"/>
                  </a:moveTo>
                  <a:lnTo>
                    <a:pt x="566804" y="0"/>
                  </a:lnTo>
                  <a:cubicBezTo>
                    <a:pt x="597919" y="0"/>
                    <a:pt x="627760" y="12360"/>
                    <a:pt x="649761" y="34362"/>
                  </a:cubicBezTo>
                  <a:cubicBezTo>
                    <a:pt x="671762" y="56363"/>
                    <a:pt x="684123" y="86204"/>
                    <a:pt x="684123" y="117319"/>
                  </a:cubicBezTo>
                  <a:lnTo>
                    <a:pt x="684123" y="138480"/>
                  </a:lnTo>
                  <a:cubicBezTo>
                    <a:pt x="684123" y="203273"/>
                    <a:pt x="631597" y="255798"/>
                    <a:pt x="566804" y="255798"/>
                  </a:cubicBezTo>
                  <a:lnTo>
                    <a:pt x="117319" y="255798"/>
                  </a:lnTo>
                  <a:cubicBezTo>
                    <a:pt x="52525" y="255798"/>
                    <a:pt x="0" y="203273"/>
                    <a:pt x="0" y="138480"/>
                  </a:cubicBezTo>
                  <a:lnTo>
                    <a:pt x="0" y="117319"/>
                  </a:lnTo>
                  <a:cubicBezTo>
                    <a:pt x="0" y="52525"/>
                    <a:pt x="52525" y="0"/>
                    <a:pt x="117319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84123" cy="303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94335" y="3218232"/>
            <a:ext cx="3457585" cy="1201198"/>
            <a:chOff x="0" y="0"/>
            <a:chExt cx="716894" cy="2490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6894" cy="249056"/>
            </a:xfrm>
            <a:custGeom>
              <a:avLst/>
              <a:gdLst/>
              <a:ahLst/>
              <a:cxnLst/>
              <a:rect l="l" t="t" r="r" b="b"/>
              <a:pathLst>
                <a:path w="716894" h="249056">
                  <a:moveTo>
                    <a:pt x="111956" y="0"/>
                  </a:moveTo>
                  <a:lnTo>
                    <a:pt x="604939" y="0"/>
                  </a:lnTo>
                  <a:cubicBezTo>
                    <a:pt x="666770" y="0"/>
                    <a:pt x="716894" y="50124"/>
                    <a:pt x="716894" y="111956"/>
                  </a:cubicBezTo>
                  <a:lnTo>
                    <a:pt x="716894" y="137100"/>
                  </a:lnTo>
                  <a:cubicBezTo>
                    <a:pt x="716894" y="198932"/>
                    <a:pt x="666770" y="249056"/>
                    <a:pt x="604939" y="249056"/>
                  </a:cubicBezTo>
                  <a:lnTo>
                    <a:pt x="111956" y="249056"/>
                  </a:lnTo>
                  <a:cubicBezTo>
                    <a:pt x="50124" y="249056"/>
                    <a:pt x="0" y="198932"/>
                    <a:pt x="0" y="137100"/>
                  </a:cubicBezTo>
                  <a:lnTo>
                    <a:pt x="0" y="111956"/>
                  </a:lnTo>
                  <a:cubicBezTo>
                    <a:pt x="0" y="50124"/>
                    <a:pt x="50124" y="0"/>
                    <a:pt x="111956" y="0"/>
                  </a:cubicBezTo>
                  <a:close/>
                </a:path>
              </a:pathLst>
            </a:custGeom>
            <a:solidFill>
              <a:srgbClr val="5A642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16894" cy="29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38657" y="4587669"/>
            <a:ext cx="2904327" cy="29043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3578" r="-16234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42533" y="4708668"/>
            <a:ext cx="2822500" cy="28225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4709" y="4556041"/>
            <a:ext cx="2975127" cy="297512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53074" y="4679430"/>
            <a:ext cx="2670212" cy="267021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06" r="-24906"/>
              </a:stretch>
            </a:blipFill>
            <a:ln w="38100" cap="sq">
              <a:solidFill>
                <a:srgbClr val="5A642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3" name="Freeform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938327">
            <a:off x="493684" y="7198074"/>
            <a:ext cx="2661830" cy="2421156"/>
          </a:xfrm>
          <a:custGeom>
            <a:avLst/>
            <a:gdLst/>
            <a:ahLst/>
            <a:cxnLst/>
            <a:rect l="l" t="t" r="r" b="b"/>
            <a:pathLst>
              <a:path w="2661830" h="2421156">
                <a:moveTo>
                  <a:pt x="0" y="0"/>
                </a:moveTo>
                <a:lnTo>
                  <a:pt x="2661830" y="0"/>
                </a:lnTo>
                <a:lnTo>
                  <a:pt x="2661830" y="2421155"/>
                </a:lnTo>
                <a:lnTo>
                  <a:pt x="0" y="2421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2618">
            <a:off x="15221004" y="7332748"/>
            <a:ext cx="2661830" cy="2421156"/>
          </a:xfrm>
          <a:custGeom>
            <a:avLst/>
            <a:gdLst/>
            <a:ahLst/>
            <a:cxnLst/>
            <a:rect l="l" t="t" r="r" b="b"/>
            <a:pathLst>
              <a:path w="2661830" h="2421156">
                <a:moveTo>
                  <a:pt x="0" y="0"/>
                </a:moveTo>
                <a:lnTo>
                  <a:pt x="2661830" y="0"/>
                </a:lnTo>
                <a:lnTo>
                  <a:pt x="2661830" y="2421156"/>
                </a:lnTo>
                <a:lnTo>
                  <a:pt x="0" y="24211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2833019" y="1632460"/>
            <a:ext cx="12514147" cy="11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5"/>
              </a:lnSpc>
            </a:pPr>
            <a:r>
              <a:rPr lang="en-US" sz="7066" b="1">
                <a:solidFill>
                  <a:srgbClr val="5A6420"/>
                </a:solidFill>
                <a:latin typeface="Poppins Bold"/>
                <a:ea typeface="Poppins Bold"/>
                <a:cs typeface="Poppins Bold"/>
                <a:sym typeface="Poppins Bold"/>
              </a:rPr>
              <a:t>Korzyści dla pracowników</a:t>
            </a:r>
          </a:p>
        </p:txBody>
      </p:sp>
      <p:sp>
        <p:nvSpPr>
          <p:cNvPr id="26" name="Freeform 26" descr="Kiwi"/>
          <p:cNvSpPr/>
          <p:nvPr/>
        </p:nvSpPr>
        <p:spPr>
          <a:xfrm rot="1030282">
            <a:off x="15032798" y="869261"/>
            <a:ext cx="2761522" cy="1280342"/>
          </a:xfrm>
          <a:custGeom>
            <a:avLst/>
            <a:gdLst/>
            <a:ahLst/>
            <a:cxnLst/>
            <a:rect l="l" t="t" r="r" b="b"/>
            <a:pathLst>
              <a:path w="2761522" h="1280342">
                <a:moveTo>
                  <a:pt x="0" y="0"/>
                </a:moveTo>
                <a:lnTo>
                  <a:pt x="2761521" y="0"/>
                </a:lnTo>
                <a:lnTo>
                  <a:pt x="2761521" y="1280342"/>
                </a:lnTo>
                <a:lnTo>
                  <a:pt x="0" y="128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 descr="Logotyp Głównego Inspektoratu Ochrony Środowiska."/>
          <p:cNvSpPr/>
          <p:nvPr/>
        </p:nvSpPr>
        <p:spPr>
          <a:xfrm>
            <a:off x="9082" y="0"/>
            <a:ext cx="3374254" cy="2384473"/>
          </a:xfrm>
          <a:custGeom>
            <a:avLst/>
            <a:gdLst/>
            <a:ahLst/>
            <a:cxnLst/>
            <a:rect l="l" t="t" r="r" b="b"/>
            <a:pathLst>
              <a:path w="3374254" h="2384473">
                <a:moveTo>
                  <a:pt x="0" y="0"/>
                </a:moveTo>
                <a:lnTo>
                  <a:pt x="3374253" y="0"/>
                </a:lnTo>
                <a:lnTo>
                  <a:pt x="3374253" y="2384473"/>
                </a:lnTo>
                <a:lnTo>
                  <a:pt x="0" y="2384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TextBox 29"/>
          <p:cNvSpPr txBox="1"/>
          <p:nvPr/>
        </p:nvSpPr>
        <p:spPr>
          <a:xfrm>
            <a:off x="2316293" y="3226163"/>
            <a:ext cx="2967617" cy="115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Lepsze samopoczucie</a:t>
            </a:r>
          </a:p>
          <a:p>
            <a:pPr algn="ctr">
              <a:lnSpc>
                <a:spcPts val="3041"/>
              </a:lnSpc>
            </a:pPr>
            <a:r>
              <a:rPr lang="en-US" sz="2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i więcej energii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63450" y="3411082"/>
            <a:ext cx="2980666" cy="77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218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Lepsza</a:t>
            </a:r>
          </a:p>
          <a:p>
            <a:pPr algn="ctr">
              <a:lnSpc>
                <a:spcPts val="3055"/>
              </a:lnSpc>
            </a:pPr>
            <a:r>
              <a:rPr lang="en-US" sz="218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koncentracja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68724" y="3398854"/>
            <a:ext cx="3101113" cy="80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27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Świadome wybory żywieniowe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86568" y="3434658"/>
            <a:ext cx="3273120" cy="77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2"/>
              </a:lnSpc>
            </a:pPr>
            <a:r>
              <a:rPr lang="en-US" sz="218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Wsparcie </a:t>
            </a:r>
          </a:p>
          <a:p>
            <a:pPr algn="ctr">
              <a:lnSpc>
                <a:spcPts val="3052"/>
              </a:lnSpc>
            </a:pPr>
            <a:r>
              <a:rPr lang="en-US" sz="218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work-life balance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207</Words>
  <Application>Microsoft Office PowerPoint</Application>
  <PresentationFormat>Niestandardowy</PresentationFormat>
  <Paragraphs>58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Poppins Bold</vt:lpstr>
      <vt:lpstr>Poppins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Green Organic Illustrative Healthy Food Presentation</dc:title>
  <dc:creator>Agnieszka Chmielewska</dc:creator>
  <cp:lastModifiedBy>Pawłowski Jacek</cp:lastModifiedBy>
  <cp:revision>9</cp:revision>
  <dcterms:created xsi:type="dcterms:W3CDTF">2006-08-16T00:00:00Z</dcterms:created>
  <dcterms:modified xsi:type="dcterms:W3CDTF">2025-12-01T12:53:32Z</dcterms:modified>
  <dc:identifier>DAG2gnGnewU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720852CB-B66F-4807-8982-F80BB8096310</vt:lpwstr>
  </property>
  <property fmtid="{D5CDD505-2E9C-101B-9397-08002B2CF9AE}" pid="3" name="ArticulatePath">
    <vt:lpwstr>2.4. Równowaga w pracy i na talerzu - GIOŚ</vt:lpwstr>
  </property>
</Properties>
</file>