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70" r:id="rId7"/>
    <p:sldId id="260" r:id="rId8"/>
    <p:sldId id="261" r:id="rId9"/>
    <p:sldId id="264" r:id="rId10"/>
    <p:sldId id="269" r:id="rId11"/>
    <p:sldId id="271" r:id="rId12"/>
    <p:sldId id="267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CC3737-919F-FA49-2CE3-96B58224F297}" name="Anna Gałązka" initials="AG" userId="Anna Gałązk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tyk\Downloads\Chart%20in%20Microsoft%20PowerPoi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"zł"#,##0.00_);[Red]\("zł"#,##0.00\)</c:formatCode>
                <c:ptCount val="2"/>
                <c:pt idx="0">
                  <c:v>19052554</c:v>
                </c:pt>
                <c:pt idx="1">
                  <c:v>18821237.550000001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06-461C-B2C4-C23DE631442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A06-461C-B2C4-C23DE631442C}"/>
              </c:ext>
            </c:extLst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A06-461C-B2C4-C23DE631442C}"/>
              </c:ext>
            </c:extLst>
          </c:dPt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"zł"#,##0.00_);[Red]\("zł"#,##0.00\)</c:formatCode>
                <c:ptCount val="2"/>
                <c:pt idx="0">
                  <c:v>16124176.449999999</c:v>
                </c:pt>
                <c:pt idx="1">
                  <c:v>15928413.338367429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A06-461C-B2C4-C23DE63144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256532000"/>
        <c:axId val="256536704"/>
      </c:barChart>
      <c:catAx>
        <c:axId val="25653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56536704"/>
        <c:crosses val="autoZero"/>
        <c:auto val="1"/>
        <c:lblAlgn val="ctr"/>
        <c:lblOffset val="100"/>
        <c:noMultiLvlLbl val="0"/>
      </c:catAx>
      <c:valAx>
        <c:axId val="25653670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56532000"/>
        <c:crosses val="autoZero"/>
        <c:crossBetween val="between"/>
        <c:majorUnit val="30000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30.01.2024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789807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Integracja i mobilizacja danych </a:t>
            </a:r>
          </a:p>
          <a:p>
            <a:r>
              <a:rPr lang="pl-PL" sz="4800" b="1" dirty="0">
                <a:solidFill>
                  <a:schemeClr val="bg1"/>
                </a:solidFill>
              </a:rPr>
              <a:t>o różnorodności biotycznej Eukaryota </a:t>
            </a:r>
          </a:p>
          <a:p>
            <a:r>
              <a:rPr lang="pl-PL" sz="4800" b="1" dirty="0">
                <a:solidFill>
                  <a:schemeClr val="bg1"/>
                </a:solidFill>
              </a:rPr>
              <a:t>w zasobach polskich instytucji naukowych (IMBIO)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240689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Nauki i Szkolnictwa Wyższego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Uniwersytet Warszawski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</a:t>
            </a:r>
            <a:r>
              <a:rPr lang="uk-UA" dirty="0">
                <a:solidFill>
                  <a:srgbClr val="002060"/>
                </a:solidFill>
              </a:rPr>
              <a:t> </a:t>
            </a:r>
            <a:r>
              <a:rPr lang="pl-PL" dirty="0">
                <a:solidFill>
                  <a:srgbClr val="002060"/>
                </a:solidFill>
              </a:rPr>
              <a:t>17 instytucji [następny slajd]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2" y="5300339"/>
            <a:ext cx="110119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Celem projektu było otwarcie dostępu do danych naukowych w zasobach krajowych instytucji naukowych, dotyczących różnorodności biologicznej organizmów jądrowych (Eukaryota), poprzez digitalizację i udostępnienie danych nie istniejących dotąd w formie cyfrowej lub nie udostępnionych poprzez sieć internetową oraz ich integrację na poziomie merytorycznym </a:t>
            </a:r>
            <a:b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</a:b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i strukturalnym. Wykorzystane źródła objęły kolekcje przyrodnicze, dane publikowane i materiały archiwalne członków konsorcjum. 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44339" y="236865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647799"/>
              </p:ext>
            </p:extLst>
          </p:nvPr>
        </p:nvGraphicFramePr>
        <p:xfrm>
          <a:off x="784533" y="3236430"/>
          <a:ext cx="10946674" cy="1051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490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01-01-2020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31-12-2022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281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01-01-2020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30-06-2023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237774" y="1240142"/>
            <a:ext cx="6127941" cy="4442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Nauki i Szkolnictwa Wyższego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Uniwersytet Warszawski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Akademia Pomorska w Słupsku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Instytut Botaniki im. W. Szafera Polskiej Akademii Nauk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Instytut Oceanologii Polskiej Akademii Nauk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Instytut Ochrony Przyrody Polskiej Akademii Nauk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Instytut Systematyki i Ewolucji Zwierząt Polskiej Akademii Nauk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Muzeum Górnośląskie w Bytomiu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Morski Instytut Rybacki – Państwowy Instytut Badawczy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Muzeum i Instytut Zoologii Polskiej Akademii Nauk</a:t>
            </a:r>
          </a:p>
        </p:txBody>
      </p:sp>
      <p:sp>
        <p:nvSpPr>
          <p:cNvPr id="10" name="pole tekstowe 4">
            <a:extLst>
              <a:ext uri="{FF2B5EF4-FFF2-40B4-BE49-F238E27FC236}">
                <a16:creationId xmlns:a16="http://schemas.microsoft.com/office/drawing/2014/main" id="{490A8EE8-60AA-41EC-B213-104BFBF55E39}"/>
              </a:ext>
            </a:extLst>
          </p:cNvPr>
          <p:cNvSpPr txBox="1"/>
          <p:nvPr/>
        </p:nvSpPr>
        <p:spPr>
          <a:xfrm>
            <a:off x="6065772" y="2380495"/>
            <a:ext cx="5976395" cy="3406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Uniwersytet Gdański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Uniwersytet Jagielloński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Uniwersytet Łódzki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Uniwersytet Opolski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Uniwersytet Marii Curie-Skłodowskiej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Uniwersytet Rolniczy im. Hugona Kołłątaja w Krakowie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Uniwersytet Śląski w Katowicach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Uniwersytet w Białymstoku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Uniwersytet Wrocławski</a:t>
            </a:r>
          </a:p>
        </p:txBody>
      </p:sp>
    </p:spTree>
    <p:extLst>
      <p:ext uri="{BB962C8B-B14F-4D97-AF65-F5344CB8AC3E}">
        <p14:creationId xmlns:p14="http://schemas.microsoft.com/office/powerpoint/2010/main" val="1699923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496192" y="125119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: </a:t>
            </a:r>
            <a:r>
              <a:rPr lang="pl-PL"/>
              <a:t>POPC Poddziałanie </a:t>
            </a:r>
            <a:r>
              <a:rPr lang="pl-PL" dirty="0"/>
              <a:t>2.3.1. Cyfrowe udostępnienie informacji sektora publicznego ze źródeł administracyjnych i zasobów nauki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344402"/>
              </p:ext>
            </p:extLst>
          </p:nvPr>
        </p:nvGraphicFramePr>
        <p:xfrm>
          <a:off x="940967" y="2776595"/>
          <a:ext cx="10501458" cy="388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530425" y="133395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97271"/>
              </p:ext>
            </p:extLst>
          </p:nvPr>
        </p:nvGraphicFramePr>
        <p:xfrm>
          <a:off x="581948" y="2167392"/>
          <a:ext cx="10783008" cy="3356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29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5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5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8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47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</a:t>
                      </a: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dokumenty zawierające informacje sektora publicznego (9 509 735 szt.)</a:t>
                      </a:r>
                    </a:p>
                  </a:txBody>
                  <a:tcPr marL="6840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117798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Udostępnione dokumenty zawierające informacje sektora publicznego (9 509 735 szt.)</a:t>
                      </a:r>
                    </a:p>
                  </a:txBody>
                  <a:tcPr marL="6840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312580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</a:t>
                      </a:r>
                    </a:p>
                  </a:txBody>
                  <a:tcPr marL="6840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dirty="0">
                          <a:solidFill>
                            <a:srgbClr val="0070C0"/>
                          </a:solidFill>
                          <a:effectLst/>
                        </a:rPr>
                        <a:t>2023-06</a:t>
                      </a:r>
                      <a:endParaRPr lang="pl-PL" sz="13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dirty="0">
                          <a:solidFill>
                            <a:srgbClr val="0070C0"/>
                          </a:solidFill>
                          <a:effectLst/>
                        </a:rPr>
                        <a:t>2023-02</a:t>
                      </a:r>
                      <a:endParaRPr lang="pl-PL" sz="13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Aplikacja backend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Aplikacja do zarządzania zbiorami okazów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075961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Aplikacja mobilna oraz desktopowa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1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Strona internetowa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2023-06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899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</a:p>
          <a:p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105F54E-F291-4825-8BB2-2F9E18830F7C}"/>
              </a:ext>
            </a:extLst>
          </p:cNvPr>
          <p:cNvGrpSpPr/>
          <p:nvPr/>
        </p:nvGrpSpPr>
        <p:grpSpPr>
          <a:xfrm flipH="1">
            <a:off x="3237050" y="3248795"/>
            <a:ext cx="4129397" cy="1520987"/>
            <a:chOff x="2222897" y="3135595"/>
            <a:chExt cx="4129397" cy="1520987"/>
          </a:xfrm>
        </p:grpSpPr>
        <p:sp>
          <p:nvSpPr>
            <p:cNvPr id="64" name="Prostokąt 63"/>
            <p:cNvSpPr/>
            <p:nvPr/>
          </p:nvSpPr>
          <p:spPr>
            <a:xfrm>
              <a:off x="4574877" y="3649995"/>
              <a:ext cx="1777417" cy="10065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b="1" i="1" dirty="0">
                  <a:solidFill>
                    <a:schemeClr val="tx2"/>
                  </a:solidFill>
                </a:rPr>
                <a:t>BioMap </a:t>
              </a:r>
            </a:p>
            <a:p>
              <a:pPr algn="ctr"/>
              <a:r>
                <a:rPr lang="pl-PL" sz="1200" b="1" i="1" dirty="0">
                  <a:solidFill>
                    <a:schemeClr val="tx2"/>
                  </a:solidFill>
                </a:rPr>
                <a:t>(system informatyczny projektu)</a:t>
              </a:r>
            </a:p>
          </p:txBody>
        </p:sp>
        <p:cxnSp>
          <p:nvCxnSpPr>
            <p:cNvPr id="66" name="Łącznik prosty 65"/>
            <p:cNvCxnSpPr/>
            <p:nvPr/>
          </p:nvCxnSpPr>
          <p:spPr>
            <a:xfrm>
              <a:off x="4446256" y="4075462"/>
              <a:ext cx="128627" cy="505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Łącznik prosty 67"/>
            <p:cNvCxnSpPr/>
            <p:nvPr/>
          </p:nvCxnSpPr>
          <p:spPr>
            <a:xfrm flipV="1">
              <a:off x="4446255" y="3576462"/>
              <a:ext cx="3" cy="507832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Łącznik prosty ze strzałką 68"/>
            <p:cNvCxnSpPr/>
            <p:nvPr/>
          </p:nvCxnSpPr>
          <p:spPr>
            <a:xfrm flipH="1">
              <a:off x="4152915" y="3576462"/>
              <a:ext cx="293338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Łącznik prosty 69"/>
            <p:cNvCxnSpPr/>
            <p:nvPr/>
          </p:nvCxnSpPr>
          <p:spPr>
            <a:xfrm>
              <a:off x="4152918" y="3934178"/>
              <a:ext cx="146669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Łącznik prosty 70"/>
            <p:cNvCxnSpPr/>
            <p:nvPr/>
          </p:nvCxnSpPr>
          <p:spPr>
            <a:xfrm>
              <a:off x="4299584" y="3934178"/>
              <a:ext cx="0" cy="434372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Łącznik prosty ze strzałką 71"/>
            <p:cNvCxnSpPr/>
            <p:nvPr/>
          </p:nvCxnSpPr>
          <p:spPr>
            <a:xfrm>
              <a:off x="4299584" y="4368550"/>
              <a:ext cx="275296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Prostokąt 80"/>
            <p:cNvSpPr/>
            <p:nvPr/>
          </p:nvSpPr>
          <p:spPr>
            <a:xfrm>
              <a:off x="2222897" y="3135595"/>
              <a:ext cx="1935580" cy="1147181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i="1" dirty="0">
                  <a:solidFill>
                    <a:schemeClr val="bg1"/>
                  </a:solidFill>
                </a:rPr>
                <a:t>Global Biodiversity Information Facility (GBIF)</a:t>
              </a:r>
              <a:endParaRPr lang="pl-PL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84" name="pole tekstowe 83"/>
          <p:cNvSpPr txBox="1"/>
          <p:nvPr/>
        </p:nvSpPr>
        <p:spPr>
          <a:xfrm>
            <a:off x="8356367" y="3144892"/>
            <a:ext cx="2261466" cy="1891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6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6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6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6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6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600" dirty="0">
                <a:solidFill>
                  <a:schemeClr val="tx2"/>
                </a:solidFill>
              </a:rPr>
              <a:t>dot. systemów własnych oraz innych jednostek</a:t>
            </a:r>
            <a:endParaRPr lang="pl-PL" sz="2400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477617" y="3754486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2400"/>
          </a:p>
        </p:txBody>
      </p:sp>
      <p:sp>
        <p:nvSpPr>
          <p:cNvPr id="86" name="Prostokąt 85"/>
          <p:cNvSpPr/>
          <p:nvPr/>
        </p:nvSpPr>
        <p:spPr>
          <a:xfrm>
            <a:off x="8477617" y="400928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2400"/>
          </a:p>
        </p:txBody>
      </p:sp>
      <p:sp>
        <p:nvSpPr>
          <p:cNvPr id="87" name="Prostokąt 86"/>
          <p:cNvSpPr/>
          <p:nvPr/>
        </p:nvSpPr>
        <p:spPr>
          <a:xfrm>
            <a:off x="8477617" y="4264092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2400"/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229291"/>
              </p:ext>
            </p:extLst>
          </p:nvPr>
        </p:nvGraphicFramePr>
        <p:xfrm>
          <a:off x="339364" y="2347558"/>
          <a:ext cx="11368726" cy="3223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2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45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imes New Roman" panose="02020603050405020304" pitchFamily="18" charset="0"/>
                        <a:buNone/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on-line informacje sektora publicznego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82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imes New Roman" panose="02020603050405020304" pitchFamily="18" charset="0"/>
                        <a:buNone/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zdigitalizowanych dokumentów zawierających informacje sektora publicznego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9 507 110  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9 509 735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88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imes New Roman" panose="02020603050405020304" pitchFamily="18" charset="0"/>
                        <a:buNone/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9 507 110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9 509 735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82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imes New Roman" panose="02020603050405020304" pitchFamily="18" charset="0"/>
                        <a:buNone/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utworzonych API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09521"/>
                  </a:ext>
                </a:extLst>
              </a:tr>
              <a:tr h="38082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imes New Roman" panose="02020603050405020304" pitchFamily="18" charset="0"/>
                        <a:buNone/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on-line poprzez API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213359"/>
                  </a:ext>
                </a:extLst>
              </a:tr>
              <a:tr h="38082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imes New Roman" panose="02020603050405020304" pitchFamily="18" charset="0"/>
                        <a:buNone/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pobrań/odtworzeń dokumentów zawierających informacje sektora publicznego (rocznie)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250 000 000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9346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673163"/>
              </p:ext>
            </p:extLst>
          </p:nvPr>
        </p:nvGraphicFramePr>
        <p:xfrm>
          <a:off x="339364" y="2347558"/>
          <a:ext cx="11368726" cy="18172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2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82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imes New Roman" panose="02020603050405020304" pitchFamily="18" charset="0"/>
                        <a:buNone/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</a:t>
                      </a:r>
                      <a:r>
                        <a:rPr lang="pl-PL" sz="13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zdigitalizowanej</a:t>
                      </a: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4,11*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002901"/>
                  </a:ext>
                </a:extLst>
              </a:tr>
              <a:tr h="38082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imes New Roman" panose="02020603050405020304" pitchFamily="18" charset="0"/>
                        <a:buNone/>
                      </a:pPr>
                      <a:r>
                        <a:rPr lang="pl-PL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kumimoji="0" lang="pl-PL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1,82**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686034"/>
                  </a:ext>
                </a:extLst>
              </a:tr>
              <a:tr h="38082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Times New Roman" panose="02020603050405020304" pitchFamily="18" charset="0"/>
                        <a:buNone/>
                      </a:pPr>
                      <a:r>
                        <a:rPr lang="en-US" sz="13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</a:t>
                      </a:r>
                      <a:r>
                        <a:rPr lang="en-US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wygenerowanych</a:t>
                      </a:r>
                      <a:r>
                        <a:rPr lang="en-US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kluczy</a:t>
                      </a:r>
                      <a:r>
                        <a:rPr lang="en-US" sz="13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API</a:t>
                      </a:r>
                      <a:endParaRPr lang="pl-PL" sz="13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3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4066072"/>
                  </a:ext>
                </a:extLst>
              </a:tr>
            </a:tbl>
          </a:graphicData>
        </a:graphic>
      </p:graphicFrame>
      <p:sp>
        <p:nvSpPr>
          <p:cNvPr id="5" name="pole tekstowe 6">
            <a:extLst>
              <a:ext uri="{FF2B5EF4-FFF2-40B4-BE49-F238E27FC236}">
                <a16:creationId xmlns:a16="http://schemas.microsoft.com/office/drawing/2014/main" id="{B1C8F747-21F0-42A1-B061-0FA1406ABF85}"/>
              </a:ext>
            </a:extLst>
          </p:cNvPr>
          <p:cNvSpPr txBox="1"/>
          <p:nvPr/>
        </p:nvSpPr>
        <p:spPr>
          <a:xfrm>
            <a:off x="339364" y="4328866"/>
            <a:ext cx="108292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i="1" dirty="0">
                <a:solidFill>
                  <a:srgbClr val="0070C0"/>
                </a:solidFill>
                <a:ea typeface="Times New Roman" panose="02020603050405020304" pitchFamily="18" charset="0"/>
              </a:rPr>
              <a:t>Przyczyny różnic wartości wskaźników:</a:t>
            </a:r>
          </a:p>
          <a:p>
            <a:r>
              <a:rPr lang="pl-PL" sz="1200" i="1" dirty="0">
                <a:solidFill>
                  <a:srgbClr val="0070C0"/>
                </a:solidFill>
                <a:ea typeface="Times New Roman" panose="02020603050405020304" pitchFamily="18" charset="0"/>
              </a:rPr>
              <a:t>* Przeszacowanie w planowaniu: założenie udostępnienia całości plików również w wersji surowej przy innej niż ostateczna liczbie obiektów </a:t>
            </a:r>
          </a:p>
          <a:p>
            <a:r>
              <a:rPr lang="pl-PL" sz="1200" i="1" dirty="0">
                <a:solidFill>
                  <a:srgbClr val="0070C0"/>
                </a:solidFill>
                <a:ea typeface="Times New Roman" panose="02020603050405020304" pitchFamily="18" charset="0"/>
              </a:rPr>
              <a:t>* Część planowanych zasobów </a:t>
            </a:r>
            <a:r>
              <a:rPr lang="pl-PL" sz="12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zdigitalizowana</a:t>
            </a:r>
            <a:r>
              <a:rPr lang="pl-PL" sz="1200" i="1" dirty="0">
                <a:solidFill>
                  <a:srgbClr val="0070C0"/>
                </a:solidFill>
                <a:ea typeface="Times New Roman" panose="02020603050405020304" pitchFamily="18" charset="0"/>
              </a:rPr>
              <a:t> w innym projekcie</a:t>
            </a:r>
          </a:p>
          <a:p>
            <a:r>
              <a:rPr lang="pl-PL" sz="1200" i="1" dirty="0">
                <a:solidFill>
                  <a:srgbClr val="0070C0"/>
                </a:solidFill>
                <a:ea typeface="Times New Roman" panose="02020603050405020304" pitchFamily="18" charset="0"/>
              </a:rPr>
              <a:t>* COVID-19 - zmniejszenie liczby planowanej liczby zdjęć</a:t>
            </a:r>
          </a:p>
          <a:p>
            <a:r>
              <a:rPr lang="pl-PL" sz="1200" i="1" dirty="0">
                <a:solidFill>
                  <a:srgbClr val="0070C0"/>
                </a:solidFill>
                <a:ea typeface="Times New Roman" panose="02020603050405020304" pitchFamily="18" charset="0"/>
              </a:rPr>
              <a:t>** Udostępniane wersje skompresowane</a:t>
            </a:r>
          </a:p>
        </p:txBody>
      </p:sp>
    </p:spTree>
    <p:extLst>
      <p:ext uri="{BB962C8B-B14F-4D97-AF65-F5344CB8AC3E}">
        <p14:creationId xmlns:p14="http://schemas.microsoft.com/office/powerpoint/2010/main" val="2300279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75522" y="1218563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1743375"/>
            <a:ext cx="8221646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</a:t>
            </a:r>
          </a:p>
          <a:p>
            <a:pPr lvl="1">
              <a:spcBef>
                <a:spcPts val="800"/>
              </a:spcBef>
            </a:pPr>
            <a:r>
              <a:rPr lang="pl-PL" dirty="0">
                <a:solidFill>
                  <a:srgbClr val="002060"/>
                </a:solidFill>
              </a:rPr>
              <a:t>2023-07-01 – 2028-06-30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</a:t>
            </a:r>
          </a:p>
          <a:p>
            <a:pPr lvl="1">
              <a:spcBef>
                <a:spcPts val="800"/>
              </a:spcBef>
            </a:pPr>
            <a:r>
              <a:rPr lang="pl-PL" dirty="0">
                <a:solidFill>
                  <a:srgbClr val="002060"/>
                </a:solidFill>
              </a:rPr>
              <a:t>Środki własne Beneficjenta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30231"/>
              </p:ext>
            </p:extLst>
          </p:nvPr>
        </p:nvGraphicFramePr>
        <p:xfrm>
          <a:off x="324090" y="3767243"/>
          <a:ext cx="11472383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4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46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Awarie modułów oprogramowania i serwerowni - utrata danych i awaria serwerów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– procedury bezpieczeństwa, backup kodu i danych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Modyfikacja zgromadzonych danych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– monitorowanie spójności </a:t>
                      </a:r>
                      <a:b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 zagrożeń bezpieczeństwa danych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Zmiana przepisów dotyczących procesów uczelnianych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– monitorowanie zmian przepisów i ew. działania dot. oprogramowania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320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Ciągłość organizacyjna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– dokumentacja struktur </a:t>
                      </a:r>
                      <a:b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 procedur dla ew. wdrożenia nowych osób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840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niespełnienia oczekiwanych, planowanych funkcjonalności tworzonego systemu informatycznego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– weryfikacja celów </a:t>
                      </a:r>
                      <a:b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 funkcjonalności systemu, zgłoszenia poprawek, testy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7357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9affde3b-50dd-4e74-9e2c-6b9654ae514a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5df3a10b-8748-402e-bef4-aee373db4dbb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B2689DE-96AA-458A-8C3F-3553470BD88E}"/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649</Words>
  <Application>Microsoft Office PowerPoint</Application>
  <PresentationFormat>Panoramiczny</PresentationFormat>
  <Paragraphs>168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64</cp:revision>
  <dcterms:created xsi:type="dcterms:W3CDTF">2017-01-27T12:50:17Z</dcterms:created>
  <dcterms:modified xsi:type="dcterms:W3CDTF">2024-01-30T13:37:35Z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