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4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71E2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46BB0B-3F0E-44D5-829A-E7A041F18C5C}" v="7" dt="2022-07-12T09:04:5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rchow Iwona" userId="41b224fc-4f8f-4893-8347-bbf75c2627e3" providerId="ADAL" clId="{CC46BB0B-3F0E-44D5-829A-E7A041F18C5C}"/>
    <pc:docChg chg="undo redo custSel delSld modSld sldOrd">
      <pc:chgData name="Korchow Iwona" userId="41b224fc-4f8f-4893-8347-bbf75c2627e3" providerId="ADAL" clId="{CC46BB0B-3F0E-44D5-829A-E7A041F18C5C}" dt="2022-07-12T09:22:38.645" v="217" actId="20577"/>
      <pc:docMkLst>
        <pc:docMk/>
      </pc:docMkLst>
      <pc:sldChg chg="modSp mod">
        <pc:chgData name="Korchow Iwona" userId="41b224fc-4f8f-4893-8347-bbf75c2627e3" providerId="ADAL" clId="{CC46BB0B-3F0E-44D5-829A-E7A041F18C5C}" dt="2022-07-12T08:54:13.927" v="53" actId="20577"/>
        <pc:sldMkLst>
          <pc:docMk/>
          <pc:sldMk cId="3598284323" sldId="256"/>
        </pc:sldMkLst>
        <pc:spChg chg="mod">
          <ac:chgData name="Korchow Iwona" userId="41b224fc-4f8f-4893-8347-bbf75c2627e3" providerId="ADAL" clId="{CC46BB0B-3F0E-44D5-829A-E7A041F18C5C}" dt="2022-07-12T08:54:13.927" v="53" actId="20577"/>
          <ac:spMkLst>
            <pc:docMk/>
            <pc:sldMk cId="3598284323" sldId="256"/>
            <ac:spMk id="108" creationId="{00000000-0000-0000-0000-000000000000}"/>
          </ac:spMkLst>
        </pc:spChg>
      </pc:sldChg>
      <pc:sldChg chg="addSp delSp modSp mod">
        <pc:chgData name="Korchow Iwona" userId="41b224fc-4f8f-4893-8347-bbf75c2627e3" providerId="ADAL" clId="{CC46BB0B-3F0E-44D5-829A-E7A041F18C5C}" dt="2022-07-12T09:22:38.645" v="217" actId="20577"/>
        <pc:sldMkLst>
          <pc:docMk/>
          <pc:sldMk cId="1511560334" sldId="259"/>
        </pc:sldMkLst>
        <pc:spChg chg="mod">
          <ac:chgData name="Korchow Iwona" userId="41b224fc-4f8f-4893-8347-bbf75c2627e3" providerId="ADAL" clId="{CC46BB0B-3F0E-44D5-829A-E7A041F18C5C}" dt="2022-07-12T08:55:52.653" v="62" actId="1076"/>
          <ac:spMkLst>
            <pc:docMk/>
            <pc:sldMk cId="1511560334" sldId="259"/>
            <ac:spMk id="4" creationId="{00000000-0000-0000-0000-000000000000}"/>
          </ac:spMkLst>
        </pc:spChg>
        <pc:spChg chg="mod">
          <ac:chgData name="Korchow Iwona" userId="41b224fc-4f8f-4893-8347-bbf75c2627e3" providerId="ADAL" clId="{CC46BB0B-3F0E-44D5-829A-E7A041F18C5C}" dt="2022-07-12T08:55:47.013" v="61" actId="948"/>
          <ac:spMkLst>
            <pc:docMk/>
            <pc:sldMk cId="1511560334" sldId="259"/>
            <ac:spMk id="5" creationId="{00000000-0000-0000-0000-000000000000}"/>
          </ac:spMkLst>
        </pc:spChg>
        <pc:spChg chg="mod">
          <ac:chgData name="Korchow Iwona" userId="41b224fc-4f8f-4893-8347-bbf75c2627e3" providerId="ADAL" clId="{CC46BB0B-3F0E-44D5-829A-E7A041F18C5C}" dt="2022-07-12T08:58:39.611" v="83" actId="1076"/>
          <ac:spMkLst>
            <pc:docMk/>
            <pc:sldMk cId="1511560334" sldId="259"/>
            <ac:spMk id="6" creationId="{00000000-0000-0000-0000-000000000000}"/>
          </ac:spMkLst>
        </pc:spChg>
        <pc:spChg chg="mod">
          <ac:chgData name="Korchow Iwona" userId="41b224fc-4f8f-4893-8347-bbf75c2627e3" providerId="ADAL" clId="{CC46BB0B-3F0E-44D5-829A-E7A041F18C5C}" dt="2022-07-12T09:22:38.645" v="217" actId="20577"/>
          <ac:spMkLst>
            <pc:docMk/>
            <pc:sldMk cId="1511560334" sldId="259"/>
            <ac:spMk id="7" creationId="{00000000-0000-0000-0000-000000000000}"/>
          </ac:spMkLst>
        </pc:spChg>
        <pc:spChg chg="add del mod">
          <ac:chgData name="Korchow Iwona" userId="41b224fc-4f8f-4893-8347-bbf75c2627e3" providerId="ADAL" clId="{CC46BB0B-3F0E-44D5-829A-E7A041F18C5C}" dt="2022-07-12T08:53:40.945" v="23"/>
          <ac:spMkLst>
            <pc:docMk/>
            <pc:sldMk cId="1511560334" sldId="259"/>
            <ac:spMk id="11" creationId="{F54F984E-80D6-9530-9911-4EC3657C94E0}"/>
          </ac:spMkLst>
        </pc:spChg>
        <pc:graphicFrameChg chg="add del mod">
          <ac:chgData name="Korchow Iwona" userId="41b224fc-4f8f-4893-8347-bbf75c2627e3" providerId="ADAL" clId="{CC46BB0B-3F0E-44D5-829A-E7A041F18C5C}" dt="2022-07-12T08:53:40.945" v="23"/>
          <ac:graphicFrameMkLst>
            <pc:docMk/>
            <pc:sldMk cId="1511560334" sldId="259"/>
            <ac:graphicFrameMk id="3" creationId="{CB5A9388-3B30-4D9D-B736-F1D2BF9A9B79}"/>
          </ac:graphicFrameMkLst>
        </pc:graphicFrameChg>
        <pc:graphicFrameChg chg="add del mod">
          <ac:chgData name="Korchow Iwona" userId="41b224fc-4f8f-4893-8347-bbf75c2627e3" providerId="ADAL" clId="{CC46BB0B-3F0E-44D5-829A-E7A041F18C5C}" dt="2022-07-12T08:53:58.537" v="27" actId="478"/>
          <ac:graphicFrameMkLst>
            <pc:docMk/>
            <pc:sldMk cId="1511560334" sldId="259"/>
            <ac:graphicFrameMk id="9" creationId="{3D3368BE-9BBD-29A5-852A-388BEB8C4713}"/>
          </ac:graphicFrameMkLst>
        </pc:graphicFrameChg>
        <pc:graphicFrameChg chg="add mod">
          <ac:chgData name="Korchow Iwona" userId="41b224fc-4f8f-4893-8347-bbf75c2627e3" providerId="ADAL" clId="{CC46BB0B-3F0E-44D5-829A-E7A041F18C5C}" dt="2022-07-12T08:55:56.140" v="63" actId="1076"/>
          <ac:graphicFrameMkLst>
            <pc:docMk/>
            <pc:sldMk cId="1511560334" sldId="259"/>
            <ac:graphicFrameMk id="13" creationId="{FF7701DC-D99C-23A8-E7F3-1793CEE2A1BF}"/>
          </ac:graphicFrameMkLst>
        </pc:graphicFrameChg>
      </pc:sldChg>
      <pc:sldChg chg="addSp delSp modSp mod">
        <pc:chgData name="Korchow Iwona" userId="41b224fc-4f8f-4893-8347-bbf75c2627e3" providerId="ADAL" clId="{CC46BB0B-3F0E-44D5-829A-E7A041F18C5C}" dt="2022-07-12T08:55:22.813" v="60" actId="1076"/>
        <pc:sldMkLst>
          <pc:docMk/>
          <pc:sldMk cId="3171248162" sldId="260"/>
        </pc:sldMkLst>
        <pc:spChg chg="add del">
          <ac:chgData name="Korchow Iwona" userId="41b224fc-4f8f-4893-8347-bbf75c2627e3" providerId="ADAL" clId="{CC46BB0B-3F0E-44D5-829A-E7A041F18C5C}" dt="2022-07-12T08:53:00.057" v="21" actId="22"/>
          <ac:spMkLst>
            <pc:docMk/>
            <pc:sldMk cId="3171248162" sldId="260"/>
            <ac:spMk id="8" creationId="{3B97B573-3D2E-87B3-E16B-50DF9874D629}"/>
          </ac:spMkLst>
        </pc:spChg>
        <pc:spChg chg="del">
          <ac:chgData name="Korchow Iwona" userId="41b224fc-4f8f-4893-8347-bbf75c2627e3" providerId="ADAL" clId="{CC46BB0B-3F0E-44D5-829A-E7A041F18C5C}" dt="2022-07-12T08:55:01.260" v="56" actId="478"/>
          <ac:spMkLst>
            <pc:docMk/>
            <pc:sldMk cId="3171248162" sldId="260"/>
            <ac:spMk id="9" creationId="{00000000-0000-0000-0000-000000000000}"/>
          </ac:spMkLst>
        </pc:spChg>
        <pc:spChg chg="mod">
          <ac:chgData name="Korchow Iwona" userId="41b224fc-4f8f-4893-8347-bbf75c2627e3" providerId="ADAL" clId="{CC46BB0B-3F0E-44D5-829A-E7A041F18C5C}" dt="2022-07-12T08:55:10.116" v="58" actId="1076"/>
          <ac:spMkLst>
            <pc:docMk/>
            <pc:sldMk cId="3171248162" sldId="260"/>
            <ac:spMk id="11" creationId="{00000000-0000-0000-0000-000000000000}"/>
          </ac:spMkLst>
        </pc:spChg>
        <pc:spChg chg="add mod">
          <ac:chgData name="Korchow Iwona" userId="41b224fc-4f8f-4893-8347-bbf75c2627e3" providerId="ADAL" clId="{CC46BB0B-3F0E-44D5-829A-E7A041F18C5C}" dt="2022-07-12T08:55:01.945" v="57"/>
          <ac:spMkLst>
            <pc:docMk/>
            <pc:sldMk cId="3171248162" sldId="260"/>
            <ac:spMk id="12" creationId="{8D81DFFE-F206-589D-9147-2C64F28A5173}"/>
          </ac:spMkLst>
        </pc:spChg>
        <pc:graphicFrameChg chg="add del">
          <ac:chgData name="Korchow Iwona" userId="41b224fc-4f8f-4893-8347-bbf75c2627e3" providerId="ADAL" clId="{CC46BB0B-3F0E-44D5-829A-E7A041F18C5C}" dt="2022-07-12T08:54:36.313" v="55" actId="478"/>
          <ac:graphicFrameMkLst>
            <pc:docMk/>
            <pc:sldMk cId="3171248162" sldId="260"/>
            <ac:graphicFrameMk id="10" creationId="{00000000-0000-0000-0000-000000000000}"/>
          </ac:graphicFrameMkLst>
        </pc:graphicFrameChg>
        <pc:picChg chg="mod">
          <ac:chgData name="Korchow Iwona" userId="41b224fc-4f8f-4893-8347-bbf75c2627e3" providerId="ADAL" clId="{CC46BB0B-3F0E-44D5-829A-E7A041F18C5C}" dt="2022-07-12T08:55:22.813" v="60" actId="1076"/>
          <ac:picMkLst>
            <pc:docMk/>
            <pc:sldMk cId="3171248162" sldId="260"/>
            <ac:picMk id="2" creationId="{69C58408-8194-FB12-9802-A625E4B4C25E}"/>
          </ac:picMkLst>
        </pc:picChg>
      </pc:sldChg>
      <pc:sldChg chg="ord">
        <pc:chgData name="Korchow Iwona" userId="41b224fc-4f8f-4893-8347-bbf75c2627e3" providerId="ADAL" clId="{CC46BB0B-3F0E-44D5-829A-E7A041F18C5C}" dt="2022-07-12T08:56:36.566" v="68"/>
        <pc:sldMkLst>
          <pc:docMk/>
          <pc:sldMk cId="1925160933" sldId="261"/>
        </pc:sldMkLst>
      </pc:sldChg>
      <pc:sldChg chg="del">
        <pc:chgData name="Korchow Iwona" userId="41b224fc-4f8f-4893-8347-bbf75c2627e3" providerId="ADAL" clId="{CC46BB0B-3F0E-44D5-829A-E7A041F18C5C}" dt="2022-07-12T08:57:50.529" v="78" actId="47"/>
        <pc:sldMkLst>
          <pc:docMk/>
          <pc:sldMk cId="2458101076" sldId="262"/>
        </pc:sldMkLst>
      </pc:sldChg>
      <pc:sldChg chg="del">
        <pc:chgData name="Korchow Iwona" userId="41b224fc-4f8f-4893-8347-bbf75c2627e3" providerId="ADAL" clId="{CC46BB0B-3F0E-44D5-829A-E7A041F18C5C}" dt="2022-07-12T08:57:35.921" v="77" actId="47"/>
        <pc:sldMkLst>
          <pc:docMk/>
          <pc:sldMk cId="3638851724" sldId="263"/>
        </pc:sldMkLst>
      </pc:sldChg>
      <pc:sldChg chg="ord">
        <pc:chgData name="Korchow Iwona" userId="41b224fc-4f8f-4893-8347-bbf75c2627e3" providerId="ADAL" clId="{CC46BB0B-3F0E-44D5-829A-E7A041F18C5C}" dt="2022-07-12T08:56:50.054" v="70"/>
        <pc:sldMkLst>
          <pc:docMk/>
          <pc:sldMk cId="1125167297" sldId="264"/>
        </pc:sldMkLst>
      </pc:sldChg>
      <pc:sldChg chg="ord">
        <pc:chgData name="Korchow Iwona" userId="41b224fc-4f8f-4893-8347-bbf75c2627e3" providerId="ADAL" clId="{CC46BB0B-3F0E-44D5-829A-E7A041F18C5C}" dt="2022-07-12T08:57:18.044" v="74"/>
        <pc:sldMkLst>
          <pc:docMk/>
          <pc:sldMk cId="3139444996" sldId="266"/>
        </pc:sldMkLst>
      </pc:sldChg>
      <pc:sldChg chg="ord">
        <pc:chgData name="Korchow Iwona" userId="41b224fc-4f8f-4893-8347-bbf75c2627e3" providerId="ADAL" clId="{CC46BB0B-3F0E-44D5-829A-E7A041F18C5C}" dt="2022-07-12T08:57:32.308" v="76"/>
        <pc:sldMkLst>
          <pc:docMk/>
          <pc:sldMk cId="2637632492" sldId="267"/>
        </pc:sldMkLst>
      </pc:sldChg>
      <pc:sldChg chg="del">
        <pc:chgData name="Korchow Iwona" userId="41b224fc-4f8f-4893-8347-bbf75c2627e3" providerId="ADAL" clId="{CC46BB0B-3F0E-44D5-829A-E7A041F18C5C}" dt="2022-07-12T08:57:56.766" v="80" actId="47"/>
        <pc:sldMkLst>
          <pc:docMk/>
          <pc:sldMk cId="2402804914" sldId="268"/>
        </pc:sldMkLst>
      </pc:sldChg>
      <pc:sldChg chg="addSp modSp mod ord">
        <pc:chgData name="Korchow Iwona" userId="41b224fc-4f8f-4893-8347-bbf75c2627e3" providerId="ADAL" clId="{CC46BB0B-3F0E-44D5-829A-E7A041F18C5C}" dt="2022-07-12T09:06:55.333" v="215" actId="1036"/>
        <pc:sldMkLst>
          <pc:docMk/>
          <pc:sldMk cId="4053969265" sldId="269"/>
        </pc:sldMkLst>
        <pc:spChg chg="add mod">
          <ac:chgData name="Korchow Iwona" userId="41b224fc-4f8f-4893-8347-bbf75c2627e3" providerId="ADAL" clId="{CC46BB0B-3F0E-44D5-829A-E7A041F18C5C}" dt="2022-07-12T09:06:55.333" v="215" actId="1036"/>
          <ac:spMkLst>
            <pc:docMk/>
            <pc:sldMk cId="4053969265" sldId="269"/>
            <ac:spMk id="2" creationId="{3C61D1E8-209C-B40A-D74E-05310796A821}"/>
          </ac:spMkLst>
        </pc:spChg>
        <pc:graphicFrameChg chg="mod modGraphic">
          <ac:chgData name="Korchow Iwona" userId="41b224fc-4f8f-4893-8347-bbf75c2627e3" providerId="ADAL" clId="{CC46BB0B-3F0E-44D5-829A-E7A041F18C5C}" dt="2022-07-12T09:06:36.354" v="199" actId="14734"/>
          <ac:graphicFrameMkLst>
            <pc:docMk/>
            <pc:sldMk cId="4053969265" sldId="269"/>
            <ac:graphicFrameMk id="11" creationId="{00000000-0000-0000-0000-000000000000}"/>
          </ac:graphicFrameMkLst>
        </pc:graphicFrameChg>
      </pc:sldChg>
      <pc:sldChg chg="del">
        <pc:chgData name="Korchow Iwona" userId="41b224fc-4f8f-4893-8347-bbf75c2627e3" providerId="ADAL" clId="{CC46BB0B-3F0E-44D5-829A-E7A041F18C5C}" dt="2022-07-12T08:57:52.825" v="79" actId="47"/>
        <pc:sldMkLst>
          <pc:docMk/>
          <pc:sldMk cId="4243738024" sldId="271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7-13T11:59:36.982" idx="4">
    <p:pos x="10" y="10"/>
    <p:text>a Węzeł krajowy? raporty wykazywały wdrożenie integracji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7-13T11:51:54.619" idx="3">
    <p:pos x="10" y="10"/>
    <p:text>w zaleceniach RA z lipca 2019r. znalazł się punkt: Zastosowanie uwierzytelnienia poprzez wykorzystanie
funkcjonalności Węzła Krajowego.</p:text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CC14E-2CC1-4DAC-A870-8DE5A3256CF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A4052-8CFF-406B-80AD-DA873A293A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5539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9" y="2146228"/>
            <a:ext cx="6264584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pl-PL" sz="4800" b="1" dirty="0">
                <a:solidFill>
                  <a:schemeClr val="bg1"/>
                </a:solidFill>
              </a:rPr>
              <a:t>Polona dla Bibliotek 2.0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81277" y="2245357"/>
            <a:ext cx="8429445" cy="1224137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sz="32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72693" y="1161712"/>
            <a:ext cx="8427822" cy="15081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Ministerstwo Kultury i Dziedzictwa Narodowego </a:t>
            </a:r>
          </a:p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Biblioteka Narodowa</a:t>
            </a:r>
          </a:p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nie dotyczy</a:t>
            </a:r>
            <a:endParaRPr lang="pl-PL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1541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2662" y="4919152"/>
            <a:ext cx="11046614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l-PL" dirty="0">
                <a:solidFill>
                  <a:srgbClr val="002060"/>
                </a:solidFill>
              </a:rPr>
              <a:t>Celem projektu „Polona dla Bibliotek 2.0” był rozwój e-usługi PDB poprzez poprawę jakości i podniesienie poziomu dojrzałości opartego na potencjale technologii cyfrowych e-usługi publicznej, która w znaczący sposób poprawi użytkownikom indywidualnym i instytucjonalnym dostęp do zasobów zgromadzonych w bibliotekach w całym kraju.  </a:t>
            </a:r>
          </a:p>
          <a:p>
            <a:pPr algn="just">
              <a:spcAft>
                <a:spcPts val="600"/>
              </a:spcAft>
            </a:pPr>
            <a:r>
              <a:rPr lang="pl-PL" dirty="0">
                <a:solidFill>
                  <a:srgbClr val="002060"/>
                </a:solidFill>
              </a:rPr>
              <a:t>E-usługa PDB jest interfejsem prezentującym zasoby zgromadzone w Repozytorium Cyfrowym BN, w którym obecnie zgromadzonych jest </a:t>
            </a:r>
            <a:r>
              <a:rPr lang="pl-PL">
                <a:solidFill>
                  <a:srgbClr val="002060"/>
                </a:solidFill>
              </a:rPr>
              <a:t>ponad 3,6 </a:t>
            </a:r>
            <a:r>
              <a:rPr lang="pl-PL" dirty="0">
                <a:solidFill>
                  <a:srgbClr val="002060"/>
                </a:solidFill>
              </a:rPr>
              <a:t>mln publikacji. </a:t>
            </a:r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FF7701DC-D99C-23A8-E7F3-1793CEE2A1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433729"/>
              </p:ext>
            </p:extLst>
          </p:nvPr>
        </p:nvGraphicFramePr>
        <p:xfrm>
          <a:off x="622662" y="2929979"/>
          <a:ext cx="10946674" cy="1079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8071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2019-08-30 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2021-08-29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2019-08-30 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dtytuł 2"/>
          <p:cNvSpPr txBox="1">
            <a:spLocks/>
          </p:cNvSpPr>
          <p:nvPr/>
        </p:nvSpPr>
        <p:spPr>
          <a:xfrm>
            <a:off x="95696" y="218900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69C58408-8194-FB12-9802-A625E4B4C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6835" y="2939597"/>
            <a:ext cx="9498330" cy="3806190"/>
          </a:xfrm>
          <a:prstGeom prst="rect">
            <a:avLst/>
          </a:prstGeom>
        </p:spPr>
      </p:pic>
      <p:sp>
        <p:nvSpPr>
          <p:cNvPr id="12" name="Podtytuł 2">
            <a:extLst>
              <a:ext uri="{FF2B5EF4-FFF2-40B4-BE49-F238E27FC236}">
                <a16:creationId xmlns:a16="http://schemas.microsoft.com/office/drawing/2014/main" id="{8D81DFFE-F206-589D-9147-2C64F28A5173}"/>
              </a:ext>
            </a:extLst>
          </p:cNvPr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dirty="0"/>
              <a:t>POPC - II Oś Priorytetowa, Działanie 2.1 Wysoka dostępność i jakość e-usług publicznych (84,63%) oraz budżet państwa (15,37%)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45042" y="127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04789"/>
              </p:ext>
            </p:extLst>
          </p:nvPr>
        </p:nvGraphicFramePr>
        <p:xfrm>
          <a:off x="607674" y="2053644"/>
          <a:ext cx="10978312" cy="3292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5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9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24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812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Polona dla Bibliotek (PDB)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Usługa typu A2C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Poziom dojrzałości – 5 (personalizacja)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0" i="0" u="none" strike="noStrike" kern="120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kern="120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Zmodyfikowany system -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Repozytorium Cyfrowe Biblioteki Narodowej  (RCBN)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0" i="0" u="none" strike="noStrike" kern="120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0" i="0" u="none" strike="noStrike" kern="120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09C23173-72DF-F50C-9CDD-B27E1BFAE91B}"/>
              </a:ext>
            </a:extLst>
          </p:cNvPr>
          <p:cNvGrpSpPr/>
          <p:nvPr/>
        </p:nvGrpSpPr>
        <p:grpSpPr>
          <a:xfrm>
            <a:off x="9032920" y="2837078"/>
            <a:ext cx="1777437" cy="1829603"/>
            <a:chOff x="8711054" y="2486800"/>
            <a:chExt cx="1777437" cy="1829603"/>
          </a:xfrm>
        </p:grpSpPr>
        <p:sp>
          <p:nvSpPr>
            <p:cNvPr id="84" name="pole tekstowe 83"/>
            <p:cNvSpPr txBox="1"/>
            <p:nvPr/>
          </p:nvSpPr>
          <p:spPr>
            <a:xfrm>
              <a:off x="8711054" y="2486800"/>
              <a:ext cx="1777437" cy="1829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Oznaczenia powiązanych </a:t>
              </a: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systemów:</a:t>
              </a:r>
            </a:p>
            <a:p>
              <a:pPr>
                <a:lnSpc>
                  <a:spcPct val="105000"/>
                </a:lnSpc>
              </a:pPr>
              <a:endParaRPr lang="pl-PL" sz="1200">
                <a:solidFill>
                  <a:schemeClr val="tx2"/>
                </a:solidFill>
              </a:endParaRP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        planowany</a:t>
              </a: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        modyfikowany</a:t>
              </a: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        istniejący</a:t>
              </a:r>
            </a:p>
            <a:p>
              <a:pPr>
                <a:lnSpc>
                  <a:spcPct val="105000"/>
                </a:lnSpc>
              </a:pPr>
              <a:endParaRPr lang="pl-PL" sz="1200">
                <a:solidFill>
                  <a:schemeClr val="tx2"/>
                </a:solidFill>
              </a:endParaRP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dot. systemów własnych oraz innych jednostek</a:t>
              </a:r>
              <a:endParaRPr lang="pl-PL">
                <a:solidFill>
                  <a:schemeClr val="tx2"/>
                </a:solidFill>
              </a:endParaRPr>
            </a:p>
          </p:txBody>
        </p:sp>
        <p:sp>
          <p:nvSpPr>
            <p:cNvPr id="85" name="Prostokąt 84"/>
            <p:cNvSpPr/>
            <p:nvPr/>
          </p:nvSpPr>
          <p:spPr>
            <a:xfrm>
              <a:off x="8832304" y="3172375"/>
              <a:ext cx="144016" cy="1440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6" name="Prostokąt 85"/>
            <p:cNvSpPr/>
            <p:nvPr/>
          </p:nvSpPr>
          <p:spPr>
            <a:xfrm>
              <a:off x="8832304" y="3361431"/>
              <a:ext cx="144016" cy="144000"/>
            </a:xfrm>
            <a:prstGeom prst="rect">
              <a:avLst/>
            </a:prstGeom>
            <a:solidFill>
              <a:srgbClr val="0071E2"/>
            </a:solidFill>
            <a:ln>
              <a:solidFill>
                <a:srgbClr val="0071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Prostokąt 86"/>
            <p:cNvSpPr/>
            <p:nvPr/>
          </p:nvSpPr>
          <p:spPr>
            <a:xfrm>
              <a:off x="8832304" y="3548631"/>
              <a:ext cx="144016" cy="144000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47" name="Grupa 46">
            <a:extLst>
              <a:ext uri="{FF2B5EF4-FFF2-40B4-BE49-F238E27FC236}">
                <a16:creationId xmlns:a16="http://schemas.microsoft.com/office/drawing/2014/main" id="{D7E6B802-BE70-7746-D88A-DD8674329457}"/>
              </a:ext>
            </a:extLst>
          </p:cNvPr>
          <p:cNvGrpSpPr>
            <a:grpSpLocks noChangeAspect="1"/>
          </p:cNvGrpSpPr>
          <p:nvPr/>
        </p:nvGrpSpPr>
        <p:grpSpPr>
          <a:xfrm>
            <a:off x="1277219" y="2653381"/>
            <a:ext cx="6815481" cy="3544998"/>
            <a:chOff x="2728735" y="2761520"/>
            <a:chExt cx="5292600" cy="2752888"/>
          </a:xfrm>
        </p:grpSpPr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3B4E8FF9-E145-50E5-DD1A-59A42CFD597B}"/>
                </a:ext>
              </a:extLst>
            </p:cNvPr>
            <p:cNvSpPr/>
            <p:nvPr/>
          </p:nvSpPr>
          <p:spPr>
            <a:xfrm>
              <a:off x="6527335" y="3743791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>
                  <a:solidFill>
                    <a:schemeClr val="bg1"/>
                  </a:solidFill>
                </a:rPr>
                <a:t>ALMA</a:t>
              </a:r>
            </a:p>
            <a:p>
              <a:pPr algn="ctr"/>
              <a:r>
                <a:rPr lang="pl-PL" sz="1200" i="1">
                  <a:solidFill>
                    <a:schemeClr val="bg1"/>
                  </a:solidFill>
                </a:rPr>
                <a:t>(biblioteczny system katalogowy)</a:t>
              </a:r>
              <a:endParaRPr lang="pl-PL" sz="1200">
                <a:solidFill>
                  <a:schemeClr val="bg1"/>
                </a:solidFill>
              </a:endParaRPr>
            </a:p>
          </p:txBody>
        </p:sp>
        <p:sp>
          <p:nvSpPr>
            <p:cNvPr id="89" name="Prostokąt 88">
              <a:extLst>
                <a:ext uri="{FF2B5EF4-FFF2-40B4-BE49-F238E27FC236}">
                  <a16:creationId xmlns:a16="http://schemas.microsoft.com/office/drawing/2014/main" id="{06ABEF3C-A639-5F60-22BD-46E452C23D43}"/>
                </a:ext>
              </a:extLst>
            </p:cNvPr>
            <p:cNvSpPr/>
            <p:nvPr/>
          </p:nvSpPr>
          <p:spPr>
            <a:xfrm>
              <a:off x="4644207" y="3740094"/>
              <a:ext cx="1494000" cy="7920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b="1" i="1">
                  <a:solidFill>
                    <a:schemeClr val="tx2"/>
                  </a:solidFill>
                </a:rPr>
                <a:t>RCBN</a:t>
              </a:r>
            </a:p>
            <a:p>
              <a:pPr algn="ctr"/>
              <a:r>
                <a:rPr lang="pl-PL" sz="1200" i="1">
                  <a:solidFill>
                    <a:schemeClr val="tx2"/>
                  </a:solidFill>
                </a:rPr>
                <a:t>Repozytorium Cyfrowe Biblioteki Narodowej </a:t>
              </a:r>
            </a:p>
          </p:txBody>
        </p:sp>
        <p:cxnSp>
          <p:nvCxnSpPr>
            <p:cNvPr id="90" name="Łącznik prosty 89">
              <a:extLst>
                <a:ext uri="{FF2B5EF4-FFF2-40B4-BE49-F238E27FC236}">
                  <a16:creationId xmlns:a16="http://schemas.microsoft.com/office/drawing/2014/main" id="{547686C5-A4D4-3DBA-FC8A-CC2CF7945FB9}"/>
                </a:ext>
              </a:extLst>
            </p:cNvPr>
            <p:cNvCxnSpPr>
              <a:cxnSpLocks/>
            </p:cNvCxnSpPr>
            <p:nvPr/>
          </p:nvCxnSpPr>
          <p:spPr>
            <a:xfrm>
              <a:off x="6138207" y="4330618"/>
              <a:ext cx="166909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Łącznik prosty 90">
              <a:extLst>
                <a:ext uri="{FF2B5EF4-FFF2-40B4-BE49-F238E27FC236}">
                  <a16:creationId xmlns:a16="http://schemas.microsoft.com/office/drawing/2014/main" id="{DD751CB6-2009-5433-20DA-C8D48C45AED3}"/>
                </a:ext>
              </a:extLst>
            </p:cNvPr>
            <p:cNvCxnSpPr/>
            <p:nvPr/>
          </p:nvCxnSpPr>
          <p:spPr>
            <a:xfrm flipV="1">
              <a:off x="6138207" y="3938143"/>
              <a:ext cx="162186" cy="281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Łącznik prosty 91">
              <a:extLst>
                <a:ext uri="{FF2B5EF4-FFF2-40B4-BE49-F238E27FC236}">
                  <a16:creationId xmlns:a16="http://schemas.microsoft.com/office/drawing/2014/main" id="{1EE8B7EA-4108-92EC-5899-AAA47342E9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00393" y="3186000"/>
              <a:ext cx="0" cy="752143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>
              <a:extLst>
                <a:ext uri="{FF2B5EF4-FFF2-40B4-BE49-F238E27FC236}">
                  <a16:creationId xmlns:a16="http://schemas.microsoft.com/office/drawing/2014/main" id="{B6823719-E13E-3617-94AD-4F1E89497A79}"/>
                </a:ext>
              </a:extLst>
            </p:cNvPr>
            <p:cNvCxnSpPr/>
            <p:nvPr/>
          </p:nvCxnSpPr>
          <p:spPr>
            <a:xfrm>
              <a:off x="6300393" y="3202869"/>
              <a:ext cx="216024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y 93">
              <a:extLst>
                <a:ext uri="{FF2B5EF4-FFF2-40B4-BE49-F238E27FC236}">
                  <a16:creationId xmlns:a16="http://schemas.microsoft.com/office/drawing/2014/main" id="{12FF907B-4C3E-1300-FDE2-9BA45283C7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33388" y="3157175"/>
              <a:ext cx="83" cy="78096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Łącznik prosty ze strzałką 94">
              <a:extLst>
                <a:ext uri="{FF2B5EF4-FFF2-40B4-BE49-F238E27FC236}">
                  <a16:creationId xmlns:a16="http://schemas.microsoft.com/office/drawing/2014/main" id="{3E88A73A-9E4D-B651-3861-6478987821D9}"/>
                </a:ext>
              </a:extLst>
            </p:cNvPr>
            <p:cNvCxnSpPr>
              <a:cxnSpLocks/>
              <a:endCxn id="97" idx="3"/>
            </p:cNvCxnSpPr>
            <p:nvPr/>
          </p:nvCxnSpPr>
          <p:spPr>
            <a:xfrm flipH="1">
              <a:off x="4238996" y="3157564"/>
              <a:ext cx="194392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Prostokąt 95">
              <a:extLst>
                <a:ext uri="{FF2B5EF4-FFF2-40B4-BE49-F238E27FC236}">
                  <a16:creationId xmlns:a16="http://schemas.microsoft.com/office/drawing/2014/main" id="{CD936BA3-E5E2-17A8-C446-7034EF8714E6}"/>
                </a:ext>
              </a:extLst>
            </p:cNvPr>
            <p:cNvSpPr/>
            <p:nvPr/>
          </p:nvSpPr>
          <p:spPr>
            <a:xfrm>
              <a:off x="4644207" y="2761520"/>
              <a:ext cx="1494000" cy="7920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b="1" i="1">
                  <a:solidFill>
                    <a:schemeClr val="tx2"/>
                  </a:solidFill>
                </a:rPr>
                <a:t>Polona</a:t>
              </a:r>
              <a:r>
                <a:rPr lang="pl-PL" sz="1600" i="1">
                  <a:solidFill>
                    <a:schemeClr val="tx2"/>
                  </a:solidFill>
                </a:rPr>
                <a:t> </a:t>
              </a:r>
            </a:p>
            <a:p>
              <a:pPr algn="ctr"/>
              <a:r>
                <a:rPr lang="pl-PL" sz="1200" i="1">
                  <a:solidFill>
                    <a:schemeClr val="tx2"/>
                  </a:solidFill>
                </a:rPr>
                <a:t>Biblioteka Cyfrowa</a:t>
              </a:r>
              <a:endParaRPr lang="pl-PL" sz="1200" b="1" i="1">
                <a:solidFill>
                  <a:schemeClr val="tx2"/>
                </a:solidFill>
              </a:endParaRPr>
            </a:p>
          </p:txBody>
        </p:sp>
        <p:sp>
          <p:nvSpPr>
            <p:cNvPr id="97" name="Prostokąt 96">
              <a:extLst>
                <a:ext uri="{FF2B5EF4-FFF2-40B4-BE49-F238E27FC236}">
                  <a16:creationId xmlns:a16="http://schemas.microsoft.com/office/drawing/2014/main" id="{93D05944-7CCC-F210-539C-414FFF33BF53}"/>
                </a:ext>
              </a:extLst>
            </p:cNvPr>
            <p:cNvSpPr/>
            <p:nvPr/>
          </p:nvSpPr>
          <p:spPr>
            <a:xfrm>
              <a:off x="2744996" y="2761520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>
                  <a:solidFill>
                    <a:schemeClr val="bg1"/>
                  </a:solidFill>
                </a:rPr>
                <a:t>Kronik@</a:t>
              </a:r>
            </a:p>
          </p:txBody>
        </p:sp>
        <p:sp>
          <p:nvSpPr>
            <p:cNvPr id="98" name="Prostokąt 97">
              <a:extLst>
                <a:ext uri="{FF2B5EF4-FFF2-40B4-BE49-F238E27FC236}">
                  <a16:creationId xmlns:a16="http://schemas.microsoft.com/office/drawing/2014/main" id="{B02E2870-09FA-7245-3619-2179815DCD2D}"/>
                </a:ext>
              </a:extLst>
            </p:cNvPr>
            <p:cNvSpPr/>
            <p:nvPr/>
          </p:nvSpPr>
          <p:spPr>
            <a:xfrm>
              <a:off x="6516417" y="2761520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>
                  <a:solidFill>
                    <a:schemeClr val="bg1"/>
                  </a:solidFill>
                </a:rPr>
                <a:t>Cyfrowa Wypożyczalnia Międzybiblioteczna</a:t>
              </a:r>
              <a:endParaRPr lang="pl-PL" sz="1200">
                <a:solidFill>
                  <a:schemeClr val="bg1"/>
                </a:solidFill>
              </a:endParaRPr>
            </a:p>
          </p:txBody>
        </p:sp>
        <p:sp>
          <p:nvSpPr>
            <p:cNvPr id="99" name="Prostokąt 98">
              <a:extLst>
                <a:ext uri="{FF2B5EF4-FFF2-40B4-BE49-F238E27FC236}">
                  <a16:creationId xmlns:a16="http://schemas.microsoft.com/office/drawing/2014/main" id="{C53D6A2B-C9AC-C89A-2801-C866B03B42CC}"/>
                </a:ext>
              </a:extLst>
            </p:cNvPr>
            <p:cNvSpPr/>
            <p:nvPr/>
          </p:nvSpPr>
          <p:spPr>
            <a:xfrm>
              <a:off x="6516417" y="4722320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>
                  <a:solidFill>
                    <a:schemeClr val="bg1"/>
                  </a:solidFill>
                </a:rPr>
                <a:t>Multiwyszukiwarka OMNIS</a:t>
              </a:r>
              <a:endParaRPr lang="pl-PL" sz="1200">
                <a:solidFill>
                  <a:schemeClr val="bg1"/>
                </a:solidFill>
              </a:endParaRPr>
            </a:p>
          </p:txBody>
        </p:sp>
        <p:sp>
          <p:nvSpPr>
            <p:cNvPr id="100" name="Prostokąt 99">
              <a:extLst>
                <a:ext uri="{FF2B5EF4-FFF2-40B4-BE49-F238E27FC236}">
                  <a16:creationId xmlns:a16="http://schemas.microsoft.com/office/drawing/2014/main" id="{F7182255-FD5F-6D79-A170-FD4EFE14E0F7}"/>
                </a:ext>
              </a:extLst>
            </p:cNvPr>
            <p:cNvSpPr/>
            <p:nvPr/>
          </p:nvSpPr>
          <p:spPr>
            <a:xfrm>
              <a:off x="4637956" y="4718668"/>
              <a:ext cx="1506501" cy="774633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>
                  <a:solidFill>
                    <a:schemeClr val="bg1"/>
                  </a:solidFill>
                </a:rPr>
                <a:t>Systemy biblioteczne  innych placówek</a:t>
              </a:r>
              <a:endParaRPr lang="pl-PL" sz="1000">
                <a:solidFill>
                  <a:schemeClr val="bg1"/>
                </a:solidFill>
              </a:endParaRPr>
            </a:p>
          </p:txBody>
        </p:sp>
        <p:sp>
          <p:nvSpPr>
            <p:cNvPr id="101" name="Prostokąt 100">
              <a:extLst>
                <a:ext uri="{FF2B5EF4-FFF2-40B4-BE49-F238E27FC236}">
                  <a16:creationId xmlns:a16="http://schemas.microsoft.com/office/drawing/2014/main" id="{5D800E86-57D0-A523-4776-F3FC65279837}"/>
                </a:ext>
              </a:extLst>
            </p:cNvPr>
            <p:cNvSpPr/>
            <p:nvPr/>
          </p:nvSpPr>
          <p:spPr>
            <a:xfrm>
              <a:off x="2728735" y="3740094"/>
              <a:ext cx="1494000" cy="792088"/>
            </a:xfrm>
            <a:prstGeom prst="rect">
              <a:avLst/>
            </a:prstGeom>
            <a:solidFill>
              <a:srgbClr val="0071E2"/>
            </a:solidFill>
            <a:ln>
              <a:solidFill>
                <a:srgbClr val="0071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>
                  <a:solidFill>
                    <a:schemeClr val="bg1"/>
                  </a:solidFill>
                </a:rPr>
                <a:t>System Archiwizacji</a:t>
              </a:r>
              <a:endParaRPr lang="pl-PL" sz="1200">
                <a:solidFill>
                  <a:schemeClr val="bg1"/>
                </a:solidFill>
              </a:endParaRPr>
            </a:p>
          </p:txBody>
        </p:sp>
        <p:cxnSp>
          <p:nvCxnSpPr>
            <p:cNvPr id="102" name="Łącznik prosty ze strzałką 101">
              <a:extLst>
                <a:ext uri="{FF2B5EF4-FFF2-40B4-BE49-F238E27FC236}">
                  <a16:creationId xmlns:a16="http://schemas.microsoft.com/office/drawing/2014/main" id="{8E489997-C7C5-D9EF-ADDE-D5046C2C7F6E}"/>
                </a:ext>
              </a:extLst>
            </p:cNvPr>
            <p:cNvCxnSpPr>
              <a:cxnSpLocks/>
              <a:stCxn id="89" idx="0"/>
              <a:endCxn id="96" idx="2"/>
            </p:cNvCxnSpPr>
            <p:nvPr/>
          </p:nvCxnSpPr>
          <p:spPr>
            <a:xfrm flipV="1">
              <a:off x="5391207" y="3553608"/>
              <a:ext cx="0" cy="186486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y ze strzałką 102">
              <a:extLst>
                <a:ext uri="{FF2B5EF4-FFF2-40B4-BE49-F238E27FC236}">
                  <a16:creationId xmlns:a16="http://schemas.microsoft.com/office/drawing/2014/main" id="{DA4F7B84-1F48-261E-C04A-E0087D0F65CF}"/>
                </a:ext>
              </a:extLst>
            </p:cNvPr>
            <p:cNvCxnSpPr>
              <a:cxnSpLocks/>
              <a:stCxn id="88" idx="1"/>
              <a:endCxn id="89" idx="3"/>
            </p:cNvCxnSpPr>
            <p:nvPr/>
          </p:nvCxnSpPr>
          <p:spPr>
            <a:xfrm flipH="1" flipV="1">
              <a:off x="6138207" y="4136138"/>
              <a:ext cx="389128" cy="3697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Łącznik prosty ze strzałką 103">
              <a:extLst>
                <a:ext uri="{FF2B5EF4-FFF2-40B4-BE49-F238E27FC236}">
                  <a16:creationId xmlns:a16="http://schemas.microsoft.com/office/drawing/2014/main" id="{0F93B7CC-98BA-6353-38E3-C8A833C582F9}"/>
                </a:ext>
              </a:extLst>
            </p:cNvPr>
            <p:cNvCxnSpPr>
              <a:cxnSpLocks/>
              <a:endCxn id="99" idx="1"/>
            </p:cNvCxnSpPr>
            <p:nvPr/>
          </p:nvCxnSpPr>
          <p:spPr>
            <a:xfrm>
              <a:off x="6300393" y="5118364"/>
              <a:ext cx="216024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Łącznik prosty 104">
              <a:extLst>
                <a:ext uri="{FF2B5EF4-FFF2-40B4-BE49-F238E27FC236}">
                  <a16:creationId xmlns:a16="http://schemas.microsoft.com/office/drawing/2014/main" id="{396D956F-B89A-EC7A-2167-B9DBF74F68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00393" y="4330717"/>
              <a:ext cx="0" cy="787647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ze strzałką 105">
              <a:extLst>
                <a:ext uri="{FF2B5EF4-FFF2-40B4-BE49-F238E27FC236}">
                  <a16:creationId xmlns:a16="http://schemas.microsoft.com/office/drawing/2014/main" id="{9B1CCFF8-97F5-D910-A7BB-037769286287}"/>
                </a:ext>
              </a:extLst>
            </p:cNvPr>
            <p:cNvCxnSpPr>
              <a:cxnSpLocks/>
              <a:stCxn id="89" idx="1"/>
              <a:endCxn id="101" idx="3"/>
            </p:cNvCxnSpPr>
            <p:nvPr/>
          </p:nvCxnSpPr>
          <p:spPr>
            <a:xfrm flipH="1">
              <a:off x="4222735" y="4136138"/>
              <a:ext cx="421472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Łącznik prosty ze strzałką 106">
              <a:extLst>
                <a:ext uri="{FF2B5EF4-FFF2-40B4-BE49-F238E27FC236}">
                  <a16:creationId xmlns:a16="http://schemas.microsoft.com/office/drawing/2014/main" id="{0BF16C4A-74D5-7A3D-8C40-11624815C249}"/>
                </a:ext>
              </a:extLst>
            </p:cNvPr>
            <p:cNvCxnSpPr>
              <a:cxnSpLocks/>
              <a:stCxn id="100" idx="0"/>
              <a:endCxn id="89" idx="2"/>
            </p:cNvCxnSpPr>
            <p:nvPr/>
          </p:nvCxnSpPr>
          <p:spPr>
            <a:xfrm flipV="1">
              <a:off x="5391207" y="4532182"/>
              <a:ext cx="0" cy="186486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Łącznik prosty ze strzałką 107">
              <a:extLst>
                <a:ext uri="{FF2B5EF4-FFF2-40B4-BE49-F238E27FC236}">
                  <a16:creationId xmlns:a16="http://schemas.microsoft.com/office/drawing/2014/main" id="{8973E5C4-38E0-55A7-C35F-C2FDC93E5F9E}"/>
                </a:ext>
              </a:extLst>
            </p:cNvPr>
            <p:cNvCxnSpPr>
              <a:cxnSpLocks/>
            </p:cNvCxnSpPr>
            <p:nvPr/>
          </p:nvCxnSpPr>
          <p:spPr>
            <a:xfrm>
              <a:off x="4233875" y="4214747"/>
              <a:ext cx="404081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Łącznik prosty 108">
              <a:extLst>
                <a:ext uri="{FF2B5EF4-FFF2-40B4-BE49-F238E27FC236}">
                  <a16:creationId xmlns:a16="http://schemas.microsoft.com/office/drawing/2014/main" id="{A591EE40-D211-302E-4C78-450CE547D1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33388" y="3938143"/>
              <a:ext cx="210819" cy="1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Prostokąt 31">
            <a:extLst>
              <a:ext uri="{FF2B5EF4-FFF2-40B4-BE49-F238E27FC236}">
                <a16:creationId xmlns:a16="http://schemas.microsoft.com/office/drawing/2014/main" id="{8A6E1B99-A816-08BD-C3EB-EC34961FA1A2}"/>
              </a:ext>
            </a:extLst>
          </p:cNvPr>
          <p:cNvSpPr/>
          <p:nvPr/>
        </p:nvSpPr>
        <p:spPr>
          <a:xfrm>
            <a:off x="1277219" y="5178377"/>
            <a:ext cx="1923880" cy="102000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Węzeł Krajowy</a:t>
            </a:r>
          </a:p>
        </p:txBody>
      </p:sp>
      <p:cxnSp>
        <p:nvCxnSpPr>
          <p:cNvPr id="33" name="Łącznik prosty 32">
            <a:extLst>
              <a:ext uri="{FF2B5EF4-FFF2-40B4-BE49-F238E27FC236}">
                <a16:creationId xmlns:a16="http://schemas.microsoft.com/office/drawing/2014/main" id="{878F42B8-3CFB-C5F3-7607-C219DED6EED0}"/>
              </a:ext>
            </a:extLst>
          </p:cNvPr>
          <p:cNvCxnSpPr>
            <a:cxnSpLocks/>
          </p:cNvCxnSpPr>
          <p:nvPr/>
        </p:nvCxnSpPr>
        <p:spPr>
          <a:xfrm>
            <a:off x="3528909" y="4818801"/>
            <a:ext cx="21493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33">
            <a:extLst>
              <a:ext uri="{FF2B5EF4-FFF2-40B4-BE49-F238E27FC236}">
                <a16:creationId xmlns:a16="http://schemas.microsoft.com/office/drawing/2014/main" id="{F19CDCBB-5CAD-17A5-2B4D-D6CCCB34908B}"/>
              </a:ext>
            </a:extLst>
          </p:cNvPr>
          <p:cNvCxnSpPr>
            <a:cxnSpLocks/>
          </p:cNvCxnSpPr>
          <p:nvPr/>
        </p:nvCxnSpPr>
        <p:spPr>
          <a:xfrm flipV="1">
            <a:off x="3528909" y="4818801"/>
            <a:ext cx="0" cy="116668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y ze strzałką 34">
            <a:extLst>
              <a:ext uri="{FF2B5EF4-FFF2-40B4-BE49-F238E27FC236}">
                <a16:creationId xmlns:a16="http://schemas.microsoft.com/office/drawing/2014/main" id="{BF269F27-C02E-C843-137E-F7037F0F495E}"/>
              </a:ext>
            </a:extLst>
          </p:cNvPr>
          <p:cNvCxnSpPr>
            <a:cxnSpLocks/>
          </p:cNvCxnSpPr>
          <p:nvPr/>
        </p:nvCxnSpPr>
        <p:spPr>
          <a:xfrm flipH="1">
            <a:off x="3222039" y="5985484"/>
            <a:ext cx="30687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38">
            <a:extLst>
              <a:ext uri="{FF2B5EF4-FFF2-40B4-BE49-F238E27FC236}">
                <a16:creationId xmlns:a16="http://schemas.microsoft.com/office/drawing/2014/main" id="{FD1DAC2E-CF73-30CA-1445-BE49BBCB5DCD}"/>
              </a:ext>
            </a:extLst>
          </p:cNvPr>
          <p:cNvCxnSpPr>
            <a:cxnSpLocks/>
          </p:cNvCxnSpPr>
          <p:nvPr/>
        </p:nvCxnSpPr>
        <p:spPr>
          <a:xfrm flipV="1">
            <a:off x="3470896" y="4723981"/>
            <a:ext cx="0" cy="101428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>
            <a:extLst>
              <a:ext uri="{FF2B5EF4-FFF2-40B4-BE49-F238E27FC236}">
                <a16:creationId xmlns:a16="http://schemas.microsoft.com/office/drawing/2014/main" id="{04C95730-F722-49D4-8A8D-0E5F2E1E8937}"/>
              </a:ext>
            </a:extLst>
          </p:cNvPr>
          <p:cNvCxnSpPr>
            <a:cxnSpLocks/>
          </p:cNvCxnSpPr>
          <p:nvPr/>
        </p:nvCxnSpPr>
        <p:spPr>
          <a:xfrm>
            <a:off x="3472365" y="4723981"/>
            <a:ext cx="27910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47">
            <a:extLst>
              <a:ext uri="{FF2B5EF4-FFF2-40B4-BE49-F238E27FC236}">
                <a16:creationId xmlns:a16="http://schemas.microsoft.com/office/drawing/2014/main" id="{CB869C93-7562-9CC2-4831-5A6C642F7409}"/>
              </a:ext>
            </a:extLst>
          </p:cNvPr>
          <p:cNvCxnSpPr>
            <a:cxnSpLocks/>
          </p:cNvCxnSpPr>
          <p:nvPr/>
        </p:nvCxnSpPr>
        <p:spPr>
          <a:xfrm flipV="1">
            <a:off x="3207800" y="5734526"/>
            <a:ext cx="271480" cy="177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12555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239466"/>
              </p:ext>
            </p:extLst>
          </p:nvPr>
        </p:nvGraphicFramePr>
        <p:xfrm>
          <a:off x="611963" y="2075415"/>
          <a:ext cx="10984782" cy="3400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9101">
                  <a:extLst>
                    <a:ext uri="{9D8B030D-6E8A-4147-A177-3AD203B41FA5}">
                      <a16:colId xmlns:a16="http://schemas.microsoft.com/office/drawing/2014/main" val="466777313"/>
                    </a:ext>
                  </a:extLst>
                </a:gridCol>
                <a:gridCol w="153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1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027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8990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Liczba usług publicznych udostępnionych on-line o stopniu dojrzałości co najmniej 4 - transakcja [szt.]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szt.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1,00 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76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Liczba załatwionych spraw poprzez udostępnioną on-line usługę publiczną 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szt./rok 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rezultatu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35 890,00 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0*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674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Liczba rejestrów publicznych o poprawionej interoperacyjności 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szt. 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1,00 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pole tekstowe 1">
            <a:extLst>
              <a:ext uri="{FF2B5EF4-FFF2-40B4-BE49-F238E27FC236}">
                <a16:creationId xmlns:a16="http://schemas.microsoft.com/office/drawing/2014/main" id="{3C61D1E8-209C-B40A-D74E-05310796A821}"/>
              </a:ext>
            </a:extLst>
          </p:cNvPr>
          <p:cNvSpPr txBox="1"/>
          <p:nvPr/>
        </p:nvSpPr>
        <p:spPr>
          <a:xfrm>
            <a:off x="9783281" y="4475184"/>
            <a:ext cx="1796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rgbClr val="305496"/>
                </a:solidFill>
                <a:latin typeface="Calibri" panose="020F0502020204030204" pitchFamily="34" charset="0"/>
              </a:rPr>
              <a:t>* Termin osiągnięcia 05-2023</a:t>
            </a:r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125550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130900"/>
              </p:ext>
            </p:extLst>
          </p:nvPr>
        </p:nvGraphicFramePr>
        <p:xfrm>
          <a:off x="608244" y="2039438"/>
          <a:ext cx="10988500" cy="4109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8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9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0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7059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5802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Dostosowanie wprowadzonych do zapisów opisu założeń projektu informatycznego nazw grup interesariuszy do stanu faktycznego na dzień planowanego zakończenia projektu informatycznego, tj. zmiana nazwy interesariuszy:</a:t>
                      </a:r>
                    </a:p>
                    <a:p>
                      <a:pPr marL="742950" lvl="1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nauczyciele szkół średnich</a:t>
                      </a:r>
                    </a:p>
                    <a:p>
                      <a:pPr marL="742950" lvl="1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uczniowie szkół średnich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na </a:t>
                      </a:r>
                    </a:p>
                    <a:p>
                      <a:pPr marL="742950" lvl="1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nauczyciele szkół ponadpodstawowych</a:t>
                      </a:r>
                    </a:p>
                    <a:p>
                      <a:pPr marL="742950" lvl="1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uczniowie szkół ponadpodstawowych</a:t>
                      </a:r>
                      <a:r>
                        <a:rPr lang="pl-PL" sz="18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pl-PL" sz="16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Zastosowanie uwierzytelnienia poprzez wykorzystanie</a:t>
                      </a:r>
                    </a:p>
                    <a:p>
                      <a:r>
                        <a:rPr lang="pl-PL" sz="16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funkcjonalności Węzła Krajowego.</a:t>
                      </a:r>
                    </a:p>
                    <a:p>
                      <a:pPr marL="457200" lvl="1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pl-PL" sz="1800" b="0" i="0" u="none" strike="noStrike" kern="1200" dirty="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buFont typeface="Arial" panose="020B0604020202020204" pitchFamily="34" charset="0"/>
                      </a:pPr>
                      <a:r>
                        <a:rPr lang="pl-PL" sz="1800" b="1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algn="ctr" defTabSz="914400" rtl="0" eaLnBrk="1" latinLnBrk="0" hangingPunct="1">
                        <a:buFont typeface="Arial" panose="020B0604020202020204" pitchFamily="34" charset="0"/>
                      </a:pPr>
                      <a:r>
                        <a:rPr lang="pl-PL" sz="14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(30.07.2019 r. akceptacja zmian przez KRMC)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12554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637680" y="1876145"/>
            <a:ext cx="10801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</a:t>
            </a:r>
          </a:p>
          <a:p>
            <a:pPr marL="271463">
              <a:spcBef>
                <a:spcPts val="800"/>
              </a:spcBef>
            </a:pPr>
            <a:r>
              <a:rPr lang="pl-PL" sz="1600" b="1" dirty="0">
                <a:solidFill>
                  <a:srgbClr val="305496"/>
                </a:solidFill>
                <a:latin typeface="Calibri" panose="020F0502020204030204" pitchFamily="34" charset="0"/>
              </a:rPr>
              <a:t>5 lat od płatności końcowej na rzecz beneficjenta</a:t>
            </a:r>
            <a:endParaRPr lang="pl-PL" sz="1600" dirty="0">
              <a:solidFill>
                <a:srgbClr val="305496"/>
              </a:solidFill>
              <a:latin typeface="Calibri" panose="020F0502020204030204" pitchFamily="34" charset="0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</a:t>
            </a:r>
          </a:p>
          <a:p>
            <a:pPr marL="271463" lvl="1">
              <a:spcBef>
                <a:spcPts val="600"/>
              </a:spcBef>
              <a:spcAft>
                <a:spcPts val="600"/>
              </a:spcAft>
            </a:pPr>
            <a:r>
              <a:rPr lang="pl-PL" sz="1600" dirty="0">
                <a:solidFill>
                  <a:srgbClr val="305496"/>
                </a:solidFill>
                <a:latin typeface="Calibri" panose="020F0502020204030204" pitchFamily="34" charset="0"/>
              </a:rPr>
              <a:t>Środki na utrzymanie projektu w okresie trwałości będą zabezpieczone w rocznych planach finansowo-rzeczowych Biblioteki Narodowej i będą finansowane z budżetu Biblioteki Narodowej.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067256"/>
              </p:ext>
            </p:extLst>
          </p:nvPr>
        </p:nvGraphicFramePr>
        <p:xfrm>
          <a:off x="612235" y="4432634"/>
          <a:ext cx="10973751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8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5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3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54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b="0" i="0" u="none" strike="noStrike" kern="1200">
                          <a:solidFill>
                            <a:srgbClr val="30549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 - brak realizacji ze względu na zbyt niskie zainteresowanie korzystaniem z portalu Polony ze strony użytkowników końcowych 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600" b="0" i="0" u="none" strike="noStrike" kern="1200">
                          <a:solidFill>
                            <a:srgbClr val="30549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mała 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600" b="0" i="0" u="none" strike="noStrike" kern="1200">
                          <a:solidFill>
                            <a:srgbClr val="30549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niskie 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pl-PL" sz="1600" b="0" i="0" u="none" strike="noStrike" kern="1200">
                          <a:solidFill>
                            <a:srgbClr val="30549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redukowanie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E24F042DF048438991C3DE7848C5CC" ma:contentTypeVersion="16" ma:contentTypeDescription="Create a new document." ma:contentTypeScope="" ma:versionID="c92d80e5b46553108bd7630e9ac7e9ac">
  <xsd:schema xmlns:xsd="http://www.w3.org/2001/XMLSchema" xmlns:xs="http://www.w3.org/2001/XMLSchema" xmlns:p="http://schemas.microsoft.com/office/2006/metadata/properties" xmlns:ns2="c8ca184e-709d-416c-baae-f4af82870be0" xmlns:ns3="6ae29aa6-3518-4d90-a9b0-c1aa77a53eca" targetNamespace="http://schemas.microsoft.com/office/2006/metadata/properties" ma:root="true" ma:fieldsID="471c31e5bf568802ff05f4d01a7d46cf" ns2:_="" ns3:_="">
    <xsd:import namespace="c8ca184e-709d-416c-baae-f4af82870be0"/>
    <xsd:import namespace="6ae29aa6-3518-4d90-a9b0-c1aa77a53ec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ca184e-709d-416c-baae-f4af82870be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aceba2-f5be-41bf-8b92-64f8109a24d6}" ma:internalName="TaxCatchAll" ma:showField="CatchAllData" ma:web="c8ca184e-709d-416c-baae-f4af82870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e29aa6-3518-4d90-a9b0-c1aa77a53e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618d734-f743-48c8-b44a-82b3f799ad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8ca184e-709d-416c-baae-f4af82870be0">
      <UserInfo>
        <DisplayName>Jurkowska Patrycja</DisplayName>
        <AccountId>26</AccountId>
        <AccountType/>
      </UserInfo>
      <UserInfo>
        <DisplayName>Nadulski Maciej</DisplayName>
        <AccountId>13</AccountId>
        <AccountType/>
      </UserInfo>
    </SharedWithUsers>
    <lcf76f155ced4ddcb4097134ff3c332f xmlns="6ae29aa6-3518-4d90-a9b0-c1aa77a53eca">
      <Terms xmlns="http://schemas.microsoft.com/office/infopath/2007/PartnerControls"/>
    </lcf76f155ced4ddcb4097134ff3c332f>
    <TaxCatchAll xmlns="c8ca184e-709d-416c-baae-f4af82870be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20367D-E0A6-4445-9F5F-A8D31593F8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ca184e-709d-416c-baae-f4af82870be0"/>
    <ds:schemaRef ds:uri="6ae29aa6-3518-4d90-a9b0-c1aa77a53e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openxmlformats.org/package/2006/metadata/core-properties"/>
    <ds:schemaRef ds:uri="6ae29aa6-3518-4d90-a9b0-c1aa77a53eca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c8ca184e-709d-416c-baae-f4af82870be0"/>
    <ds:schemaRef ds:uri="http://schemas.microsoft.com/office/2006/documentManagement/types"/>
    <ds:schemaRef ds:uri="http://purl.org/dc/elements/1.1/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440</Words>
  <Application>Microsoft Office PowerPoint</Application>
  <PresentationFormat>Panoramiczny</PresentationFormat>
  <Paragraphs>104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Nadulski Maciej</cp:lastModifiedBy>
  <cp:revision>11</cp:revision>
  <dcterms:created xsi:type="dcterms:W3CDTF">2017-01-27T12:50:17Z</dcterms:created>
  <dcterms:modified xsi:type="dcterms:W3CDTF">2022-07-18T07:30:23Z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0x0101006AE24F042DF048438991C3DE7848C5CC</vt:lpwstr>
  </property>
  <property fmtid="{D5CDD505-2E9C-101B-9397-08002B2CF9AE}" pid="3" name="MediaServiceImageTags">
    <vt:lpwstr/>
  </property>
</Properties>
</file>