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7"/>
  </p:notesMasterIdLst>
  <p:sldIdLst>
    <p:sldId id="256" r:id="rId2"/>
    <p:sldId id="282" r:id="rId3"/>
    <p:sldId id="284" r:id="rId4"/>
    <p:sldId id="286" r:id="rId5"/>
    <p:sldId id="289" r:id="rId6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6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wara Wioletta" initials="ZW" lastIdx="3" clrIdx="0">
    <p:extLst>
      <p:ext uri="{19B8F6BF-5375-455C-9EA6-DF929625EA0E}">
        <p15:presenceInfo xmlns:p15="http://schemas.microsoft.com/office/powerpoint/2012/main" userId="S-1-5-21-3954371645-834304607-549911658-4339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98A5BF"/>
    <a:srgbClr val="0070C0"/>
    <a:srgbClr val="FF33CC"/>
    <a:srgbClr val="0071E2"/>
    <a:srgbClr val="FF0000"/>
    <a:srgbClr val="CC0000"/>
    <a:srgbClr val="FF00FF"/>
    <a:srgbClr val="0066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89" autoAdjust="0"/>
    <p:restoredTop sz="94660"/>
  </p:normalViewPr>
  <p:slideViewPr>
    <p:cSldViewPr>
      <p:cViewPr varScale="1">
        <p:scale>
          <a:sx n="59" d="100"/>
          <a:sy n="59" d="100"/>
        </p:scale>
        <p:origin x="808" y="60"/>
      </p:cViewPr>
      <p:guideLst>
        <p:guide orient="horz" pos="2160"/>
        <p:guide pos="196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1E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51F-4E22-93BD-5D2C2F552814}"/>
              </c:ext>
            </c:extLst>
          </c:dPt>
          <c:dPt>
            <c:idx val="1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51F-4E22-93BD-5D2C2F552814}"/>
              </c:ext>
            </c:extLst>
          </c:dPt>
          <c:dLbls>
            <c:dLbl>
              <c:idx val="0"/>
              <c:layout>
                <c:manualLayout>
                  <c:x val="3.2070707070707069E-3"/>
                  <c:y val="0.33623298033282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1F-4E22-93BD-5D2C2F552814}"/>
                </c:ext>
              </c:extLst>
            </c:dLbl>
            <c:dLbl>
              <c:idx val="1"/>
              <c:layout>
                <c:manualLayout>
                  <c:x val="-1.1574074074074158E-2"/>
                  <c:y val="-4.36396260299592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51F-4E22-93BD-5D2C2F5528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"zł"#,##0.00_);[Red]\("zł"#,##0.00\)</c:formatCode>
                <c:ptCount val="2"/>
                <c:pt idx="0">
                  <c:v>20870137.260000002</c:v>
                </c:pt>
                <c:pt idx="1">
                  <c:v>673263.16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51F-4E22-93BD-5D2C2F552814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2070707070707069E-3"/>
                  <c:y val="0.25617750882501261"/>
                </c:manualLayout>
              </c:layout>
              <c:tx>
                <c:rich>
                  <a:bodyPr/>
                  <a:lstStyle/>
                  <a:p>
                    <a:fld id="{FBECE5A0-6E0F-4CA0-92C7-F35982F61C3F}" type="VALUE">
                      <a:rPr lang="en-US" b="1"/>
                      <a:pPr/>
                      <a:t>[WARTOŚĆ]</a:t>
                    </a:fld>
                    <a:endParaRPr lang="pl-PL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51F-4E22-93BD-5D2C2F5528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Arkusz1!$C$2:$C$3</c:f>
              <c:numCache>
                <c:formatCode>General</c:formatCode>
                <c:ptCount val="2"/>
                <c:pt idx="0" formatCode="&quot;zł&quot;#,##0.00_);[Red]\(&quot;zł&quot;#,##0.00\)">
                  <c:v>17662397.16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51F-4E22-93BD-5D2C2F5528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76131824"/>
        <c:axId val="576139040"/>
      </c:barChart>
      <c:catAx>
        <c:axId val="576131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76139040"/>
        <c:crosses val="autoZero"/>
        <c:auto val="1"/>
        <c:lblAlgn val="ctr"/>
        <c:lblOffset val="100"/>
        <c:noMultiLvlLbl val="0"/>
      </c:catAx>
      <c:valAx>
        <c:axId val="576139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zł&quot;#,##0.00_);[Red]\(&quot;zł&quot;#,##0.0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76131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12.05.2020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12.05.2020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12.05.2020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12.05.2020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12.05.2020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12.05.2020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12.05.2020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12.05.2020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12.05.2020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12.05.2020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12.05.2020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12.05.2020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12.05.2020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857378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1857378" y="445785"/>
            <a:ext cx="184731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br>
              <a:rPr lang="pl-PL" sz="900">
                <a:latin typeface="Arial" pitchFamily="34" charset="0"/>
                <a:cs typeface="Arial" pitchFamily="34" charset="0"/>
              </a:rPr>
            </a:br>
            <a:endParaRPr lang="pl-PL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676400" y="827901"/>
            <a:ext cx="22313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z="120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pl-PL" sz="90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676403" y="9202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 dirty="0"/>
          </a:p>
        </p:txBody>
      </p:sp>
      <p:sp>
        <p:nvSpPr>
          <p:cNvPr id="13" name="Podtytuł 2"/>
          <p:cNvSpPr>
            <a:spLocks noGrp="1"/>
          </p:cNvSpPr>
          <p:nvPr>
            <p:ph type="subTitle" idx="1"/>
          </p:nvPr>
        </p:nvSpPr>
        <p:spPr>
          <a:xfrm>
            <a:off x="1827357" y="1391213"/>
            <a:ext cx="8429445" cy="1224137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pl-PL" sz="4000" b="1" i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Modernizacja Zintegrowanego Systemu Informacji Archiwalnej ZoSIA</a:t>
            </a:r>
            <a:endParaRPr lang="pl-PL" sz="4000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407368" y="2783288"/>
            <a:ext cx="8427822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Ministerstwo Kultury i Dziedzictwa Narodowego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Narodowe Archiwum Cyfrowe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brak</a:t>
            </a:r>
            <a:endParaRPr lang="pl-PL" dirty="0"/>
          </a:p>
        </p:txBody>
      </p:sp>
      <p:sp>
        <p:nvSpPr>
          <p:cNvPr id="16" name="Podtytuł 2"/>
          <p:cNvSpPr txBox="1">
            <a:spLocks/>
          </p:cNvSpPr>
          <p:nvPr/>
        </p:nvSpPr>
        <p:spPr>
          <a:xfrm>
            <a:off x="0" y="4491375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3" name="pole tekstowe 2"/>
          <p:cNvSpPr txBox="1"/>
          <p:nvPr/>
        </p:nvSpPr>
        <p:spPr>
          <a:xfrm>
            <a:off x="620895" y="5512744"/>
            <a:ext cx="9361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600" i="1" dirty="0">
                <a:solidFill>
                  <a:srgbClr val="002060"/>
                </a:solidFill>
                <a:ea typeface="Times New Roman" panose="02020603050405020304" pitchFamily="18" charset="0"/>
              </a:rPr>
              <a:t>Usprawnienie i rozwój istniejącej usługi wewnątrzadministracyjnej (systemu informatycznego ZoSIA) w celu efektywnej realizacji zadań archiwów państwowych, czyli gromadzenia, przechowywania, opracowywania, zabezpieczania i udostępniania materiałów archiwalnych użytkownikom.</a:t>
            </a:r>
            <a:endParaRPr lang="pl-PL" dirty="0">
              <a:solidFill>
                <a:srgbClr val="002060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124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1834798" y="139529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0" y="3573016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105307"/>
              </p:ext>
            </p:extLst>
          </p:nvPr>
        </p:nvGraphicFramePr>
        <p:xfrm>
          <a:off x="635726" y="2132856"/>
          <a:ext cx="10946674" cy="1296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5184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dirty="0">
                          <a:solidFill>
                            <a:srgbClr val="002060"/>
                          </a:solidFill>
                        </a:rPr>
                        <a:t>2018-07-01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dirty="0">
                          <a:solidFill>
                            <a:srgbClr val="002060"/>
                          </a:solidFill>
                        </a:rPr>
                        <a:t>2021-06-30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dirty="0">
                          <a:solidFill>
                            <a:srgbClr val="002060"/>
                          </a:solidFill>
                        </a:rPr>
                        <a:t>2018-07-01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dirty="0">
                          <a:solidFill>
                            <a:srgbClr val="002060"/>
                          </a:solidFill>
                        </a:rPr>
                        <a:t>2019-10-31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124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1" name="Symbol zastępczy zawartości 6">
            <a:extLst>
              <a:ext uri="{FF2B5EF4-FFF2-40B4-BE49-F238E27FC236}">
                <a16:creationId xmlns:a16="http://schemas.microsoft.com/office/drawing/2014/main" id="{58270412-D88F-4F16-BD2E-BAC66CD1C7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400752"/>
              </p:ext>
            </p:extLst>
          </p:nvPr>
        </p:nvGraphicFramePr>
        <p:xfrm>
          <a:off x="1631504" y="4159315"/>
          <a:ext cx="7920000" cy="237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46451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3</a:t>
            </a:fld>
            <a:endParaRPr lang="pl-PL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0" y="14847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551384" y="2355559"/>
            <a:ext cx="10379676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rgbClr val="002060"/>
                </a:solidFill>
              </a:rPr>
              <a:t>Postęp w realizacji projektu: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1 lipca 2018 r. formalne rozpoczęcie projektu.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 drugiej połowie sierpnia 2018 r. uruchomiono środki budżetowe przeznaczone na realizację projektu.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 okresie grudzień 2018 – styczeń 2019 zatrudniono ekspertów ds. modułów.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 lutym 2019 r. rozpoczęto prace nad analizą biznesową.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12 lipca 2019 r. osiągnięto pierwszy kamień milowy: Przygotowanie dokumentacji projektowej (w tym analizy biznesowej i projektu technicznego).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 lipcu przeprowadzono rozeznanie rynku na wykonanie prac programistycznych.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We wrześniu 2019 r. wystąpiono z wnioskiem o zmianę zakresu projektu do CPPC.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31 października 2019 r. zamknięto projekt.</a:t>
            </a:r>
          </a:p>
          <a:p>
            <a:endParaRPr lang="pl-PL" dirty="0">
              <a:solidFill>
                <a:prstClr val="black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124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9912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4</a:t>
            </a:fld>
            <a:endParaRPr lang="pl-PL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124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Podtytuł 2"/>
          <p:cNvSpPr txBox="1">
            <a:spLocks/>
          </p:cNvSpPr>
          <p:nvPr/>
        </p:nvSpPr>
        <p:spPr>
          <a:xfrm>
            <a:off x="0" y="14847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 cd.</a:t>
            </a:r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551384" y="2355559"/>
            <a:ext cx="103796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rgbClr val="002060"/>
                </a:solidFill>
                <a:ea typeface="Times New Roman" panose="02020603050405020304" pitchFamily="18" charset="0"/>
              </a:rPr>
              <a:t>Przyczyny zamknięcia projektu: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Opóźnienia w rozpoczęciu realizacji projektu wynikające z późniejszego niż planowano uruchomienia środków budżetowych. To wpłynęło na opóźnienia kolejnych prac, w tym nabór ekspertów, uruchomienie postępowania na przygotowanie analizy biznesowej i opracowania analizy biznesowej.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Zakres projektu większy niż zakładano na etapie wnioskowania o dofinansowanie.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Wynik przeprowadzonego rozeznania rynku na wykonanie prac programistycznych.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Brak zgody CPPC na zmniejszenie zakresu projektu.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pl-PL" i="1" dirty="0">
              <a:solidFill>
                <a:srgbClr val="0070C0"/>
              </a:solidFill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pl-PL" i="1" dirty="0">
              <a:solidFill>
                <a:srgbClr val="0070C0"/>
              </a:solidFill>
            </a:endParaRPr>
          </a:p>
          <a:p>
            <a:endParaRPr lang="pl-PL" i="1" dirty="0">
              <a:solidFill>
                <a:srgbClr val="0070C0"/>
              </a:solidFill>
            </a:endParaRPr>
          </a:p>
          <a:p>
            <a:endParaRPr 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56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857378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1857378" y="445785"/>
            <a:ext cx="184731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br>
              <a:rPr lang="pl-PL" sz="900">
                <a:latin typeface="Arial" pitchFamily="34" charset="0"/>
                <a:cs typeface="Arial" pitchFamily="34" charset="0"/>
              </a:rPr>
            </a:br>
            <a:endParaRPr lang="pl-PL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676400" y="827901"/>
            <a:ext cx="22313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z="120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pl-PL" sz="90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676403" y="9202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5</a:t>
            </a:fld>
            <a:endParaRPr lang="pl-PL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2605193"/>
              </p:ext>
            </p:extLst>
          </p:nvPr>
        </p:nvGraphicFramePr>
        <p:xfrm>
          <a:off x="695401" y="2347558"/>
          <a:ext cx="10886998" cy="39013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15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1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13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7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17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zintegrowanych systemów/ modułów/funkcjonalności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5271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1200" b="0" dirty="0">
                          <a:solidFill>
                            <a:srgbClr val="002060"/>
                          </a:solidFill>
                        </a:rPr>
                        <a:t>Analiza biznesowa i projekt </a:t>
                      </a:r>
                      <a:r>
                        <a:rPr lang="pl-PL" sz="1200" b="0">
                          <a:solidFill>
                            <a:srgbClr val="002060"/>
                          </a:solidFill>
                        </a:rPr>
                        <a:t>techniczny sytemu</a:t>
                      </a:r>
                      <a:endParaRPr lang="pl-PL" sz="1200" b="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01.01.2019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12.07.2019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3546123"/>
                  </a:ext>
                </a:extLst>
              </a:tr>
              <a:tr h="14952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Główne produkty projektu: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pl-PL" sz="1200" b="0" i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e-usług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pl-PL" sz="1200" b="0" i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 funkcjonalności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pl-PL" sz="1200" b="0" i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rozbudowa infrastruktury IT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pl-PL" sz="1200" b="0" i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przeszkoleni użytkownicy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2060"/>
                          </a:solidFill>
                          <a:effectLst/>
                        </a:rPr>
                        <a:t>Projekt został zamknięty.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Nie wytworzono produktów projektu.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integracja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879"/>
            <a:ext cx="12192000" cy="1124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355022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1654</TotalTime>
  <Words>315</Words>
  <Application>Microsoft Office PowerPoint</Application>
  <PresentationFormat>Panoramiczny</PresentationFormat>
  <Paragraphs>62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Stępniewska Aneta</dc:creator>
  <cp:lastModifiedBy>Karol Dowgiało</cp:lastModifiedBy>
  <cp:revision>233</cp:revision>
  <cp:lastPrinted>2014-01-14T19:52:29Z</cp:lastPrinted>
  <dcterms:created xsi:type="dcterms:W3CDTF">2014-01-14T15:20:07Z</dcterms:created>
  <dcterms:modified xsi:type="dcterms:W3CDTF">2020-05-12T07:41:45Z</dcterms:modified>
</cp:coreProperties>
</file>