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1" r:id="rId5"/>
    <p:sldId id="299" r:id="rId6"/>
    <p:sldId id="300" r:id="rId7"/>
    <p:sldId id="302" r:id="rId8"/>
    <p:sldId id="303" r:id="rId9"/>
    <p:sldId id="304" r:id="rId10"/>
    <p:sldId id="307" r:id="rId11"/>
    <p:sldId id="336" r:id="rId12"/>
    <p:sldId id="346" r:id="rId13"/>
    <p:sldId id="347" r:id="rId14"/>
    <p:sldId id="308" r:id="rId15"/>
    <p:sldId id="311" r:id="rId16"/>
    <p:sldId id="312" r:id="rId17"/>
    <p:sldId id="309" r:id="rId18"/>
    <p:sldId id="350" r:id="rId19"/>
    <p:sldId id="322" r:id="rId20"/>
    <p:sldId id="275" r:id="rId21"/>
    <p:sldId id="313" r:id="rId22"/>
    <p:sldId id="348" r:id="rId23"/>
    <p:sldId id="316" r:id="rId24"/>
    <p:sldId id="318" r:id="rId25"/>
    <p:sldId id="283" r:id="rId26"/>
    <p:sldId id="317" r:id="rId27"/>
    <p:sldId id="310" r:id="rId28"/>
    <p:sldId id="319" r:id="rId29"/>
    <p:sldId id="320" r:id="rId30"/>
    <p:sldId id="335" r:id="rId31"/>
    <p:sldId id="323" r:id="rId32"/>
    <p:sldId id="325" r:id="rId33"/>
    <p:sldId id="326" r:id="rId34"/>
    <p:sldId id="324" r:id="rId35"/>
    <p:sldId id="337" r:id="rId36"/>
    <p:sldId id="327" r:id="rId37"/>
    <p:sldId id="329" r:id="rId38"/>
    <p:sldId id="330" r:id="rId39"/>
    <p:sldId id="338" r:id="rId40"/>
    <p:sldId id="334" r:id="rId41"/>
    <p:sldId id="332" r:id="rId42"/>
    <p:sldId id="264" r:id="rId43"/>
    <p:sldId id="328" r:id="rId44"/>
    <p:sldId id="339" r:id="rId45"/>
    <p:sldId id="295" r:id="rId46"/>
    <p:sldId id="321" r:id="rId4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0.699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95,'8'-1,"-1"0,1-1,0 0,-1 0,0 0,1-1,-1 0,0-1,0 1,9-8,-9 7,1-1,-1 1,1 0,0 1,0-1,0 2,1-1,-1 1,9-1,-13 3,0 0,0 0,-1 1,1-1,0 1,-1 0,1 0,-1 0,1 0,-1 0,1 1,-1 0,0 0,0 0,0 0,0 0,0 1,0-1,4 6,1 3,0 1,0-1,12 27,-20-37,0 0,1 0,-1 0,0 1,0-1,0 0,0 0,0 0,0 1,0-1,0 0,-1 0,1 0,0 0,-1 1,1-1,-1 0,1 0,-1 0,0 0,1 0,-1 0,0 0,-1 1,-3 1,13-15,12-11,1 1,45-38,-63 58,1 0,-1 0,1 0,-1 0,1 1,0-1,0 1,0 0,0 0,0 1,-1-1,2 1,-1 0,0 0,0 0,5 1,7 2,0 1,29 11,-32-10,0-1,0 0,0-1,16 2,-19-5,1-1,-1-1,0 0,0 0,1-1,-1 0,-1 0,1-1,14-9,-11 7,1 0,-1 0,2 1,14-3,15 3,0 2,86 5,-34 0,-83-1,1 0,-1 0,0 1,0 1,-1 0,1 1,-1 0,1 1,-1 0,17 11,-18-8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7.83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8T09:56:08.190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A8056-0513-A8FD-E729-B452DF82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D4B5C5-FFAC-1CCB-E962-C25BB9CCF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AAB94-0046-DDDA-E4AC-4BFD9702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7F53C9-A428-B41C-38B4-0EC1DDDB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0800EB-9256-2404-2237-AF84B81A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8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552CD-C7A8-EFC8-38B3-F47BDE8C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099DA5-A3AB-27E3-A8DC-1641A32B2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FC5269-646C-AA0B-0634-60FB6EA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3AEA66-FA11-DC6B-6F76-910755F3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13A89F-5723-2DC5-EAE7-94E3A1D1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74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3FCB4FC-33EA-7368-0B9D-6F13A9448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3E800F-D2FD-C1B7-3485-0B1A82E84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103E51-1EA6-A9D6-6603-BE5511D4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B769E8-F237-7DC2-71AC-73DAC713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95F36B-E9D0-55DB-1E3E-33EA76FE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54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1FC5B-8FA9-9351-4477-7E0A4A20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64291E-C098-A01C-43AC-6E0D6F68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EE71AD-0924-D69E-E543-5EE0B850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859C4B-553B-289A-5451-8D3175AA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2271EF-45F8-1E6C-598A-DEA85F6A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6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C0FD0-AACF-918C-C5B1-E2616F27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F60BE5-77AA-7EC4-6AE0-388CAB7A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7D78E2-4AA0-F50A-8457-45C0B40C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4347E1-9248-F0F4-E772-FF07CDE1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641980-200A-DA6C-7C4C-7682AEC0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2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D32C9-032D-4A78-BBBE-44A49CE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9E4FA-E04E-3244-F776-5346917B8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719A1D-EEED-A481-E1C1-95BF7C66F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35510-405B-7835-FB39-F7CAF147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F9B34B-D12D-FCE5-374B-35974DF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1A067C-E4B7-E1AD-8438-800745C5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8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73EBC-0F03-411A-1467-CB70F16F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ABB97-1650-C6E0-4BD7-DA7BA9FC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9533BF-4FE1-B587-9F7C-4F6C7299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CB8919-B54D-AB96-058A-C3AE6C48B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FA53D9-6A76-827F-5AB5-A134C683C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47B666B-A9E8-B7D4-730E-29EF364C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37077F-F30F-5FF1-407A-A4D1AC5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4AF378-D4EC-2286-EFDA-EE61B623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8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8E974-BF5E-A2BD-0168-CAE363A8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0CB4AF-A033-1DB3-4CA3-BB0EE5A5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CFB25F-C68C-F603-2FF2-63D0FC86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807958-3D30-2AEA-8D02-5E04FB66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C93C266-44C8-A996-3FD5-15F70174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4CD209-58F5-388A-2F23-C21D03D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BC9A43-9B60-0DAD-9161-2E7B9796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7F1DE-B734-BF6C-FF2E-3EC6115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7B44DC-0683-BB5C-C17C-1EF2F2E9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BEBC97-DFF6-6E7C-F8EB-54235C913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3126D2-1CE9-6A37-E94D-8BEB6B1A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820236-52EC-451D-DE4F-D10676F2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F0D849-991E-5261-CA01-E15A4C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9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09D64-D5EB-B897-BFC2-B6D2E120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731E8E6-3F6A-AD87-AB7B-E5949AB48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26968D-1F46-7091-EEA6-A0EBFB5E5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4890F4-7B04-FD34-4715-E2F29664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83D66D-5468-C4B1-51AA-75619E9C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4DB03-476A-407A-7D2E-8523C385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3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68BE38A-EE40-4495-438A-17DC249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109087-E6C5-E8AF-B827-01C39B32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A43250-49CE-1E4E-5BE2-7B75E7FA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3AA4-3D40-46FE-9580-7B7D30DBBC8A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69A1FC-D672-3478-D6C9-36E888C94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A1C6E1-E444-EEC6-FAD8-A656EB3F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1BF-AF1B-46B1-B152-C0B7E4E0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1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5.png"/><Relationship Id="rId7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50.png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.lod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A5BB5-6F4E-C9A7-C4D2-0612E08DB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976" y="1527048"/>
            <a:ext cx="10155936" cy="2542032"/>
          </a:xfrm>
        </p:spPr>
        <p:txBody>
          <a:bodyPr>
            <a:normAutofit/>
          </a:bodyPr>
          <a:lstStyle/>
          <a:p>
            <a:r>
              <a:rPr lang="pl-PL" sz="2800" dirty="0"/>
              <a:t>INFORMACJA O SUBSTANCJACH CHEMICZNYCH, ICH MIESZANINACH, CZYNNIKACH LUB PROCESACH TECHNOLOGICZNYCH O DZIAŁANIU RAKOTWÓRCZYM LUB MUTAGENNYM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1C1DD1-2E8F-0FAA-8A4D-25D5CB66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2" y="892841"/>
            <a:ext cx="1280086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B8AEEC-DE88-D679-BA14-AB52E59C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583" y="745665"/>
            <a:ext cx="1601910" cy="16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2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98C3CAF-D2C1-9E6E-339E-0FB8B9DE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3" y="1318834"/>
            <a:ext cx="6803164" cy="373705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2996309-B437-D92F-CB63-C027866FE650}"/>
              </a:ext>
            </a:extLst>
          </p:cNvPr>
          <p:cNvSpPr txBox="1"/>
          <p:nvPr/>
        </p:nvSpPr>
        <p:spPr>
          <a:xfrm>
            <a:off x="8670758" y="2521569"/>
            <a:ext cx="329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66D8C8-66C0-6B94-0F4B-4B3AE1454648}"/>
              </a:ext>
            </a:extLst>
          </p:cNvPr>
          <p:cNvSpPr txBox="1"/>
          <p:nvPr/>
        </p:nvSpPr>
        <p:spPr>
          <a:xfrm>
            <a:off x="6944495" y="2269428"/>
            <a:ext cx="48304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PRZYPOMNIENIE: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przypadku </a:t>
            </a:r>
            <a:r>
              <a:rPr lang="pl-PL" dirty="0">
                <a:solidFill>
                  <a:schemeClr val="accent1"/>
                </a:solidFill>
              </a:rPr>
              <a:t>substancji chemicznych </a:t>
            </a:r>
            <a:r>
              <a:rPr lang="pl-PL" dirty="0"/>
              <a:t>liczba osób narażonych na działanie substancji rakotwórczych/mutagennych ogółem w zakładzie pracy (liczba podawana nad tabelą I) </a:t>
            </a:r>
            <a:r>
              <a:rPr lang="pl-PL" u="sng" dirty="0"/>
              <a:t>nie musi być </a:t>
            </a:r>
            <a:r>
              <a:rPr lang="pl-PL" dirty="0"/>
              <a:t>równa sumie liczb osób narażonych na poszczególne substancje uwzględnione w tabeli.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Wynika to z faktu, że często ten sam pracownik jest narażony na kilka różnych substancji rakotwórczych/mutagennych.  </a:t>
            </a:r>
          </a:p>
          <a:p>
            <a:pPr algn="just"/>
            <a:endParaRPr lang="pl-PL" dirty="0"/>
          </a:p>
          <a:p>
            <a:pPr algn="just"/>
            <a:r>
              <a:rPr lang="pl-PL" sz="1400" i="1" dirty="0"/>
              <a:t>Wówczas zsumowanie liczb osób narażonych na poszczególne substancje z tabeli daje wynik zawyżony.</a:t>
            </a:r>
          </a:p>
          <a:p>
            <a:pPr algn="just"/>
            <a:r>
              <a:rPr lang="pl-PL" sz="1400" i="1" dirty="0"/>
              <a:t>Liczba osób podawana nad tabelą jest rzeczywistą liczbą osób narażonych w zakładzie pracy.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888C46-46D6-A98E-D227-A8745263C301}"/>
              </a:ext>
            </a:extLst>
          </p:cNvPr>
          <p:cNvSpPr txBox="1"/>
          <p:nvPr/>
        </p:nvSpPr>
        <p:spPr>
          <a:xfrm>
            <a:off x="320842" y="229751"/>
            <a:ext cx="4283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Substancje chemiczne rakotwórcze lub mutagenne:</a:t>
            </a:r>
            <a:endParaRPr lang="pl-PL" sz="1400" i="1" dirty="0"/>
          </a:p>
        </p:txBody>
      </p:sp>
      <p:cxnSp>
        <p:nvCxnSpPr>
          <p:cNvPr id="4" name="Łącznik: łamany 3">
            <a:extLst>
              <a:ext uri="{FF2B5EF4-FFF2-40B4-BE49-F238E27FC236}">
                <a16:creationId xmlns:a16="http://schemas.microsoft.com/office/drawing/2014/main" id="{B63E99CD-B379-C28C-7253-429515B89764}"/>
              </a:ext>
            </a:extLst>
          </p:cNvPr>
          <p:cNvCxnSpPr>
            <a:cxnSpLocks/>
          </p:cNvCxnSpPr>
          <p:nvPr/>
        </p:nvCxnSpPr>
        <p:spPr>
          <a:xfrm rot="10800000">
            <a:off x="5722225" y="2065563"/>
            <a:ext cx="1818219" cy="1634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DFF286-2001-2531-BE0B-1965035115D4}"/>
              </a:ext>
            </a:extLst>
          </p:cNvPr>
          <p:cNvSpPr txBox="1"/>
          <p:nvPr/>
        </p:nvSpPr>
        <p:spPr>
          <a:xfrm>
            <a:off x="882316" y="3968443"/>
            <a:ext cx="157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err="1">
                <a:solidFill>
                  <a:schemeClr val="accent1"/>
                </a:solidFill>
              </a:rPr>
              <a:t>Dichromian</a:t>
            </a:r>
            <a:r>
              <a:rPr lang="pl-PL" sz="1400" i="1" dirty="0">
                <a:solidFill>
                  <a:schemeClr val="accent1"/>
                </a:solidFill>
              </a:rPr>
              <a:t> potasu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E746FF-D607-B82F-91F7-733520D742FC}"/>
              </a:ext>
            </a:extLst>
          </p:cNvPr>
          <p:cNvSpPr txBox="1"/>
          <p:nvPr/>
        </p:nvSpPr>
        <p:spPr>
          <a:xfrm>
            <a:off x="882316" y="4794611"/>
            <a:ext cx="157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Chromian potasu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6889FB-4FDD-9906-B6EA-B12ACE7E12F9}"/>
              </a:ext>
            </a:extLst>
          </p:cNvPr>
          <p:cNvSpPr txBox="1"/>
          <p:nvPr/>
        </p:nvSpPr>
        <p:spPr>
          <a:xfrm>
            <a:off x="4138864" y="4040633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1612AA0-5B28-C88A-24B0-6B226B0C6AF5}"/>
              </a:ext>
            </a:extLst>
          </p:cNvPr>
          <p:cNvSpPr txBox="1"/>
          <p:nvPr/>
        </p:nvSpPr>
        <p:spPr>
          <a:xfrm>
            <a:off x="6088634" y="4039144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884A67-BBE9-E0ED-CA2D-ABDAD7B71B34}"/>
              </a:ext>
            </a:extLst>
          </p:cNvPr>
          <p:cNvSpPr txBox="1"/>
          <p:nvPr/>
        </p:nvSpPr>
        <p:spPr>
          <a:xfrm>
            <a:off x="5020673" y="4039144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C43558-9FB5-E7CD-6149-4876CBA400B6}"/>
              </a:ext>
            </a:extLst>
          </p:cNvPr>
          <p:cNvSpPr txBox="1"/>
          <p:nvPr/>
        </p:nvSpPr>
        <p:spPr>
          <a:xfrm>
            <a:off x="4134037" y="4794611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7FBF9A8-A394-D90E-0B2C-B99C479011A8}"/>
              </a:ext>
            </a:extLst>
          </p:cNvPr>
          <p:cNvSpPr txBox="1"/>
          <p:nvPr/>
        </p:nvSpPr>
        <p:spPr>
          <a:xfrm>
            <a:off x="4981877" y="4775565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DC3368D-AB9D-904B-0A8B-BCAA2FD9EC0D}"/>
              </a:ext>
            </a:extLst>
          </p:cNvPr>
          <p:cNvSpPr txBox="1"/>
          <p:nvPr/>
        </p:nvSpPr>
        <p:spPr>
          <a:xfrm>
            <a:off x="6096655" y="4794611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E1A06D3-067D-5DB4-4B50-6B3B4994A436}"/>
              </a:ext>
            </a:extLst>
          </p:cNvPr>
          <p:cNvSpPr txBox="1"/>
          <p:nvPr/>
        </p:nvSpPr>
        <p:spPr>
          <a:xfrm>
            <a:off x="3478406" y="2180375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836DF4A-A013-50F8-0458-7106F86E5445}"/>
              </a:ext>
            </a:extLst>
          </p:cNvPr>
          <p:cNvSpPr txBox="1"/>
          <p:nvPr/>
        </p:nvSpPr>
        <p:spPr>
          <a:xfrm>
            <a:off x="1080112" y="1957504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E49D982-A461-9CCD-6D55-B33B683BC24B}"/>
              </a:ext>
            </a:extLst>
          </p:cNvPr>
          <p:cNvSpPr txBox="1"/>
          <p:nvPr/>
        </p:nvSpPr>
        <p:spPr>
          <a:xfrm>
            <a:off x="882316" y="2266632"/>
            <a:ext cx="352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BD299A8-08B5-A4DC-04B2-AC0076D16340}"/>
              </a:ext>
            </a:extLst>
          </p:cNvPr>
          <p:cNvSpPr/>
          <p:nvPr/>
        </p:nvSpPr>
        <p:spPr>
          <a:xfrm>
            <a:off x="9755664" y="3429000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BBED3F9-6E87-BDF5-78BF-BD54B82FA1AB}"/>
              </a:ext>
            </a:extLst>
          </p:cNvPr>
          <p:cNvCxnSpPr/>
          <p:nvPr/>
        </p:nvCxnSpPr>
        <p:spPr>
          <a:xfrm>
            <a:off x="425116" y="537528"/>
            <a:ext cx="4178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>
            <a:extLst>
              <a:ext uri="{FF2B5EF4-FFF2-40B4-BE49-F238E27FC236}">
                <a16:creationId xmlns:a16="http://schemas.microsoft.com/office/drawing/2014/main" id="{2D3205BF-E838-E995-FFCA-34C6AF76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9767" y="629861"/>
            <a:ext cx="1185864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B. SUBSTANCJE CHEMICZNE, ICH MIESZANINY, CZYNNIKI O DZIAŁANIU RAKOTWÓRCZYM LUB MUTAGENNYM STOSOWANE LUB UWALNIANE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W RÓŻNYCH PROCESACH, WYSTĘPUJĄCE NA STANOWISKACH PRACY, LUB PROCESY TECHNOLOGICZNE O DZIAŁANIU RAKOTWÓRCZYM LUB MUTAGENNYM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5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98C3CAF-D2C1-9E6E-339E-0FB8B9DE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5" y="417846"/>
            <a:ext cx="8305800" cy="4562475"/>
          </a:xfrm>
          <a:prstGeom prst="rect">
            <a:avLst/>
          </a:prstGeom>
        </p:spPr>
      </p:pic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9F427B31-F36E-DE73-B887-3871E843348E}"/>
              </a:ext>
            </a:extLst>
          </p:cNvPr>
          <p:cNvSpPr/>
          <p:nvPr/>
        </p:nvSpPr>
        <p:spPr>
          <a:xfrm>
            <a:off x="2662989" y="3855618"/>
            <a:ext cx="6007769" cy="1629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996309-B437-D92F-CB63-C027866FE650}"/>
              </a:ext>
            </a:extLst>
          </p:cNvPr>
          <p:cNvSpPr txBox="1"/>
          <p:nvPr/>
        </p:nvSpPr>
        <p:spPr>
          <a:xfrm>
            <a:off x="8670758" y="2521569"/>
            <a:ext cx="3296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Kolumna 2</a:t>
            </a:r>
          </a:p>
          <a:p>
            <a:pPr algn="just"/>
            <a:r>
              <a:rPr lang="pl-PL" sz="1400" dirty="0"/>
              <a:t>Wprowadzać </a:t>
            </a:r>
            <a:r>
              <a:rPr lang="pl-PL" sz="1400" dirty="0">
                <a:solidFill>
                  <a:schemeClr val="accent1"/>
                </a:solidFill>
              </a:rPr>
              <a:t>nazwę substancji chemicznej </a:t>
            </a:r>
            <a:r>
              <a:rPr lang="pl-PL" sz="1400" dirty="0"/>
              <a:t>o działaniu rakotwórczym zgodnie z </a:t>
            </a:r>
            <a:r>
              <a:rPr lang="pl-PL" sz="1400" i="1" dirty="0"/>
              <a:t>TAB.3 wykazu zharmonizowanej klasyfikacji oraz oznakowania substancji stwarzającej zagrożenie, a także </a:t>
            </a:r>
            <a:r>
              <a:rPr lang="pl-PL" sz="1400" b="0" dirty="0">
                <a:solidFill>
                  <a:schemeClr val="tx1"/>
                </a:solidFill>
              </a:rPr>
              <a:t>spełniające kryteria klasyfikacji bez zharmonizowanej klasyfikacji w tych klasach zagrożenia.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Kolumna 3</a:t>
            </a:r>
          </a:p>
          <a:p>
            <a:pPr algn="just"/>
            <a:r>
              <a:rPr lang="pl-PL" sz="1400" dirty="0"/>
              <a:t>Wprowadzać odpowiednie oznaczenie numeryczne substancji WE lub CAS, które zostało przypisane do substancji chemicznej.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endParaRPr lang="pl-PL" sz="1400" i="1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41CE23B-103E-C98D-D3A2-D75ED44CD7BF}"/>
              </a:ext>
            </a:extLst>
          </p:cNvPr>
          <p:cNvSpPr/>
          <p:nvPr/>
        </p:nvSpPr>
        <p:spPr>
          <a:xfrm>
            <a:off x="1221264" y="3768093"/>
            <a:ext cx="1281304" cy="35472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37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49B9B-D1BF-09BC-FF01-01E54C7D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F27692-E92F-21E0-02A9-2CFB415B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75E131-7C90-2556-9B5C-DB5979DA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80" y="416678"/>
            <a:ext cx="10515601" cy="6441321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D012E50-6A19-D5F2-BC3A-4A5E0C635E3D}"/>
              </a:ext>
            </a:extLst>
          </p:cNvPr>
          <p:cNvSpPr/>
          <p:nvPr/>
        </p:nvSpPr>
        <p:spPr>
          <a:xfrm>
            <a:off x="2103580" y="1504189"/>
            <a:ext cx="1072757" cy="4208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9E02BB6E-E21D-A903-A720-ADCC13C21E21}"/>
              </a:ext>
            </a:extLst>
          </p:cNvPr>
          <p:cNvSpPr/>
          <p:nvPr/>
        </p:nvSpPr>
        <p:spPr>
          <a:xfrm>
            <a:off x="2518611" y="1989221"/>
            <a:ext cx="192505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00C3F30-058E-15BC-91B5-6365BE383FA7}"/>
              </a:ext>
            </a:extLst>
          </p:cNvPr>
          <p:cNvSpPr/>
          <p:nvPr/>
        </p:nvSpPr>
        <p:spPr>
          <a:xfrm>
            <a:off x="3290696" y="1504189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D096385-A518-B3B7-C2C3-2E54A3203F77}"/>
              </a:ext>
            </a:extLst>
          </p:cNvPr>
          <p:cNvSpPr/>
          <p:nvPr/>
        </p:nvSpPr>
        <p:spPr>
          <a:xfrm>
            <a:off x="4066673" y="1524242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64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4694D-567A-2080-D861-882DA474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1BBE79-2DBC-C268-2B38-6BFC9E29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2DB7F4-CCE2-5EDC-C211-6B2B96C6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9" y="365124"/>
            <a:ext cx="10705159" cy="6492875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DC0C4353-28DE-0175-30E1-B96DB418671C}"/>
              </a:ext>
            </a:extLst>
          </p:cNvPr>
          <p:cNvSpPr/>
          <p:nvPr/>
        </p:nvSpPr>
        <p:spPr>
          <a:xfrm>
            <a:off x="1526065" y="1690688"/>
            <a:ext cx="695768" cy="314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5EE9E6C-0775-28F2-4D28-BA5857460B19}"/>
              </a:ext>
            </a:extLst>
          </p:cNvPr>
          <p:cNvSpPr/>
          <p:nvPr/>
        </p:nvSpPr>
        <p:spPr>
          <a:xfrm>
            <a:off x="4064853" y="1657160"/>
            <a:ext cx="844153" cy="33692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9D28D13-5B78-760D-CEC9-58453CD86E53}"/>
              </a:ext>
            </a:extLst>
          </p:cNvPr>
          <p:cNvSpPr/>
          <p:nvPr/>
        </p:nvSpPr>
        <p:spPr>
          <a:xfrm>
            <a:off x="3158351" y="1668336"/>
            <a:ext cx="844153" cy="33692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D1C67A9-F83D-69CF-638E-B3E6ACE4A6F9}"/>
              </a:ext>
            </a:extLst>
          </p:cNvPr>
          <p:cNvSpPr/>
          <p:nvPr/>
        </p:nvSpPr>
        <p:spPr>
          <a:xfrm>
            <a:off x="4939022" y="1657138"/>
            <a:ext cx="695768" cy="3145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30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5152D5C-A19E-9ED6-96D1-7DD5A4A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5" y="1036971"/>
            <a:ext cx="8305800" cy="456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68AD7A-98B0-CE2C-1DAB-6E65C69D4FFC}"/>
              </a:ext>
            </a:extLst>
          </p:cNvPr>
          <p:cNvSpPr txBox="1"/>
          <p:nvPr/>
        </p:nvSpPr>
        <p:spPr>
          <a:xfrm>
            <a:off x="1612232" y="4374433"/>
            <a:ext cx="3296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Farba X</a:t>
            </a:r>
            <a:endParaRPr lang="pl-PL" sz="1400" i="1" dirty="0">
              <a:solidFill>
                <a:schemeClr val="accent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A95264-B2DA-0F9E-CC05-AE36BED0253E}"/>
              </a:ext>
            </a:extLst>
          </p:cNvPr>
          <p:cNvSpPr txBox="1"/>
          <p:nvPr/>
        </p:nvSpPr>
        <p:spPr>
          <a:xfrm>
            <a:off x="988092" y="229751"/>
            <a:ext cx="361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Przykład</a:t>
            </a:r>
            <a:r>
              <a:rPr lang="pl-PL" sz="1400" dirty="0">
                <a:solidFill>
                  <a:schemeClr val="accent1"/>
                </a:solidFill>
              </a:rPr>
              <a:t>:</a:t>
            </a:r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308EF5C-D8FC-1294-05D7-F9E212F98600}"/>
              </a:ext>
            </a:extLst>
          </p:cNvPr>
          <p:cNvSpPr txBox="1"/>
          <p:nvPr/>
        </p:nvSpPr>
        <p:spPr>
          <a:xfrm>
            <a:off x="9259304" y="4266711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Nieprawidłowa nazwa substancji chemicznej</a:t>
            </a:r>
            <a:endParaRPr lang="pl-PL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4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5152D5C-A19E-9ED6-96D1-7DD5A4A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5" y="1036971"/>
            <a:ext cx="8305800" cy="456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68AD7A-98B0-CE2C-1DAB-6E65C69D4FFC}"/>
              </a:ext>
            </a:extLst>
          </p:cNvPr>
          <p:cNvSpPr txBox="1"/>
          <p:nvPr/>
        </p:nvSpPr>
        <p:spPr>
          <a:xfrm>
            <a:off x="1652337" y="4366411"/>
            <a:ext cx="3296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</a:rPr>
              <a:t>Izocyjanin</a:t>
            </a:r>
            <a:r>
              <a:rPr lang="pl-PL" sz="1400" dirty="0">
                <a:solidFill>
                  <a:schemeClr val="accent1"/>
                </a:solidFill>
              </a:rPr>
              <a:t> </a:t>
            </a:r>
            <a:r>
              <a:rPr lang="pl-PL" sz="1400" dirty="0" err="1">
                <a:solidFill>
                  <a:schemeClr val="accent1"/>
                </a:solidFill>
              </a:rPr>
              <a:t>Ongronat</a:t>
            </a:r>
            <a:r>
              <a:rPr lang="pl-PL" sz="1400" dirty="0">
                <a:solidFill>
                  <a:schemeClr val="accent1"/>
                </a:solidFill>
              </a:rPr>
              <a:t> 2510          ……….brak…</a:t>
            </a:r>
            <a:endParaRPr lang="pl-PL" sz="1400" i="1" dirty="0">
              <a:solidFill>
                <a:schemeClr val="accent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A95264-B2DA-0F9E-CC05-AE36BED0253E}"/>
              </a:ext>
            </a:extLst>
          </p:cNvPr>
          <p:cNvSpPr txBox="1"/>
          <p:nvPr/>
        </p:nvSpPr>
        <p:spPr>
          <a:xfrm>
            <a:off x="988092" y="229751"/>
            <a:ext cx="361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Przykład</a:t>
            </a:r>
            <a:r>
              <a:rPr lang="pl-PL" sz="1400" dirty="0">
                <a:solidFill>
                  <a:schemeClr val="accent1"/>
                </a:solidFill>
              </a:rPr>
              <a:t>:</a:t>
            </a:r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492D289-8A1B-9DE2-83E1-E14AD46DB28C}"/>
              </a:ext>
            </a:extLst>
          </p:cNvPr>
          <p:cNvSpPr txBox="1"/>
          <p:nvPr/>
        </p:nvSpPr>
        <p:spPr>
          <a:xfrm>
            <a:off x="9259304" y="4266711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Nieprawidłowa nazwa substancji chemicznej</a:t>
            </a:r>
            <a:endParaRPr lang="pl-PL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6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5152D5C-A19E-9ED6-96D1-7DD5A4A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5" y="1036971"/>
            <a:ext cx="8305800" cy="456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C68AD7A-98B0-CE2C-1DAB-6E65C69D4FFC}"/>
              </a:ext>
            </a:extLst>
          </p:cNvPr>
          <p:cNvSpPr txBox="1"/>
          <p:nvPr/>
        </p:nvSpPr>
        <p:spPr>
          <a:xfrm>
            <a:off x="1652337" y="4366411"/>
            <a:ext cx="3296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Katalizator </a:t>
            </a:r>
            <a:r>
              <a:rPr lang="pl-PL" sz="1400" dirty="0" err="1">
                <a:solidFill>
                  <a:schemeClr val="accent1"/>
                </a:solidFill>
              </a:rPr>
              <a:t>Ongronat</a:t>
            </a:r>
            <a:r>
              <a:rPr lang="pl-PL" sz="1400" dirty="0">
                <a:solidFill>
                  <a:schemeClr val="accent1"/>
                </a:solidFill>
              </a:rPr>
              <a:t> 6901       ….brak….</a:t>
            </a:r>
            <a:endParaRPr lang="pl-PL" sz="1400" i="1" dirty="0">
              <a:solidFill>
                <a:schemeClr val="accent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A95264-B2DA-0F9E-CC05-AE36BED0253E}"/>
              </a:ext>
            </a:extLst>
          </p:cNvPr>
          <p:cNvSpPr txBox="1"/>
          <p:nvPr/>
        </p:nvSpPr>
        <p:spPr>
          <a:xfrm>
            <a:off x="988092" y="229751"/>
            <a:ext cx="361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Przykład</a:t>
            </a:r>
            <a:r>
              <a:rPr lang="pl-PL" sz="1400" dirty="0">
                <a:solidFill>
                  <a:schemeClr val="accent1"/>
                </a:solidFill>
              </a:rPr>
              <a:t>:</a:t>
            </a:r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722D339-18C4-4D98-3020-809876B0B0CD}"/>
              </a:ext>
            </a:extLst>
          </p:cNvPr>
          <p:cNvSpPr txBox="1"/>
          <p:nvPr/>
        </p:nvSpPr>
        <p:spPr>
          <a:xfrm>
            <a:off x="9259304" y="4266711"/>
            <a:ext cx="194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Nieprawidłowa nazwa substancji chemicznej</a:t>
            </a:r>
            <a:endParaRPr lang="pl-PL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3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C4C5026-C391-379F-06CD-E385FED566D0}"/>
              </a:ext>
            </a:extLst>
          </p:cNvPr>
          <p:cNvGraphicFramePr>
            <a:graphicFrameLocks noGrp="1"/>
          </p:cNvGraphicFramePr>
          <p:nvPr/>
        </p:nvGraphicFramePr>
        <p:xfrm>
          <a:off x="3866148" y="711644"/>
          <a:ext cx="3681663" cy="140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663">
                  <a:extLst>
                    <a:ext uri="{9D8B030D-6E8A-4147-A177-3AD203B41FA5}">
                      <a16:colId xmlns:a16="http://schemas.microsoft.com/office/drawing/2014/main" val="918761887"/>
                    </a:ext>
                  </a:extLst>
                </a:gridCol>
              </a:tblGrid>
              <a:tr h="1405913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Substancje rakotwórcze lub mutagenne w środowisku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78053"/>
                  </a:ext>
                </a:extLst>
              </a:tr>
            </a:tbl>
          </a:graphicData>
        </a:graphic>
      </p:graphicFrame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7847DA08-DC21-2571-24BA-4E54A2A30CE3}"/>
              </a:ext>
            </a:extLst>
          </p:cNvPr>
          <p:cNvSpPr/>
          <p:nvPr/>
        </p:nvSpPr>
        <p:spPr>
          <a:xfrm>
            <a:off x="4098758" y="2269958"/>
            <a:ext cx="192505" cy="81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31F4849A-A3D6-0986-0E8F-2CDEC8ADFA8A}"/>
              </a:ext>
            </a:extLst>
          </p:cNvPr>
          <p:cNvSpPr/>
          <p:nvPr/>
        </p:nvSpPr>
        <p:spPr>
          <a:xfrm>
            <a:off x="7069220" y="2269958"/>
            <a:ext cx="192505" cy="81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81F53F25-A5DC-ACCB-3CAF-2B0F7595B58B}"/>
              </a:ext>
            </a:extLst>
          </p:cNvPr>
          <p:cNvGraphicFramePr>
            <a:graphicFrameLocks noGrp="1"/>
          </p:cNvGraphicFramePr>
          <p:nvPr/>
        </p:nvGraphicFramePr>
        <p:xfrm>
          <a:off x="981242" y="3719364"/>
          <a:ext cx="376722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222">
                  <a:extLst>
                    <a:ext uri="{9D8B030D-6E8A-4147-A177-3AD203B41FA5}">
                      <a16:colId xmlns:a16="http://schemas.microsoft.com/office/drawing/2014/main" val="2203567721"/>
                    </a:ext>
                  </a:extLst>
                </a:gridCol>
              </a:tblGrid>
              <a:tr h="1515979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Substancje zaklasyfikowane jako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 wykazie klasyfikacji zharmonizowanej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(Rozporządzenie CLP, załącznik VI, część 3, tabela 3)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739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C64A53E-A750-9D98-2C46-0A06F55AF8AB}"/>
              </a:ext>
            </a:extLst>
          </p:cNvPr>
          <p:cNvGraphicFramePr>
            <a:graphicFrameLocks noGrp="1"/>
          </p:cNvGraphicFramePr>
          <p:nvPr/>
        </p:nvGraphicFramePr>
        <p:xfrm>
          <a:off x="6565231" y="3719364"/>
          <a:ext cx="376722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222">
                  <a:extLst>
                    <a:ext uri="{9D8B030D-6E8A-4147-A177-3AD203B41FA5}">
                      <a16:colId xmlns:a16="http://schemas.microsoft.com/office/drawing/2014/main" val="2203567721"/>
                    </a:ext>
                  </a:extLst>
                </a:gridCol>
              </a:tblGrid>
              <a:tr h="1558314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Substancje spełniające kryteria klasyfikacji jako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Carc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1A</a:t>
                      </a:r>
                    </a:p>
                    <a:p>
                      <a:pPr algn="ctr"/>
                      <a:r>
                        <a:rPr lang="pl-PL" sz="1600" b="0" dirty="0" err="1">
                          <a:solidFill>
                            <a:schemeClr val="tx1"/>
                          </a:solidFill>
                        </a:rPr>
                        <a:t>Muta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 1B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bez zharmonizowanej klasyfikacji w tych klasach zagrożenia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8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125D839-D4E8-2DDD-22E7-0E1D6CDF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96" y="408638"/>
            <a:ext cx="6415183" cy="619879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027F308-0C12-60CD-00E7-62B8C6B0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02" y="133016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2448D685-C9A2-1BCD-3C0E-E1CD81F13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5003" r="14769" b="5400"/>
          <a:stretch/>
        </p:blipFill>
        <p:spPr>
          <a:xfrm>
            <a:off x="1214437" y="155638"/>
            <a:ext cx="9344025" cy="65467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06CC7A-1396-13F8-4CCC-77CD1F93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63" y="155638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78F8B-4184-9582-AD41-D8A20F2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8"/>
            <a:ext cx="10515600" cy="5655595"/>
          </a:xfrm>
        </p:spPr>
        <p:txBody>
          <a:bodyPr/>
          <a:lstStyle/>
          <a:p>
            <a:pPr marL="0" indent="0">
              <a:buNone/>
            </a:pPr>
            <a:endParaRPr lang="pl-PL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</a:rPr>
              <a:t>Akt prawny obowiązujący przy sporządzaniu „informacji”: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 </a:t>
            </a:r>
          </a:p>
          <a:p>
            <a:pPr algn="just"/>
            <a:endParaRPr lang="pl-PL" sz="20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4FF9CB4-711B-1FB5-4088-366F28B1A178}"/>
              </a:ext>
            </a:extLst>
          </p:cNvPr>
          <p:cNvCxnSpPr>
            <a:cxnSpLocks/>
          </p:cNvCxnSpPr>
          <p:nvPr/>
        </p:nvCxnSpPr>
        <p:spPr>
          <a:xfrm>
            <a:off x="903010" y="878787"/>
            <a:ext cx="5342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tekst, zrzut ekranu, Czcionka, dokument&#10;&#10;Opis wygenerowany automatycznie">
            <a:extLst>
              <a:ext uri="{FF2B5EF4-FFF2-40B4-BE49-F238E27FC236}">
                <a16:creationId xmlns:a16="http://schemas.microsoft.com/office/drawing/2014/main" id="{E04EC49D-D551-7067-02F1-D07B625B3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50" y="980290"/>
            <a:ext cx="9439358" cy="58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257CCD01-3EF4-CC56-59B3-75D7171E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6" y="403860"/>
            <a:ext cx="5760720" cy="60502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84A591-7C62-6324-C575-0E5072860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0" y="80963"/>
            <a:ext cx="5005147" cy="6696075"/>
          </a:xfrm>
          <a:prstGeom prst="rect">
            <a:avLst/>
          </a:prstGeom>
        </p:spPr>
      </p:pic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67FFE26A-9CE1-F57D-7285-1B060DB64DE6}"/>
              </a:ext>
            </a:extLst>
          </p:cNvPr>
          <p:cNvGraphicFramePr>
            <a:graphicFrameLocks noGrp="1"/>
          </p:cNvGraphicFramePr>
          <p:nvPr/>
        </p:nvGraphicFramePr>
        <p:xfrm>
          <a:off x="112295" y="169193"/>
          <a:ext cx="6448926" cy="31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926">
                  <a:extLst>
                    <a:ext uri="{9D8B030D-6E8A-4147-A177-3AD203B41FA5}">
                      <a16:colId xmlns:a16="http://schemas.microsoft.com/office/drawing/2014/main" val="256334651"/>
                    </a:ext>
                  </a:extLst>
                </a:gridCol>
              </a:tblGrid>
              <a:tr h="312070">
                <a:tc>
                  <a:txBody>
                    <a:bodyPr/>
                    <a:lstStyle/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</a:rPr>
                        <a:t>substancje nie mają nadanego nr indeksowego, numer przypisany zostaje przez IMP w Łodzi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97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649B8E73-BA44-75E1-6C2E-C3DDE43611A2}"/>
                  </a:ext>
                </a:extLst>
              </p14:cNvPr>
              <p14:cNvContentPartPr/>
              <p14:nvPr/>
            </p14:nvContentPartPr>
            <p14:xfrm>
              <a:off x="617223" y="2195539"/>
              <a:ext cx="470160" cy="5868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649B8E73-BA44-75E1-6C2E-C3DDE4361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583" y="2159899"/>
                <a:ext cx="505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50331D3E-9BBB-9700-6CE3-AE6CBE03EE12}"/>
                  </a:ext>
                </a:extLst>
              </p14:cNvPr>
              <p14:cNvContentPartPr/>
              <p14:nvPr/>
            </p14:nvContentPartPr>
            <p14:xfrm>
              <a:off x="3320103" y="296539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50331D3E-9BBB-9700-6CE3-AE6CBE03EE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2463" y="260539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76B5C2FF-AC30-EFD6-8997-377274FA2BB2}"/>
                  </a:ext>
                </a:extLst>
              </p14:cNvPr>
              <p14:cNvContentPartPr/>
              <p14:nvPr/>
            </p14:nvContentPartPr>
            <p14:xfrm>
              <a:off x="3320103" y="296539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76B5C2FF-AC30-EFD6-8997-377274FA2B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2463" y="260539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DC8C0262-E3FE-75CE-847C-6A4C472DB0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4362" y="0"/>
            <a:ext cx="98763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98C3CAF-D2C1-9E6E-339E-0FB8B9DE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8" y="425867"/>
            <a:ext cx="8305800" cy="4562475"/>
          </a:xfrm>
          <a:prstGeom prst="rect">
            <a:avLst/>
          </a:prstGeom>
        </p:spPr>
      </p:pic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9F427B31-F36E-DE73-B887-3871E843348E}"/>
              </a:ext>
            </a:extLst>
          </p:cNvPr>
          <p:cNvSpPr/>
          <p:nvPr/>
        </p:nvSpPr>
        <p:spPr>
          <a:xfrm>
            <a:off x="3633537" y="3855619"/>
            <a:ext cx="5037221" cy="154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996309-B437-D92F-CB63-C027866FE650}"/>
              </a:ext>
            </a:extLst>
          </p:cNvPr>
          <p:cNvSpPr txBox="1"/>
          <p:nvPr/>
        </p:nvSpPr>
        <p:spPr>
          <a:xfrm>
            <a:off x="8670758" y="2521569"/>
            <a:ext cx="3296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Kolumna 2</a:t>
            </a:r>
          </a:p>
          <a:p>
            <a:pPr algn="just"/>
            <a:r>
              <a:rPr lang="pl-PL" sz="1400" dirty="0"/>
              <a:t>Niewłaściwe wprowadzanie </a:t>
            </a:r>
            <a:r>
              <a:rPr lang="pl-PL" sz="1400" dirty="0">
                <a:solidFill>
                  <a:schemeClr val="accent1"/>
                </a:solidFill>
              </a:rPr>
              <a:t>krzemionki krystalicznej </a:t>
            </a:r>
            <a:r>
              <a:rPr lang="pl-PL" sz="1400" dirty="0"/>
              <a:t>w tab. I</a:t>
            </a:r>
          </a:p>
          <a:p>
            <a:pPr algn="just"/>
            <a:endParaRPr lang="pl-PL" sz="1400" b="0" dirty="0"/>
          </a:p>
          <a:p>
            <a:pPr algn="just"/>
            <a:r>
              <a:rPr lang="pl-PL" sz="1400" b="0" i="0" u="none" strike="noStrike" baseline="0" dirty="0">
                <a:cs typeface="Calibri Light" panose="020F0302020204030204" pitchFamily="34" charset="0"/>
              </a:rPr>
              <a:t>Osoby narażone na kwarc należy zgłaszać jako osoby narażone na proces technologiczny - "prace związane </a:t>
            </a:r>
            <a:br>
              <a:rPr lang="pl-PL" sz="1400" b="0" i="0" u="none" strike="noStrike" baseline="0" dirty="0">
                <a:cs typeface="Calibri Light" panose="020F0302020204030204" pitchFamily="34" charset="0"/>
              </a:rPr>
            </a:br>
            <a:r>
              <a:rPr lang="pl-PL" sz="1400" b="0" i="0" u="none" strike="noStrike" baseline="0" dirty="0">
                <a:cs typeface="Calibri Light" panose="020F0302020204030204" pitchFamily="34" charset="0"/>
              </a:rPr>
              <a:t>z narażeniem na krzemionkę krystaliczną – frakcję </a:t>
            </a:r>
            <a:r>
              <a:rPr lang="pl-PL" sz="1400" b="0" i="0" u="none" strike="noStrike" baseline="0" dirty="0" err="1">
                <a:cs typeface="Calibri Light" panose="020F0302020204030204" pitchFamily="34" charset="0"/>
              </a:rPr>
              <a:t>respirabilną</a:t>
            </a:r>
            <a:r>
              <a:rPr lang="pl-PL" sz="1400" b="0" i="0" u="none" strike="noStrike" baseline="0" dirty="0">
                <a:cs typeface="Calibri Light" panose="020F0302020204030204" pitchFamily="34" charset="0"/>
              </a:rPr>
              <a:t> powstającą w trakcie pracy„ tj. </a:t>
            </a:r>
            <a:r>
              <a:rPr lang="pl-PL" sz="1400" b="0" i="0" u="none" strike="noStrike" baseline="0" dirty="0">
                <a:solidFill>
                  <a:schemeClr val="accent1"/>
                </a:solidFill>
                <a:cs typeface="Calibri Light" panose="020F0302020204030204" pitchFamily="34" charset="0"/>
              </a:rPr>
              <a:t>w tabeli III</a:t>
            </a:r>
            <a:r>
              <a:rPr lang="pl-PL" sz="1400" b="0" i="0" u="none" strike="noStrike" baseline="0" dirty="0">
                <a:cs typeface="Calibri Light" panose="020F0302020204030204" pitchFamily="34" charset="0"/>
              </a:rPr>
              <a:t>	</a:t>
            </a:r>
          </a:p>
          <a:p>
            <a:pPr algn="just"/>
            <a:endParaRPr lang="pl-PL" sz="1400" b="0" dirty="0"/>
          </a:p>
          <a:p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81C32B-BCCF-8AD0-B545-E6ACD406ED49}"/>
              </a:ext>
            </a:extLst>
          </p:cNvPr>
          <p:cNvSpPr txBox="1"/>
          <p:nvPr/>
        </p:nvSpPr>
        <p:spPr>
          <a:xfrm>
            <a:off x="1082842" y="3783193"/>
            <a:ext cx="319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Krzemionka krystaliczna</a:t>
            </a:r>
            <a:endParaRPr lang="pl-PL" sz="1400" i="1" dirty="0">
              <a:solidFill>
                <a:schemeClr val="accent1"/>
              </a:solidFill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A589204C-F661-42C1-66DA-25157FD4727D}"/>
              </a:ext>
            </a:extLst>
          </p:cNvPr>
          <p:cNvSpPr/>
          <p:nvPr/>
        </p:nvSpPr>
        <p:spPr>
          <a:xfrm>
            <a:off x="168442" y="425867"/>
            <a:ext cx="4109788" cy="41129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7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Obraz zawierający tekst, zrzut ekranu, Czcionka, numer">
            <a:extLst>
              <a:ext uri="{FF2B5EF4-FFF2-40B4-BE49-F238E27FC236}">
                <a16:creationId xmlns:a16="http://schemas.microsoft.com/office/drawing/2014/main" id="{2A315CC8-96B2-0B9D-2688-2E802C23D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" y="482608"/>
            <a:ext cx="7450431" cy="5892784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5A5BE96-50D8-9F25-EFE7-3B5C3CA405CE}"/>
              </a:ext>
            </a:extLst>
          </p:cNvPr>
          <p:cNvSpPr txBox="1"/>
          <p:nvPr/>
        </p:nvSpPr>
        <p:spPr>
          <a:xfrm>
            <a:off x="8363164" y="4148191"/>
            <a:ext cx="3462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„prace związane </a:t>
            </a:r>
            <a:br>
              <a:rPr lang="pl-PL" dirty="0"/>
            </a:br>
            <a:r>
              <a:rPr lang="pl-PL" dirty="0"/>
              <a:t>z narażeniem na krzemionkę krystaliczną – frakcję </a:t>
            </a:r>
            <a:r>
              <a:rPr lang="pl-PL" dirty="0" err="1"/>
              <a:t>respirabilną</a:t>
            </a:r>
            <a:r>
              <a:rPr lang="pl-PL" dirty="0"/>
              <a:t> powstającą w trakcie pracy” </a:t>
            </a:r>
          </a:p>
        </p:txBody>
      </p:sp>
    </p:spTree>
    <p:extLst>
      <p:ext uri="{BB962C8B-B14F-4D97-AF65-F5344CB8AC3E}">
        <p14:creationId xmlns:p14="http://schemas.microsoft.com/office/powerpoint/2010/main" val="372927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2996309-B437-D92F-CB63-C027866FE650}"/>
              </a:ext>
            </a:extLst>
          </p:cNvPr>
          <p:cNvSpPr txBox="1"/>
          <p:nvPr/>
        </p:nvSpPr>
        <p:spPr>
          <a:xfrm>
            <a:off x="7823712" y="1360719"/>
            <a:ext cx="40770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Kolumna 2</a:t>
            </a:r>
          </a:p>
          <a:p>
            <a:pPr algn="just"/>
            <a:r>
              <a:rPr lang="pl-PL" sz="1400" dirty="0"/>
              <a:t>Wprowadzać </a:t>
            </a:r>
            <a:r>
              <a:rPr lang="pl-PL" sz="1400" dirty="0">
                <a:solidFill>
                  <a:schemeClr val="accent1"/>
                </a:solidFill>
              </a:rPr>
              <a:t>nazwę procesu technologicznego, </a:t>
            </a:r>
            <a:br>
              <a:rPr lang="pl-PL" sz="1400" dirty="0">
                <a:solidFill>
                  <a:schemeClr val="accent1"/>
                </a:solidFill>
              </a:rPr>
            </a:br>
            <a:r>
              <a:rPr lang="pl-PL" sz="1400" dirty="0"/>
              <a:t>w których dochodzi do uwalniania substancji chemicznych, ich mieszanin lub czynników </a:t>
            </a:r>
            <a:br>
              <a:rPr lang="pl-PL" sz="1400" dirty="0"/>
            </a:br>
            <a:r>
              <a:rPr lang="pl-PL" sz="1400" dirty="0"/>
              <a:t>o działaniu rakotwórczym lub mutagennym - </a:t>
            </a:r>
            <a:r>
              <a:rPr lang="pl-PL" sz="1400" u="sng" dirty="0"/>
              <a:t>zgodną z załącznikiem nr 1 </a:t>
            </a:r>
            <a:r>
              <a:rPr lang="pl-PL" sz="1400" dirty="0"/>
              <a:t>do rozporządzenia Ministra Zdrowia z dnia 24 lipca 2012 r.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dirty="0"/>
              <a:t>Tabelę dotyczącą „procesów technologicznych” (tab. III) wypełnia się WYŁĄCZNIE w przypadku 8 procesów technologicznych wymienionych w obowiązującym wykazie zamieszczonym w pkt 2 załącznika nr 1 ww. rozporządzenia.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pPr algn="just"/>
            <a:r>
              <a:rPr lang="pl-PL" sz="1400" dirty="0"/>
              <a:t>W przypadku innych procesów technologicznych umieszcza się w rejestrze substancje rakotwórcze/mutagenne stosowane lub powstające </a:t>
            </a:r>
            <a:br>
              <a:rPr lang="pl-PL" sz="1400" dirty="0"/>
            </a:br>
            <a:r>
              <a:rPr lang="pl-PL" sz="1400" dirty="0"/>
              <a:t>w tych procesach.</a:t>
            </a:r>
            <a:endParaRPr lang="pl-PL" sz="1400" b="0" dirty="0">
              <a:solidFill>
                <a:schemeClr val="tx1"/>
              </a:solidFill>
            </a:endParaRPr>
          </a:p>
          <a:p>
            <a:pPr algn="just"/>
            <a:endParaRPr lang="pl-PL" sz="1400" dirty="0"/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endParaRPr lang="pl-PL" sz="14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6D68E91-0790-8CE9-8CA7-EEB535CC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4" y="1188619"/>
            <a:ext cx="6930101" cy="3343276"/>
          </a:xfrm>
          <a:prstGeom prst="rect">
            <a:avLst/>
          </a:prstGeom>
        </p:spPr>
      </p:pic>
      <p:sp>
        <p:nvSpPr>
          <p:cNvPr id="3" name="Strzałka: w lewo 2">
            <a:extLst>
              <a:ext uri="{FF2B5EF4-FFF2-40B4-BE49-F238E27FC236}">
                <a16:creationId xmlns:a16="http://schemas.microsoft.com/office/drawing/2014/main" id="{9A8F626F-3730-6603-F1D4-7D311E794CC2}"/>
              </a:ext>
            </a:extLst>
          </p:cNvPr>
          <p:cNvSpPr/>
          <p:nvPr/>
        </p:nvSpPr>
        <p:spPr>
          <a:xfrm>
            <a:off x="3154691" y="4235116"/>
            <a:ext cx="4890425" cy="1443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22460D-AF7B-A618-6A22-2709E32CA4CF}"/>
              </a:ext>
            </a:extLst>
          </p:cNvPr>
          <p:cNvSpPr txBox="1"/>
          <p:nvPr/>
        </p:nvSpPr>
        <p:spPr>
          <a:xfrm>
            <a:off x="401052" y="317982"/>
            <a:ext cx="537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Procesy technologiczne o działaniu rakotwórczym lub mutagennym:</a:t>
            </a:r>
            <a:endParaRPr lang="pl-PL" sz="1400" i="1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3698AE8-9F51-0FAF-85C3-26AE79CA8327}"/>
              </a:ext>
            </a:extLst>
          </p:cNvPr>
          <p:cNvCxnSpPr/>
          <p:nvPr/>
        </p:nvCxnSpPr>
        <p:spPr>
          <a:xfrm>
            <a:off x="489284" y="625759"/>
            <a:ext cx="5285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1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0C314C0-BABE-BF46-1911-C91A5BE83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28" y="2254459"/>
            <a:ext cx="9453575" cy="4125787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CC13CD0-1EBA-B03F-5722-BCA6DA81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547687"/>
            <a:ext cx="7553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9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E606A-D38E-758A-4070-3924325DE1D9}"/>
              </a:ext>
            </a:extLst>
          </p:cNvPr>
          <p:cNvSpPr txBox="1">
            <a:spLocks/>
          </p:cNvSpPr>
          <p:nvPr/>
        </p:nvSpPr>
        <p:spPr>
          <a:xfrm>
            <a:off x="236621" y="325020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Zmiany w wykazie procesów technologicznych o działaniu rakotwórczym lub mutagennym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9DB45E-1937-1FFE-1B9C-320A9CC7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429"/>
            <a:ext cx="12055642" cy="5187142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F9905BB-36B4-F546-2736-4CC32F4C2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17241"/>
              </p:ext>
            </p:extLst>
          </p:nvPr>
        </p:nvGraphicFramePr>
        <p:xfrm>
          <a:off x="2192422" y="624617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89500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Badania naukowe wskazują, że wszystkie pyły drewna uznane są za rakotwórcze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95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2996309-B437-D92F-CB63-C027866FE650}"/>
              </a:ext>
            </a:extLst>
          </p:cNvPr>
          <p:cNvSpPr txBox="1"/>
          <p:nvPr/>
        </p:nvSpPr>
        <p:spPr>
          <a:xfrm>
            <a:off x="8352245" y="3429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 </a:t>
            </a:r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  <a:p>
            <a:endParaRPr lang="pl-PL" sz="14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6D68E91-0790-8CE9-8CA7-EEB535CC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2" y="607104"/>
            <a:ext cx="6930101" cy="33432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A70EA6-4428-7A01-3B43-14214B08CCA2}"/>
              </a:ext>
            </a:extLst>
          </p:cNvPr>
          <p:cNvSpPr txBox="1"/>
          <p:nvPr/>
        </p:nvSpPr>
        <p:spPr>
          <a:xfrm>
            <a:off x="1063682" y="3582127"/>
            <a:ext cx="2200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Cięcie stali, metali</a:t>
            </a:r>
          </a:p>
          <a:p>
            <a:r>
              <a:rPr lang="pl-PL" sz="1200" dirty="0"/>
              <a:t>Spawanie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Szlifowanie o polerowanie konstrukcji/elementów metalowych</a:t>
            </a:r>
          </a:p>
          <a:p>
            <a:r>
              <a:rPr lang="pl-PL" sz="1200" dirty="0"/>
              <a:t>Frezowanie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Piłowanie</a:t>
            </a:r>
          </a:p>
          <a:p>
            <a:r>
              <a:rPr lang="pl-PL" sz="1200" dirty="0"/>
              <a:t>Obróbka drewna, elementów drewnianych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Naprawa palet</a:t>
            </a:r>
          </a:p>
          <a:p>
            <a:r>
              <a:rPr lang="pl-PL" sz="1200" dirty="0"/>
              <a:t>Nawiercanie elementów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Cięcie drewna, desek, płyt meblowych oraz skręcanie palet</a:t>
            </a:r>
          </a:p>
          <a:p>
            <a:r>
              <a:rPr lang="pl-PL" sz="1200" dirty="0"/>
              <a:t>Przecieranie drewna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Magazynowanie materiałów drewnianych i drewnopodobnych</a:t>
            </a:r>
          </a:p>
          <a:p>
            <a:endParaRPr lang="pl-PL" sz="1200" dirty="0"/>
          </a:p>
          <a:p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A0D4CC2-1CD4-9028-CA73-67F56467938B}"/>
              </a:ext>
            </a:extLst>
          </p:cNvPr>
          <p:cNvSpPr txBox="1"/>
          <p:nvPr/>
        </p:nvSpPr>
        <p:spPr>
          <a:xfrm>
            <a:off x="562976" y="229964"/>
            <a:ext cx="361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Przykład</a:t>
            </a:r>
            <a:r>
              <a:rPr lang="pl-PL" sz="1400" dirty="0">
                <a:solidFill>
                  <a:schemeClr val="accent1"/>
                </a:solidFill>
              </a:rPr>
              <a:t>:</a:t>
            </a:r>
            <a:endParaRPr lang="pl-PL" sz="1400" i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58B3B0E-1AF1-FB7F-FF8E-976504CE494C}"/>
              </a:ext>
            </a:extLst>
          </p:cNvPr>
          <p:cNvSpPr txBox="1"/>
          <p:nvPr/>
        </p:nvSpPr>
        <p:spPr>
          <a:xfrm>
            <a:off x="3264570" y="4712380"/>
            <a:ext cx="2200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Cięcie piłą stołowo tarczową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Lakierowanie proszkowe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Obsługa piły, szlifierki taśmowej, grubościówki itd..</a:t>
            </a:r>
          </a:p>
          <a:p>
            <a:r>
              <a:rPr lang="pl-PL" sz="1200" dirty="0"/>
              <a:t>Śrutowanie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Piaskowanie</a:t>
            </a:r>
          </a:p>
          <a:p>
            <a:r>
              <a:rPr lang="pl-PL" sz="1200" dirty="0"/>
              <a:t>Prace przy obróbce kamienia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Prace spawalnicze</a:t>
            </a:r>
          </a:p>
          <a:p>
            <a:r>
              <a:rPr lang="pl-PL" sz="1200" dirty="0"/>
              <a:t>Prace ślusarsko spawalnicze</a:t>
            </a:r>
          </a:p>
          <a:p>
            <a:r>
              <a:rPr lang="pl-PL" sz="1200" dirty="0">
                <a:solidFill>
                  <a:schemeClr val="accent1"/>
                </a:solidFill>
              </a:rPr>
              <a:t>Uruchamianie urządzeń spalinowych</a:t>
            </a:r>
          </a:p>
          <a:p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39A6722-B77B-DB02-2B2F-40ED93382A29}"/>
              </a:ext>
            </a:extLst>
          </p:cNvPr>
          <p:cNvSpPr txBox="1"/>
          <p:nvPr/>
        </p:nvSpPr>
        <p:spPr>
          <a:xfrm>
            <a:off x="7676147" y="3429000"/>
            <a:ext cx="4333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Kolumna 2</a:t>
            </a:r>
          </a:p>
          <a:p>
            <a:endParaRPr lang="pl-PL" sz="1400" dirty="0"/>
          </a:p>
          <a:p>
            <a:pPr algn="just"/>
            <a:r>
              <a:rPr lang="pl-PL" sz="1400" dirty="0">
                <a:solidFill>
                  <a:srgbClr val="FF0000"/>
                </a:solidFill>
              </a:rPr>
              <a:t>Nieprawidłowe nazewnictwo procesu technologicznego</a:t>
            </a:r>
            <a:r>
              <a:rPr lang="pl-PL" sz="1400" dirty="0">
                <a:solidFill>
                  <a:schemeClr val="accent1"/>
                </a:solidFill>
              </a:rPr>
              <a:t>, </a:t>
            </a:r>
            <a:br>
              <a:rPr lang="pl-PL" sz="1400" dirty="0">
                <a:solidFill>
                  <a:schemeClr val="accent1"/>
                </a:solidFill>
              </a:rPr>
            </a:br>
            <a:r>
              <a:rPr lang="pl-PL" sz="1400" dirty="0"/>
              <a:t>w których dochodzi do uwalniania substancji chemicznych, ich mieszanin lub czynników </a:t>
            </a:r>
            <a:br>
              <a:rPr lang="pl-PL" sz="1400" dirty="0"/>
            </a:br>
            <a:r>
              <a:rPr lang="pl-PL" sz="1400" dirty="0"/>
              <a:t>o działaniu rakotwórczym lub mutagennym.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370887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B8F2876-E6E0-E75A-0151-66BDB03F3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4" y="1188619"/>
            <a:ext cx="5982395" cy="2886076"/>
          </a:xfrm>
          <a:prstGeom prst="rect">
            <a:avLst/>
          </a:prstGeom>
        </p:spPr>
      </p:pic>
      <p:sp>
        <p:nvSpPr>
          <p:cNvPr id="6" name="Strzałka: w lewo i w prawo 5">
            <a:extLst>
              <a:ext uri="{FF2B5EF4-FFF2-40B4-BE49-F238E27FC236}">
                <a16:creationId xmlns:a16="http://schemas.microsoft.com/office/drawing/2014/main" id="{0701D4DE-C82E-2ECD-6AC4-FF6689FE5E33}"/>
              </a:ext>
            </a:extLst>
          </p:cNvPr>
          <p:cNvSpPr/>
          <p:nvPr/>
        </p:nvSpPr>
        <p:spPr>
          <a:xfrm>
            <a:off x="6105828" y="2342899"/>
            <a:ext cx="641684" cy="28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E237D8F-ED04-B700-FB98-3EE335130CA6}"/>
              </a:ext>
            </a:extLst>
          </p:cNvPr>
          <p:cNvSpPr txBox="1"/>
          <p:nvPr/>
        </p:nvSpPr>
        <p:spPr>
          <a:xfrm>
            <a:off x="887219" y="3733801"/>
            <a:ext cx="220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Prace związane z narażeniem na pył drewna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092488-DE2A-B997-B098-648C1D396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18" y="104273"/>
            <a:ext cx="5319905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7656032-5866-CE8F-600F-3BBACD518BF0}"/>
              </a:ext>
            </a:extLst>
          </p:cNvPr>
          <p:cNvSpPr txBox="1"/>
          <p:nvPr/>
        </p:nvSpPr>
        <p:spPr>
          <a:xfrm>
            <a:off x="5895474" y="865453"/>
            <a:ext cx="111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Brak uzupełnionej części B</a:t>
            </a:r>
            <a:endParaRPr lang="pl-PL" sz="1200" i="1" dirty="0">
              <a:solidFill>
                <a:srgbClr val="FF0000"/>
              </a:solidFill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B9382425-DF0E-061F-53DB-693A0967DE8D}"/>
              </a:ext>
            </a:extLst>
          </p:cNvPr>
          <p:cNvSpPr/>
          <p:nvPr/>
        </p:nvSpPr>
        <p:spPr>
          <a:xfrm>
            <a:off x="6555264" y="4544783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7304C9-4A73-AEC5-08C6-170112658024}"/>
              </a:ext>
            </a:extLst>
          </p:cNvPr>
          <p:cNvSpPr txBox="1"/>
          <p:nvPr/>
        </p:nvSpPr>
        <p:spPr>
          <a:xfrm>
            <a:off x="448861" y="471517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Dla zidentyfikowanych substancji lub czynników przy procesach technologicznych o działaniu rakotwórczym lub mutagennym części tej niejednokrotnie nie wypełniano.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02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B8F2876-E6E0-E75A-0151-66BDB03F3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4" y="1188619"/>
            <a:ext cx="5982395" cy="2886076"/>
          </a:xfrm>
          <a:prstGeom prst="rect">
            <a:avLst/>
          </a:prstGeom>
        </p:spPr>
      </p:pic>
      <p:sp>
        <p:nvSpPr>
          <p:cNvPr id="6" name="Strzałka: w lewo i w prawo 5">
            <a:extLst>
              <a:ext uri="{FF2B5EF4-FFF2-40B4-BE49-F238E27FC236}">
                <a16:creationId xmlns:a16="http://schemas.microsoft.com/office/drawing/2014/main" id="{0701D4DE-C82E-2ECD-6AC4-FF6689FE5E33}"/>
              </a:ext>
            </a:extLst>
          </p:cNvPr>
          <p:cNvSpPr/>
          <p:nvPr/>
        </p:nvSpPr>
        <p:spPr>
          <a:xfrm>
            <a:off x="6105828" y="2342899"/>
            <a:ext cx="641684" cy="28875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E237D8F-ED04-B700-FB98-3EE335130CA6}"/>
              </a:ext>
            </a:extLst>
          </p:cNvPr>
          <p:cNvSpPr txBox="1"/>
          <p:nvPr/>
        </p:nvSpPr>
        <p:spPr>
          <a:xfrm>
            <a:off x="887219" y="3733801"/>
            <a:ext cx="220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Prace związane z narażeniem na krzemionkę krystaliczną – frakcję </a:t>
            </a:r>
            <a:r>
              <a:rPr lang="pl-PL" sz="1000" dirty="0" err="1">
                <a:solidFill>
                  <a:schemeClr val="accent1"/>
                </a:solidFill>
              </a:rPr>
              <a:t>respirabilną</a:t>
            </a:r>
            <a:r>
              <a:rPr lang="pl-PL" sz="1000" dirty="0">
                <a:solidFill>
                  <a:schemeClr val="accent1"/>
                </a:solidFill>
              </a:rPr>
              <a:t> powstającą w trakcie 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092488-DE2A-B997-B098-648C1D396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18" y="104273"/>
            <a:ext cx="5319905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542CCFC-80CF-A75D-E298-305F64574957}"/>
              </a:ext>
            </a:extLst>
          </p:cNvPr>
          <p:cNvSpPr txBox="1"/>
          <p:nvPr/>
        </p:nvSpPr>
        <p:spPr>
          <a:xfrm>
            <a:off x="5895474" y="865453"/>
            <a:ext cx="111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Brak uzupełnionej części B</a:t>
            </a:r>
            <a:endParaRPr lang="pl-PL" sz="1200" i="1" dirty="0">
              <a:solidFill>
                <a:srgbClr val="FF0000"/>
              </a:solidFill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89DD255-A545-D3E9-2DFD-CD558B9A6B64}"/>
              </a:ext>
            </a:extLst>
          </p:cNvPr>
          <p:cNvSpPr/>
          <p:nvPr/>
        </p:nvSpPr>
        <p:spPr>
          <a:xfrm>
            <a:off x="6617522" y="3260012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70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9142FC-6EA4-3B6C-B2BC-A53FA7B9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4" y="1289568"/>
            <a:ext cx="6124575" cy="30099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105C04-A4DF-F0C4-7113-E51B01147986}"/>
              </a:ext>
            </a:extLst>
          </p:cNvPr>
          <p:cNvSpPr txBox="1"/>
          <p:nvPr/>
        </p:nvSpPr>
        <p:spPr>
          <a:xfrm>
            <a:off x="710756" y="3783846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AE0F89-EE5C-E21F-CFC4-18288BCEC315}"/>
              </a:ext>
            </a:extLst>
          </p:cNvPr>
          <p:cNvSpPr txBox="1"/>
          <p:nvPr/>
        </p:nvSpPr>
        <p:spPr>
          <a:xfrm>
            <a:off x="1103788" y="1990307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245BF0-196C-FACF-A0AA-B8C5CA234AC2}"/>
              </a:ext>
            </a:extLst>
          </p:cNvPr>
          <p:cNvSpPr txBox="1"/>
          <p:nvPr/>
        </p:nvSpPr>
        <p:spPr>
          <a:xfrm>
            <a:off x="1103788" y="2259708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20DDF9F-0120-205C-DB2D-F7FE784D5684}"/>
              </a:ext>
            </a:extLst>
          </p:cNvPr>
          <p:cNvSpPr txBox="1"/>
          <p:nvPr/>
        </p:nvSpPr>
        <p:spPr>
          <a:xfrm>
            <a:off x="4177895" y="2176714"/>
            <a:ext cx="3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53F0831-7014-FAB8-81C9-BC9FF1B74BF9}"/>
              </a:ext>
            </a:extLst>
          </p:cNvPr>
          <p:cNvSpPr txBox="1"/>
          <p:nvPr/>
        </p:nvSpPr>
        <p:spPr>
          <a:xfrm>
            <a:off x="6096000" y="3067739"/>
            <a:ext cx="5261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PRZYPOMNIENIE: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Liczba osób narażonych na działanie promieniowania jonizującego ogółem w zakładzie pracy – musi być RÓWNA liczbie osób narażonych podanych w tabeli dot. promieniowania jonizującego, ponieważ jest to dotychczas jedyny czynnik fizyczny w wykazie.</a:t>
            </a:r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072FA57-2905-AF40-AFC6-994A834A091E}"/>
              </a:ext>
            </a:extLst>
          </p:cNvPr>
          <p:cNvSpPr txBox="1"/>
          <p:nvPr/>
        </p:nvSpPr>
        <p:spPr>
          <a:xfrm>
            <a:off x="5188970" y="3778605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E74824-3381-1BA1-458B-DD5EE007941B}"/>
              </a:ext>
            </a:extLst>
          </p:cNvPr>
          <p:cNvSpPr txBox="1"/>
          <p:nvPr/>
        </p:nvSpPr>
        <p:spPr>
          <a:xfrm>
            <a:off x="4281941" y="3753068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B8D92B8-3A53-325E-0E75-75B37699AFD7}"/>
              </a:ext>
            </a:extLst>
          </p:cNvPr>
          <p:cNvSpPr txBox="1"/>
          <p:nvPr/>
        </p:nvSpPr>
        <p:spPr>
          <a:xfrm>
            <a:off x="3429893" y="3768530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FDACDDCD-E278-8668-68CA-3B41AA27039C}"/>
              </a:ext>
            </a:extLst>
          </p:cNvPr>
          <p:cNvSpPr/>
          <p:nvPr/>
        </p:nvSpPr>
        <p:spPr>
          <a:xfrm>
            <a:off x="7445601" y="3903099"/>
            <a:ext cx="775977" cy="33797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5FCC6962-6E72-C8EE-8C59-4D023E779972}"/>
              </a:ext>
            </a:extLst>
          </p:cNvPr>
          <p:cNvCxnSpPr/>
          <p:nvPr/>
        </p:nvCxnSpPr>
        <p:spPr>
          <a:xfrm rot="10800000">
            <a:off x="5881992" y="2315214"/>
            <a:ext cx="2024444" cy="5642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93E82A8-5818-EF38-4076-D7DB0A7DD34B}"/>
              </a:ext>
            </a:extLst>
          </p:cNvPr>
          <p:cNvSpPr txBox="1"/>
          <p:nvPr/>
        </p:nvSpPr>
        <p:spPr>
          <a:xfrm>
            <a:off x="296779" y="200597"/>
            <a:ext cx="4283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Promieniowanie jonizujące</a:t>
            </a:r>
            <a:r>
              <a:rPr lang="pl-PL" sz="1400" i="1" dirty="0">
                <a:solidFill>
                  <a:schemeClr val="accent1"/>
                </a:solidFill>
              </a:rPr>
              <a:t>:</a:t>
            </a:r>
            <a:endParaRPr lang="pl-PL" sz="1400" i="1" dirty="0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16124299-D36D-129B-5471-E17ACE1391E0}"/>
              </a:ext>
            </a:extLst>
          </p:cNvPr>
          <p:cNvCxnSpPr/>
          <p:nvPr/>
        </p:nvCxnSpPr>
        <p:spPr>
          <a:xfrm>
            <a:off x="401053" y="508374"/>
            <a:ext cx="2582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8725E6C8-6843-8446-0AC1-9D6AF457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79" y="218255"/>
            <a:ext cx="57658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CA345C-4BD3-99A8-3A92-DFA9E541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030"/>
            <a:ext cx="10515600" cy="1399507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Przypominam, że każdy </a:t>
            </a:r>
            <a:r>
              <a:rPr lang="pl-PL" sz="2000" b="1" dirty="0"/>
              <a:t>pracodawca,</a:t>
            </a:r>
            <a:r>
              <a:rPr lang="pl-PL" sz="2000" dirty="0"/>
              <a:t> u którego występują substancje, mieszaniny, czynniki lub procesy technologiczne o działaniu rakotwórczym lub mutagennym ma obowiązek składać </a:t>
            </a:r>
            <a:r>
              <a:rPr lang="pl-PL" sz="2000" b="1" dirty="0"/>
              <a:t>pisemną</a:t>
            </a:r>
            <a:r>
              <a:rPr lang="pl-PL" sz="2000" dirty="0"/>
              <a:t> informację do właściwego Państwowego Wojewódzkiego Inspektora Sanitarnego i Okręgowego Inspektora Pracy.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ADE98A4-6AFD-7796-08A4-55D3A4A11F35}"/>
              </a:ext>
            </a:extLst>
          </p:cNvPr>
          <p:cNvSpPr txBox="1">
            <a:spLocks/>
          </p:cNvSpPr>
          <p:nvPr/>
        </p:nvSpPr>
        <p:spPr>
          <a:xfrm>
            <a:off x="838200" y="2268361"/>
            <a:ext cx="10515600" cy="1399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2000" dirty="0"/>
              <a:t>„Informacja” powinna być przekazana do 15 stycznia (pocztą tradycyjną, ewentualnie pocztą elektroniczną opatrzoną kwalifikowanym podpisem elektronicznym).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4B8B99D-91D0-5D78-3064-07F5E203BD7C}"/>
              </a:ext>
            </a:extLst>
          </p:cNvPr>
          <p:cNvSpPr txBox="1">
            <a:spLocks/>
          </p:cNvSpPr>
          <p:nvPr/>
        </p:nvSpPr>
        <p:spPr>
          <a:xfrm>
            <a:off x="902369" y="3116347"/>
            <a:ext cx="10515600" cy="2241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l-PL" sz="2000" dirty="0">
              <a:solidFill>
                <a:srgbClr val="0070C0"/>
              </a:solidFill>
            </a:endParaRPr>
          </a:p>
          <a:p>
            <a:pPr algn="just"/>
            <a:r>
              <a:rPr lang="pl-PL" sz="2000" dirty="0">
                <a:solidFill>
                  <a:srgbClr val="0070C0"/>
                </a:solidFill>
              </a:rPr>
              <a:t>Na podstawie danych przekazanych przez  państwowych wojewódzkich inspektorów  sanitarnych Instytut Medycyny Pracy  im. prof. dr. J. </a:t>
            </a:r>
            <a:r>
              <a:rPr lang="pl-PL" sz="2000" dirty="0" err="1">
                <a:solidFill>
                  <a:srgbClr val="0070C0"/>
                </a:solidFill>
              </a:rPr>
              <a:t>Nofera</a:t>
            </a:r>
            <a:r>
              <a:rPr lang="pl-PL" sz="2000" dirty="0">
                <a:solidFill>
                  <a:srgbClr val="0070C0"/>
                </a:solidFill>
              </a:rPr>
              <a:t> w Łodzi prowadzi  Centralny rejestr danych o narażeniu na substancje chemiczne, ich mieszaniny, czynniki lub procesy technologiczne o działaniu rakotwórczym lub mutagennym.</a:t>
            </a:r>
          </a:p>
          <a:p>
            <a:pPr algn="just"/>
            <a:endParaRPr lang="pl-P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9142FC-6EA4-3B6C-B2BC-A53FA7B9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" y="103271"/>
            <a:ext cx="6124575" cy="30099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105C04-A4DF-F0C4-7113-E51B01147986}"/>
              </a:ext>
            </a:extLst>
          </p:cNvPr>
          <p:cNvSpPr txBox="1"/>
          <p:nvPr/>
        </p:nvSpPr>
        <p:spPr>
          <a:xfrm>
            <a:off x="646588" y="2538665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AE0F89-EE5C-E21F-CFC4-18288BCEC315}"/>
              </a:ext>
            </a:extLst>
          </p:cNvPr>
          <p:cNvSpPr txBox="1"/>
          <p:nvPr/>
        </p:nvSpPr>
        <p:spPr>
          <a:xfrm>
            <a:off x="1103788" y="806118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245BF0-196C-FACF-A0AA-B8C5CA234AC2}"/>
              </a:ext>
            </a:extLst>
          </p:cNvPr>
          <p:cNvSpPr txBox="1"/>
          <p:nvPr/>
        </p:nvSpPr>
        <p:spPr>
          <a:xfrm>
            <a:off x="1103788" y="1043969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20DDF9F-0120-205C-DB2D-F7FE784D5684}"/>
              </a:ext>
            </a:extLst>
          </p:cNvPr>
          <p:cNvSpPr txBox="1"/>
          <p:nvPr/>
        </p:nvSpPr>
        <p:spPr>
          <a:xfrm>
            <a:off x="4308187" y="1012569"/>
            <a:ext cx="36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16535A-C303-FF53-8787-22C6FC1D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136" y="103271"/>
            <a:ext cx="5991225" cy="466725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DF56EE-DCE6-00EE-FFB4-9E498E5FF4BF}"/>
              </a:ext>
            </a:extLst>
          </p:cNvPr>
          <p:cNvSpPr txBox="1"/>
          <p:nvPr/>
        </p:nvSpPr>
        <p:spPr>
          <a:xfrm>
            <a:off x="8307894" y="16165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1741194-B357-2C3A-1DDD-8C138CCE6D1B}"/>
              </a:ext>
            </a:extLst>
          </p:cNvPr>
          <p:cNvSpPr txBox="1"/>
          <p:nvPr/>
        </p:nvSpPr>
        <p:spPr>
          <a:xfrm>
            <a:off x="10873431" y="16165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567585-6B7F-BD22-6EAF-AFA0C3AB0AF3}"/>
              </a:ext>
            </a:extLst>
          </p:cNvPr>
          <p:cNvSpPr txBox="1"/>
          <p:nvPr/>
        </p:nvSpPr>
        <p:spPr>
          <a:xfrm>
            <a:off x="7181380" y="16165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05DC653-E347-93E2-29E3-F8F87029B205}"/>
              </a:ext>
            </a:extLst>
          </p:cNvPr>
          <p:cNvSpPr txBox="1"/>
          <p:nvPr/>
        </p:nvSpPr>
        <p:spPr>
          <a:xfrm>
            <a:off x="9881498" y="740563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lekarz radiolog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3B161F-8C51-12E1-931B-603D5264DCF0}"/>
              </a:ext>
            </a:extLst>
          </p:cNvPr>
          <p:cNvSpPr txBox="1"/>
          <p:nvPr/>
        </p:nvSpPr>
        <p:spPr>
          <a:xfrm>
            <a:off x="9863159" y="906701"/>
            <a:ext cx="43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1A5155-B494-BD5C-74AD-7976CA549654}"/>
              </a:ext>
            </a:extLst>
          </p:cNvPr>
          <p:cNvSpPr txBox="1"/>
          <p:nvPr/>
        </p:nvSpPr>
        <p:spPr>
          <a:xfrm>
            <a:off x="9863159" y="1104151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gabinet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06D500-6F1A-887A-4184-D3EE5559DBE2}"/>
              </a:ext>
            </a:extLst>
          </p:cNvPr>
          <p:cNvSpPr txBox="1"/>
          <p:nvPr/>
        </p:nvSpPr>
        <p:spPr>
          <a:xfrm>
            <a:off x="9863159" y="1301601"/>
            <a:ext cx="1742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świadczenia medyczne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93AB6A6-05DB-9051-3459-937B68DFD490}"/>
              </a:ext>
            </a:extLst>
          </p:cNvPr>
          <p:cNvSpPr/>
          <p:nvPr/>
        </p:nvSpPr>
        <p:spPr>
          <a:xfrm>
            <a:off x="4206297" y="1010700"/>
            <a:ext cx="673769" cy="2807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8EDC75C8-E181-ECC5-CE5A-17769A6B3447}"/>
              </a:ext>
            </a:extLst>
          </p:cNvPr>
          <p:cNvSpPr/>
          <p:nvPr/>
        </p:nvSpPr>
        <p:spPr>
          <a:xfrm>
            <a:off x="996675" y="1061675"/>
            <a:ext cx="673769" cy="2807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6F59E61B-7BF6-ED40-9BAF-4ACCAC57566B}"/>
              </a:ext>
            </a:extLst>
          </p:cNvPr>
          <p:cNvSpPr/>
          <p:nvPr/>
        </p:nvSpPr>
        <p:spPr>
          <a:xfrm>
            <a:off x="8159336" y="1616517"/>
            <a:ext cx="673769" cy="2807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4492C9B8-C08A-3ABA-F032-F60E28724489}"/>
              </a:ext>
            </a:extLst>
          </p:cNvPr>
          <p:cNvSpPr/>
          <p:nvPr/>
        </p:nvSpPr>
        <p:spPr>
          <a:xfrm>
            <a:off x="10687331" y="1656716"/>
            <a:ext cx="673769" cy="2807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F12B46-47B5-D49C-A204-9204A55CABFA}"/>
              </a:ext>
            </a:extLst>
          </p:cNvPr>
          <p:cNvSpPr txBox="1"/>
          <p:nvPr/>
        </p:nvSpPr>
        <p:spPr>
          <a:xfrm>
            <a:off x="6657863" y="2841672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53F0831-7014-FAB8-81C9-BC9FF1B74BF9}"/>
              </a:ext>
            </a:extLst>
          </p:cNvPr>
          <p:cNvSpPr txBox="1"/>
          <p:nvPr/>
        </p:nvSpPr>
        <p:spPr>
          <a:xfrm>
            <a:off x="2382253" y="5427169"/>
            <a:ext cx="64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Niezgodność danych: część ogólna B II     -     część szczegółowa A.II</a:t>
            </a:r>
            <a:endParaRPr lang="pl-PL" sz="14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655CA3B-E5B5-C9F5-E376-146A2B685FBC}"/>
              </a:ext>
            </a:extLst>
          </p:cNvPr>
          <p:cNvSpPr txBox="1"/>
          <p:nvPr/>
        </p:nvSpPr>
        <p:spPr>
          <a:xfrm>
            <a:off x="5155188" y="2563879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89B458A-B9BF-61D7-A7B6-24D01871008C}"/>
              </a:ext>
            </a:extLst>
          </p:cNvPr>
          <p:cNvSpPr txBox="1"/>
          <p:nvPr/>
        </p:nvSpPr>
        <p:spPr>
          <a:xfrm>
            <a:off x="4205240" y="2560984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DB663D-0F70-E8CD-C3BC-2AE09F43319A}"/>
              </a:ext>
            </a:extLst>
          </p:cNvPr>
          <p:cNvSpPr txBox="1"/>
          <p:nvPr/>
        </p:nvSpPr>
        <p:spPr>
          <a:xfrm>
            <a:off x="3322862" y="2564673"/>
            <a:ext cx="40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1692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C16535A-C303-FF53-8787-22C6FC1D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" y="63166"/>
            <a:ext cx="5991225" cy="46672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567585-6B7F-BD22-6EAF-AFA0C3AB0AF3}"/>
              </a:ext>
            </a:extLst>
          </p:cNvPr>
          <p:cNvSpPr txBox="1"/>
          <p:nvPr/>
        </p:nvSpPr>
        <p:spPr>
          <a:xfrm>
            <a:off x="1213717" y="14780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05DC653-E347-93E2-29E3-F8F87029B205}"/>
              </a:ext>
            </a:extLst>
          </p:cNvPr>
          <p:cNvSpPr txBox="1"/>
          <p:nvPr/>
        </p:nvSpPr>
        <p:spPr>
          <a:xfrm>
            <a:off x="3893726" y="716711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lekarz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3B161F-8C51-12E1-931B-603D5264DCF0}"/>
              </a:ext>
            </a:extLst>
          </p:cNvPr>
          <p:cNvSpPr txBox="1"/>
          <p:nvPr/>
        </p:nvSpPr>
        <p:spPr>
          <a:xfrm>
            <a:off x="4616362" y="921767"/>
            <a:ext cx="43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1A5155-B494-BD5C-74AD-7976CA549654}"/>
              </a:ext>
            </a:extLst>
          </p:cNvPr>
          <p:cNvSpPr txBox="1"/>
          <p:nvPr/>
        </p:nvSpPr>
        <p:spPr>
          <a:xfrm>
            <a:off x="3893726" y="1044427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gabinet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06D500-6F1A-887A-4184-D3EE5559DBE2}"/>
              </a:ext>
            </a:extLst>
          </p:cNvPr>
          <p:cNvSpPr txBox="1"/>
          <p:nvPr/>
        </p:nvSpPr>
        <p:spPr>
          <a:xfrm>
            <a:off x="3892446" y="1219991"/>
            <a:ext cx="1742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świadczenia medyczne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F12B46-47B5-D49C-A204-9204A55CABFA}"/>
              </a:ext>
            </a:extLst>
          </p:cNvPr>
          <p:cNvSpPr txBox="1"/>
          <p:nvPr/>
        </p:nvSpPr>
        <p:spPr>
          <a:xfrm>
            <a:off x="537800" y="2673229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B465C5-7F10-FB87-6191-D7B5A97253FA}"/>
              </a:ext>
            </a:extLst>
          </p:cNvPr>
          <p:cNvSpPr txBox="1"/>
          <p:nvPr/>
        </p:nvSpPr>
        <p:spPr>
          <a:xfrm>
            <a:off x="2356052" y="1634360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C2E25-FA0C-7267-2A38-0DB92EE3A7A4}"/>
              </a:ext>
            </a:extLst>
          </p:cNvPr>
          <p:cNvSpPr txBox="1"/>
          <p:nvPr/>
        </p:nvSpPr>
        <p:spPr>
          <a:xfrm>
            <a:off x="1297887" y="1608152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591DCC-4661-22CA-AB65-8F6281B6D9D3}"/>
              </a:ext>
            </a:extLst>
          </p:cNvPr>
          <p:cNvSpPr txBox="1"/>
          <p:nvPr/>
        </p:nvSpPr>
        <p:spPr>
          <a:xfrm>
            <a:off x="4866154" y="1603869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855EA58-76B4-20EB-536F-54BA0598D599}"/>
              </a:ext>
            </a:extLst>
          </p:cNvPr>
          <p:cNvSpPr txBox="1"/>
          <p:nvPr/>
        </p:nvSpPr>
        <p:spPr>
          <a:xfrm>
            <a:off x="6766516" y="672188"/>
            <a:ext cx="433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Stanowisko nr 1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881971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C16535A-C303-FF53-8787-22C6FC1D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" y="63166"/>
            <a:ext cx="5991225" cy="46672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567585-6B7F-BD22-6EAF-AFA0C3AB0AF3}"/>
              </a:ext>
            </a:extLst>
          </p:cNvPr>
          <p:cNvSpPr txBox="1"/>
          <p:nvPr/>
        </p:nvSpPr>
        <p:spPr>
          <a:xfrm>
            <a:off x="1213717" y="14780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05DC653-E347-93E2-29E3-F8F87029B205}"/>
              </a:ext>
            </a:extLst>
          </p:cNvPr>
          <p:cNvSpPr txBox="1"/>
          <p:nvPr/>
        </p:nvSpPr>
        <p:spPr>
          <a:xfrm>
            <a:off x="3884374" y="705431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technik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3B161F-8C51-12E1-931B-603D5264DCF0}"/>
              </a:ext>
            </a:extLst>
          </p:cNvPr>
          <p:cNvSpPr txBox="1"/>
          <p:nvPr/>
        </p:nvSpPr>
        <p:spPr>
          <a:xfrm>
            <a:off x="4648027" y="882266"/>
            <a:ext cx="43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1A5155-B494-BD5C-74AD-7976CA549654}"/>
              </a:ext>
            </a:extLst>
          </p:cNvPr>
          <p:cNvSpPr txBox="1"/>
          <p:nvPr/>
        </p:nvSpPr>
        <p:spPr>
          <a:xfrm>
            <a:off x="3893726" y="1044427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gabinet lekarski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06D500-6F1A-887A-4184-D3EE5559DBE2}"/>
              </a:ext>
            </a:extLst>
          </p:cNvPr>
          <p:cNvSpPr txBox="1"/>
          <p:nvPr/>
        </p:nvSpPr>
        <p:spPr>
          <a:xfrm>
            <a:off x="3892446" y="1219991"/>
            <a:ext cx="1742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świadczenia medyczne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F12B46-47B5-D49C-A204-9204A55CABFA}"/>
              </a:ext>
            </a:extLst>
          </p:cNvPr>
          <p:cNvSpPr txBox="1"/>
          <p:nvPr/>
        </p:nvSpPr>
        <p:spPr>
          <a:xfrm>
            <a:off x="537800" y="2673229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B465C5-7F10-FB87-6191-D7B5A97253FA}"/>
              </a:ext>
            </a:extLst>
          </p:cNvPr>
          <p:cNvSpPr txBox="1"/>
          <p:nvPr/>
        </p:nvSpPr>
        <p:spPr>
          <a:xfrm>
            <a:off x="2356052" y="1634360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C2E25-FA0C-7267-2A38-0DB92EE3A7A4}"/>
              </a:ext>
            </a:extLst>
          </p:cNvPr>
          <p:cNvSpPr txBox="1"/>
          <p:nvPr/>
        </p:nvSpPr>
        <p:spPr>
          <a:xfrm>
            <a:off x="1297887" y="1608152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591DCC-4661-22CA-AB65-8F6281B6D9D3}"/>
              </a:ext>
            </a:extLst>
          </p:cNvPr>
          <p:cNvSpPr txBox="1"/>
          <p:nvPr/>
        </p:nvSpPr>
        <p:spPr>
          <a:xfrm>
            <a:off x="4866154" y="1603869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5A72563-DD73-D6AD-E46F-66761F4B93B8}"/>
              </a:ext>
            </a:extLst>
          </p:cNvPr>
          <p:cNvSpPr txBox="1"/>
          <p:nvPr/>
        </p:nvSpPr>
        <p:spPr>
          <a:xfrm>
            <a:off x="6766516" y="672188"/>
            <a:ext cx="433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Stanowisko nr 2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3259050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C16535A-C303-FF53-8787-22C6FC1D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" y="63166"/>
            <a:ext cx="5991225" cy="46672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567585-6B7F-BD22-6EAF-AFA0C3AB0AF3}"/>
              </a:ext>
            </a:extLst>
          </p:cNvPr>
          <p:cNvSpPr txBox="1"/>
          <p:nvPr/>
        </p:nvSpPr>
        <p:spPr>
          <a:xfrm>
            <a:off x="1213717" y="14780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05DC653-E347-93E2-29E3-F8F87029B205}"/>
              </a:ext>
            </a:extLst>
          </p:cNvPr>
          <p:cNvSpPr txBox="1"/>
          <p:nvPr/>
        </p:nvSpPr>
        <p:spPr>
          <a:xfrm>
            <a:off x="3893726" y="716711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pielęgniarka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3B161F-8C51-12E1-931B-603D5264DCF0}"/>
              </a:ext>
            </a:extLst>
          </p:cNvPr>
          <p:cNvSpPr txBox="1"/>
          <p:nvPr/>
        </p:nvSpPr>
        <p:spPr>
          <a:xfrm>
            <a:off x="4616362" y="921767"/>
            <a:ext cx="43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1A5155-B494-BD5C-74AD-7976CA549654}"/>
              </a:ext>
            </a:extLst>
          </p:cNvPr>
          <p:cNvSpPr txBox="1"/>
          <p:nvPr/>
        </p:nvSpPr>
        <p:spPr>
          <a:xfrm>
            <a:off x="3893726" y="1044427"/>
            <a:ext cx="146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gabinet lekarski </a:t>
            </a:r>
            <a:r>
              <a:rPr lang="pl-PL" sz="1200" dirty="0" err="1">
                <a:solidFill>
                  <a:schemeClr val="accent1"/>
                </a:solidFill>
              </a:rPr>
              <a:t>rtg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C06D500-6F1A-887A-4184-D3EE5559DBE2}"/>
              </a:ext>
            </a:extLst>
          </p:cNvPr>
          <p:cNvSpPr txBox="1"/>
          <p:nvPr/>
        </p:nvSpPr>
        <p:spPr>
          <a:xfrm>
            <a:off x="3892446" y="1219991"/>
            <a:ext cx="1742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świadczenia medyczne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F12B46-47B5-D49C-A204-9204A55CABFA}"/>
              </a:ext>
            </a:extLst>
          </p:cNvPr>
          <p:cNvSpPr txBox="1"/>
          <p:nvPr/>
        </p:nvSpPr>
        <p:spPr>
          <a:xfrm>
            <a:off x="537800" y="2673229"/>
            <a:ext cx="2200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accent1"/>
                </a:solidFill>
              </a:rPr>
              <a:t>Promieniowanie jonizujące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B465C5-7F10-FB87-6191-D7B5A97253FA}"/>
              </a:ext>
            </a:extLst>
          </p:cNvPr>
          <p:cNvSpPr txBox="1"/>
          <p:nvPr/>
        </p:nvSpPr>
        <p:spPr>
          <a:xfrm>
            <a:off x="2356052" y="1634360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C2E25-FA0C-7267-2A38-0DB92EE3A7A4}"/>
              </a:ext>
            </a:extLst>
          </p:cNvPr>
          <p:cNvSpPr txBox="1"/>
          <p:nvPr/>
        </p:nvSpPr>
        <p:spPr>
          <a:xfrm>
            <a:off x="1297887" y="1608152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0591DCC-4661-22CA-AB65-8F6281B6D9D3}"/>
              </a:ext>
            </a:extLst>
          </p:cNvPr>
          <p:cNvSpPr txBox="1"/>
          <p:nvPr/>
        </p:nvSpPr>
        <p:spPr>
          <a:xfrm>
            <a:off x="4866154" y="1603869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B593E0-46E9-B5F4-C2A9-18C414E9F442}"/>
              </a:ext>
            </a:extLst>
          </p:cNvPr>
          <p:cNvSpPr txBox="1"/>
          <p:nvPr/>
        </p:nvSpPr>
        <p:spPr>
          <a:xfrm>
            <a:off x="6766516" y="672188"/>
            <a:ext cx="433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Stanowisko nr 3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429176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B9E3FF0-9B92-B6B3-683D-F5B1707D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6" y="0"/>
            <a:ext cx="4847635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4EF08B0-FCBB-640E-D3E4-0E7FF484A68A}"/>
              </a:ext>
            </a:extLst>
          </p:cNvPr>
          <p:cNvSpPr txBox="1"/>
          <p:nvPr/>
        </p:nvSpPr>
        <p:spPr>
          <a:xfrm>
            <a:off x="1946977" y="2518478"/>
            <a:ext cx="42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11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52622B-DE68-37EF-250D-F98B16C3F878}"/>
              </a:ext>
            </a:extLst>
          </p:cNvPr>
          <p:cNvSpPr txBox="1"/>
          <p:nvPr/>
        </p:nvSpPr>
        <p:spPr>
          <a:xfrm>
            <a:off x="2083334" y="2664792"/>
            <a:ext cx="42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80CA2A-40CD-99FA-89DC-45E5E2DFF9F7}"/>
              </a:ext>
            </a:extLst>
          </p:cNvPr>
          <p:cNvSpPr txBox="1"/>
          <p:nvPr/>
        </p:nvSpPr>
        <p:spPr>
          <a:xfrm>
            <a:off x="2083334" y="2817192"/>
            <a:ext cx="42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6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9B62C50-91EB-5AFF-2C18-FB16BB5662E1}"/>
              </a:ext>
            </a:extLst>
          </p:cNvPr>
          <p:cNvSpPr txBox="1"/>
          <p:nvPr/>
        </p:nvSpPr>
        <p:spPr>
          <a:xfrm>
            <a:off x="5927557" y="3180347"/>
            <a:ext cx="4333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C.2 „Urządzenia emitujące promieniowanie”</a:t>
            </a:r>
          </a:p>
          <a:p>
            <a:endParaRPr lang="pl-PL" sz="1400" dirty="0"/>
          </a:p>
          <a:p>
            <a:pPr algn="just"/>
            <a:r>
              <a:rPr lang="pl-PL" sz="1400" dirty="0">
                <a:solidFill>
                  <a:srgbClr val="FF0000"/>
                </a:solidFill>
              </a:rPr>
              <a:t>Jeżeli pracownicy zatrudnieni na stanowisku pracy: </a:t>
            </a:r>
            <a:r>
              <a:rPr lang="pl-PL" sz="1400" dirty="0"/>
              <a:t>lekarza </a:t>
            </a:r>
            <a:r>
              <a:rPr lang="pl-PL" sz="1400" dirty="0" err="1"/>
              <a:t>rtg</a:t>
            </a:r>
            <a:r>
              <a:rPr lang="pl-PL" sz="1400" dirty="0"/>
              <a:t>, technika </a:t>
            </a:r>
            <a:r>
              <a:rPr lang="pl-PL" sz="1400" dirty="0" err="1"/>
              <a:t>rtg</a:t>
            </a:r>
            <a:r>
              <a:rPr lang="pl-PL" sz="1400" dirty="0"/>
              <a:t> i pielęgniarki </a:t>
            </a:r>
            <a:r>
              <a:rPr lang="pl-PL" sz="1400" dirty="0">
                <a:solidFill>
                  <a:srgbClr val="FF0000"/>
                </a:solidFill>
              </a:rPr>
              <a:t>obsługują różne urządzenia emitujące promieniowanie wskazane jest aby wypełnić osobną część C dla każdego stanowiska pracy, ponieważ </a:t>
            </a:r>
            <a:r>
              <a:rPr lang="pl-PL" sz="1400" u="sng" dirty="0">
                <a:solidFill>
                  <a:srgbClr val="FF0000"/>
                </a:solidFill>
              </a:rPr>
              <a:t>nie każdy </a:t>
            </a:r>
            <a:r>
              <a:rPr lang="pl-PL" sz="1400" dirty="0">
                <a:solidFill>
                  <a:srgbClr val="FF0000"/>
                </a:solidFill>
              </a:rPr>
              <a:t>z ww. pracowników narażony jest na te same aparaty </a:t>
            </a:r>
            <a:r>
              <a:rPr lang="pl-PL" sz="1400" dirty="0" err="1">
                <a:solidFill>
                  <a:srgbClr val="FF0000"/>
                </a:solidFill>
              </a:rPr>
              <a:t>rtg</a:t>
            </a:r>
            <a:r>
              <a:rPr lang="pl-PL" sz="1400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pl-PL" sz="1400" i="1" dirty="0">
              <a:solidFill>
                <a:srgbClr val="FF0000"/>
              </a:solidFill>
            </a:endParaRPr>
          </a:p>
          <a:p>
            <a:pPr algn="just"/>
            <a:r>
              <a:rPr lang="pl-PL" sz="1400" dirty="0"/>
              <a:t>W przypadku, gdy pracownicy z 1-2-3 stanowisk będą obsługiwać tożsame urządzenia – wypełniamy jeden załącznik „C”.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90CB87C-0942-D075-0752-213E9A675DDE}"/>
              </a:ext>
            </a:extLst>
          </p:cNvPr>
          <p:cNvSpPr txBox="1"/>
          <p:nvPr/>
        </p:nvSpPr>
        <p:spPr>
          <a:xfrm>
            <a:off x="5630779" y="535830"/>
            <a:ext cx="574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Wspólna uzupełniona część C:</a:t>
            </a:r>
          </a:p>
          <a:p>
            <a:r>
              <a:rPr lang="pl-PL" sz="2000" dirty="0"/>
              <a:t>Charakterystyka narażenia na promieniowanie jonizujące</a:t>
            </a:r>
          </a:p>
          <a:p>
            <a:endParaRPr lang="pl-PL" sz="2000" i="1" dirty="0"/>
          </a:p>
          <a:p>
            <a:r>
              <a:rPr lang="pl-PL" sz="2000" dirty="0"/>
              <a:t>dla 1-2-3 stanowiska pracy </a:t>
            </a:r>
            <a:r>
              <a:rPr lang="pl-PL" sz="2000" dirty="0">
                <a:solidFill>
                  <a:srgbClr val="FF0000"/>
                </a:solidFill>
              </a:rPr>
              <a:t>!!!! NIEPRAWIDŁOWO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94A6FA22-54E5-00A5-959B-72FDA218E113}"/>
              </a:ext>
            </a:extLst>
          </p:cNvPr>
          <p:cNvCxnSpPr/>
          <p:nvPr/>
        </p:nvCxnSpPr>
        <p:spPr>
          <a:xfrm flipH="1">
            <a:off x="5197642" y="4411579"/>
            <a:ext cx="641684" cy="159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7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D0905-572C-5110-52C5-196C53C4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2896"/>
          </a:xfrm>
        </p:spPr>
        <p:txBody>
          <a:bodyPr>
            <a:normAutofit/>
          </a:bodyPr>
          <a:lstStyle/>
          <a:p>
            <a:br>
              <a:rPr lang="pl-PL" sz="1800" b="1" dirty="0"/>
            </a:br>
            <a:r>
              <a:rPr lang="pl-PL" sz="1800" b="1" dirty="0">
                <a:solidFill>
                  <a:srgbClr val="FF0000"/>
                </a:solidFill>
              </a:rPr>
              <a:t>UWAGI DO: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b="1" dirty="0"/>
              <a:t>II. CZĘŚCI SZCZEGÓŁOWEJ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B. CHARAKTERYSTYKA NARAŻENIA NA SUBSTANCJE CHEMICZNE LUB ICH MIESZANINY O DZIAŁANIU RAKOTWÓRCZYM LUB MUTAGENNYM</a:t>
            </a:r>
          </a:p>
        </p:txBody>
      </p:sp>
    </p:spTree>
    <p:extLst>
      <p:ext uri="{BB962C8B-B14F-4D97-AF65-F5344CB8AC3E}">
        <p14:creationId xmlns:p14="http://schemas.microsoft.com/office/powerpoint/2010/main" val="1441916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0A88EE-8402-D814-1981-24F310570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043" y="392214"/>
            <a:ext cx="4599357" cy="5929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58FFD7-B56F-30B7-269E-76213F62CE80}"/>
              </a:ext>
            </a:extLst>
          </p:cNvPr>
          <p:cNvSpPr txBox="1"/>
          <p:nvPr/>
        </p:nvSpPr>
        <p:spPr>
          <a:xfrm>
            <a:off x="3656076" y="1664300"/>
            <a:ext cx="44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365</a:t>
            </a:r>
          </a:p>
        </p:txBody>
      </p:sp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0C7FE876-3F6A-2004-5A9A-202F72386022}"/>
              </a:ext>
            </a:extLst>
          </p:cNvPr>
          <p:cNvSpPr/>
          <p:nvPr/>
        </p:nvSpPr>
        <p:spPr>
          <a:xfrm>
            <a:off x="4411579" y="1852863"/>
            <a:ext cx="1684421" cy="200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84176E-2635-122A-3214-D7616C84724C}"/>
              </a:ext>
            </a:extLst>
          </p:cNvPr>
          <p:cNvSpPr txBox="1"/>
          <p:nvPr/>
        </p:nvSpPr>
        <p:spPr>
          <a:xfrm>
            <a:off x="6200273" y="1247273"/>
            <a:ext cx="4333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 „Charakterystyka narażenia na substancje chemiczne lub ich mieszaniny o działaniu rakotwórczym”</a:t>
            </a:r>
          </a:p>
          <a:p>
            <a:endParaRPr lang="pl-PL" sz="1400" dirty="0"/>
          </a:p>
          <a:p>
            <a:pPr algn="just"/>
            <a:r>
              <a:rPr lang="pl-PL" sz="1400" dirty="0">
                <a:solidFill>
                  <a:srgbClr val="FF0000"/>
                </a:solidFill>
              </a:rPr>
              <a:t>Zwrócić uwagę, aby nie podawać czasu narażenia 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365 dni, ponieważ PRACOWNIK nie pracuje w sposób ciągły każdego dnia w roku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88110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0A88EE-8402-D814-1981-24F310570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043" y="392214"/>
            <a:ext cx="4599357" cy="5929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58FFD7-B56F-30B7-269E-76213F62CE80}"/>
              </a:ext>
            </a:extLst>
          </p:cNvPr>
          <p:cNvSpPr txBox="1"/>
          <p:nvPr/>
        </p:nvSpPr>
        <p:spPr>
          <a:xfrm>
            <a:off x="842212" y="2355269"/>
            <a:ext cx="442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0C7FE876-3F6A-2004-5A9A-202F72386022}"/>
              </a:ext>
            </a:extLst>
          </p:cNvPr>
          <p:cNvSpPr/>
          <p:nvPr/>
        </p:nvSpPr>
        <p:spPr>
          <a:xfrm>
            <a:off x="4515852" y="2353944"/>
            <a:ext cx="1684421" cy="200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84176E-2635-122A-3214-D7616C84724C}"/>
              </a:ext>
            </a:extLst>
          </p:cNvPr>
          <p:cNvSpPr txBox="1"/>
          <p:nvPr/>
        </p:nvSpPr>
        <p:spPr>
          <a:xfrm>
            <a:off x="6200273" y="1247273"/>
            <a:ext cx="50372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/>
                </a:solidFill>
              </a:rPr>
              <a:t>B „Charakterystyka narażenia na substancje chemiczne lub ich mieszaniny o działaniu rakotwórczym”</a:t>
            </a:r>
          </a:p>
          <a:p>
            <a:endParaRPr lang="pl-PL" sz="1400" dirty="0"/>
          </a:p>
          <a:p>
            <a:pPr algn="just"/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mocy rozporządzenia Ministra Zdrowia z dnia 2 lutego 2011 r.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sprawie badań i pomiarów czynników szkodliwych dla zdrowia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środowisku pracy (</a:t>
            </a:r>
            <a:r>
              <a:rPr lang="pl-PL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t.j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Dz.U. 2023 poz. 419), zgodnie z którym jeżeli wyniki dwóch ostatnich badań i pomiarów czynników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działaniu rakotwórczym lub mutagennym przeprowadzonych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odstępie co najmniej 6 miesięcy nie przekroczyły wartości 0,1 NDS pracodawca może odstąpić od wykonywania badań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pomiarów. </a:t>
            </a:r>
          </a:p>
          <a:p>
            <a:pPr algn="just"/>
            <a:r>
              <a:rPr lang="pl-PL" sz="1400" dirty="0">
                <a:effectLst/>
                <a:ea typeface="Times New Roman" panose="02020603050405020304" pitchFamily="18" charset="0"/>
              </a:rPr>
              <a:t>Druk stanowiący załącznik nr 2 do ww. rozporządzenia </a:t>
            </a:r>
            <a:r>
              <a:rPr lang="pl-PL" sz="1400" u="sng" dirty="0">
                <a:effectLst/>
                <a:ea typeface="Times New Roman" panose="02020603050405020304" pitchFamily="18" charset="0"/>
              </a:rPr>
              <a:t>nie przewiduje 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jednak możliwości wpisania większej ilości wyników pomiarów oraz daty ww. pomiarów w części II.B pkt. 3 i 5.</a:t>
            </a:r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takiej sytuacji przy opisie stanowiska pracy 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należy wpisać wyniki tych dwóch ostatnich pomiarów, nawet jeśli były wykonane </a:t>
            </a:r>
            <a:b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latach ubiegłych, ponieważ w dalszym ciągu pomiary te stanowią podstawę do odstąpienia od wykonywania badań </a:t>
            </a:r>
            <a:b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roku bieżącym oraz do oceny ryzyka na tym stanowisku pracy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2A27BF2-71CD-0422-66DA-18F6B65430AB}"/>
              </a:ext>
            </a:extLst>
          </p:cNvPr>
          <p:cNvSpPr/>
          <p:nvPr/>
        </p:nvSpPr>
        <p:spPr>
          <a:xfrm>
            <a:off x="3178700" y="2414337"/>
            <a:ext cx="1058779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E6CA13B-9A11-CEBE-2FD9-8D80670D04D9}"/>
              </a:ext>
            </a:extLst>
          </p:cNvPr>
          <p:cNvSpPr/>
          <p:nvPr/>
        </p:nvSpPr>
        <p:spPr>
          <a:xfrm>
            <a:off x="4515852" y="3185448"/>
            <a:ext cx="799742" cy="243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991FFAE-B2A7-BA3F-E5D2-8FAB620CE1ED}"/>
              </a:ext>
            </a:extLst>
          </p:cNvPr>
          <p:cNvSpPr/>
          <p:nvPr/>
        </p:nvSpPr>
        <p:spPr>
          <a:xfrm>
            <a:off x="4515852" y="3669773"/>
            <a:ext cx="799742" cy="200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8258B99-4CFF-64A3-4EBF-6AAFAD4467DF}"/>
              </a:ext>
            </a:extLst>
          </p:cNvPr>
          <p:cNvSpPr/>
          <p:nvPr/>
        </p:nvSpPr>
        <p:spPr>
          <a:xfrm>
            <a:off x="4577658" y="4951639"/>
            <a:ext cx="799742" cy="243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765F582-10F0-7F11-1BEF-FA587B7C9C08}"/>
              </a:ext>
            </a:extLst>
          </p:cNvPr>
          <p:cNvSpPr/>
          <p:nvPr/>
        </p:nvSpPr>
        <p:spPr>
          <a:xfrm>
            <a:off x="4558320" y="4410969"/>
            <a:ext cx="799742" cy="243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4133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0A88EE-8402-D814-1981-24F310570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00235"/>
            <a:ext cx="4599357" cy="5929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58FFD7-B56F-30B7-269E-76213F62CE80}"/>
              </a:ext>
            </a:extLst>
          </p:cNvPr>
          <p:cNvSpPr txBox="1"/>
          <p:nvPr/>
        </p:nvSpPr>
        <p:spPr>
          <a:xfrm>
            <a:off x="4411580" y="3285866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0C7FE876-3F6A-2004-5A9A-202F72386022}"/>
              </a:ext>
            </a:extLst>
          </p:cNvPr>
          <p:cNvSpPr/>
          <p:nvPr/>
        </p:nvSpPr>
        <p:spPr>
          <a:xfrm>
            <a:off x="4833617" y="3560878"/>
            <a:ext cx="1262384" cy="200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84176E-2635-122A-3214-D7616C84724C}"/>
              </a:ext>
            </a:extLst>
          </p:cNvPr>
          <p:cNvSpPr txBox="1"/>
          <p:nvPr/>
        </p:nvSpPr>
        <p:spPr>
          <a:xfrm>
            <a:off x="6296526" y="2707034"/>
            <a:ext cx="47645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B „Charakterystyka narażenia na substancje chemiczne lub ich mieszaniny o działaniu rakotwórczym”</a:t>
            </a:r>
          </a:p>
          <a:p>
            <a:endParaRPr lang="pl-PL" sz="1400" dirty="0"/>
          </a:p>
          <a:p>
            <a:pPr algn="just"/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wykonania pomiarów środowiska pracy dla </a:t>
            </a:r>
            <a:r>
              <a:rPr lang="pl-PL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substancji chemicznej 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wskazane jest uzupełnienie „poziomu narażenia na substancje chemiczne o działaniu rakotwórczym lub mutagennym” -  pkt 5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99167-FAC4-250A-5052-AF61D4859B83}"/>
              </a:ext>
            </a:extLst>
          </p:cNvPr>
          <p:cNvSpPr txBox="1"/>
          <p:nvPr/>
        </p:nvSpPr>
        <p:spPr>
          <a:xfrm>
            <a:off x="4411579" y="3661141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3EC9EE-01FE-7FA3-C887-66B92707F42C}"/>
              </a:ext>
            </a:extLst>
          </p:cNvPr>
          <p:cNvSpPr txBox="1"/>
          <p:nvPr/>
        </p:nvSpPr>
        <p:spPr>
          <a:xfrm>
            <a:off x="774964" y="2371466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4235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0A88EE-8402-D814-1981-24F310570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00235"/>
            <a:ext cx="4599357" cy="59291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43EC9EE-01FE-7FA3-C887-66B92707F42C}"/>
              </a:ext>
            </a:extLst>
          </p:cNvPr>
          <p:cNvSpPr txBox="1"/>
          <p:nvPr/>
        </p:nvSpPr>
        <p:spPr>
          <a:xfrm>
            <a:off x="774964" y="2371466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B21F04-F9C6-E472-71B2-D19C35EDCE08}"/>
              </a:ext>
            </a:extLst>
          </p:cNvPr>
          <p:cNvSpPr txBox="1"/>
          <p:nvPr/>
        </p:nvSpPr>
        <p:spPr>
          <a:xfrm>
            <a:off x="6304547" y="3645641"/>
            <a:ext cx="4764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B „Charakterystyka narażenia na substancje chemiczne lub ich mieszaniny o działaniu rakotwórczym”</a:t>
            </a:r>
          </a:p>
          <a:p>
            <a:endParaRPr lang="pl-PL" sz="1400" dirty="0"/>
          </a:p>
          <a:p>
            <a:pPr algn="just"/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wykonania pomiarów środowiska pracy dla </a:t>
            </a:r>
            <a:r>
              <a:rPr lang="pl-PL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pyłu drewna lub azbestu 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wskazane jest uzupełnienie „poziomu narażenia na azbest, pyły drewna” - pkt 6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0" name="Strzałka: w lewo 9">
            <a:extLst>
              <a:ext uri="{FF2B5EF4-FFF2-40B4-BE49-F238E27FC236}">
                <a16:creationId xmlns:a16="http://schemas.microsoft.com/office/drawing/2014/main" id="{9D97E0B8-DE4D-317D-F04D-2445800E0C54}"/>
              </a:ext>
            </a:extLst>
          </p:cNvPr>
          <p:cNvSpPr/>
          <p:nvPr/>
        </p:nvSpPr>
        <p:spPr>
          <a:xfrm>
            <a:off x="4833617" y="4844857"/>
            <a:ext cx="1262384" cy="200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803B385-3CC2-16A4-0D94-D990B919126E}"/>
              </a:ext>
            </a:extLst>
          </p:cNvPr>
          <p:cNvSpPr txBox="1"/>
          <p:nvPr/>
        </p:nvSpPr>
        <p:spPr>
          <a:xfrm>
            <a:off x="4411579" y="4445916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13E81A-419B-3F7F-EC0A-6291D8888D8E}"/>
              </a:ext>
            </a:extLst>
          </p:cNvPr>
          <p:cNvSpPr txBox="1"/>
          <p:nvPr/>
        </p:nvSpPr>
        <p:spPr>
          <a:xfrm>
            <a:off x="4456628" y="4953692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3175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AE4F2AC-1935-7E6E-5011-2DA95A14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08" y="88232"/>
            <a:ext cx="5071635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956095E-FF78-8D86-0247-38AFB44C7857}"/>
              </a:ext>
            </a:extLst>
          </p:cNvPr>
          <p:cNvSpPr txBox="1"/>
          <p:nvPr/>
        </p:nvSpPr>
        <p:spPr>
          <a:xfrm>
            <a:off x="6769768" y="751344"/>
            <a:ext cx="432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accent1"/>
                </a:solidFill>
              </a:rPr>
              <a:t>„INFORMACJĘ O SUBSTANCJACH CHEMICZNYCH, ICH MIESZANINACH, CZYNNIKACH LUB PROCESACH TECHNOLOGICZNYCH O DZIAŁANIU RAKOTWÓCZYM LUB MUTAGENNYM” </a:t>
            </a:r>
            <a:r>
              <a:rPr lang="pl-PL" sz="1600" dirty="0"/>
              <a:t>przekazywać bezpośrednio do PWIS w Bydgoszczy wraz z pismem przewodnim (z podpisem przedstawiciela zakładu pracy) lub załącznikiem </a:t>
            </a:r>
            <a:br>
              <a:rPr lang="pl-PL" sz="1600" dirty="0"/>
            </a:br>
            <a:r>
              <a:rPr lang="pl-PL" sz="1600" dirty="0"/>
              <a:t>nr 2 (z podpisem osoby sporządzającej roczne sprawozdanie lub przedstawiciela zakładu pracy).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Otrzymane „informacje” nie zawierały ww. zapisów.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8224298-8862-B542-14B8-E79941379C4C}"/>
              </a:ext>
            </a:extLst>
          </p:cNvPr>
          <p:cNvSpPr txBox="1">
            <a:spLocks/>
          </p:cNvSpPr>
          <p:nvPr/>
        </p:nvSpPr>
        <p:spPr>
          <a:xfrm>
            <a:off x="6769768" y="4604083"/>
            <a:ext cx="3789947" cy="1371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945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0A88EE-8402-D814-1981-24F310570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00235"/>
            <a:ext cx="4599357" cy="5929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58FFD7-B56F-30B7-269E-76213F62CE80}"/>
              </a:ext>
            </a:extLst>
          </p:cNvPr>
          <p:cNvSpPr txBox="1"/>
          <p:nvPr/>
        </p:nvSpPr>
        <p:spPr>
          <a:xfrm>
            <a:off x="4411580" y="3285866"/>
            <a:ext cx="949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 err="1">
                <a:solidFill>
                  <a:srgbClr val="FF0000"/>
                </a:solidFill>
              </a:rPr>
              <a:t>p.o.m</a:t>
            </a:r>
            <a:r>
              <a:rPr lang="pl-PL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0C7FE876-3F6A-2004-5A9A-202F72386022}"/>
              </a:ext>
            </a:extLst>
          </p:cNvPr>
          <p:cNvSpPr/>
          <p:nvPr/>
        </p:nvSpPr>
        <p:spPr>
          <a:xfrm>
            <a:off x="4833617" y="3560878"/>
            <a:ext cx="1262384" cy="200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84176E-2635-122A-3214-D7616C84724C}"/>
              </a:ext>
            </a:extLst>
          </p:cNvPr>
          <p:cNvSpPr txBox="1"/>
          <p:nvPr/>
        </p:nvSpPr>
        <p:spPr>
          <a:xfrm>
            <a:off x="6296526" y="2707034"/>
            <a:ext cx="47645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B „Charakterystyka narażenia na substancje chemiczne lub ich mieszaniny o działaniu rakotwórczym”</a:t>
            </a:r>
          </a:p>
          <a:p>
            <a:endParaRPr lang="pl-PL" sz="1400" dirty="0"/>
          </a:p>
          <a:p>
            <a:pPr algn="just"/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wykonania pomiarów środowiska pracy dla substancji chemicznej – np. BENZENU </a:t>
            </a:r>
            <a:r>
              <a:rPr lang="pl-PL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wskazane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jest uzupełnienie „poziomu narażenia na substancje chemiczne 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działaniu rakotwórczym lub mutagennym” -  pkt 5 tj.:</a:t>
            </a:r>
          </a:p>
          <a:p>
            <a:pPr algn="just"/>
            <a:endParaRPr lang="pl-P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</a:rPr>
              <a:t>- najniższego stwierdzonego średniego stężenia ważonego czasem 8-godzinnego narażenia w mg/m3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endParaRPr lang="pl-P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</a:rPr>
              <a:t>- najwyższego stwierdzonego średniego stężenia ważonego czasem 8-godzinnego narażenia w mg/m3</a:t>
            </a:r>
            <a:endParaRPr lang="pl-P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799167-FAC4-250A-5052-AF61D4859B83}"/>
              </a:ext>
            </a:extLst>
          </p:cNvPr>
          <p:cNvSpPr txBox="1"/>
          <p:nvPr/>
        </p:nvSpPr>
        <p:spPr>
          <a:xfrm>
            <a:off x="4411579" y="3661141"/>
            <a:ext cx="850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 err="1">
                <a:solidFill>
                  <a:srgbClr val="FF0000"/>
                </a:solidFill>
              </a:rPr>
              <a:t>p.o.m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3EC9EE-01FE-7FA3-C887-66B92707F42C}"/>
              </a:ext>
            </a:extLst>
          </p:cNvPr>
          <p:cNvSpPr txBox="1"/>
          <p:nvPr/>
        </p:nvSpPr>
        <p:spPr>
          <a:xfrm>
            <a:off x="774964" y="2371466"/>
            <a:ext cx="32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BF046D8-502C-E838-3298-582B2D848398}"/>
              </a:ext>
            </a:extLst>
          </p:cNvPr>
          <p:cNvSpPr txBox="1"/>
          <p:nvPr/>
        </p:nvSpPr>
        <p:spPr>
          <a:xfrm>
            <a:off x="4923901" y="3085340"/>
            <a:ext cx="13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NIEPRAWIDŁOWO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29DD47-8EE1-5AFD-4240-0476E24EECE3}"/>
              </a:ext>
            </a:extLst>
          </p:cNvPr>
          <p:cNvSpPr txBox="1"/>
          <p:nvPr/>
        </p:nvSpPr>
        <p:spPr>
          <a:xfrm>
            <a:off x="2082395" y="1264560"/>
            <a:ext cx="112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>
                <a:solidFill>
                  <a:srgbClr val="FF0000"/>
                </a:solidFill>
              </a:rPr>
              <a:t>benzen</a:t>
            </a:r>
          </a:p>
        </p:txBody>
      </p:sp>
    </p:spTree>
    <p:extLst>
      <p:ext uri="{BB962C8B-B14F-4D97-AF65-F5344CB8AC3E}">
        <p14:creationId xmlns:p14="http://schemas.microsoft.com/office/powerpoint/2010/main" val="106157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6B589-FF20-45DD-546B-8B5482C4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6381750"/>
            <a:ext cx="7760368" cy="298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accent1"/>
                </a:solidFill>
              </a:rPr>
              <a:t>Część D:  Uzupełniać od pkt 1 do 14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DD72BB-48FC-58A0-0EA6-C7611253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818"/>
            <a:ext cx="4519229" cy="6172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7619666-84F3-AEEC-7E58-343E77B2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84" y="203536"/>
            <a:ext cx="5150407" cy="50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3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125D839-D4E8-2DDD-22E7-0E1D6CDF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73" y="640980"/>
            <a:ext cx="6019299" cy="5816267"/>
          </a:xfrm>
          <a:prstGeom prst="rect">
            <a:avLst/>
          </a:prstGeom>
        </p:spPr>
      </p:pic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908CE123-0717-FC62-C6EC-6D597D9AD141}"/>
              </a:ext>
            </a:extLst>
          </p:cNvPr>
          <p:cNvSpPr txBox="1">
            <a:spLocks/>
          </p:cNvSpPr>
          <p:nvPr/>
        </p:nvSpPr>
        <p:spPr>
          <a:xfrm>
            <a:off x="368969" y="713169"/>
            <a:ext cx="3866148" cy="32732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1600" dirty="0"/>
              <a:t>Na stronie </a:t>
            </a:r>
            <a:r>
              <a:rPr lang="pl-PL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www.imp.lodz</a:t>
            </a:r>
            <a:r>
              <a:rPr lang="pl-PL" sz="1600" dirty="0"/>
              <a:t>.pl umieszczone zostały „Zalecenia dla pracodawców i służb kontrolnych dotyczących prowadzenia wymaganych prawnie rejestrów czynników rakotwórczych i mutagennych i narażonych na nie pracowników” w celach informacyjnych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8212D2A9-17C7-D71A-BC1A-DFFB8FE21CD0}"/>
              </a:ext>
            </a:extLst>
          </p:cNvPr>
          <p:cNvSpPr/>
          <p:nvPr/>
        </p:nvSpPr>
        <p:spPr>
          <a:xfrm>
            <a:off x="4902928" y="2513485"/>
            <a:ext cx="487220" cy="2297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5EDB6191-95CB-05BB-B68F-68FE31E8D661}"/>
              </a:ext>
            </a:extLst>
          </p:cNvPr>
          <p:cNvSpPr/>
          <p:nvPr/>
        </p:nvSpPr>
        <p:spPr>
          <a:xfrm>
            <a:off x="4902928" y="3018811"/>
            <a:ext cx="487220" cy="2297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895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6B589-FF20-45DD-546B-8B5482C4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409074"/>
            <a:ext cx="11109158" cy="2775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 </a:t>
            </a:r>
          </a:p>
          <a:p>
            <a:pPr marL="0" indent="0">
              <a:buNone/>
            </a:pPr>
            <a:r>
              <a:rPr lang="pl-PL" sz="1600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9BA844E-659D-8924-570A-503C0BB28177}"/>
              </a:ext>
            </a:extLst>
          </p:cNvPr>
          <p:cNvSpPr txBox="1"/>
          <p:nvPr/>
        </p:nvSpPr>
        <p:spPr>
          <a:xfrm>
            <a:off x="256674" y="930876"/>
            <a:ext cx="1167865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effectLst/>
                <a:ea typeface="Times New Roman" panose="02020603050405020304" pitchFamily="18" charset="0"/>
              </a:rPr>
              <a:t>W punkcie 15 </a:t>
            </a:r>
            <a:r>
              <a:rPr lang="pl-PL" sz="1600" i="1" dirty="0">
                <a:effectLst/>
                <a:ea typeface="Times New Roman" panose="02020603050405020304" pitchFamily="18" charset="0"/>
              </a:rPr>
              <a:t>Zaleceń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, Instytut Medycyny Pracy im. prof. Jerzego. </a:t>
            </a:r>
            <a:r>
              <a:rPr lang="pl-PL" sz="1600" dirty="0" err="1">
                <a:effectLst/>
                <a:ea typeface="Times New Roman" panose="02020603050405020304" pitchFamily="18" charset="0"/>
              </a:rPr>
              <a:t>Nofera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 w Łodzi przedstawił swoje stanowisko w kwestii interpretacji pojęcia </a:t>
            </a:r>
            <a:r>
              <a:rPr lang="pl-PL" sz="1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„Kontakt”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i </a:t>
            </a:r>
            <a:r>
              <a:rPr lang="pl-PL" sz="1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„Narażenie”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oraz kwalifikacji osób jako pracujących w narażeniu lub jako pracujących w kontakcie z kancerogenem lub mutagenem bez narażenia. </a:t>
            </a:r>
          </a:p>
          <a:p>
            <a:endParaRPr lang="pl-PL" sz="1600" dirty="0">
              <a:ea typeface="Times New Roman" panose="02020603050405020304" pitchFamily="18" charset="0"/>
            </a:endParaRPr>
          </a:p>
          <a:p>
            <a:pPr algn="just"/>
            <a:r>
              <a:rPr lang="pl-PL" sz="1600" dirty="0">
                <a:effectLst/>
                <a:ea typeface="Times New Roman" panose="02020603050405020304" pitchFamily="18" charset="0"/>
              </a:rPr>
              <a:t>Przyjęto, że podstawą podjęcia decyzji, czy dana praca jest pracą w kontakcie z substancją bez jednoczesnego narażenia pracownika, czy też istnieje narażenie pracownika, są</a:t>
            </a:r>
            <a:r>
              <a:rPr lang="pl-PL" sz="16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600" u="sng" dirty="0">
                <a:effectLst/>
                <a:ea typeface="Times New Roman" panose="02020603050405020304" pitchFamily="18" charset="0"/>
              </a:rPr>
              <a:t>wyniki pomiarów substancji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rakotwórczej/mutagennej w środowisku pracy w strefie oddychania pracownika. Stwierdzono, że „jeżeli stężenie czynnika rakotwórczego lub mutagennego na stanowisku pracy </a:t>
            </a:r>
            <a:r>
              <a:rPr lang="pl-PL" sz="1600" b="1" u="sng" dirty="0">
                <a:effectLst/>
                <a:ea typeface="Times New Roman" panose="02020603050405020304" pitchFamily="18" charset="0"/>
              </a:rPr>
              <a:t>jest poniżej 0,1 wartości</a:t>
            </a:r>
            <a:r>
              <a:rPr lang="pl-PL" sz="16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najwyższego dopuszczalnego stężenia, to na stanowisku pracy brak jest narażenia inhalacyjnego na czynnik rakotwórczy lub mutagenny. </a:t>
            </a:r>
          </a:p>
          <a:p>
            <a:pPr algn="just"/>
            <a:endParaRPr lang="pl-PL" sz="1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l-PL" sz="1600" dirty="0">
                <a:effectLst/>
                <a:ea typeface="Times New Roman" panose="02020603050405020304" pitchFamily="18" charset="0"/>
              </a:rPr>
              <a:t>W takim przypadku </a:t>
            </a:r>
            <a:r>
              <a:rPr lang="pl-PL" sz="1600" u="sng" dirty="0">
                <a:effectLst/>
                <a:ea typeface="Times New Roman" panose="02020603050405020304" pitchFamily="18" charset="0"/>
              </a:rPr>
              <a:t>nie wykazuje się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liczby osób pracujących w narażeniu na tym stanowisku pracy, a pracowników traktuje się jako pracujących </a:t>
            </a:r>
            <a:r>
              <a:rPr lang="pl-PL" sz="1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w kontakcie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z kancerogenem/ mutagenem zawodowym bez narażenia”. Pracodawca w sytuacji stwierdzenia pracy wyłącznie </a:t>
            </a:r>
            <a:br>
              <a:rPr lang="pl-PL" sz="1600" dirty="0">
                <a:effectLst/>
                <a:ea typeface="Times New Roman" panose="02020603050405020304" pitchFamily="18" charset="0"/>
              </a:rPr>
            </a:br>
            <a:r>
              <a:rPr lang="pl-PL" sz="1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w kontakcie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z kancerogenem lub mutagenem zawodowym rejestruje liczbę osób narażonych równą ”0”. „Wskazane jest opisanie stanowiska pracy w taki sposób, aby móc wykazać podstawę do przyjęcia takiego założenia (pracy w kontakcie), co oznacza </a:t>
            </a:r>
            <a:r>
              <a:rPr lang="pl-PL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udokumentowanie pomiarów substancji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rakotwórczej lub mutagennej na tym stanowisku pracy”. </a:t>
            </a:r>
          </a:p>
          <a:p>
            <a:endParaRPr lang="pl-PL" sz="1600" dirty="0">
              <a:ea typeface="Times New Roman" panose="02020603050405020304" pitchFamily="18" charset="0"/>
            </a:endParaRPr>
          </a:p>
          <a:p>
            <a:pPr algn="just"/>
            <a:r>
              <a:rPr lang="pl-PL" sz="1600" dirty="0">
                <a:effectLst/>
                <a:ea typeface="Times New Roman" panose="02020603050405020304" pitchFamily="18" charset="0"/>
              </a:rPr>
              <a:t>Kryterium powyższe uzasadnione jest w </a:t>
            </a:r>
            <a:r>
              <a:rPr lang="pl-PL" sz="1600" i="1" dirty="0">
                <a:effectLst/>
                <a:ea typeface="Times New Roman" panose="02020603050405020304" pitchFamily="18" charset="0"/>
              </a:rPr>
              <a:t>Zaleceniach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 zapisem w § 7 rozporządzenia Ministra Zdrowia z dnia 2 lutego 2011 r. w sprawie badań i pomiarów czynników szkodliwych dla zdrowia w środowisku pracy (</a:t>
            </a:r>
            <a:r>
              <a:rPr lang="pl-PL" sz="1600" dirty="0" err="1">
                <a:effectLst/>
                <a:ea typeface="Times New Roman" panose="02020603050405020304" pitchFamily="18" charset="0"/>
              </a:rPr>
              <a:t>t.j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. Dz. U. z 2023 r. poz. 419). </a:t>
            </a:r>
          </a:p>
          <a:p>
            <a:endParaRPr lang="pl-PL" sz="1600" dirty="0"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ea typeface="Times New Roman" panose="02020603050405020304" pitchFamily="18" charset="0"/>
              </a:rPr>
              <a:t> </a:t>
            </a: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029924-D293-85BA-FED3-FA33F2A4A477}"/>
              </a:ext>
            </a:extLst>
          </p:cNvPr>
          <p:cNvSpPr txBox="1"/>
          <p:nvPr/>
        </p:nvSpPr>
        <p:spPr>
          <a:xfrm>
            <a:off x="296779" y="200597"/>
            <a:ext cx="428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Narażenie  -   kontakt</a:t>
            </a:r>
            <a:r>
              <a:rPr lang="pl-PL" i="1" dirty="0">
                <a:solidFill>
                  <a:schemeClr val="accent1"/>
                </a:solidFill>
              </a:rPr>
              <a:t>:</a:t>
            </a:r>
            <a:endParaRPr lang="pl-PL" i="1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F2C727F-C81E-026F-BFC3-007C6780A989}"/>
              </a:ext>
            </a:extLst>
          </p:cNvPr>
          <p:cNvCxnSpPr/>
          <p:nvPr/>
        </p:nvCxnSpPr>
        <p:spPr>
          <a:xfrm>
            <a:off x="401053" y="569929"/>
            <a:ext cx="2486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7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02A5532-C417-7729-6306-70E7E58D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16" y="653214"/>
            <a:ext cx="5876925" cy="29527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433D80-B833-1E3A-8BBB-85E070F1D46A}"/>
              </a:ext>
            </a:extLst>
          </p:cNvPr>
          <p:cNvSpPr txBox="1"/>
          <p:nvPr/>
        </p:nvSpPr>
        <p:spPr>
          <a:xfrm>
            <a:off x="1913056" y="143134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BE0D20-7A5A-EA73-296B-B954E6C03600}"/>
              </a:ext>
            </a:extLst>
          </p:cNvPr>
          <p:cNvSpPr txBox="1"/>
          <p:nvPr/>
        </p:nvSpPr>
        <p:spPr>
          <a:xfrm>
            <a:off x="1755087" y="1679932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972950-751C-9BBA-332C-216D68D9C78D}"/>
              </a:ext>
            </a:extLst>
          </p:cNvPr>
          <p:cNvSpPr txBox="1"/>
          <p:nvPr/>
        </p:nvSpPr>
        <p:spPr>
          <a:xfrm>
            <a:off x="5131950" y="1659606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C18644-8C29-C75A-CA5E-B96566FA91AB}"/>
              </a:ext>
            </a:extLst>
          </p:cNvPr>
          <p:cNvSpPr txBox="1"/>
          <p:nvPr/>
        </p:nvSpPr>
        <p:spPr>
          <a:xfrm>
            <a:off x="5110042" y="3220384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0B13342-9159-12DE-E6A4-0D3675E6D942}"/>
              </a:ext>
            </a:extLst>
          </p:cNvPr>
          <p:cNvSpPr txBox="1"/>
          <p:nvPr/>
        </p:nvSpPr>
        <p:spPr>
          <a:xfrm>
            <a:off x="6001441" y="31997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7DD86F0-0FBE-C500-A546-1F74B76C39E3}"/>
              </a:ext>
            </a:extLst>
          </p:cNvPr>
          <p:cNvSpPr txBox="1"/>
          <p:nvPr/>
        </p:nvSpPr>
        <p:spPr>
          <a:xfrm>
            <a:off x="4153382" y="3199717"/>
            <a:ext cx="3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0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EF606E-C3CB-CB96-F8B1-707F34024CB2}"/>
              </a:ext>
            </a:extLst>
          </p:cNvPr>
          <p:cNvSpPr txBox="1"/>
          <p:nvPr/>
        </p:nvSpPr>
        <p:spPr>
          <a:xfrm>
            <a:off x="1596189" y="3163964"/>
            <a:ext cx="124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Formaldehyd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4ECEB8C-478E-EB66-DD02-D08F869391CC}"/>
              </a:ext>
            </a:extLst>
          </p:cNvPr>
          <p:cNvSpPr txBox="1"/>
          <p:nvPr/>
        </p:nvSpPr>
        <p:spPr>
          <a:xfrm>
            <a:off x="3007895" y="3163964"/>
            <a:ext cx="7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 50-00-0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2BDAD38-E238-BB77-A08A-9ED38EA0BCFD}"/>
              </a:ext>
            </a:extLst>
          </p:cNvPr>
          <p:cNvSpPr txBox="1"/>
          <p:nvPr/>
        </p:nvSpPr>
        <p:spPr>
          <a:xfrm>
            <a:off x="7061284" y="1818431"/>
            <a:ext cx="49141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/>
          </a:p>
          <a:p>
            <a:r>
              <a:rPr lang="pl-PL" dirty="0">
                <a:solidFill>
                  <a:srgbClr val="FF0000"/>
                </a:solidFill>
              </a:rPr>
              <a:t>Praca „ w kontakcie”</a:t>
            </a:r>
          </a:p>
          <a:p>
            <a:r>
              <a:rPr lang="pl-PL" dirty="0">
                <a:solidFill>
                  <a:schemeClr val="accent1"/>
                </a:solidFill>
              </a:rPr>
              <a:t>Uzupełniany obowiązkowo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/>
              <a:t>I. D. „Środki profilaktyczne”</a:t>
            </a:r>
          </a:p>
          <a:p>
            <a:endParaRPr lang="pl-PL" dirty="0"/>
          </a:p>
          <a:p>
            <a:r>
              <a:rPr lang="pl-PL" dirty="0"/>
              <a:t>II. A. „Dane charakteryzujące  stanowisko pracy”</a:t>
            </a:r>
          </a:p>
          <a:p>
            <a:endParaRPr lang="pl-PL" dirty="0"/>
          </a:p>
          <a:p>
            <a:r>
              <a:rPr lang="pl-PL" dirty="0"/>
              <a:t>II. B. „Charakterystyka narażenia na substancje chemiczne lub ich mieszaniny o działaniu rakotwórczym”</a:t>
            </a:r>
          </a:p>
          <a:p>
            <a:endParaRPr lang="pl-PL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72152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A725F-5224-5351-FD3F-5D939FDD024A}"/>
              </a:ext>
            </a:extLst>
          </p:cNvPr>
          <p:cNvSpPr txBox="1">
            <a:spLocks/>
          </p:cNvSpPr>
          <p:nvPr/>
        </p:nvSpPr>
        <p:spPr>
          <a:xfrm>
            <a:off x="520085" y="78132"/>
            <a:ext cx="10515600" cy="74980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3000" dirty="0">
                <a:solidFill>
                  <a:srgbClr val="0070C0"/>
                </a:solidFill>
              </a:rPr>
              <a:t>PODSUMOWANIE</a:t>
            </a:r>
            <a:br>
              <a:rPr lang="pl-PL" sz="18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D48BCB8-BEA2-6F38-9BFC-2571DB58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17510"/>
              </p:ext>
            </p:extLst>
          </p:nvPr>
        </p:nvGraphicFramePr>
        <p:xfrm>
          <a:off x="355092" y="1237081"/>
          <a:ext cx="11339259" cy="53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259">
                  <a:extLst>
                    <a:ext uri="{9D8B030D-6E8A-4147-A177-3AD203B41FA5}">
                      <a16:colId xmlns:a16="http://schemas.microsoft.com/office/drawing/2014/main" val="3130143685"/>
                    </a:ext>
                  </a:extLst>
                </a:gridCol>
              </a:tblGrid>
              <a:tr h="5380840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należy ograniczać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liczbę i czas pracy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pracowników narażonych na działanie substancji chemicznych, ich mieszanin, czynników lub procesów technologicznych o działaniu rakotwórczym lub mutagennym,</a:t>
                      </a:r>
                    </a:p>
                    <a:p>
                      <a:r>
                        <a:rPr lang="pl-PL" sz="800" b="0" dirty="0">
                          <a:solidFill>
                            <a:schemeClr val="tx1"/>
                          </a:solidFill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należy podejmować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środki i działania ograniczające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poziom narażenia na działanie substancji chemicznych, ich mieszanin, czynników lub procesów technologicznych o działaniu rakotwórczym lub mutagennym,</a:t>
                      </a:r>
                    </a:p>
                    <a:p>
                      <a:r>
                        <a:rPr lang="pl-PL" sz="800" b="0" dirty="0">
                          <a:solidFill>
                            <a:schemeClr val="tx1"/>
                          </a:solidFill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lang="pl-PL" sz="4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należy przeprowadzać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szkolenia okresowe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dla pracowników, w zakresie: ryzyka dla zdrowia wynikającego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z narażenia na działanie substancji chemicznych, ich mieszanin, czynników lub procesów technologicznych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o działaniu rakotwórczym lub mutagennym, w zakresie środków ostrożności, które powinny być podejmowane z celu ograniczenia narażenia na działanie tych substancji, w zakresie konieczności użytkowania środków ochrony indywidualnej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 tym odzieży ochronnej oraz działań zapobiegających wypadkom,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pl-P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należy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informować pracowników o ryzyku zawodowym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, które wiąże się z pracą wykonywaną w narażeniu na działanie substancji chemicznych, ich mieszanin, czynników lub procesów technologicznych o działaniu rakotwórczym lub mutagennym,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pl-P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w przypadku narażenia na działanie substancji chemicznych, ich mieszanin, czynników lub procesów technologicznych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o działaniu rakotwórczym lub mutagennym konieczne jest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wykonywanie pomiarów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 trybie i  z częstotliwością określoną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w odrębnych przepisach,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pl-P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należy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informować pracowników o zmianach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, w przypadku narażenia na działanie substancji chemicznych, ich mieszanin, czynników lub procesów technologicznych o działaniu rakotwórczym lub mutagennym,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0" lang="pl-P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- przed rozpoczęciem prac obowiązkowo </a:t>
                      </a:r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zapoznać pracowników z kartami charakterystyk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stosowanych substancji chemicznych, i ich mieszanin o działaniu rakotwórczym lub mutagennym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474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5158B8C0-7588-ED5E-DA12-25C4C45782D8}"/>
              </a:ext>
            </a:extLst>
          </p:cNvPr>
          <p:cNvSpPr txBox="1"/>
          <p:nvPr/>
        </p:nvSpPr>
        <p:spPr>
          <a:xfrm>
            <a:off x="355092" y="567331"/>
            <a:ext cx="1117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Ogólne zasady BHP przy stosowaniu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substancji chemicznych, ich mieszanin, czynników lub procesów technologicznych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 działaniu rakotwórczym lub mutagennym: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369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E2AC4-A551-EEDB-A6B2-826A0A2C166E}"/>
              </a:ext>
            </a:extLst>
          </p:cNvPr>
          <p:cNvSpPr txBox="1">
            <a:spLocks/>
          </p:cNvSpPr>
          <p:nvPr/>
        </p:nvSpPr>
        <p:spPr>
          <a:xfrm>
            <a:off x="380679" y="2980470"/>
            <a:ext cx="10515600" cy="10465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2200" dirty="0">
              <a:solidFill>
                <a:srgbClr val="0070C0"/>
              </a:solidFill>
            </a:endParaRPr>
          </a:p>
          <a:p>
            <a:pPr algn="ctr"/>
            <a:r>
              <a:rPr lang="pl-PL" sz="4700" dirty="0"/>
              <a:t>DZIĘKUJĘ</a:t>
            </a:r>
            <a:br>
              <a:rPr lang="pl-PL" sz="4700" dirty="0">
                <a:solidFill>
                  <a:srgbClr val="0070C0"/>
                </a:solidFill>
              </a:rPr>
            </a:br>
            <a:br>
              <a:rPr lang="pl-PL" sz="1800" dirty="0">
                <a:solidFill>
                  <a:srgbClr val="0070C0"/>
                </a:solidFill>
              </a:rPr>
            </a:br>
            <a:endParaRPr lang="pl-PL" sz="1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E361563-AE4B-D9C0-7C49-0C9C1727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88" y="1103857"/>
            <a:ext cx="1280086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2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A6718-FFC3-00AE-5B34-FF69DCF1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263"/>
            <a:ext cx="10515600" cy="56957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pl-PL" sz="2000" dirty="0">
                <a:solidFill>
                  <a:schemeClr val="accent1"/>
                </a:solidFill>
              </a:rPr>
              <a:t>CZĘŚĆ OGÓLNA</a:t>
            </a:r>
          </a:p>
          <a:p>
            <a:pPr marL="0" indent="0">
              <a:buNone/>
            </a:pPr>
            <a:endParaRPr lang="pl-PL" sz="2000" dirty="0">
              <a:solidFill>
                <a:schemeClr val="accent1"/>
              </a:solidFill>
            </a:endParaRPr>
          </a:p>
          <a:p>
            <a:pPr marL="457200" indent="-457200">
              <a:buAutoNum type="alphaUcPeriod"/>
            </a:pPr>
            <a:r>
              <a:rPr lang="pl-PL" sz="2000" dirty="0"/>
              <a:t>Dane identyfikacyjne</a:t>
            </a:r>
          </a:p>
          <a:p>
            <a:pPr marL="457200" indent="-457200">
              <a:buAutoNum type="alphaUcPeriod"/>
            </a:pPr>
            <a:r>
              <a:rPr lang="pl-PL" sz="2000" dirty="0"/>
              <a:t>Substancje chemiczne, ich mieszaniny oraz czynniki o działaniu rakotwórczym lub mutagennym stosowane lub uwalniane w różnych procesach, występujące na środowiskach pracy, lub procesy technologiczne o działaniu rakotwórczym lub mutagennym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I.</a:t>
            </a:r>
            <a:r>
              <a:rPr lang="pl-PL" sz="2000" dirty="0"/>
              <a:t> </a:t>
            </a:r>
            <a:r>
              <a:rPr lang="pl-PL" sz="2000" dirty="0">
                <a:solidFill>
                  <a:schemeClr val="accent6"/>
                </a:solidFill>
              </a:rPr>
              <a:t>Chemiczne substancje rakotwórcze lub mutagenne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II. Promieniowanie jonizujące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III. Procesy technologiczne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IV. Uzasadnienie konieczności stosowania substancji chemicznych, ich mieszanin, czynników 	lub procesów technologicznych o działaniu rakotwórczym lub mutagennym</a:t>
            </a:r>
          </a:p>
          <a:p>
            <a:pPr marL="0" indent="0">
              <a:buNone/>
            </a:pPr>
            <a:r>
              <a:rPr lang="pl-PL" sz="2000" dirty="0"/>
              <a:t>C. Informacje o stanowiskach pracy**</a:t>
            </a:r>
          </a:p>
          <a:p>
            <a:pPr marL="0" indent="0">
              <a:buNone/>
            </a:pPr>
            <a:r>
              <a:rPr lang="pl-PL" sz="2000" dirty="0"/>
              <a:t>D. Środki profilaktyczne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400" dirty="0"/>
              <a:t>**) dla każdego stanowiska pracy należy wypełnić część szczegółową</a:t>
            </a:r>
          </a:p>
        </p:txBody>
      </p:sp>
    </p:spTree>
    <p:extLst>
      <p:ext uri="{BB962C8B-B14F-4D97-AF65-F5344CB8AC3E}">
        <p14:creationId xmlns:p14="http://schemas.microsoft.com/office/powerpoint/2010/main" val="384045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A6718-FFC3-00AE-5B34-FF69DCF1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263"/>
            <a:ext cx="10515600" cy="5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accent1"/>
                </a:solidFill>
              </a:rPr>
              <a:t>II. CZĘŚĆ SZCZEGÓŁOWA***</a:t>
            </a:r>
          </a:p>
          <a:p>
            <a:pPr marL="0" indent="0">
              <a:buNone/>
            </a:pPr>
            <a:endParaRPr lang="pl-PL" sz="2000" dirty="0">
              <a:solidFill>
                <a:schemeClr val="accent1"/>
              </a:solidFill>
            </a:endParaRPr>
          </a:p>
          <a:p>
            <a:pPr marL="457200" indent="-457200">
              <a:buAutoNum type="alphaUcPeriod"/>
            </a:pPr>
            <a:r>
              <a:rPr lang="pl-PL" sz="2000" dirty="0"/>
              <a:t>Dane charakteryzujące stanowisko pracy </a:t>
            </a:r>
          </a:p>
          <a:p>
            <a:pPr marL="457200" indent="-457200">
              <a:buAutoNum type="alphaUcPeriod"/>
            </a:pPr>
            <a:r>
              <a:rPr lang="pl-PL" sz="2000" dirty="0"/>
              <a:t>Charakterystyka narażenia na substancje chemiczne lub ich mieszaniny o działaniu rakotwórczym lub mutagennym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Chemiczne substancje rakotwórcze lub mutagenne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Procesy technologiczne </a:t>
            </a:r>
            <a:r>
              <a:rPr lang="pl-PL" sz="1400" dirty="0">
                <a:solidFill>
                  <a:schemeClr val="accent6"/>
                </a:solidFill>
              </a:rPr>
              <a:t>(przy procesach technologicznych o działaniu rakotwórczym lub mutagennym podajemy nazwy 	zidentyfikowanych substancji lub czynników)</a:t>
            </a:r>
          </a:p>
          <a:p>
            <a:pPr marL="0" indent="0">
              <a:buNone/>
            </a:pPr>
            <a:r>
              <a:rPr lang="pl-PL" sz="2000" dirty="0"/>
              <a:t>C.   Charakterystyka narażenia na promieniowanie jonizujące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/>
                </a:solidFill>
              </a:rPr>
              <a:t>	Promieniowanie jonizujące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400" dirty="0"/>
              <a:t>***) dla każdej </a:t>
            </a:r>
            <a:r>
              <a:rPr lang="pl-PL" sz="1400" u="sng" dirty="0"/>
              <a:t>substancji chemicznej</a:t>
            </a:r>
            <a:r>
              <a:rPr lang="pl-PL" sz="1400" dirty="0"/>
              <a:t>, jej mieszaniny o działaniu rakotwórczym lub mutagennym należy wypełnić charakterystykę wg wzoru B</a:t>
            </a:r>
          </a:p>
          <a:p>
            <a:pPr marL="0" indent="0">
              <a:buNone/>
            </a:pPr>
            <a:r>
              <a:rPr lang="pl-PL" sz="1400" dirty="0"/>
              <a:t>        W przypadku narażenia na </a:t>
            </a:r>
            <a:r>
              <a:rPr lang="pl-PL" sz="1400" u="sng" dirty="0"/>
              <a:t>promieniowanie jonizujące </a:t>
            </a:r>
            <a:r>
              <a:rPr lang="pl-PL" sz="1400" dirty="0"/>
              <a:t>należy wypełnić charakterystykę wg wzoru C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F69F8124-348F-7F86-C045-90B881907652}"/>
              </a:ext>
            </a:extLst>
          </p:cNvPr>
          <p:cNvSpPr/>
          <p:nvPr/>
        </p:nvSpPr>
        <p:spPr>
          <a:xfrm>
            <a:off x="617621" y="1700464"/>
            <a:ext cx="721895" cy="3208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15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94C2CCD-8F51-60C9-A0DD-E357CB10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5" y="800100"/>
            <a:ext cx="7511780" cy="4392580"/>
          </a:xfrm>
          <a:prstGeom prst="rect">
            <a:avLst/>
          </a:prstGeom>
        </p:spPr>
      </p:pic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8440E412-E028-9702-1166-A3C28F2E2502}"/>
              </a:ext>
            </a:extLst>
          </p:cNvPr>
          <p:cNvSpPr/>
          <p:nvPr/>
        </p:nvSpPr>
        <p:spPr>
          <a:xfrm>
            <a:off x="7229475" y="3590925"/>
            <a:ext cx="781050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3DE14E42-D8A5-26EC-5B40-5A06525E7E57}"/>
              </a:ext>
            </a:extLst>
          </p:cNvPr>
          <p:cNvSpPr/>
          <p:nvPr/>
        </p:nvSpPr>
        <p:spPr>
          <a:xfrm>
            <a:off x="7229475" y="4473240"/>
            <a:ext cx="781050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lewo 7">
            <a:extLst>
              <a:ext uri="{FF2B5EF4-FFF2-40B4-BE49-F238E27FC236}">
                <a16:creationId xmlns:a16="http://schemas.microsoft.com/office/drawing/2014/main" id="{53BF347F-3EFC-1B14-46AE-4CF3F8D14DC0}"/>
              </a:ext>
            </a:extLst>
          </p:cNvPr>
          <p:cNvSpPr/>
          <p:nvPr/>
        </p:nvSpPr>
        <p:spPr>
          <a:xfrm>
            <a:off x="7234989" y="4756760"/>
            <a:ext cx="781050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C9DA632-EEA9-99CA-1C1E-BD413B683C75}"/>
              </a:ext>
            </a:extLst>
          </p:cNvPr>
          <p:cNvSpPr txBox="1"/>
          <p:nvPr/>
        </p:nvSpPr>
        <p:spPr>
          <a:xfrm>
            <a:off x="8373978" y="3429000"/>
            <a:ext cx="3296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nieprawidłowy nr NIP niezgodny z GUS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9976B73-040C-1C23-F1E6-89BE344CE9F2}"/>
              </a:ext>
            </a:extLst>
          </p:cNvPr>
          <p:cNvSpPr txBox="1"/>
          <p:nvPr/>
        </p:nvSpPr>
        <p:spPr>
          <a:xfrm>
            <a:off x="8373978" y="3886976"/>
            <a:ext cx="3753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telefon kontaktowy do zakładu pracy, dodatkowo do osoby sporządzającej sprawozdanie roczne np. pracownika/inspektora ds. BHP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E46B879-E76E-ED33-BE5C-9697C913D7AC}"/>
              </a:ext>
            </a:extLst>
          </p:cNvPr>
          <p:cNvSpPr txBox="1"/>
          <p:nvPr/>
        </p:nvSpPr>
        <p:spPr>
          <a:xfrm>
            <a:off x="8373978" y="4755271"/>
            <a:ext cx="3296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nieaktualne kody </a:t>
            </a:r>
          </a:p>
          <a:p>
            <a:pPr algn="just"/>
            <a:r>
              <a:rPr lang="pl-PL" sz="1400" dirty="0"/>
              <a:t>Zwrócić uwagę na przekazywanie przez pracodawców właściwego kodu PKD 2007.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574D24-5A5B-F773-FA97-5DE756AA349B}"/>
              </a:ext>
            </a:extLst>
          </p:cNvPr>
          <p:cNvSpPr txBox="1"/>
          <p:nvPr/>
        </p:nvSpPr>
        <p:spPr>
          <a:xfrm>
            <a:off x="355902" y="141520"/>
            <a:ext cx="47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Przykłady stwierdzonych nieprawidłowości:</a:t>
            </a:r>
            <a:endParaRPr lang="pl-PL" sz="1400" i="1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5FE681D-5255-AEE7-08D7-CD77F31BB62F}"/>
              </a:ext>
            </a:extLst>
          </p:cNvPr>
          <p:cNvCxnSpPr/>
          <p:nvPr/>
        </p:nvCxnSpPr>
        <p:spPr>
          <a:xfrm>
            <a:off x="433137" y="510852"/>
            <a:ext cx="4620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C3067B-9241-1C9F-7F04-04F2B282E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304" y="505327"/>
            <a:ext cx="6055895" cy="58313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Zakłady pracy podają nieaktualne kody PKD wg rozporządzenia Rady Ministrów z 2004 r.</a:t>
            </a:r>
          </a:p>
          <a:p>
            <a:pPr marL="0" indent="0" algn="just">
              <a:buNone/>
            </a:pPr>
            <a:r>
              <a:rPr lang="pl-PL" sz="1800" dirty="0"/>
              <a:t>Obecnie obowiązująca klasyfikacja PKD 2007 została wprowadzona rozporządzeniem Rady Ministrów z dnia 24 grudnia 2007 r. do stosowania w statystyce, ewidencji </a:t>
            </a:r>
            <a:br>
              <a:rPr lang="pl-PL" sz="1800" dirty="0"/>
            </a:br>
            <a:r>
              <a:rPr lang="pl-PL" sz="1800" dirty="0"/>
              <a:t>i dokumentacji oraz rachunkowości, a także w urzędowych rejestrach i systemach informacyjnych administracji publicznej.</a:t>
            </a:r>
          </a:p>
          <a:p>
            <a:pPr marL="0" indent="0">
              <a:buNone/>
            </a:pPr>
            <a:r>
              <a:rPr lang="pl-PL" sz="1800" dirty="0"/>
              <a:t>Do końca 2007 r. obowiązywała Polska Klasyfikacja Działalności 2004.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Należy podawać kody PKD wg rozporządzenia Rady Ministrów</a:t>
            </a:r>
            <a:br>
              <a:rPr lang="pl-PL" sz="1800" dirty="0"/>
            </a:br>
            <a:r>
              <a:rPr lang="pl-PL" sz="1800" dirty="0"/>
              <a:t> z 2007 r. (Dz.U. z 2007 r. Nr 251, poz. 1885 z późn.zm.).</a:t>
            </a:r>
          </a:p>
          <a:p>
            <a:pPr marL="0" indent="0">
              <a:buNone/>
            </a:pPr>
            <a:r>
              <a:rPr lang="pl-PL" sz="1800" dirty="0"/>
              <a:t>Na stronie internetowej GUS można znaleźć zarówno obowiązującą klasyfikację PKD 2007, jak i tabele umożliwiające zmianę kodu PKD 2004 na PKD 2007.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>
                <a:highlight>
                  <a:srgbClr val="FFFF00"/>
                </a:highlight>
              </a:rPr>
              <a:t>GUS:</a:t>
            </a:r>
          </a:p>
          <a:p>
            <a:pPr marL="0" indent="0">
              <a:buNone/>
            </a:pPr>
            <a:r>
              <a:rPr lang="pl-PL" sz="1800" dirty="0"/>
              <a:t>https://stat.gov.pl/Klasyfikacje/doc/pkd_07/pkd_07.htm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1A5EC6-E25C-076B-39B3-0BDA7F72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6" y="224590"/>
            <a:ext cx="5579339" cy="59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9D58D0-22CD-1FF3-0CFD-78D9CD38A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498" y="256674"/>
            <a:ext cx="8680520" cy="6256421"/>
          </a:xfr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1E100580-5D13-82ED-346B-C3DA1CDAE849}"/>
              </a:ext>
            </a:extLst>
          </p:cNvPr>
          <p:cNvSpPr/>
          <p:nvPr/>
        </p:nvSpPr>
        <p:spPr>
          <a:xfrm>
            <a:off x="770021" y="4604084"/>
            <a:ext cx="3818021" cy="481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251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2584</Words>
  <Application>Microsoft Office PowerPoint</Application>
  <PresentationFormat>Panoramiczny</PresentationFormat>
  <Paragraphs>298</Paragraphs>
  <Slides>46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Motyw pakietu Office</vt:lpstr>
      <vt:lpstr>INFORMACJA O SUBSTANCJACH CHEMICZNYCH, ICH MIESZANINACH, CZYNNIKACH LUB PROCESACH TECHNOLOGICZNYCH O DZIAŁANIU RAKOTWÓRCZYM LUB MUTAGENNYM</vt:lpstr>
      <vt:lpstr>Prezentacja programu PowerPoint</vt:lpstr>
      <vt:lpstr>Przypominam, że każdy pracodawca, u którego występują substancje, mieszaniny, czynniki lub procesy technologiczne o działaniu rakotwórczym lub mutagennym ma obowiązek składać pisemną informację do właściwego Państwowego Wojewódzkiego Inspektora Sanitarnego i Okręgowego Inspektora Pracy.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DO:  II. CZĘŚCI SZCZEGÓŁOWEJ  B. CHARAKTERYSTYKA NARAŻENIA NA SUBSTANCJE CHEMICZNE LUB ICH MIESZANINY O DZIAŁANIU RAKOTWÓRCZYM LUB MUTAGENNYM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Bydgoszcz - Agnieszka Sierosławska</dc:creator>
  <cp:lastModifiedBy>PSSE Rypin - Joanna Jankowska</cp:lastModifiedBy>
  <cp:revision>323</cp:revision>
  <cp:lastPrinted>2023-12-14T12:41:36Z</cp:lastPrinted>
  <dcterms:created xsi:type="dcterms:W3CDTF">2022-10-17T07:50:08Z</dcterms:created>
  <dcterms:modified xsi:type="dcterms:W3CDTF">2023-12-15T08:17:36Z</dcterms:modified>
</cp:coreProperties>
</file>