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85" r:id="rId2"/>
    <p:sldId id="762" r:id="rId3"/>
    <p:sldId id="763" r:id="rId4"/>
    <p:sldId id="766" r:id="rId5"/>
    <p:sldId id="719" r:id="rId6"/>
    <p:sldId id="764" r:id="rId7"/>
    <p:sldId id="767" r:id="rId8"/>
    <p:sldId id="769" r:id="rId9"/>
    <p:sldId id="765" r:id="rId10"/>
    <p:sldId id="768" r:id="rId11"/>
    <p:sldId id="755" r:id="rId12"/>
    <p:sldId id="614" r:id="rId13"/>
  </p:sldIdLst>
  <p:sldSz cx="9144000" cy="6858000" type="screen4x3"/>
  <p:notesSz cx="6797675" cy="9928225"/>
  <p:custDataLst>
    <p:tags r:id="rId16"/>
  </p:custData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72BFC5"/>
    <a:srgbClr val="92D050"/>
    <a:srgbClr val="008000"/>
    <a:srgbClr val="FF9933"/>
    <a:srgbClr val="0000CC"/>
    <a:srgbClr val="FF0066"/>
    <a:srgbClr val="66FF99"/>
    <a:srgbClr val="B5E8F0"/>
    <a:srgbClr val="086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929F9F4-4A8F-4326-A1B4-22849713DDAB}" styleName="Styl ciemny 1 — Ak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99636" autoAdjust="0"/>
  </p:normalViewPr>
  <p:slideViewPr>
    <p:cSldViewPr>
      <p:cViewPr varScale="1">
        <p:scale>
          <a:sx n="107" d="100"/>
          <a:sy n="107" d="100"/>
        </p:scale>
        <p:origin x="10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BA153-4A21-409D-A13F-9D7C08A1D23B}" type="datetimeFigureOut">
              <a:rPr lang="pl-PL" smtClean="0"/>
              <a:pPr/>
              <a:t>07.11.2023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5AC1C-A5F2-4C42-B349-E56F8214CF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0747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1EBD778-415B-4D28-8094-E994C1478C51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DEE7BE00-4C01-4E18-B6B8-BEA8AB2772A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75180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41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88B7F7A-D54E-43B9-AE10-A8E12BD16578}" type="slidenum">
              <a:rPr lang="pl-PL" altLang="pl-PL" b="0"/>
              <a:pPr/>
              <a:t>1</a:t>
            </a:fld>
            <a:endParaRPr lang="pl-PL" altLang="pl-PL" b="0" dirty="0"/>
          </a:p>
        </p:txBody>
      </p:sp>
    </p:spTree>
    <p:extLst>
      <p:ext uri="{BB962C8B-B14F-4D97-AF65-F5344CB8AC3E}">
        <p14:creationId xmlns:p14="http://schemas.microsoft.com/office/powerpoint/2010/main" val="131916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2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8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3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8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4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9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6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3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7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2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8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5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>
                <a:solidFill>
                  <a:prstClr val="black"/>
                </a:solidFill>
              </a:rPr>
              <a:pPr/>
              <a:t>9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0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7BE00-4C01-4E18-B6B8-BEA8AB2772A7}" type="slidenum">
              <a:rPr lang="pl-PL" altLang="pl-PL" smtClean="0"/>
              <a:pPr/>
              <a:t>12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544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E9413-7D90-4863-8D9F-6C51011533E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139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D2C4B-9FBF-4EE6-9B55-BC5D52189D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715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AE072-D3C0-4D16-BE37-3DC77A8C3F6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5831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79367-DEFF-4B88-B274-771D1DA6FFC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16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E325F-2F43-4962-BB2E-7EE7F9DDF0A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3261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C1AAE-531F-471B-8527-74D717C7AA1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744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7CAC0-00CF-4500-8213-D1CB15633B0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311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E1E67-96A7-45B0-960E-9C674C502AC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6824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2CB1C-067E-47AF-9876-75E8E4DCE45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718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2F863-DF21-47C4-96B9-B8F395CE468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0141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5A48BC-2FA8-439C-81D3-2BDEC579A2C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227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CB9E966-5EBB-49FA-976E-D482CD8986B1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.jpe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 graficzny slajdu.">
            <a:extLst>
              <a:ext uri="{FF2B5EF4-FFF2-40B4-BE49-F238E27FC236}">
                <a16:creationId xmlns:a16="http://schemas.microsoft.com/office/drawing/2014/main" id="{433ADF1C-7D30-40C5-8C8F-D07963B0A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Obraz 7" descr="Element graficzny slajdu.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0" name="pole tekstowe 9" descr="Numer slajdu: 1."/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</a:p>
        </p:txBody>
      </p:sp>
      <p:sp>
        <p:nvSpPr>
          <p:cNvPr id="11" name="pole tekstowe 10" descr="Adres internetowy Urzędu Statystycznego w Lublinie.">
            <a:extLst>
              <a:ext uri="{FF2B5EF4-FFF2-40B4-BE49-F238E27FC236}">
                <a16:creationId xmlns:a16="http://schemas.microsoft.com/office/drawing/2014/main" id="{97CD073C-610A-4105-8DDD-6B3DEC8279C4}"/>
              </a:ext>
            </a:extLst>
          </p:cNvPr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141" name="Obraz 140" descr="Logotyp Urzędu Statystycznego w Lublinie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6" y="-423"/>
            <a:ext cx="2018329" cy="864000"/>
          </a:xfrm>
          <a:prstGeom prst="rect">
            <a:avLst/>
          </a:prstGeom>
        </p:spPr>
      </p:pic>
      <p:sp>
        <p:nvSpPr>
          <p:cNvPr id="2" name="Prostokąt 1" descr="Nazwa biuletynu: eR Kwardrat.">
            <a:extLst>
              <a:ext uri="{FF2B5EF4-FFF2-40B4-BE49-F238E27FC236}">
                <a16:creationId xmlns:a16="http://schemas.microsoft.com/office/drawing/2014/main" id="{C371C3A3-B09C-415B-AF76-7720804DE679}"/>
              </a:ext>
            </a:extLst>
          </p:cNvPr>
          <p:cNvSpPr/>
          <p:nvPr/>
        </p:nvSpPr>
        <p:spPr>
          <a:xfrm>
            <a:off x="3347864" y="3028890"/>
            <a:ext cx="34323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dirty="0" err="1">
                <a:solidFill>
                  <a:schemeClr val="bg1"/>
                </a:solidFill>
              </a:rPr>
              <a:t>eR</a:t>
            </a:r>
            <a:r>
              <a:rPr lang="pl-PL" sz="4600" dirty="0">
                <a:solidFill>
                  <a:schemeClr val="bg1"/>
                </a:solidFill>
              </a:rPr>
              <a:t> Kwadrat</a:t>
            </a:r>
          </a:p>
        </p:txBody>
      </p:sp>
      <p:sp>
        <p:nvSpPr>
          <p:cNvPr id="7" name="Prostokąt 6" descr="Biuletyn pracowniczy."/>
          <p:cNvSpPr/>
          <p:nvPr/>
        </p:nvSpPr>
        <p:spPr>
          <a:xfrm>
            <a:off x="-30079" y="2951945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Biuletyn</a:t>
            </a:r>
          </a:p>
          <a:p>
            <a:r>
              <a:rPr lang="pl-PL" sz="3200" dirty="0">
                <a:solidFill>
                  <a:schemeClr val="bg1"/>
                </a:solidFill>
              </a:rPr>
              <a:t>pracowniczy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5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 graficzny slajdu.">
            <a:extLst>
              <a:ext uri="{FF2B5EF4-FFF2-40B4-BE49-F238E27FC236}">
                <a16:creationId xmlns:a16="http://schemas.microsoft.com/office/drawing/2014/main" id="{41AE5965-6BD0-459A-A7EA-6B917129F4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2" name="Prostokąt: zaokrąglone rogi 11" descr="Element graficzny slajdu.">
            <a:extLst>
              <a:ext uri="{FF2B5EF4-FFF2-40B4-BE49-F238E27FC236}">
                <a16:creationId xmlns:a16="http://schemas.microsoft.com/office/drawing/2014/main" id="{C5CA9958-B708-4E78-B000-19208A66A1A8}"/>
              </a:ext>
            </a:extLst>
          </p:cNvPr>
          <p:cNvSpPr/>
          <p:nvPr/>
        </p:nvSpPr>
        <p:spPr>
          <a:xfrm>
            <a:off x="4283968" y="1075518"/>
            <a:ext cx="4536504" cy="4935732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 descr="Numer slajdu: 10.">
            <a:extLst>
              <a:ext uri="{FF2B5EF4-FFF2-40B4-BE49-F238E27FC236}">
                <a16:creationId xmlns:a16="http://schemas.microsoft.com/office/drawing/2014/main" id="{36BE360A-FCD5-466F-89C9-A3CBDD7E5DA0}"/>
              </a:ext>
            </a:extLst>
          </p:cNvPr>
          <p:cNvSpPr txBox="1"/>
          <p:nvPr/>
        </p:nvSpPr>
        <p:spPr>
          <a:xfrm>
            <a:off x="8595360" y="6248345"/>
            <a:ext cx="369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10</a:t>
            </a:r>
          </a:p>
        </p:txBody>
      </p:sp>
      <p:sp>
        <p:nvSpPr>
          <p:cNvPr id="9" name="pole tekstowe 8" descr="Adres internetowy Urzędu Statystycznego w Lublinie. &#10;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8" name="Obraz 7" descr="Logotyp Urzędu Statystycznego w Lublinie.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10" name="Obraz 9" descr="Okładka biuletynu: październik 2023.">
            <a:extLst>
              <a:ext uri="{FF2B5EF4-FFF2-40B4-BE49-F238E27FC236}">
                <a16:creationId xmlns:a16="http://schemas.microsoft.com/office/drawing/2014/main" id="{084BC169-5FAC-4420-974A-BE352A60E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7" y="1075519"/>
            <a:ext cx="3489562" cy="493573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E4B752C-9FA7-4411-958D-C1309CD93153}"/>
              </a:ext>
            </a:extLst>
          </p:cNvPr>
          <p:cNvSpPr/>
          <p:nvPr/>
        </p:nvSpPr>
        <p:spPr>
          <a:xfrm>
            <a:off x="4499992" y="1326025"/>
            <a:ext cx="4160380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60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Redakcja: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Magdalena Staszczuk,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Ilona Wnuk,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Szymon Szymkiewicz,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Dorota Kostrubiec,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Julia Neldner-Brzyska,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Katarzyna Budzyńska,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Anna Adamczyk-Puzio,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Łukasz Poszepczyński,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Magdalena Rosołowska.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372727" y="265684"/>
            <a:ext cx="526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  <a:cs typeface="Fira Sans" panose="020B0503050000020004"/>
              </a:rPr>
              <a:t>Numer październikowy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18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 descr="Adres internetowy Urzędu Statystycznego w Lublinie. 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        </a:t>
            </a:r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lublin.stat.gov.pl</a:t>
            </a:r>
          </a:p>
        </p:txBody>
      </p:sp>
      <p:pic>
        <p:nvPicPr>
          <p:cNvPr id="8" name="Obraz 7" descr="Logotyp Urzędu Statystycznego w Lublini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1AE5965-6BD0-459A-A7EA-6B917129F4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pic>
        <p:nvPicPr>
          <p:cNvPr id="40" name="Obraz 39" descr="Kobieta ubrana w letnią sukienkę stoi obok bardzo dużego obrazu.">
            <a:extLst>
              <a:ext uri="{FF2B5EF4-FFF2-40B4-BE49-F238E27FC236}">
                <a16:creationId xmlns:a16="http://schemas.microsoft.com/office/drawing/2014/main" id="{7C289ED6-8A3D-427D-B4D7-F4CD7E2EB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6000" r="27200" b="13601"/>
          <a:stretch/>
        </p:blipFill>
        <p:spPr>
          <a:xfrm rot="5400000">
            <a:off x="5822483" y="816037"/>
            <a:ext cx="2714420" cy="213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ole tekstowe 6" descr="Numer slajdu: 11.">
            <a:extLst>
              <a:ext uri="{FF2B5EF4-FFF2-40B4-BE49-F238E27FC236}">
                <a16:creationId xmlns:a16="http://schemas.microsoft.com/office/drawing/2014/main" id="{36BE360A-FCD5-466F-89C9-A3CBDD7E5DA0}"/>
              </a:ext>
            </a:extLst>
          </p:cNvPr>
          <p:cNvSpPr txBox="1"/>
          <p:nvPr/>
        </p:nvSpPr>
        <p:spPr>
          <a:xfrm>
            <a:off x="8595360" y="6248345"/>
            <a:ext cx="369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11</a:t>
            </a:r>
            <a:endParaRPr lang="pl-PL" sz="12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25" name="Obraz 24" descr="Sześciu usmiechniętych redaktorów biuletynu stoi w szeregu przed beżowym budynkiem na tle zieleni. Trzy osoby trzymają w rękach numery biuletynu. Jedna osoba trzyma roślinę doniczkową, jedna metalową miskę i rózgę do ubijania, a jedna ozdobę papierową zawieszoną na dwóch patyczkach. ">
            <a:extLst>
              <a:ext uri="{FF2B5EF4-FFF2-40B4-BE49-F238E27FC236}">
                <a16:creationId xmlns:a16="http://schemas.microsoft.com/office/drawing/2014/main" id="{21E06B59-B122-491E-8EC4-7156D3A33C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21442"/>
            <a:ext cx="6538914" cy="3678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Obraz 43" descr="Młoda kobieta o długich włosach, w okularach patrzy przed siebie. W tle świecące lampy sufitowe oraz okno.">
            <a:extLst>
              <a:ext uri="{FF2B5EF4-FFF2-40B4-BE49-F238E27FC236}">
                <a16:creationId xmlns:a16="http://schemas.microsoft.com/office/drawing/2014/main" id="{97CA64EE-D94D-4C64-B600-04D951B7B4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3862"/>
          <a:stretch/>
        </p:blipFill>
        <p:spPr>
          <a:xfrm>
            <a:off x="5617021" y="2316489"/>
            <a:ext cx="1728192" cy="313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Obraz 41" descr="Starsza kobieta o krótkich włosach stoi oparta plecami o ścianę. Jest ubrana w bluzkę z krótkim rękawem i długie spodnie. Ręce trzyma splecione na wysokości brzucha.">
            <a:extLst>
              <a:ext uri="{FF2B5EF4-FFF2-40B4-BE49-F238E27FC236}">
                <a16:creationId xmlns:a16="http://schemas.microsoft.com/office/drawing/2014/main" id="{97127293-68ED-4B67-A64A-E4E0F9E29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51" y="3073809"/>
            <a:ext cx="1317918" cy="2946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895514" y="264873"/>
            <a:ext cx="735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  <a:cs typeface="Fira Sans" panose="020B0503050000020004"/>
              </a:rPr>
              <a:t>To my!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20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az 135" descr="Element graficzny slajdu.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42323"/>
            <a:ext cx="9144000" cy="5373353"/>
          </a:xfrm>
          <a:prstGeom prst="rect">
            <a:avLst/>
          </a:prstGeom>
        </p:spPr>
      </p:pic>
      <p:sp>
        <p:nvSpPr>
          <p:cNvPr id="133" name="pole tekstowe 132" descr="Adres internetowy Urzędu Statystycznego w Lublinie.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latin typeface="+mj-lt"/>
                <a:ea typeface="Fira Sans" panose="020B0503050000020004" pitchFamily="34" charset="0"/>
              </a:rPr>
              <a:t>lublin.stat.gov.pl</a:t>
            </a:r>
          </a:p>
        </p:txBody>
      </p:sp>
      <p:pic>
        <p:nvPicPr>
          <p:cNvPr id="134" name="Obraz 133" descr="Logotyp Urzędu Statystycznego w Lublinie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sp>
        <p:nvSpPr>
          <p:cNvPr id="132" name="Text Box 132"/>
          <p:cNvSpPr txBox="1">
            <a:spLocks noChangeArrowheads="1"/>
          </p:cNvSpPr>
          <p:nvPr/>
        </p:nvSpPr>
        <p:spPr bwMode="auto">
          <a:xfrm>
            <a:off x="3923928" y="2996952"/>
            <a:ext cx="43924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latin typeface="+mj-lt"/>
                <a:ea typeface="Fira Sans" panose="020B0503050000020004" pitchFamily="34" charset="0"/>
              </a:rPr>
              <a:t>Ilona Wnuk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latin typeface="+mj-lt"/>
                <a:ea typeface="Fira Sans" panose="020B0503050000020004" pitchFamily="34" charset="0"/>
              </a:rPr>
              <a:t>Szymon Szymkiewicz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+mj-lt"/>
              <a:ea typeface="Fira Sans" panose="020B05030500000200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600" b="0" dirty="0">
                <a:latin typeface="+mj-lt"/>
                <a:ea typeface="Fira Sans" panose="020B0503050000020004" pitchFamily="34" charset="0"/>
              </a:rPr>
              <a:t>e-mail:</a:t>
            </a:r>
            <a:endParaRPr lang="pl-PL" altLang="pl-PL" sz="2600" dirty="0">
              <a:latin typeface="+mj-lt"/>
              <a:ea typeface="Fira Sans" panose="020B05030500000200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600" dirty="0">
                <a:solidFill>
                  <a:srgbClr val="0000FF"/>
                </a:solidFill>
                <a:latin typeface="+mj-lt"/>
                <a:ea typeface="Fira Sans" panose="020B0503050000020004" pitchFamily="34" charset="0"/>
              </a:rPr>
              <a:t>r2@stat.gov.pl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2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: zaokrąglone rogi 24" descr="Element graficzny slajdu.">
            <a:extLst>
              <a:ext uri="{FF2B5EF4-FFF2-40B4-BE49-F238E27FC236}">
                <a16:creationId xmlns:a16="http://schemas.microsoft.com/office/drawing/2014/main" id="{7CEB448B-FAFC-40B7-AD5C-B26D5B174410}"/>
              </a:ext>
            </a:extLst>
          </p:cNvPr>
          <p:cNvSpPr/>
          <p:nvPr/>
        </p:nvSpPr>
        <p:spPr>
          <a:xfrm>
            <a:off x="368214" y="949232"/>
            <a:ext cx="4022894" cy="2293254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0" dirty="0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numer slajdu 10" descr="Numer slajdu: 2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</a:p>
        </p:txBody>
      </p:sp>
      <p:sp>
        <p:nvSpPr>
          <p:cNvPr id="17" name="pole tekstowe 16" descr="Adres internetowy Urzędu Statystycznego w Lublinie.">
            <a:extLst>
              <a:ext uri="{FF2B5EF4-FFF2-40B4-BE49-F238E27FC236}">
                <a16:creationId xmlns:a16="http://schemas.microsoft.com/office/drawing/2014/main" id="{BBB62508-4A8C-4339-8EDB-8DB6A081C9E0}"/>
              </a:ext>
            </a:extLst>
          </p:cNvPr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        </a:t>
            </a:r>
            <a:r>
              <a:rPr lang="pl-PL" sz="1200" b="0" dirty="0" smtClean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lublin.stat.gov.pl</a:t>
            </a:r>
            <a:endParaRPr lang="pl-PL" sz="1200" b="0" dirty="0">
              <a:solidFill>
                <a:srgbClr val="000000"/>
              </a:solidFill>
              <a:latin typeface="+mj-lt"/>
              <a:ea typeface="Fira Sans" panose="020B0503050000020004" pitchFamily="34" charset="0"/>
            </a:endParaRPr>
          </a:p>
        </p:txBody>
      </p:sp>
      <p:pic>
        <p:nvPicPr>
          <p:cNvPr id="9" name="Obraz 8" descr="Logotyp Urzędu Statystycznego w Lublinie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709"/>
            <a:ext cx="2018329" cy="864000"/>
          </a:xfrm>
          <a:prstGeom prst="rect">
            <a:avLst/>
          </a:prstGeom>
        </p:spPr>
      </p:pic>
      <p:pic>
        <p:nvPicPr>
          <p:cNvPr id="7" name="Obraz 6" descr="Okładka biuletynu: kwiecień 2023.">
            <a:extLst>
              <a:ext uri="{FF2B5EF4-FFF2-40B4-BE49-F238E27FC236}">
                <a16:creationId xmlns:a16="http://schemas.microsoft.com/office/drawing/2014/main" id="{8AE612EF-FF4C-44C6-90CA-C967F04BA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75" y="3372335"/>
            <a:ext cx="1801198" cy="2549790"/>
          </a:xfrm>
          <a:prstGeom prst="rect">
            <a:avLst/>
          </a:prstGeom>
        </p:spPr>
      </p:pic>
      <p:pic>
        <p:nvPicPr>
          <p:cNvPr id="5" name="Obraz 4" descr="Okładka biuletynu: styczeń 2023.">
            <a:extLst>
              <a:ext uri="{FF2B5EF4-FFF2-40B4-BE49-F238E27FC236}">
                <a16:creationId xmlns:a16="http://schemas.microsoft.com/office/drawing/2014/main" id="{9827C8B0-5285-482B-BCFB-BC0B3213F1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66" y="3372335"/>
            <a:ext cx="1801198" cy="2549790"/>
          </a:xfrm>
          <a:prstGeom prst="rect">
            <a:avLst/>
          </a:prstGeom>
        </p:spPr>
      </p:pic>
      <p:pic>
        <p:nvPicPr>
          <p:cNvPr id="19" name="Obraz 18" descr="Okładka biuletynu: grudzień 2022.">
            <a:extLst>
              <a:ext uri="{FF2B5EF4-FFF2-40B4-BE49-F238E27FC236}">
                <a16:creationId xmlns:a16="http://schemas.microsoft.com/office/drawing/2014/main" id="{D95851AF-93F3-4CA2-93BB-1ACBECC2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00" y="3372335"/>
            <a:ext cx="1801198" cy="2549790"/>
          </a:xfrm>
          <a:prstGeom prst="rect">
            <a:avLst/>
          </a:prstGeom>
        </p:spPr>
      </p:pic>
      <p:pic>
        <p:nvPicPr>
          <p:cNvPr id="22" name="Obraz 21" descr="Okładka biuletynu: październik 2022.">
            <a:extLst>
              <a:ext uri="{FF2B5EF4-FFF2-40B4-BE49-F238E27FC236}">
                <a16:creationId xmlns:a16="http://schemas.microsoft.com/office/drawing/2014/main" id="{CAE71663-A3B6-4E45-AEA9-E946F29D45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4" y="3372335"/>
            <a:ext cx="1801198" cy="2549790"/>
          </a:xfrm>
          <a:prstGeom prst="rect">
            <a:avLst/>
          </a:prstGeom>
        </p:spPr>
      </p:pic>
      <p:pic>
        <p:nvPicPr>
          <p:cNvPr id="16" name="Obraz 15" descr="Okładka biuletynu: lipiec 2023.">
            <a:extLst>
              <a:ext uri="{FF2B5EF4-FFF2-40B4-BE49-F238E27FC236}">
                <a16:creationId xmlns:a16="http://schemas.microsoft.com/office/drawing/2014/main" id="{BC3A54A6-733A-49FC-B9EA-D00CC2AC72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31" y="692696"/>
            <a:ext cx="1801198" cy="2549790"/>
          </a:xfrm>
          <a:prstGeom prst="rect">
            <a:avLst/>
          </a:prstGeom>
        </p:spPr>
      </p:pic>
      <p:pic>
        <p:nvPicPr>
          <p:cNvPr id="20" name="Obraz 19" descr="Logotyp biuletynu.">
            <a:extLst>
              <a:ext uri="{FF2B5EF4-FFF2-40B4-BE49-F238E27FC236}">
                <a16:creationId xmlns:a16="http://schemas.microsoft.com/office/drawing/2014/main" id="{7727CC0A-F3F1-48F7-8336-20D96AF5E4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38" y="1106284"/>
            <a:ext cx="1906653" cy="1900381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370158" y="1052736"/>
            <a:ext cx="39572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Wydawany kwartalnie,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Różne formy dystrybucji,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Otwarta redakcja,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Różnorodna tematyka.</a:t>
            </a:r>
            <a:endParaRPr lang="pl-PL" sz="26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64873"/>
            <a:ext cx="735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Czym jest Biuletyn?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73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: zaokrąglone rogi 16" descr="Element graficzny slajdu.">
            <a:extLst>
              <a:ext uri="{FF2B5EF4-FFF2-40B4-BE49-F238E27FC236}">
                <a16:creationId xmlns:a16="http://schemas.microsoft.com/office/drawing/2014/main" id="{90FED7F1-1AC2-4027-AE40-7E523A64FD32}"/>
              </a:ext>
            </a:extLst>
          </p:cNvPr>
          <p:cNvSpPr/>
          <p:nvPr/>
        </p:nvSpPr>
        <p:spPr>
          <a:xfrm>
            <a:off x="341359" y="947984"/>
            <a:ext cx="4590681" cy="1910498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pole tekstowe 10" descr="Numer slajdu: 3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</a:p>
        </p:txBody>
      </p:sp>
      <p:sp>
        <p:nvSpPr>
          <p:cNvPr id="8" name="pole tekstowe 7" descr="Adres internetowy Urzędu Statystycznego w Lublinie.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9" name="Obraz 8" descr="Logotyp Urzędu Statystycznego w Lublinie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5" name="Obraz 4" descr="Strona z biuletynu &quot;eR Kwadrat&quot;. Wydanie październik 2022 roku. Artykuł pod tytułem &quot;Relacja z przebiegu drugiego konkursu fotograficznego, którego tematem przewodnim była woda&quot;.">
            <a:extLst>
              <a:ext uri="{FF2B5EF4-FFF2-40B4-BE49-F238E27FC236}">
                <a16:creationId xmlns:a16="http://schemas.microsoft.com/office/drawing/2014/main" id="{E12E2000-BCCC-4FB4-9174-16BAD56492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6" y="3174652"/>
            <a:ext cx="1959366" cy="2773694"/>
          </a:xfrm>
          <a:prstGeom prst="rect">
            <a:avLst/>
          </a:prstGeom>
        </p:spPr>
      </p:pic>
      <p:pic>
        <p:nvPicPr>
          <p:cNvPr id="7" name="Obraz 6" descr="Strona z biuletynu &quot;eR Kwadrat&quot;. Wydanie: paździenik 2022 roku. Na stronie tekst powitania dyrektora doktora Krzysztofa Markowskiego oraz lista nowych pracowników w urzędzie z 2022 roku.">
            <a:extLst>
              <a:ext uri="{FF2B5EF4-FFF2-40B4-BE49-F238E27FC236}">
                <a16:creationId xmlns:a16="http://schemas.microsoft.com/office/drawing/2014/main" id="{52D1B6D7-8F2A-4964-8012-D6C779F74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9" y="3174653"/>
            <a:ext cx="1959366" cy="2773692"/>
          </a:xfrm>
          <a:prstGeom prst="rect">
            <a:avLst/>
          </a:prstGeom>
        </p:spPr>
      </p:pic>
      <p:pic>
        <p:nvPicPr>
          <p:cNvPr id="3" name="Obraz 2" descr="Strona z biuletynu &quot;eR Kwadrat&quot;. Wydanie: styczeń 2023 roku. Artykuł w dziale &quot;Etycznie rzecz biorąc&quot; pod tytułem &quot;Życzliwość fundamentem dobrej atmosfery pracy&quot;.">
            <a:extLst>
              <a:ext uri="{FF2B5EF4-FFF2-40B4-BE49-F238E27FC236}">
                <a16:creationId xmlns:a16="http://schemas.microsoft.com/office/drawing/2014/main" id="{4BD83CF0-1F35-4C54-BB6D-C491DEBDDD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56" y="1056847"/>
            <a:ext cx="3455405" cy="4891497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446346" y="1056848"/>
            <a:ext cx="47017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Rola doradcy ds. etyki,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Relacje współpracowników po pandemii,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Konkurs fotograficzny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</a:rPr>
              <a:t>.</a:t>
            </a:r>
            <a:endParaRPr lang="pl-PL" sz="2600" dirty="0">
              <a:solidFill>
                <a:schemeClr val="bg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64873"/>
            <a:ext cx="735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Skąd pomysł?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3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6" descr="Element graficzny slajdu.">
            <a:extLst>
              <a:ext uri="{FF2B5EF4-FFF2-40B4-BE49-F238E27FC236}">
                <a16:creationId xmlns:a16="http://schemas.microsoft.com/office/drawing/2014/main" id="{D95D4793-6AFC-4C8E-A742-4C13D472AB88}"/>
              </a:ext>
            </a:extLst>
          </p:cNvPr>
          <p:cNvSpPr/>
          <p:nvPr/>
        </p:nvSpPr>
        <p:spPr>
          <a:xfrm>
            <a:off x="2627784" y="1556791"/>
            <a:ext cx="3939056" cy="4437209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pole tekstowe 10" descr="Numer slajdu: 4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</a:p>
        </p:txBody>
      </p:sp>
      <p:sp>
        <p:nvSpPr>
          <p:cNvPr id="8" name="pole tekstowe 7" descr="Adres internetowy Urzędu Statystycznego w Lublinie.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9" name="Obraz 8" descr="Logotyp Urzędu Statystycznego w Lublinie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3" name="Obraz 2" descr="Strona z biuletynu &quot;eR Kwadrat&quot;. Wydanie: lipiec 2023 roku. Felieton pod tytułem &quot;Prokrastynacja&quot;.">
            <a:extLst>
              <a:ext uri="{FF2B5EF4-FFF2-40B4-BE49-F238E27FC236}">
                <a16:creationId xmlns:a16="http://schemas.microsoft.com/office/drawing/2014/main" id="{0D3F694C-D4E1-4140-A52A-7E6067403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76" y="2167197"/>
            <a:ext cx="2213398" cy="3133302"/>
          </a:xfrm>
          <a:prstGeom prst="rect">
            <a:avLst/>
          </a:prstGeom>
        </p:spPr>
      </p:pic>
      <p:pic>
        <p:nvPicPr>
          <p:cNvPr id="5" name="Obraz 4" descr="Strona z biuletynu &quot;eR Kwadrat&quot;. Wydanie październik 2022 roku. Felieton pod tytułem &quot;Między wierszami. Quiet Quitting&quot;.">
            <a:extLst>
              <a:ext uri="{FF2B5EF4-FFF2-40B4-BE49-F238E27FC236}">
                <a16:creationId xmlns:a16="http://schemas.microsoft.com/office/drawing/2014/main" id="{6A38DCCC-5274-49FA-BB69-B2BFF8817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5" y="2167906"/>
            <a:ext cx="2213398" cy="3133302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2627784" y="1900988"/>
            <a:ext cx="38480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Odpowiedni dobór osób,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Brak pomysłów na artykuły,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Brak 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</a:rPr>
              <a:t>czasu na </a:t>
            </a: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zaangażowanie się,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Określona pojemność Kwartalnika </a:t>
            </a:r>
            <a:endParaRPr lang="pl-PL" sz="2600" b="0" dirty="0" smtClean="0">
              <a:solidFill>
                <a:schemeClr val="bg1"/>
              </a:solidFill>
              <a:latin typeface="+mj-lt"/>
              <a:ea typeface="Fira Sans Light"/>
            </a:endParaRPr>
          </a:p>
          <a:p>
            <a:pPr>
              <a:spcAft>
                <a:spcPts val="600"/>
              </a:spcAft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 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</a:rPr>
              <a:t>   (</a:t>
            </a: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ok. 30 str.).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64873"/>
            <a:ext cx="7352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Analiza naszych możliwości</a:t>
            </a:r>
          </a:p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Przewidywane zagrożenia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12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 graficzny slajdu.">
            <a:extLst>
              <a:ext uri="{FF2B5EF4-FFF2-40B4-BE49-F238E27FC236}">
                <a16:creationId xmlns:a16="http://schemas.microsoft.com/office/drawing/2014/main" id="{22DC2463-3E83-46DD-BDE8-E3528ED8D1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7" name="pole tekstowe 6" descr="Numer slajdu: 5.">
            <a:extLst>
              <a:ext uri="{FF2B5EF4-FFF2-40B4-BE49-F238E27FC236}">
                <a16:creationId xmlns:a16="http://schemas.microsoft.com/office/drawing/2014/main" id="{4BABABF5-05D7-4B83-80BF-7B8674CF258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</a:p>
        </p:txBody>
      </p:sp>
      <p:sp>
        <p:nvSpPr>
          <p:cNvPr id="9" name="pole tekstowe 8" descr="Adres internetowy Urzędu Statystycznego w Lublinie. &#10;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8" name="Obraz 7" descr="Logotyp Urzędu Statystycznego w Lublinie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" y="6011367"/>
            <a:ext cx="2018329" cy="864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0331DBE-5966-4063-93DA-4E40B6FDF0BB}"/>
              </a:ext>
            </a:extLst>
          </p:cNvPr>
          <p:cNvSpPr/>
          <p:nvPr/>
        </p:nvSpPr>
        <p:spPr>
          <a:xfrm>
            <a:off x="935596" y="234888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rgbClr val="003399"/>
                </a:solidFill>
              </a:rPr>
              <a:t>Nasze cele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46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: zaokrąglone rogi 15" descr="Element graficzny slajdu.">
            <a:extLst>
              <a:ext uri="{FF2B5EF4-FFF2-40B4-BE49-F238E27FC236}">
                <a16:creationId xmlns:a16="http://schemas.microsoft.com/office/drawing/2014/main" id="{D7B80EC0-DD61-4527-ABE0-E788D0472ACA}"/>
              </a:ext>
            </a:extLst>
          </p:cNvPr>
          <p:cNvSpPr/>
          <p:nvPr/>
        </p:nvSpPr>
        <p:spPr>
          <a:xfrm>
            <a:off x="610570" y="1484784"/>
            <a:ext cx="4753518" cy="4104456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pole tekstowe 10" descr="Numer slajdu: 6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6</a:t>
            </a:r>
          </a:p>
        </p:txBody>
      </p:sp>
      <p:sp>
        <p:nvSpPr>
          <p:cNvPr id="8" name="pole tekstowe 7" descr="Adres internetowy Urzędu Statystycznego w Lublinie.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9" name="Obraz 8" descr="Logotyp Urzędu Statystycznego w Lublinie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3" name="Obraz 2" descr="Strona z biuletynu &quot;eR Kwadrat&quot;. Wydanie: grudzień 2022 roku. Artykuł pod tytułem &quot;Kartka Świąteczna: stwórz ją samodzielnie&quot;.">
            <a:extLst>
              <a:ext uri="{FF2B5EF4-FFF2-40B4-BE49-F238E27FC236}">
                <a16:creationId xmlns:a16="http://schemas.microsoft.com/office/drawing/2014/main" id="{2C21C6DF-47A4-4C74-AF98-5081A6B20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24744"/>
            <a:ext cx="3280337" cy="4643671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730198" y="1628800"/>
            <a:ext cx="4633890" cy="380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Przestrzeń do integracji,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Rozwój kreatywności,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Motywowanie do samorozwoju,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Przeciwdziałanie wypaleniu zawodowemu,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Szerzenie dobrych praktyk,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Forma odpoczynku.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64873"/>
            <a:ext cx="735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solidFill>
                  <a:srgbClr val="003399"/>
                </a:solidFill>
                <a:latin typeface="+mj-lt"/>
                <a:ea typeface="Fira Sans Light"/>
              </a:rPr>
              <a:t>Dla pracowników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863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: zaokrąglone rogi 18" descr="Element graficzny slajdu.">
            <a:extLst>
              <a:ext uri="{FF2B5EF4-FFF2-40B4-BE49-F238E27FC236}">
                <a16:creationId xmlns:a16="http://schemas.microsoft.com/office/drawing/2014/main" id="{0E7FE6D5-E1F9-4A3D-8293-C2A82A1F2704}"/>
              </a:ext>
            </a:extLst>
          </p:cNvPr>
          <p:cNvSpPr/>
          <p:nvPr/>
        </p:nvSpPr>
        <p:spPr>
          <a:xfrm>
            <a:off x="322538" y="1110272"/>
            <a:ext cx="5257574" cy="4767000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pole tekstowe 10" descr="Numer slajdu: 7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7</a:t>
            </a:r>
          </a:p>
        </p:txBody>
      </p:sp>
      <p:sp>
        <p:nvSpPr>
          <p:cNvPr id="8" name="pole tekstowe 7" descr="Adres internetowy Urzędu Statystycznego w Lublinie. &#10;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         lublin.stat.gov.pl</a:t>
            </a:r>
          </a:p>
        </p:txBody>
      </p:sp>
      <p:pic>
        <p:nvPicPr>
          <p:cNvPr id="9" name="Obraz 8" descr="Logotyp Urzędu Statystycznego w Lublinie.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16" name="Obraz 15" descr="Strona z biuletynu &quot;eR Kwadrat&quot;. Wydanie: styczeń 2023 roku. Artykuł pod tytułem &quot;Szybkie czytanie! Na co zwrócić uwagę?&quot;.">
            <a:extLst>
              <a:ext uri="{FF2B5EF4-FFF2-40B4-BE49-F238E27FC236}">
                <a16:creationId xmlns:a16="http://schemas.microsoft.com/office/drawing/2014/main" id="{2594681E-AD9F-45F6-8A71-6FB87DB3B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10272"/>
            <a:ext cx="3265724" cy="4767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389428" y="1246156"/>
            <a:ext cx="51906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Możliwość udostępniania aktualności dotyczących urzędu np. 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informacji o </a:t>
            </a: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nowych pracownikach oraz planowanych imprezach firmowych,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Budowanie pozytywnej 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atmosfery </a:t>
            </a: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w pracy,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Zapoznawanie pracowników 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z </a:t>
            </a: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  <a:cs typeface="Fira Sans" panose="020B0503050000020004"/>
              </a:rPr>
              <a:t>zasadami etyki korpusu służby cywilnej.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46400"/>
            <a:ext cx="735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Dla pracodawcy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27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: zaokrąglone rogi 15" descr="Element graficzny slajdu.">
            <a:extLst>
              <a:ext uri="{FF2B5EF4-FFF2-40B4-BE49-F238E27FC236}">
                <a16:creationId xmlns:a16="http://schemas.microsoft.com/office/drawing/2014/main" id="{9AF9BF3A-AAE6-459F-8FC1-9505F9446255}"/>
              </a:ext>
            </a:extLst>
          </p:cNvPr>
          <p:cNvSpPr/>
          <p:nvPr/>
        </p:nvSpPr>
        <p:spPr>
          <a:xfrm>
            <a:off x="683568" y="1412776"/>
            <a:ext cx="3973537" cy="4536504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11" name="pole tekstowe 10" descr="Numer slajdu: 8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8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        </a:t>
            </a:r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lublin.stat.gov.p</a:t>
            </a:r>
            <a:r>
              <a:rPr lang="pl-PL" sz="1200" b="0" dirty="0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19" name="Obraz 18" descr="Strona z biuletynu &quot;eR Kwadrat&quot;.Wydanie styczeń 2023 roku. Artykuł pod tytułem &quot;Parapetowe uprawy czyli powiew wiosny&quot;. ">
            <a:extLst>
              <a:ext uri="{FF2B5EF4-FFF2-40B4-BE49-F238E27FC236}">
                <a16:creationId xmlns:a16="http://schemas.microsoft.com/office/drawing/2014/main" id="{E6B33ED7-8E46-4744-B3B5-5815CE512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265208" cy="462225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1882961-F494-4DFD-B9D2-9E40427CF63C}"/>
              </a:ext>
            </a:extLst>
          </p:cNvPr>
          <p:cNvSpPr/>
          <p:nvPr/>
        </p:nvSpPr>
        <p:spPr>
          <a:xfrm>
            <a:off x="1006467" y="1463336"/>
            <a:ext cx="3710883" cy="421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+mj-lt"/>
                <a:ea typeface="Fira Sans Light"/>
              </a:rPr>
              <a:t>Skład redakcji: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6 redaktorów,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2 edytorów,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2 korektorów,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20 autorów,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Zaangażowane 42 osoby.</a:t>
            </a:r>
            <a:endParaRPr lang="pl-PL" sz="26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91172"/>
            <a:ext cx="7352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Funkcjonowanie dobrej</a:t>
            </a:r>
          </a:p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Praktyki i trochę statystyki 1/2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16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Element graficzny slajdu.">
            <a:extLst>
              <a:ext uri="{FF2B5EF4-FFF2-40B4-BE49-F238E27FC236}">
                <a16:creationId xmlns:a16="http://schemas.microsoft.com/office/drawing/2014/main" id="{1FFE04B9-5AD6-43CA-B1F8-515636349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84" y="6248202"/>
            <a:ext cx="677025" cy="289033"/>
          </a:xfrm>
          <a:prstGeom prst="rect">
            <a:avLst/>
          </a:prstGeom>
        </p:spPr>
      </p:pic>
      <p:sp>
        <p:nvSpPr>
          <p:cNvPr id="21" name="Prostokąt: zaokrąglone rogi 20" descr="Element graficzny slajdu.">
            <a:extLst>
              <a:ext uri="{FF2B5EF4-FFF2-40B4-BE49-F238E27FC236}">
                <a16:creationId xmlns:a16="http://schemas.microsoft.com/office/drawing/2014/main" id="{C83F0B5B-E64A-4517-B140-961445C388FE}"/>
              </a:ext>
            </a:extLst>
          </p:cNvPr>
          <p:cNvSpPr/>
          <p:nvPr/>
        </p:nvSpPr>
        <p:spPr>
          <a:xfrm>
            <a:off x="683567" y="1927747"/>
            <a:ext cx="3888432" cy="3744416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 descr="Numer slajdu: 9.">
            <a:extLst>
              <a:ext uri="{FF2B5EF4-FFF2-40B4-BE49-F238E27FC236}">
                <a16:creationId xmlns:a16="http://schemas.microsoft.com/office/drawing/2014/main" id="{6078BA58-0078-4476-884C-53FC35ECDFE7}"/>
              </a:ext>
            </a:extLst>
          </p:cNvPr>
          <p:cNvSpPr txBox="1"/>
          <p:nvPr/>
        </p:nvSpPr>
        <p:spPr>
          <a:xfrm>
            <a:off x="8595360" y="6248345"/>
            <a:ext cx="2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9</a:t>
            </a:r>
          </a:p>
        </p:txBody>
      </p:sp>
      <p:sp>
        <p:nvSpPr>
          <p:cNvPr id="8" name="pole tekstowe 7" descr="Adres internetowy Urzędu Statystycznego w Lublinie."/>
          <p:cNvSpPr txBox="1"/>
          <p:nvPr/>
        </p:nvSpPr>
        <p:spPr>
          <a:xfrm>
            <a:off x="6732240" y="625797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dirty="0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        </a:t>
            </a:r>
            <a:r>
              <a:rPr lang="pl-PL" sz="1200" b="0" dirty="0">
                <a:solidFill>
                  <a:srgbClr val="000000"/>
                </a:solidFill>
                <a:latin typeface="+mj-lt"/>
                <a:ea typeface="Fira Sans" panose="020B0503050000020004" pitchFamily="34" charset="0"/>
              </a:rPr>
              <a:t>lublin.stat.gov.pl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000"/>
            <a:ext cx="2018329" cy="864000"/>
          </a:xfrm>
          <a:prstGeom prst="rect">
            <a:avLst/>
          </a:prstGeom>
        </p:spPr>
      </p:pic>
      <p:pic>
        <p:nvPicPr>
          <p:cNvPr id="23" name="Obraz 22" descr="Strona z biuletynu &quot;eR Kwadrat&quot;. Wydanie lipiec 2023 roku. Artykuł pod tytułem &quot;Jak zrobić tort?&quot;.">
            <a:extLst>
              <a:ext uri="{FF2B5EF4-FFF2-40B4-BE49-F238E27FC236}">
                <a16:creationId xmlns:a16="http://schemas.microsoft.com/office/drawing/2014/main" id="{9909CB8B-4C2D-4986-97FD-BCAADC540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77" y="1519178"/>
            <a:ext cx="3265208" cy="4622254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A55FECC2-6557-41EA-9CA5-730749E4B186}"/>
              </a:ext>
            </a:extLst>
          </p:cNvPr>
          <p:cNvSpPr/>
          <p:nvPr/>
        </p:nvSpPr>
        <p:spPr>
          <a:xfrm>
            <a:off x="971600" y="2257172"/>
            <a:ext cx="352839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+mj-lt"/>
                <a:ea typeface="Fira Sans Light"/>
              </a:rPr>
              <a:t>Efekty: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11 stałych działów,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>
                <a:solidFill>
                  <a:schemeClr val="bg1"/>
                </a:solidFill>
                <a:latin typeface="+mj-lt"/>
                <a:ea typeface="Fira Sans Light"/>
              </a:rPr>
              <a:t>60 artykułów,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 smtClean="0">
                <a:solidFill>
                  <a:schemeClr val="bg1"/>
                </a:solidFill>
                <a:latin typeface="+mj-lt"/>
              </a:rPr>
              <a:t>Brak kosztów.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600" b="0" dirty="0" smtClean="0">
                <a:solidFill>
                  <a:schemeClr val="bg1"/>
                </a:solidFill>
                <a:latin typeface="+mj-lt"/>
              </a:rPr>
              <a:t>5 </a:t>
            </a:r>
            <a:r>
              <a:rPr lang="pl-PL" sz="2600" b="0" dirty="0">
                <a:solidFill>
                  <a:schemeClr val="bg1"/>
                </a:solidFill>
                <a:latin typeface="+mj-lt"/>
              </a:rPr>
              <a:t>wywiadów</a:t>
            </a:r>
            <a:r>
              <a:rPr lang="pl-PL" sz="2600" b="0" dirty="0" smtClean="0">
                <a:solidFill>
                  <a:schemeClr val="bg1"/>
                </a:solidFill>
                <a:latin typeface="+mj-lt"/>
              </a:rPr>
              <a:t>,</a:t>
            </a:r>
            <a:endParaRPr lang="pl-PL" sz="26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7615241-FD52-4D9E-9D2E-438AE7D064BB}"/>
              </a:ext>
            </a:extLst>
          </p:cNvPr>
          <p:cNvSpPr/>
          <p:nvPr/>
        </p:nvSpPr>
        <p:spPr>
          <a:xfrm>
            <a:off x="895514" y="267764"/>
            <a:ext cx="7352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Funkcjonowanie dobrej</a:t>
            </a:r>
          </a:p>
          <a:p>
            <a:pPr algn="ctr"/>
            <a:r>
              <a:rPr lang="pl-PL" sz="3200" dirty="0">
                <a:solidFill>
                  <a:srgbClr val="003399"/>
                </a:solidFill>
                <a:latin typeface="+mj-lt"/>
                <a:ea typeface="Fira Sans Light"/>
              </a:rPr>
              <a:t>Praktyki i trochę statystyki 2/2</a:t>
            </a:r>
            <a:endParaRPr lang="pl-PL" sz="3200" dirty="0">
              <a:solidFill>
                <a:srgbClr val="00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2083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20163</TotalTime>
  <Words>259</Words>
  <Application>Microsoft Office PowerPoint</Application>
  <PresentationFormat>Pokaz na ekranie (4:3)</PresentationFormat>
  <Paragraphs>95</Paragraphs>
  <Slides>12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Fira Sans</vt:lpstr>
      <vt:lpstr>Fira Sans Light</vt:lpstr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Urząd Statystyczny w Lublinie</dc:title>
  <dc:creator>Markowski Krzysztof</dc:creator>
  <cp:lastModifiedBy>Pawłowski Jacek</cp:lastModifiedBy>
  <cp:revision>1689</cp:revision>
  <cp:lastPrinted>2018-01-16T10:38:39Z</cp:lastPrinted>
  <dcterms:created xsi:type="dcterms:W3CDTF">2010-07-13T06:26:35Z</dcterms:created>
  <dcterms:modified xsi:type="dcterms:W3CDTF">2023-11-07T11:39:53Z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9AF1DBE6-ED47-49A3-B9B6-14CE47F369EE</vt:lpwstr>
  </property>
  <property fmtid="{D5CDD505-2E9C-101B-9397-08002B2CF9AE}" pid="3" name="ArticulatePath">
    <vt:lpwstr>US w Lublinie-Biuletyn pracowniczy-do serwisu</vt:lpwstr>
  </property>
</Properties>
</file>