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7" r:id="rId4"/>
    <p:sldId id="260" r:id="rId5"/>
    <p:sldId id="281" r:id="rId6"/>
    <p:sldId id="270" r:id="rId7"/>
    <p:sldId id="271" r:id="rId8"/>
    <p:sldId id="273" r:id="rId9"/>
    <p:sldId id="276" r:id="rId10"/>
    <p:sldId id="262" r:id="rId11"/>
    <p:sldId id="282" r:id="rId12"/>
    <p:sldId id="283" r:id="rId13"/>
    <p:sldId id="259" r:id="rId14"/>
    <p:sldId id="277" r:id="rId15"/>
    <p:sldId id="278" r:id="rId16"/>
    <p:sldId id="279" r:id="rId17"/>
    <p:sldId id="266" r:id="rId18"/>
    <p:sldId id="264" r:id="rId19"/>
    <p:sldId id="284" r:id="rId20"/>
    <p:sldId id="263" r:id="rId21"/>
    <p:sldId id="265" r:id="rId22"/>
    <p:sldId id="285" r:id="rId2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7" autoAdjust="0"/>
  </p:normalViewPr>
  <p:slideViewPr>
    <p:cSldViewPr>
      <p:cViewPr varScale="1">
        <p:scale>
          <a:sx n="86" d="100"/>
          <a:sy n="86" d="100"/>
        </p:scale>
        <p:origin x="-153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3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2017-10-10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996952"/>
            <a:ext cx="7772400" cy="1780108"/>
          </a:xfrm>
        </p:spPr>
        <p:txBody>
          <a:bodyPr>
            <a:normAutofit fontScale="90000"/>
          </a:bodyPr>
          <a:lstStyle/>
          <a:p>
            <a:pPr lvl="0" algn="r"/>
            <a:r>
              <a:rPr lang="pl-PL" sz="4000" b="1" i="1" dirty="0"/>
              <a:t>Podsumowanie realizacji zaleceń Deklaracji Brukselskiej </a:t>
            </a:r>
            <a:r>
              <a:rPr lang="pl-PL" sz="4000" b="1" i="1" dirty="0" smtClean="0"/>
              <a:t/>
            </a:r>
            <a:br>
              <a:rPr lang="pl-PL" sz="4000" b="1" i="1" dirty="0" smtClean="0"/>
            </a:br>
            <a:r>
              <a:rPr lang="pl-PL" sz="4000" b="1" i="1" dirty="0" smtClean="0"/>
              <a:t>w </a:t>
            </a:r>
            <a:r>
              <a:rPr lang="pl-PL" sz="4000" b="1" i="1" dirty="0"/>
              <a:t>kontekście zaleceń </a:t>
            </a:r>
            <a:r>
              <a:rPr lang="pl-PL" sz="4000" b="1" i="1" dirty="0" smtClean="0"/>
              <a:t/>
            </a:r>
            <a:br>
              <a:rPr lang="pl-PL" sz="4000" b="1" i="1" dirty="0" smtClean="0"/>
            </a:br>
            <a:r>
              <a:rPr lang="pl-PL" sz="4000" b="1" i="1" dirty="0" smtClean="0"/>
              <a:t>Raportu </a:t>
            </a:r>
            <a:r>
              <a:rPr lang="pl-PL" sz="4000" b="1" i="1" dirty="0"/>
              <a:t>Rady Europy </a:t>
            </a:r>
            <a:r>
              <a:rPr lang="pl-PL" sz="4000" b="1" i="1" dirty="0" err="1"/>
              <a:t>ws</a:t>
            </a:r>
            <a:r>
              <a:rPr lang="pl-PL" sz="4000" b="1" i="1" dirty="0"/>
              <a:t>. długoterminowej przyszłości systemu Konwencji </a:t>
            </a:r>
            <a:r>
              <a:rPr lang="pl-PL" sz="4000" b="1" i="1" dirty="0" smtClean="0"/>
              <a:t>o </a:t>
            </a:r>
            <a:r>
              <a:rPr lang="pl-PL" sz="4000" b="1" i="1" dirty="0"/>
              <a:t>ochronie praw człowieka i podstawowych </a:t>
            </a:r>
            <a:r>
              <a:rPr lang="pl-PL" sz="4000" b="1" i="1" dirty="0" smtClean="0"/>
              <a:t>wolności</a:t>
            </a:r>
            <a:r>
              <a:rPr lang="pl-PL" b="1" i="1" dirty="0"/>
              <a:t> 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27584" y="4869160"/>
            <a:ext cx="7704856" cy="1473200"/>
          </a:xfrm>
        </p:spPr>
        <p:txBody>
          <a:bodyPr/>
          <a:lstStyle/>
          <a:p>
            <a:pPr algn="r"/>
            <a:r>
              <a:rPr lang="pl-PL" b="1" i="1" dirty="0" smtClean="0">
                <a:solidFill>
                  <a:schemeClr val="tx1"/>
                </a:solidFill>
              </a:rPr>
              <a:t>Prezentacja Ministerstwa Spraw Zagranicznych </a:t>
            </a:r>
            <a:br>
              <a:rPr lang="pl-PL" b="1" i="1" dirty="0" smtClean="0">
                <a:solidFill>
                  <a:schemeClr val="tx1"/>
                </a:solidFill>
              </a:rPr>
            </a:br>
            <a:r>
              <a:rPr lang="pl-PL" b="1" i="1" dirty="0" smtClean="0">
                <a:solidFill>
                  <a:schemeClr val="tx1"/>
                </a:solidFill>
              </a:rPr>
              <a:t>na posiedzeniu Zespołu ds. Europejskiego Trybunału Praw Człowieka, Warszawa, dnia 28 września 2017 r</a:t>
            </a:r>
            <a:r>
              <a:rPr lang="pl-PL" dirty="0" smtClean="0">
                <a:solidFill>
                  <a:schemeClr val="tx1"/>
                </a:solidFill>
              </a:rPr>
              <a:t>.</a:t>
            </a: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pl-PL" i="1" dirty="0"/>
              <a:t>Paragraf. </a:t>
            </a:r>
            <a:r>
              <a:rPr lang="pl-PL" i="1" dirty="0" smtClean="0"/>
              <a:t>197.iii) Raportu. </a:t>
            </a:r>
            <a:r>
              <a:rPr lang="pl-PL" dirty="0"/>
              <a:t>Należy zachęcać do tworzenia, tam gdzie to właściwe, </a:t>
            </a:r>
            <a:r>
              <a:rPr lang="pl-PL" b="1" dirty="0"/>
              <a:t>punktów kontaktowych wyspecjalizowanych w sprawach dotyczących praw człowieka w ramach właściwych organów władzy wykonawczej, sądowej i ustawodawczej,</a:t>
            </a:r>
            <a:r>
              <a:rPr lang="pl-PL" dirty="0"/>
              <a:t> szczególnie, jeśli nie istnieje system [wymagający znajomości praw człowieka i Konwencji] w odniesieniu do wszystkich pracowników w ramach tych właściwych władz. Te punkty kontaktowe </a:t>
            </a:r>
            <a:r>
              <a:rPr lang="pl-PL" b="1" dirty="0"/>
              <a:t>powinny służyć jako osoby powołane do udzielania porad w odniesieniu do spraw dotyczących Konwencji. 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b="1" dirty="0" smtClean="0"/>
              <a:t>Zalecenie RE </a:t>
            </a:r>
            <a:r>
              <a:rPr lang="pl-PL" sz="2400" b="1" dirty="0" err="1" smtClean="0"/>
              <a:t>ws</a:t>
            </a:r>
            <a:r>
              <a:rPr lang="pl-PL" sz="2400" b="1" dirty="0" smtClean="0"/>
              <a:t>. powoływania osób kontaktowych ds. Konwencji w ramach wszystkich właściwych organów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304972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Ministerstwo Kultury i Dziedzictwa Narodowego</a:t>
            </a:r>
          </a:p>
          <a:p>
            <a:r>
              <a:rPr lang="pl-PL" dirty="0" smtClean="0"/>
              <a:t>Ministerstwo Sportu i Turystyki</a:t>
            </a:r>
          </a:p>
          <a:p>
            <a:r>
              <a:rPr lang="pl-PL" dirty="0" smtClean="0"/>
              <a:t>Ministerstwo Spraw Zagranicznych</a:t>
            </a:r>
          </a:p>
          <a:p>
            <a:r>
              <a:rPr lang="pl-PL" dirty="0" smtClean="0"/>
              <a:t>Ministerstwo Środowiska</a:t>
            </a:r>
          </a:p>
          <a:p>
            <a:r>
              <a:rPr lang="pl-PL" dirty="0" smtClean="0"/>
              <a:t>Służba Więzienna</a:t>
            </a:r>
          </a:p>
          <a:p>
            <a:r>
              <a:rPr lang="pl-PL" dirty="0" smtClean="0"/>
              <a:t>Komenda Główna Policji</a:t>
            </a:r>
          </a:p>
          <a:p>
            <a:r>
              <a:rPr lang="pl-PL" dirty="0" smtClean="0"/>
              <a:t>Komenda Główna Straży Granicznej</a:t>
            </a:r>
          </a:p>
          <a:p>
            <a:r>
              <a:rPr lang="pl-PL" dirty="0" smtClean="0"/>
              <a:t>Urząd do Spraw Cudzoziemców</a:t>
            </a:r>
          </a:p>
          <a:p>
            <a:r>
              <a:rPr lang="pl-PL" dirty="0" smtClean="0"/>
              <a:t>Proces powoływania sędziów konsultantów w sądach </a:t>
            </a:r>
            <a:br>
              <a:rPr lang="pl-PL" dirty="0" smtClean="0"/>
            </a:br>
            <a:r>
              <a:rPr lang="pl-PL" dirty="0" smtClean="0"/>
              <a:t>i prokuraturach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Wyznaczenie osób właściwych </a:t>
            </a:r>
            <a:br>
              <a:rPr lang="pl-PL" b="1" dirty="0" smtClean="0"/>
            </a:br>
            <a:r>
              <a:rPr lang="pl-PL" b="1" dirty="0" smtClean="0"/>
              <a:t>ds. Konwencji/praw człowieka</a:t>
            </a:r>
            <a:endParaRPr lang="pl-PL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259632" y="6165102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94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Ministerstwo Nauki i Szkolnictwa Wyższego – Zespół ds. ochrony praw człowieka w kontekście rozwoju nauk biologicznych i medycznych przy Ministrze</a:t>
            </a:r>
          </a:p>
          <a:p>
            <a:r>
              <a:rPr lang="pl-PL" dirty="0" smtClean="0"/>
              <a:t>Naczelny Sąd Administracyjny - Zespół do gromadzenia i publikacji orzeczeń europejskich</a:t>
            </a:r>
          </a:p>
          <a:p>
            <a:r>
              <a:rPr lang="pl-PL" dirty="0" smtClean="0"/>
              <a:t>Krajowa Izba Radców Prawnych i Naczelna Rada Adwokacka – Komisje Praw Człowieka</a:t>
            </a:r>
          </a:p>
          <a:p>
            <a:r>
              <a:rPr lang="pl-PL" dirty="0" smtClean="0"/>
              <a:t>Koordynatorzy ds. niektórych aspektów związanych z ochroną praw człowieka (Policja – przestępstwa z nienawiści, Straż Graniczna – ochrona przed wydaleniem, Prokuratura – ds. przestępstw funkcjonariuszy i ds. przestępstw z nienawiści)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Inne struktury ds. praw człowieka</a:t>
            </a:r>
            <a:br>
              <a:rPr lang="pl-PL" b="1" dirty="0" smtClean="0"/>
            </a:br>
            <a:r>
              <a:rPr lang="pl-PL" b="1" dirty="0" smtClean="0"/>
              <a:t> </a:t>
            </a:r>
            <a:endParaRPr lang="pl-PL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259632" y="6237312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431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pl-PL" i="1" dirty="0" smtClean="0"/>
              <a:t>Paragraf. 197.i) Raportu. </a:t>
            </a:r>
            <a:r>
              <a:rPr lang="pl-PL" dirty="0" smtClean="0"/>
              <a:t>Zaprzeczając</a:t>
            </a:r>
            <a:r>
              <a:rPr lang="pl-PL" dirty="0"/>
              <a:t>, by na podstawie Konwencji istniał po stronie Państw Stron obowiązek prawny przestrzegania ostatecznych wyroków Trybunału w sprawach, w których nie są one stronami, wydaje się, co odnotowuje CDDH, że </a:t>
            </a:r>
            <a:r>
              <a:rPr lang="pl-PL" b="1" dirty="0"/>
              <a:t>istnieje możliwość lepszego uwzględniania zasad ogólnych zawartych w wyrokach </a:t>
            </a:r>
            <a:r>
              <a:rPr lang="pl-PL" dirty="0"/>
              <a:t>Trybunału w sprawach przeciwko innym Wysokim Układającym się Stronom, </a:t>
            </a:r>
            <a:r>
              <a:rPr lang="pl-PL" b="1" dirty="0"/>
              <a:t>w ramach prewencyjnego przewidywania możliwych naruszeń. </a:t>
            </a:r>
            <a:r>
              <a:rPr lang="pl-PL" dirty="0"/>
              <a:t>W tym celu, pozytywne skutki może przynieść zidentyfikowanie dobrych praktyk dotyczących rodzaju środków praktycznych, które mogłyby być przyjęte.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b="1" dirty="0" smtClean="0"/>
              <a:t>Zalecenie RE lepszego uwzględniania </a:t>
            </a:r>
            <a:r>
              <a:rPr lang="pl-PL" sz="2400" b="1" dirty="0"/>
              <a:t>zasad ogólnych zawartych w wyrokach Trybunału w sprawach przeciwko innym </a:t>
            </a:r>
            <a:r>
              <a:rPr lang="pl-PL" sz="2400" b="1" dirty="0" smtClean="0"/>
              <a:t>państwom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686453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 smtClean="0"/>
              <a:t>Systematyczne śledzenie orzecznictwa ETPCz w ramach instytucji</a:t>
            </a:r>
            <a:endParaRPr lang="pl-PL" sz="3600" b="1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2"/>
          </p:nvPr>
        </p:nvSpPr>
        <p:spPr>
          <a:xfrm>
            <a:off x="677332" y="2636912"/>
            <a:ext cx="3820055" cy="3816424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Ministerstwo Sportu i Turystyki</a:t>
            </a:r>
          </a:p>
          <a:p>
            <a:r>
              <a:rPr lang="pl-PL" dirty="0" smtClean="0"/>
              <a:t>Ministerstwo Sprawiedliwości</a:t>
            </a:r>
          </a:p>
          <a:p>
            <a:r>
              <a:rPr lang="pl-PL" dirty="0" smtClean="0"/>
              <a:t>Ministerstwo Spraw Zagranicznych</a:t>
            </a:r>
          </a:p>
          <a:p>
            <a:r>
              <a:rPr lang="pl-PL" dirty="0" smtClean="0"/>
              <a:t>Ministerstwo Środowiska</a:t>
            </a:r>
          </a:p>
          <a:p>
            <a:r>
              <a:rPr lang="pl-PL" dirty="0" smtClean="0"/>
              <a:t>Służba Więzienna</a:t>
            </a:r>
          </a:p>
          <a:p>
            <a:r>
              <a:rPr lang="pl-PL" dirty="0" smtClean="0"/>
              <a:t>Komenda Główna Policji</a:t>
            </a:r>
          </a:p>
          <a:p>
            <a:r>
              <a:rPr lang="pl-PL" dirty="0" smtClean="0"/>
              <a:t>Komenda Główna Straży Granicznej</a:t>
            </a:r>
          </a:p>
          <a:p>
            <a:r>
              <a:rPr lang="pl-PL" dirty="0"/>
              <a:t>Pełnomocnik Rządu do spraw Społeczeństwa Obywatelskiego i Równego </a:t>
            </a:r>
            <a:r>
              <a:rPr lang="pl-PL" dirty="0" smtClean="0"/>
              <a:t>Traktowania</a:t>
            </a:r>
          </a:p>
          <a:p>
            <a:r>
              <a:rPr lang="pl-PL" dirty="0"/>
              <a:t>Urząd do Spraw </a:t>
            </a:r>
            <a:r>
              <a:rPr lang="pl-PL" dirty="0" smtClean="0"/>
              <a:t>Cudzoziemców</a:t>
            </a:r>
          </a:p>
          <a:p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636912"/>
            <a:ext cx="3822192" cy="3489251"/>
          </a:xfrm>
        </p:spPr>
        <p:txBody>
          <a:bodyPr>
            <a:normAutofit/>
          </a:bodyPr>
          <a:lstStyle/>
          <a:p>
            <a:r>
              <a:rPr lang="pl-PL" dirty="0" smtClean="0"/>
              <a:t>Sąd </a:t>
            </a:r>
            <a:r>
              <a:rPr lang="pl-PL" dirty="0"/>
              <a:t>Najwyższy</a:t>
            </a:r>
          </a:p>
          <a:p>
            <a:r>
              <a:rPr lang="pl-PL" dirty="0"/>
              <a:t>Naczelny Sąd Administracyjny</a:t>
            </a:r>
          </a:p>
          <a:p>
            <a:r>
              <a:rPr lang="pl-PL" dirty="0"/>
              <a:t>SA w Rzeszowie, Szczecinie, </a:t>
            </a:r>
          </a:p>
          <a:p>
            <a:r>
              <a:rPr lang="pl-PL" dirty="0"/>
              <a:t>WSA w Białymstoku, Gliwicach, Lublinie, Szczecinie</a:t>
            </a:r>
          </a:p>
          <a:p>
            <a:r>
              <a:rPr lang="pl-PL" dirty="0"/>
              <a:t>SO w Warszawie i SO Warszawa-Praga w </a:t>
            </a:r>
            <a:r>
              <a:rPr lang="pl-PL" dirty="0" smtClean="0"/>
              <a:t>Warszawie</a:t>
            </a:r>
          </a:p>
          <a:p>
            <a:r>
              <a:rPr lang="pl-PL" dirty="0"/>
              <a:t>Prokuratura Krajowa</a:t>
            </a:r>
          </a:p>
          <a:p>
            <a:r>
              <a:rPr lang="pl-PL" dirty="0"/>
              <a:t>Naczelna Rada </a:t>
            </a:r>
            <a:r>
              <a:rPr lang="pl-PL" dirty="0" smtClean="0"/>
              <a:t>Adwokacka</a:t>
            </a:r>
            <a:endParaRPr lang="pl-PL" dirty="0"/>
          </a:p>
          <a:p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043608" y="6309320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355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 smtClean="0"/>
              <a:t>Wdrożenie trybu upowszechniania informacji nt. orzecznictwa ETPCz w ramach podmiotu/wśród pracowników lub członków</a:t>
            </a:r>
            <a:endParaRPr lang="pl-PL" sz="3200" b="1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676655" y="2420888"/>
            <a:ext cx="3822192" cy="4176464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Ministerstwo Kultury i Dziedzictwa Narodowego</a:t>
            </a:r>
          </a:p>
          <a:p>
            <a:r>
              <a:rPr lang="pl-PL" dirty="0" smtClean="0"/>
              <a:t>Ministerstwo Rodziny, Pracy i Polityki Społecznej</a:t>
            </a:r>
          </a:p>
          <a:p>
            <a:r>
              <a:rPr lang="pl-PL" dirty="0" smtClean="0"/>
              <a:t>Ministerstwo Sportu i Turystyki</a:t>
            </a:r>
          </a:p>
          <a:p>
            <a:r>
              <a:rPr lang="pl-PL" dirty="0" smtClean="0"/>
              <a:t>Ministerstwo Sprawiedliwości</a:t>
            </a:r>
          </a:p>
          <a:p>
            <a:r>
              <a:rPr lang="pl-PL" dirty="0" smtClean="0"/>
              <a:t>Ministerstwo Spraw Wewnętrznych i Administracji</a:t>
            </a:r>
          </a:p>
          <a:p>
            <a:r>
              <a:rPr lang="pl-PL" dirty="0" smtClean="0"/>
              <a:t>Ministerstwo Spraw Zagranicznych</a:t>
            </a:r>
          </a:p>
          <a:p>
            <a:r>
              <a:rPr lang="pl-PL" dirty="0" smtClean="0"/>
              <a:t>Ministerstwo Środowiska</a:t>
            </a:r>
          </a:p>
          <a:p>
            <a:r>
              <a:rPr lang="pl-PL" dirty="0" smtClean="0"/>
              <a:t>Komenda Główna Policji</a:t>
            </a:r>
          </a:p>
          <a:p>
            <a:r>
              <a:rPr lang="pl-PL" dirty="0" smtClean="0"/>
              <a:t>Komenda Główna Straży Granicznej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4"/>
          </p:nvPr>
        </p:nvSpPr>
        <p:spPr>
          <a:xfrm>
            <a:off x="4644008" y="2492896"/>
            <a:ext cx="3822192" cy="3777600"/>
          </a:xfrm>
        </p:spPr>
        <p:txBody>
          <a:bodyPr>
            <a:normAutofit fontScale="85000" lnSpcReduction="10000"/>
          </a:bodyPr>
          <a:lstStyle/>
          <a:p>
            <a:r>
              <a:rPr lang="pl-PL" dirty="0" smtClean="0"/>
              <a:t>Trybunał </a:t>
            </a:r>
            <a:r>
              <a:rPr lang="pl-PL" dirty="0"/>
              <a:t>Konstytucyjny</a:t>
            </a:r>
          </a:p>
          <a:p>
            <a:r>
              <a:rPr lang="pl-PL" dirty="0"/>
              <a:t>Sąd Najwyższy</a:t>
            </a:r>
          </a:p>
          <a:p>
            <a:r>
              <a:rPr lang="pl-PL" dirty="0"/>
              <a:t>Naczelny Sąd Administracyjny</a:t>
            </a:r>
          </a:p>
          <a:p>
            <a:r>
              <a:rPr lang="pl-PL" dirty="0"/>
              <a:t>SA w Lublinie, Rzeszowie, Szczecinie, Warszawie, Wrocławiu, </a:t>
            </a:r>
          </a:p>
          <a:p>
            <a:r>
              <a:rPr lang="pl-PL" dirty="0"/>
              <a:t>WSA w Białymstoku, Gliwicach, Olsztynie, Rzeszowie, Szczecinie, </a:t>
            </a:r>
          </a:p>
          <a:p>
            <a:r>
              <a:rPr lang="pl-PL" dirty="0"/>
              <a:t>SO w Warszawie i SO Warszawa-Praga w </a:t>
            </a:r>
            <a:r>
              <a:rPr lang="pl-PL" dirty="0" smtClean="0"/>
              <a:t>Warszawie</a:t>
            </a:r>
          </a:p>
          <a:p>
            <a:r>
              <a:rPr lang="pl-PL" dirty="0"/>
              <a:t>Prokuratura Krajowa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043608" y="6389424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421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Ministerstwo Kultury i Dziedzictwa Narodowego (2x)</a:t>
            </a:r>
          </a:p>
          <a:p>
            <a:r>
              <a:rPr lang="pl-PL" dirty="0" smtClean="0"/>
              <a:t>Ministerstwo Finansów i Ministerstwo Rozwoju</a:t>
            </a:r>
          </a:p>
          <a:p>
            <a:r>
              <a:rPr lang="pl-PL" dirty="0" smtClean="0"/>
              <a:t>Ministerstwo Środowiska</a:t>
            </a:r>
          </a:p>
          <a:p>
            <a:r>
              <a:rPr lang="pl-PL" dirty="0" smtClean="0"/>
              <a:t>Komenda Główna Policji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Prokuratura Krajowa</a:t>
            </a:r>
          </a:p>
          <a:p>
            <a:endParaRPr lang="pl-PL" dirty="0"/>
          </a:p>
          <a:p>
            <a:r>
              <a:rPr lang="pl-PL" dirty="0" smtClean="0"/>
              <a:t>Dodatkowo: </a:t>
            </a:r>
            <a:r>
              <a:rPr lang="pl-PL" dirty="0"/>
              <a:t>Ministerstwo Sprawiedliwości </a:t>
            </a:r>
            <a:r>
              <a:rPr lang="pl-PL" dirty="0" smtClean="0"/>
              <a:t>– uregulowanie aspektu upowszechniania wśród i przez prezesów sądów</a:t>
            </a:r>
            <a:endParaRPr lang="pl-PL" dirty="0"/>
          </a:p>
          <a:p>
            <a:endParaRPr lang="pl-PL" dirty="0" smtClean="0"/>
          </a:p>
          <a:p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 smtClean="0"/>
              <a:t>Skierowanie polecenia służbowego</a:t>
            </a:r>
            <a:br>
              <a:rPr lang="pl-PL" sz="3200" b="1" dirty="0" smtClean="0"/>
            </a:br>
            <a:r>
              <a:rPr lang="pl-PL" sz="3200" b="1" dirty="0" err="1" smtClean="0"/>
              <a:t>ws</a:t>
            </a:r>
            <a:r>
              <a:rPr lang="pl-PL" sz="3200" b="1" dirty="0" smtClean="0"/>
              <a:t>. potrzeby uwzględniania Konwencji i śledzenia orzecznictwa ETPCz</a:t>
            </a:r>
            <a:endParaRPr lang="pl-PL" sz="3200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187624" y="6175229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846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872067" y="2675466"/>
            <a:ext cx="7732381" cy="377787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i="1" dirty="0"/>
              <a:t>Paragraf. </a:t>
            </a:r>
            <a:r>
              <a:rPr lang="pl-PL" i="1" dirty="0" smtClean="0"/>
              <a:t>197.vii) Raportu. </a:t>
            </a:r>
            <a:r>
              <a:rPr lang="pl-PL" dirty="0"/>
              <a:t>Istnieje potrzeba, by władze krajowe </a:t>
            </a:r>
            <a:r>
              <a:rPr lang="pl-PL" b="1" dirty="0"/>
              <a:t>w sposób systematyczny sprawdzały zgodność z Konwencją projektów ustawodawstwa oraz praktyki administracyjnej</a:t>
            </a:r>
            <a:r>
              <a:rPr lang="pl-PL" dirty="0"/>
              <a:t> (w tym wyrażonej w </a:t>
            </a:r>
            <a:r>
              <a:rPr lang="pl-PL" dirty="0" smtClean="0"/>
              <a:t>rozporządzeniach</a:t>
            </a:r>
            <a:r>
              <a:rPr lang="pl-PL" dirty="0"/>
              <a:t>, zarządzeniach i okólnikach) na wczesnym etapie prac redakcyjnych, i rozważały, tam gdzie to właściwe, </a:t>
            </a:r>
            <a:r>
              <a:rPr lang="pl-PL" b="1" dirty="0"/>
              <a:t>wykazanie w uzasadnieniu </a:t>
            </a:r>
            <a:r>
              <a:rPr lang="pl-PL" dirty="0"/>
              <a:t>do projektu ustaw, dlaczego projekt jest uznawany za zgodny z postanowieniami dotyczącymi praw człowieka;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b="1" dirty="0" smtClean="0"/>
              <a:t>Zalecenia RE </a:t>
            </a:r>
            <a:r>
              <a:rPr lang="pl-PL" sz="2400" b="1" dirty="0" err="1" smtClean="0"/>
              <a:t>ws</a:t>
            </a:r>
            <a:r>
              <a:rPr lang="pl-PL" sz="2400" b="1" dirty="0" smtClean="0"/>
              <a:t>. weryfikowanie zgodności z Konwencją projektów ustawodawstwa oraz praktyki administracyjnej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480226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pl-PL" i="1" dirty="0"/>
              <a:t>Paragraf. </a:t>
            </a:r>
            <a:r>
              <a:rPr lang="pl-PL" i="1" dirty="0" smtClean="0"/>
              <a:t>197.v</a:t>
            </a:r>
            <a:r>
              <a:rPr lang="pl-PL" i="1" dirty="0"/>
              <a:t>) </a:t>
            </a:r>
            <a:r>
              <a:rPr lang="pl-PL" i="1" dirty="0" smtClean="0"/>
              <a:t>Raportu.</a:t>
            </a:r>
            <a:r>
              <a:rPr lang="pl-PL" dirty="0" smtClean="0"/>
              <a:t> </a:t>
            </a:r>
            <a:r>
              <a:rPr lang="pl-PL" dirty="0"/>
              <a:t>Rządy powinny w pełni informować parlamenty na temat kwestii dotyczących interpretacji oraz stosowania standardów Konwencji, w tym </a:t>
            </a:r>
            <a:r>
              <a:rPr lang="pl-PL" b="1" dirty="0"/>
              <a:t>na temat zgodności (projektów) ustawodawstwa z Konwencją;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b="1" dirty="0"/>
              <a:t>Zalecenia RE </a:t>
            </a:r>
            <a:r>
              <a:rPr lang="pl-PL" sz="3600" b="1" dirty="0" err="1"/>
              <a:t>ws</a:t>
            </a:r>
            <a:r>
              <a:rPr lang="pl-PL" sz="3600" b="1" dirty="0"/>
              <a:t>. weryfikowanie zgodności z Konwencją projektów ustawodawstwa oraz praktyki </a:t>
            </a:r>
            <a:r>
              <a:rPr lang="pl-PL" sz="3600" b="1" dirty="0" smtClean="0"/>
              <a:t>administracyjnej cd.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1355244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Ministerstwo Kultury i Dziedzictwa Narodowego</a:t>
            </a:r>
          </a:p>
          <a:p>
            <a:r>
              <a:rPr lang="pl-PL" dirty="0" smtClean="0"/>
              <a:t>Ministerstwo Sportu i Turystyki</a:t>
            </a:r>
          </a:p>
          <a:p>
            <a:r>
              <a:rPr lang="pl-PL" dirty="0" smtClean="0"/>
              <a:t>Ministerstwo Sprawiedliwości</a:t>
            </a:r>
          </a:p>
          <a:p>
            <a:r>
              <a:rPr lang="pl-PL" dirty="0" smtClean="0"/>
              <a:t>Ministerstwo Spraw Zagranicznych</a:t>
            </a:r>
          </a:p>
          <a:p>
            <a:r>
              <a:rPr lang="pl-PL" dirty="0" smtClean="0"/>
              <a:t>Ministerstwo Środowiska</a:t>
            </a:r>
          </a:p>
          <a:p>
            <a:r>
              <a:rPr lang="pl-PL" dirty="0" smtClean="0"/>
              <a:t>Komenda Główna Straży Granicznej</a:t>
            </a:r>
          </a:p>
          <a:p>
            <a:r>
              <a:rPr lang="pl-PL" dirty="0" smtClean="0"/>
              <a:t>Rządowe Centrum Legislacji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Inicjatywy w zakresie weryfikowania zgodności aktów prawnych z Konwencją</a:t>
            </a:r>
            <a:endParaRPr lang="pl-PL" sz="3200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259632" y="6191735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624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705275"/>
          </a:xfrm>
        </p:spPr>
        <p:txBody>
          <a:bodyPr>
            <a:normAutofit fontScale="85000" lnSpcReduction="10000"/>
          </a:bodyPr>
          <a:lstStyle/>
          <a:p>
            <a:pPr marL="0" lvl="0" indent="0" algn="just">
              <a:buNone/>
            </a:pPr>
            <a:r>
              <a:rPr lang="pl-PL" i="1" dirty="0" smtClean="0"/>
              <a:t>Paragraf 195 Raportu</a:t>
            </a:r>
            <a:r>
              <a:rPr lang="pl-PL" dirty="0" smtClean="0"/>
              <a:t>. </a:t>
            </a:r>
            <a:r>
              <a:rPr lang="pl-PL" b="1" dirty="0"/>
              <a:t>Nieadekwatna implementacja krajowa</a:t>
            </a:r>
            <a:r>
              <a:rPr lang="pl-PL" dirty="0"/>
              <a:t> Konwencji </a:t>
            </a:r>
            <a:r>
              <a:rPr lang="pl-PL" dirty="0" smtClean="0"/>
              <a:t>[o ochronie praw człowieka i podstawowych wolności] pozostaje </a:t>
            </a:r>
            <a:r>
              <a:rPr lang="pl-PL" dirty="0"/>
              <a:t>wśród głównych wyzwań lub nawet stanowi największe wyzwanie stojące przed systemem Konwencji. Ujawnia dodatkowe i kluczowe wyzwanie: skuteczna krajowa implementacja może zakładać skuteczne włączenie i interakcję szerokiego spektrum podmiotów krajowych (członków rządu, parlamentarzystów oraz sądownictwa, a także krajowych struktur praw człowieka, społeczeństwa obywatelskiego oraz przedstawicieli zawodów prawniczych). Dodatkowym wyzwaniem, które wskazano, są także trudności praktyczne związane ze śledzeniem orzecznictwa Europejskiego Trybunału Praw Człowieka. </a:t>
            </a:r>
            <a:r>
              <a:rPr lang="pl-PL" dirty="0" smtClean="0"/>
              <a:t> </a:t>
            </a:r>
          </a:p>
          <a:p>
            <a:pPr marL="0" lvl="0" indent="0" algn="just">
              <a:buNone/>
            </a:pPr>
            <a:endParaRPr lang="pl-PL" sz="2100" i="1" dirty="0" smtClean="0"/>
          </a:p>
          <a:p>
            <a:pPr marL="0" lvl="0" indent="0" algn="just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/>
              <a:t>Implementacja Konwencji na poziomie krajowym </a:t>
            </a:r>
            <a:br>
              <a:rPr lang="pl-PL" sz="2800" b="1" dirty="0" smtClean="0"/>
            </a:br>
            <a:r>
              <a:rPr lang="pl-PL" sz="2800" b="1" dirty="0" smtClean="0"/>
              <a:t>w świetle Raportu Rady </a:t>
            </a:r>
            <a:r>
              <a:rPr lang="pl-PL" sz="2800" b="1" dirty="0"/>
              <a:t>Europy </a:t>
            </a:r>
            <a:r>
              <a:rPr lang="pl-PL" sz="2800" b="1" dirty="0" err="1"/>
              <a:t>ws</a:t>
            </a:r>
            <a:r>
              <a:rPr lang="pl-PL" sz="2800" b="1" dirty="0"/>
              <a:t>. </a:t>
            </a:r>
            <a:r>
              <a:rPr lang="pl-PL" sz="2800" b="1" dirty="0" smtClean="0"/>
              <a:t>długoterminowej </a:t>
            </a:r>
            <a:r>
              <a:rPr lang="pl-PL" sz="2800" b="1" dirty="0"/>
              <a:t>przyszłości</a:t>
            </a:r>
            <a:r>
              <a:rPr lang="pl-PL" sz="2800" b="1" dirty="0" smtClean="0"/>
              <a:t> </a:t>
            </a:r>
            <a:r>
              <a:rPr lang="pl-PL" sz="2800" b="1" dirty="0"/>
              <a:t>systemu Konwencji </a:t>
            </a:r>
          </a:p>
        </p:txBody>
      </p:sp>
    </p:spTree>
    <p:extLst>
      <p:ext uri="{BB962C8B-B14F-4D97-AF65-F5344CB8AC3E}">
        <p14:creationId xmlns:p14="http://schemas.microsoft.com/office/powerpoint/2010/main" val="8733772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pl-PL" i="1" dirty="0"/>
              <a:t>Paragraf. </a:t>
            </a:r>
            <a:r>
              <a:rPr lang="pl-PL" i="1" dirty="0" smtClean="0"/>
              <a:t>197.iv) Raportu. </a:t>
            </a:r>
            <a:r>
              <a:rPr lang="pl-PL" dirty="0"/>
              <a:t>Wciąż istnieje potrzeba poprawy krajowych środków odwoławczych – czy </a:t>
            </a:r>
            <a:r>
              <a:rPr lang="pl-PL" b="1" dirty="0"/>
              <a:t>to poprzez tworzenie nowych środków</a:t>
            </a:r>
            <a:r>
              <a:rPr lang="pl-PL" dirty="0"/>
              <a:t> (w tym o charakterze prewencyjnym – sądowych lub innych), czy to </a:t>
            </a:r>
            <a:r>
              <a:rPr lang="pl-PL" b="1" dirty="0"/>
              <a:t>poprzez interpretowanie istniejących środków krajowych oraz prawa procesowego </a:t>
            </a:r>
            <a:r>
              <a:rPr lang="pl-PL" dirty="0"/>
              <a:t>zgodnie z obowiązkami wynikającymi z art. 13 Konwencji. Kwestia skutecznych środków odwoławczych powinna być w centrum wszelkich działań mających na celu wspieranie krajowej implementacji Konwencji, a także w pracach tematycznych właściwych komitetów Rady Europy, w szczególności tych, w których zasiadają przedstawiciele krajowych wymiarów sprawiedliwości (sędziowie, prokuratorzy, itp.).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 smtClean="0"/>
              <a:t>Zalecenie RE </a:t>
            </a:r>
            <a:r>
              <a:rPr lang="pl-PL" sz="2800" b="1" dirty="0" err="1" smtClean="0"/>
              <a:t>ws</a:t>
            </a:r>
            <a:r>
              <a:rPr lang="pl-PL" sz="2800" b="1" dirty="0" smtClean="0"/>
              <a:t>. ulepszania </a:t>
            </a:r>
            <a:r>
              <a:rPr lang="pl-PL" sz="2800" b="1" dirty="0"/>
              <a:t>lub </a:t>
            </a:r>
            <a:r>
              <a:rPr lang="pl-PL" sz="2800" b="1" dirty="0" smtClean="0"/>
              <a:t>tworzenia </a:t>
            </a:r>
            <a:r>
              <a:rPr lang="pl-PL" sz="2800" b="1" dirty="0"/>
              <a:t>skutecznych krajowych środków odwoławczych</a:t>
            </a:r>
          </a:p>
        </p:txBody>
      </p:sp>
    </p:spTree>
    <p:extLst>
      <p:ext uri="{BB962C8B-B14F-4D97-AF65-F5344CB8AC3E}">
        <p14:creationId xmlns:p14="http://schemas.microsoft.com/office/powerpoint/2010/main" val="1190108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spcAft>
                <a:spcPts val="1200"/>
              </a:spcAft>
            </a:pPr>
            <a:r>
              <a:rPr lang="pl-PL" sz="2900" i="1" dirty="0"/>
              <a:t>Paragraf. </a:t>
            </a:r>
            <a:r>
              <a:rPr lang="pl-PL" sz="2900" i="1" dirty="0" smtClean="0"/>
              <a:t>197.vi) Raportu. </a:t>
            </a:r>
            <a:r>
              <a:rPr lang="pl-PL" sz="2900" dirty="0"/>
              <a:t>Należy udostępnić wystarczającą wiedzę ekspercką na temat spraw dotyczących Konwencji członkom parlamentu, tam gdzie to właściwe, poprzez tworzenie struktur parlamentarnych oceniających [kwestie] praw człowieka oraz/lub poprzez wsparcie ze strony wyspecjalizowanego sekretariatu oraz/lub poprzez zapewnienie dostępu do bezstronnego doradztwa na temat prawa dotyczącego praw człowieka – jeśli to właściwe – we współpracy z Radą Europy</a:t>
            </a:r>
            <a:r>
              <a:rPr lang="pl-PL" sz="2900" dirty="0" smtClean="0"/>
              <a:t>.</a:t>
            </a:r>
          </a:p>
          <a:p>
            <a:r>
              <a:rPr lang="pl-PL" sz="2900" i="1" dirty="0"/>
              <a:t>Paragraf. </a:t>
            </a:r>
            <a:r>
              <a:rPr lang="pl-PL" sz="2900" i="1" dirty="0" smtClean="0"/>
              <a:t>197.ix) Raportu. </a:t>
            </a:r>
            <a:r>
              <a:rPr lang="pl-PL" sz="2900" dirty="0" smtClean="0"/>
              <a:t>CDDH </a:t>
            </a:r>
            <a:r>
              <a:rPr lang="pl-PL" sz="2900" dirty="0"/>
              <a:t>przypomina istotną rolę, którą mogą odgrywać krajowe struktury praw człowieka oraz społeczeństwo obywatelskie w odniesieniu do implementacji Konwencji. Ponawia ponadto swoje wsparcie dla tworzenia niezależnych krajowych instytucji praw  człowieka i zachęca, by istniały odpowiednie warunki na poziomie krajowym do wypełniania ich </a:t>
            </a:r>
            <a:r>
              <a:rPr lang="pl-PL" sz="2900" dirty="0" err="1"/>
              <a:t>prawnoczłowieczej</a:t>
            </a:r>
            <a:r>
              <a:rPr lang="pl-PL" sz="2900" dirty="0"/>
              <a:t> misji.</a:t>
            </a:r>
          </a:p>
          <a:p>
            <a:pPr lvl="0"/>
            <a:endParaRPr lang="pl-PL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 smtClean="0"/>
              <a:t>Zalecenia RE </a:t>
            </a:r>
            <a:r>
              <a:rPr lang="pl-PL" sz="3600" b="1" dirty="0" err="1" smtClean="0"/>
              <a:t>ws</a:t>
            </a:r>
            <a:r>
              <a:rPr lang="pl-PL" sz="3600" b="1" dirty="0" smtClean="0"/>
              <a:t>. włączenia i udziału właściwych podmiotów krajowych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3251797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Zespół ds. ETPCz</a:t>
            </a:r>
          </a:p>
          <a:p>
            <a:r>
              <a:rPr lang="pl-PL" dirty="0"/>
              <a:t>Komisja Praw Człowieka, Praworządności i Petycji Senatu </a:t>
            </a:r>
            <a:r>
              <a:rPr lang="pl-PL" dirty="0" smtClean="0"/>
              <a:t>RP – debaty nt. raportów rocznych rządu </a:t>
            </a:r>
            <a:r>
              <a:rPr lang="pl-PL" dirty="0" err="1" smtClean="0"/>
              <a:t>ws</a:t>
            </a:r>
            <a:r>
              <a:rPr lang="pl-PL" dirty="0" smtClean="0"/>
              <a:t>. wykonywania wyroków ETPCz</a:t>
            </a:r>
          </a:p>
          <a:p>
            <a:r>
              <a:rPr lang="pl-PL" dirty="0"/>
              <a:t>Krajowa Rada </a:t>
            </a:r>
            <a:r>
              <a:rPr lang="pl-PL" dirty="0" smtClean="0"/>
              <a:t>Sądownictwa – narady nt. wykonywania orzeczeń ETPCz</a:t>
            </a:r>
          </a:p>
          <a:p>
            <a:r>
              <a:rPr lang="pl-PL" dirty="0"/>
              <a:t>Program współpracy Ministra Spraw Zagranicznych na lata 2016 – 2017 z organizacjami pozarządowymi oraz podmiotami wymienionymi w art. 3 ust. 3 ustawy o działalności pożytku publicznego i o </a:t>
            </a:r>
            <a:r>
              <a:rPr lang="pl-PL" dirty="0" smtClean="0"/>
              <a:t>wolontariacie</a:t>
            </a:r>
          </a:p>
          <a:p>
            <a:r>
              <a:rPr lang="pl-PL" dirty="0" smtClean="0"/>
              <a:t>Sieć sądów najwyższych ETPCz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/>
              <a:t>Niektóre Inicjatywy na rzecz współpracy </a:t>
            </a:r>
            <a:br>
              <a:rPr lang="pl-PL" sz="2800" b="1" dirty="0" smtClean="0"/>
            </a:br>
            <a:r>
              <a:rPr lang="pl-PL" sz="2800" b="1" dirty="0" smtClean="0"/>
              <a:t>i włączenia różnych podmiotów w odniesieniu do problematyki Konwencji i orzecznictwa ETPCz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2861080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132856"/>
            <a:ext cx="8496944" cy="436510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l-PL" sz="1600" dirty="0" smtClean="0"/>
              <a:t>Poprawa implementacji Konwencji na poziomie krajowym poprzez:</a:t>
            </a:r>
          </a:p>
          <a:p>
            <a:r>
              <a:rPr lang="pl-PL" sz="1600" b="1" dirty="0"/>
              <a:t>działania uświadamiające oraz szkolenia </a:t>
            </a:r>
            <a:r>
              <a:rPr lang="pl-PL" sz="1600" dirty="0"/>
              <a:t>dotyczące Konwencji oraz wyroków i decyzji Trybunału</a:t>
            </a:r>
          </a:p>
          <a:p>
            <a:r>
              <a:rPr lang="pl-PL" sz="1600" b="1" dirty="0"/>
              <a:t>tworzenia punktów kontaktowych ds. „praw człowieka”, </a:t>
            </a:r>
            <a:r>
              <a:rPr lang="pl-PL" sz="1600" dirty="0"/>
              <a:t>tam gdzie to stosowne, w szczególności, jeśli system wymagający [znajomości praw człowieka i Konwencji] od wszystkich pracowników jest niewystarczający</a:t>
            </a:r>
          </a:p>
          <a:p>
            <a:pPr lvl="0"/>
            <a:r>
              <a:rPr lang="pl-PL" sz="1600" b="1" dirty="0"/>
              <a:t>weryfikowania zgodności projektów </a:t>
            </a:r>
            <a:r>
              <a:rPr lang="pl-PL" sz="1600" dirty="0"/>
              <a:t>ustawodawstwa oraz praktyki administracyjnej z Konwencją</a:t>
            </a:r>
          </a:p>
          <a:p>
            <a:r>
              <a:rPr lang="pl-PL" sz="1600" dirty="0" smtClean="0"/>
              <a:t>ulepszanie </a:t>
            </a:r>
            <a:r>
              <a:rPr lang="pl-PL" sz="1600" dirty="0"/>
              <a:t>lub tworzenie skutecznych </a:t>
            </a:r>
            <a:r>
              <a:rPr lang="pl-PL" sz="1600" b="1" dirty="0"/>
              <a:t>krajowych środków </a:t>
            </a:r>
            <a:r>
              <a:rPr lang="pl-PL" sz="1600" b="1" dirty="0" smtClean="0"/>
              <a:t>odwoławczych</a:t>
            </a:r>
          </a:p>
          <a:p>
            <a:r>
              <a:rPr lang="pl-PL" sz="1600" dirty="0"/>
              <a:t>lepsze </a:t>
            </a:r>
            <a:r>
              <a:rPr lang="pl-PL" sz="1600" b="1" dirty="0"/>
              <a:t>uwzględnianie zasad ogólnych zawartych w wyrokach Trybunału </a:t>
            </a:r>
            <a:r>
              <a:rPr lang="pl-PL" sz="1600" dirty="0"/>
              <a:t>w sprawach przeciwko innym Wysokim Układającym się Stronom, nawet jeśli nie są one wiążące prawnie</a:t>
            </a:r>
            <a:endParaRPr lang="pl-PL" sz="1600" dirty="0" smtClean="0"/>
          </a:p>
          <a:p>
            <a:r>
              <a:rPr lang="pl-PL" sz="1600" b="1" dirty="0" smtClean="0"/>
              <a:t>rola </a:t>
            </a:r>
            <a:r>
              <a:rPr lang="pl-PL" sz="1600" b="1" dirty="0"/>
              <a:t>parlamentów krajowych, sądów krajowych, krajowych struktur praw człowieka oraz społeczeństwa obywatelskiego </a:t>
            </a:r>
            <a:r>
              <a:rPr lang="pl-PL" sz="1600" dirty="0"/>
              <a:t>w odniesieniu do implementacji Konwencji, i w tym kontekście, </a:t>
            </a:r>
            <a:r>
              <a:rPr lang="pl-PL" sz="1600" dirty="0" smtClean="0"/>
              <a:t>udostępnienie </a:t>
            </a:r>
            <a:r>
              <a:rPr lang="pl-PL" sz="1600" dirty="0"/>
              <a:t>wystarczającej informacji eksperckiej nt. spraw dotyczących Konwencji parlamentom krajowym oraz </a:t>
            </a:r>
            <a:r>
              <a:rPr lang="pl-PL" sz="1600" dirty="0" smtClean="0"/>
              <a:t>zapewnienie </a:t>
            </a:r>
            <a:r>
              <a:rPr lang="pl-PL" sz="1600" dirty="0"/>
              <a:t>dostosowanego i ukierunkowanego szkolenia dla sądów </a:t>
            </a:r>
            <a:r>
              <a:rPr lang="pl-PL" sz="1600" dirty="0" smtClean="0"/>
              <a:t>krajowych</a:t>
            </a:r>
            <a:endParaRPr lang="pl-PL" sz="1600" dirty="0"/>
          </a:p>
          <a:p>
            <a:endParaRPr lang="pl-PL" sz="16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Główne tematy zaleceń Raportu RE </a:t>
            </a:r>
            <a:br>
              <a:rPr lang="pl-PL" sz="2800" b="1" dirty="0" smtClean="0"/>
            </a:br>
            <a:r>
              <a:rPr lang="pl-PL" sz="2800" b="1" dirty="0" err="1" smtClean="0"/>
              <a:t>ws</a:t>
            </a:r>
            <a:r>
              <a:rPr lang="pl-PL" sz="2800" b="1" dirty="0" smtClean="0"/>
              <a:t>. </a:t>
            </a:r>
            <a:r>
              <a:rPr lang="pl-PL" sz="2800" b="1" dirty="0"/>
              <a:t>długoterminowej przyszłości systemu </a:t>
            </a:r>
            <a:r>
              <a:rPr lang="pl-PL" sz="2800" b="1" dirty="0" smtClean="0"/>
              <a:t>Konwencji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366032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 algn="just">
              <a:buNone/>
            </a:pPr>
            <a:r>
              <a:rPr lang="pl-PL" sz="2600" i="1" dirty="0"/>
              <a:t>Paragraf. </a:t>
            </a:r>
            <a:r>
              <a:rPr lang="pl-PL" sz="2600" i="1" dirty="0" smtClean="0"/>
              <a:t>197.ii) Raportu. </a:t>
            </a:r>
            <a:r>
              <a:rPr lang="pl-PL" sz="2600" dirty="0"/>
              <a:t>CDDH uznaje, że </a:t>
            </a:r>
            <a:r>
              <a:rPr lang="pl-PL" sz="2600" b="1" dirty="0"/>
              <a:t>szkolenie zawodowe oraz działania uświadamiające</a:t>
            </a:r>
            <a:r>
              <a:rPr lang="pl-PL" sz="2600" dirty="0"/>
              <a:t> na temat Konwencji oraz orzecznictwa Trybunału stanowią duży priorytet w celu wypełnienia luki w zakresie implementacji [standardów]. Uznając wysiłki już podejmowane przez wszystkie właściwe podmioty, [CDDH] podkreśla konieczność:</a:t>
            </a:r>
          </a:p>
          <a:p>
            <a:pPr marL="355600" lvl="1" indent="-273050" algn="just"/>
            <a:r>
              <a:rPr lang="pl-PL" sz="2600" dirty="0" smtClean="0"/>
              <a:t>zapewniania, w sposób usystematyzowany, </a:t>
            </a:r>
            <a:r>
              <a:rPr lang="pl-PL" sz="2600" b="1" dirty="0" smtClean="0"/>
              <a:t>bardziej ukierunkowanego i uwzględniającego specyfikę danego kraju szkolenia </a:t>
            </a:r>
            <a:r>
              <a:rPr lang="pl-PL" sz="2600" dirty="0" smtClean="0"/>
              <a:t>[przedstawicieli] właściwych zawodów prawniczych (np. funkcjonariuszy rządowych, sędziów, prokuratorów, prawników), odnoszącego się do problemów stosowania Konwencji w każdej Wysokiej Układającej się Stronie, przy jak najpełniejszym wykorzystaniu potencjału Europejskiego Programu na rzecz Edukacji Praw Człowieka dla Prawników (</a:t>
            </a:r>
            <a:r>
              <a:rPr lang="pl-PL" sz="2600" b="1" dirty="0" smtClean="0"/>
              <a:t>Program HELP</a:t>
            </a:r>
            <a:r>
              <a:rPr lang="pl-PL" sz="2600" dirty="0" smtClean="0"/>
              <a:t>) Rady Europy; oraz</a:t>
            </a:r>
          </a:p>
          <a:p>
            <a:pPr marL="355600" lvl="1" indent="-273050" algn="just"/>
            <a:r>
              <a:rPr lang="pl-PL" sz="2600" dirty="0" smtClean="0"/>
              <a:t>zwiększenia wysiłków dotyczących </a:t>
            </a:r>
            <a:r>
              <a:rPr lang="pl-PL" sz="2600" b="1" dirty="0" smtClean="0"/>
              <a:t>tłumaczenia</a:t>
            </a:r>
            <a:r>
              <a:rPr lang="pl-PL" sz="2600" dirty="0" smtClean="0"/>
              <a:t> wiodących wyroków (ich fragmentów) oraz/lub zapewniania streszczeń tych wyroków w językach krajowych, szczególnie dla celów edukacyjnych i szkoleniowych.</a:t>
            </a:r>
          </a:p>
          <a:p>
            <a:pPr lvl="1" algn="just"/>
            <a:endParaRPr lang="pl-PL" sz="2400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pl-PL" sz="3100" b="1" dirty="0" smtClean="0"/>
              <a:t>Zalecenie RE </a:t>
            </a:r>
            <a:r>
              <a:rPr lang="pl-PL" sz="3100" b="1" dirty="0" err="1" smtClean="0"/>
              <a:t>ws</a:t>
            </a:r>
            <a:r>
              <a:rPr lang="pl-PL" sz="3100" b="1" dirty="0" smtClean="0"/>
              <a:t>. działań uświadamiających </a:t>
            </a:r>
            <a:r>
              <a:rPr lang="pl-PL" sz="3100" b="1" dirty="0"/>
              <a:t>oraz </a:t>
            </a:r>
            <a:r>
              <a:rPr lang="pl-PL" sz="3100" b="1" dirty="0" smtClean="0"/>
              <a:t>szkoleń dotyczących </a:t>
            </a:r>
            <a:r>
              <a:rPr lang="pl-PL" sz="3100" b="1" dirty="0"/>
              <a:t>Konwencji oraz wyroków i decyzji Trybunału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3922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/>
              <a:t>Informacja nt. Konwencji lub wybranych orzeczeń ETPCz na stronie internetowej lub intranetowej</a:t>
            </a:r>
            <a:endParaRPr lang="pl-PL" sz="2800" b="1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676655" y="2132856"/>
            <a:ext cx="3822192" cy="4392488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Ministerstwo Finansów </a:t>
            </a:r>
          </a:p>
          <a:p>
            <a:r>
              <a:rPr lang="pl-PL" dirty="0" smtClean="0"/>
              <a:t>Ministerstwo Kultury i Dziedzictwa Narodowego</a:t>
            </a:r>
          </a:p>
          <a:p>
            <a:r>
              <a:rPr lang="pl-PL" dirty="0" smtClean="0"/>
              <a:t>Ministerstwo Rodziny, Pracy i Polityki Społecznej</a:t>
            </a:r>
          </a:p>
          <a:p>
            <a:r>
              <a:rPr lang="pl-PL" dirty="0" smtClean="0"/>
              <a:t>Ministerstwo Rozwoju</a:t>
            </a:r>
          </a:p>
          <a:p>
            <a:r>
              <a:rPr lang="pl-PL" dirty="0" smtClean="0"/>
              <a:t>Ministerstwo Sportu i Turystyki</a:t>
            </a:r>
          </a:p>
          <a:p>
            <a:r>
              <a:rPr lang="pl-PL" dirty="0" smtClean="0"/>
              <a:t>Ministerstwo Sprawiedliwości</a:t>
            </a:r>
          </a:p>
          <a:p>
            <a:r>
              <a:rPr lang="pl-PL" dirty="0" smtClean="0"/>
              <a:t>Ministerstwo Spraw Zagranicznych</a:t>
            </a:r>
          </a:p>
          <a:p>
            <a:r>
              <a:rPr lang="pl-PL" dirty="0" smtClean="0"/>
              <a:t>Ministerstwo Zdrowia</a:t>
            </a:r>
          </a:p>
          <a:p>
            <a:r>
              <a:rPr lang="pl-PL" dirty="0" smtClean="0"/>
              <a:t>Służba Więzienna</a:t>
            </a:r>
          </a:p>
          <a:p>
            <a:r>
              <a:rPr lang="pl-PL" dirty="0" smtClean="0"/>
              <a:t>Komenda Główna Policji</a:t>
            </a:r>
          </a:p>
          <a:p>
            <a:r>
              <a:rPr lang="pl-PL" dirty="0" smtClean="0"/>
              <a:t>Komenda Główna Straży Granicznej</a:t>
            </a:r>
          </a:p>
          <a:p>
            <a:r>
              <a:rPr lang="pl-PL" dirty="0" smtClean="0"/>
              <a:t>Pełnomocnik Rządu ds. Społeczeństwa Obywatelskiego i Równego Traktowania</a:t>
            </a:r>
          </a:p>
          <a:p>
            <a:r>
              <a:rPr lang="pl-PL" dirty="0" smtClean="0"/>
              <a:t>Urząd do Spraw Cudzoziemców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Trybunał </a:t>
            </a:r>
            <a:r>
              <a:rPr lang="pl-PL" dirty="0"/>
              <a:t>Konstytucyjny</a:t>
            </a:r>
          </a:p>
          <a:p>
            <a:r>
              <a:rPr lang="pl-PL" dirty="0"/>
              <a:t>Sąd Najwyższy</a:t>
            </a:r>
          </a:p>
          <a:p>
            <a:r>
              <a:rPr lang="pl-PL" dirty="0"/>
              <a:t>Naczelny Sąd Administracyjny</a:t>
            </a:r>
          </a:p>
          <a:p>
            <a:r>
              <a:rPr lang="pl-PL" dirty="0"/>
              <a:t>WSA w Białymstoku</a:t>
            </a:r>
          </a:p>
          <a:p>
            <a:r>
              <a:rPr lang="pl-PL" dirty="0"/>
              <a:t>SO Warszawa Praga w </a:t>
            </a:r>
            <a:r>
              <a:rPr lang="pl-PL" dirty="0" smtClean="0"/>
              <a:t>Warszawie</a:t>
            </a:r>
          </a:p>
          <a:p>
            <a:r>
              <a:rPr lang="pl-PL" dirty="0"/>
              <a:t>Prokuratura Krajowa</a:t>
            </a:r>
          </a:p>
          <a:p>
            <a:r>
              <a:rPr lang="pl-PL" dirty="0"/>
              <a:t>Krajowa Izba Radców Prawnych</a:t>
            </a:r>
          </a:p>
          <a:p>
            <a:r>
              <a:rPr lang="pl-PL" dirty="0"/>
              <a:t>Naczelna Rada Adwokacka</a:t>
            </a:r>
          </a:p>
          <a:p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99592" y="639067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908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/>
              <a:t>Podmioty prowadzące szkolenia </a:t>
            </a:r>
            <a:br>
              <a:rPr lang="pl-PL" sz="2800" b="1" dirty="0" smtClean="0"/>
            </a:br>
            <a:r>
              <a:rPr lang="pl-PL" sz="2800" b="1" dirty="0" smtClean="0"/>
              <a:t>nt. Konwencji/praw człowieka </a:t>
            </a:r>
            <a:br>
              <a:rPr lang="pl-PL" sz="2800" b="1" dirty="0" smtClean="0"/>
            </a:br>
            <a:r>
              <a:rPr lang="pl-PL" sz="2800" b="1" dirty="0" smtClean="0"/>
              <a:t>dla swych pracowników / członków</a:t>
            </a:r>
            <a:endParaRPr lang="pl-PL" sz="2800" b="1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676655" y="1916831"/>
            <a:ext cx="3822192" cy="4824537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Ministerstwo Kultury i Dziedzictwa Narodowego</a:t>
            </a:r>
          </a:p>
          <a:p>
            <a:r>
              <a:rPr lang="pl-PL" dirty="0" smtClean="0"/>
              <a:t>Ministerstwo Obrony Narodowej (częściowo – szkolenia nt. prawa humanitarnego)</a:t>
            </a:r>
          </a:p>
          <a:p>
            <a:r>
              <a:rPr lang="pl-PL" dirty="0" smtClean="0"/>
              <a:t>Ministerstwo Sportu i Turystyki</a:t>
            </a:r>
          </a:p>
          <a:p>
            <a:r>
              <a:rPr lang="pl-PL" dirty="0" smtClean="0"/>
              <a:t>Ministerstwo Spraw Wewnętrznych i Administracji (częściowo)</a:t>
            </a:r>
          </a:p>
          <a:p>
            <a:r>
              <a:rPr lang="pl-PL" dirty="0" smtClean="0"/>
              <a:t>Ministerstwo Spraw Zagranicznych</a:t>
            </a:r>
          </a:p>
          <a:p>
            <a:r>
              <a:rPr lang="pl-PL" dirty="0" smtClean="0"/>
              <a:t>Komendant Główny Policji</a:t>
            </a:r>
          </a:p>
          <a:p>
            <a:r>
              <a:rPr lang="pl-PL" dirty="0" smtClean="0"/>
              <a:t>Komendant Główny Straży Granicznej</a:t>
            </a:r>
          </a:p>
          <a:p>
            <a:r>
              <a:rPr lang="pl-PL" dirty="0" smtClean="0"/>
              <a:t>Szef Urzędu do Spraw Cudzoziemców</a:t>
            </a:r>
          </a:p>
          <a:p>
            <a:r>
              <a:rPr lang="pl-PL" dirty="0" smtClean="0"/>
              <a:t>Dyrektor Generalny Służby Więziennej</a:t>
            </a:r>
          </a:p>
          <a:p>
            <a:r>
              <a:rPr lang="pl-PL" dirty="0" smtClean="0"/>
              <a:t>Prezes Rządowego Centrum Legislacyjnego</a:t>
            </a:r>
          </a:p>
          <a:p>
            <a:r>
              <a:rPr lang="pl-PL" dirty="0" smtClean="0"/>
              <a:t>Najwyższa Izba Kontroli (częściowo)</a:t>
            </a:r>
          </a:p>
          <a:p>
            <a:r>
              <a:rPr lang="pl-PL" dirty="0" smtClean="0"/>
              <a:t>Wojewoda Śląski (częściowo)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4"/>
          </p:nvPr>
        </p:nvSpPr>
        <p:spPr>
          <a:xfrm>
            <a:off x="4645152" y="2276872"/>
            <a:ext cx="3822192" cy="3849608"/>
          </a:xfrm>
        </p:spPr>
        <p:txBody>
          <a:bodyPr>
            <a:normAutofit fontScale="70000" lnSpcReduction="20000"/>
          </a:bodyPr>
          <a:lstStyle/>
          <a:p>
            <a:r>
              <a:rPr lang="pl-PL" dirty="0"/>
              <a:t>Naczelny Sąd Administracyjny (częściowo – w ramach narad i konferencji)</a:t>
            </a:r>
          </a:p>
          <a:p>
            <a:r>
              <a:rPr lang="pl-PL" dirty="0"/>
              <a:t>Sąd Najwyższy (częściowo – w ramach narad i konferencji)</a:t>
            </a:r>
          </a:p>
          <a:p>
            <a:r>
              <a:rPr lang="pl-PL" dirty="0"/>
              <a:t>SA w Szczecinie, Warszawie, </a:t>
            </a:r>
          </a:p>
          <a:p>
            <a:r>
              <a:rPr lang="pl-PL" dirty="0"/>
              <a:t>WSA w Gliwicach, Lublinie, Rzeszowie, Szczecinie</a:t>
            </a:r>
          </a:p>
          <a:p>
            <a:r>
              <a:rPr lang="pl-PL" dirty="0"/>
              <a:t>SO w Warszawie i SO Warszawa-Praga w Warszawie</a:t>
            </a:r>
          </a:p>
          <a:p>
            <a:r>
              <a:rPr lang="pl-PL" dirty="0"/>
              <a:t>Prokuratura Krajowa</a:t>
            </a:r>
          </a:p>
          <a:p>
            <a:r>
              <a:rPr lang="pl-PL" dirty="0"/>
              <a:t>Krajowa Izba Radców Prawnych (członków i aplikantów)</a:t>
            </a:r>
          </a:p>
          <a:p>
            <a:r>
              <a:rPr lang="pl-PL" dirty="0"/>
              <a:t>Naczelna Rada Adwokacka (członków i aplikantów</a:t>
            </a:r>
            <a:r>
              <a:rPr lang="pl-PL" dirty="0" smtClean="0"/>
              <a:t>)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716016" y="5959785"/>
            <a:ext cx="381642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Wykaz podmiotów opracowany na podstawie </a:t>
            </a:r>
          </a:p>
          <a:p>
            <a:r>
              <a:rPr lang="pl-PL" sz="1050" i="1" dirty="0" smtClean="0">
                <a:solidFill>
                  <a:schemeClr val="tx2"/>
                </a:solidFill>
              </a:rPr>
              <a:t>otrzymanych przez MSZ informacji na temat </a:t>
            </a:r>
          </a:p>
          <a:p>
            <a:r>
              <a:rPr lang="pl-PL" sz="1050" i="1" dirty="0" smtClean="0">
                <a:solidFill>
                  <a:schemeClr val="tx2"/>
                </a:solidFill>
              </a:rPr>
              <a:t>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697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899592" y="2420888"/>
            <a:ext cx="7408333" cy="4006225"/>
          </a:xfrm>
        </p:spPr>
        <p:txBody>
          <a:bodyPr>
            <a:normAutofit fontScale="85000" lnSpcReduction="10000"/>
          </a:bodyPr>
          <a:lstStyle/>
          <a:p>
            <a:r>
              <a:rPr lang="pl-PL" dirty="0"/>
              <a:t>Krajowa Szkoła Sądownictwa i Prokuratury (szkolenia aplikantów, sędziów i prokuratorów)</a:t>
            </a:r>
          </a:p>
          <a:p>
            <a:r>
              <a:rPr lang="pl-PL" dirty="0"/>
              <a:t>Krajowa Szkoła Administracji </a:t>
            </a:r>
            <a:r>
              <a:rPr lang="pl-PL" dirty="0" smtClean="0"/>
              <a:t>Publicznej im. Lecha Kaczyńskiego</a:t>
            </a:r>
            <a:endParaRPr lang="pl-PL" dirty="0"/>
          </a:p>
          <a:p>
            <a:r>
              <a:rPr lang="pl-PL" dirty="0" smtClean="0"/>
              <a:t>Ministerstwo Sprawiedliwości (szkolenia sędziów)</a:t>
            </a:r>
          </a:p>
          <a:p>
            <a:r>
              <a:rPr lang="pl-PL" dirty="0" smtClean="0"/>
              <a:t>Ministerstwo Spraw Zagranicznych (m.in. szkolenia dla policji, legislatorów, urzędów wojewódzkich)</a:t>
            </a:r>
          </a:p>
          <a:p>
            <a:r>
              <a:rPr lang="pl-PL" dirty="0" smtClean="0"/>
              <a:t>Rządowe Centrum Legislacji (szkolenia legislatorów)</a:t>
            </a:r>
          </a:p>
          <a:p>
            <a:r>
              <a:rPr lang="pl-PL" dirty="0"/>
              <a:t>Ministerstwo Spraw Wewnętrznych i Administracji (szkolenia dla urzędów </a:t>
            </a:r>
            <a:r>
              <a:rPr lang="pl-PL" dirty="0" smtClean="0"/>
              <a:t>wojewódzkich)</a:t>
            </a:r>
            <a:endParaRPr lang="pl-PL" dirty="0"/>
          </a:p>
          <a:p>
            <a:r>
              <a:rPr lang="pl-PL" dirty="0" smtClean="0"/>
              <a:t>Urząd do Spraw Cudzoziemców (szkolenia dla pracowników urzędów wojewódzkich </a:t>
            </a:r>
            <a:r>
              <a:rPr lang="pl-PL" dirty="0"/>
              <a:t>i Straży Granicznej</a:t>
            </a:r>
            <a:r>
              <a:rPr lang="pl-PL" dirty="0" smtClean="0"/>
              <a:t>)</a:t>
            </a:r>
          </a:p>
          <a:p>
            <a:r>
              <a:rPr lang="pl-PL" dirty="0" smtClean="0"/>
              <a:t>Ministerstwo Edukacji Narodowej (szkolenie nauczycieli)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txBody>
          <a:bodyPr>
            <a:noAutofit/>
          </a:bodyPr>
          <a:lstStyle/>
          <a:p>
            <a:r>
              <a:rPr lang="pl-PL" sz="3600" b="1" dirty="0" smtClean="0"/>
              <a:t>Podmioty zapewniające szkolenia </a:t>
            </a:r>
            <a:br>
              <a:rPr lang="pl-PL" sz="3600" b="1" dirty="0" smtClean="0"/>
            </a:br>
            <a:r>
              <a:rPr lang="pl-PL" sz="3600" b="1" dirty="0" smtClean="0"/>
              <a:t>nt. Konwencji/praw człowieka</a:t>
            </a:r>
            <a:br>
              <a:rPr lang="pl-PL" sz="3600" b="1" dirty="0" smtClean="0"/>
            </a:br>
            <a:r>
              <a:rPr lang="pl-PL" sz="3600" b="1" dirty="0" smtClean="0"/>
              <a:t>dla innych podmiotów</a:t>
            </a:r>
            <a:endParaRPr lang="pl-PL" sz="3600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187624" y="6427112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498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Ministerstwo Energii</a:t>
            </a:r>
          </a:p>
          <a:p>
            <a:r>
              <a:rPr lang="pl-PL" dirty="0" smtClean="0"/>
              <a:t>Ministerstwo Finansów</a:t>
            </a:r>
          </a:p>
          <a:p>
            <a:r>
              <a:rPr lang="pl-PL" dirty="0" smtClean="0"/>
              <a:t>Ministerstwo Rozwoju</a:t>
            </a:r>
          </a:p>
          <a:p>
            <a:r>
              <a:rPr lang="pl-PL" dirty="0" smtClean="0"/>
              <a:t>Ministerstwo Środowiska</a:t>
            </a:r>
          </a:p>
          <a:p>
            <a:r>
              <a:rPr lang="pl-PL" dirty="0" smtClean="0"/>
              <a:t>Szef Służby Cywilnej</a:t>
            </a:r>
          </a:p>
          <a:p>
            <a:r>
              <a:rPr lang="pl-PL" dirty="0" smtClean="0"/>
              <a:t>Wojewoda Małopolski</a:t>
            </a:r>
          </a:p>
          <a:p>
            <a:r>
              <a:rPr lang="pl-PL" dirty="0" smtClean="0"/>
              <a:t>sądy z apelacji rzeszowskiej, szczecińskiej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Plany prowadzenia szkolenia </a:t>
            </a:r>
            <a:br>
              <a:rPr lang="pl-PL" b="1" dirty="0" smtClean="0"/>
            </a:br>
            <a:r>
              <a:rPr lang="pl-PL" b="1" dirty="0" smtClean="0"/>
              <a:t>nt. Konwencji</a:t>
            </a:r>
            <a:endParaRPr lang="pl-PL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259632" y="6237312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62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Ministerstwo Spraw Zagranicznych (organizacja trzech wizyt studyjnych dla sędziów)</a:t>
            </a:r>
          </a:p>
          <a:p>
            <a:r>
              <a:rPr lang="pl-PL" dirty="0"/>
              <a:t>Ministerstwo Sprawiedliwości (udział </a:t>
            </a:r>
            <a:r>
              <a:rPr lang="pl-PL" dirty="0" smtClean="0"/>
              <a:t>pracowników w wizytach organizowanych przez MSZ </a:t>
            </a:r>
            <a:r>
              <a:rPr lang="pl-PL" dirty="0"/>
              <a:t>i organizacja dwóch wizyt studyjnych dla prezesów sądów okręgowych)</a:t>
            </a:r>
          </a:p>
          <a:p>
            <a:r>
              <a:rPr lang="pl-PL" dirty="0"/>
              <a:t>TK, SN, NSA, KRS, prezesi sądów apelacyjnych i okręgowych, sędziowie penitencjarni z każdej apelacji</a:t>
            </a:r>
          </a:p>
          <a:p>
            <a:r>
              <a:rPr lang="pl-PL" dirty="0" smtClean="0"/>
              <a:t>Służba Więzienna</a:t>
            </a:r>
          </a:p>
          <a:p>
            <a:r>
              <a:rPr lang="pl-PL" dirty="0" smtClean="0"/>
              <a:t>Krajowa Szkoła Sądownictwa i Prokuratury (współpraca w ramach programu EJTN)</a:t>
            </a:r>
          </a:p>
          <a:p>
            <a:r>
              <a:rPr lang="pl-PL" dirty="0"/>
              <a:t>Krajowa Szkoła Administracji </a:t>
            </a:r>
            <a:r>
              <a:rPr lang="pl-PL" dirty="0" smtClean="0"/>
              <a:t>Publicznej im. Lecha Kaczyńskiego</a:t>
            </a:r>
            <a:endParaRPr lang="pl-PL" dirty="0"/>
          </a:p>
          <a:p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Organizacja wizyt studyjnych </a:t>
            </a:r>
            <a:r>
              <a:rPr lang="pl-PL" b="1" dirty="0"/>
              <a:t/>
            </a:r>
            <a:br>
              <a:rPr lang="pl-PL" b="1" dirty="0"/>
            </a:br>
            <a:r>
              <a:rPr lang="pl-PL" b="1" dirty="0" smtClean="0"/>
              <a:t>w Radzie Europy i Trybunale</a:t>
            </a:r>
            <a:endParaRPr lang="pl-PL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259632" y="6237312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i="1" dirty="0" smtClean="0">
                <a:solidFill>
                  <a:schemeClr val="tx2"/>
                </a:solidFill>
              </a:rPr>
              <a:t>* Wykaz podmiotów opracowany na podstawie otrzymanych przez MSZ informacji na temat realizacji zaleceń Deklaracji Brukselskiej, stan na 30.12.2016 r.</a:t>
            </a:r>
            <a:endParaRPr lang="pl-PL" sz="9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389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523</TotalTime>
  <Words>2028</Words>
  <Application>Microsoft Office PowerPoint</Application>
  <PresentationFormat>Pokaz na ekranie (4:3)</PresentationFormat>
  <Paragraphs>182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Kształt fali</vt:lpstr>
      <vt:lpstr>Podsumowanie realizacji zaleceń Deklaracji Brukselskiej  w kontekście zaleceń  Raportu Rady Europy ws. długoterminowej przyszłości systemu Konwencji o ochronie praw człowieka i podstawowych wolności  </vt:lpstr>
      <vt:lpstr>Implementacja Konwencji na poziomie krajowym  w świetle Raportu Rady Europy ws. długoterminowej przyszłości systemu Konwencji </vt:lpstr>
      <vt:lpstr>Główne tematy zaleceń Raportu RE  ws. długoterminowej przyszłości systemu Konwencji</vt:lpstr>
      <vt:lpstr>Zalecenie RE ws. działań uświadamiających oraz szkoleń dotyczących Konwencji oraz wyroków i decyzji Trybunału </vt:lpstr>
      <vt:lpstr>Informacja nt. Konwencji lub wybranych orzeczeń ETPCz na stronie internetowej lub intranetowej</vt:lpstr>
      <vt:lpstr>Podmioty prowadzące szkolenia  nt. Konwencji/praw człowieka  dla swych pracowników / członków</vt:lpstr>
      <vt:lpstr>Podmioty zapewniające szkolenia  nt. Konwencji/praw człowieka dla innych podmiotów</vt:lpstr>
      <vt:lpstr>Plany prowadzenia szkolenia  nt. Konwencji</vt:lpstr>
      <vt:lpstr>Organizacja wizyt studyjnych  w Radzie Europy i Trybunale</vt:lpstr>
      <vt:lpstr>Zalecenie RE ws. powoływania osób kontaktowych ds. Konwencji w ramach wszystkich właściwych organów</vt:lpstr>
      <vt:lpstr>Wyznaczenie osób właściwych  ds. Konwencji/praw człowieka</vt:lpstr>
      <vt:lpstr>Inne struktury ds. praw człowieka  </vt:lpstr>
      <vt:lpstr>Zalecenie RE lepszego uwzględniania zasad ogólnych zawartych w wyrokach Trybunału w sprawach przeciwko innym państwom</vt:lpstr>
      <vt:lpstr>Systematyczne śledzenie orzecznictwa ETPCz w ramach instytucji</vt:lpstr>
      <vt:lpstr>Wdrożenie trybu upowszechniania informacji nt. orzecznictwa ETPCz w ramach podmiotu/wśród pracowników lub członków</vt:lpstr>
      <vt:lpstr>Skierowanie polecenia służbowego ws. potrzeby uwzględniania Konwencji i śledzenia orzecznictwa ETPCz</vt:lpstr>
      <vt:lpstr>Zalecenia RE ws. weryfikowanie zgodności z Konwencją projektów ustawodawstwa oraz praktyki administracyjnej</vt:lpstr>
      <vt:lpstr>Zalecenia RE ws. weryfikowanie zgodności z Konwencją projektów ustawodawstwa oraz praktyki administracyjnej cd.</vt:lpstr>
      <vt:lpstr>Inicjatywy w zakresie weryfikowania zgodności aktów prawnych z Konwencją</vt:lpstr>
      <vt:lpstr>Zalecenie RE ws. ulepszania lub tworzenia skutecznych krajowych środków odwoławczych</vt:lpstr>
      <vt:lpstr>Zalecenia RE ws. włączenia i udziału właściwych podmiotów krajowych</vt:lpstr>
      <vt:lpstr>Niektóre Inicjatywy na rzecz współpracy  i włączenia różnych podmiotów w odniesieniu do problematyki Konwencji i orzecznictwa ETPCz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Podsumowanie realizacji zaleceń Deklaracji Brukselskiej  - wnioski w kontekście zaleceń  Raportu Rady Europy ws. długoterminowej przyszłości systemu Konwencji o ochronie praw człowieka i podstawowych wolności  </dc:title>
  <dc:creator>Suchożebrska Eliza</dc:creator>
  <cp:lastModifiedBy>Suchożebrska Eliza</cp:lastModifiedBy>
  <cp:revision>59</cp:revision>
  <dcterms:created xsi:type="dcterms:W3CDTF">2017-09-27T09:36:12Z</dcterms:created>
  <dcterms:modified xsi:type="dcterms:W3CDTF">2017-10-10T14:10:39Z</dcterms:modified>
</cp:coreProperties>
</file>