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roundedCorners val="0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1"/>
            <c:showVal val="1"/>
            <c:showCatName val="1"/>
            <c:showSerName val="0"/>
            <c:showPercent val="0"/>
            <c:showBubbleSize val="1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11956504</c:v>
                </c:pt>
                <c:pt idx="1">
                  <c:v>9942298.4763149992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FED-45C0-9F46-952D6AD2C52C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BC529E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1"/>
            <c:showVal val="1"/>
            <c:showCatName val="1"/>
            <c:showSerName val="0"/>
            <c:showPercent val="0"/>
            <c:showBubbleSize val="1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11859544</c:v>
                </c:pt>
                <c:pt idx="1">
                  <c:v>9930510.856315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FED-45C0-9F46-952D6AD2C5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404592"/>
        <c:axId val="131404984"/>
      </c:barChart>
      <c:catAx>
        <c:axId val="131404592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nextTo"/>
        <c:crossAx val="131404984"/>
        <c:crosses val="autoZero"/>
        <c:auto val="1"/>
        <c:lblAlgn val="ctr"/>
        <c:lblOffset val="100"/>
        <c:noMultiLvlLbl val="1"/>
      </c:catAx>
      <c:valAx>
        <c:axId val="131404984"/>
        <c:scaling>
          <c:orientation val="minMax"/>
        </c:scaling>
        <c:delete val="1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#,##0.00&quot; zł&quot;" sourceLinked="0"/>
        <c:majorTickMark val="cross"/>
        <c:minorTickMark val="cross"/>
        <c:tickLblPos val="nextTo"/>
        <c:crossAx val="131404592"/>
        <c:crosses val="autoZero"/>
        <c:crossBetween val="between"/>
      </c:valAx>
      <c:spPr>
        <a:noFill/>
        <a:ln w="25560">
          <a:noFill/>
        </a:ln>
      </c:spPr>
    </c:plotArea>
    <c:legend>
      <c:legendPos val="r"/>
      <c:layout/>
      <c:overlay val="0"/>
      <c:spPr>
        <a:noFill/>
        <a:ln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Calibri"/>
              <a:ea typeface="DejaVu Sans"/>
            </a:defRPr>
          </a:pPr>
          <a:endParaRPr lang="pl-PL"/>
        </a:p>
      </c:txPr>
    </c:legend>
    <c:plotVisOnly val="1"/>
    <c:dispBlanksAs val="gap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755640" y="2146320"/>
            <a:ext cx="8038440" cy="82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Portal Bezpieczeństwa i Obronności Akademii Sztuki Wojennej</a:t>
            </a:r>
            <a:endParaRPr lang="pl-PL" sz="48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2"/>
          <p:cNvSpPr/>
          <p:nvPr/>
        </p:nvSpPr>
        <p:spPr>
          <a:xfrm>
            <a:off x="1775520" y="1484640"/>
            <a:ext cx="8507880" cy="3409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REALIZACJA ZALECEŃ KRMC</a:t>
            </a:r>
            <a:endParaRPr lang="pl-PL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endParaRPr lang="pl-PL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Nie dotyczy</a:t>
            </a:r>
            <a:endParaRPr lang="pl-PL" sz="4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2"/>
          <p:cNvSpPr/>
          <p:nvPr/>
        </p:nvSpPr>
        <p:spPr>
          <a:xfrm>
            <a:off x="1775520" y="1484640"/>
            <a:ext cx="85078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BEZPIECZEŃSTWO SYSTEMU I DANYCH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126" name="Table 3"/>
          <p:cNvGraphicFramePr/>
          <p:nvPr/>
        </p:nvGraphicFramePr>
        <p:xfrm>
          <a:off x="695520" y="2360160"/>
          <a:ext cx="10801080" cy="1952040"/>
        </p:xfrm>
        <a:graphic>
          <a:graphicData uri="http://schemas.openxmlformats.org/drawingml/2006/table">
            <a:tbl>
              <a:tblPr/>
              <a:tblGrid>
                <a:gridCol w="3494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6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produktu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Poziom bezpieczeństwa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6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PORTAL BEZPIECZEŃSTWA I OBRONNOŚCI AKADEMII SZTUKI WOJENNEJ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W związku określoną klasyfikacją stopnia wrażliwości przetwarzanych danych System spełnia wymagania Rozporządzenia Rady Ministrów z dnia 12 kwietnia 2012 r. w sprawie Krajowych Ram Interoperacyjności, minimalnych wymagań dla rejestrów publicznych i wymiany informacji w postaci elektronicznej oraz minimalnych wymagań dla systemów teleinformatycznych, w obszarze zarządzania bezpieczeństwem informacji oraz normy bezpieczeństwa systemów ISO /IEC 27001 (PN-ISO/IEC 27001) "Systemy zarządzania bezpieczeństwem informacji. Wymagania”. 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2"/>
          <p:cNvSpPr/>
          <p:nvPr/>
        </p:nvSpPr>
        <p:spPr>
          <a:xfrm>
            <a:off x="1775520" y="1484640"/>
            <a:ext cx="85078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TRWAŁOŚĆ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695520" y="2264400"/>
            <a:ext cx="8219880" cy="241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70000" indent="-268200">
              <a:lnSpc>
                <a:spcPct val="100000"/>
              </a:lnSpc>
              <a:spcBef>
                <a:spcPts val="799"/>
              </a:spcBef>
              <a:buClr>
                <a:srgbClr val="002060"/>
              </a:buClr>
              <a:buFont typeface="Wingdings" charset="2"/>
              <a:buChar char=""/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Okres trwałości: 5 lat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Noto Sans CJK SC"/>
              </a:rPr>
              <a:t>Źródło finansowania utrzymania produktów projektu:</a:t>
            </a: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środki własne Akademii Sztuki Wojennej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Noto Sans CJK SC"/>
              </a:rPr>
              <a:t>Najważniejsze ryzyka:</a:t>
            </a: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mniejsza niż zakładana liczba studentów zainteresowanych problematyką bezpieczeństwa i obronności.</a:t>
            </a:r>
            <a:endParaRPr lang="pl-PL" sz="1800" b="0" strike="noStrike" spc="-1">
              <a:latin typeface="Arial"/>
            </a:endParaRPr>
          </a:p>
        </p:txBody>
      </p:sp>
      <p:graphicFrame>
        <p:nvGraphicFramePr>
          <p:cNvPr id="130" name="Table 4"/>
          <p:cNvGraphicFramePr/>
          <p:nvPr/>
        </p:nvGraphicFramePr>
        <p:xfrm>
          <a:off x="752400" y="4814640"/>
          <a:ext cx="11048040" cy="1767840"/>
        </p:xfrm>
        <a:graphic>
          <a:graphicData uri="http://schemas.openxmlformats.org/drawingml/2006/table">
            <a:tbl>
              <a:tblPr/>
              <a:tblGrid>
                <a:gridCol w="3574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8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314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8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Siła oddziaływania 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Prawdopodobieństwo wystąpienia ryzyka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6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Reakcja na ryzyko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6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Mniejsza niż zakładana liczba studentów zainteresowanych problematyką bezpieczeństwa i obronności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średnia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średnie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Promocja PBiO oraz rozszerzanie jego zasobów o nowe dziedziny wiedzy.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44546A"/>
                      </a:solidFill>
                    </a:lnL>
                    <a:lnR w="12240">
                      <a:solidFill>
                        <a:srgbClr val="44546A"/>
                      </a:solidFill>
                    </a:lnR>
                    <a:lnT w="12240">
                      <a:solidFill>
                        <a:srgbClr val="44546A"/>
                      </a:solidFill>
                    </a:lnT>
                    <a:lnB w="12240">
                      <a:solidFill>
                        <a:srgbClr val="44546A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801720" y="2807280"/>
            <a:ext cx="8038440" cy="82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4800" b="1" strike="noStrike" spc="-1">
                <a:solidFill>
                  <a:srgbClr val="FFFFFF"/>
                </a:solidFill>
                <a:latin typeface="Calibri"/>
                <a:ea typeface="DejaVu Sans"/>
              </a:rPr>
              <a:t>Dziękuję za uwagę</a:t>
            </a: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4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600" b="1" strike="noStrike" spc="-1">
                <a:solidFill>
                  <a:srgbClr val="FFFFFF"/>
                </a:solidFill>
                <a:latin typeface="Calibri"/>
                <a:ea typeface="DejaVu Sans"/>
              </a:rPr>
              <a:t>dr Piotr Dobrowolski</a:t>
            </a:r>
            <a:endParaRPr lang="pl-PL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600" b="1" strike="noStrike" spc="-1">
                <a:solidFill>
                  <a:srgbClr val="FFFFFF"/>
                </a:solidFill>
                <a:latin typeface="Calibri"/>
                <a:ea typeface="DejaVu Sans"/>
              </a:rPr>
              <a:t>Piotr Baran</a:t>
            </a:r>
            <a:endParaRPr lang="pl-PL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600" b="1" strike="noStrike" spc="-1">
                <a:solidFill>
                  <a:srgbClr val="FFFFFF"/>
                </a:solidFill>
                <a:latin typeface="Calibri"/>
                <a:ea typeface="DejaVu Sans"/>
              </a:rPr>
              <a:t>Biblioteka Główna</a:t>
            </a:r>
            <a:endParaRPr lang="pl-PL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600" b="1" strike="noStrike" spc="-1">
                <a:solidFill>
                  <a:srgbClr val="FFFFFF"/>
                </a:solidFill>
                <a:latin typeface="Calibri"/>
                <a:ea typeface="DejaVu Sans"/>
              </a:rPr>
              <a:t>Akademia Sztuki Wojennej</a:t>
            </a:r>
            <a:endParaRPr lang="pl-PL" sz="1600" b="0" strike="noStrike" spc="-1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CustomShape 2"/>
          <p:cNvSpPr/>
          <p:nvPr/>
        </p:nvSpPr>
        <p:spPr>
          <a:xfrm>
            <a:off x="1843200" y="1485000"/>
            <a:ext cx="8427600" cy="72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40000" lnSpcReduction="2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i="1" strike="noStrike" spc="-1">
                <a:solidFill>
                  <a:srgbClr val="002060"/>
                </a:solidFill>
                <a:latin typeface="Calibri"/>
                <a:ea typeface="DejaVu Sans"/>
              </a:rPr>
              <a:t>Portal Bezpieczeństwa i Obronności </a:t>
            </a:r>
            <a:endParaRPr lang="pl-PL" sz="4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i="1" strike="noStrike" spc="-1">
                <a:solidFill>
                  <a:srgbClr val="002060"/>
                </a:solidFill>
                <a:latin typeface="Calibri"/>
                <a:ea typeface="DejaVu Sans"/>
              </a:rPr>
              <a:t>Akademii Sztuki Wojennej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624240" y="2349000"/>
            <a:ext cx="8426160" cy="186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Wnioskodawca: Akademia Sztuki Wojennej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Beneficjent: Akademia Sztuki Wojennej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2060"/>
                </a:solidFill>
                <a:latin typeface="Calibri"/>
                <a:ea typeface="DejaVu Sans"/>
              </a:rPr>
              <a:t>Partnerzy Brak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0" y="4491360"/>
            <a:ext cx="1219032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CEL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82" name="CustomShape 5"/>
          <p:cNvSpPr/>
          <p:nvPr/>
        </p:nvSpPr>
        <p:spPr>
          <a:xfrm>
            <a:off x="288000" y="5632920"/>
            <a:ext cx="11590560" cy="106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6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Celem głównym projektu jest udostępnienie poprzez Portal Bezpieczeństwa I Obronności Akademii Sztuki Wojennej szerokiej grupie odbiorców ponad 40 tysięcy zdigitalizowanych dokumentów stanowiących zasoby nauki z zakresu obronności i bezpieczeństwa kraju gromadzone w Bibliotece  Głównej Akademii Sztuki Wojennej.</a:t>
            </a:r>
            <a:endParaRPr lang="pl-PL" sz="1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CustomShape 2"/>
          <p:cNvSpPr/>
          <p:nvPr/>
        </p:nvSpPr>
        <p:spPr>
          <a:xfrm>
            <a:off x="1834920" y="1395360"/>
            <a:ext cx="85078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OKRES REALIZACJI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85" name="Table 3"/>
          <p:cNvGraphicFramePr/>
          <p:nvPr/>
        </p:nvGraphicFramePr>
        <p:xfrm>
          <a:off x="635760" y="2133000"/>
          <a:ext cx="10946160" cy="1433520"/>
        </p:xfrm>
        <a:graphic>
          <a:graphicData uri="http://schemas.openxmlformats.org/drawingml/2006/table">
            <a:tbl>
              <a:tblPr/>
              <a:tblGrid>
                <a:gridCol w="1683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6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84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Planowany: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2017/01/09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2020/01/08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Faktyczny: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2017/01/09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2020/01/08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6" name="CustomShape 4"/>
          <p:cNvSpPr/>
          <p:nvPr/>
        </p:nvSpPr>
        <p:spPr>
          <a:xfrm>
            <a:off x="0" y="3573000"/>
            <a:ext cx="12190320" cy="57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20000"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KOSZT REALIZACJI PROJEKTU</a:t>
            </a:r>
            <a:endParaRPr lang="pl-PL" sz="4000" b="0" strike="noStrike" spc="-1">
              <a:latin typeface="Arial"/>
            </a:endParaRPr>
          </a:p>
        </p:txBody>
      </p:sp>
      <p:graphicFrame>
        <p:nvGraphicFramePr>
          <p:cNvPr id="87" name="Wykres 11"/>
          <p:cNvGraphicFramePr/>
          <p:nvPr/>
        </p:nvGraphicFramePr>
        <p:xfrm>
          <a:off x="2238840" y="3929040"/>
          <a:ext cx="7670520" cy="274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0" y="1484640"/>
            <a:ext cx="1219032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>
                <a:solidFill>
                  <a:srgbClr val="002060"/>
                </a:solidFill>
                <a:latin typeface="Calibri"/>
                <a:ea typeface="DejaVu Sans"/>
              </a:rPr>
              <a:t>ZAKRES PROJEKTU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492840" y="2258280"/>
            <a:ext cx="10377720" cy="530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DejaVu Sans"/>
              </a:rPr>
              <a:t>W wyniku realizacji projektu zostało zdigitalizowanych i udostępnionych ponad 43 tys. zdigitalizowanych dokumentów stanowiących zasoby nauki z zakresu obronności i bezpieczeństwa kraju gromadzone w Bibliotece Głównej Akademii Sztuki Wojennej. W projekcie przewidziano prowadzenie prac digitalizacyjnych wraz z niezbędnym wyposażeniem pracowni, a także działania w obszarze wyposażenia i uruchomienia Zintegrowanego Systemu Zarządzania Wiedzą i Informacją ASzWoj.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DejaVu Sans"/>
              </a:rPr>
              <a:t>Realizacja projektu oparta była na podziale zadaniowym, w którym wyodrębniono kamienie milowe z wyznaczonymi terminami realizacji. Zadania wyszczególnione w projekcie: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1 - Uruchomienie pracowni digitalizacyjnej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2 - Budowa systemu udostępniania zasobów naukowych ASzWoj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3 - Digitalizacja zasobów naukowych ASzWoj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4 - Promocja udostępnionych zasobów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i="1" strike="noStrike" spc="-1">
                <a:solidFill>
                  <a:srgbClr val="0070C0"/>
                </a:solidFill>
                <a:latin typeface="Calibri"/>
                <a:ea typeface="Times New Roman"/>
              </a:rPr>
              <a:t>Zadanie 5 - Zarządzanie projektem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2"/>
          <p:cNvSpPr/>
          <p:nvPr/>
        </p:nvSpPr>
        <p:spPr>
          <a:xfrm>
            <a:off x="0" y="1484640"/>
            <a:ext cx="12188880" cy="74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ZAKRES PROJEKTU</a:t>
            </a:r>
            <a:endParaRPr lang="pl-PL" sz="4000" b="0" strike="noStrike" spc="-1" dirty="0">
              <a:latin typeface="Arial"/>
            </a:endParaRPr>
          </a:p>
        </p:txBody>
      </p:sp>
      <p:sp>
        <p:nvSpPr>
          <p:cNvPr id="6" name="CustomShape 3"/>
          <p:cNvSpPr/>
          <p:nvPr/>
        </p:nvSpPr>
        <p:spPr>
          <a:xfrm>
            <a:off x="504000" y="2448000"/>
            <a:ext cx="10376280" cy="63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i="1" strike="noStrike" spc="-1" dirty="0">
                <a:solidFill>
                  <a:srgbClr val="0070C0"/>
                </a:solidFill>
                <a:latin typeface="Calibri"/>
                <a:ea typeface="Times New Roman"/>
              </a:rPr>
              <a:t>W trakcie realizacji projektu planowano osiągnąć następujące wskaźniki:</a:t>
            </a:r>
            <a:endParaRPr lang="pl-PL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 dirty="0">
              <a:latin typeface="Arial"/>
            </a:endParaRPr>
          </a:p>
        </p:txBody>
      </p:sp>
      <p:graphicFrame>
        <p:nvGraphicFramePr>
          <p:cNvPr id="7" name="Table 4"/>
          <p:cNvGraphicFramePr/>
          <p:nvPr/>
        </p:nvGraphicFramePr>
        <p:xfrm>
          <a:off x="864360" y="2853360"/>
          <a:ext cx="10223280" cy="3794400"/>
        </p:xfrm>
        <a:graphic>
          <a:graphicData uri="http://schemas.openxmlformats.org/drawingml/2006/table">
            <a:tbl>
              <a:tblPr/>
              <a:tblGrid>
                <a:gridCol w="713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43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9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08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5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LP.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Nazwa wskaźnika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Wartość docelowa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Wartość osiągnięta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Stopień realizacji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1.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Liczba podmiotów, które udostępniły on-line informacje sektora publicznego</a:t>
                      </a: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100%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2.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Liczba zdigitalizowanych dokumentów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40 725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40 725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100%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3. 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Liczba udostępnionych dokumentów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43 065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43 065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100%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1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4.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Liczba utworzonych API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100%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6800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2"/>
          <p:cNvSpPr/>
          <p:nvPr/>
        </p:nvSpPr>
        <p:spPr>
          <a:xfrm>
            <a:off x="0" y="1484640"/>
            <a:ext cx="12188880" cy="74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ZAKRES PROJEKTU cd.</a:t>
            </a:r>
            <a:endParaRPr lang="pl-PL" sz="4000" b="0" strike="noStrike" spc="-1" dirty="0">
              <a:latin typeface="Arial"/>
            </a:endParaRPr>
          </a:p>
        </p:txBody>
      </p:sp>
      <p:graphicFrame>
        <p:nvGraphicFramePr>
          <p:cNvPr id="9" name="Table 3"/>
          <p:cNvGraphicFramePr/>
          <p:nvPr/>
        </p:nvGraphicFramePr>
        <p:xfrm>
          <a:off x="943560" y="2460960"/>
          <a:ext cx="10223280" cy="2353680"/>
        </p:xfrm>
        <a:graphic>
          <a:graphicData uri="http://schemas.openxmlformats.org/drawingml/2006/table">
            <a:tbl>
              <a:tblPr/>
              <a:tblGrid>
                <a:gridCol w="713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43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9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08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5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LP.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Nazwa wskaźnika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Wartość docelowa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Wartość osiągnięta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Stopień realizacji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5.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Rozmiar </a:t>
                      </a:r>
                      <a:r>
                        <a:rPr lang="pl-PL" sz="1800" b="0" strike="noStrike" spc="-1" dirty="0" err="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zdigitalizowanej</a:t>
                      </a: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informacji sektora publicznego</a:t>
                      </a:r>
                      <a:endParaRPr lang="pl-PL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41 TB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62,80 TB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153,17%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6.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Rozmiar udostępnionych on-line informacji sektora publicznego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41 TB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62,80 TB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8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153,17%</a:t>
                      </a:r>
                      <a:endParaRPr lang="pl-PL" sz="1800" b="0" strike="noStrike" spc="-1" dirty="0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3934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2"/>
          <p:cNvSpPr/>
          <p:nvPr/>
        </p:nvSpPr>
        <p:spPr>
          <a:xfrm>
            <a:off x="1738440" y="1214280"/>
            <a:ext cx="85078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PRODUKTY PROJEKTU </a:t>
            </a:r>
            <a:r>
              <a:rPr lang="pl-PL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 </a:t>
            </a:r>
            <a:r>
              <a:rPr lang="pl-PL" sz="2400" b="1" strike="noStrike" spc="-1" dirty="0" smtClean="0">
                <a:solidFill>
                  <a:srgbClr val="002060"/>
                </a:solidFill>
                <a:latin typeface="Calibri"/>
                <a:ea typeface="DejaVu Sans"/>
              </a:rPr>
              <a:t>integracja</a:t>
            </a: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102" name="Table 3"/>
          <p:cNvGraphicFramePr/>
          <p:nvPr/>
        </p:nvGraphicFramePr>
        <p:xfrm>
          <a:off x="523800" y="1857240"/>
          <a:ext cx="11358360" cy="4666680"/>
        </p:xfrm>
        <a:graphic>
          <a:graphicData uri="http://schemas.openxmlformats.org/drawingml/2006/table">
            <a:tbl>
              <a:tblPr/>
              <a:tblGrid>
                <a:gridCol w="2357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2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356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29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07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produktu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Planowany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Faktyczny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Nazwa zintegrowanych systemów/ modułów/funkcjonalności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Uwagi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74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PORTAL BEZPIECZEŃSTWA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I OBRONNOŚCI AKADEMII SZTUKI WOJENNEJ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 dirty="0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W ramach projektu powstał system składający się z modułów: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Moduł wprowadzania dokumentów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Moduł archiwum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16000" indent="-215280" algn="just">
                        <a:lnSpc>
                          <a:spcPct val="107000"/>
                        </a:lnSpc>
                        <a:buClr>
                          <a:srgbClr val="0070C0"/>
                        </a:buClr>
                        <a:buFont typeface="StarSymbol"/>
                        <a:buChar char="-"/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Moduł Webowy, czyli portal który umożliwia publikowanie zasobów nauki w sieci Internet lub intranet.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Wykonanie API w ramach projektu umożliwi: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integrację istniejących w Akademii Sztuki Wojennej systemów bibliotecznych w ramach katalogu bibliotecznego opartego na oprogramowaniu SOWA2SQL firmy Sokrates software,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integrację katalogów bibliotecznych z innymi katalogami bibliotek będących członkami „Konsorcjum Bibliotek – Użytkowników Zintegrowanych Systemów Zarządzania Biblioteką SOWA1 lub SOWA2/MARC21”, którego Akademia Sztuki Wojennej jest członkiem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4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43.065 udostępnionych on-line dokumentów zawierających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informacje sektora publicznego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W ramach projektu udostępniono 43.065 dokumentów stanowiących zasoby nauki z zakresu obronności i bezpieczeństwa kraju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2"/>
          <p:cNvSpPr/>
          <p:nvPr/>
        </p:nvSpPr>
        <p:spPr>
          <a:xfrm>
            <a:off x="1775520" y="1484640"/>
            <a:ext cx="87112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PRODUKTY PROJEKTU </a:t>
            </a:r>
            <a:r>
              <a:rPr lang="pl-PL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 </a:t>
            </a:r>
            <a:r>
              <a:rPr lang="pl-PL" sz="2400" b="1" strike="noStrike" spc="-1" dirty="0" smtClean="0">
                <a:solidFill>
                  <a:srgbClr val="002060"/>
                </a:solidFill>
                <a:latin typeface="Calibri"/>
                <a:ea typeface="DejaVu Sans"/>
              </a:rPr>
              <a:t>komplementarność</a:t>
            </a: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106" name="Table 3"/>
          <p:cNvGraphicFramePr/>
          <p:nvPr/>
        </p:nvGraphicFramePr>
        <p:xfrm>
          <a:off x="695520" y="2338200"/>
          <a:ext cx="10800720" cy="2930682"/>
        </p:xfrm>
        <a:graphic>
          <a:graphicData uri="http://schemas.openxmlformats.org/drawingml/2006/table">
            <a:tbl>
              <a:tblPr/>
              <a:tblGrid>
                <a:gridCol w="3586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8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85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762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1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16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Nazwa produktu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Planowany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Faktyczny termin wdrożenia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Nazwa komplementarnych systemów/ modułów/funkcjonalności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Uwagi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PORTAL BEZPIECZEŃSTWA I OBRONNOŚCI AKADEMII SZTUKI WOJENNEJ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2020-01-08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Portal jest komplementarny z innymi systemami Akademii Sztuki Wojennej :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- systemem elektronicznej karty studenta (ELS) i elektronicznej karty doktoranckiej (ELD) ułatwiającej studentom i pracownikom dostęp np. do biblioteki.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16000" indent="-214920">
                        <a:lnSpc>
                          <a:spcPct val="100000"/>
                        </a:lnSpc>
                        <a:buClr>
                          <a:srgbClr val="0070C0"/>
                        </a:buClr>
                        <a:buFont typeface="StarSymbol"/>
                        <a:buChar char="-"/>
                      </a:pPr>
                      <a:r>
                        <a:rPr lang="pl-PL" sz="1200" b="0" i="1" strike="noStrike" spc="-1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elektronicznym system obiegu dokumentów ARCUS, który usprawnił obieg dokumentów w Akademii. 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5720" marR="45720">
                    <a:lnL w="12240">
                      <a:solidFill>
                        <a:srgbClr val="002060"/>
                      </a:solidFill>
                    </a:lnL>
                    <a:lnR w="12240">
                      <a:solidFill>
                        <a:srgbClr val="002060"/>
                      </a:solidFill>
                    </a:lnR>
                    <a:lnT w="12240">
                      <a:solidFill>
                        <a:srgbClr val="002060"/>
                      </a:solidFill>
                    </a:lnT>
                    <a:lnB w="12240">
                      <a:solidFill>
                        <a:srgbClr val="00206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 flipH="1">
            <a:off x="11794320" y="13034160"/>
            <a:ext cx="621720" cy="33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CustomShape 2"/>
          <p:cNvSpPr/>
          <p:nvPr/>
        </p:nvSpPr>
        <p:spPr>
          <a:xfrm>
            <a:off x="1775520" y="1484640"/>
            <a:ext cx="8639280" cy="74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  <a:spcAft>
                <a:spcPts val="1199"/>
              </a:spcAft>
            </a:pPr>
            <a:r>
              <a:rPr lang="pl-PL" sz="40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PRODUKTY PROJEKTU </a:t>
            </a:r>
            <a:r>
              <a:rPr lang="pl-PL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– </a:t>
            </a:r>
            <a:r>
              <a:rPr lang="pl-PL" sz="2400" b="1" strike="noStrike" spc="-1" dirty="0" smtClean="0">
                <a:solidFill>
                  <a:srgbClr val="002060"/>
                </a:solidFill>
                <a:latin typeface="Calibri"/>
                <a:ea typeface="DejaVu Sans"/>
              </a:rPr>
              <a:t>interoperacyjność</a:t>
            </a:r>
            <a:endParaRPr lang="pl-PL" sz="2400" b="0" strike="noStrike" spc="-1" dirty="0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6524640" y="2880000"/>
            <a:ext cx="1864080" cy="158364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1200" b="0" i="1" strike="noStrike" spc="-1">
                <a:solidFill>
                  <a:srgbClr val="FFFFFF"/>
                </a:solidFill>
                <a:latin typeface="Calibri"/>
                <a:ea typeface="DejaVu Sans"/>
              </a:rPr>
              <a:t>„Konsorcjum Bibliotek – Użytkowników Zintegrowanych Systemów Zarządzania Biblioteką SOWA1 lub SOWA2/MARC21”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3595680" y="3143160"/>
            <a:ext cx="1849320" cy="114156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7000"/>
              </a:lnSpc>
            </a:pPr>
            <a:r>
              <a:rPr lang="pl-PL" sz="900" b="0" i="1" strike="noStrike" spc="-1">
                <a:solidFill>
                  <a:srgbClr val="0070C0"/>
                </a:solidFill>
                <a:latin typeface="Calibri"/>
                <a:ea typeface="DejaVu Sans"/>
              </a:rPr>
              <a:t>PORTAL BEZPIECZEŃSTWA I OBRONNOŚCI </a:t>
            </a:r>
            <a:endParaRPr lang="pl-PL" sz="900" b="0" strike="noStrike" spc="-1">
              <a:latin typeface="Arial"/>
            </a:endParaRPr>
          </a:p>
          <a:p>
            <a:pPr algn="ctr">
              <a:lnSpc>
                <a:spcPct val="107000"/>
              </a:lnSpc>
            </a:pPr>
            <a:r>
              <a:rPr lang="pl-PL" sz="900" b="0" i="1" strike="noStrike" spc="-1">
                <a:solidFill>
                  <a:srgbClr val="0070C0"/>
                </a:solidFill>
                <a:latin typeface="Calibri"/>
                <a:ea typeface="DejaVu Sans"/>
              </a:rPr>
              <a:t>AKADEMII SZTUKI WOJENNEJ</a:t>
            </a:r>
            <a:endParaRPr lang="pl-PL" sz="900" b="0" strike="noStrike" spc="-1">
              <a:latin typeface="Arial"/>
            </a:endParaRPr>
          </a:p>
        </p:txBody>
      </p:sp>
      <p:sp>
        <p:nvSpPr>
          <p:cNvPr id="112" name="CustomShape 5"/>
          <p:cNvSpPr/>
          <p:nvPr/>
        </p:nvSpPr>
        <p:spPr>
          <a:xfrm>
            <a:off x="880920" y="3143160"/>
            <a:ext cx="1492200" cy="114156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1200" b="0" i="1" strike="noStrike" spc="-1">
                <a:solidFill>
                  <a:srgbClr val="FFFFFF"/>
                </a:solidFill>
                <a:latin typeface="Calibri"/>
                <a:ea typeface="DejaVu Sans"/>
              </a:rPr>
              <a:t>Obecny system biblioteczny Akademii Sztuki Wojennej oparty o system SOWA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113" name="CustomShape 6"/>
          <p:cNvSpPr/>
          <p:nvPr/>
        </p:nvSpPr>
        <p:spPr>
          <a:xfrm>
            <a:off x="8710920" y="2486880"/>
            <a:ext cx="1775520" cy="181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Oznaczenia powiązanych 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systemów: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planowany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modyfikowany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        istniejący</a:t>
            </a:r>
            <a:endParaRPr lang="pl-PL" sz="1200" b="0" strike="noStrike" spc="-1">
              <a:latin typeface="Arial"/>
            </a:endParaRPr>
          </a:p>
          <a:p>
            <a:pPr>
              <a:lnSpc>
                <a:spcPct val="105000"/>
              </a:lnSpc>
            </a:pPr>
            <a:r>
              <a:rPr lang="pl-PL" sz="1200" b="0" strike="noStrike" spc="-1">
                <a:solidFill>
                  <a:srgbClr val="44546A"/>
                </a:solidFill>
                <a:latin typeface="Calibri"/>
                <a:ea typeface="DejaVu Sans"/>
              </a:rPr>
              <a:t>dot. systemów własnych oraz innych jednostek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114" name="CustomShape 7"/>
          <p:cNvSpPr/>
          <p:nvPr/>
        </p:nvSpPr>
        <p:spPr>
          <a:xfrm>
            <a:off x="8856000" y="3096000"/>
            <a:ext cx="142200" cy="1432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CustomShape 8"/>
          <p:cNvSpPr/>
          <p:nvPr/>
        </p:nvSpPr>
        <p:spPr>
          <a:xfrm>
            <a:off x="8856000" y="3312000"/>
            <a:ext cx="142200" cy="1422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6" name="CustomShape 9"/>
          <p:cNvSpPr/>
          <p:nvPr/>
        </p:nvSpPr>
        <p:spPr>
          <a:xfrm>
            <a:off x="8856000" y="3529080"/>
            <a:ext cx="142200" cy="1422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CustomShape 11"/>
          <p:cNvSpPr/>
          <p:nvPr/>
        </p:nvSpPr>
        <p:spPr>
          <a:xfrm rot="10800000">
            <a:off x="2375280" y="3713940"/>
            <a:ext cx="1219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12"/>
          <p:cNvSpPr/>
          <p:nvPr/>
        </p:nvSpPr>
        <p:spPr>
          <a:xfrm>
            <a:off x="5446440" y="3714840"/>
            <a:ext cx="10767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CustomShape 13"/>
          <p:cNvSpPr/>
          <p:nvPr/>
        </p:nvSpPr>
        <p:spPr>
          <a:xfrm>
            <a:off x="2452680" y="3929040"/>
            <a:ext cx="1070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CustomShape 14"/>
          <p:cNvSpPr/>
          <p:nvPr/>
        </p:nvSpPr>
        <p:spPr>
          <a:xfrm rot="10800000">
            <a:off x="5452920" y="3852360"/>
            <a:ext cx="10702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5597D3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737</Words>
  <Application>Microsoft Office PowerPoint</Application>
  <PresentationFormat>Panoramiczny</PresentationFormat>
  <Paragraphs>147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2" baseType="lpstr">
      <vt:lpstr>Arial</vt:lpstr>
      <vt:lpstr>Calibri</vt:lpstr>
      <vt:lpstr>DejaVu Sans</vt:lpstr>
      <vt:lpstr>Noto Sans CJK SC</vt:lpstr>
      <vt:lpstr>StarSymbol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Buraczyński Łukasz</dc:creator>
  <dc:description/>
  <cp:lastModifiedBy>Autor</cp:lastModifiedBy>
  <cp:revision>32</cp:revision>
  <dcterms:created xsi:type="dcterms:W3CDTF">2017-01-27T12:50:17Z</dcterms:created>
  <dcterms:modified xsi:type="dcterms:W3CDTF">2020-06-19T05:32:44Z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Ministerstwo Cyfryzacji</vt:lpwstr>
  </property>
  <property fmtid="{D5CDD505-2E9C-101B-9397-08002B2CF9AE}" pid="4" name="ContentTypeId">
    <vt:lpwstr>0x0101002A0F86658914CB4B80809DCDA8479AE9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Panoramiczny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13</vt:i4>
  </property>
</Properties>
</file>