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66" r:id="rId2"/>
    <p:sldId id="362" r:id="rId3"/>
    <p:sldId id="321" r:id="rId4"/>
    <p:sldId id="349" r:id="rId5"/>
    <p:sldId id="360" r:id="rId6"/>
    <p:sldId id="363" r:id="rId7"/>
    <p:sldId id="263" r:id="rId8"/>
  </p:sldIdLst>
  <p:sldSz cx="10693400" cy="6011863"/>
  <p:notesSz cx="9931400" cy="6794500"/>
  <p:defaultTextStyle>
    <a:defPPr>
      <a:defRPr lang="is-IS"/>
    </a:defPPr>
    <a:lvl1pPr marL="0" algn="l" defTabSz="102786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13932" algn="l" defTabSz="102786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27865" algn="l" defTabSz="102786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41798" algn="l" defTabSz="102786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55731" algn="l" defTabSz="102786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69663" algn="l" defTabSz="102786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83597" algn="l" defTabSz="102786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97530" algn="l" defTabSz="102786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111463" algn="l" defTabSz="102786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93">
          <p15:clr>
            <a:srgbClr val="A4A3A4"/>
          </p15:clr>
        </p15:guide>
        <p15:guide id="2" orient="horz" pos="223">
          <p15:clr>
            <a:srgbClr val="A4A3A4"/>
          </p15:clr>
        </p15:guide>
        <p15:guide id="3" orient="horz" pos="986">
          <p15:clr>
            <a:srgbClr val="A4A3A4"/>
          </p15:clr>
        </p15:guide>
        <p15:guide id="4" orient="horz" pos="1082">
          <p15:clr>
            <a:srgbClr val="A4A3A4"/>
          </p15:clr>
        </p15:guide>
        <p15:guide id="5" orient="horz" pos="1846">
          <p15:clr>
            <a:srgbClr val="A4A3A4"/>
          </p15:clr>
        </p15:guide>
        <p15:guide id="6" orient="horz" pos="1941">
          <p15:clr>
            <a:srgbClr val="A4A3A4"/>
          </p15:clr>
        </p15:guide>
        <p15:guide id="7" orient="horz" pos="2709">
          <p15:clr>
            <a:srgbClr val="A4A3A4"/>
          </p15:clr>
        </p15:guide>
        <p15:guide id="8" orient="horz" pos="2801">
          <p15:clr>
            <a:srgbClr val="A4A3A4"/>
          </p15:clr>
        </p15:guide>
        <p15:guide id="9" orient="horz" pos="3571">
          <p15:clr>
            <a:srgbClr val="A4A3A4"/>
          </p15:clr>
        </p15:guide>
        <p15:guide id="10" pos="3368">
          <p15:clr>
            <a:srgbClr val="A4A3A4"/>
          </p15:clr>
        </p15:guide>
        <p15:guide id="11" pos="1272">
          <p15:clr>
            <a:srgbClr val="A4A3A4"/>
          </p15:clr>
        </p15:guide>
        <p15:guide id="12" pos="345">
          <p15:clr>
            <a:srgbClr val="A4A3A4"/>
          </p15:clr>
        </p15:guide>
        <p15:guide id="13" pos="1372">
          <p15:clr>
            <a:srgbClr val="A4A3A4"/>
          </p15:clr>
        </p15:guide>
        <p15:guide id="14" pos="2302">
          <p15:clr>
            <a:srgbClr val="A4A3A4"/>
          </p15:clr>
        </p15:guide>
        <p15:guide id="15" pos="2393">
          <p15:clr>
            <a:srgbClr val="A4A3A4"/>
          </p15:clr>
        </p15:guide>
        <p15:guide id="16" pos="3341">
          <p15:clr>
            <a:srgbClr val="A4A3A4"/>
          </p15:clr>
        </p15:guide>
        <p15:guide id="17" pos="3395">
          <p15:clr>
            <a:srgbClr val="A4A3A4"/>
          </p15:clr>
        </p15:guide>
        <p15:guide id="18" pos="4343">
          <p15:clr>
            <a:srgbClr val="A4A3A4"/>
          </p15:clr>
        </p15:guide>
        <p15:guide id="19" pos="4457">
          <p15:clr>
            <a:srgbClr val="A4A3A4"/>
          </p15:clr>
        </p15:guide>
        <p15:guide id="20" pos="5357">
          <p15:clr>
            <a:srgbClr val="A4A3A4"/>
          </p15:clr>
        </p15:guide>
        <p15:guide id="21" pos="5464">
          <p15:clr>
            <a:srgbClr val="A4A3A4"/>
          </p15:clr>
        </p15:guide>
        <p15:guide id="22" pos="64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200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44" autoAdjust="0"/>
    <p:restoredTop sz="95483" autoAdjust="0"/>
  </p:normalViewPr>
  <p:slideViewPr>
    <p:cSldViewPr snapToObjects="1" showGuides="1">
      <p:cViewPr varScale="1">
        <p:scale>
          <a:sx n="137" d="100"/>
          <a:sy n="137" d="100"/>
        </p:scale>
        <p:origin x="288" y="120"/>
      </p:cViewPr>
      <p:guideLst>
        <p:guide orient="horz" pos="1893"/>
        <p:guide orient="horz" pos="223"/>
        <p:guide orient="horz" pos="986"/>
        <p:guide orient="horz" pos="1082"/>
        <p:guide orient="horz" pos="1846"/>
        <p:guide orient="horz" pos="1941"/>
        <p:guide orient="horz" pos="2709"/>
        <p:guide orient="horz" pos="2801"/>
        <p:guide orient="horz" pos="3571"/>
        <p:guide pos="3368"/>
        <p:guide pos="1272"/>
        <p:guide pos="345"/>
        <p:guide pos="1372"/>
        <p:guide pos="2302"/>
        <p:guide pos="2393"/>
        <p:guide pos="3341"/>
        <p:guide pos="3395"/>
        <p:guide pos="4343"/>
        <p:guide pos="4457"/>
        <p:guide pos="5357"/>
        <p:guide pos="5464"/>
        <p:guide pos="640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Objects="1">
      <p:cViewPr varScale="1">
        <p:scale>
          <a:sx n="112" d="100"/>
          <a:sy n="112" d="100"/>
        </p:scale>
        <p:origin x="214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C67E5EF-7446-4536-9B7F-58FE5085CD6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3713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D4A81D-C7E5-4980-A831-46155EFC74F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26100" y="0"/>
            <a:ext cx="4303713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71F86E-8C52-430F-88ED-1F53046B1253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03C018-BDEC-4C5E-8B19-B9876333EFD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453188"/>
            <a:ext cx="4303713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0C18F0-B27B-4A6A-9C62-3CA457E2379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26100" y="6453188"/>
            <a:ext cx="4303713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D5E460-25DE-4B4E-875A-8A480A7FEC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32946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3607" cy="3409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5495" y="0"/>
            <a:ext cx="4303607" cy="3409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5C228D-0F13-4067-A04A-0EA5AADDBD76}" type="datetimeFigureOut">
              <a:rPr lang="is-IS" smtClean="0"/>
              <a:t>2.3.2020</a:t>
            </a:fld>
            <a:endParaRPr lang="is-I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9875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s-I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3140" y="3269853"/>
            <a:ext cx="7945120" cy="267533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3596"/>
            <a:ext cx="4303607" cy="3409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5495" y="6453596"/>
            <a:ext cx="4303607" cy="3409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3B83E1-6AA2-4332-BE8E-BB7440B9FE04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5108252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3B83E1-6AA2-4332-BE8E-BB7440B9FE04}" type="slidenum">
              <a:rPr lang="is-IS" smtClean="0"/>
              <a:t>1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4487393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B1443F-F654-4DBB-9506-419F86F5EAA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991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79413" y="685800"/>
            <a:ext cx="6099175" cy="3429000"/>
          </a:xfrm>
          <a:ln/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s-IS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685817" indent="-263776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055103" indent="-211021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477145" indent="-211021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899186" indent="-211021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321227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743269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165310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587351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1E8B833-029E-4D97-9774-1979EA06B8BA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0033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5B0FA5-733C-47E6-A7B5-B99D2E0D642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434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8010996" y="354013"/>
            <a:ext cx="2160117" cy="4916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533018" y="343843"/>
            <a:ext cx="7971578" cy="5313987"/>
          </a:xfrm>
          <a:prstGeom prst="rect">
            <a:avLst/>
          </a:prstGeom>
          <a:solidFill>
            <a:srgbClr val="FFD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787" tIns="51393" rIns="102787" bIns="51393"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467AD-2755-4CF1-B008-EC9A28E60D01}" type="datetimeFigureOut">
              <a:rPr lang="is-IS" smtClean="0"/>
              <a:t>2.3.2020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A6D4E-3E60-42A7-B540-54A4D9CA9608}" type="slidenum">
              <a:rPr lang="is-IS" smtClean="0"/>
              <a:t>‹#›</a:t>
            </a:fld>
            <a:endParaRPr lang="is-IS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533018" y="3013375"/>
            <a:ext cx="6328582" cy="128009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7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5381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762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143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524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905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28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7667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048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is-IS" dirty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533018" y="1416744"/>
            <a:ext cx="7971578" cy="1514654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is-IS" dirty="0"/>
          </a:p>
        </p:txBody>
      </p:sp>
      <p:pic>
        <p:nvPicPr>
          <p:cNvPr id="12" name="Picture 4" descr="C:\Users\sb\Desktop\Afmælismerki_lóðrétt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035"/>
          <a:stretch/>
        </p:blipFill>
        <p:spPr bwMode="auto">
          <a:xfrm>
            <a:off x="8767080" y="357401"/>
            <a:ext cx="1332781" cy="848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8405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7666" y="1718393"/>
            <a:ext cx="9598070" cy="4014483"/>
          </a:xfrm>
          <a:prstGeom prst="rect">
            <a:avLst/>
          </a:prstGeom>
        </p:spPr>
        <p:txBody>
          <a:bodyPr/>
          <a:lstStyle>
            <a:lvl1pPr marL="403582" marR="0" indent="-403582" algn="l" defTabSz="10762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2000">
                <a:solidFill>
                  <a:srgbClr val="404040"/>
                </a:solidFill>
                <a:latin typeface="+mn-lt"/>
              </a:defRPr>
            </a:lvl1pPr>
            <a:lvl2pPr marL="874426" marR="0" indent="-336318" algn="l" defTabSz="10762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2pPr>
            <a:lvl3pPr marL="1345270" marR="0" indent="-269054" algn="l" defTabSz="10762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3pPr>
            <a:lvl4pPr marL="1883378" marR="0" indent="-269054" algn="l" defTabSz="10762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4pPr>
            <a:lvl5pPr marL="2421487" marR="0" indent="-269054" algn="l" defTabSz="10762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5pPr>
          </a:lstStyle>
          <a:p>
            <a:pPr marL="403582" marR="0" lvl="0" indent="-403582" algn="l" defTabSz="10762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Edit Master text styles</a:t>
            </a:r>
          </a:p>
          <a:p>
            <a:pPr marL="403582" marR="0" lvl="1" indent="-403582" algn="l" defTabSz="10762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403582" marR="0" lvl="2" indent="-403582" algn="l" defTabSz="10762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403582" marR="0" lvl="3" indent="-403582" algn="l" defTabSz="10762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</a:p>
          <a:p>
            <a:pPr marL="403582" marR="0" lvl="4" indent="-403582" algn="l" defTabSz="10762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is-I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467AD-2755-4CF1-B008-EC9A28E60D01}" type="datetimeFigureOut">
              <a:rPr lang="is-IS" smtClean="0"/>
              <a:t>2.3.2020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A6D4E-3E60-42A7-B540-54A4D9CA9608}" type="slidenum">
              <a:rPr lang="is-IS" smtClean="0"/>
              <a:t>‹#›</a:t>
            </a:fld>
            <a:endParaRPr lang="is-I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547688" y="354033"/>
            <a:ext cx="7956550" cy="1212392"/>
          </a:xfrm>
          <a:prstGeom prst="rect">
            <a:avLst/>
          </a:prstGeom>
        </p:spPr>
        <p:txBody>
          <a:bodyPr vert="horz" lIns="107621" tIns="53811" rIns="107621" bIns="53811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1327608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670" y="354033"/>
            <a:ext cx="8138866" cy="1212391"/>
          </a:xfrm>
          <a:prstGeom prst="rect">
            <a:avLst/>
          </a:prstGeom>
        </p:spPr>
        <p:txBody>
          <a:bodyPr/>
          <a:lstStyle>
            <a:lvl1pPr algn="l"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is-I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670" y="1718391"/>
            <a:ext cx="4769331" cy="3862988"/>
          </a:xfrm>
          <a:prstGeom prst="rect">
            <a:avLst/>
          </a:prstGeom>
        </p:spPr>
        <p:txBody>
          <a:bodyPr/>
          <a:lstStyle>
            <a:lvl1pPr marL="403582" marR="0" indent="-403582" algn="l" defTabSz="10762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2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  <a:lvl2pPr marL="874426" marR="0" indent="-336318" algn="l" defTabSz="10762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2pPr>
            <a:lvl3pPr marL="1345270" marR="0" indent="-269054" algn="l" defTabSz="10762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3pPr>
            <a:lvl4pPr marL="1883378" marR="0" indent="-269054" algn="l" defTabSz="10762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4pPr>
            <a:lvl5pPr marL="2421487" marR="0" indent="-269054" algn="l" defTabSz="10762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marL="403582" marR="0" lvl="0" indent="-403582" algn="l" defTabSz="10762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Edit Master text styles</a:t>
            </a:r>
          </a:p>
          <a:p>
            <a:pPr marL="403582" marR="0" lvl="1" indent="-403582" algn="l" defTabSz="10762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403582" marR="0" lvl="2" indent="-403582" algn="l" defTabSz="10762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403582" marR="0" lvl="3" indent="-403582" algn="l" defTabSz="10762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</a:p>
          <a:p>
            <a:pPr marL="403582" marR="0" lvl="4" indent="-403582" algn="l" defTabSz="10762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is-I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89402" y="1718391"/>
            <a:ext cx="4756335" cy="3939441"/>
          </a:xfrm>
          <a:prstGeom prst="rect">
            <a:avLst/>
          </a:prstGeom>
        </p:spPr>
        <p:txBody>
          <a:bodyPr/>
          <a:lstStyle>
            <a:lvl1pPr marL="403582" marR="0" indent="-403582" algn="l" defTabSz="10762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2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  <a:lvl2pPr marL="874426" marR="0" indent="-336318" algn="l" defTabSz="10762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2pPr>
            <a:lvl3pPr marL="1345270" marR="0" indent="-269054" algn="l" defTabSz="10762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3pPr>
            <a:lvl4pPr marL="1883378" marR="0" indent="-269054" algn="l" defTabSz="10762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4pPr>
            <a:lvl5pPr marL="2421487" marR="0" indent="-269054" algn="l" defTabSz="10762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marL="403582" marR="0" lvl="0" indent="-403582" algn="l" defTabSz="10762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Edit Master text styles</a:t>
            </a:r>
          </a:p>
          <a:p>
            <a:pPr marL="403582" marR="0" lvl="1" indent="-403582" algn="l" defTabSz="10762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403582" marR="0" lvl="2" indent="-403582" algn="l" defTabSz="10762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403582" marR="0" lvl="3" indent="-403582" algn="l" defTabSz="10762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</a:p>
          <a:p>
            <a:pPr marL="403582" marR="0" lvl="4" indent="-403582" algn="l" defTabSz="107621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is-I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467AD-2755-4CF1-B008-EC9A28E60D01}" type="datetimeFigureOut">
              <a:rPr lang="is-IS" smtClean="0"/>
              <a:t>2.3.2020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A6D4E-3E60-42A7-B540-54A4D9CA960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155549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670" y="354033"/>
            <a:ext cx="7969925" cy="1212391"/>
          </a:xfrm>
          <a:prstGeom prst="rect">
            <a:avLst/>
          </a:prstGeom>
        </p:spPr>
        <p:txBody>
          <a:bodyPr/>
          <a:lstStyle>
            <a:lvl1pPr algn="l">
              <a:defRPr sz="44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is-I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467AD-2755-4CF1-B008-EC9A28E60D01}" type="datetimeFigureOut">
              <a:rPr lang="is-IS" smtClean="0"/>
              <a:t>2.3.2020</a:t>
            </a:fld>
            <a:endParaRPr lang="is-I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A6D4E-3E60-42A7-B540-54A4D9CA960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030971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jec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7666" y="354033"/>
            <a:ext cx="8654972" cy="121239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467AD-2755-4CF1-B008-EC9A28E60D01}" type="datetimeFigureOut">
              <a:rPr lang="is-IS" smtClean="0"/>
              <a:t>2.3.2020</a:t>
            </a:fld>
            <a:endParaRPr lang="is-I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A6D4E-3E60-42A7-B540-54A4D9CA9608}" type="slidenum">
              <a:rPr lang="is-IS" smtClean="0"/>
              <a:t>‹#›</a:t>
            </a:fld>
            <a:endParaRPr lang="is-I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47668" y="1718394"/>
            <a:ext cx="3106757" cy="16115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7075488" y="1718394"/>
            <a:ext cx="3095625" cy="16115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3788115" y="1718394"/>
            <a:ext cx="3106757" cy="16115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able Placeholder 7"/>
          <p:cNvSpPr>
            <a:spLocks noGrp="1"/>
          </p:cNvSpPr>
          <p:nvPr>
            <p:ph type="tbl" sz="quarter" idx="18"/>
          </p:nvPr>
        </p:nvSpPr>
        <p:spPr>
          <a:xfrm>
            <a:off x="547237" y="3329967"/>
            <a:ext cx="3107188" cy="232959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12" name="Table Placeholder 7"/>
          <p:cNvSpPr>
            <a:spLocks noGrp="1"/>
          </p:cNvSpPr>
          <p:nvPr>
            <p:ph type="tbl" sz="quarter" idx="19"/>
          </p:nvPr>
        </p:nvSpPr>
        <p:spPr>
          <a:xfrm>
            <a:off x="3798888" y="3329967"/>
            <a:ext cx="3095625" cy="232959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13" name="Table Placeholder 7"/>
          <p:cNvSpPr>
            <a:spLocks noGrp="1"/>
          </p:cNvSpPr>
          <p:nvPr>
            <p:ph type="tbl" sz="quarter" idx="20"/>
          </p:nvPr>
        </p:nvSpPr>
        <p:spPr>
          <a:xfrm>
            <a:off x="7075488" y="3329967"/>
            <a:ext cx="3095625" cy="232959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88853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467AD-2755-4CF1-B008-EC9A28E60D01}" type="datetimeFigureOut">
              <a:rPr lang="is-IS" smtClean="0"/>
              <a:t>2.3.2020</a:t>
            </a:fld>
            <a:endParaRPr lang="is-I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A6D4E-3E60-42A7-B540-54A4D9CA9608}" type="slidenum">
              <a:rPr lang="is-IS" smtClean="0"/>
              <a:t>‹#›</a:t>
            </a:fld>
            <a:endParaRPr lang="is-IS"/>
          </a:p>
        </p:txBody>
      </p:sp>
      <p:sp>
        <p:nvSpPr>
          <p:cNvPr id="5" name="Rectangle 4"/>
          <p:cNvSpPr/>
          <p:nvPr userDrawn="1"/>
        </p:nvSpPr>
        <p:spPr>
          <a:xfrm>
            <a:off x="8010996" y="354013"/>
            <a:ext cx="2160117" cy="4916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074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ulur bakgrunnu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467AD-2755-4CF1-B008-EC9A28E60D01}" type="datetimeFigureOut">
              <a:rPr lang="is-IS" smtClean="0"/>
              <a:t>2.3.2020</a:t>
            </a:fld>
            <a:endParaRPr lang="is-I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A6D4E-3E60-42A7-B540-54A4D9CA9608}" type="slidenum">
              <a:rPr lang="is-IS" smtClean="0"/>
              <a:t>‹#›</a:t>
            </a:fld>
            <a:endParaRPr lang="is-IS"/>
          </a:p>
        </p:txBody>
      </p:sp>
      <p:sp>
        <p:nvSpPr>
          <p:cNvPr id="5" name="Rectangle 4"/>
          <p:cNvSpPr/>
          <p:nvPr userDrawn="1"/>
        </p:nvSpPr>
        <p:spPr>
          <a:xfrm>
            <a:off x="8010996" y="354013"/>
            <a:ext cx="2160117" cy="491678"/>
          </a:xfrm>
          <a:prstGeom prst="rect">
            <a:avLst/>
          </a:prstGeom>
          <a:solidFill>
            <a:srgbClr val="FFD200"/>
          </a:solidFill>
          <a:ln>
            <a:solidFill>
              <a:srgbClr val="FFD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567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ojec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7666" y="354033"/>
            <a:ext cx="8654972" cy="121239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4178C-A53E-468F-BA9E-77161F5E74C1}" type="datetimeFigureOut">
              <a:rPr lang="is-IS" smtClean="0"/>
              <a:t>2.3.2020</a:t>
            </a:fld>
            <a:endParaRPr lang="is-I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52305-852E-48D6-9697-69DF3AA64FCE}" type="slidenum">
              <a:rPr lang="is-IS" smtClean="0"/>
              <a:t>‹#›</a:t>
            </a:fld>
            <a:endParaRPr lang="is-I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65519" y="1743723"/>
            <a:ext cx="3070925" cy="17987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3830089" y="1743723"/>
            <a:ext cx="3070925" cy="17987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7056961" y="1743723"/>
            <a:ext cx="3070925" cy="17987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Table Placeholder 7"/>
          <p:cNvSpPr>
            <a:spLocks noGrp="1"/>
          </p:cNvSpPr>
          <p:nvPr>
            <p:ph type="tbl" sz="quarter" idx="16"/>
          </p:nvPr>
        </p:nvSpPr>
        <p:spPr>
          <a:xfrm>
            <a:off x="565516" y="3542484"/>
            <a:ext cx="3070925" cy="208250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14" name="Table Placeholder 7"/>
          <p:cNvSpPr>
            <a:spLocks noGrp="1"/>
          </p:cNvSpPr>
          <p:nvPr>
            <p:ph type="tbl" sz="quarter" idx="17"/>
          </p:nvPr>
        </p:nvSpPr>
        <p:spPr>
          <a:xfrm>
            <a:off x="7056959" y="3542484"/>
            <a:ext cx="3070925" cy="208250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15" name="Table Placeholder 7"/>
          <p:cNvSpPr>
            <a:spLocks noGrp="1"/>
          </p:cNvSpPr>
          <p:nvPr>
            <p:ph type="tbl" sz="quarter" idx="18"/>
          </p:nvPr>
        </p:nvSpPr>
        <p:spPr>
          <a:xfrm>
            <a:off x="3830089" y="3542484"/>
            <a:ext cx="3070925" cy="208250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3277781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0940" y="313663"/>
            <a:ext cx="7917229" cy="672312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857" b="1" cap="none" baseline="0"/>
            </a:lvl1pPr>
          </a:lstStyle>
          <a:p>
            <a:r>
              <a:rPr lang="de-DE" dirty="0"/>
              <a:t>Text durch Klicken hinzufügen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79376" y="1049097"/>
            <a:ext cx="7918123" cy="53664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805">
                <a:solidFill>
                  <a:schemeClr val="tx1">
                    <a:tint val="75000"/>
                  </a:schemeClr>
                </a:solidFill>
              </a:defRPr>
            </a:lvl1pPr>
            <a:lvl2pPr marL="400782" indent="0">
              <a:buNone/>
              <a:defRPr sz="1578">
                <a:solidFill>
                  <a:schemeClr val="tx1">
                    <a:tint val="75000"/>
                  </a:schemeClr>
                </a:solidFill>
              </a:defRPr>
            </a:lvl2pPr>
            <a:lvl3pPr marL="801563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3pPr>
            <a:lvl4pPr marL="1202345" indent="0">
              <a:buNone/>
              <a:defRPr sz="1227">
                <a:solidFill>
                  <a:schemeClr val="tx1">
                    <a:tint val="75000"/>
                  </a:schemeClr>
                </a:solidFill>
              </a:defRPr>
            </a:lvl4pPr>
            <a:lvl5pPr marL="1603126" indent="0">
              <a:buNone/>
              <a:defRPr sz="1227">
                <a:solidFill>
                  <a:schemeClr val="tx1">
                    <a:tint val="75000"/>
                  </a:schemeClr>
                </a:solidFill>
              </a:defRPr>
            </a:lvl5pPr>
            <a:lvl6pPr marL="2003908" indent="0">
              <a:buNone/>
              <a:defRPr sz="1227">
                <a:solidFill>
                  <a:schemeClr val="tx1">
                    <a:tint val="75000"/>
                  </a:schemeClr>
                </a:solidFill>
              </a:defRPr>
            </a:lvl6pPr>
            <a:lvl7pPr marL="2404689" indent="0">
              <a:buNone/>
              <a:defRPr sz="1227">
                <a:solidFill>
                  <a:schemeClr val="tx1">
                    <a:tint val="75000"/>
                  </a:schemeClr>
                </a:solidFill>
              </a:defRPr>
            </a:lvl7pPr>
            <a:lvl8pPr marL="2805471" indent="0">
              <a:buNone/>
              <a:defRPr sz="1227">
                <a:solidFill>
                  <a:schemeClr val="tx1">
                    <a:tint val="75000"/>
                  </a:schemeClr>
                </a:solidFill>
              </a:defRPr>
            </a:lvl8pPr>
            <a:lvl9pPr marL="3206252" indent="0">
              <a:buNone/>
              <a:defRPr sz="122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Durch</a:t>
            </a:r>
            <a:r>
              <a:rPr lang="en-US" dirty="0"/>
              <a:t> </a:t>
            </a:r>
            <a:r>
              <a:rPr lang="en-US" dirty="0" err="1"/>
              <a:t>Klicken</a:t>
            </a:r>
            <a:r>
              <a:rPr lang="en-US" dirty="0"/>
              <a:t> </a:t>
            </a:r>
            <a:r>
              <a:rPr lang="en-US" dirty="0" err="1"/>
              <a:t>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8692E-4F6E-45F9-9401-7273C3B899D4}" type="datetime1">
              <a:rPr lang="is-IS" smtClean="0"/>
              <a:t>2.3.2020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528B3-ABDE-42E8-AF94-3DD7835D9B89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51809" y="1743723"/>
            <a:ext cx="3070925" cy="1798760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Bild durch Klicken auf Symbol hinzufügen</a:t>
            </a:r>
            <a:endParaRPr lang="en-US" dirty="0"/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3816379" y="1743723"/>
            <a:ext cx="3070925" cy="1798760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Bild durch Klicken auf Symbol hinzufügen</a:t>
            </a:r>
            <a:endParaRPr lang="en-US" dirty="0"/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7056961" y="1743723"/>
            <a:ext cx="3070925" cy="179876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5" name="Table Placeholder 7"/>
          <p:cNvSpPr>
            <a:spLocks noGrp="1"/>
          </p:cNvSpPr>
          <p:nvPr>
            <p:ph type="tbl" sz="quarter" idx="16"/>
          </p:nvPr>
        </p:nvSpPr>
        <p:spPr>
          <a:xfrm>
            <a:off x="565516" y="3542484"/>
            <a:ext cx="3070925" cy="2082504"/>
          </a:xfrm>
          <a:prstGeom prst="rect">
            <a:avLst/>
          </a:prstGeom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16" name="Table Placeholder 7"/>
          <p:cNvSpPr>
            <a:spLocks noGrp="1"/>
          </p:cNvSpPr>
          <p:nvPr>
            <p:ph type="tbl" sz="quarter" idx="17"/>
          </p:nvPr>
        </p:nvSpPr>
        <p:spPr>
          <a:xfrm>
            <a:off x="7056959" y="3542484"/>
            <a:ext cx="3070925" cy="208250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17" name="Table Placeholder 7"/>
          <p:cNvSpPr>
            <a:spLocks noGrp="1"/>
          </p:cNvSpPr>
          <p:nvPr>
            <p:ph type="tbl" sz="quarter" idx="18"/>
          </p:nvPr>
        </p:nvSpPr>
        <p:spPr>
          <a:xfrm>
            <a:off x="3830089" y="3542484"/>
            <a:ext cx="3070925" cy="208250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96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671" y="5572108"/>
            <a:ext cx="2495127" cy="320076"/>
          </a:xfrm>
          <a:prstGeom prst="rect">
            <a:avLst/>
          </a:prstGeom>
        </p:spPr>
        <p:txBody>
          <a:bodyPr vert="horz" lIns="102787" tIns="51393" rIns="102787" bIns="51393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3467AD-2755-4CF1-B008-EC9A28E60D01}" type="datetimeFigureOut">
              <a:rPr lang="is-IS" smtClean="0"/>
              <a:t>2.3.2020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3580" y="5572108"/>
            <a:ext cx="3386243" cy="320076"/>
          </a:xfrm>
          <a:prstGeom prst="rect">
            <a:avLst/>
          </a:prstGeom>
        </p:spPr>
        <p:txBody>
          <a:bodyPr vert="horz" lIns="102787" tIns="51393" rIns="102787" bIns="51393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63603" y="5572108"/>
            <a:ext cx="2495127" cy="320076"/>
          </a:xfrm>
          <a:prstGeom prst="rect">
            <a:avLst/>
          </a:prstGeom>
        </p:spPr>
        <p:txBody>
          <a:bodyPr vert="horz" lIns="102787" tIns="51393" rIns="102787" bIns="51393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A6D4E-3E60-42A7-B540-54A4D9CA9608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713674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7" r:id="rId5"/>
    <p:sldLayoutId id="2147483655" r:id="rId6"/>
    <p:sldLayoutId id="2147483656" r:id="rId7"/>
    <p:sldLayoutId id="2147483672" r:id="rId8"/>
    <p:sldLayoutId id="2147483673" r:id="rId9"/>
  </p:sldLayoutIdLst>
  <p:txStyles>
    <p:titleStyle>
      <a:lvl1pPr algn="l" defTabSz="1027865" rtl="0" eaLnBrk="1" latinLnBrk="0" hangingPunct="1">
        <a:spcBef>
          <a:spcPct val="0"/>
        </a:spcBef>
        <a:buNone/>
        <a:defRPr sz="4400" b="1" kern="1200">
          <a:ln w="3175">
            <a:solidFill>
              <a:srgbClr val="404040"/>
            </a:solidFill>
          </a:ln>
          <a:solidFill>
            <a:srgbClr val="FFD200"/>
          </a:solidFill>
          <a:latin typeface="+mj-lt"/>
          <a:ea typeface="Greta Text Pro BoldMin" pitchFamily="50" charset="0"/>
          <a:cs typeface="Andalus" pitchFamily="18" charset="-78"/>
        </a:defRPr>
      </a:lvl1pPr>
    </p:titleStyle>
    <p:bodyStyle>
      <a:lvl1pPr marL="403582" marR="0" indent="-403582" algn="l" defTabSz="1076216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2000" kern="1200">
          <a:solidFill>
            <a:srgbClr val="404040"/>
          </a:solidFill>
          <a:latin typeface="Greta Text Pro RegMin" pitchFamily="50" charset="0"/>
          <a:ea typeface="Greta Text Pro RegMin" pitchFamily="50" charset="0"/>
          <a:cs typeface="+mn-cs"/>
        </a:defRPr>
      </a:lvl1pPr>
      <a:lvl2pPr marL="874426" marR="0" indent="-336318" algn="l" defTabSz="1076216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3200" kern="1200">
          <a:solidFill>
            <a:srgbClr val="404040"/>
          </a:solidFill>
          <a:latin typeface="Greta Text Pro Light" pitchFamily="50" charset="0"/>
          <a:ea typeface="Greta Text Pro Light" pitchFamily="50" charset="0"/>
          <a:cs typeface="+mn-cs"/>
        </a:defRPr>
      </a:lvl2pPr>
      <a:lvl3pPr marL="1345270" marR="0" indent="-269054" algn="l" defTabSz="1076216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2700" kern="1200">
          <a:solidFill>
            <a:srgbClr val="404040"/>
          </a:solidFill>
          <a:latin typeface="Greta Text Pro Light" pitchFamily="50" charset="0"/>
          <a:ea typeface="Greta Text Pro Light" pitchFamily="50" charset="0"/>
          <a:cs typeface="+mn-cs"/>
        </a:defRPr>
      </a:lvl3pPr>
      <a:lvl4pPr marL="1883378" marR="0" indent="-269054" algn="l" defTabSz="1076216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200" kern="1200">
          <a:solidFill>
            <a:srgbClr val="404040"/>
          </a:solidFill>
          <a:latin typeface="Greta Text Pro Light" pitchFamily="50" charset="0"/>
          <a:ea typeface="Greta Text Pro Light" pitchFamily="50" charset="0"/>
          <a:cs typeface="+mn-cs"/>
        </a:defRPr>
      </a:lvl4pPr>
      <a:lvl5pPr marL="2421487" marR="0" indent="-269054" algn="l" defTabSz="1076216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»"/>
        <a:tabLst/>
        <a:defRPr sz="2200" kern="1200">
          <a:solidFill>
            <a:srgbClr val="404040"/>
          </a:solidFill>
          <a:latin typeface="Greta Text Pro Light" pitchFamily="50" charset="0"/>
          <a:ea typeface="Greta Text Pro Light" pitchFamily="50" charset="0"/>
          <a:cs typeface="+mn-cs"/>
        </a:defRPr>
      </a:lvl5pPr>
      <a:lvl6pPr marL="2826630" indent="-256967" algn="l" defTabSz="102786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40563" indent="-256967" algn="l" defTabSz="102786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54496" indent="-256967" algn="l" defTabSz="102786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68428" indent="-256967" algn="l" defTabSz="102786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s-IS"/>
      </a:defPPr>
      <a:lvl1pPr marL="0" algn="l" defTabSz="102786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3932" algn="l" defTabSz="102786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27865" algn="l" defTabSz="102786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41798" algn="l" defTabSz="102786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731" algn="l" defTabSz="102786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69663" algn="l" defTabSz="102786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83597" algn="l" defTabSz="102786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97530" algn="l" defTabSz="102786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111463" algn="l" defTabSz="102786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533018" y="1133723"/>
            <a:ext cx="7971578" cy="1514654"/>
          </a:xfrm>
        </p:spPr>
        <p:txBody>
          <a:bodyPr>
            <a:normAutofit/>
          </a:bodyPr>
          <a:lstStyle/>
          <a:p>
            <a:r>
              <a:rPr lang="en-US" dirty="0"/>
              <a:t>Mannvit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053DB889-052A-4CF3-B07F-F157CA5D1E55}"/>
              </a:ext>
            </a:extLst>
          </p:cNvPr>
          <p:cNvSpPr txBox="1">
            <a:spLocks/>
          </p:cNvSpPr>
          <p:nvPr/>
        </p:nvSpPr>
        <p:spPr>
          <a:xfrm>
            <a:off x="533018" y="3005931"/>
            <a:ext cx="7971578" cy="2160240"/>
          </a:xfrm>
          <a:prstGeom prst="rect">
            <a:avLst/>
          </a:prstGeom>
        </p:spPr>
        <p:txBody>
          <a:bodyPr vert="horz" lIns="107621" tIns="53811" rIns="107621" bIns="53811" rtlCol="0" anchor="t" anchorCtr="0">
            <a:normAutofit/>
          </a:bodyPr>
          <a:lstStyle>
            <a:lvl1pPr algn="l" defTabSz="1027865" rtl="0" eaLnBrk="1" latinLnBrk="0" hangingPunct="1">
              <a:spcBef>
                <a:spcPct val="0"/>
              </a:spcBef>
              <a:buNone/>
              <a:defRPr sz="4400" b="1" kern="1200">
                <a:ln w="3175">
                  <a:solidFill>
                    <a:srgbClr val="404040"/>
                  </a:solidFill>
                </a:ln>
                <a:solidFill>
                  <a:schemeClr val="bg1"/>
                </a:solidFill>
                <a:latin typeface="+mj-lt"/>
                <a:ea typeface="Greta Text Pro BoldMin" pitchFamily="50" charset="0"/>
                <a:cs typeface="Andalus" pitchFamily="18" charset="-78"/>
              </a:defRPr>
            </a:lvl1pPr>
          </a:lstStyle>
          <a:p>
            <a:r>
              <a:rPr lang="en-US" sz="3600" dirty="0"/>
              <a:t>Engineering &amp; Consultancy Services</a:t>
            </a:r>
          </a:p>
          <a:p>
            <a:r>
              <a:rPr lang="en-US" sz="3600" dirty="0"/>
              <a:t>Renewable energies</a:t>
            </a:r>
          </a:p>
          <a:p>
            <a:r>
              <a:rPr lang="en-US" sz="3600" dirty="0"/>
              <a:t>Industry &amp; infrastructure</a:t>
            </a:r>
          </a:p>
        </p:txBody>
      </p:sp>
    </p:spTree>
    <p:extLst>
      <p:ext uri="{BB962C8B-B14F-4D97-AF65-F5344CB8AC3E}">
        <p14:creationId xmlns:p14="http://schemas.microsoft.com/office/powerpoint/2010/main" val="3760007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5" name="Picture 4" descr="S:\0-vnr\000\034 Kynningar- og upplýsingamál\Gogn\Ýmis Grafík\2012\Teikningarammar\Mannvit_worldmap_02-04.png">
            <a:extLst>
              <a:ext uri="{FF2B5EF4-FFF2-40B4-BE49-F238E27FC236}">
                <a16:creationId xmlns:a16="http://schemas.microsoft.com/office/drawing/2014/main" id="{DF1B620C-6143-4FFE-8E31-0F5E8A5F6C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5" r="5500"/>
          <a:stretch/>
        </p:blipFill>
        <p:spPr bwMode="auto">
          <a:xfrm>
            <a:off x="2652926" y="233624"/>
            <a:ext cx="7654274" cy="5990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7" name="Content Placeholder 2"/>
          <p:cNvSpPr txBox="1">
            <a:spLocks/>
          </p:cNvSpPr>
          <p:nvPr/>
        </p:nvSpPr>
        <p:spPr>
          <a:xfrm>
            <a:off x="386200" y="266194"/>
            <a:ext cx="3013252" cy="5511368"/>
          </a:xfrm>
          <a:prstGeom prst="rect">
            <a:avLst/>
          </a:prstGeom>
          <a:noFill/>
        </p:spPr>
        <p:txBody>
          <a:bodyPr vert="horz" lIns="83929" tIns="41965" rIns="83929" bIns="41965" rtlCol="0">
            <a:noAutofit/>
          </a:bodyPr>
          <a:lstStyle>
            <a:lvl1pPr marL="359030" indent="-359030" algn="l" defTabSz="957413" rtl="0" eaLnBrk="1" latinLnBrk="0" hangingPunct="1">
              <a:spcBef>
                <a:spcPct val="20000"/>
              </a:spcBef>
              <a:buSzPct val="100000"/>
              <a:buFont typeface="Arial" pitchFamily="34" charset="0"/>
              <a:buChar char="•"/>
              <a:defRPr sz="2000" kern="1200">
                <a:solidFill>
                  <a:srgbClr val="414141"/>
                </a:solidFill>
                <a:latin typeface="+mn-lt"/>
                <a:ea typeface="+mn-ea"/>
                <a:cs typeface="+mn-cs"/>
              </a:defRPr>
            </a:lvl1pPr>
            <a:lvl2pPr marL="777898" indent="-299192" algn="l" defTabSz="95741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414141"/>
                </a:solidFill>
                <a:latin typeface="+mn-lt"/>
                <a:ea typeface="+mn-ea"/>
                <a:cs typeface="+mn-cs"/>
              </a:defRPr>
            </a:lvl2pPr>
            <a:lvl3pPr marL="1196767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rgbClr val="414141"/>
                </a:solidFill>
                <a:latin typeface="+mn-lt"/>
                <a:ea typeface="+mn-ea"/>
                <a:cs typeface="+mn-cs"/>
              </a:defRPr>
            </a:lvl3pPr>
            <a:lvl4pPr marL="1675473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rgbClr val="414141"/>
                </a:solidFill>
                <a:latin typeface="+mn-lt"/>
                <a:ea typeface="+mn-ea"/>
                <a:cs typeface="+mn-cs"/>
              </a:defRPr>
            </a:lvl4pPr>
            <a:lvl5pPr marL="2154180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rgbClr val="414141"/>
                </a:solidFill>
                <a:latin typeface="+mn-lt"/>
                <a:ea typeface="+mn-ea"/>
                <a:cs typeface="+mn-cs"/>
              </a:defRPr>
            </a:lvl5pPr>
            <a:lvl6pPr marL="2632887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11593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90300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69007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7F7F7F"/>
              </a:buClr>
              <a:buNone/>
              <a:defRPr/>
            </a:pP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International engineering consultancy company</a:t>
            </a:r>
          </a:p>
          <a:p>
            <a:pPr>
              <a:buClr>
                <a:srgbClr val="7F7F7F"/>
              </a:buClr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Project Management</a:t>
            </a:r>
          </a:p>
          <a:p>
            <a:pPr>
              <a:buClr>
                <a:srgbClr val="7F7F7F"/>
              </a:buClr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Renewable Energies</a:t>
            </a:r>
          </a:p>
          <a:p>
            <a:pPr>
              <a:buClr>
                <a:srgbClr val="7F7F7F"/>
              </a:buClr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Engineering Design</a:t>
            </a:r>
          </a:p>
          <a:p>
            <a:pPr>
              <a:buClr>
                <a:srgbClr val="7F7F7F"/>
              </a:buClr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Geoscience</a:t>
            </a:r>
          </a:p>
          <a:p>
            <a:pPr>
              <a:buClr>
                <a:srgbClr val="7F7F7F"/>
              </a:buClr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Procurement</a:t>
            </a:r>
          </a:p>
          <a:p>
            <a:pPr>
              <a:buClr>
                <a:srgbClr val="7F7F7F"/>
              </a:buClr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Construction Management</a:t>
            </a:r>
          </a:p>
          <a:p>
            <a:pPr>
              <a:buClr>
                <a:srgbClr val="7F7F7F"/>
              </a:buClr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Research &amp; Development</a:t>
            </a:r>
          </a:p>
          <a:p>
            <a:pPr marL="0" indent="0">
              <a:buClr>
                <a:srgbClr val="7F7F7F"/>
              </a:buClr>
              <a:buNone/>
              <a:defRPr/>
            </a:pP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Clr>
                <a:srgbClr val="7F7F7F"/>
              </a:buClr>
              <a:buNone/>
              <a:defRPr/>
            </a:pP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Branch offices worldwide</a:t>
            </a:r>
          </a:p>
          <a:p>
            <a:pPr>
              <a:buClr>
                <a:srgbClr val="7F7F7F"/>
              </a:buClr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Mannvit Hungary</a:t>
            </a:r>
          </a:p>
          <a:p>
            <a:pPr>
              <a:buClr>
                <a:srgbClr val="7F7F7F"/>
              </a:buClr>
              <a:defRPr/>
            </a:pP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GTN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Germany</a:t>
            </a:r>
          </a:p>
          <a:p>
            <a:pPr>
              <a:buClr>
                <a:srgbClr val="7F7F7F"/>
              </a:buClr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Vatnaskil, Iceland</a:t>
            </a:r>
          </a:p>
          <a:p>
            <a:pPr marL="0" indent="0">
              <a:buClr>
                <a:srgbClr val="7F7F7F"/>
              </a:buClr>
              <a:buNone/>
              <a:defRPr/>
            </a:pP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Clr>
                <a:srgbClr val="7F7F7F"/>
              </a:buClr>
              <a:buNone/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Management Systems certified</a:t>
            </a:r>
            <a:r>
              <a:rPr lang="is-I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  <a:br>
              <a:rPr lang="is-I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is-I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ISO 9001, ISO 14001, </a:t>
            </a:r>
            <a:r>
              <a:rPr lang="is-IS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OHSAS</a:t>
            </a:r>
            <a:r>
              <a:rPr lang="is-I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18001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Clr>
                <a:srgbClr val="7F7F7F"/>
              </a:buClr>
              <a:buNone/>
              <a:defRPr/>
            </a:pP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62" name="Picture 2">
            <a:extLst>
              <a:ext uri="{FF2B5EF4-FFF2-40B4-BE49-F238E27FC236}">
                <a16:creationId xmlns:a16="http://schemas.microsoft.com/office/drawing/2014/main" id="{7244DF0D-D8B3-482C-AAA2-1807AA3C8D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793"/>
          <a:stretch/>
        </p:blipFill>
        <p:spPr bwMode="auto">
          <a:xfrm>
            <a:off x="421986" y="5249647"/>
            <a:ext cx="1916956" cy="527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8" name="Oval 567">
            <a:extLst>
              <a:ext uri="{FF2B5EF4-FFF2-40B4-BE49-F238E27FC236}">
                <a16:creationId xmlns:a16="http://schemas.microsoft.com/office/drawing/2014/main" id="{D90959D1-EAAD-4A09-AEB4-7A4F1B04C050}"/>
              </a:ext>
            </a:extLst>
          </p:cNvPr>
          <p:cNvSpPr/>
          <p:nvPr/>
        </p:nvSpPr>
        <p:spPr>
          <a:xfrm>
            <a:off x="6840672" y="2270273"/>
            <a:ext cx="108012" cy="108012"/>
          </a:xfrm>
          <a:prstGeom prst="ellipse">
            <a:avLst/>
          </a:prstGeom>
          <a:solidFill>
            <a:srgbClr val="4141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9" name="Straight Connector 568">
            <a:extLst>
              <a:ext uri="{FF2B5EF4-FFF2-40B4-BE49-F238E27FC236}">
                <a16:creationId xmlns:a16="http://schemas.microsoft.com/office/drawing/2014/main" id="{0B9131FD-2584-4CEE-8E1A-500479683EBE}"/>
              </a:ext>
            </a:extLst>
          </p:cNvPr>
          <p:cNvCxnSpPr>
            <a:stCxn id="568" idx="6"/>
          </p:cNvCxnSpPr>
          <p:nvPr/>
        </p:nvCxnSpPr>
        <p:spPr>
          <a:xfrm>
            <a:off x="6948684" y="2324279"/>
            <a:ext cx="8640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1" name="Content Placeholder 2">
            <a:extLst>
              <a:ext uri="{FF2B5EF4-FFF2-40B4-BE49-F238E27FC236}">
                <a16:creationId xmlns:a16="http://schemas.microsoft.com/office/drawing/2014/main" id="{3FC168DD-C997-4FC3-8DE3-92A539171E10}"/>
              </a:ext>
            </a:extLst>
          </p:cNvPr>
          <p:cNvSpPr txBox="1">
            <a:spLocks/>
          </p:cNvSpPr>
          <p:nvPr/>
        </p:nvSpPr>
        <p:spPr>
          <a:xfrm>
            <a:off x="7063024" y="2279872"/>
            <a:ext cx="893604" cy="280854"/>
          </a:xfrm>
          <a:prstGeom prst="rect">
            <a:avLst/>
          </a:prstGeom>
          <a:noFill/>
          <a:ln>
            <a:noFill/>
          </a:ln>
        </p:spPr>
        <p:txBody>
          <a:bodyPr vert="horz" lIns="95741" tIns="47871" rIns="95741" bIns="47871" rtlCol="0">
            <a:normAutofit/>
          </a:bodyPr>
          <a:lstStyle>
            <a:lvl1pPr marL="359030" indent="-359030" algn="l" defTabSz="957413" rtl="0" eaLnBrk="1" latinLnBrk="0" hangingPunct="1">
              <a:spcBef>
                <a:spcPct val="20000"/>
              </a:spcBef>
              <a:buSzPct val="100000"/>
              <a:buFont typeface="Arial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898" indent="-299192" algn="l" defTabSz="95741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96767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75473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154180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632887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11593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90300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69007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Clr>
                <a:srgbClr val="7F7F7F"/>
              </a:buClr>
              <a:buSzPct val="100000"/>
              <a:buFont typeface="Arial" pitchFamily="34" charset="0"/>
              <a:buNone/>
              <a:defRPr/>
            </a:pPr>
            <a:r>
              <a:rPr lang="en-US" sz="1200" b="1" dirty="0">
                <a:solidFill>
                  <a:srgbClr val="414141"/>
                </a:solidFill>
              </a:rPr>
              <a:t>HUNGARY</a:t>
            </a:r>
          </a:p>
        </p:txBody>
      </p:sp>
      <p:sp>
        <p:nvSpPr>
          <p:cNvPr id="575" name="Oval 574">
            <a:extLst>
              <a:ext uri="{FF2B5EF4-FFF2-40B4-BE49-F238E27FC236}">
                <a16:creationId xmlns:a16="http://schemas.microsoft.com/office/drawing/2014/main" id="{B480507D-5D31-477D-934A-2CD434097B0A}"/>
              </a:ext>
            </a:extLst>
          </p:cNvPr>
          <p:cNvSpPr/>
          <p:nvPr/>
        </p:nvSpPr>
        <p:spPr>
          <a:xfrm>
            <a:off x="6535778" y="1709788"/>
            <a:ext cx="108012" cy="108012"/>
          </a:xfrm>
          <a:prstGeom prst="ellipse">
            <a:avLst/>
          </a:prstGeom>
          <a:solidFill>
            <a:srgbClr val="4141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76" name="Straight Connector 575">
            <a:extLst>
              <a:ext uri="{FF2B5EF4-FFF2-40B4-BE49-F238E27FC236}">
                <a16:creationId xmlns:a16="http://schemas.microsoft.com/office/drawing/2014/main" id="{2B86CDA0-CA9E-4D8D-A2B7-26CCE22D759E}"/>
              </a:ext>
            </a:extLst>
          </p:cNvPr>
          <p:cNvCxnSpPr>
            <a:stCxn id="575" idx="6"/>
          </p:cNvCxnSpPr>
          <p:nvPr/>
        </p:nvCxnSpPr>
        <p:spPr>
          <a:xfrm>
            <a:off x="6643790" y="1763794"/>
            <a:ext cx="8640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7" name="Content Placeholder 2">
            <a:extLst>
              <a:ext uri="{FF2B5EF4-FFF2-40B4-BE49-F238E27FC236}">
                <a16:creationId xmlns:a16="http://schemas.microsoft.com/office/drawing/2014/main" id="{5FF4C118-B6F6-49A8-B0A4-BC5A8D492F39}"/>
              </a:ext>
            </a:extLst>
          </p:cNvPr>
          <p:cNvSpPr txBox="1">
            <a:spLocks/>
          </p:cNvSpPr>
          <p:nvPr/>
        </p:nvSpPr>
        <p:spPr>
          <a:xfrm>
            <a:off x="6801723" y="1728118"/>
            <a:ext cx="886429" cy="305685"/>
          </a:xfrm>
          <a:prstGeom prst="rect">
            <a:avLst/>
          </a:prstGeom>
          <a:noFill/>
          <a:ln>
            <a:noFill/>
          </a:ln>
        </p:spPr>
        <p:txBody>
          <a:bodyPr vert="horz" lIns="95741" tIns="47871" rIns="95741" bIns="47871" rtlCol="0">
            <a:normAutofit/>
          </a:bodyPr>
          <a:lstStyle>
            <a:lvl1pPr marL="359030" indent="-359030" algn="l" defTabSz="957413" rtl="0" eaLnBrk="1" latinLnBrk="0" hangingPunct="1">
              <a:spcBef>
                <a:spcPct val="20000"/>
              </a:spcBef>
              <a:buSzPct val="100000"/>
              <a:buFont typeface="Arial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898" indent="-299192" algn="l" defTabSz="95741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96767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75473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154180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632887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11593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90300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69007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Clr>
                <a:srgbClr val="7F7F7F"/>
              </a:buClr>
              <a:buSzPct val="100000"/>
              <a:buFont typeface="Arial" pitchFamily="34" charset="0"/>
              <a:buNone/>
              <a:defRPr/>
            </a:pPr>
            <a:r>
              <a:rPr lang="en-US" sz="1200" dirty="0">
                <a:solidFill>
                  <a:srgbClr val="414141"/>
                </a:solidFill>
              </a:rPr>
              <a:t>NORWAY</a:t>
            </a:r>
          </a:p>
        </p:txBody>
      </p:sp>
      <p:sp>
        <p:nvSpPr>
          <p:cNvPr id="578" name="Oval 577">
            <a:extLst>
              <a:ext uri="{FF2B5EF4-FFF2-40B4-BE49-F238E27FC236}">
                <a16:creationId xmlns:a16="http://schemas.microsoft.com/office/drawing/2014/main" id="{F0BC952E-1367-49FD-AA24-8EAC103045DB}"/>
              </a:ext>
            </a:extLst>
          </p:cNvPr>
          <p:cNvSpPr/>
          <p:nvPr/>
        </p:nvSpPr>
        <p:spPr>
          <a:xfrm>
            <a:off x="6636318" y="2033824"/>
            <a:ext cx="108012" cy="108012"/>
          </a:xfrm>
          <a:prstGeom prst="ellipse">
            <a:avLst/>
          </a:prstGeom>
          <a:solidFill>
            <a:srgbClr val="4141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79" name="Straight Connector 578">
            <a:extLst>
              <a:ext uri="{FF2B5EF4-FFF2-40B4-BE49-F238E27FC236}">
                <a16:creationId xmlns:a16="http://schemas.microsoft.com/office/drawing/2014/main" id="{06EB7DCE-61B6-4273-B4EA-B9EBB800ABCC}"/>
              </a:ext>
            </a:extLst>
          </p:cNvPr>
          <p:cNvCxnSpPr>
            <a:stCxn id="578" idx="6"/>
          </p:cNvCxnSpPr>
          <p:nvPr/>
        </p:nvCxnSpPr>
        <p:spPr>
          <a:xfrm>
            <a:off x="6744330" y="2087830"/>
            <a:ext cx="9361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0" name="Content Placeholder 2">
            <a:extLst>
              <a:ext uri="{FF2B5EF4-FFF2-40B4-BE49-F238E27FC236}">
                <a16:creationId xmlns:a16="http://schemas.microsoft.com/office/drawing/2014/main" id="{C7AE0D7D-3222-40C8-9B3B-F3F2C720D540}"/>
              </a:ext>
            </a:extLst>
          </p:cNvPr>
          <p:cNvSpPr txBox="1">
            <a:spLocks/>
          </p:cNvSpPr>
          <p:nvPr/>
        </p:nvSpPr>
        <p:spPr>
          <a:xfrm>
            <a:off x="6888178" y="2043423"/>
            <a:ext cx="1152296" cy="280856"/>
          </a:xfrm>
          <a:prstGeom prst="rect">
            <a:avLst/>
          </a:prstGeom>
          <a:noFill/>
          <a:ln>
            <a:noFill/>
          </a:ln>
        </p:spPr>
        <p:txBody>
          <a:bodyPr vert="horz" lIns="95741" tIns="47871" rIns="95741" bIns="47871" rtlCol="0">
            <a:normAutofit/>
          </a:bodyPr>
          <a:lstStyle>
            <a:lvl1pPr marL="359030" indent="-359030" algn="l" defTabSz="957413" rtl="0" eaLnBrk="1" latinLnBrk="0" hangingPunct="1">
              <a:spcBef>
                <a:spcPct val="20000"/>
              </a:spcBef>
              <a:buSzPct val="100000"/>
              <a:buFont typeface="Arial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898" indent="-299192" algn="l" defTabSz="95741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96767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75473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154180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632887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11593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90300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69007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Clr>
                <a:srgbClr val="7F7F7F"/>
              </a:buClr>
              <a:buSzPct val="100000"/>
              <a:buFont typeface="Arial" pitchFamily="34" charset="0"/>
              <a:buNone/>
              <a:defRPr/>
            </a:pPr>
            <a:r>
              <a:rPr lang="en-US" sz="1200" b="1" dirty="0">
                <a:solidFill>
                  <a:srgbClr val="414141"/>
                </a:solidFill>
              </a:rPr>
              <a:t>GERMANY</a:t>
            </a:r>
          </a:p>
        </p:txBody>
      </p:sp>
      <p:sp>
        <p:nvSpPr>
          <p:cNvPr id="581" name="Oval 580">
            <a:extLst>
              <a:ext uri="{FF2B5EF4-FFF2-40B4-BE49-F238E27FC236}">
                <a16:creationId xmlns:a16="http://schemas.microsoft.com/office/drawing/2014/main" id="{D1369063-478A-47F4-98C8-910C2FA4BA41}"/>
              </a:ext>
            </a:extLst>
          </p:cNvPr>
          <p:cNvSpPr/>
          <p:nvPr/>
        </p:nvSpPr>
        <p:spPr>
          <a:xfrm>
            <a:off x="4777054" y="4734782"/>
            <a:ext cx="108012" cy="108012"/>
          </a:xfrm>
          <a:prstGeom prst="ellipse">
            <a:avLst/>
          </a:prstGeom>
          <a:solidFill>
            <a:srgbClr val="4141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82" name="Straight Connector 581">
            <a:extLst>
              <a:ext uri="{FF2B5EF4-FFF2-40B4-BE49-F238E27FC236}">
                <a16:creationId xmlns:a16="http://schemas.microsoft.com/office/drawing/2014/main" id="{F29F5348-324C-43CB-A50A-E40952E48D28}"/>
              </a:ext>
            </a:extLst>
          </p:cNvPr>
          <p:cNvCxnSpPr>
            <a:stCxn id="581" idx="6"/>
          </p:cNvCxnSpPr>
          <p:nvPr/>
        </p:nvCxnSpPr>
        <p:spPr>
          <a:xfrm>
            <a:off x="4885066" y="4788788"/>
            <a:ext cx="59983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3" name="Content Placeholder 2">
            <a:extLst>
              <a:ext uri="{FF2B5EF4-FFF2-40B4-BE49-F238E27FC236}">
                <a16:creationId xmlns:a16="http://schemas.microsoft.com/office/drawing/2014/main" id="{A80D34F6-B750-4039-BE55-20337EDA508C}"/>
              </a:ext>
            </a:extLst>
          </p:cNvPr>
          <p:cNvSpPr txBox="1">
            <a:spLocks/>
          </p:cNvSpPr>
          <p:nvPr/>
        </p:nvSpPr>
        <p:spPr>
          <a:xfrm>
            <a:off x="5028914" y="4725287"/>
            <a:ext cx="2448440" cy="404881"/>
          </a:xfrm>
          <a:prstGeom prst="rect">
            <a:avLst/>
          </a:prstGeom>
          <a:noFill/>
          <a:ln>
            <a:noFill/>
          </a:ln>
        </p:spPr>
        <p:txBody>
          <a:bodyPr vert="horz" lIns="95741" tIns="47871" rIns="95741" bIns="47871" rtlCol="0">
            <a:normAutofit/>
          </a:bodyPr>
          <a:lstStyle>
            <a:lvl1pPr marL="359030" indent="-359030" algn="l" defTabSz="957413" rtl="0" eaLnBrk="1" latinLnBrk="0" hangingPunct="1">
              <a:spcBef>
                <a:spcPct val="20000"/>
              </a:spcBef>
              <a:buSzPct val="100000"/>
              <a:buFont typeface="Arial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898" indent="-299192" algn="l" defTabSz="95741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96767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75473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154180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632887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11593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90300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69007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Clr>
                <a:srgbClr val="7F7F7F"/>
              </a:buClr>
              <a:buSzPct val="100000"/>
              <a:buFont typeface="Arial" pitchFamily="34" charset="0"/>
              <a:buNone/>
              <a:defRPr/>
            </a:pPr>
            <a:r>
              <a:rPr lang="en-US" sz="1200" dirty="0">
                <a:solidFill>
                  <a:srgbClr val="414141"/>
                </a:solidFill>
              </a:rPr>
              <a:t>CHILE</a:t>
            </a:r>
          </a:p>
        </p:txBody>
      </p:sp>
      <p:sp>
        <p:nvSpPr>
          <p:cNvPr id="584" name="Oval 583">
            <a:extLst>
              <a:ext uri="{FF2B5EF4-FFF2-40B4-BE49-F238E27FC236}">
                <a16:creationId xmlns:a16="http://schemas.microsoft.com/office/drawing/2014/main" id="{E3378A29-7C7E-435B-9AFB-04AC27135FAB}"/>
              </a:ext>
            </a:extLst>
          </p:cNvPr>
          <p:cNvSpPr/>
          <p:nvPr/>
        </p:nvSpPr>
        <p:spPr>
          <a:xfrm>
            <a:off x="5937351" y="1430487"/>
            <a:ext cx="108012" cy="108012"/>
          </a:xfrm>
          <a:prstGeom prst="ellipse">
            <a:avLst/>
          </a:prstGeom>
          <a:solidFill>
            <a:srgbClr val="4141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85" name="Straight Connector 584">
            <a:extLst>
              <a:ext uri="{FF2B5EF4-FFF2-40B4-BE49-F238E27FC236}">
                <a16:creationId xmlns:a16="http://schemas.microsoft.com/office/drawing/2014/main" id="{D35D7537-803A-45AB-8B6B-9D9BB06A0B3A}"/>
              </a:ext>
            </a:extLst>
          </p:cNvPr>
          <p:cNvCxnSpPr>
            <a:cxnSpLocks/>
          </p:cNvCxnSpPr>
          <p:nvPr/>
        </p:nvCxnSpPr>
        <p:spPr>
          <a:xfrm flipH="1">
            <a:off x="6045363" y="1484493"/>
            <a:ext cx="7920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6" name="Content Placeholder 2">
            <a:extLst>
              <a:ext uri="{FF2B5EF4-FFF2-40B4-BE49-F238E27FC236}">
                <a16:creationId xmlns:a16="http://schemas.microsoft.com/office/drawing/2014/main" id="{B060AFA2-0514-44B4-8433-A1AAE0A90F8F}"/>
              </a:ext>
            </a:extLst>
          </p:cNvPr>
          <p:cNvSpPr txBox="1">
            <a:spLocks/>
          </p:cNvSpPr>
          <p:nvPr/>
        </p:nvSpPr>
        <p:spPr>
          <a:xfrm>
            <a:off x="6153375" y="1440086"/>
            <a:ext cx="864264" cy="342008"/>
          </a:xfrm>
          <a:prstGeom prst="rect">
            <a:avLst/>
          </a:prstGeom>
          <a:noFill/>
          <a:ln>
            <a:noFill/>
          </a:ln>
        </p:spPr>
        <p:txBody>
          <a:bodyPr vert="horz" lIns="95741" tIns="47871" rIns="95741" bIns="47871" rtlCol="0">
            <a:normAutofit/>
          </a:bodyPr>
          <a:lstStyle>
            <a:lvl1pPr marL="359030" indent="-359030" algn="l" defTabSz="957413" rtl="0" eaLnBrk="1" latinLnBrk="0" hangingPunct="1">
              <a:spcBef>
                <a:spcPct val="20000"/>
              </a:spcBef>
              <a:buSzPct val="100000"/>
              <a:buFont typeface="Arial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898" indent="-299192" algn="l" defTabSz="95741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96767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75473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154180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632887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11593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90300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69007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Clr>
                <a:srgbClr val="7F7F7F"/>
              </a:buClr>
              <a:buSzPct val="100000"/>
              <a:buFont typeface="Arial" pitchFamily="34" charset="0"/>
              <a:buNone/>
              <a:defRPr/>
            </a:pPr>
            <a:r>
              <a:rPr lang="en-US" sz="1200" b="1" dirty="0">
                <a:solidFill>
                  <a:srgbClr val="414141"/>
                </a:solidFill>
              </a:rPr>
              <a:t>ICELAND</a:t>
            </a:r>
          </a:p>
        </p:txBody>
      </p:sp>
      <p:sp>
        <p:nvSpPr>
          <p:cNvPr id="589" name="Oval 588">
            <a:extLst>
              <a:ext uri="{FF2B5EF4-FFF2-40B4-BE49-F238E27FC236}">
                <a16:creationId xmlns:a16="http://schemas.microsoft.com/office/drawing/2014/main" id="{62F23545-5C43-4756-B985-9CF915CD64B8}"/>
              </a:ext>
            </a:extLst>
          </p:cNvPr>
          <p:cNvSpPr/>
          <p:nvPr/>
        </p:nvSpPr>
        <p:spPr>
          <a:xfrm>
            <a:off x="5262923" y="1457760"/>
            <a:ext cx="108012" cy="108012"/>
          </a:xfrm>
          <a:prstGeom prst="ellipse">
            <a:avLst/>
          </a:prstGeom>
          <a:solidFill>
            <a:srgbClr val="4141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0" name="Content Placeholder 2">
            <a:extLst>
              <a:ext uri="{FF2B5EF4-FFF2-40B4-BE49-F238E27FC236}">
                <a16:creationId xmlns:a16="http://schemas.microsoft.com/office/drawing/2014/main" id="{A3EC46D1-6F09-4B88-BB4D-701FF8D8C2EF}"/>
              </a:ext>
            </a:extLst>
          </p:cNvPr>
          <p:cNvSpPr txBox="1">
            <a:spLocks/>
          </p:cNvSpPr>
          <p:nvPr/>
        </p:nvSpPr>
        <p:spPr>
          <a:xfrm>
            <a:off x="4290815" y="1474904"/>
            <a:ext cx="1043948" cy="414904"/>
          </a:xfrm>
          <a:prstGeom prst="rect">
            <a:avLst/>
          </a:prstGeom>
          <a:noFill/>
          <a:ln>
            <a:noFill/>
          </a:ln>
        </p:spPr>
        <p:txBody>
          <a:bodyPr vert="horz" lIns="95741" tIns="47871" rIns="95741" bIns="47871" rtlCol="0">
            <a:normAutofit/>
          </a:bodyPr>
          <a:lstStyle>
            <a:lvl1pPr marL="359030" indent="-359030" algn="l" defTabSz="957413" rtl="0" eaLnBrk="1" latinLnBrk="0" hangingPunct="1">
              <a:spcBef>
                <a:spcPct val="20000"/>
              </a:spcBef>
              <a:buSzPct val="100000"/>
              <a:buFont typeface="Arial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898" indent="-299192" algn="l" defTabSz="95741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96767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75473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154180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632887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11593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90300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69007" indent="-239353" algn="l" defTabSz="9574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Clr>
                <a:srgbClr val="7F7F7F"/>
              </a:buClr>
              <a:buSzPct val="100000"/>
              <a:buFont typeface="Arial" pitchFamily="34" charset="0"/>
              <a:buNone/>
              <a:defRPr/>
            </a:pPr>
            <a:r>
              <a:rPr lang="en-US" sz="1200" dirty="0">
                <a:solidFill>
                  <a:srgbClr val="414141"/>
                </a:solidFill>
              </a:rPr>
              <a:t>GREENLAND</a:t>
            </a:r>
          </a:p>
        </p:txBody>
      </p:sp>
      <p:cxnSp>
        <p:nvCxnSpPr>
          <p:cNvPr id="591" name="Straight Connector 590">
            <a:extLst>
              <a:ext uri="{FF2B5EF4-FFF2-40B4-BE49-F238E27FC236}">
                <a16:creationId xmlns:a16="http://schemas.microsoft.com/office/drawing/2014/main" id="{BC27271F-72E5-44E0-8225-73EF7C43FBFD}"/>
              </a:ext>
            </a:extLst>
          </p:cNvPr>
          <p:cNvCxnSpPr>
            <a:cxnSpLocks/>
          </p:cNvCxnSpPr>
          <p:nvPr/>
        </p:nvCxnSpPr>
        <p:spPr>
          <a:xfrm flipH="1">
            <a:off x="4398995" y="1511766"/>
            <a:ext cx="8639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6" name="Picture 2" descr="C:\Users\sb\Desktop\Logo.png">
            <a:extLst>
              <a:ext uri="{FF2B5EF4-FFF2-40B4-BE49-F238E27FC236}">
                <a16:creationId xmlns:a16="http://schemas.microsoft.com/office/drawing/2014/main" id="{09E4B148-0875-49C6-9570-A7D11CBF52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3475" y="5213764"/>
            <a:ext cx="5077939" cy="444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6426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D0EA1B49-6D22-4C96-B5A6-D02A2539B73F}"/>
              </a:ext>
            </a:extLst>
          </p:cNvPr>
          <p:cNvSpPr txBox="1">
            <a:spLocks/>
          </p:cNvSpPr>
          <p:nvPr/>
        </p:nvSpPr>
        <p:spPr>
          <a:xfrm>
            <a:off x="594173" y="364003"/>
            <a:ext cx="7776864" cy="123020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027865" rtl="0" eaLnBrk="1" latinLnBrk="0" hangingPunct="1">
              <a:spcBef>
                <a:spcPct val="0"/>
              </a:spcBef>
              <a:buNone/>
              <a:defRPr sz="4400" b="1" kern="1200">
                <a:ln w="3175">
                  <a:solidFill>
                    <a:srgbClr val="404040"/>
                  </a:solidFill>
                </a:ln>
                <a:solidFill>
                  <a:srgbClr val="FFD200"/>
                </a:solidFill>
                <a:latin typeface="+mj-lt"/>
                <a:ea typeface="Greta Text Pro BoldMin" pitchFamily="50" charset="0"/>
                <a:cs typeface="Andalus" pitchFamily="18" charset="-78"/>
              </a:defRPr>
            </a:lvl1pPr>
          </a:lstStyle>
          <a:p>
            <a:r>
              <a:rPr lang="hu-HU" sz="3506"/>
              <a:t>Over 50 years of experience in Geothermal energy</a:t>
            </a:r>
            <a:endParaRPr lang="en-US" sz="3506" dirty="0"/>
          </a:p>
        </p:txBody>
      </p:sp>
      <p:pic>
        <p:nvPicPr>
          <p:cNvPr id="20" name="Content Placeholder 3">
            <a:extLst>
              <a:ext uri="{FF2B5EF4-FFF2-40B4-BE49-F238E27FC236}">
                <a16:creationId xmlns:a16="http://schemas.microsoft.com/office/drawing/2014/main" id="{61332F82-3240-429E-8D41-ACE2447A1F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8" t="18398" r="98" b="21083"/>
          <a:stretch>
            <a:fillRect/>
          </a:stretch>
        </p:blipFill>
        <p:spPr>
          <a:xfrm>
            <a:off x="1723066" y="1465955"/>
            <a:ext cx="6814836" cy="412480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C3A620A-77AE-43AB-BF91-1ABBEDD1EC86}"/>
              </a:ext>
            </a:extLst>
          </p:cNvPr>
          <p:cNvSpPr txBox="1"/>
          <p:nvPr/>
        </p:nvSpPr>
        <p:spPr>
          <a:xfrm>
            <a:off x="6425780" y="4351732"/>
            <a:ext cx="2209329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3">
                    <a:lumMod val="50000"/>
                  </a:schemeClr>
                </a:solidFill>
              </a:rPr>
              <a:t>Due </a:t>
            </a:r>
            <a:r>
              <a:rPr lang="en-US" sz="1600" b="1" dirty="0" err="1">
                <a:solidFill>
                  <a:schemeClr val="accent3">
                    <a:lumMod val="50000"/>
                  </a:schemeClr>
                </a:solidFill>
              </a:rPr>
              <a:t>Dilegence</a:t>
            </a:r>
            <a:endParaRPr lang="en-US" sz="16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5FC19A4-09FF-4FDF-806B-4D3AAC88375E}"/>
              </a:ext>
            </a:extLst>
          </p:cNvPr>
          <p:cNvSpPr txBox="1"/>
          <p:nvPr/>
        </p:nvSpPr>
        <p:spPr>
          <a:xfrm>
            <a:off x="6127670" y="1950581"/>
            <a:ext cx="2209329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6">
                    <a:lumMod val="75000"/>
                  </a:schemeClr>
                </a:solidFill>
              </a:rPr>
              <a:t>Resource assessment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B2D37F9-A532-47E1-B85C-0DFDE77CE915}"/>
              </a:ext>
            </a:extLst>
          </p:cNvPr>
          <p:cNvSpPr txBox="1"/>
          <p:nvPr/>
        </p:nvSpPr>
        <p:spPr>
          <a:xfrm>
            <a:off x="6681731" y="2510023"/>
            <a:ext cx="2209329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6">
                    <a:lumMod val="50000"/>
                  </a:schemeClr>
                </a:solidFill>
              </a:rPr>
              <a:t>Reservoir engineering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9A5CA8B-810C-4945-BB89-E1F3CC8357B2}"/>
              </a:ext>
            </a:extLst>
          </p:cNvPr>
          <p:cNvSpPr txBox="1"/>
          <p:nvPr/>
        </p:nvSpPr>
        <p:spPr>
          <a:xfrm>
            <a:off x="6811872" y="3155449"/>
            <a:ext cx="2770093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3"/>
                </a:solidFill>
              </a:rPr>
              <a:t>Environmental Engineering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680AB3C-F6B7-4D6D-8535-9F050A8B3832}"/>
              </a:ext>
            </a:extLst>
          </p:cNvPr>
          <p:cNvSpPr txBox="1"/>
          <p:nvPr/>
        </p:nvSpPr>
        <p:spPr>
          <a:xfrm>
            <a:off x="6632682" y="3813653"/>
            <a:ext cx="2209329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3">
                    <a:lumMod val="75000"/>
                  </a:schemeClr>
                </a:solidFill>
              </a:rPr>
              <a:t>Feasibility Studies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E580532-EB96-497D-8B95-0A82E5557F53}"/>
              </a:ext>
            </a:extLst>
          </p:cNvPr>
          <p:cNvSpPr txBox="1"/>
          <p:nvPr/>
        </p:nvSpPr>
        <p:spPr>
          <a:xfrm>
            <a:off x="5880470" y="4889811"/>
            <a:ext cx="4283883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2">
                    <a:lumMod val="50000"/>
                  </a:schemeClr>
                </a:solidFill>
              </a:rPr>
              <a:t>Drilling engineering and management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96671DB-811B-49F6-86AE-763EB90304FF}"/>
              </a:ext>
            </a:extLst>
          </p:cNvPr>
          <p:cNvSpPr txBox="1"/>
          <p:nvPr/>
        </p:nvSpPr>
        <p:spPr>
          <a:xfrm>
            <a:off x="5573611" y="1496989"/>
            <a:ext cx="3317449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6"/>
                </a:solidFill>
              </a:rPr>
              <a:t>Geothermal research &amp; surveys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68BA2F1-5B10-4823-A9D3-61B03D93AF7F}"/>
              </a:ext>
            </a:extLst>
          </p:cNvPr>
          <p:cNvSpPr txBox="1"/>
          <p:nvPr/>
        </p:nvSpPr>
        <p:spPr>
          <a:xfrm>
            <a:off x="5037059" y="5324645"/>
            <a:ext cx="2209329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5"/>
                </a:solidFill>
              </a:rPr>
              <a:t>District Heating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21CBCDE-8A69-4179-A2A1-CBFEAEB453BD}"/>
              </a:ext>
            </a:extLst>
          </p:cNvPr>
          <p:cNvSpPr txBox="1"/>
          <p:nvPr/>
        </p:nvSpPr>
        <p:spPr>
          <a:xfrm>
            <a:off x="2070246" y="4753852"/>
            <a:ext cx="2209329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chemeClr val="accent1"/>
                </a:solidFill>
              </a:rPr>
              <a:t>Power Plant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4FEE69A-C462-4EEC-A11B-7EBA38489F06}"/>
              </a:ext>
            </a:extLst>
          </p:cNvPr>
          <p:cNvSpPr txBox="1"/>
          <p:nvPr/>
        </p:nvSpPr>
        <p:spPr>
          <a:xfrm>
            <a:off x="587290" y="4179745"/>
            <a:ext cx="312417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Power transmission &amp; distribution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3C9CB56-B0C0-4F0A-B162-E3B4A87F9724}"/>
              </a:ext>
            </a:extLst>
          </p:cNvPr>
          <p:cNvSpPr txBox="1"/>
          <p:nvPr/>
        </p:nvSpPr>
        <p:spPr>
          <a:xfrm>
            <a:off x="1723066" y="3543849"/>
            <a:ext cx="165305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chemeClr val="accent4"/>
                </a:solidFill>
              </a:rPr>
              <a:t>EPCM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15A4FC3-A10A-45B3-930F-559BD736C56D}"/>
              </a:ext>
            </a:extLst>
          </p:cNvPr>
          <p:cNvSpPr txBox="1"/>
          <p:nvPr/>
        </p:nvSpPr>
        <p:spPr>
          <a:xfrm>
            <a:off x="1235362" y="2873931"/>
            <a:ext cx="228672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olidFill>
                  <a:schemeClr val="accent4">
                    <a:lumMod val="75000"/>
                  </a:schemeClr>
                </a:solidFill>
              </a:rPr>
              <a:t>Project Management</a:t>
            </a:r>
          </a:p>
        </p:txBody>
      </p:sp>
    </p:spTree>
    <p:extLst>
      <p:ext uri="{BB962C8B-B14F-4D97-AF65-F5344CB8AC3E}">
        <p14:creationId xmlns:p14="http://schemas.microsoft.com/office/powerpoint/2010/main" val="1158553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547666" y="354033"/>
            <a:ext cx="8654972" cy="1067722"/>
          </a:xfrm>
        </p:spPr>
        <p:txBody>
          <a:bodyPr>
            <a:noAutofit/>
          </a:bodyPr>
          <a:lstStyle/>
          <a:p>
            <a:r>
              <a:rPr lang="en-US" dirty="0"/>
              <a:t>Geothermal </a:t>
            </a:r>
            <a:r>
              <a:rPr lang="en-US" dirty="0" err="1"/>
              <a:t>Poewer</a:t>
            </a:r>
            <a:r>
              <a:rPr lang="en-US" dirty="0"/>
              <a:t> Plant Projects</a:t>
            </a:r>
          </a:p>
        </p:txBody>
      </p:sp>
      <p:graphicFrame>
        <p:nvGraphicFramePr>
          <p:cNvPr id="16" name="Table Placeholder 7">
            <a:extLst>
              <a:ext uri="{FF2B5EF4-FFF2-40B4-BE49-F238E27FC236}">
                <a16:creationId xmlns:a16="http://schemas.microsoft.com/office/drawing/2014/main" id="{CFB9E6B8-3E98-4AA5-88A6-7AEEEE5CD2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7127923"/>
              </p:ext>
            </p:extLst>
          </p:nvPr>
        </p:nvGraphicFramePr>
        <p:xfrm>
          <a:off x="698052" y="3296920"/>
          <a:ext cx="2896492" cy="21957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9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31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60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3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4046">
                <a:tc>
                  <a:txBody>
                    <a:bodyPr/>
                    <a:lstStyle/>
                    <a:p>
                      <a:pPr marL="0" marR="0" lvl="1" indent="0" algn="l" defTabSz="9574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s-IS" sz="1050" b="0" i="1" u="none" strike="noStrike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D2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1" indent="0" algn="l" defTabSz="9574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s-I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Hellisheiði</a:t>
                      </a:r>
                    </a:p>
                    <a:p>
                      <a:pPr marL="0" marR="0" lvl="1" indent="0" algn="l" defTabSz="9574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Geothermal Power Plant in Iceland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D2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D2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467">
                <a:tc>
                  <a:txBody>
                    <a:bodyPr/>
                    <a:lstStyle/>
                    <a:p>
                      <a:endParaRPr lang="en-US" sz="1050" b="0" dirty="0">
                        <a:solidFill>
                          <a:srgbClr val="41414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is-I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Size:</a:t>
                      </a:r>
                      <a:endParaRPr lang="en-US" sz="1200" b="0" dirty="0">
                        <a:solidFill>
                          <a:srgbClr val="41414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r" defTabSz="9574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303 </a:t>
                      </a: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MWe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, 400 </a:t>
                      </a: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MWt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41414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r" defTabSz="9574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s-IS" sz="1050" b="0" i="0" u="none" strike="noStrike" cap="none" normalizeH="0" baseline="0" dirty="0">
                        <a:ln>
                          <a:noFill/>
                        </a:ln>
                        <a:solidFill>
                          <a:srgbClr val="41414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467">
                <a:tc>
                  <a:txBody>
                    <a:bodyPr/>
                    <a:lstStyle/>
                    <a:p>
                      <a:endParaRPr lang="en-US" sz="1050" b="0" dirty="0">
                        <a:solidFill>
                          <a:srgbClr val="41414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574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rgbClr val="414141"/>
                          </a:solidFill>
                          <a:latin typeface="+mn-lt"/>
                        </a:rPr>
                        <a:t>Project Cost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r" defTabSz="9574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s-I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1.000 m €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r" defTabSz="9574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s-IS" sz="1050" b="0" i="0" u="none" strike="noStrike" cap="none" normalizeH="0" baseline="0" dirty="0">
                        <a:ln>
                          <a:noFill/>
                        </a:ln>
                        <a:solidFill>
                          <a:srgbClr val="41414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467">
                <a:tc>
                  <a:txBody>
                    <a:bodyPr/>
                    <a:lstStyle/>
                    <a:p>
                      <a:endParaRPr lang="en-US" sz="1050" b="0" dirty="0">
                        <a:solidFill>
                          <a:srgbClr val="41414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574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s-I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Year:</a:t>
                      </a:r>
                      <a:endParaRPr lang="en-US" sz="1200" b="0" dirty="0">
                        <a:solidFill>
                          <a:srgbClr val="41414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r" defTabSz="9574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s-I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2002 - 2011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r" defTabSz="9574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s-IS" sz="1050" b="0" i="0" u="none" strike="noStrike" cap="none" normalizeH="0" baseline="0" dirty="0">
                        <a:ln>
                          <a:noFill/>
                        </a:ln>
                        <a:solidFill>
                          <a:srgbClr val="41414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1015">
                <a:tc>
                  <a:txBody>
                    <a:bodyPr/>
                    <a:lstStyle/>
                    <a:p>
                      <a:pPr marL="0" marR="0" lvl="1" indent="0" algn="l" defTabSz="9574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s-IS" sz="1050" b="0" i="0" u="none" strike="noStrike" cap="none" normalizeH="0" baseline="0" dirty="0">
                        <a:ln>
                          <a:noFill/>
                        </a:ln>
                        <a:solidFill>
                          <a:srgbClr val="41414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kumimoji="0" lang="is-I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Role: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414141"/>
                        </a:solidFill>
                        <a:effectLst/>
                        <a:latin typeface="+mn-lt"/>
                      </a:endParaRPr>
                    </a:p>
                    <a:p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Lead design</a:t>
                      </a:r>
                    </a:p>
                  </a:txBody>
                  <a:tcPr marL="0" marR="0" marT="63117" marB="0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1" indent="0" algn="r" defTabSz="9574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s-I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574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s-IS" sz="1050" b="0" i="1" u="none" strike="noStrike" cap="none" normalizeH="0" baseline="0" dirty="0">
                        <a:ln>
                          <a:noFill/>
                        </a:ln>
                        <a:solidFill>
                          <a:srgbClr val="41414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7" name="Picture Placeholder 30">
            <a:extLst>
              <a:ext uri="{FF2B5EF4-FFF2-40B4-BE49-F238E27FC236}">
                <a16:creationId xmlns:a16="http://schemas.microsoft.com/office/drawing/2014/main" id="{EB25A8C6-932B-4D7A-BDCE-7A40CCAAFA4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97" r="9046"/>
          <a:stretch/>
        </p:blipFill>
        <p:spPr>
          <a:xfrm>
            <a:off x="698052" y="1497541"/>
            <a:ext cx="2896490" cy="1798760"/>
          </a:xfrm>
          <a:prstGeom prst="rect">
            <a:avLst/>
          </a:prstGeom>
        </p:spPr>
      </p:pic>
      <p:graphicFrame>
        <p:nvGraphicFramePr>
          <p:cNvPr id="20" name="Table Placeholder 7">
            <a:extLst>
              <a:ext uri="{FF2B5EF4-FFF2-40B4-BE49-F238E27FC236}">
                <a16:creationId xmlns:a16="http://schemas.microsoft.com/office/drawing/2014/main" id="{F0591C73-7E70-4100-BC30-652ABAB2AC8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2457749"/>
              </p:ext>
            </p:extLst>
          </p:nvPr>
        </p:nvGraphicFramePr>
        <p:xfrm>
          <a:off x="3898455" y="3277169"/>
          <a:ext cx="2896489" cy="21204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9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64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2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3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2695">
                <a:tc>
                  <a:txBody>
                    <a:bodyPr/>
                    <a:lstStyle/>
                    <a:p>
                      <a:pPr marL="0" marR="0" lvl="1" indent="0" algn="l" defTabSz="9574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s-IS" sz="1050" b="0" i="1" u="none" strike="noStrike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D2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1" indent="0" algn="l" defTabSz="9574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Tura</a:t>
                      </a:r>
                      <a:r>
                        <a:rPr kumimoji="0" lang="is-I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, Hungary</a:t>
                      </a:r>
                    </a:p>
                    <a:p>
                      <a:pPr marL="0" marR="0" lvl="1" indent="0" algn="l" defTabSz="9574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Geothermal</a:t>
                      </a:r>
                      <a:r>
                        <a:rPr kumimoji="0" lang="hu-HU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 CHP </a:t>
                      </a:r>
                      <a:r>
                        <a:rPr kumimoji="0" lang="hu-HU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Plant</a:t>
                      </a: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rgbClr val="41414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D2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D2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073">
                <a:tc>
                  <a:txBody>
                    <a:bodyPr/>
                    <a:lstStyle/>
                    <a:p>
                      <a:endParaRPr lang="en-US" sz="1050" b="0" dirty="0">
                        <a:solidFill>
                          <a:srgbClr val="41414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is-I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Size:</a:t>
                      </a:r>
                      <a:endParaRPr lang="en-US" sz="1200" b="0" dirty="0">
                        <a:solidFill>
                          <a:srgbClr val="41414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r" defTabSz="9574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1,8</a:t>
                      </a:r>
                      <a:r>
                        <a:rPr kumimoji="0" lang="is-I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is-I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MWe</a:t>
                      </a:r>
                      <a:r>
                        <a:rPr kumimoji="0" lang="is-I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, 5 </a:t>
                      </a:r>
                      <a:r>
                        <a:rPr kumimoji="0" lang="is-I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MWth</a:t>
                      </a:r>
                      <a:r>
                        <a:rPr kumimoji="0" lang="is-I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r" defTabSz="9574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s-IS" sz="1050" b="0" i="0" u="none" strike="noStrike" cap="none" normalizeH="0" baseline="0" dirty="0">
                        <a:ln>
                          <a:noFill/>
                        </a:ln>
                        <a:solidFill>
                          <a:srgbClr val="41414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7073">
                <a:tc>
                  <a:txBody>
                    <a:bodyPr/>
                    <a:lstStyle/>
                    <a:p>
                      <a:endParaRPr lang="en-US" sz="1050" b="0" dirty="0">
                        <a:solidFill>
                          <a:srgbClr val="41414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574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s-I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Year:</a:t>
                      </a:r>
                      <a:endParaRPr lang="en-US" sz="1200" b="0" dirty="0">
                        <a:solidFill>
                          <a:srgbClr val="41414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r" defTabSz="9574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2016 </a:t>
                      </a:r>
                      <a:r>
                        <a:rPr kumimoji="0" lang="is-I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-</a:t>
                      </a:r>
                      <a:r>
                        <a:rPr kumimoji="0" lang="hu-H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2017</a:t>
                      </a:r>
                      <a:endParaRPr kumimoji="0" lang="is-I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41414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r" defTabSz="9574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s-IS" sz="1050" b="0" i="0" u="none" strike="noStrike" cap="none" normalizeH="0" baseline="0" dirty="0">
                        <a:ln>
                          <a:noFill/>
                        </a:ln>
                        <a:solidFill>
                          <a:srgbClr val="41414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3617">
                <a:tc>
                  <a:txBody>
                    <a:bodyPr/>
                    <a:lstStyle/>
                    <a:p>
                      <a:pPr marL="0" marR="0" lvl="1" indent="0" algn="l" defTabSz="9574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s-IS" sz="1050" b="0" i="0" u="none" strike="noStrike" cap="none" normalizeH="0" baseline="0" dirty="0">
                        <a:ln>
                          <a:noFill/>
                        </a:ln>
                        <a:solidFill>
                          <a:srgbClr val="41414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kumimoji="0" lang="is-I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Role</a:t>
                      </a:r>
                      <a:r>
                        <a:rPr kumimoji="0" lang="is-I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: 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EPCM</a:t>
                      </a:r>
                      <a:endParaRPr kumimoji="0" lang="hu-H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41414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574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Project management, Geological and geophysical studies, </a:t>
                      </a:r>
                      <a:r>
                        <a:rPr kumimoji="0" lang="hu-H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Field</a:t>
                      </a:r>
                      <a:r>
                        <a:rPr kumimoji="0" lang="hu-H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hu-H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development</a:t>
                      </a:r>
                      <a:r>
                        <a:rPr kumimoji="0" lang="hu-H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hu-H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plan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, Licensing and permitting, Well testing</a:t>
                      </a:r>
                    </a:p>
                  </a:txBody>
                  <a:tcPr marL="0" marR="0" marT="63117" marB="0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1" indent="0" algn="r" defTabSz="9574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s-I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574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s-IS" sz="1050" b="0" i="1" u="none" strike="noStrike" cap="none" normalizeH="0" baseline="0" dirty="0">
                        <a:ln>
                          <a:noFill/>
                        </a:ln>
                        <a:solidFill>
                          <a:srgbClr val="41414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1" name="Picture 2">
            <a:extLst>
              <a:ext uri="{FF2B5EF4-FFF2-40B4-BE49-F238E27FC236}">
                <a16:creationId xmlns:a16="http://schemas.microsoft.com/office/drawing/2014/main" id="{56E906CD-66F4-497B-A055-BF079D9F1E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8" t="617" r="6319" b="-617"/>
          <a:stretch/>
        </p:blipFill>
        <p:spPr bwMode="auto">
          <a:xfrm>
            <a:off x="3898455" y="1494665"/>
            <a:ext cx="2896490" cy="1792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" descr="M:\0-VNR\000\212\Szentlörinc\IMG_1992b.jpg">
            <a:extLst>
              <a:ext uri="{FF2B5EF4-FFF2-40B4-BE49-F238E27FC236}">
                <a16:creationId xmlns:a16="http://schemas.microsoft.com/office/drawing/2014/main" id="{15905D9F-DFA2-4B14-A89A-9A84977486C6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" t="3953" r="93" b="3973"/>
          <a:stretch/>
        </p:blipFill>
        <p:spPr bwMode="auto">
          <a:xfrm>
            <a:off x="7098859" y="1497541"/>
            <a:ext cx="2896490" cy="1779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3" name="Table Placeholder 7">
            <a:extLst>
              <a:ext uri="{FF2B5EF4-FFF2-40B4-BE49-F238E27FC236}">
                <a16:creationId xmlns:a16="http://schemas.microsoft.com/office/drawing/2014/main" id="{5D49C29B-29A3-4AD6-A9DF-9655A9CC7245}"/>
              </a:ext>
            </a:extLst>
          </p:cNvPr>
          <p:cNvGraphicFramePr>
            <a:graphicFrameLocks noGrp="1"/>
          </p:cNvGraphicFramePr>
          <p:nvPr>
            <p:ph type="tbl" sz="quarter" idx="16"/>
            <p:extLst>
              <p:ext uri="{D42A27DB-BD31-4B8C-83A1-F6EECF244321}">
                <p14:modId xmlns:p14="http://schemas.microsoft.com/office/powerpoint/2010/main" val="3157302785"/>
              </p:ext>
            </p:extLst>
          </p:nvPr>
        </p:nvGraphicFramePr>
        <p:xfrm>
          <a:off x="7098858" y="3277169"/>
          <a:ext cx="2896491" cy="21309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6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6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607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4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7830">
                <a:tc>
                  <a:txBody>
                    <a:bodyPr/>
                    <a:lstStyle/>
                    <a:p>
                      <a:pPr marL="0" marR="0" lvl="1" indent="0" algn="l" defTabSz="9574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s-IS" sz="1050" b="0" i="1" u="none" strike="noStrike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D2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1" indent="0" algn="l" defTabSz="9574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Szentlőrinc, Hungary</a:t>
                      </a:r>
                    </a:p>
                    <a:p>
                      <a:pPr marL="0" marR="0" lvl="1" indent="0" algn="l" defTabSz="9574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s-I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Geothermal </a:t>
                      </a:r>
                      <a:r>
                        <a:rPr kumimoji="0" lang="is-I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District</a:t>
                      </a:r>
                      <a:r>
                        <a:rPr kumimoji="0" lang="is-I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is-IS" sz="12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Heating</a:t>
                      </a:r>
                      <a:r>
                        <a:rPr kumimoji="0" lang="is-IS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 Plant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D2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50" dirty="0"/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D2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483">
                <a:tc>
                  <a:txBody>
                    <a:bodyPr/>
                    <a:lstStyle/>
                    <a:p>
                      <a:endParaRPr lang="en-US" sz="1050" b="0" dirty="0">
                        <a:solidFill>
                          <a:srgbClr val="41414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is-I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Size:</a:t>
                      </a:r>
                      <a:endParaRPr lang="en-US" sz="1200" b="0" dirty="0">
                        <a:solidFill>
                          <a:srgbClr val="41414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r" defTabSz="9574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s-I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3,2 MW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r" defTabSz="9574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s-IS" sz="1050" b="0" i="0" u="none" strike="noStrike" cap="none" normalizeH="0" baseline="0" dirty="0">
                        <a:ln>
                          <a:noFill/>
                        </a:ln>
                        <a:solidFill>
                          <a:srgbClr val="41414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483">
                <a:tc>
                  <a:txBody>
                    <a:bodyPr/>
                    <a:lstStyle/>
                    <a:p>
                      <a:endParaRPr lang="en-US" sz="1050" b="0" dirty="0">
                        <a:solidFill>
                          <a:srgbClr val="41414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is-I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Year:</a:t>
                      </a:r>
                      <a:endParaRPr lang="en-US" sz="1200" b="0" dirty="0">
                        <a:solidFill>
                          <a:srgbClr val="41414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r" defTabSz="9574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s-I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2007 - 2010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r" defTabSz="9574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s-IS" sz="1050" b="0" i="0" u="none" strike="noStrike" cap="none" normalizeH="0" baseline="0" dirty="0">
                        <a:ln>
                          <a:noFill/>
                        </a:ln>
                        <a:solidFill>
                          <a:srgbClr val="41414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4105">
                <a:tc>
                  <a:txBody>
                    <a:bodyPr/>
                    <a:lstStyle/>
                    <a:p>
                      <a:pPr marL="0" marR="0" lvl="1" indent="0" algn="l" defTabSz="9574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s-IS" sz="1050" b="0" i="0" u="none" strike="noStrike" cap="none" normalizeH="0" baseline="0" dirty="0">
                        <a:ln>
                          <a:noFill/>
                        </a:ln>
                        <a:solidFill>
                          <a:srgbClr val="41414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kumimoji="0" lang="is-I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Role</a:t>
                      </a:r>
                      <a:r>
                        <a:rPr kumimoji="0" lang="is-I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: EPCM</a:t>
                      </a:r>
                      <a:endParaRPr lang="en-US" sz="1200" b="0" dirty="0">
                        <a:solidFill>
                          <a:srgbClr val="414141"/>
                        </a:solidFill>
                        <a:latin typeface="+mn-lt"/>
                      </a:endParaRPr>
                    </a:p>
                    <a:p>
                      <a:pPr marL="0" marR="0" lvl="0" indent="0" algn="l" defTabSz="9574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414141"/>
                          </a:solidFill>
                          <a:effectLst/>
                          <a:latin typeface="+mn-lt"/>
                        </a:rPr>
                        <a:t>Geological and geophysical studies, Licensing and permitting, Well siting, design and testing, Drilling supervision, Reservoir modeling, System design</a:t>
                      </a:r>
                    </a:p>
                  </a:txBody>
                  <a:tcPr marL="0" marR="0" marT="63117" marB="0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1" indent="0" algn="r" defTabSz="9574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s-I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574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s-IS" sz="1050" b="0" i="1" u="none" strike="noStrike" cap="none" normalizeH="0" baseline="0" dirty="0">
                        <a:ln>
                          <a:noFill/>
                        </a:ln>
                        <a:solidFill>
                          <a:srgbClr val="41414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5068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3"/>
          <p:cNvSpPr>
            <a:spLocks noGrp="1"/>
          </p:cNvSpPr>
          <p:nvPr>
            <p:ph type="title"/>
          </p:nvPr>
        </p:nvSpPr>
        <p:spPr>
          <a:xfrm>
            <a:off x="522164" y="422003"/>
            <a:ext cx="7848872" cy="927744"/>
          </a:xfrm>
        </p:spPr>
        <p:txBody>
          <a:bodyPr>
            <a:noAutofit/>
          </a:bodyPr>
          <a:lstStyle/>
          <a:p>
            <a:r>
              <a:rPr lang="en-US" dirty="0"/>
              <a:t>Energy Projects in Hungary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1FB1998A-DE55-48A9-8BB4-740ECB44D5F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2636" r="2876"/>
          <a:stretch/>
        </p:blipFill>
        <p:spPr>
          <a:xfrm>
            <a:off x="851443" y="1343199"/>
            <a:ext cx="2736304" cy="1929892"/>
          </a:xfrm>
          <a:prstGeom prst="rect">
            <a:avLst/>
          </a:prstGeom>
        </p:spPr>
      </p:pic>
      <p:graphicFrame>
        <p:nvGraphicFramePr>
          <p:cNvPr id="14" name="Tabellenplatzhalter 12">
            <a:extLst>
              <a:ext uri="{FF2B5EF4-FFF2-40B4-BE49-F238E27FC236}">
                <a16:creationId xmlns:a16="http://schemas.microsoft.com/office/drawing/2014/main" id="{CFFF6CE8-AAF6-4C4A-9836-30D8D24F6E19}"/>
              </a:ext>
            </a:extLst>
          </p:cNvPr>
          <p:cNvGraphicFramePr>
            <a:graphicFrameLocks noGrp="1"/>
          </p:cNvGraphicFramePr>
          <p:nvPr>
            <p:ph type="tbl" sz="quarter" idx="16"/>
            <p:extLst>
              <p:ext uri="{D42A27DB-BD31-4B8C-83A1-F6EECF244321}">
                <p14:modId xmlns:p14="http://schemas.microsoft.com/office/powerpoint/2010/main" val="4023772727"/>
              </p:ext>
            </p:extLst>
          </p:nvPr>
        </p:nvGraphicFramePr>
        <p:xfrm>
          <a:off x="3865293" y="3297224"/>
          <a:ext cx="2736304" cy="21216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3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8776">
                <a:tc>
                  <a:txBody>
                    <a:bodyPr/>
                    <a:lstStyle/>
                    <a:p>
                      <a:r>
                        <a:rPr lang="de-DE" sz="1800" dirty="0">
                          <a:solidFill>
                            <a:srgbClr val="59595C"/>
                          </a:solidFill>
                        </a:rPr>
                        <a:t>Unterhaching</a:t>
                      </a:r>
                    </a:p>
                    <a:p>
                      <a:r>
                        <a:rPr lang="de-DE" sz="1200" i="1" dirty="0">
                          <a:solidFill>
                            <a:srgbClr val="59595C"/>
                          </a:solidFill>
                        </a:rPr>
                        <a:t>Geothermal </a:t>
                      </a:r>
                      <a:r>
                        <a:rPr lang="de-DE" sz="1200" i="1" dirty="0" err="1">
                          <a:solidFill>
                            <a:srgbClr val="59595C"/>
                          </a:solidFill>
                        </a:rPr>
                        <a:t>cogeneration</a:t>
                      </a:r>
                      <a:r>
                        <a:rPr lang="de-DE" sz="1200" i="1" dirty="0">
                          <a:solidFill>
                            <a:srgbClr val="59595C"/>
                          </a:solidFill>
                        </a:rPr>
                        <a:t> plant</a:t>
                      </a:r>
                    </a:p>
                  </a:txBody>
                  <a:tcPr marL="80158" marR="80158" marT="40079" marB="40079">
                    <a:solidFill>
                      <a:srgbClr val="FFD2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070">
                <a:tc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rgbClr val="59595C"/>
                          </a:solidFill>
                        </a:rPr>
                        <a:t>Client</a:t>
                      </a:r>
                    </a:p>
                    <a:p>
                      <a:r>
                        <a:rPr lang="de-DE" sz="1200" dirty="0">
                          <a:solidFill>
                            <a:srgbClr val="59595C"/>
                          </a:solidFill>
                        </a:rPr>
                        <a:t>Geothermie Unterhaching </a:t>
                      </a:r>
                    </a:p>
                  </a:txBody>
                  <a:tcPr marL="80158" marR="80158" marT="40079" marB="4007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8420">
                <a:tc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rgbClr val="59595C"/>
                          </a:solidFill>
                        </a:rPr>
                        <a:t>Services</a:t>
                      </a:r>
                    </a:p>
                    <a:p>
                      <a:pPr marL="182563" marR="0" lvl="1" indent="-180975" algn="l" defTabSz="995363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Char char="l"/>
                        <a:tabLst>
                          <a:tab pos="3592513" algn="r"/>
                          <a:tab pos="7035800" algn="r"/>
                        </a:tabLst>
                        <a:defRPr/>
                      </a:pPr>
                      <a:r>
                        <a:rPr kumimoji="0" lang="is-I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Design and construction management of the thermal water loop </a:t>
                      </a:r>
                    </a:p>
                    <a:p>
                      <a:pPr marL="182563" marR="0" lvl="1" indent="-180975" algn="l" defTabSz="995363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Char char="l"/>
                        <a:tabLst>
                          <a:tab pos="3592513" algn="r"/>
                          <a:tab pos="7035800" algn="r"/>
                        </a:tabLst>
                      </a:pPr>
                      <a:r>
                        <a:rPr kumimoji="0" lang="is-I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Monitoring</a:t>
                      </a:r>
                    </a:p>
                    <a:p>
                      <a:pPr marL="182563" marR="0" lvl="1" indent="-180975" algn="l" defTabSz="995363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Char char="l"/>
                        <a:tabLst>
                          <a:tab pos="3592513" algn="r"/>
                          <a:tab pos="7035800" algn="r"/>
                        </a:tabLst>
                      </a:pPr>
                      <a:r>
                        <a:rPr kumimoji="0" lang="is-I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Upgrading of the well </a:t>
                      </a:r>
                    </a:p>
                  </a:txBody>
                  <a:tcPr marL="80158" marR="80158" marT="40079" marB="4007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5" name="Bildplatzhalter 10">
            <a:extLst>
              <a:ext uri="{FF2B5EF4-FFF2-40B4-BE49-F238E27FC236}">
                <a16:creationId xmlns:a16="http://schemas.microsoft.com/office/drawing/2014/main" id="{012AEFB3-C0D6-45A3-8261-2E0ACFA2283D}"/>
              </a:ext>
            </a:extLst>
          </p:cNvPr>
          <p:cNvPicPr>
            <a:picLocks noGrp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" t="1810" r="633" b="-1"/>
          <a:stretch/>
        </p:blipFill>
        <p:spPr bwMode="auto">
          <a:xfrm>
            <a:off x="3865293" y="1343199"/>
            <a:ext cx="2736304" cy="19298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17" name="Tabellenplatzhalter 12">
            <a:extLst>
              <a:ext uri="{FF2B5EF4-FFF2-40B4-BE49-F238E27FC236}">
                <a16:creationId xmlns:a16="http://schemas.microsoft.com/office/drawing/2014/main" id="{05381502-16F0-4394-AAD3-3B0091671FE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3673351"/>
              </p:ext>
            </p:extLst>
          </p:nvPr>
        </p:nvGraphicFramePr>
        <p:xfrm>
          <a:off x="6889629" y="3297222"/>
          <a:ext cx="2952328" cy="21216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23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48852">
                <a:tc>
                  <a:txBody>
                    <a:bodyPr/>
                    <a:lstStyle/>
                    <a:p>
                      <a:r>
                        <a:rPr lang="de-DE" sz="1800" dirty="0">
                          <a:solidFill>
                            <a:srgbClr val="59595C"/>
                          </a:solidFill>
                        </a:rPr>
                        <a:t>Berlin – German</a:t>
                      </a:r>
                      <a:r>
                        <a:rPr lang="de-DE" sz="1800" baseline="0" dirty="0">
                          <a:solidFill>
                            <a:srgbClr val="59595C"/>
                          </a:solidFill>
                        </a:rPr>
                        <a:t> </a:t>
                      </a:r>
                      <a:r>
                        <a:rPr lang="de-DE" sz="1800" baseline="0" dirty="0" err="1">
                          <a:solidFill>
                            <a:srgbClr val="59595C"/>
                          </a:solidFill>
                        </a:rPr>
                        <a:t>Parliament</a:t>
                      </a:r>
                      <a:r>
                        <a:rPr lang="de-DE" sz="1800" dirty="0">
                          <a:solidFill>
                            <a:srgbClr val="59595C"/>
                          </a:solidFill>
                        </a:rPr>
                        <a:t> </a:t>
                      </a:r>
                    </a:p>
                    <a:p>
                      <a:r>
                        <a:rPr lang="de-DE" sz="1200" i="1" dirty="0">
                          <a:solidFill>
                            <a:srgbClr val="59595C"/>
                          </a:solidFill>
                        </a:rPr>
                        <a:t>Extension </a:t>
                      </a:r>
                      <a:r>
                        <a:rPr lang="de-DE" sz="1200" i="1" dirty="0" err="1">
                          <a:solidFill>
                            <a:srgbClr val="59595C"/>
                          </a:solidFill>
                        </a:rPr>
                        <a:t>of</a:t>
                      </a:r>
                      <a:r>
                        <a:rPr lang="de-DE" sz="1200" i="1" dirty="0">
                          <a:solidFill>
                            <a:srgbClr val="59595C"/>
                          </a:solidFill>
                        </a:rPr>
                        <a:t> </a:t>
                      </a:r>
                      <a:r>
                        <a:rPr lang="de-DE" sz="1200" i="1" dirty="0" err="1">
                          <a:solidFill>
                            <a:srgbClr val="59595C"/>
                          </a:solidFill>
                        </a:rPr>
                        <a:t>the</a:t>
                      </a:r>
                      <a:r>
                        <a:rPr lang="de-DE" sz="1200" i="1" dirty="0">
                          <a:solidFill>
                            <a:srgbClr val="59595C"/>
                          </a:solidFill>
                        </a:rPr>
                        <a:t> Marie-E.-Lüders Building</a:t>
                      </a:r>
                    </a:p>
                  </a:txBody>
                  <a:tcPr marL="80158" marR="80158" marT="40079" marB="40079">
                    <a:solidFill>
                      <a:srgbClr val="FFD2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8981">
                <a:tc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rgbClr val="59595C"/>
                          </a:solidFill>
                        </a:rPr>
                        <a:t>Client</a:t>
                      </a:r>
                    </a:p>
                    <a:p>
                      <a:pPr marL="0" marR="0" lvl="0" indent="0" algn="l" defTabSz="9574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0" kern="1200" dirty="0" err="1">
                          <a:solidFill>
                            <a:srgbClr val="5959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Gbr</a:t>
                      </a:r>
                      <a:r>
                        <a:rPr lang="de-DE" sz="1200" b="0" kern="1200" dirty="0">
                          <a:solidFill>
                            <a:srgbClr val="5959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Planungsbüro Rohling AG</a:t>
                      </a:r>
                      <a:endParaRPr lang="de-DE" sz="1200" b="1" dirty="0">
                        <a:solidFill>
                          <a:srgbClr val="59595C"/>
                        </a:solidFill>
                      </a:endParaRPr>
                    </a:p>
                  </a:txBody>
                  <a:tcPr marL="80158" marR="80158" marT="40079" marB="4007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3866">
                <a:tc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rgbClr val="59595C"/>
                          </a:solidFill>
                        </a:rPr>
                        <a:t>Services</a:t>
                      </a:r>
                    </a:p>
                    <a:p>
                      <a:pPr marL="182563" marR="0" lvl="1" indent="-180975" algn="l" defTabSz="995363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Char char="l"/>
                        <a:tabLst>
                          <a:tab pos="3592513" algn="r"/>
                          <a:tab pos="7035800" algn="r"/>
                        </a:tabLst>
                        <a:defRPr/>
                      </a:pPr>
                      <a:r>
                        <a:rPr kumimoji="0" lang="de-DE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Concept</a:t>
                      </a:r>
                      <a:r>
                        <a:rPr kumimoji="0" 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de-DE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for</a:t>
                      </a:r>
                      <a:r>
                        <a:rPr kumimoji="0" 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 a 3.60 MW </a:t>
                      </a:r>
                      <a:r>
                        <a:rPr kumimoji="0" lang="de-DE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cogeneration</a:t>
                      </a:r>
                      <a:r>
                        <a:rPr kumimoji="0" 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 plant </a:t>
                      </a:r>
                      <a:r>
                        <a:rPr kumimoji="0" lang="de-DE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and</a:t>
                      </a:r>
                      <a:r>
                        <a:rPr kumimoji="0" 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 a 2.40 MW </a:t>
                      </a:r>
                      <a:r>
                        <a:rPr kumimoji="0" lang="de-DE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emergency</a:t>
                      </a:r>
                      <a:r>
                        <a:rPr kumimoji="0" 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 power </a:t>
                      </a:r>
                      <a:r>
                        <a:rPr kumimoji="0" lang="de-DE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supply</a:t>
                      </a:r>
                      <a:r>
                        <a:rPr kumimoji="0" 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de-DE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system</a:t>
                      </a:r>
                      <a:endParaRPr kumimoji="0" lang="de-DE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59595C"/>
                        </a:solidFill>
                        <a:effectLst/>
                        <a:latin typeface="+mn-lt"/>
                      </a:endParaRPr>
                    </a:p>
                    <a:p>
                      <a:pPr marL="182563" marR="0" lvl="1" indent="-180975" algn="l" defTabSz="995363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Char char="l"/>
                        <a:tabLst>
                          <a:tab pos="3592513" algn="r"/>
                          <a:tab pos="7035800" algn="r"/>
                        </a:tabLst>
                        <a:defRPr/>
                      </a:pPr>
                      <a:r>
                        <a:rPr kumimoji="0" 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Design and </a:t>
                      </a:r>
                      <a:r>
                        <a:rPr kumimoji="0" lang="de-DE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construction</a:t>
                      </a:r>
                      <a:r>
                        <a:rPr kumimoji="0" lang="de-D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de-DE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management</a:t>
                      </a:r>
                      <a:endParaRPr kumimoji="0" lang="de-DE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59595C"/>
                        </a:solidFill>
                        <a:effectLst/>
                        <a:latin typeface="+mn-lt"/>
                      </a:endParaRPr>
                    </a:p>
                  </a:txBody>
                  <a:tcPr marL="80158" marR="80158" marT="40079" marB="4007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8" name="Bildplatzhalter 7">
            <a:extLst>
              <a:ext uri="{FF2B5EF4-FFF2-40B4-BE49-F238E27FC236}">
                <a16:creationId xmlns:a16="http://schemas.microsoft.com/office/drawing/2014/main" id="{B48308DB-B42A-4BFB-8CFC-5913A4CD68E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18" t="3469" r="3088" b="2614"/>
          <a:stretch/>
        </p:blipFill>
        <p:spPr>
          <a:xfrm>
            <a:off x="6894872" y="1356295"/>
            <a:ext cx="2952328" cy="1916796"/>
          </a:xfrm>
          <a:prstGeom prst="rect">
            <a:avLst/>
          </a:prstGeom>
        </p:spPr>
      </p:pic>
      <p:graphicFrame>
        <p:nvGraphicFramePr>
          <p:cNvPr id="19" name="Tabellenplatzhalter 12">
            <a:extLst>
              <a:ext uri="{FF2B5EF4-FFF2-40B4-BE49-F238E27FC236}">
                <a16:creationId xmlns:a16="http://schemas.microsoft.com/office/drawing/2014/main" id="{9C36257A-4391-4507-AEB5-C1D9F82D23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5620852"/>
              </p:ext>
            </p:extLst>
          </p:nvPr>
        </p:nvGraphicFramePr>
        <p:xfrm>
          <a:off x="851443" y="3298654"/>
          <a:ext cx="2736304" cy="21216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3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8776">
                <a:tc>
                  <a:txBody>
                    <a:bodyPr/>
                    <a:lstStyle/>
                    <a:p>
                      <a:r>
                        <a:rPr lang="de-DE" sz="1800" dirty="0">
                          <a:solidFill>
                            <a:srgbClr val="59595C"/>
                          </a:solidFill>
                        </a:rPr>
                        <a:t>Velika </a:t>
                      </a:r>
                      <a:r>
                        <a:rPr lang="de-DE" sz="1800" dirty="0" err="1">
                          <a:solidFill>
                            <a:srgbClr val="59595C"/>
                          </a:solidFill>
                        </a:rPr>
                        <a:t>Ciglena</a:t>
                      </a:r>
                      <a:r>
                        <a:rPr lang="de-DE" sz="1800" dirty="0">
                          <a:solidFill>
                            <a:srgbClr val="59595C"/>
                          </a:solidFill>
                        </a:rPr>
                        <a:t>, </a:t>
                      </a:r>
                      <a:r>
                        <a:rPr lang="de-DE" sz="1800" dirty="0" err="1">
                          <a:solidFill>
                            <a:srgbClr val="59595C"/>
                          </a:solidFill>
                        </a:rPr>
                        <a:t>Croatia</a:t>
                      </a:r>
                      <a:br>
                        <a:rPr lang="de-DE" sz="1800" dirty="0">
                          <a:solidFill>
                            <a:srgbClr val="59595C"/>
                          </a:solidFill>
                        </a:rPr>
                      </a:br>
                      <a:r>
                        <a:rPr lang="de-DE" sz="1200" i="1" dirty="0">
                          <a:solidFill>
                            <a:srgbClr val="59595C"/>
                          </a:solidFill>
                        </a:rPr>
                        <a:t>Geothermal Power Plant</a:t>
                      </a:r>
                    </a:p>
                  </a:txBody>
                  <a:tcPr marL="80158" marR="80158" marT="40079" marB="40079">
                    <a:solidFill>
                      <a:srgbClr val="FFD2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070">
                <a:tc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rgbClr val="59595C"/>
                          </a:solidFill>
                        </a:rPr>
                        <a:t>Client</a:t>
                      </a:r>
                    </a:p>
                    <a:p>
                      <a:r>
                        <a:rPr lang="de-DE" sz="1200" dirty="0" err="1">
                          <a:solidFill>
                            <a:srgbClr val="59595C"/>
                          </a:solidFill>
                        </a:rPr>
                        <a:t>Turboden</a:t>
                      </a:r>
                      <a:r>
                        <a:rPr lang="de-DE" sz="1200" dirty="0">
                          <a:solidFill>
                            <a:srgbClr val="59595C"/>
                          </a:solidFill>
                        </a:rPr>
                        <a:t> / MB Holding</a:t>
                      </a:r>
                    </a:p>
                  </a:txBody>
                  <a:tcPr marL="80158" marR="80158" marT="40079" marB="4007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8420">
                <a:tc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rgbClr val="59595C"/>
                          </a:solidFill>
                        </a:rPr>
                        <a:t>Services</a:t>
                      </a:r>
                    </a:p>
                    <a:p>
                      <a:pPr marL="182563" marR="0" lvl="1" indent="-180975" algn="l" defTabSz="995363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Char char="l"/>
                        <a:tabLst>
                          <a:tab pos="3592513" algn="r"/>
                          <a:tab pos="7035800" algn="r"/>
                        </a:tabLst>
                        <a:defRPr/>
                      </a:pPr>
                      <a:r>
                        <a:rPr kumimoji="0" lang="is-I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On-</a:t>
                      </a:r>
                      <a:r>
                        <a:rPr kumimoji="0" lang="is-I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site</a:t>
                      </a:r>
                      <a:r>
                        <a:rPr kumimoji="0" lang="is-I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is-I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surveys</a:t>
                      </a:r>
                      <a:r>
                        <a:rPr kumimoji="0" lang="is-I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  <a:p>
                      <a:pPr marL="182563" marR="0" lvl="1" indent="-180975" algn="l" defTabSz="995363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Char char="l"/>
                        <a:tabLst>
                          <a:tab pos="3592513" algn="r"/>
                          <a:tab pos="7035800" algn="r"/>
                        </a:tabLst>
                        <a:defRPr/>
                      </a:pPr>
                      <a:r>
                        <a:rPr kumimoji="0" lang="is-I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Basic </a:t>
                      </a:r>
                      <a:r>
                        <a:rPr kumimoji="0" lang="is-I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design</a:t>
                      </a:r>
                      <a:r>
                        <a:rPr kumimoji="0" lang="is-I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 of </a:t>
                      </a:r>
                      <a:r>
                        <a:rPr kumimoji="0" lang="is-I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the</a:t>
                      </a:r>
                      <a:r>
                        <a:rPr kumimoji="0" lang="is-I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is-I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geothermal</a:t>
                      </a:r>
                      <a:r>
                        <a:rPr kumimoji="0" lang="is-I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is-I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system</a:t>
                      </a:r>
                      <a:r>
                        <a:rPr kumimoji="0" lang="is-I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 for </a:t>
                      </a:r>
                      <a:r>
                        <a:rPr kumimoji="0" lang="is-I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the</a:t>
                      </a:r>
                      <a:r>
                        <a:rPr kumimoji="0" lang="is-I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 16 </a:t>
                      </a:r>
                      <a:r>
                        <a:rPr kumimoji="0" lang="is-I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MW</a:t>
                      </a:r>
                      <a:r>
                        <a:rPr kumimoji="0" lang="is-I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is-I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power</a:t>
                      </a:r>
                      <a:r>
                        <a:rPr kumimoji="0" lang="is-I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is-I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plant</a:t>
                      </a:r>
                      <a:endParaRPr kumimoji="0" lang="is-I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59595C"/>
                        </a:solidFill>
                        <a:effectLst/>
                        <a:latin typeface="+mn-lt"/>
                      </a:endParaRPr>
                    </a:p>
                    <a:p>
                      <a:pPr marL="182563" marR="0" lvl="1" indent="-180975" algn="l" defTabSz="995363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Char char="l"/>
                        <a:tabLst>
                          <a:tab pos="3592513" algn="r"/>
                          <a:tab pos="7035800" algn="r"/>
                        </a:tabLst>
                      </a:pPr>
                      <a:r>
                        <a:rPr kumimoji="0" lang="is-I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Detail</a:t>
                      </a:r>
                      <a:r>
                        <a:rPr kumimoji="0" lang="is-I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is-I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design</a:t>
                      </a:r>
                      <a:endParaRPr kumimoji="0" lang="is-I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59595C"/>
                        </a:solidFill>
                        <a:effectLst/>
                        <a:latin typeface="+mn-lt"/>
                      </a:endParaRPr>
                    </a:p>
                  </a:txBody>
                  <a:tcPr marL="80158" marR="80158" marT="40079" marB="4007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6227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R&amp;D</a:t>
            </a:r>
            <a:r>
              <a:rPr lang="de-DE" dirty="0"/>
              <a:t> and Research Projects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528B3-ABDE-42E8-AF94-3DD7835D9B89}" type="slidenum">
              <a:rPr lang="en-US" smtClean="0"/>
              <a:t>6</a:t>
            </a:fld>
            <a:endParaRPr lang="en-US"/>
          </a:p>
        </p:txBody>
      </p:sp>
      <p:graphicFrame>
        <p:nvGraphicFramePr>
          <p:cNvPr id="13" name="Tabellenplatzhalter 12"/>
          <p:cNvGraphicFramePr>
            <a:graphicFrameLocks noGrp="1"/>
          </p:cNvGraphicFramePr>
          <p:nvPr>
            <p:ph type="tbl" sz="quarter" idx="16"/>
            <p:extLst>
              <p:ext uri="{D42A27DB-BD31-4B8C-83A1-F6EECF244321}">
                <p14:modId xmlns:p14="http://schemas.microsoft.com/office/powerpoint/2010/main" val="1807241921"/>
              </p:ext>
            </p:extLst>
          </p:nvPr>
        </p:nvGraphicFramePr>
        <p:xfrm>
          <a:off x="1119335" y="3120947"/>
          <a:ext cx="2490440" cy="24232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0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66685">
                <a:tc>
                  <a:txBody>
                    <a:bodyPr/>
                    <a:lstStyle/>
                    <a:p>
                      <a:r>
                        <a:rPr lang="hu-HU" sz="1800" dirty="0" err="1">
                          <a:solidFill>
                            <a:srgbClr val="59595C"/>
                          </a:solidFill>
                        </a:rPr>
                        <a:t>DARLINGe</a:t>
                      </a:r>
                      <a:endParaRPr lang="de-DE" sz="1800" dirty="0">
                        <a:solidFill>
                          <a:srgbClr val="59595C"/>
                        </a:solidFill>
                      </a:endParaRPr>
                    </a:p>
                    <a:p>
                      <a:r>
                        <a:rPr lang="en-US" sz="1200" i="1" dirty="0">
                          <a:solidFill>
                            <a:srgbClr val="59595C"/>
                          </a:solidFill>
                        </a:rPr>
                        <a:t>Danube </a:t>
                      </a:r>
                      <a:r>
                        <a:rPr lang="hu-HU" sz="1200" i="1" dirty="0" err="1">
                          <a:solidFill>
                            <a:srgbClr val="59595C"/>
                          </a:solidFill>
                        </a:rPr>
                        <a:t>Transnational</a:t>
                      </a:r>
                      <a:r>
                        <a:rPr lang="hu-HU" sz="1200" i="1" dirty="0">
                          <a:solidFill>
                            <a:srgbClr val="59595C"/>
                          </a:solidFill>
                        </a:rPr>
                        <a:t> </a:t>
                      </a:r>
                      <a:r>
                        <a:rPr lang="hu-HU" sz="1200" i="1" dirty="0" err="1">
                          <a:solidFill>
                            <a:srgbClr val="59595C"/>
                          </a:solidFill>
                        </a:rPr>
                        <a:t>Programme</a:t>
                      </a:r>
                      <a:endParaRPr lang="hu-HU" sz="1200" i="1" dirty="0">
                        <a:solidFill>
                          <a:srgbClr val="59595C"/>
                        </a:solidFill>
                      </a:endParaRPr>
                    </a:p>
                    <a:p>
                      <a:r>
                        <a:rPr lang="hu-HU" sz="1200" i="1" dirty="0" err="1">
                          <a:solidFill>
                            <a:srgbClr val="59595C"/>
                          </a:solidFill>
                        </a:rPr>
                        <a:t>Associated</a:t>
                      </a:r>
                      <a:r>
                        <a:rPr lang="hu-HU" sz="1200" i="1" dirty="0">
                          <a:solidFill>
                            <a:srgbClr val="59595C"/>
                          </a:solidFill>
                        </a:rPr>
                        <a:t> </a:t>
                      </a:r>
                      <a:r>
                        <a:rPr lang="hu-HU" sz="1200" i="1" dirty="0" err="1">
                          <a:solidFill>
                            <a:srgbClr val="59595C"/>
                          </a:solidFill>
                        </a:rPr>
                        <a:t>Strategic</a:t>
                      </a:r>
                      <a:r>
                        <a:rPr lang="hu-HU" sz="1200" i="1" dirty="0">
                          <a:solidFill>
                            <a:srgbClr val="59595C"/>
                          </a:solidFill>
                        </a:rPr>
                        <a:t> Partner</a:t>
                      </a:r>
                      <a:endParaRPr lang="de-DE" sz="1200" i="1" dirty="0">
                        <a:solidFill>
                          <a:srgbClr val="59595C"/>
                        </a:solidFill>
                      </a:endParaRPr>
                    </a:p>
                  </a:txBody>
                  <a:tcPr marL="80116" marR="80116" marT="40058" marB="40058">
                    <a:solidFill>
                      <a:srgbClr val="FFD2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1223">
                <a:tc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rgbClr val="59595C"/>
                          </a:solidFill>
                        </a:rPr>
                        <a:t>Client</a:t>
                      </a:r>
                    </a:p>
                    <a:p>
                      <a:pPr marL="0" marR="0" lvl="0" indent="0" algn="l" defTabSz="9574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kern="1200" dirty="0">
                          <a:solidFill>
                            <a:srgbClr val="5959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</a:t>
                      </a:r>
                      <a:r>
                        <a:rPr lang="en-US" sz="1200" b="0" kern="1200" dirty="0">
                          <a:solidFill>
                            <a:srgbClr val="5959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o-funded by European Union funds (ERDF, IPA, ENI)</a:t>
                      </a:r>
                      <a:endParaRPr lang="de-DE" sz="1200" b="1" dirty="0">
                        <a:solidFill>
                          <a:srgbClr val="59595C"/>
                        </a:solidFill>
                      </a:endParaRPr>
                    </a:p>
                  </a:txBody>
                  <a:tcPr marL="80116" marR="80116" marT="40058" marB="4005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5295">
                <a:tc>
                  <a:txBody>
                    <a:bodyPr/>
                    <a:lstStyle/>
                    <a:p>
                      <a:pPr marL="182563" marR="0" lvl="1" indent="-180975" algn="l" defTabSz="995363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Char char="l"/>
                        <a:tabLst>
                          <a:tab pos="3592513" algn="r"/>
                          <a:tab pos="7035800" algn="r"/>
                        </a:tabLst>
                        <a:defRPr/>
                      </a:pPr>
                      <a:r>
                        <a:rPr kumimoji="0" lang="hu-H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15 </a:t>
                      </a:r>
                      <a:r>
                        <a:rPr kumimoji="0" lang="hu-H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partners</a:t>
                      </a:r>
                      <a:r>
                        <a:rPr kumimoji="0" lang="hu-H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hu-H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from</a:t>
                      </a:r>
                      <a:r>
                        <a:rPr kumimoji="0" lang="hu-H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 6 </a:t>
                      </a:r>
                      <a:r>
                        <a:rPr kumimoji="0" lang="hu-H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countries</a:t>
                      </a:r>
                      <a:endParaRPr kumimoji="0" lang="hu-H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59595C"/>
                        </a:solidFill>
                        <a:effectLst/>
                        <a:latin typeface="+mn-lt"/>
                      </a:endParaRPr>
                    </a:p>
                    <a:p>
                      <a:pPr marL="182563" marR="0" lvl="1" indent="-180975" algn="l" defTabSz="995363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Char char="l"/>
                        <a:tabLst>
                          <a:tab pos="3592513" algn="r"/>
                          <a:tab pos="7035800" algn="r"/>
                        </a:tabLst>
                        <a:defRPr/>
                      </a:pPr>
                      <a:r>
                        <a:rPr kumimoji="0" lang="hu-H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State</a:t>
                      </a:r>
                      <a:r>
                        <a:rPr kumimoji="0" lang="hu-H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 of Art </a:t>
                      </a:r>
                      <a:r>
                        <a:rPr kumimoji="0" lang="hu-H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evaluation</a:t>
                      </a:r>
                      <a:r>
                        <a:rPr kumimoji="0" lang="hu-H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  <a:p>
                      <a:pPr marL="182563" marR="0" lvl="1" indent="-180975" algn="l" defTabSz="995363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Char char="l"/>
                        <a:tabLst>
                          <a:tab pos="3592513" algn="r"/>
                          <a:tab pos="7035800" algn="r"/>
                        </a:tabLst>
                        <a:defRPr/>
                      </a:pPr>
                      <a:r>
                        <a:rPr kumimoji="0" lang="hu-H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Web </a:t>
                      </a:r>
                      <a:r>
                        <a:rPr kumimoji="0" lang="hu-H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Portal</a:t>
                      </a:r>
                      <a:r>
                        <a:rPr kumimoji="0" lang="hu-H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hu-H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Danube</a:t>
                      </a:r>
                      <a:r>
                        <a:rPr kumimoji="0" lang="hu-H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hu-H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Region</a:t>
                      </a:r>
                      <a:r>
                        <a:rPr kumimoji="0" lang="hu-H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 Geothermal Platform</a:t>
                      </a:r>
                    </a:p>
                    <a:p>
                      <a:pPr marL="182563" marR="0" lvl="1" indent="-180975" algn="l" defTabSz="995363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Char char="l"/>
                        <a:tabLst>
                          <a:tab pos="3592513" algn="r"/>
                          <a:tab pos="7035800" algn="r"/>
                        </a:tabLst>
                        <a:defRPr/>
                      </a:pPr>
                      <a:r>
                        <a:rPr kumimoji="0" lang="hu-H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Transboundary</a:t>
                      </a:r>
                      <a:r>
                        <a:rPr kumimoji="0" lang="hu-H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 Action </a:t>
                      </a:r>
                      <a:r>
                        <a:rPr kumimoji="0" lang="hu-H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Plan</a:t>
                      </a:r>
                      <a:endParaRPr kumimoji="0" lang="de-DE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59595C"/>
                        </a:solidFill>
                        <a:effectLst/>
                        <a:latin typeface="+mn-lt"/>
                      </a:endParaRPr>
                    </a:p>
                  </a:txBody>
                  <a:tcPr marL="80116" marR="80116" marT="40058" marB="4005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6" name="Tabellenplatzhalter 12"/>
          <p:cNvGraphicFramePr>
            <a:graphicFrameLocks noGrp="1"/>
          </p:cNvGraphicFramePr>
          <p:nvPr>
            <p:ph type="tbl" sz="quarter" idx="18"/>
            <p:extLst>
              <p:ext uri="{D42A27DB-BD31-4B8C-83A1-F6EECF244321}">
                <p14:modId xmlns:p14="http://schemas.microsoft.com/office/powerpoint/2010/main" val="3147577145"/>
              </p:ext>
            </p:extLst>
          </p:nvPr>
        </p:nvGraphicFramePr>
        <p:xfrm>
          <a:off x="3996469" y="3121256"/>
          <a:ext cx="2649924" cy="24297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99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66376">
                <a:tc>
                  <a:txBody>
                    <a:bodyPr/>
                    <a:lstStyle/>
                    <a:p>
                      <a:r>
                        <a:rPr lang="hu-HU" sz="1700" i="0" dirty="0">
                          <a:solidFill>
                            <a:srgbClr val="59595C"/>
                          </a:solidFill>
                        </a:rPr>
                        <a:t>SHDP-EGS</a:t>
                      </a:r>
                      <a:endParaRPr lang="de-DE" sz="1700" i="0" dirty="0">
                        <a:solidFill>
                          <a:srgbClr val="59595C"/>
                        </a:solidFill>
                      </a:endParaRPr>
                    </a:p>
                    <a:p>
                      <a:r>
                        <a:rPr lang="de-DE" sz="1200" i="1" dirty="0">
                          <a:solidFill>
                            <a:srgbClr val="59595C"/>
                          </a:solidFill>
                        </a:rPr>
                        <a:t>R&amp;D –  </a:t>
                      </a:r>
                      <a:r>
                        <a:rPr lang="hu-HU" sz="1200" i="1" dirty="0" err="1">
                          <a:solidFill>
                            <a:srgbClr val="59595C"/>
                          </a:solidFill>
                        </a:rPr>
                        <a:t>Enhanced</a:t>
                      </a:r>
                      <a:r>
                        <a:rPr lang="hu-HU" sz="1200" i="1" dirty="0">
                          <a:solidFill>
                            <a:srgbClr val="59595C"/>
                          </a:solidFill>
                        </a:rPr>
                        <a:t> geothermal ORC </a:t>
                      </a:r>
                      <a:r>
                        <a:rPr lang="hu-HU" sz="1200" i="1" dirty="0" err="1">
                          <a:solidFill>
                            <a:srgbClr val="59595C"/>
                          </a:solidFill>
                        </a:rPr>
                        <a:t>powerplant</a:t>
                      </a:r>
                      <a:r>
                        <a:rPr lang="hu-HU" sz="1200" i="1" dirty="0">
                          <a:solidFill>
                            <a:srgbClr val="59595C"/>
                          </a:solidFill>
                        </a:rPr>
                        <a:t> </a:t>
                      </a:r>
                      <a:r>
                        <a:rPr lang="hu-HU" sz="1200" i="1" dirty="0" err="1">
                          <a:solidFill>
                            <a:srgbClr val="59595C"/>
                          </a:solidFill>
                        </a:rPr>
                        <a:t>technology</a:t>
                      </a:r>
                      <a:endParaRPr lang="de-DE" sz="1200" i="1" dirty="0">
                        <a:solidFill>
                          <a:srgbClr val="59595C"/>
                        </a:solidFill>
                      </a:endParaRPr>
                    </a:p>
                  </a:txBody>
                  <a:tcPr marL="80116" marR="80116" marT="40058" marB="40058">
                    <a:solidFill>
                      <a:srgbClr val="FFD2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rgbClr val="59595C"/>
                          </a:solidFill>
                        </a:rPr>
                        <a:t>Client</a:t>
                      </a:r>
                    </a:p>
                    <a:p>
                      <a:r>
                        <a:rPr lang="en-US" sz="1200" b="0" kern="1200" dirty="0">
                          <a:solidFill>
                            <a:srgbClr val="5959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European Union funds </a:t>
                      </a:r>
                      <a:endParaRPr lang="de-DE" sz="1200" b="0" dirty="0">
                        <a:solidFill>
                          <a:srgbClr val="59595C"/>
                        </a:solidFill>
                      </a:endParaRPr>
                    </a:p>
                  </a:txBody>
                  <a:tcPr marL="80116" marR="80116" marT="40058" marB="4005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5295">
                <a:tc>
                  <a:txBody>
                    <a:bodyPr/>
                    <a:lstStyle/>
                    <a:p>
                      <a:pPr marL="182563" marR="0" lvl="1" indent="-180975" algn="l" defTabSz="995363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Char char="l"/>
                        <a:tabLst>
                          <a:tab pos="3592513" algn="r"/>
                          <a:tab pos="7035800" algn="r"/>
                        </a:tabLst>
                        <a:defRPr/>
                      </a:pPr>
                      <a:r>
                        <a:rPr kumimoji="0" lang="hu-H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Drilling design </a:t>
                      </a:r>
                      <a:r>
                        <a:rPr kumimoji="0" lang="hu-H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for</a:t>
                      </a:r>
                      <a:r>
                        <a:rPr kumimoji="0" lang="hu-H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 3500 m </a:t>
                      </a:r>
                      <a:r>
                        <a:rPr kumimoji="0" lang="hu-H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deep</a:t>
                      </a:r>
                      <a:r>
                        <a:rPr kumimoji="0" lang="hu-H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hu-H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wells</a:t>
                      </a:r>
                      <a:endParaRPr kumimoji="0" lang="hu-H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59595C"/>
                        </a:solidFill>
                        <a:effectLst/>
                        <a:latin typeface="+mn-lt"/>
                      </a:endParaRPr>
                    </a:p>
                    <a:p>
                      <a:pPr marL="182563" marR="0" lvl="1" indent="-180975" algn="l" defTabSz="995363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Char char="l"/>
                        <a:tabLst>
                          <a:tab pos="3592513" algn="r"/>
                          <a:tab pos="7035800" algn="r"/>
                        </a:tabLst>
                        <a:defRPr/>
                      </a:pPr>
                      <a:r>
                        <a:rPr kumimoji="0" lang="hu-H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Enhanced</a:t>
                      </a:r>
                      <a:r>
                        <a:rPr kumimoji="0" lang="hu-H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hu-H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reservoir</a:t>
                      </a:r>
                      <a:r>
                        <a:rPr kumimoji="0" lang="hu-H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hu-H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creation</a:t>
                      </a:r>
                      <a:endParaRPr kumimoji="0" lang="hu-H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59595C"/>
                        </a:solidFill>
                        <a:effectLst/>
                        <a:latin typeface="+mn-lt"/>
                      </a:endParaRPr>
                    </a:p>
                    <a:p>
                      <a:pPr marL="182563" marR="0" lvl="1" indent="-180975" algn="l" defTabSz="995363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Char char="l"/>
                        <a:tabLst>
                          <a:tab pos="3592513" algn="r"/>
                          <a:tab pos="7035800" algn="r"/>
                        </a:tabLst>
                        <a:defRPr/>
                      </a:pPr>
                      <a:r>
                        <a:rPr kumimoji="0" lang="hu-H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170°C geothermal fluidum</a:t>
                      </a:r>
                    </a:p>
                    <a:p>
                      <a:pPr marL="182563" marR="0" lvl="1" indent="-180975" algn="l" defTabSz="995363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Char char="l"/>
                        <a:tabLst>
                          <a:tab pos="3592513" algn="r"/>
                          <a:tab pos="7035800" algn="r"/>
                        </a:tabLst>
                        <a:defRPr/>
                      </a:pPr>
                      <a:r>
                        <a:rPr kumimoji="0" lang="hu-H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ORC </a:t>
                      </a:r>
                      <a:r>
                        <a:rPr kumimoji="0" lang="hu-H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technology</a:t>
                      </a:r>
                      <a:r>
                        <a:rPr kumimoji="0" lang="hu-H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 12 </a:t>
                      </a:r>
                      <a:r>
                        <a:rPr kumimoji="0" lang="hu-H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Mwe</a:t>
                      </a:r>
                      <a:r>
                        <a:rPr kumimoji="0" lang="hu-H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hu-H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planned</a:t>
                      </a:r>
                      <a:endParaRPr kumimoji="0" lang="hu-H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59595C"/>
                        </a:solidFill>
                        <a:effectLst/>
                        <a:latin typeface="+mn-lt"/>
                      </a:endParaRPr>
                    </a:p>
                  </a:txBody>
                  <a:tcPr marL="80116" marR="80116" marT="40058" marB="4005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1" name="Bildplatzhalter 10"/>
          <p:cNvPicPr>
            <a:picLocks noGrp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"/>
          <a:stretch/>
        </p:blipFill>
        <p:spPr bwMode="auto">
          <a:xfrm>
            <a:off x="1119335" y="1320639"/>
            <a:ext cx="2477055" cy="179781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Bildplatzhalter 4"/>
          <p:cNvSpPr txBox="1">
            <a:spLocks/>
          </p:cNvSpPr>
          <p:nvPr/>
        </p:nvSpPr>
        <p:spPr>
          <a:xfrm>
            <a:off x="4023222" y="1322826"/>
            <a:ext cx="2492494" cy="1797811"/>
          </a:xfrm>
          <a:prstGeom prst="rect">
            <a:avLst/>
          </a:prstGeom>
        </p:spPr>
      </p:sp>
      <p:sp>
        <p:nvSpPr>
          <p:cNvPr id="17" name="Bildplatzhalter 4"/>
          <p:cNvSpPr txBox="1">
            <a:spLocks/>
          </p:cNvSpPr>
          <p:nvPr/>
        </p:nvSpPr>
        <p:spPr>
          <a:xfrm>
            <a:off x="9726365" y="1375709"/>
            <a:ext cx="2492494" cy="1797811"/>
          </a:xfrm>
          <a:prstGeom prst="rect">
            <a:avLst/>
          </a:prstGeom>
        </p:spPr>
      </p:sp>
      <p:sp>
        <p:nvSpPr>
          <p:cNvPr id="19" name="Bildplatzhalter 4"/>
          <p:cNvSpPr txBox="1">
            <a:spLocks/>
          </p:cNvSpPr>
          <p:nvPr/>
        </p:nvSpPr>
        <p:spPr>
          <a:xfrm>
            <a:off x="4023222" y="1322826"/>
            <a:ext cx="2492494" cy="1797811"/>
          </a:xfrm>
          <a:prstGeom prst="rect">
            <a:avLst/>
          </a:prstGeom>
        </p:spPr>
      </p:sp>
      <p:pic>
        <p:nvPicPr>
          <p:cNvPr id="7" name="Bildplatzhalter 6"/>
          <p:cNvPicPr>
            <a:picLocks noGrp="1" noChangeAspect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96469" y="1322826"/>
            <a:ext cx="2626810" cy="179812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24B49D-AD29-46A9-A55C-A71BEA41BD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4565" y="3120328"/>
            <a:ext cx="814941" cy="308108"/>
          </a:xfrm>
          <a:prstGeom prst="rect">
            <a:avLst/>
          </a:prstGeom>
        </p:spPr>
      </p:pic>
      <p:pic>
        <p:nvPicPr>
          <p:cNvPr id="23" name="Bildplatzhalter 5">
            <a:extLst>
              <a:ext uri="{FF2B5EF4-FFF2-40B4-BE49-F238E27FC236}">
                <a16:creationId xmlns:a16="http://schemas.microsoft.com/office/drawing/2014/main" id="{468DFC67-E8B3-4A57-8EDB-9416899BDEC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800" r="1800"/>
          <a:stretch>
            <a:fillRect/>
          </a:stretch>
        </p:blipFill>
        <p:spPr>
          <a:xfrm>
            <a:off x="7009973" y="1286291"/>
            <a:ext cx="2493810" cy="1832159"/>
          </a:xfrm>
          <a:prstGeom prst="rect">
            <a:avLst/>
          </a:prstGeom>
        </p:spPr>
      </p:pic>
      <p:graphicFrame>
        <p:nvGraphicFramePr>
          <p:cNvPr id="24" name="Tabellenplatzhalter 12">
            <a:extLst>
              <a:ext uri="{FF2B5EF4-FFF2-40B4-BE49-F238E27FC236}">
                <a16:creationId xmlns:a16="http://schemas.microsoft.com/office/drawing/2014/main" id="{A2BAA3BE-9029-4007-A0D1-AABD267241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319562"/>
              </p:ext>
            </p:extLst>
          </p:nvPr>
        </p:nvGraphicFramePr>
        <p:xfrm>
          <a:off x="7009973" y="3119070"/>
          <a:ext cx="2524667" cy="24328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46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50957">
                <a:tc>
                  <a:txBody>
                    <a:bodyPr/>
                    <a:lstStyle/>
                    <a:p>
                      <a:r>
                        <a:rPr lang="de-DE" sz="1700" dirty="0" err="1">
                          <a:solidFill>
                            <a:srgbClr val="59595C"/>
                          </a:solidFill>
                        </a:rPr>
                        <a:t>Serbia</a:t>
                      </a:r>
                      <a:r>
                        <a:rPr lang="de-DE" sz="1700" dirty="0">
                          <a:solidFill>
                            <a:srgbClr val="59595C"/>
                          </a:solidFill>
                        </a:rPr>
                        <a:t> &amp; Ukraine</a:t>
                      </a:r>
                    </a:p>
                    <a:p>
                      <a:pPr marL="0" algn="l" defTabSz="1027865" rtl="0" eaLnBrk="1" latinLnBrk="0" hangingPunct="1"/>
                      <a:r>
                        <a:rPr lang="en-US" sz="1200" b="1" i="1" kern="1200" dirty="0">
                          <a:solidFill>
                            <a:srgbClr val="59595C"/>
                          </a:solidFill>
                          <a:latin typeface="+mn-lt"/>
                          <a:ea typeface="+mn-ea"/>
                          <a:cs typeface="+mn-cs"/>
                        </a:rPr>
                        <a:t>Country wide studies and</a:t>
                      </a:r>
                      <a:br>
                        <a:rPr lang="en-US" sz="1200" b="1" i="1" kern="1200" dirty="0">
                          <a:solidFill>
                            <a:srgbClr val="59595C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200" b="1" i="1" kern="1200" dirty="0">
                          <a:solidFill>
                            <a:srgbClr val="59595C"/>
                          </a:solidFill>
                          <a:latin typeface="+mn-lt"/>
                          <a:ea typeface="+mn-ea"/>
                          <a:cs typeface="+mn-cs"/>
                        </a:rPr>
                        <a:t>Pilot project case studies</a:t>
                      </a:r>
                      <a:endParaRPr lang="de-DE" sz="1200" b="1" i="1" kern="1200" dirty="0">
                        <a:solidFill>
                          <a:srgbClr val="59595C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0158" marR="80158" marT="40079" marB="40079">
                    <a:solidFill>
                      <a:srgbClr val="FFD2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8629">
                <a:tc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rgbClr val="59595C"/>
                          </a:solidFill>
                        </a:rPr>
                        <a:t>Client</a:t>
                      </a:r>
                    </a:p>
                    <a:p>
                      <a:r>
                        <a:rPr lang="de-DE" sz="1200" kern="1200" dirty="0">
                          <a:solidFill>
                            <a:srgbClr val="59595C"/>
                          </a:solidFill>
                          <a:latin typeface="+mn-lt"/>
                          <a:ea typeface="+mn-ea"/>
                          <a:cs typeface="+mn-cs"/>
                        </a:rPr>
                        <a:t>KfW DEG, Köln</a:t>
                      </a:r>
                    </a:p>
                    <a:p>
                      <a:pPr marL="0" marR="0" lvl="0" indent="0" algn="l" defTabSz="102786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kern="1200" dirty="0" err="1">
                          <a:solidFill>
                            <a:srgbClr val="59595C"/>
                          </a:solidFill>
                          <a:latin typeface="+mn-lt"/>
                          <a:ea typeface="+mn-ea"/>
                          <a:cs typeface="+mn-cs"/>
                        </a:rPr>
                        <a:t>REU</a:t>
                      </a:r>
                      <a:r>
                        <a:rPr lang="de-DE" sz="1200" kern="1200" dirty="0">
                          <a:solidFill>
                            <a:srgbClr val="59595C"/>
                          </a:solidFill>
                          <a:latin typeface="+mn-lt"/>
                          <a:ea typeface="+mn-ea"/>
                          <a:cs typeface="+mn-cs"/>
                        </a:rPr>
                        <a:t> – </a:t>
                      </a:r>
                      <a:r>
                        <a:rPr lang="de-DE" sz="1200" kern="1200" dirty="0" err="1">
                          <a:solidFill>
                            <a:srgbClr val="59595C"/>
                          </a:solidFill>
                          <a:latin typeface="+mn-lt"/>
                          <a:ea typeface="+mn-ea"/>
                          <a:cs typeface="+mn-cs"/>
                        </a:rPr>
                        <a:t>Renewable</a:t>
                      </a:r>
                      <a:r>
                        <a:rPr lang="de-DE" sz="1200" kern="1200" dirty="0">
                          <a:solidFill>
                            <a:srgbClr val="59595C"/>
                          </a:solidFill>
                          <a:latin typeface="+mn-lt"/>
                          <a:ea typeface="+mn-ea"/>
                          <a:cs typeface="+mn-cs"/>
                        </a:rPr>
                        <a:t> Energy</a:t>
                      </a:r>
                      <a:r>
                        <a:rPr lang="de-DE" sz="1200" kern="1200" baseline="0" dirty="0">
                          <a:solidFill>
                            <a:srgbClr val="59595C"/>
                          </a:solidFill>
                          <a:latin typeface="+mn-lt"/>
                          <a:ea typeface="+mn-ea"/>
                          <a:cs typeface="+mn-cs"/>
                        </a:rPr>
                        <a:t> Ukraine</a:t>
                      </a:r>
                      <a:endParaRPr lang="de-DE" sz="1200" kern="1200" dirty="0">
                        <a:solidFill>
                          <a:srgbClr val="59595C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0158" marR="80158" marT="40079" marB="4007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43242">
                <a:tc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rgbClr val="59595C"/>
                          </a:solidFill>
                        </a:rPr>
                        <a:t>Services</a:t>
                      </a:r>
                    </a:p>
                    <a:p>
                      <a:pPr marL="182563" marR="0" lvl="1" indent="-180975" algn="l" defTabSz="995363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Char char="l"/>
                        <a:tabLst>
                          <a:tab pos="3592513" algn="r"/>
                          <a:tab pos="7035800" algn="r"/>
                        </a:tabLst>
                      </a:pPr>
                      <a:r>
                        <a:rPr kumimoji="0" lang="is-I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Geological/technical/</a:t>
                      </a:r>
                      <a:r>
                        <a:rPr kumimoji="0" lang="is-I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infrastruc-tural</a:t>
                      </a:r>
                      <a:r>
                        <a:rPr kumimoji="0" lang="is-I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is-I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analysis</a:t>
                      </a:r>
                      <a:r>
                        <a:rPr kumimoji="0" lang="is-I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kumimoji="0" lang="is-I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site</a:t>
                      </a:r>
                      <a:r>
                        <a:rPr kumimoji="0" lang="is-I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is-I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selection</a:t>
                      </a:r>
                      <a:endParaRPr kumimoji="0" lang="is-I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59595C"/>
                        </a:solidFill>
                        <a:effectLst/>
                        <a:latin typeface="+mn-lt"/>
                      </a:endParaRPr>
                    </a:p>
                    <a:p>
                      <a:pPr marL="182563" marR="0" lvl="1" indent="-180975" algn="l" defTabSz="995363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Char char="l"/>
                        <a:tabLst>
                          <a:tab pos="3592513" algn="r"/>
                          <a:tab pos="7035800" algn="r"/>
                        </a:tabLst>
                      </a:pPr>
                      <a:r>
                        <a:rPr kumimoji="0" lang="is-I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Site studies for </a:t>
                      </a:r>
                      <a:r>
                        <a:rPr kumimoji="0" lang="is-I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pilot</a:t>
                      </a:r>
                      <a:r>
                        <a:rPr kumimoji="0" lang="is-I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is-I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project</a:t>
                      </a:r>
                      <a:r>
                        <a:rPr kumimoji="0" lang="is-I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is-I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sites</a:t>
                      </a:r>
                      <a:r>
                        <a:rPr kumimoji="0" lang="is-I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kumimoji="0" lang="is-I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several</a:t>
                      </a:r>
                      <a:r>
                        <a:rPr kumimoji="0" lang="is-I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is-I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59595C"/>
                          </a:solidFill>
                          <a:effectLst/>
                          <a:latin typeface="+mn-lt"/>
                        </a:rPr>
                        <a:t>town</a:t>
                      </a:r>
                      <a:endParaRPr kumimoji="0" lang="is-I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59595C"/>
                        </a:solidFill>
                        <a:effectLst/>
                        <a:latin typeface="+mn-lt"/>
                      </a:endParaRPr>
                    </a:p>
                  </a:txBody>
                  <a:tcPr marL="80158" marR="80158" marT="40079" marB="4007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3737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669809" y="2228447"/>
            <a:ext cx="7353781" cy="1404156"/>
          </a:xfrm>
          <a:prstGeom prst="rect">
            <a:avLst/>
          </a:prstGeom>
        </p:spPr>
        <p:txBody>
          <a:bodyPr anchor="ctr"/>
          <a:lstStyle>
            <a:lvl1pPr algn="l" defTabSz="957413" rtl="0" eaLnBrk="1" latinLnBrk="0" hangingPunct="1">
              <a:spcBef>
                <a:spcPct val="0"/>
              </a:spcBef>
              <a:buNone/>
              <a:defRPr sz="4400" b="1" kern="1200">
                <a:ln w="3175">
                  <a:solidFill>
                    <a:srgbClr val="414141"/>
                  </a:solidFill>
                </a:ln>
                <a:solidFill>
                  <a:srgbClr val="FFD2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Thank you for your attention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70836" y="4014043"/>
            <a:ext cx="3672408" cy="1819364"/>
          </a:xfrm>
          <a:prstGeom prst="rect">
            <a:avLst/>
          </a:prstGeom>
          <a:effectLst/>
        </p:spPr>
        <p:txBody>
          <a:bodyPr vert="horz" lIns="102787" tIns="51393" rIns="102787" bIns="51393" rtlCol="0">
            <a:normAutofit/>
          </a:bodyPr>
          <a:lstStyle>
            <a:lvl1pPr marR="0" indent="0" defTabSz="1076216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700">
                <a:solidFill>
                  <a:schemeClr val="tx1">
                    <a:lumMod val="65000"/>
                    <a:lumOff val="35000"/>
                  </a:schemeClr>
                </a:solidFill>
                <a:ea typeface="Greta Text Pro RegMin" pitchFamily="50" charset="0"/>
              </a:defRPr>
            </a:lvl1pPr>
            <a:lvl2pPr marL="538108" marR="0" indent="0" algn="ctr" defTabSz="1076216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200">
                <a:solidFill>
                  <a:schemeClr val="tx1">
                    <a:tint val="75000"/>
                  </a:schemeClr>
                </a:solidFill>
                <a:latin typeface="Greta Text Pro Light" pitchFamily="50" charset="0"/>
                <a:ea typeface="Greta Text Pro Light" pitchFamily="50" charset="0"/>
              </a:defRPr>
            </a:lvl2pPr>
            <a:lvl3pPr marL="1076216" marR="0" indent="0" algn="ctr" defTabSz="1076216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700">
                <a:solidFill>
                  <a:schemeClr val="tx1">
                    <a:tint val="75000"/>
                  </a:schemeClr>
                </a:solidFill>
                <a:latin typeface="Greta Text Pro Light" pitchFamily="50" charset="0"/>
                <a:ea typeface="Greta Text Pro Light" pitchFamily="50" charset="0"/>
              </a:defRPr>
            </a:lvl3pPr>
            <a:lvl4pPr marL="1614324" marR="0" indent="0" algn="ctr" defTabSz="1076216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200">
                <a:solidFill>
                  <a:schemeClr val="tx1">
                    <a:tint val="75000"/>
                  </a:schemeClr>
                </a:solidFill>
                <a:latin typeface="Greta Text Pro Light" pitchFamily="50" charset="0"/>
                <a:ea typeface="Greta Text Pro Light" pitchFamily="50" charset="0"/>
              </a:defRPr>
            </a:lvl4pPr>
            <a:lvl5pPr marL="2152433" marR="0" indent="0" algn="ctr" defTabSz="1076216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200">
                <a:solidFill>
                  <a:schemeClr val="tx1">
                    <a:tint val="75000"/>
                  </a:schemeClr>
                </a:solidFill>
                <a:latin typeface="Greta Text Pro Light" pitchFamily="50" charset="0"/>
                <a:ea typeface="Greta Text Pro Light" pitchFamily="50" charset="0"/>
              </a:defRPr>
            </a:lvl5pPr>
            <a:lvl6pPr marL="2690541" indent="0" algn="ctr">
              <a:spcBef>
                <a:spcPct val="20000"/>
              </a:spcBef>
              <a:buFont typeface="Arial" pitchFamily="34" charset="0"/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3228649" indent="0" algn="ctr">
              <a:spcBef>
                <a:spcPct val="20000"/>
              </a:spcBef>
              <a:buFont typeface="Arial" pitchFamily="34" charset="0"/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3766758" indent="0" algn="ctr">
              <a:spcBef>
                <a:spcPct val="20000"/>
              </a:spcBef>
              <a:buFont typeface="Arial" pitchFamily="34" charset="0"/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4304866" indent="0" algn="ctr">
              <a:spcBef>
                <a:spcPct val="20000"/>
              </a:spcBef>
              <a:buFont typeface="Arial" pitchFamily="34" charset="0"/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r"/>
            <a:r>
              <a:rPr lang="hu-HU" dirty="0">
                <a:effectLst>
                  <a:glow rad="76200">
                    <a:schemeClr val="bg1">
                      <a:alpha val="40000"/>
                    </a:schemeClr>
                  </a:glow>
                </a:effectLst>
              </a:rPr>
              <a:t>www.mannvit.</a:t>
            </a:r>
            <a:r>
              <a:rPr lang="en-US" dirty="0">
                <a:effectLst>
                  <a:glow rad="76200">
                    <a:schemeClr val="bg1">
                      <a:alpha val="40000"/>
                    </a:schemeClr>
                  </a:glow>
                </a:effectLst>
              </a:rPr>
              <a:t>com</a:t>
            </a:r>
            <a:br>
              <a:rPr lang="en-US" dirty="0">
                <a:effectLst>
                  <a:glow rad="76200">
                    <a:schemeClr val="bg1">
                      <a:alpha val="40000"/>
                    </a:schemeClr>
                  </a:glow>
                </a:effectLst>
              </a:rPr>
            </a:br>
            <a:r>
              <a:rPr lang="en-US" dirty="0">
                <a:effectLst>
                  <a:glow rad="76200">
                    <a:schemeClr val="bg1">
                      <a:alpha val="40000"/>
                    </a:schemeClr>
                  </a:glow>
                </a:effectLst>
              </a:rPr>
              <a:t>www.mannvit.hu</a:t>
            </a:r>
            <a:br>
              <a:rPr lang="en-US" dirty="0">
                <a:effectLst>
                  <a:glow rad="76200">
                    <a:schemeClr val="bg1">
                      <a:alpha val="40000"/>
                    </a:schemeClr>
                  </a:glow>
                </a:effectLst>
              </a:rPr>
            </a:br>
            <a:r>
              <a:rPr lang="en-US" dirty="0">
                <a:effectLst>
                  <a:glow rad="76200">
                    <a:schemeClr val="bg1">
                      <a:alpha val="40000"/>
                    </a:schemeClr>
                  </a:glow>
                </a:effectLst>
              </a:rPr>
              <a:t>www.gtn-online.de</a:t>
            </a:r>
            <a:br>
              <a:rPr lang="en-US" dirty="0">
                <a:effectLst>
                  <a:glow rad="76200">
                    <a:schemeClr val="bg1">
                      <a:alpha val="40000"/>
                    </a:schemeClr>
                  </a:glow>
                </a:effectLst>
              </a:rPr>
            </a:br>
            <a:r>
              <a:rPr lang="en-US" dirty="0">
                <a:effectLst>
                  <a:glow rad="76200">
                    <a:schemeClr val="bg1">
                      <a:alpha val="40000"/>
                    </a:schemeClr>
                  </a:glow>
                </a:effectLst>
              </a:rPr>
              <a:t>www.vatnaskil.is</a:t>
            </a:r>
            <a:endParaRPr lang="hu-HU" dirty="0">
              <a:effectLst>
                <a:glow rad="76200">
                  <a:schemeClr val="bg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73707588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_16_9_forma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C96E42E1-E8C6-4CF0-9A3E-A1CE83D97702}" vid="{7F46A789-61FC-43C9-B9E8-8AC7F5D81BB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2426</TotalTime>
  <Words>452</Words>
  <Application>Microsoft Office PowerPoint</Application>
  <PresentationFormat>Custom</PresentationFormat>
  <Paragraphs>121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Greta Text Pro Light</vt:lpstr>
      <vt:lpstr>Greta Text Pro RegMin</vt:lpstr>
      <vt:lpstr>Wingdings</vt:lpstr>
      <vt:lpstr>Master_16_9_format</vt:lpstr>
      <vt:lpstr>Mannvit</vt:lpstr>
      <vt:lpstr>PowerPoint Presentation</vt:lpstr>
      <vt:lpstr>PowerPoint Presentation</vt:lpstr>
      <vt:lpstr>Geothermal Poewer Plant Projects</vt:lpstr>
      <vt:lpstr>Energy Projects in Hungary</vt:lpstr>
      <vt:lpstr>R&amp;D and Research Projects</vt:lpstr>
      <vt:lpstr>PowerPoint Presentation</vt:lpstr>
    </vt:vector>
  </TitlesOfParts>
  <Company>Mannvit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Mannvit Corporate intro</dc:title>
  <dc:creator>Gábor Molnár</dc:creator>
  <cp:lastModifiedBy>Gábor Molnár</cp:lastModifiedBy>
  <cp:revision>176</cp:revision>
  <cp:lastPrinted>2019-01-15T09:55:06Z</cp:lastPrinted>
  <dcterms:created xsi:type="dcterms:W3CDTF">2016-04-21T14:32:14Z</dcterms:created>
  <dcterms:modified xsi:type="dcterms:W3CDTF">2020-03-02T10:59:53Z</dcterms:modified>
</cp:coreProperties>
</file>