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9" r:id="rId6"/>
    <p:sldId id="260" r:id="rId7"/>
    <p:sldId id="261" r:id="rId8"/>
    <p:sldId id="264" r:id="rId9"/>
    <p:sldId id="269" r:id="rId10"/>
    <p:sldId id="266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50" autoAdjust="0"/>
    <p:restoredTop sz="94660"/>
  </p:normalViewPr>
  <p:slideViewPr>
    <p:cSldViewPr snapToGrid="0">
      <p:cViewPr varScale="1">
        <p:scale>
          <a:sx n="84" d="100"/>
          <a:sy n="84" d="100"/>
        </p:scale>
        <p:origin x="83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j.lapinska\Desktop\Zeszyt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jlapinska_dell\Seafile\Box%20folder\WSZYSTKO%20DLA%20MONIKI\ADMINISTRACYJNE\raporty%20do%20KRMC\raport%20ko&#324;cowy%20KRMC\Zeszyt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5117296"/>
        <c:axId val="225105144"/>
      </c:barChart>
      <c:catAx>
        <c:axId val="225117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5105144"/>
        <c:crosses val="autoZero"/>
        <c:auto val="1"/>
        <c:lblAlgn val="ctr"/>
        <c:lblOffset val="100"/>
        <c:noMultiLvlLbl val="0"/>
      </c:catAx>
      <c:valAx>
        <c:axId val="225105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5117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891440470951349"/>
          <c:y val="2.1751617047862069E-2"/>
          <c:w val="0.56835354526105508"/>
          <c:h val="0.7643678915135607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A11-4BFA-B123-CFB2BB888E45}"/>
              </c:ext>
            </c:extLst>
          </c:dPt>
          <c:dPt>
            <c:idx val="3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A11-4BFA-B123-CFB2BB888E45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Arkusz1!$B$3:$E$4</c:f>
              <c:multiLvlStrCache>
                <c:ptCount val="4"/>
                <c:lvl>
                  <c:pt idx="0">
                    <c:v>ogółem</c:v>
                  </c:pt>
                  <c:pt idx="1">
                    <c:v>w tym środki UE</c:v>
                  </c:pt>
                  <c:pt idx="2">
                    <c:v>ogółem</c:v>
                  </c:pt>
                  <c:pt idx="3">
                    <c:v>w tym środki UE</c:v>
                  </c:pt>
                </c:lvl>
                <c:lvl>
                  <c:pt idx="0">
                    <c:v>planowane</c:v>
                  </c:pt>
                  <c:pt idx="2">
                    <c:v>faktyczne</c:v>
                  </c:pt>
                </c:lvl>
              </c:multiLvlStrCache>
            </c:multiLvlStrRef>
          </c:cat>
          <c:val>
            <c:numRef>
              <c:f>Arkusz1!$B$5:$E$5</c:f>
              <c:numCache>
                <c:formatCode>0.00</c:formatCode>
                <c:ptCount val="4"/>
                <c:pt idx="0">
                  <c:v>7846937.7999999998</c:v>
                </c:pt>
                <c:pt idx="1">
                  <c:v>6640863.4601400001</c:v>
                </c:pt>
                <c:pt idx="2" formatCode="General">
                  <c:v>7782644.3300000001</c:v>
                </c:pt>
                <c:pt idx="3">
                  <c:v>6586451.8899999997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A11-4BFA-B123-CFB2BB888E4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5"/>
        <c:overlap val="34"/>
        <c:axId val="225107104"/>
        <c:axId val="225107888"/>
      </c:barChart>
      <c:catAx>
        <c:axId val="225107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5107888"/>
        <c:crosses val="autoZero"/>
        <c:auto val="1"/>
        <c:lblAlgn val="ctr"/>
        <c:lblOffset val="100"/>
        <c:noMultiLvlLbl val="0"/>
      </c:catAx>
      <c:valAx>
        <c:axId val="225107888"/>
        <c:scaling>
          <c:orientation val="minMax"/>
          <c:min val="0"/>
        </c:scaling>
        <c:delete val="0"/>
        <c:axPos val="l"/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5107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0.69942</cdr:x>
      <cdr:y>0.4497</cdr:y>
    </cdr:from>
    <cdr:to>
      <cdr:x>0.89264</cdr:x>
      <cdr:y>0.63958</cdr:y>
    </cdr:to>
    <cdr:pic>
      <cdr:nvPicPr>
        <cdr:cNvPr id="5" name="chart">
          <a:extLst xmlns:a="http://schemas.openxmlformats.org/drawingml/2006/main">
            <a:ext uri="{FF2B5EF4-FFF2-40B4-BE49-F238E27FC236}">
              <a16:creationId xmlns="" xmlns:a16="http://schemas.microsoft.com/office/drawing/2014/main" id="{B06A397D-F76D-443F-A05A-FF787D958E19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435624" y="1620179"/>
          <a:ext cx="1501623" cy="684094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8E945D-0545-44B5-B7A9-01D9CDFC063E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62C3C2-42BA-4C79-B3BC-BE6DB6B96A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7751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2C3C2-42BA-4C79-B3BC-BE6DB6B96A7A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7405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2C3C2-42BA-4C79-B3BC-BE6DB6B96A7A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5027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09.11.2022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270365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e-Puszcza. Podlaskie cyfrowe repozytorium przyrodniczych danych naukowych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Instytut Biologii Ssaków Polskiej Akademii Nauk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Instytut Biologii Ssaków Polskiej Akademii Nauk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Politechnika Białostocka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300339"/>
            <a:ext cx="108292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/>
              <a:t>Stworzenie otwartego serwisu internetowego, umożliwiającego wielostronny transfer wiedzy oraz zasobów naukowych w celu podniesienia dostępności i jakości usług elektronicznych społeczeństwu, w tym społeczności naukowej.</a:t>
            </a:r>
            <a:endParaRPr lang="pl-PL" sz="1600" i="1" dirty="0">
              <a:solidFill>
                <a:srgbClr val="0070C0"/>
              </a:solidFill>
            </a:endParaRP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215663"/>
              </p:ext>
            </p:extLst>
          </p:nvPr>
        </p:nvGraphicFramePr>
        <p:xfrm>
          <a:off x="784533" y="2991468"/>
          <a:ext cx="10946674" cy="1224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12431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01.05.2018 r.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27.02.2022 r.</a:t>
                      </a:r>
                      <a:endParaRPr lang="pl-PL" sz="18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169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28.02.2019 r.</a:t>
                      </a:r>
                      <a:endParaRPr lang="pl-PL" sz="18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28.05.2022 r.</a:t>
                      </a:r>
                      <a:r>
                        <a:rPr lang="pl-PL" sz="1800" b="0" i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 txBox="1">
            <a:spLocks/>
          </p:cNvSpPr>
          <p:nvPr/>
        </p:nvSpPr>
        <p:spPr>
          <a:xfrm>
            <a:off x="208472" y="1281263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dirty="0">
                <a:solidFill>
                  <a:srgbClr val="002060"/>
                </a:solidFill>
                <a:cs typeface="Times New Roman" pitchFamily="18" charset="0"/>
              </a:rPr>
              <a:t>Program Operacyjny Polska Cyfrowa, 2.3.1 Cyfrowe udostępnienie informacji sektora publicznego ze źródeł administracyjnych i zasobów nauki, część budżetowa nr 27 - informatyzacja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-173736" y="2201522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6" name="Wykres 5">
            <a:extLst>
              <a:ext uri="{FF2B5EF4-FFF2-40B4-BE49-F238E27FC236}">
                <a16:creationId xmlns="" xmlns:a16="http://schemas.microsoft.com/office/drawing/2014/main" id="{A216F3A1-93FE-4E4A-872F-9494CC8852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8423767"/>
              </p:ext>
            </p:extLst>
          </p:nvPr>
        </p:nvGraphicFramePr>
        <p:xfrm>
          <a:off x="2037024" y="3747303"/>
          <a:ext cx="455295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Wykres 7">
            <a:extLst>
              <a:ext uri="{FF2B5EF4-FFF2-40B4-BE49-F238E27FC236}">
                <a16:creationId xmlns="" xmlns:a16="http://schemas.microsoft.com/office/drawing/2014/main" id="{A216F3A1-93FE-4E4A-872F-9494CC8852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8546606"/>
              </p:ext>
            </p:extLst>
          </p:nvPr>
        </p:nvGraphicFramePr>
        <p:xfrm>
          <a:off x="434528" y="3013996"/>
          <a:ext cx="8300377" cy="3602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pole tekstowe 1"/>
          <p:cNvSpPr txBox="1"/>
          <p:nvPr/>
        </p:nvSpPr>
        <p:spPr>
          <a:xfrm>
            <a:off x="8192470" y="3282187"/>
            <a:ext cx="310100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>
                <a:solidFill>
                  <a:srgbClr val="FF0000"/>
                </a:solidFill>
              </a:rPr>
              <a:t>Uwaga:</a:t>
            </a:r>
            <a:r>
              <a:rPr lang="pl-PL" sz="16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pl-PL" sz="1600" i="1" dirty="0" smtClean="0"/>
              <a:t>Informacja o zmianie treści   raportu końcowego: </a:t>
            </a:r>
          </a:p>
          <a:p>
            <a:r>
              <a:rPr lang="pl-PL" sz="1600" i="1" dirty="0" smtClean="0"/>
              <a:t>Wartość faktycznego kosztu projektu ogółem podlegała autopoprawce w dniu 9.11.2022 r. Bieżący slajd zawiera właściwą kwotę. </a:t>
            </a:r>
            <a:endParaRPr lang="pl-PL" sz="1600" i="1" dirty="0"/>
          </a:p>
        </p:txBody>
      </p:sp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1202B0CA-8DE9-4914-BD03-6F3B17581C8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060" t="35028" r="14808" b="24614"/>
          <a:stretch/>
        </p:blipFill>
        <p:spPr>
          <a:xfrm>
            <a:off x="825048" y="2235380"/>
            <a:ext cx="10794360" cy="3492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6928420" y="4814133"/>
            <a:ext cx="1494000" cy="50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DataCite</a:t>
            </a:r>
          </a:p>
        </p:txBody>
      </p:sp>
      <p:sp>
        <p:nvSpPr>
          <p:cNvPr id="64" name="Prostokąt 63"/>
          <p:cNvSpPr/>
          <p:nvPr/>
        </p:nvSpPr>
        <p:spPr>
          <a:xfrm>
            <a:off x="4602000" y="4097695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 err="1">
                <a:solidFill>
                  <a:schemeClr val="tx2"/>
                </a:solidFill>
              </a:rPr>
              <a:t>Platofrma</a:t>
            </a:r>
            <a:r>
              <a:rPr lang="pl-PL" sz="900" dirty="0">
                <a:solidFill>
                  <a:schemeClr val="tx2"/>
                </a:solidFill>
              </a:rPr>
              <a:t> Open </a:t>
            </a:r>
            <a:r>
              <a:rPr lang="pl-PL" sz="900" dirty="0" err="1">
                <a:solidFill>
                  <a:schemeClr val="tx2"/>
                </a:solidFill>
              </a:rPr>
              <a:t>Forest</a:t>
            </a:r>
            <a:r>
              <a:rPr lang="pl-PL" sz="900" dirty="0">
                <a:solidFill>
                  <a:schemeClr val="tx2"/>
                </a:solidFill>
              </a:rPr>
              <a:t> Data</a:t>
            </a:r>
            <a:endParaRPr lang="pl-PL" sz="900" b="1" dirty="0">
              <a:solidFill>
                <a:schemeClr val="tx2"/>
              </a:solidFill>
            </a:endParaRPr>
          </a:p>
        </p:txBody>
      </p:sp>
      <p:sp>
        <p:nvSpPr>
          <p:cNvPr id="65" name="Prostokąt 64"/>
          <p:cNvSpPr/>
          <p:nvPr/>
        </p:nvSpPr>
        <p:spPr>
          <a:xfrm>
            <a:off x="2405988" y="3909119"/>
            <a:ext cx="1494000" cy="654968"/>
          </a:xfrm>
          <a:prstGeom prst="rect">
            <a:avLst/>
          </a:prstGeom>
          <a:solidFill>
            <a:srgbClr val="FF33CC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Kronik@</a:t>
            </a:r>
          </a:p>
          <a:p>
            <a:pPr algn="ctr"/>
            <a:r>
              <a:rPr lang="pl-PL" sz="1000" dirty="0">
                <a:solidFill>
                  <a:schemeClr val="bg1"/>
                </a:solidFill>
              </a:rPr>
              <a:t>(planowane połączenie, prace w toku)</a:t>
            </a:r>
          </a:p>
        </p:txBody>
      </p:sp>
      <p:sp>
        <p:nvSpPr>
          <p:cNvPr id="81" name="Prostokąt 80"/>
          <p:cNvSpPr/>
          <p:nvPr/>
        </p:nvSpPr>
        <p:spPr>
          <a:xfrm>
            <a:off x="6934761" y="3430687"/>
            <a:ext cx="1494000" cy="50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Re3Data.org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9187455" y="3213784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308705" y="3651928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308705" y="3840984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308705" y="4028184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Prostokąt 27">
            <a:extLst>
              <a:ext uri="{FF2B5EF4-FFF2-40B4-BE49-F238E27FC236}">
                <a16:creationId xmlns="" xmlns:a16="http://schemas.microsoft.com/office/drawing/2014/main" id="{7098B153-1AB3-4EB7-BD24-B651EEECF9BA}"/>
              </a:ext>
            </a:extLst>
          </p:cNvPr>
          <p:cNvSpPr/>
          <p:nvPr/>
        </p:nvSpPr>
        <p:spPr>
          <a:xfrm>
            <a:off x="6934761" y="2709798"/>
            <a:ext cx="1494000" cy="50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 err="1">
                <a:solidFill>
                  <a:schemeClr val="bg1"/>
                </a:solidFill>
              </a:rPr>
              <a:t>OpenDOAR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29" name="Prostokąt 28">
            <a:extLst>
              <a:ext uri="{FF2B5EF4-FFF2-40B4-BE49-F238E27FC236}">
                <a16:creationId xmlns="" xmlns:a16="http://schemas.microsoft.com/office/drawing/2014/main" id="{38892A31-10FC-4BF3-8A3A-0929EA73CFE9}"/>
              </a:ext>
            </a:extLst>
          </p:cNvPr>
          <p:cNvSpPr/>
          <p:nvPr/>
        </p:nvSpPr>
        <p:spPr>
          <a:xfrm>
            <a:off x="6934761" y="4138126"/>
            <a:ext cx="1494000" cy="50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Google </a:t>
            </a:r>
            <a:r>
              <a:rPr lang="pl-PL" sz="1000" dirty="0" err="1">
                <a:solidFill>
                  <a:schemeClr val="bg1"/>
                </a:solidFill>
              </a:rPr>
              <a:t>Dataset</a:t>
            </a:r>
            <a:r>
              <a:rPr lang="pl-PL" sz="1000" dirty="0">
                <a:solidFill>
                  <a:schemeClr val="bg1"/>
                </a:solidFill>
              </a:rPr>
              <a:t> </a:t>
            </a:r>
            <a:r>
              <a:rPr lang="pl-PL" sz="1000" dirty="0" err="1">
                <a:solidFill>
                  <a:schemeClr val="bg1"/>
                </a:solidFill>
              </a:rPr>
              <a:t>Search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0" name="Prostokąt 29">
            <a:extLst>
              <a:ext uri="{FF2B5EF4-FFF2-40B4-BE49-F238E27FC236}">
                <a16:creationId xmlns="" xmlns:a16="http://schemas.microsoft.com/office/drawing/2014/main" id="{0E8E0A55-470E-41F7-BA9E-93A82BA57979}"/>
              </a:ext>
            </a:extLst>
          </p:cNvPr>
          <p:cNvSpPr/>
          <p:nvPr/>
        </p:nvSpPr>
        <p:spPr>
          <a:xfrm>
            <a:off x="2698490" y="5670251"/>
            <a:ext cx="1628216" cy="4552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</a:rPr>
              <a:t>Dataverse.openforestdata.pl</a:t>
            </a:r>
          </a:p>
        </p:txBody>
      </p:sp>
      <p:sp>
        <p:nvSpPr>
          <p:cNvPr id="31" name="Prostokąt 30">
            <a:extLst>
              <a:ext uri="{FF2B5EF4-FFF2-40B4-BE49-F238E27FC236}">
                <a16:creationId xmlns="" xmlns:a16="http://schemas.microsoft.com/office/drawing/2014/main" id="{117F3909-418E-46B7-8A9C-D5D871654B4C}"/>
              </a:ext>
            </a:extLst>
          </p:cNvPr>
          <p:cNvSpPr/>
          <p:nvPr/>
        </p:nvSpPr>
        <p:spPr>
          <a:xfrm>
            <a:off x="4464354" y="5670251"/>
            <a:ext cx="1494000" cy="4496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</a:rPr>
              <a:t>GIS.openforestdata.pl</a:t>
            </a:r>
            <a:endParaRPr lang="pl-PL" sz="900" b="1" dirty="0">
              <a:solidFill>
                <a:schemeClr val="tx1"/>
              </a:solidFill>
            </a:endParaRPr>
          </a:p>
        </p:txBody>
      </p:sp>
      <p:sp>
        <p:nvSpPr>
          <p:cNvPr id="32" name="Prostokąt 31">
            <a:extLst>
              <a:ext uri="{FF2B5EF4-FFF2-40B4-BE49-F238E27FC236}">
                <a16:creationId xmlns="" xmlns:a16="http://schemas.microsoft.com/office/drawing/2014/main" id="{B7D79E06-3ADD-48C2-B72D-3332DE438718}"/>
              </a:ext>
            </a:extLst>
          </p:cNvPr>
          <p:cNvSpPr/>
          <p:nvPr/>
        </p:nvSpPr>
        <p:spPr>
          <a:xfrm>
            <a:off x="6107793" y="5672038"/>
            <a:ext cx="1494000" cy="4478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</a:rPr>
              <a:t>TRAPPER</a:t>
            </a:r>
            <a:endParaRPr lang="pl-PL" sz="900" b="1" dirty="0">
              <a:solidFill>
                <a:schemeClr val="tx1"/>
              </a:solidFill>
            </a:endParaRPr>
          </a:p>
        </p:txBody>
      </p:sp>
      <p:cxnSp>
        <p:nvCxnSpPr>
          <p:cNvPr id="5" name="Łącznik: łamany 4">
            <a:extLst>
              <a:ext uri="{FF2B5EF4-FFF2-40B4-BE49-F238E27FC236}">
                <a16:creationId xmlns="" xmlns:a16="http://schemas.microsoft.com/office/drawing/2014/main" id="{869DC03C-2402-462D-8747-086C75D41195}"/>
              </a:ext>
            </a:extLst>
          </p:cNvPr>
          <p:cNvCxnSpPr/>
          <p:nvPr/>
        </p:nvCxnSpPr>
        <p:spPr>
          <a:xfrm rot="16200000" flipV="1">
            <a:off x="5661909" y="4965962"/>
            <a:ext cx="780468" cy="62811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: łamany 6">
            <a:extLst>
              <a:ext uri="{FF2B5EF4-FFF2-40B4-BE49-F238E27FC236}">
                <a16:creationId xmlns="" xmlns:a16="http://schemas.microsoft.com/office/drawing/2014/main" id="{3BF633AA-FF66-49F8-92A1-2E4AF91CFF6B}"/>
              </a:ext>
            </a:extLst>
          </p:cNvPr>
          <p:cNvCxnSpPr/>
          <p:nvPr/>
        </p:nvCxnSpPr>
        <p:spPr>
          <a:xfrm rot="16200000" flipV="1">
            <a:off x="5010435" y="5228348"/>
            <a:ext cx="780469" cy="10333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: łamany 10">
            <a:extLst>
              <a:ext uri="{FF2B5EF4-FFF2-40B4-BE49-F238E27FC236}">
                <a16:creationId xmlns="" xmlns:a16="http://schemas.microsoft.com/office/drawing/2014/main" id="{DC85D8D2-276A-428C-883B-AA5046516FF7}"/>
              </a:ext>
            </a:extLst>
          </p:cNvPr>
          <p:cNvCxnSpPr/>
          <p:nvPr/>
        </p:nvCxnSpPr>
        <p:spPr>
          <a:xfrm rot="5400000" flipH="1" flipV="1">
            <a:off x="4065154" y="4943467"/>
            <a:ext cx="780469" cy="6731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Prostokąt 40">
            <a:extLst>
              <a:ext uri="{FF2B5EF4-FFF2-40B4-BE49-F238E27FC236}">
                <a16:creationId xmlns="" xmlns:a16="http://schemas.microsoft.com/office/drawing/2014/main" id="{F03ECDD8-E966-4AD0-85A2-2EF47DB1DA61}"/>
              </a:ext>
            </a:extLst>
          </p:cNvPr>
          <p:cNvSpPr/>
          <p:nvPr/>
        </p:nvSpPr>
        <p:spPr>
          <a:xfrm>
            <a:off x="2391616" y="2961798"/>
            <a:ext cx="1494000" cy="730165"/>
          </a:xfrm>
          <a:prstGeom prst="rect">
            <a:avLst/>
          </a:prstGeom>
          <a:solidFill>
            <a:srgbClr val="FF33CC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dane.gov.pl</a:t>
            </a:r>
          </a:p>
          <a:p>
            <a:pPr algn="ctr"/>
            <a:r>
              <a:rPr lang="pl-PL" sz="1000" dirty="0">
                <a:solidFill>
                  <a:schemeClr val="bg1"/>
                </a:solidFill>
              </a:rPr>
              <a:t>(planowane połączenie, prace w toku)</a:t>
            </a:r>
          </a:p>
        </p:txBody>
      </p:sp>
      <p:cxnSp>
        <p:nvCxnSpPr>
          <p:cNvPr id="13" name="Łącznik: łamany 12">
            <a:extLst>
              <a:ext uri="{FF2B5EF4-FFF2-40B4-BE49-F238E27FC236}">
                <a16:creationId xmlns="" xmlns:a16="http://schemas.microsoft.com/office/drawing/2014/main" id="{FEF3A4D4-D49E-4E06-B8B9-15BF4B183E1A}"/>
              </a:ext>
            </a:extLst>
          </p:cNvPr>
          <p:cNvCxnSpPr/>
          <p:nvPr/>
        </p:nvCxnSpPr>
        <p:spPr>
          <a:xfrm rot="10800000" flipV="1">
            <a:off x="3885616" y="4683733"/>
            <a:ext cx="716384" cy="207836"/>
          </a:xfrm>
          <a:prstGeom prst="bentConnector3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Prostokąt 45">
            <a:extLst>
              <a:ext uri="{FF2B5EF4-FFF2-40B4-BE49-F238E27FC236}">
                <a16:creationId xmlns="" xmlns:a16="http://schemas.microsoft.com/office/drawing/2014/main" id="{82E2695E-C668-4BFB-82F5-2405890D52FE}"/>
              </a:ext>
            </a:extLst>
          </p:cNvPr>
          <p:cNvSpPr/>
          <p:nvPr/>
        </p:nvSpPr>
        <p:spPr>
          <a:xfrm>
            <a:off x="2391615" y="4719125"/>
            <a:ext cx="1494000" cy="730048"/>
          </a:xfrm>
          <a:prstGeom prst="rect">
            <a:avLst/>
          </a:prstGeom>
          <a:solidFill>
            <a:srgbClr val="FF33CC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 err="1">
                <a:solidFill>
                  <a:schemeClr val="bg1"/>
                </a:solidFill>
              </a:rPr>
              <a:t>European</a:t>
            </a:r>
            <a:r>
              <a:rPr lang="pl-PL" sz="1000" dirty="0">
                <a:solidFill>
                  <a:schemeClr val="bg1"/>
                </a:solidFill>
              </a:rPr>
              <a:t> Data Portal</a:t>
            </a:r>
          </a:p>
          <a:p>
            <a:pPr algn="ctr"/>
            <a:r>
              <a:rPr lang="pl-PL" sz="1000" dirty="0">
                <a:solidFill>
                  <a:schemeClr val="bg1"/>
                </a:solidFill>
              </a:rPr>
              <a:t>(planowane połączenie, prace w toku)</a:t>
            </a:r>
          </a:p>
        </p:txBody>
      </p:sp>
      <p:cxnSp>
        <p:nvCxnSpPr>
          <p:cNvPr id="19" name="Łącznik: łamany 18">
            <a:extLst>
              <a:ext uri="{FF2B5EF4-FFF2-40B4-BE49-F238E27FC236}">
                <a16:creationId xmlns="" xmlns:a16="http://schemas.microsoft.com/office/drawing/2014/main" id="{92C69322-A3B9-4357-966E-C01074B24E08}"/>
              </a:ext>
            </a:extLst>
          </p:cNvPr>
          <p:cNvCxnSpPr/>
          <p:nvPr/>
        </p:nvCxnSpPr>
        <p:spPr>
          <a:xfrm rot="10800000">
            <a:off x="3885616" y="3596338"/>
            <a:ext cx="673101" cy="542759"/>
          </a:xfrm>
          <a:prstGeom prst="bentConnector3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: łamany 20">
            <a:extLst>
              <a:ext uri="{FF2B5EF4-FFF2-40B4-BE49-F238E27FC236}">
                <a16:creationId xmlns="" xmlns:a16="http://schemas.microsoft.com/office/drawing/2014/main" id="{CC42F3FC-58CC-4F98-8720-A1D281C3C2BF}"/>
              </a:ext>
            </a:extLst>
          </p:cNvPr>
          <p:cNvCxnSpPr>
            <a:stCxn id="64" idx="1"/>
          </p:cNvCxnSpPr>
          <p:nvPr/>
        </p:nvCxnSpPr>
        <p:spPr>
          <a:xfrm rot="10800000">
            <a:off x="3885616" y="4247835"/>
            <a:ext cx="716385" cy="245905"/>
          </a:xfrm>
          <a:prstGeom prst="bentConnector3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: łamany 37">
            <a:extLst>
              <a:ext uri="{FF2B5EF4-FFF2-40B4-BE49-F238E27FC236}">
                <a16:creationId xmlns="" xmlns:a16="http://schemas.microsoft.com/office/drawing/2014/main" id="{F4BD032D-E869-4100-99E0-CBAF34065F95}"/>
              </a:ext>
            </a:extLst>
          </p:cNvPr>
          <p:cNvCxnSpPr>
            <a:endCxn id="28" idx="1"/>
          </p:cNvCxnSpPr>
          <p:nvPr/>
        </p:nvCxnSpPr>
        <p:spPr>
          <a:xfrm flipV="1">
            <a:off x="5738088" y="2961798"/>
            <a:ext cx="1196673" cy="113589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: łamany 39">
            <a:extLst>
              <a:ext uri="{FF2B5EF4-FFF2-40B4-BE49-F238E27FC236}">
                <a16:creationId xmlns="" xmlns:a16="http://schemas.microsoft.com/office/drawing/2014/main" id="{4C46A87D-FFBD-467F-A27D-B557F82DB302}"/>
              </a:ext>
            </a:extLst>
          </p:cNvPr>
          <p:cNvCxnSpPr/>
          <p:nvPr/>
        </p:nvCxnSpPr>
        <p:spPr>
          <a:xfrm flipV="1">
            <a:off x="6096000" y="3806462"/>
            <a:ext cx="832420" cy="55801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Łącznik: łamany 42">
            <a:extLst>
              <a:ext uri="{FF2B5EF4-FFF2-40B4-BE49-F238E27FC236}">
                <a16:creationId xmlns="" xmlns:a16="http://schemas.microsoft.com/office/drawing/2014/main" id="{0477F801-6A58-482A-B92C-1311B64FA1F8}"/>
              </a:ext>
            </a:extLst>
          </p:cNvPr>
          <p:cNvCxnSpPr>
            <a:stCxn id="64" idx="3"/>
            <a:endCxn id="29" idx="1"/>
          </p:cNvCxnSpPr>
          <p:nvPr/>
        </p:nvCxnSpPr>
        <p:spPr>
          <a:xfrm flipV="1">
            <a:off x="6096000" y="4390126"/>
            <a:ext cx="838761" cy="10361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: łamany 50">
            <a:extLst>
              <a:ext uri="{FF2B5EF4-FFF2-40B4-BE49-F238E27FC236}">
                <a16:creationId xmlns="" xmlns:a16="http://schemas.microsoft.com/office/drawing/2014/main" id="{61C2AE09-88E4-4C0D-B936-87522D61C9C3}"/>
              </a:ext>
            </a:extLst>
          </p:cNvPr>
          <p:cNvCxnSpPr/>
          <p:nvPr/>
        </p:nvCxnSpPr>
        <p:spPr>
          <a:xfrm>
            <a:off x="6107793" y="4814133"/>
            <a:ext cx="820627" cy="30774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126490" y="1192176"/>
            <a:ext cx="9512300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 rotWithShape="1">
          <a:blip r:embed="rId3"/>
          <a:srcRect l="9532" t="33455" r="9596" b="12000"/>
          <a:stretch/>
        </p:blipFill>
        <p:spPr>
          <a:xfrm>
            <a:off x="612648" y="1942772"/>
            <a:ext cx="10302240" cy="465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004567"/>
              </p:ext>
            </p:extLst>
          </p:nvPr>
        </p:nvGraphicFramePr>
        <p:xfrm>
          <a:off x="629760" y="2436548"/>
          <a:ext cx="10801199" cy="2283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991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70776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Komitet  zaopiniował  projekt  pozytywnie,  z  zastrzeżeniem  konieczności przeprowadzenia przez Ministra Środowiska ponownej analizy możliwości połączenia portalu  przyrodniczo-kulturowego  Lasów  Państwowych  z  platformą,  której stworzenie  zaplanowane  jest  w  projekcie  pn.  „e-Puszcza.  Podlaskie  cyfrowe repozytorium przyrodniczych danych naukowych”.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Nie dotyczy.</a:t>
                      </a:r>
                    </a:p>
                    <a:p>
                      <a:pPr algn="l"/>
                      <a:endParaRPr lang="pl-PL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pl-PL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Zalecenie dotyczyło Ministerstwa Środowiska. W terminie późniejszym otrzymano korespondencję ze stanowiskiem Ministerstwa Środowiska o braku potrzeby/możliwości połączenia zasobów.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399" y="2264239"/>
            <a:ext cx="10100419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środki własne Beneficjenta i Partnera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336927"/>
              </p:ext>
            </p:extLst>
          </p:nvPr>
        </p:nvGraphicFramePr>
        <p:xfrm>
          <a:off x="665763" y="3731964"/>
          <a:ext cx="10729194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2970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712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25384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Ryzyko związane z poprawnym funkcjonowaniem zakupionej infrastruktury i awariami sprzętu.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Tolerowanie ryzyka: na etapie zamawiania sprzętu uwzględniono wymogi gwarancyjne oraz przyjęto, że w razie awarii sprzętu naprawy/wymiany zostaną wykonane ze środków własnych Beneficjenta i Partnera.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5df3a10b-8748-402e-bef4-aee373db4dbb"/>
    <ds:schemaRef ds:uri="http://purl.org/dc/dcmitype/"/>
    <ds:schemaRef ds:uri="9affde3b-50dd-4e74-9e2c-6b9654ae514a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8534</TotalTime>
  <Words>359</Words>
  <Application>Microsoft Office PowerPoint</Application>
  <PresentationFormat>Panoramiczny</PresentationFormat>
  <Paragraphs>66</Paragraphs>
  <Slides>9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77</cp:revision>
  <dcterms:created xsi:type="dcterms:W3CDTF">2017-01-27T12:50:17Z</dcterms:created>
  <dcterms:modified xsi:type="dcterms:W3CDTF">2022-11-09T12:50:21Z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