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</p:sldIdLst>
  <p:sldSz cx="6858000" cy="9144000" type="screen4x3"/>
  <p:notesSz cx="6797675" cy="9926638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-2586" y="-90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400050" y="1828800"/>
            <a:ext cx="5888736" cy="24384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400050" y="4304715"/>
            <a:ext cx="5891022" cy="23368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pl-PL" smtClean="0"/>
              <a:t>Kliknij, aby edytować styl wzorca podtytułu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FE25CC-94A3-466D-8596-7CCC7F166C18}" type="datetimeFigureOut">
              <a:rPr lang="pl-PL" smtClean="0"/>
              <a:t>2019-04-09</a:t>
            </a:fld>
            <a:endParaRPr lang="pl-PL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E61B32-5714-49B9-8E3E-7D27D306517C}" type="slidenum">
              <a:rPr lang="pl-PL" smtClean="0"/>
              <a:t>‹#›</a:t>
            </a:fld>
            <a:endParaRPr lang="pl-PL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FE25CC-94A3-466D-8596-7CCC7F166C18}" type="datetimeFigureOut">
              <a:rPr lang="pl-PL" smtClean="0"/>
              <a:t>2019-04-09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E61B32-5714-49B9-8E3E-7D27D306517C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1219202"/>
            <a:ext cx="1543050" cy="6949017"/>
          </a:xfrm>
        </p:spPr>
        <p:txBody>
          <a:bodyPr vert="eaVert"/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1219202"/>
            <a:ext cx="4514850" cy="6949017"/>
          </a:xfrm>
        </p:spPr>
        <p:txBody>
          <a:bodyPr vert="eaVert"/>
          <a:lstStyle/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FE25CC-94A3-466D-8596-7CCC7F166C18}" type="datetimeFigureOut">
              <a:rPr lang="pl-PL" smtClean="0"/>
              <a:t>2019-04-09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E61B32-5714-49B9-8E3E-7D27D306517C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FE25CC-94A3-466D-8596-7CCC7F166C18}" type="datetimeFigureOut">
              <a:rPr lang="pl-PL" smtClean="0"/>
              <a:t>2019-04-09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E61B32-5714-49B9-8E3E-7D27D306517C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7764" y="1755648"/>
            <a:ext cx="5829300" cy="1816608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7764" y="3606219"/>
            <a:ext cx="5829300" cy="2012949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FE25CC-94A3-466D-8596-7CCC7F166C18}" type="datetimeFigureOut">
              <a:rPr lang="pl-PL" smtClean="0"/>
              <a:t>2019-04-09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E61B32-5714-49B9-8E3E-7D27D306517C}" type="slidenum">
              <a:rPr lang="pl-PL" smtClean="0"/>
              <a:t>‹#›</a:t>
            </a:fld>
            <a:endParaRPr lang="pl-PL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938784"/>
            <a:ext cx="6172200" cy="1524000"/>
          </a:xfrm>
        </p:spPr>
        <p:txBody>
          <a:bodyPr/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560113"/>
            <a:ext cx="3028950" cy="591312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2560113"/>
            <a:ext cx="3028950" cy="591312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FE25CC-94A3-466D-8596-7CCC7F166C18}" type="datetimeFigureOut">
              <a:rPr lang="pl-PL" smtClean="0"/>
              <a:t>2019-04-09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E61B32-5714-49B9-8E3E-7D27D306517C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938784"/>
            <a:ext cx="6172200" cy="1524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473664"/>
            <a:ext cx="3030141" cy="879136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3483769" y="2479677"/>
            <a:ext cx="3031331" cy="873124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42900" y="3352800"/>
            <a:ext cx="3030141" cy="5127627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3352800"/>
            <a:ext cx="3031331" cy="5127627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FE25CC-94A3-466D-8596-7CCC7F166C18}" type="datetimeFigureOut">
              <a:rPr lang="pl-PL" smtClean="0"/>
              <a:t>2019-04-09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E61B32-5714-49B9-8E3E-7D27D306517C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938784"/>
            <a:ext cx="6229350" cy="1524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FE25CC-94A3-466D-8596-7CCC7F166C18}" type="datetimeFigureOut">
              <a:rPr lang="pl-PL" smtClean="0"/>
              <a:t>2019-04-09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E61B32-5714-49B9-8E3E-7D27D306517C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FE25CC-94A3-466D-8596-7CCC7F166C18}" type="datetimeFigureOut">
              <a:rPr lang="pl-PL" smtClean="0"/>
              <a:t>2019-04-09</a:t>
            </a:fld>
            <a:endParaRPr lang="pl-P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E61B32-5714-49B9-8E3E-7D27D306517C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4350" y="685803"/>
            <a:ext cx="2057400" cy="154940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14350" y="2235200"/>
            <a:ext cx="2057400" cy="6096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2681287" y="2235200"/>
            <a:ext cx="3833813" cy="6096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FE25CC-94A3-466D-8596-7CCC7F166C18}" type="datetimeFigureOut">
              <a:rPr lang="pl-PL" smtClean="0"/>
              <a:t>2019-04-09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E61B32-5714-49B9-8E3E-7D27D306517C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2374315" y="1477436"/>
            <a:ext cx="3943350" cy="54864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6003101" y="7146359"/>
            <a:ext cx="116586" cy="207264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69329"/>
            <a:ext cx="1659636" cy="211016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3771713"/>
            <a:ext cx="1657350" cy="290576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FE25CC-94A3-466D-8596-7CCC7F166C18}" type="datetimeFigureOut">
              <a:rPr lang="pl-PL" smtClean="0"/>
              <a:t>2019-04-09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057900" y="8475134"/>
            <a:ext cx="457200" cy="486833"/>
          </a:xfrm>
        </p:spPr>
        <p:txBody>
          <a:bodyPr/>
          <a:lstStyle/>
          <a:p>
            <a:fld id="{86E61B32-5714-49B9-8E3E-7D27D306517C}" type="slidenum">
              <a:rPr lang="pl-PL" smtClean="0"/>
              <a:t>‹#›</a:t>
            </a:fld>
            <a:endParaRPr lang="pl-PL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2614345" y="1599356"/>
            <a:ext cx="3463290" cy="524256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pl-PL" smtClean="0"/>
              <a:t>Kliknij ikonę, aby dodać obraz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7144" y="7755467"/>
            <a:ext cx="6872288" cy="1388533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3286125" y="8293101"/>
            <a:ext cx="3571875" cy="8509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7144" y="-9525"/>
            <a:ext cx="6872288" cy="1388533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3286125" y="-9525"/>
            <a:ext cx="3571875" cy="8509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342900" y="938784"/>
            <a:ext cx="6172200" cy="1524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342900" y="2580640"/>
            <a:ext cx="6172200" cy="5852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  <a:p>
            <a:pPr lvl="1" eaLnBrk="1" latinLnBrk="0" hangingPunct="1"/>
            <a:r>
              <a:rPr kumimoji="0" lang="pl-PL" smtClean="0"/>
              <a:t>Drugi poziom</a:t>
            </a:r>
          </a:p>
          <a:p>
            <a:pPr lvl="2" eaLnBrk="1" latinLnBrk="0" hangingPunct="1"/>
            <a:r>
              <a:rPr kumimoji="0" lang="pl-PL" smtClean="0"/>
              <a:t>Trzeci poziom</a:t>
            </a:r>
          </a:p>
          <a:p>
            <a:pPr lvl="3" eaLnBrk="1" latinLnBrk="0" hangingPunct="1"/>
            <a:r>
              <a:rPr kumimoji="0" lang="pl-PL" smtClean="0"/>
              <a:t>Czwarty poziom</a:t>
            </a:r>
          </a:p>
          <a:p>
            <a:pPr lvl="4" eaLnBrk="1" latinLnBrk="0" hangingPunct="1"/>
            <a:r>
              <a:rPr kumimoji="0" lang="pl-PL" smtClean="0"/>
              <a:t>Piąty poziom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32FE25CC-94A3-466D-8596-7CCC7F166C18}" type="datetimeFigureOut">
              <a:rPr lang="pl-PL" smtClean="0"/>
              <a:t>2019-04-09</a:t>
            </a:fld>
            <a:endParaRPr lang="pl-PL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000250" y="8475134"/>
            <a:ext cx="2514600" cy="486833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5943600" y="8475134"/>
            <a:ext cx="571500" cy="486833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86E61B32-5714-49B9-8E3E-7D27D306517C}" type="slidenum">
              <a:rPr lang="pl-PL" smtClean="0"/>
              <a:t>‹#›</a:t>
            </a:fld>
            <a:endParaRPr lang="pl-PL"/>
          </a:p>
        </p:txBody>
      </p:sp>
      <p:grpSp>
        <p:nvGrpSpPr>
          <p:cNvPr id="2" name="Group 1"/>
          <p:cNvGrpSpPr/>
          <p:nvPr/>
        </p:nvGrpSpPr>
        <p:grpSpPr>
          <a:xfrm>
            <a:off x="-14263" y="269877"/>
            <a:ext cx="6885411" cy="865632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364006" y="1331640"/>
            <a:ext cx="5979644" cy="713624"/>
          </a:xfrm>
        </p:spPr>
        <p:txBody>
          <a:bodyPr>
            <a:noAutofit/>
          </a:bodyPr>
          <a:lstStyle/>
          <a:p>
            <a:pPr algn="ctr"/>
            <a:r>
              <a:rPr lang="pl-PL" sz="1800" b="1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pl-PL" sz="1800" b="1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pl-PL" sz="1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pl-PL" sz="1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pl-PL" sz="2000" b="1" dirty="0" smtClean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Zamówienia </a:t>
            </a:r>
            <a:r>
              <a:rPr lang="pl-PL" sz="2000" b="1" dirty="0" smtClean="0">
                <a:solidFill>
                  <a:srgbClr val="FFFF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organizacji</a:t>
            </a:r>
            <a:r>
              <a:rPr lang="pl-PL" sz="2000" b="1" dirty="0" smtClean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l-PL" sz="2000" b="1" dirty="0" smtClean="0">
                <a:solidFill>
                  <a:srgbClr val="FFFF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międzynarodowych</a:t>
            </a:r>
            <a:r>
              <a:rPr lang="pl-PL" sz="2000" b="1" dirty="0" smtClean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szansą na rozwój eksportu polskich firm</a:t>
            </a:r>
            <a:endParaRPr lang="pl-PL" sz="2000" b="1" dirty="0">
              <a:solidFill>
                <a:srgbClr val="FFFF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332656" y="3491880"/>
            <a:ext cx="6105214" cy="3996316"/>
          </a:xfrm>
        </p:spPr>
        <p:txBody>
          <a:bodyPr>
            <a:normAutofit lnSpcReduction="10000"/>
          </a:bodyPr>
          <a:lstStyle/>
          <a:p>
            <a:pPr algn="l"/>
            <a:r>
              <a:rPr lang="pl-PL" sz="2200" b="1" dirty="0" smtClean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Korzyści dla polskich przedsiębiorców ze współpracy z organizacjami międzynarodowymi:</a:t>
            </a:r>
            <a:endParaRPr lang="pl-PL" sz="2200" b="1" dirty="0">
              <a:solidFill>
                <a:srgbClr val="FFFF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67025" lvl="0" algn="l">
              <a:spcBef>
                <a:spcPts val="600"/>
              </a:spcBef>
            </a:pPr>
            <a:r>
              <a:rPr lang="pl-PL" sz="1400" dirty="0" smtClean="0">
                <a:latin typeface="Calibri" panose="020F0502020204030204" pitchFamily="34" charset="0"/>
                <a:cs typeface="Calibri" panose="020F0502020204030204" pitchFamily="34" charset="0"/>
              </a:rPr>
              <a:t>Wzrost </a:t>
            </a:r>
            <a:r>
              <a:rPr lang="pl-PL" sz="1400" dirty="0">
                <a:latin typeface="Calibri" panose="020F0502020204030204" pitchFamily="34" charset="0"/>
                <a:cs typeface="Calibri" panose="020F0502020204030204" pitchFamily="34" charset="0"/>
              </a:rPr>
              <a:t>eksportu </a:t>
            </a:r>
            <a:r>
              <a:rPr lang="pl-PL" sz="1400" dirty="0" smtClean="0">
                <a:latin typeface="Calibri" panose="020F0502020204030204" pitchFamily="34" charset="0"/>
                <a:cs typeface="Calibri" panose="020F0502020204030204" pitchFamily="34" charset="0"/>
              </a:rPr>
              <a:t>w </a:t>
            </a:r>
            <a:r>
              <a:rPr lang="pl-PL" sz="1400" dirty="0">
                <a:latin typeface="Calibri" panose="020F0502020204030204" pitchFamily="34" charset="0"/>
                <a:cs typeface="Calibri" panose="020F0502020204030204" pitchFamily="34" charset="0"/>
              </a:rPr>
              <a:t>oparciu o bezpieczne kontrakty z organizacjami międzynarodowymi, które gwarantują transparentność stosowanych procedur przetargowych i pewność uzyskania zapłaty za dostarczony towar lub usługę. </a:t>
            </a:r>
          </a:p>
          <a:p>
            <a:pPr marL="2867025" lvl="0" indent="-87313" algn="l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pl-PL" sz="1400" dirty="0">
                <a:latin typeface="Calibri" panose="020F0502020204030204" pitchFamily="34" charset="0"/>
                <a:cs typeface="Calibri" panose="020F0502020204030204" pitchFamily="34" charset="0"/>
              </a:rPr>
              <a:t>Otwarcie </a:t>
            </a:r>
            <a:r>
              <a:rPr lang="pl-PL" sz="1400" dirty="0" smtClean="0">
                <a:latin typeface="Calibri" panose="020F0502020204030204" pitchFamily="34" charset="0"/>
                <a:cs typeface="Calibri" panose="020F0502020204030204" pitchFamily="34" charset="0"/>
              </a:rPr>
              <a:t>nowych </a:t>
            </a:r>
            <a:r>
              <a:rPr lang="pl-PL" sz="1400" dirty="0">
                <a:latin typeface="Calibri" panose="020F0502020204030204" pitchFamily="34" charset="0"/>
                <a:cs typeface="Calibri" panose="020F0502020204030204" pitchFamily="34" charset="0"/>
              </a:rPr>
              <a:t>rynków zbytu, szczególnie w odległych regionach, ponieważ dostawcy organizacji międzynarodowych postrzegani są jako wiarygodni partnerzy także przez instytucje i firmy lokalne</a:t>
            </a:r>
            <a:r>
              <a:rPr lang="pl-PL" sz="1400" dirty="0">
                <a:solidFill>
                  <a:schemeClr val="dk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</a:t>
            </a:r>
          </a:p>
          <a:p>
            <a:pPr marL="2867025" lvl="0">
              <a:buFont typeface="Arial" panose="020B0604020202020204" pitchFamily="34" charset="0"/>
              <a:buChar char="•"/>
            </a:pPr>
            <a:r>
              <a:rPr lang="pl-PL" sz="1400" dirty="0" smtClean="0">
                <a:solidFill>
                  <a:schemeClr val="dk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pl-PL" sz="1600" dirty="0">
              <a:latin typeface="Calibri"/>
              <a:ea typeface="Calibri"/>
              <a:cs typeface="Times New Roman"/>
            </a:endParaRPr>
          </a:p>
          <a:p>
            <a:pPr marL="2508250" lvl="0"/>
            <a:r>
              <a:rPr lang="pl-PL" sz="1400" dirty="0" smtClean="0"/>
              <a:t>.</a:t>
            </a:r>
            <a:r>
              <a:rPr lang="pl-PL" sz="1400" dirty="0"/>
              <a:t> </a:t>
            </a:r>
            <a:endParaRPr lang="pl-PL" sz="1300" dirty="0" smtClean="0">
              <a:solidFill>
                <a:schemeClr val="dk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508250" lvl="0" indent="-2508250" algn="ctr"/>
            <a:r>
              <a:rPr lang="pl-PL" sz="1300" dirty="0" smtClean="0">
                <a:solidFill>
                  <a:schemeClr val="dk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  <a:r>
              <a:rPr lang="pl-PL" sz="2400" b="1" i="1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ww.przetargi-miedzynarodowe.gov.pl</a:t>
            </a:r>
          </a:p>
          <a:p>
            <a:endParaRPr lang="pl-PL" dirty="0"/>
          </a:p>
          <a:p>
            <a:pPr algn="l"/>
            <a:endParaRPr lang="pl-PL" sz="1300" i="1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pole tekstowe 5"/>
          <p:cNvSpPr txBox="1"/>
          <p:nvPr/>
        </p:nvSpPr>
        <p:spPr>
          <a:xfrm>
            <a:off x="476672" y="1887243"/>
            <a:ext cx="4896544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1200"/>
              </a:spcBef>
              <a:tabLst>
                <a:tab pos="0" algn="l"/>
              </a:tabLst>
              <a:defRPr/>
            </a:pPr>
            <a:endParaRPr lang="pl-PL" sz="1600" b="1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tabLst>
                <a:tab pos="0" algn="l"/>
              </a:tabLst>
              <a:defRPr/>
            </a:pPr>
            <a:r>
              <a:rPr lang="pl-PL" sz="16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Co roku blisko </a:t>
            </a:r>
            <a:r>
              <a:rPr lang="pl-PL" sz="1600" b="1" dirty="0">
                <a:latin typeface="Calibri" panose="020F0502020204030204" pitchFamily="34" charset="0"/>
                <a:cs typeface="Calibri" panose="020F0502020204030204" pitchFamily="34" charset="0"/>
              </a:rPr>
              <a:t>8000 organizacji </a:t>
            </a:r>
            <a:r>
              <a:rPr lang="pl-PL" sz="16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międzyrządowych zamawia towary i usługi o wartości ok</a:t>
            </a:r>
            <a:r>
              <a:rPr lang="pl-PL" sz="1600" b="1" dirty="0">
                <a:latin typeface="Calibri" panose="020F0502020204030204" pitchFamily="34" charset="0"/>
                <a:cs typeface="Calibri" panose="020F0502020204030204" pitchFamily="34" charset="0"/>
              </a:rPr>
              <a:t>. 50 mld </a:t>
            </a:r>
            <a:r>
              <a:rPr lang="pl-PL" sz="16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USD.  </a:t>
            </a:r>
            <a:r>
              <a:rPr lang="pl-PL" sz="1600" b="1" dirty="0">
                <a:latin typeface="Calibri" panose="020F0502020204030204" pitchFamily="34" charset="0"/>
                <a:cs typeface="Calibri" panose="020F0502020204030204" pitchFamily="34" charset="0"/>
              </a:rPr>
              <a:t>Podmioty Systemu </a:t>
            </a:r>
            <a:r>
              <a:rPr lang="pl-PL" sz="16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Narodów Zjednoczonych ogłaszają przetargi o wartości ok 17,6 mld </a:t>
            </a:r>
            <a:r>
              <a:rPr lang="pl-PL" sz="1600" b="1" dirty="0">
                <a:latin typeface="Calibri" panose="020F0502020204030204" pitchFamily="34" charset="0"/>
                <a:cs typeface="Calibri" panose="020F0502020204030204" pitchFamily="34" charset="0"/>
              </a:rPr>
              <a:t>USD </a:t>
            </a:r>
            <a:r>
              <a:rPr lang="pl-PL" sz="16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rocznie a Grupa </a:t>
            </a:r>
            <a:r>
              <a:rPr lang="pl-PL" sz="1600" b="1" dirty="0">
                <a:latin typeface="Calibri" panose="020F0502020204030204" pitchFamily="34" charset="0"/>
                <a:cs typeface="Calibri" panose="020F0502020204030204" pitchFamily="34" charset="0"/>
              </a:rPr>
              <a:t>Banku </a:t>
            </a:r>
            <a:r>
              <a:rPr lang="pl-PL" sz="16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Światowego - 15–20 mld </a:t>
            </a:r>
            <a:r>
              <a:rPr lang="pl-PL" sz="1600" b="1" dirty="0">
                <a:latin typeface="Calibri" panose="020F0502020204030204" pitchFamily="34" charset="0"/>
                <a:cs typeface="Calibri" panose="020F0502020204030204" pitchFamily="34" charset="0"/>
              </a:rPr>
              <a:t>USD </a:t>
            </a:r>
            <a:r>
              <a:rPr lang="pl-PL" sz="16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rocznie.</a:t>
            </a:r>
            <a:endParaRPr lang="pl-PL" sz="16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defRPr/>
            </a:pPr>
            <a:endParaRPr lang="pl-PL" sz="1600" b="1" dirty="0"/>
          </a:p>
          <a:p>
            <a:r>
              <a:rPr lang="pl-PL" sz="1600" dirty="0"/>
              <a:t> </a:t>
            </a:r>
            <a:endParaRPr lang="pl-PL" sz="1600" b="1" dirty="0"/>
          </a:p>
        </p:txBody>
      </p:sp>
      <p:sp>
        <p:nvSpPr>
          <p:cNvPr id="8" name="pole tekstowe 7"/>
          <p:cNvSpPr txBox="1"/>
          <p:nvPr/>
        </p:nvSpPr>
        <p:spPr>
          <a:xfrm>
            <a:off x="494270" y="7488196"/>
            <a:ext cx="437489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200" i="1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Zespół Międzynarodowych Organizacji i  </a:t>
            </a:r>
            <a:r>
              <a:rPr lang="pl-PL" sz="1200" i="1" dirty="0">
                <a:latin typeface="Calibri" panose="020F0502020204030204" pitchFamily="34" charset="0"/>
                <a:cs typeface="Calibri" panose="020F0502020204030204" pitchFamily="34" charset="0"/>
              </a:rPr>
              <a:t>Z</a:t>
            </a:r>
            <a:r>
              <a:rPr lang="pl-PL" sz="1200" i="1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amówień Publicznych</a:t>
            </a:r>
          </a:p>
          <a:p>
            <a:r>
              <a:rPr lang="pl-PL" sz="1200" i="1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Departament </a:t>
            </a:r>
            <a:r>
              <a:rPr lang="pl-PL" sz="1200" i="1" dirty="0">
                <a:latin typeface="Calibri" panose="020F0502020204030204" pitchFamily="34" charset="0"/>
                <a:cs typeface="Calibri" panose="020F0502020204030204" pitchFamily="34" charset="0"/>
              </a:rPr>
              <a:t>H</a:t>
            </a:r>
            <a:r>
              <a:rPr lang="pl-PL" sz="1200" i="1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andlu i Współpracy Międzynarodowej</a:t>
            </a:r>
          </a:p>
          <a:p>
            <a:r>
              <a:rPr lang="pl-PL" sz="1200" i="1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Ministerstwo Przedsiębiorczości i Technologii</a:t>
            </a:r>
          </a:p>
          <a:p>
            <a:r>
              <a:rPr lang="pl-PL" sz="1200" i="1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mzp@mpit.gov.pl</a:t>
            </a:r>
          </a:p>
        </p:txBody>
      </p:sp>
      <p:sp>
        <p:nvSpPr>
          <p:cNvPr id="11" name="pole tekstowe 10"/>
          <p:cNvSpPr txBox="1"/>
          <p:nvPr/>
        </p:nvSpPr>
        <p:spPr>
          <a:xfrm>
            <a:off x="476672" y="539552"/>
            <a:ext cx="61206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Ministerstwo Przedsiębiorczości i Technologii</a:t>
            </a:r>
            <a:endParaRPr lang="pl-PL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2" name="Prostokąt 11"/>
          <p:cNvSpPr/>
          <p:nvPr/>
        </p:nvSpPr>
        <p:spPr>
          <a:xfrm>
            <a:off x="494270" y="1062772"/>
            <a:ext cx="5959066" cy="124852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4" name="Prostokąt 13"/>
          <p:cNvSpPr/>
          <p:nvPr/>
        </p:nvSpPr>
        <p:spPr>
          <a:xfrm>
            <a:off x="494270" y="1187624"/>
            <a:ext cx="5959066" cy="144016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720724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364006" y="1331640"/>
            <a:ext cx="5979644" cy="713624"/>
          </a:xfrm>
        </p:spPr>
        <p:txBody>
          <a:bodyPr>
            <a:noAutofit/>
          </a:bodyPr>
          <a:lstStyle/>
          <a:p>
            <a:pPr algn="ctr"/>
            <a:r>
              <a:rPr lang="pl-PL" sz="1800" b="1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pl-PL" sz="1800" b="1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pl-PL" sz="1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pl-PL" sz="1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pl-PL" sz="2000" b="1" dirty="0" smtClean="0">
                <a:solidFill>
                  <a:srgbClr val="FFFF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Zamówienia organizacji międzynarodowych szansą na rozwój eksportu polskich firm</a:t>
            </a:r>
            <a:endParaRPr lang="pl-PL" sz="2000" b="1" dirty="0">
              <a:solidFill>
                <a:srgbClr val="FFFF00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332656" y="3459892"/>
            <a:ext cx="6105214" cy="4028304"/>
          </a:xfrm>
        </p:spPr>
        <p:txBody>
          <a:bodyPr>
            <a:normAutofit lnSpcReduction="10000"/>
          </a:bodyPr>
          <a:lstStyle/>
          <a:p>
            <a:pPr algn="ctr"/>
            <a:r>
              <a:rPr lang="pl-PL" sz="2000" b="1" dirty="0" smtClean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Obszary możliwej współpracy z Kwaterą Główna </a:t>
            </a:r>
          </a:p>
          <a:p>
            <a:pPr algn="ctr"/>
            <a:r>
              <a:rPr lang="pl-PL" sz="2000" b="1" dirty="0" smtClean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 Agencjami NATO:</a:t>
            </a:r>
            <a:endParaRPr lang="pl-PL" sz="2000" b="1" dirty="0">
              <a:solidFill>
                <a:srgbClr val="FFFF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67025" lvl="0" algn="l"/>
            <a:r>
              <a:rPr lang="pl-PL" sz="1400" dirty="0" smtClean="0">
                <a:solidFill>
                  <a:schemeClr val="tx1"/>
                </a:solidFill>
                <a:latin typeface="+mj-lt"/>
              </a:rPr>
              <a:t>Rozbudowa, modernizacja </a:t>
            </a:r>
            <a:r>
              <a:rPr lang="pl-PL" sz="1400" dirty="0">
                <a:solidFill>
                  <a:schemeClr val="tx1"/>
                </a:solidFill>
                <a:latin typeface="+mj-lt"/>
              </a:rPr>
              <a:t>i </a:t>
            </a:r>
            <a:r>
              <a:rPr lang="pl-PL" sz="1400" dirty="0" smtClean="0">
                <a:solidFill>
                  <a:schemeClr val="tx1"/>
                </a:solidFill>
                <a:latin typeface="+mj-lt"/>
              </a:rPr>
              <a:t>remont </a:t>
            </a:r>
            <a:r>
              <a:rPr lang="pl-PL" sz="1400" dirty="0">
                <a:solidFill>
                  <a:schemeClr val="tx1"/>
                </a:solidFill>
                <a:latin typeface="+mj-lt"/>
              </a:rPr>
              <a:t>infrastruktury wojskowej Sojuszu, która obejmuje takie elementy jak: lotniska, instalacje telekomunikacyjne, systemy dowodzenia i kontroli, składnice materiałów pędnych i smarów, rurociągi paliwowe, radarowe urządzenia ostrzegawcze i nawigacyjne, instalacje </a:t>
            </a:r>
            <a:r>
              <a:rPr lang="pl-PL" sz="1400" dirty="0" smtClean="0">
                <a:solidFill>
                  <a:schemeClr val="tx1"/>
                </a:solidFill>
                <a:latin typeface="+mj-lt"/>
              </a:rPr>
              <a:t>portowe.</a:t>
            </a:r>
          </a:p>
          <a:p>
            <a:pPr marL="2867025" lvl="0" algn="l">
              <a:spcBef>
                <a:spcPts val="600"/>
              </a:spcBef>
            </a:pPr>
            <a:r>
              <a:rPr lang="pl-PL" sz="1400" dirty="0" smtClean="0">
                <a:latin typeface="+mj-lt"/>
              </a:rPr>
              <a:t>Dostawy </a:t>
            </a:r>
            <a:r>
              <a:rPr lang="pl-PL" sz="1400" dirty="0" smtClean="0">
                <a:solidFill>
                  <a:schemeClr val="tx1"/>
                </a:solidFill>
                <a:latin typeface="+mj-lt"/>
              </a:rPr>
              <a:t>towarów </a:t>
            </a:r>
            <a:r>
              <a:rPr lang="pl-PL" sz="1400" dirty="0">
                <a:solidFill>
                  <a:schemeClr val="tx1"/>
                </a:solidFill>
                <a:latin typeface="+mj-lt"/>
              </a:rPr>
              <a:t>i usług codziennego użytku np. </a:t>
            </a:r>
            <a:r>
              <a:rPr lang="pl-PL" sz="1400" dirty="0" smtClean="0">
                <a:solidFill>
                  <a:schemeClr val="tx1"/>
                </a:solidFill>
                <a:latin typeface="+mj-lt"/>
              </a:rPr>
              <a:t>infrastruktury informatycznej, sportowej, </a:t>
            </a:r>
            <a:r>
              <a:rPr lang="pl-PL" sz="1400" dirty="0">
                <a:solidFill>
                  <a:schemeClr val="tx1"/>
                </a:solidFill>
                <a:latin typeface="+mj-lt"/>
              </a:rPr>
              <a:t>biurowej, obsług </a:t>
            </a:r>
            <a:r>
              <a:rPr lang="pl-PL" sz="1400" dirty="0" smtClean="0">
                <a:solidFill>
                  <a:schemeClr val="tx1"/>
                </a:solidFill>
                <a:latin typeface="+mj-lt"/>
              </a:rPr>
              <a:t>doradczych, żywności.</a:t>
            </a:r>
            <a:r>
              <a:rPr lang="pl-PL" sz="1400" dirty="0">
                <a:solidFill>
                  <a:schemeClr val="tx1"/>
                </a:solidFill>
                <a:latin typeface="+mj-lt"/>
              </a:rPr>
              <a:t> </a:t>
            </a:r>
            <a:endParaRPr lang="pl-PL" sz="1300" dirty="0" smtClean="0">
              <a:solidFill>
                <a:schemeClr val="tx1"/>
              </a:solidFill>
              <a:latin typeface="+mj-lt"/>
              <a:cs typeface="Calibri" panose="020F0502020204030204" pitchFamily="34" charset="0"/>
            </a:endParaRPr>
          </a:p>
          <a:p>
            <a:pPr marL="2508250" lvl="0" algn="l"/>
            <a:r>
              <a:rPr lang="pl-PL" sz="1300" dirty="0" smtClean="0">
                <a:solidFill>
                  <a:schemeClr val="dk1"/>
                </a:solidFill>
                <a:latin typeface="+mj-lt"/>
                <a:cs typeface="Calibri" panose="020F0502020204030204" pitchFamily="34" charset="0"/>
              </a:rPr>
              <a:t>. </a:t>
            </a:r>
            <a:endParaRPr lang="pl-PL" sz="1300" dirty="0">
              <a:solidFill>
                <a:schemeClr val="dk1"/>
              </a:solidFill>
              <a:latin typeface="+mj-lt"/>
              <a:cs typeface="Calibri" panose="020F0502020204030204" pitchFamily="34" charset="0"/>
            </a:endParaRPr>
          </a:p>
          <a:p>
            <a:pPr algn="ctr"/>
            <a:r>
              <a:rPr lang="pl-PL" sz="2400" b="1" i="1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ww.przetargi-miedzynarodowe.gov.pl</a:t>
            </a:r>
            <a:endParaRPr lang="pl-PL" sz="2400" b="1" i="1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pl-PL" dirty="0"/>
          </a:p>
          <a:p>
            <a:pPr algn="l"/>
            <a:endParaRPr lang="pl-PL" sz="1300" i="1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pole tekstowe 5"/>
          <p:cNvSpPr txBox="1"/>
          <p:nvPr/>
        </p:nvSpPr>
        <p:spPr>
          <a:xfrm>
            <a:off x="364006" y="1887243"/>
            <a:ext cx="472117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l-PL" sz="1600" dirty="0" smtClean="0"/>
          </a:p>
          <a:p>
            <a:r>
              <a:rPr lang="pl-PL" sz="16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Od </a:t>
            </a:r>
            <a:r>
              <a:rPr lang="pl-PL" sz="1600" b="1" dirty="0">
                <a:latin typeface="Calibri" panose="020F0502020204030204" pitchFamily="34" charset="0"/>
                <a:cs typeface="Calibri" panose="020F0502020204030204" pitchFamily="34" charset="0"/>
              </a:rPr>
              <a:t>roku  1999 roku  Polska należy do Organizacji  Paktu Północnoatlantyckiego (NATO</a:t>
            </a:r>
            <a:r>
              <a:rPr lang="pl-PL" sz="16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) i </a:t>
            </a:r>
            <a:r>
              <a:rPr lang="pl-PL" sz="1600" b="1" dirty="0">
                <a:latin typeface="Calibri" panose="020F0502020204030204" pitchFamily="34" charset="0"/>
                <a:cs typeface="Calibri" panose="020F0502020204030204" pitchFamily="34" charset="0"/>
              </a:rPr>
              <a:t>polscy przedsiębiorcy mogą być dostawcami towarów i wykonawcami usług </a:t>
            </a:r>
            <a:r>
              <a:rPr lang="pl-PL" sz="16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dla Organizacji</a:t>
            </a:r>
            <a:r>
              <a:rPr lang="pl-PL" sz="1600" dirty="0" smtClean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r>
              <a:rPr lang="pl-PL" sz="1600" dirty="0"/>
              <a:t> </a:t>
            </a:r>
            <a:endParaRPr lang="pl-PL" sz="1600" b="1" dirty="0"/>
          </a:p>
        </p:txBody>
      </p:sp>
      <p:sp>
        <p:nvSpPr>
          <p:cNvPr id="8" name="pole tekstowe 7"/>
          <p:cNvSpPr txBox="1"/>
          <p:nvPr/>
        </p:nvSpPr>
        <p:spPr>
          <a:xfrm>
            <a:off x="494270" y="7488196"/>
            <a:ext cx="437489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200" i="1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Zespół Międzynarodowych </a:t>
            </a:r>
            <a:r>
              <a:rPr lang="pl-PL" sz="1200" i="1" dirty="0">
                <a:latin typeface="Calibri" panose="020F0502020204030204" pitchFamily="34" charset="0"/>
                <a:cs typeface="Calibri" panose="020F0502020204030204" pitchFamily="34" charset="0"/>
              </a:rPr>
              <a:t>O</a:t>
            </a:r>
            <a:r>
              <a:rPr lang="pl-PL" sz="1200" i="1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rganizacji i </a:t>
            </a:r>
            <a:r>
              <a:rPr lang="pl-PL" sz="1200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Z</a:t>
            </a:r>
            <a:r>
              <a:rPr lang="pl-PL" sz="1200" i="1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amówień Publicznych</a:t>
            </a:r>
          </a:p>
          <a:p>
            <a:r>
              <a:rPr lang="pl-PL" sz="1200" i="1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Departament </a:t>
            </a:r>
            <a:r>
              <a:rPr lang="pl-PL" sz="1200" i="1" dirty="0">
                <a:latin typeface="Calibri" panose="020F0502020204030204" pitchFamily="34" charset="0"/>
                <a:cs typeface="Calibri" panose="020F0502020204030204" pitchFamily="34" charset="0"/>
              </a:rPr>
              <a:t>H</a:t>
            </a:r>
            <a:r>
              <a:rPr lang="pl-PL" sz="1200" i="1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andlu i Współpracy Międzynarodowej</a:t>
            </a:r>
          </a:p>
          <a:p>
            <a:r>
              <a:rPr lang="pl-PL" sz="1200" i="1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Ministerstwo Przedsiębiorczości i Technologii</a:t>
            </a:r>
          </a:p>
          <a:p>
            <a:r>
              <a:rPr lang="pl-PL" sz="1200" i="1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mzp@mpit.gov.pl</a:t>
            </a:r>
          </a:p>
        </p:txBody>
      </p:sp>
      <p:sp>
        <p:nvSpPr>
          <p:cNvPr id="11" name="pole tekstowe 10"/>
          <p:cNvSpPr txBox="1"/>
          <p:nvPr/>
        </p:nvSpPr>
        <p:spPr>
          <a:xfrm>
            <a:off x="476672" y="539552"/>
            <a:ext cx="61206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Ministerstwo Przedsiębiorczości i Technologii</a:t>
            </a:r>
            <a:endParaRPr lang="pl-PL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2" name="Prostokąt 11"/>
          <p:cNvSpPr/>
          <p:nvPr/>
        </p:nvSpPr>
        <p:spPr>
          <a:xfrm>
            <a:off x="494270" y="1062772"/>
            <a:ext cx="5959066" cy="124852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4" name="Prostokąt 13"/>
          <p:cNvSpPr/>
          <p:nvPr/>
        </p:nvSpPr>
        <p:spPr>
          <a:xfrm>
            <a:off x="494270" y="1187624"/>
            <a:ext cx="5959066" cy="144016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6374569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rzepływ">
  <a:themeElements>
    <a:clrScheme name="Przepły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Przepły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Przepły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31870</TotalTime>
  <Words>221</Words>
  <Application>Microsoft Office PowerPoint</Application>
  <PresentationFormat>Pokaz na ekranie (4:3)</PresentationFormat>
  <Paragraphs>30</Paragraphs>
  <Slides>2</Slides>
  <Notes>0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2</vt:i4>
      </vt:variant>
    </vt:vector>
  </HeadingPairs>
  <TitlesOfParts>
    <vt:vector size="3" baseType="lpstr">
      <vt:lpstr>Przepływ</vt:lpstr>
      <vt:lpstr>  Zamówienia organizacji międzynarodowych szansą na rozwój eksportu polskich firm</vt:lpstr>
      <vt:lpstr>  Zamówienia organizacji międzynarodowych szansą na rozwój eksportu polskich firm</vt:lpstr>
    </vt:vector>
  </TitlesOfParts>
  <Company>MRR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Ewa Swedrowska-Dziankowska</dc:creator>
  <cp:lastModifiedBy>Ewa Swedrowska-Dziankowska</cp:lastModifiedBy>
  <cp:revision>27</cp:revision>
  <cp:lastPrinted>2018-10-15T13:26:19Z</cp:lastPrinted>
  <dcterms:created xsi:type="dcterms:W3CDTF">2018-02-09T08:31:24Z</dcterms:created>
  <dcterms:modified xsi:type="dcterms:W3CDTF">2019-04-09T14:04:53Z</dcterms:modified>
</cp:coreProperties>
</file>