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notesMasterIdLst>
    <p:notesMasterId r:id="rId3"/>
  </p:notesMasterIdLst>
  <p:handoutMasterIdLst>
    <p:handoutMasterId r:id="rId4"/>
  </p:handoutMasterIdLst>
  <p:sldIdLst>
    <p:sldId id="491" r:id="rId2"/>
  </p:sldIdLst>
  <p:sldSz cx="10287000" cy="6858000" type="35mm"/>
  <p:notesSz cx="6797675" cy="9926638"/>
  <p:defaultTextStyle>
    <a:defPPr>
      <a:defRPr lang="pl-PL"/>
    </a:defPPr>
    <a:lvl1pPr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ctr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2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10" userDrawn="1">
          <p15:clr>
            <a:srgbClr val="A4A3A4"/>
          </p15:clr>
        </p15:guide>
        <p15:guide id="2" pos="2119" userDrawn="1">
          <p15:clr>
            <a:srgbClr val="A4A3A4"/>
          </p15:clr>
        </p15:guide>
        <p15:guide id="3" orient="horz" pos="3127" userDrawn="1">
          <p15:clr>
            <a:srgbClr val="A4A3A4"/>
          </p15:clr>
        </p15:guide>
        <p15:guide id="4" pos="214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800000"/>
    <a:srgbClr val="CC99FF"/>
    <a:srgbClr val="9FFAFF"/>
    <a:srgbClr val="99FFCC"/>
    <a:srgbClr val="99FF99"/>
    <a:srgbClr val="CCFF66"/>
    <a:srgbClr val="FFCC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6039" autoAdjust="0"/>
    <p:restoredTop sz="94278" autoAdjust="0"/>
  </p:normalViewPr>
  <p:slideViewPr>
    <p:cSldViewPr>
      <p:cViewPr varScale="1">
        <p:scale>
          <a:sx n="116" d="100"/>
          <a:sy n="116" d="100"/>
        </p:scale>
        <p:origin x="1758" y="108"/>
      </p:cViewPr>
      <p:guideLst>
        <p:guide orient="horz" pos="2160"/>
        <p:guide pos="3240"/>
      </p:guideLst>
    </p:cSldViewPr>
  </p:slideViewPr>
  <p:outlineViewPr>
    <p:cViewPr>
      <p:scale>
        <a:sx n="66" d="100"/>
        <a:sy n="66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5" d="100"/>
          <a:sy n="65" d="100"/>
        </p:scale>
        <p:origin x="-2790" y="-108"/>
      </p:cViewPr>
      <p:guideLst>
        <p:guide orient="horz" pos="3110"/>
        <p:guide pos="2119"/>
        <p:guide orient="horz" pos="3127"/>
        <p:guide pos="214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376" y="0"/>
            <a:ext cx="2946301" cy="4963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t" anchorCtr="0" compatLnSpc="1">
            <a:prstTxWarp prst="textNoShape">
              <a:avLst/>
            </a:prstTxWarp>
          </a:bodyPr>
          <a:lstStyle>
            <a:lvl1pPr algn="r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l" defTabSz="913323" eaLnBrk="1" hangingPunct="1">
              <a:defRPr sz="1200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710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376" y="9430307"/>
            <a:ext cx="2946301" cy="496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33" tIns="45666" rIns="91333" bIns="45666" numCol="1" anchor="b" anchorCtr="0" compatLnSpc="1">
            <a:prstTxWarp prst="textNoShape">
              <a:avLst/>
            </a:prstTxWarp>
          </a:bodyPr>
          <a:lstStyle>
            <a:lvl1pPr algn="r" defTabSz="913258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fld id="{6E960AE4-2351-4AE0-A840-FF64DCB05B9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7603256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226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3" y="1"/>
            <a:ext cx="2919021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27" name="Rectangle 1027"/>
          <p:cNvSpPr>
            <a:spLocks noGrp="1" noChangeArrowheads="1"/>
          </p:cNvSpPr>
          <p:nvPr>
            <p:ph type="dt" idx="1"/>
          </p:nvPr>
        </p:nvSpPr>
        <p:spPr bwMode="auto">
          <a:xfrm>
            <a:off x="3865817" y="1"/>
            <a:ext cx="2919020" cy="5154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>
            <a:lvl1pPr algn="r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100" name="Rectangle 1028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657225" y="739775"/>
            <a:ext cx="5543550" cy="36972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80229" name="Rectangle 1029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77795" y="4730315"/>
            <a:ext cx="5030857" cy="443347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noProof="0" smtClean="0"/>
              <a:t>Kliknij, aby edytować style wzorca tekstu</a:t>
            </a:r>
          </a:p>
          <a:p>
            <a:pPr lvl="1"/>
            <a:r>
              <a:rPr lang="pl-PL" altLang="pl-PL" noProof="0" smtClean="0"/>
              <a:t>Drugi poziom</a:t>
            </a:r>
          </a:p>
          <a:p>
            <a:pPr lvl="2"/>
            <a:r>
              <a:rPr lang="pl-PL" altLang="pl-PL" noProof="0" smtClean="0"/>
              <a:t>Trzeci poziom</a:t>
            </a:r>
          </a:p>
          <a:p>
            <a:pPr lvl="3"/>
            <a:r>
              <a:rPr lang="pl-PL" altLang="pl-PL" noProof="0" smtClean="0"/>
              <a:t>Czwarty poziom</a:t>
            </a:r>
          </a:p>
          <a:p>
            <a:pPr lvl="4"/>
            <a:r>
              <a:rPr lang="pl-PL" altLang="pl-PL" noProof="0" smtClean="0"/>
              <a:t>Piąty poziom</a:t>
            </a:r>
          </a:p>
        </p:txBody>
      </p:sp>
      <p:sp>
        <p:nvSpPr>
          <p:cNvPr id="180230" name="Rectangle 1030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3" y="9460631"/>
            <a:ext cx="2919021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l" defTabSz="881219" eaLnBrk="1" hangingPunct="1">
              <a:defRPr sz="1200" b="1">
                <a:latin typeface="Times New Roman" pitchFamily="18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80231" name="Rectangle 1031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65817" y="9460631"/>
            <a:ext cx="2919020" cy="44366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139" tIns="44071" rIns="88139" bIns="44071" numCol="1" anchor="b" anchorCtr="0" compatLnSpc="1">
            <a:prstTxWarp prst="textNoShape">
              <a:avLst/>
            </a:prstTxWarp>
          </a:bodyPr>
          <a:lstStyle>
            <a:lvl1pPr algn="r" defTabSz="879670" eaLnBrk="1" hangingPunct="1">
              <a:defRPr sz="1200" b="1">
                <a:latin typeface="Times New Roman" panose="02020603050405020304" pitchFamily="18" charset="0"/>
              </a:defRPr>
            </a:lvl1pPr>
          </a:lstStyle>
          <a:p>
            <a:fld id="{26FB2269-152C-4AB6-80C3-429635D446E7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39924648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7586663" y="6399213"/>
            <a:ext cx="2700337" cy="4587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defRPr/>
            </a:pPr>
            <a:r>
              <a:rPr lang="pl-PL" altLang="pl-PL" sz="800" b="1" smtClean="0"/>
              <a:t>Opracowano </a:t>
            </a:r>
            <a:br>
              <a:rPr lang="pl-PL" altLang="pl-PL" sz="800" b="1" smtClean="0"/>
            </a:br>
            <a:r>
              <a:rPr lang="pl-PL" altLang="pl-PL" sz="800" b="1" smtClean="0"/>
              <a:t>w Biurze Dyrektora Generalnego</a:t>
            </a:r>
            <a:br>
              <a:rPr lang="pl-PL" altLang="pl-PL" sz="800" b="1" smtClean="0"/>
            </a:br>
            <a:r>
              <a:rPr lang="pl-PL" altLang="pl-PL" sz="800" b="1" smtClean="0"/>
              <a:t>25 lutego 2013  r.</a:t>
            </a:r>
          </a:p>
        </p:txBody>
      </p:sp>
      <p:sp>
        <p:nvSpPr>
          <p:cNvPr id="4935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57250" y="1371600"/>
            <a:ext cx="8658225" cy="20574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pl-PL" altLang="pl-PL" noProof="0" smtClean="0"/>
              <a:t>Kliknij, aby edytować styl wzorca tytułu</a:t>
            </a:r>
          </a:p>
        </p:txBody>
      </p:sp>
      <p:sp>
        <p:nvSpPr>
          <p:cNvPr id="4935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57250" y="3765550"/>
            <a:ext cx="8658225" cy="20574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pPr lvl="0"/>
            <a:r>
              <a:rPr lang="pl-PL" altLang="pl-PL" noProof="0" smtClean="0"/>
              <a:t>Kliknij, aby edytować styl wzorca podtytułu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514350" y="6248400"/>
            <a:ext cx="24003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7664450" y="6237288"/>
            <a:ext cx="2400300" cy="457200"/>
          </a:xfrm>
        </p:spPr>
        <p:txBody>
          <a:bodyPr/>
          <a:lstStyle>
            <a:lvl1pPr>
              <a:defRPr b="1"/>
            </a:lvl1pPr>
          </a:lstStyle>
          <a:p>
            <a:fld id="{2CA3BF0A-9BBA-4326-95E5-9AA5BBE737B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026099086"/>
      </p:ext>
    </p:extLst>
  </p:cSld>
  <p:clrMapOvr>
    <a:masterClrMapping/>
  </p:clrMapOvr>
  <p:transition spd="med">
    <p:zoom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985525-BBBC-46F2-9F66-7F03616DD9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517160536"/>
      </p:ext>
    </p:extLst>
  </p:cSld>
  <p:clrMapOvr>
    <a:masterClrMapping/>
  </p:clrMapOvr>
  <p:transition spd="med">
    <p:zoom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7458075" y="533400"/>
            <a:ext cx="2314575" cy="5597525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14350" y="533400"/>
            <a:ext cx="6791325" cy="5597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AC50E5C-521E-46B5-8118-F95C510BFFB8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193364011"/>
      </p:ext>
    </p:extLst>
  </p:cSld>
  <p:clrMapOvr>
    <a:masterClrMapping/>
  </p:clrMapOvr>
  <p:transition spd="med">
    <p:zoom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7B09E6-3CF3-4C03-87A0-E6552DD31281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542632349"/>
      </p:ext>
    </p:extLst>
  </p:cSld>
  <p:clrMapOvr>
    <a:masterClrMapping/>
  </p:clrMapOvr>
  <p:transition spd="med">
    <p:zoom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64336AD-3836-4575-8EEB-44D12C6A673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1957734130"/>
      </p:ext>
    </p:extLst>
  </p:cSld>
  <p:clrMapOvr>
    <a:masterClrMapping/>
  </p:clrMapOvr>
  <p:transition spd="med">
    <p:zoom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219700" y="1828800"/>
            <a:ext cx="4552950" cy="43021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D340A26-705D-4F7E-8DAB-9B913BED62E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548021839"/>
      </p:ext>
    </p:extLst>
  </p:cSld>
  <p:clrMapOvr>
    <a:masterClrMapping/>
  </p:clrMapOvr>
  <p:transition spd="med">
    <p:zoom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5F08588-E6F1-4F8E-9D36-BC6FC6612E84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626919498"/>
      </p:ext>
    </p:extLst>
  </p:cSld>
  <p:clrMapOvr>
    <a:masterClrMapping/>
  </p:clrMapOvr>
  <p:transition spd="med">
    <p:zoom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950B0A7-ECBC-4B7C-936E-42FBA1F5EEAD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3087685097"/>
      </p:ext>
    </p:extLst>
  </p:cSld>
  <p:clrMapOvr>
    <a:masterClrMapping/>
  </p:clrMapOvr>
  <p:transition spd="med">
    <p:zoom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7D73EC6-D734-4386-A9B5-E7A9CAA6E7B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2576970693"/>
      </p:ext>
    </p:extLst>
  </p:cSld>
  <p:clrMapOvr>
    <a:masterClrMapping/>
  </p:clrMapOvr>
  <p:transition spd="med">
    <p:zoom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F911D87-161A-42FA-9344-80FF1A912460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292171274"/>
      </p:ext>
    </p:extLst>
  </p:cSld>
  <p:clrMapOvr>
    <a:masterClrMapping/>
  </p:clrMapOvr>
  <p:transition spd="med">
    <p:zoom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smtClean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2CB7EB-370C-4094-9090-748DCCC45CC5}" type="slidenum">
              <a:rPr lang="pl-PL" altLang="pl-PL"/>
              <a:pPr/>
              <a:t>‹#›</a:t>
            </a:fld>
            <a:endParaRPr lang="pl-PL" altLang="pl-PL"/>
          </a:p>
        </p:txBody>
      </p:sp>
    </p:spTree>
    <p:extLst>
      <p:ext uri="{BB962C8B-B14F-4D97-AF65-F5344CB8AC3E}">
        <p14:creationId xmlns:p14="http://schemas.microsoft.com/office/powerpoint/2010/main" val="493506899"/>
      </p:ext>
    </p:extLst>
  </p:cSld>
  <p:clrMapOvr>
    <a:masterClrMapping/>
  </p:clrMapOvr>
  <p:transition spd="med">
    <p:zoom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533400"/>
            <a:ext cx="92583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 wzorca tytułu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828800"/>
            <a:ext cx="9258300" cy="4302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l-PL" altLang="pl-PL" smtClean="0"/>
              <a:t>Kliknij, aby edytować style wzorca tekstu</a:t>
            </a:r>
          </a:p>
          <a:p>
            <a:pPr lvl="1"/>
            <a:r>
              <a:rPr lang="pl-PL" altLang="pl-PL" smtClean="0"/>
              <a:t>Drugi poziom</a:t>
            </a:r>
          </a:p>
          <a:p>
            <a:pPr lvl="2"/>
            <a:r>
              <a:rPr lang="pl-PL" altLang="pl-PL" smtClean="0"/>
              <a:t>Trzeci poziom</a:t>
            </a:r>
          </a:p>
          <a:p>
            <a:pPr lvl="3"/>
            <a:r>
              <a:rPr lang="pl-PL" altLang="pl-PL" smtClean="0"/>
              <a:t>Czwarty poziom</a:t>
            </a:r>
          </a:p>
          <a:p>
            <a:pPr lvl="4"/>
            <a:r>
              <a:rPr lang="pl-PL" altLang="pl-PL" smtClean="0"/>
              <a:t>Piąty poziom</a:t>
            </a:r>
          </a:p>
        </p:txBody>
      </p:sp>
      <p:sp>
        <p:nvSpPr>
          <p:cNvPr id="4925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8400"/>
            <a:ext cx="1885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Arial" charset="0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925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29525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/>
            </a:lvl1pPr>
          </a:lstStyle>
          <a:p>
            <a:fld id="{75F185C5-E5F7-484B-9391-3E21A08CAE3D}" type="slidenum">
              <a:rPr lang="pl-PL" altLang="pl-PL"/>
              <a:pPr/>
              <a:t>‹#›</a:t>
            </a:fld>
            <a:endParaRPr lang="pl-PL" alt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90" r:id="rId1"/>
    <p:sldLayoutId id="2147484680" r:id="rId2"/>
    <p:sldLayoutId id="2147484681" r:id="rId3"/>
    <p:sldLayoutId id="2147484682" r:id="rId4"/>
    <p:sldLayoutId id="2147484683" r:id="rId5"/>
    <p:sldLayoutId id="2147484684" r:id="rId6"/>
    <p:sldLayoutId id="2147484685" r:id="rId7"/>
    <p:sldLayoutId id="2147484686" r:id="rId8"/>
    <p:sldLayoutId id="2147484687" r:id="rId9"/>
    <p:sldLayoutId id="2147484688" r:id="rId10"/>
    <p:sldLayoutId id="2147484689" r:id="rId11"/>
  </p:sldLayoutIdLst>
  <p:transition spd="med">
    <p:zoom/>
  </p:transition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469900" indent="-4699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70000"/>
        <a:buFont typeface="Wingdings" panose="05000000000000000000" pitchFamily="2" charset="2"/>
        <a:buChar char="o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908050" indent="-4365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800">
          <a:solidFill>
            <a:schemeClr val="tx1"/>
          </a:solidFill>
          <a:latin typeface="+mn-lt"/>
        </a:defRPr>
      </a:lvl2pPr>
      <a:lvl3pPr marL="1377950" indent="-468313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anose="05000000000000000000" pitchFamily="2" charset="2"/>
        <a:buChar char="o"/>
        <a:defRPr sz="2400">
          <a:solidFill>
            <a:schemeClr val="tx1"/>
          </a:solidFill>
          <a:latin typeface="+mn-lt"/>
        </a:defRPr>
      </a:lvl3pPr>
      <a:lvl4pPr marL="1827213" indent="-4381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5000"/>
        <a:buFont typeface="Wingdings" panose="05000000000000000000" pitchFamily="2" charset="2"/>
        <a:buChar char="n"/>
        <a:defRPr sz="2000">
          <a:solidFill>
            <a:schemeClr val="tx1"/>
          </a:solidFill>
          <a:latin typeface="+mn-lt"/>
        </a:defRPr>
      </a:lvl4pPr>
      <a:lvl5pPr marL="2297113" indent="-46831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anose="05000000000000000000" pitchFamily="2" charset="2"/>
        <a:buChar char="o"/>
        <a:defRPr sz="2000">
          <a:solidFill>
            <a:schemeClr val="tx1"/>
          </a:solidFill>
          <a:latin typeface="+mn-lt"/>
        </a:defRPr>
      </a:lvl5pPr>
      <a:lvl6pPr marL="27543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6pPr>
      <a:lvl7pPr marL="32115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7pPr>
      <a:lvl8pPr marL="36687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8pPr>
      <a:lvl9pPr marL="4125913" indent="-468313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o"/>
        <a:defRPr sz="2000">
          <a:solidFill>
            <a:schemeClr val="tx1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256"/>
          <p:cNvSpPr>
            <a:spLocks noChangeArrowheads="1"/>
          </p:cNvSpPr>
          <p:nvPr/>
        </p:nvSpPr>
        <p:spPr bwMode="auto">
          <a:xfrm>
            <a:off x="9027109" y="3663648"/>
            <a:ext cx="1122973" cy="5180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General Director’s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76" name="Rectangle 257"/>
          <p:cNvSpPr>
            <a:spLocks noChangeArrowheads="1"/>
          </p:cNvSpPr>
          <p:nvPr/>
        </p:nvSpPr>
        <p:spPr bwMode="auto">
          <a:xfrm>
            <a:off x="5814142" y="4285549"/>
            <a:ext cx="1047318" cy="8716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except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7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079" name="Rectangle 260"/>
          <p:cNvSpPr>
            <a:spLocks noChangeArrowheads="1"/>
          </p:cNvSpPr>
          <p:nvPr/>
        </p:nvSpPr>
        <p:spPr bwMode="auto">
          <a:xfrm>
            <a:off x="8019271" y="5392136"/>
            <a:ext cx="868645" cy="5429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Paying Authority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0" name="Rectangle 261"/>
          <p:cNvSpPr>
            <a:spLocks noChangeArrowheads="1"/>
          </p:cNvSpPr>
          <p:nvPr/>
        </p:nvSpPr>
        <p:spPr bwMode="auto">
          <a:xfrm>
            <a:off x="1372687" y="3697452"/>
            <a:ext cx="984132" cy="52363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System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1" name="Rectangle 262"/>
          <p:cNvSpPr>
            <a:spLocks noChangeArrowheads="1"/>
          </p:cNvSpPr>
          <p:nvPr/>
        </p:nvSpPr>
        <p:spPr bwMode="auto">
          <a:xfrm>
            <a:off x="8019271" y="2535340"/>
            <a:ext cx="868645" cy="57626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State Budget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2" name="Rectangle 263"/>
          <p:cNvSpPr>
            <a:spLocks noChangeArrowheads="1"/>
          </p:cNvSpPr>
          <p:nvPr/>
        </p:nvSpPr>
        <p:spPr bwMode="auto">
          <a:xfrm>
            <a:off x="8020568" y="3974027"/>
            <a:ext cx="867348" cy="587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Economy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3" name="Rectangle 265"/>
          <p:cNvSpPr>
            <a:spLocks noChangeArrowheads="1"/>
          </p:cNvSpPr>
          <p:nvPr/>
        </p:nvSpPr>
        <p:spPr bwMode="auto">
          <a:xfrm>
            <a:off x="8020568" y="3239584"/>
            <a:ext cx="867348" cy="64452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Local Government Finances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ST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4" name="Rectangle 266"/>
          <p:cNvSpPr>
            <a:spLocks noChangeArrowheads="1"/>
          </p:cNvSpPr>
          <p:nvPr/>
        </p:nvSpPr>
        <p:spPr bwMode="auto">
          <a:xfrm>
            <a:off x="1361841" y="2532356"/>
            <a:ext cx="1001722" cy="521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Goods and Services Tax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PT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5" name="Rectangle 267"/>
          <p:cNvSpPr>
            <a:spLocks noChangeArrowheads="1"/>
          </p:cNvSpPr>
          <p:nvPr/>
        </p:nvSpPr>
        <p:spPr bwMode="auto">
          <a:xfrm>
            <a:off x="1361841" y="4869160"/>
            <a:ext cx="1001722" cy="70448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Sectoral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,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Local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Gambling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PS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6" name="Rectangle 268"/>
          <p:cNvSpPr>
            <a:spLocks noChangeArrowheads="1"/>
          </p:cNvSpPr>
          <p:nvPr/>
        </p:nvSpPr>
        <p:spPr bwMode="auto">
          <a:xfrm>
            <a:off x="229376" y="3436955"/>
            <a:ext cx="989811" cy="49610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Economic Policy Support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PG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87" name="Rectangle 269"/>
          <p:cNvSpPr>
            <a:spLocks noChangeArrowheads="1"/>
          </p:cNvSpPr>
          <p:nvPr/>
        </p:nvSpPr>
        <p:spPr bwMode="auto">
          <a:xfrm>
            <a:off x="9027109" y="2532356"/>
            <a:ext cx="1122973" cy="31617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Administrative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BAD</a:t>
            </a:r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088" name="Rectangle 270"/>
          <p:cNvSpPr>
            <a:spLocks noChangeArrowheads="1"/>
          </p:cNvSpPr>
          <p:nvPr/>
        </p:nvSpPr>
        <p:spPr bwMode="auto">
          <a:xfrm>
            <a:off x="9026719" y="4289931"/>
            <a:ext cx="1123363" cy="53728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Finances and Accounting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89" name="Text Box 271"/>
          <p:cNvSpPr txBox="1">
            <a:spLocks noChangeArrowheads="1"/>
          </p:cNvSpPr>
          <p:nvPr/>
        </p:nvSpPr>
        <p:spPr bwMode="auto">
          <a:xfrm>
            <a:off x="6987731" y="2528704"/>
            <a:ext cx="865270" cy="5504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International Cooperation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WM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1" name="Text Box 274"/>
          <p:cNvSpPr txBox="1">
            <a:spLocks noChangeArrowheads="1"/>
          </p:cNvSpPr>
          <p:nvPr/>
        </p:nvSpPr>
        <p:spPr bwMode="auto">
          <a:xfrm>
            <a:off x="5814142" y="6294764"/>
            <a:ext cx="1043768" cy="5186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Customs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2" name="Text Box 275"/>
          <p:cNvSpPr txBox="1">
            <a:spLocks noChangeArrowheads="1"/>
          </p:cNvSpPr>
          <p:nvPr/>
        </p:nvSpPr>
        <p:spPr bwMode="auto">
          <a:xfrm>
            <a:off x="4547286" y="2537553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Collection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3" name="Rectangle 277"/>
          <p:cNvSpPr>
            <a:spLocks noChangeArrowheads="1"/>
          </p:cNvSpPr>
          <p:nvPr/>
        </p:nvSpPr>
        <p:spPr bwMode="auto">
          <a:xfrm>
            <a:off x="228574" y="4025734"/>
            <a:ext cx="1005310" cy="41137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Finance Discipline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BDF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095" name="Rectangle 279"/>
          <p:cNvSpPr>
            <a:spLocks noChangeArrowheads="1"/>
          </p:cNvSpPr>
          <p:nvPr/>
        </p:nvSpPr>
        <p:spPr bwMode="auto">
          <a:xfrm>
            <a:off x="9027109" y="2963737"/>
            <a:ext cx="1122973" cy="6279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Security and Data Protection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096" name="Rectangle 280"/>
          <p:cNvSpPr>
            <a:spLocks noChangeArrowheads="1"/>
          </p:cNvSpPr>
          <p:nvPr/>
        </p:nvSpPr>
        <p:spPr bwMode="auto">
          <a:xfrm>
            <a:off x="4547284" y="3140968"/>
            <a:ext cx="1134327" cy="57671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Audit of Public Funds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DAS</a:t>
            </a:r>
            <a:endParaRPr lang="pl-PL" altLang="pl-PL" sz="500" i="1" dirty="0">
              <a:latin typeface="Calibri" panose="020F0502020204030204" pitchFamily="34" charset="0"/>
            </a:endParaRPr>
          </a:p>
        </p:txBody>
      </p:sp>
      <p:sp>
        <p:nvSpPr>
          <p:cNvPr id="3099" name="Rectangle 285"/>
          <p:cNvSpPr>
            <a:spLocks noChangeArrowheads="1"/>
          </p:cNvSpPr>
          <p:nvPr/>
        </p:nvSpPr>
        <p:spPr bwMode="auto">
          <a:xfrm>
            <a:off x="2623219" y="4684084"/>
            <a:ext cx="1584175" cy="75426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of Financial Information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IF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1" name="Rectangle 291"/>
          <p:cNvSpPr>
            <a:spLocks noChangeArrowheads="1"/>
          </p:cNvSpPr>
          <p:nvPr/>
        </p:nvSpPr>
        <p:spPr bwMode="auto">
          <a:xfrm>
            <a:off x="8023654" y="4675144"/>
            <a:ext cx="864262" cy="60325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Budget Zone Financing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FS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2" name="Text Box 293"/>
          <p:cNvSpPr txBox="1">
            <a:spLocks noChangeArrowheads="1"/>
          </p:cNvSpPr>
          <p:nvPr/>
        </p:nvSpPr>
        <p:spPr bwMode="auto">
          <a:xfrm>
            <a:off x="1354102" y="5661248"/>
            <a:ext cx="994978" cy="5029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Excise Duty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PA</a:t>
            </a:r>
            <a:endParaRPr lang="pl-PL" altLang="pl-PL" sz="2000" b="1" dirty="0">
              <a:latin typeface="Calibri" panose="020F0502020204030204" pitchFamily="34" charset="0"/>
            </a:endParaRPr>
          </a:p>
        </p:txBody>
      </p:sp>
      <p:sp>
        <p:nvSpPr>
          <p:cNvPr id="3103" name="Text Box 294"/>
          <p:cNvSpPr txBox="1">
            <a:spLocks noChangeArrowheads="1"/>
          </p:cNvSpPr>
          <p:nvPr/>
        </p:nvSpPr>
        <p:spPr bwMode="auto">
          <a:xfrm>
            <a:off x="1361841" y="3118821"/>
            <a:ext cx="1001722" cy="52620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Income Taxes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DD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5" name="Rectangle 298"/>
          <p:cNvSpPr>
            <a:spLocks noChangeArrowheads="1"/>
          </p:cNvSpPr>
          <p:nvPr/>
        </p:nvSpPr>
        <p:spPr bwMode="auto">
          <a:xfrm>
            <a:off x="230510" y="4565586"/>
            <a:ext cx="99262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en-US" sz="800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Legal 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solidFill>
                  <a:schemeClr val="tx1"/>
                </a:solidFill>
                <a:latin typeface="Calibri" panose="020F0502020204030204" pitchFamily="34" charset="0"/>
              </a:rPr>
              <a:t>PR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3106" name="Rectangle 300"/>
          <p:cNvSpPr>
            <a:spLocks noChangeArrowheads="1"/>
          </p:cNvSpPr>
          <p:nvPr/>
        </p:nvSpPr>
        <p:spPr bwMode="auto">
          <a:xfrm>
            <a:off x="6987731" y="3212349"/>
            <a:ext cx="865169" cy="4603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Public Debt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07" name="Rectangle 307"/>
          <p:cNvSpPr>
            <a:spLocks noChangeArrowheads="1"/>
          </p:cNvSpPr>
          <p:nvPr/>
        </p:nvSpPr>
        <p:spPr bwMode="auto">
          <a:xfrm>
            <a:off x="9028761" y="1268762"/>
            <a:ext cx="1121322" cy="115061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Director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General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pPr eaLnBrk="1" hangingPunct="1"/>
            <a:endParaRPr lang="pl-PL" altLang="pl-PL" sz="700" b="1" dirty="0" smtClean="0">
              <a:latin typeface="Calibri" panose="020F0502020204030204" pitchFamily="34" charset="0"/>
            </a:endParaRPr>
          </a:p>
          <a:p>
            <a:pPr lvl="0" eaLnBrk="1" hangingPunct="1"/>
            <a:endParaRPr lang="pl-PL" altLang="pl-PL" sz="900" b="1" dirty="0" smtClean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pPr lvl="0" eaLnBrk="1" hangingPunct="1"/>
            <a:r>
              <a:rPr lang="pl-PL" altLang="pl-PL" sz="900" b="1" dirty="0" smtClean="0">
                <a:solidFill>
                  <a:srgbClr val="000000"/>
                </a:solidFill>
                <a:latin typeface="Calibri" panose="020F0502020204030204" pitchFamily="34" charset="0"/>
              </a:rPr>
              <a:t>RENATA OSZAST</a:t>
            </a:r>
          </a:p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</p:txBody>
      </p:sp>
      <p:sp>
        <p:nvSpPr>
          <p:cNvPr id="3110" name="Rectangle 316"/>
          <p:cNvSpPr>
            <a:spLocks noChangeArrowheads="1"/>
          </p:cNvSpPr>
          <p:nvPr/>
        </p:nvSpPr>
        <p:spPr bwMode="auto">
          <a:xfrm>
            <a:off x="7982536" y="1266968"/>
            <a:ext cx="905380" cy="1152403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t"/>
          <a:lstStyle/>
          <a:p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</a:t>
            </a:r>
            <a:r>
              <a:rPr lang="en-US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ecretary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SEBASTIAN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SKUZA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3" name="Text Box 295"/>
          <p:cNvSpPr txBox="1">
            <a:spLocks noChangeArrowheads="1"/>
          </p:cNvSpPr>
          <p:nvPr/>
        </p:nvSpPr>
        <p:spPr bwMode="auto">
          <a:xfrm>
            <a:off x="9028760" y="6104879"/>
            <a:ext cx="1121322" cy="49247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ts val="600"/>
              </a:spcBef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Commissioner for Protection of Classified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5" name="Rectangle 331"/>
          <p:cNvSpPr>
            <a:spLocks noChangeArrowheads="1"/>
          </p:cNvSpPr>
          <p:nvPr/>
        </p:nvSpPr>
        <p:spPr bwMode="auto">
          <a:xfrm>
            <a:off x="6987731" y="3763396"/>
            <a:ext cx="894034" cy="549275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Guarantee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DG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3121" name="Rectangle 342"/>
          <p:cNvSpPr>
            <a:spLocks noChangeArrowheads="1"/>
          </p:cNvSpPr>
          <p:nvPr/>
        </p:nvSpPr>
        <p:spPr bwMode="auto">
          <a:xfrm>
            <a:off x="217380" y="1258037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Chief Spokesman for Public Finance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Discipline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PATKOWSKI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7" name="Text Box 345"/>
          <p:cNvSpPr txBox="1">
            <a:spLocks noChangeArrowheads="1"/>
          </p:cNvSpPr>
          <p:nvPr/>
        </p:nvSpPr>
        <p:spPr bwMode="auto">
          <a:xfrm>
            <a:off x="6974426" y="380272"/>
            <a:ext cx="1008110" cy="79016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500" b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500" dirty="0">
                <a:latin typeface="Calibri" panose="020F0502020204030204" pitchFamily="34" charset="0"/>
                <a:cs typeface="Calibri" panose="020F0502020204030204" pitchFamily="34" charset="0"/>
              </a:rPr>
              <a:t> except evaluation of information and promotion activities of the National Fiscal </a:t>
            </a:r>
            <a:r>
              <a:rPr lang="en-US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5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8" name="Rectangle 346"/>
          <p:cNvSpPr>
            <a:spLocks noChangeArrowheads="1"/>
          </p:cNvSpPr>
          <p:nvPr/>
        </p:nvSpPr>
        <p:spPr bwMode="auto">
          <a:xfrm>
            <a:off x="6987731" y="1265990"/>
            <a:ext cx="853961" cy="1153381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NOWAK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19" name="Text Box 317"/>
          <p:cNvSpPr txBox="1">
            <a:spLocks noChangeArrowheads="1"/>
          </p:cNvSpPr>
          <p:nvPr/>
        </p:nvSpPr>
        <p:spPr bwMode="auto">
          <a:xfrm>
            <a:off x="238830" y="5118570"/>
            <a:ext cx="989811" cy="75611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Macroeconomic Policy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PM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endParaRPr lang="pl-PL" altLang="pl-PL" b="1" dirty="0">
              <a:latin typeface="Calibri" panose="020F0502020204030204" pitchFamily="34" charset="0"/>
            </a:endParaRPr>
          </a:p>
        </p:txBody>
      </p:sp>
      <p:sp>
        <p:nvSpPr>
          <p:cNvPr id="3120" name="Rectangle 331"/>
          <p:cNvSpPr>
            <a:spLocks noChangeArrowheads="1"/>
          </p:cNvSpPr>
          <p:nvPr/>
        </p:nvSpPr>
        <p:spPr bwMode="auto">
          <a:xfrm>
            <a:off x="6985932" y="4414238"/>
            <a:ext cx="895832" cy="50641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Financial Market Development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alt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>
                <a:latin typeface="Calibri" panose="020F0502020204030204" pitchFamily="34" charset="0"/>
              </a:rPr>
              <a:t>FN</a:t>
            </a:r>
          </a:p>
        </p:txBody>
      </p:sp>
      <p:sp>
        <p:nvSpPr>
          <p:cNvPr id="62" name="Rectangle 277"/>
          <p:cNvSpPr>
            <a:spLocks noChangeArrowheads="1"/>
          </p:cNvSpPr>
          <p:nvPr/>
        </p:nvSpPr>
        <p:spPr bwMode="auto">
          <a:xfrm>
            <a:off x="235122" y="5979818"/>
            <a:ext cx="982622" cy="51824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  <a:extLst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defRPr/>
            </a:pPr>
            <a:r>
              <a:rPr lang="en-US" sz="800" i="1" dirty="0">
                <a:latin typeface="Calibri" panose="020F0502020204030204" pitchFamily="34" charset="0"/>
                <a:cs typeface="Calibri" panose="020F0502020204030204" pitchFamily="34" charset="0"/>
              </a:rPr>
              <a:t>Accounting Standards </a:t>
            </a:r>
            <a:r>
              <a:rPr lang="en-US" sz="8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Committee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133" name="Text Box 317"/>
          <p:cNvSpPr txBox="1">
            <a:spLocks noChangeArrowheads="1"/>
          </p:cNvSpPr>
          <p:nvPr/>
        </p:nvSpPr>
        <p:spPr bwMode="auto">
          <a:xfrm>
            <a:off x="226127" y="2557145"/>
            <a:ext cx="1007631" cy="78713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Value for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M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oney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A</a:t>
            </a:r>
            <a:r>
              <a:rPr lang="en-US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ccounting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Department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DWR</a:t>
            </a:r>
            <a:endParaRPr lang="pl-PL" altLang="pl-PL" b="1" i="1" dirty="0">
              <a:latin typeface="Calibri" panose="020F0502020204030204" pitchFamily="34" charset="0"/>
            </a:endParaRPr>
          </a:p>
        </p:txBody>
      </p:sp>
      <p:sp>
        <p:nvSpPr>
          <p:cNvPr id="66" name="Text Box 287"/>
          <p:cNvSpPr txBox="1">
            <a:spLocks noChangeArrowheads="1"/>
          </p:cNvSpPr>
          <p:nvPr/>
        </p:nvSpPr>
        <p:spPr bwMode="auto">
          <a:xfrm>
            <a:off x="6041122" y="370998"/>
            <a:ext cx="785976" cy="799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en-US" dirty="0">
                <a:solidFill>
                  <a:schemeClr val="tx1"/>
                </a:solidFill>
              </a:rPr>
              <a:t>Minister’s </a:t>
            </a:r>
            <a:r>
              <a:rPr lang="en-US" dirty="0" smtClean="0">
                <a:solidFill>
                  <a:schemeClr val="tx1"/>
                </a:solidFill>
              </a:rPr>
              <a:t>Office</a:t>
            </a:r>
            <a:r>
              <a:rPr lang="en-US" dirty="0">
                <a:solidFill>
                  <a:schemeClr val="tx1"/>
                </a:solidFill>
              </a:rPr>
              <a:t> 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US" b="1" dirty="0" smtClean="0">
                <a:solidFill>
                  <a:schemeClr val="tx1"/>
                </a:solidFill>
              </a:rPr>
              <a:t>BMI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67" name="Rectangle 289"/>
          <p:cNvSpPr>
            <a:spLocks noChangeArrowheads="1"/>
          </p:cNvSpPr>
          <p:nvPr/>
        </p:nvSpPr>
        <p:spPr bwMode="auto">
          <a:xfrm>
            <a:off x="3778828" y="364187"/>
            <a:ext cx="2100333" cy="798740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1050" b="1" dirty="0"/>
              <a:t>Minister of </a:t>
            </a:r>
            <a:r>
              <a:rPr lang="en-US" sz="1050" b="1" dirty="0" smtClean="0"/>
              <a:t>Finance</a:t>
            </a:r>
            <a:endParaRPr lang="pl-PL" sz="1050" b="1" dirty="0" smtClean="0"/>
          </a:p>
          <a:p>
            <a:r>
              <a:rPr lang="pl-PL" sz="1050" b="1" dirty="0" smtClean="0"/>
              <a:t>Tadeusz Kościński</a:t>
            </a:r>
            <a:endParaRPr lang="pl-PL" sz="1050" dirty="0"/>
          </a:p>
        </p:txBody>
      </p:sp>
      <p:sp>
        <p:nvSpPr>
          <p:cNvPr id="68" name="Text Box 290">
            <a:hlinkClick r:id="" action="ppaction://noaction"/>
          </p:cNvPr>
          <p:cNvSpPr txBox="1">
            <a:spLocks noChangeArrowheads="1"/>
          </p:cNvSpPr>
          <p:nvPr/>
        </p:nvSpPr>
        <p:spPr bwMode="auto">
          <a:xfrm>
            <a:off x="2185137" y="380272"/>
            <a:ext cx="1345068" cy="78093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solidFill>
                  <a:schemeClr val="lt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lt1"/>
                </a:solidFill>
                <a:latin typeface="+mn-lt"/>
              </a:defRPr>
            </a:lvl2pPr>
            <a:lvl3pPr marL="1143000" indent="-228600">
              <a:defRPr>
                <a:solidFill>
                  <a:schemeClr val="lt1"/>
                </a:solidFill>
                <a:latin typeface="+mn-lt"/>
              </a:defRPr>
            </a:lvl3pPr>
            <a:lvl4pPr marL="1600200" indent="-228600">
              <a:defRPr>
                <a:solidFill>
                  <a:schemeClr val="lt1"/>
                </a:solidFill>
                <a:latin typeface="+mn-lt"/>
              </a:defRPr>
            </a:lvl4pPr>
            <a:lvl5pPr marL="2057400" indent="-228600">
              <a:defRPr>
                <a:solidFill>
                  <a:schemeClr val="lt1"/>
                </a:solidFill>
                <a:latin typeface="+mn-lt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lt1"/>
                </a:solidFill>
                <a:latin typeface="+mn-lt"/>
              </a:defRPr>
            </a:lvl9pPr>
          </a:lstStyle>
          <a:p>
            <a:r>
              <a:rPr lang="pl-PL" dirty="0" err="1" smtClean="0">
                <a:solidFill>
                  <a:schemeClr val="tx1"/>
                </a:solidFill>
              </a:rPr>
              <a:t>Political</a:t>
            </a:r>
            <a:r>
              <a:rPr lang="pl-PL" dirty="0" smtClean="0">
                <a:solidFill>
                  <a:schemeClr val="tx1"/>
                </a:solidFill>
              </a:rPr>
              <a:t> </a:t>
            </a:r>
            <a:r>
              <a:rPr lang="pl-PL" dirty="0" err="1" smtClean="0">
                <a:solidFill>
                  <a:schemeClr val="tx1"/>
                </a:solidFill>
              </a:rPr>
              <a:t>Cabinet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0" name="Text Box 295"/>
          <p:cNvSpPr txBox="1">
            <a:spLocks noChangeArrowheads="1"/>
          </p:cNvSpPr>
          <p:nvPr/>
        </p:nvSpPr>
        <p:spPr bwMode="auto">
          <a:xfrm>
            <a:off x="452364" y="389148"/>
            <a:ext cx="1484150" cy="77180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defPPr>
              <a:defRPr lang="pl-PL"/>
            </a:defPPr>
            <a:lvl1pPr eaLnBrk="1" hangingPunct="1">
              <a:defRPr sz="800">
                <a:latin typeface="Calibri" panose="020F0502020204030204" pitchFamily="34" charset="0"/>
              </a:defRPr>
            </a:lvl1pPr>
            <a:lvl2pPr marL="742950" indent="-285750"/>
            <a:lvl3pPr marL="1143000" indent="-228600"/>
            <a:lvl4pPr marL="1600200" indent="-228600"/>
            <a:lvl5pPr marL="2057400" indent="-228600"/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en-US" dirty="0">
                <a:solidFill>
                  <a:schemeClr val="tx1"/>
                </a:solidFill>
              </a:rPr>
              <a:t>Independent </a:t>
            </a:r>
            <a:r>
              <a:rPr lang="en-GB" dirty="0">
                <a:solidFill>
                  <a:schemeClr val="tx1"/>
                </a:solidFill>
              </a:rPr>
              <a:t>position</a:t>
            </a:r>
            <a:r>
              <a:rPr lang="en-US" dirty="0">
                <a:solidFill>
                  <a:schemeClr val="tx1"/>
                </a:solidFill>
              </a:rPr>
              <a:t> for </a:t>
            </a:r>
            <a:r>
              <a:rPr lang="en-GB" dirty="0" err="1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b="1" dirty="0">
                <a:solidFill>
                  <a:schemeClr val="tx1"/>
                </a:solidFill>
              </a:rPr>
              <a:t>SI</a:t>
            </a:r>
            <a:endParaRPr lang="pl-PL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Minister’s Commissioner for </a:t>
            </a:r>
            <a:r>
              <a:rPr lang="en-GB" dirty="0" err="1" smtClean="0">
                <a:solidFill>
                  <a:schemeClr val="tx1"/>
                </a:solidFill>
              </a:rPr>
              <a:t>informatization</a:t>
            </a:r>
            <a:endParaRPr lang="pl-PL" dirty="0">
              <a:solidFill>
                <a:schemeClr val="tx1"/>
              </a:solidFill>
            </a:endParaRPr>
          </a:p>
        </p:txBody>
      </p:sp>
      <p:sp>
        <p:nvSpPr>
          <p:cNvPr id="78" name="Rectangle 331"/>
          <p:cNvSpPr>
            <a:spLocks noChangeArrowheads="1"/>
          </p:cNvSpPr>
          <p:nvPr/>
        </p:nvSpPr>
        <p:spPr bwMode="auto">
          <a:xfrm>
            <a:off x="2623220" y="2528704"/>
            <a:ext cx="1584176" cy="6477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for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Combating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Economic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Crime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DZP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9" name="Rectangle 346"/>
          <p:cNvSpPr>
            <a:spLocks noChangeArrowheads="1"/>
          </p:cNvSpPr>
          <p:nvPr/>
        </p:nvSpPr>
        <p:spPr bwMode="auto">
          <a:xfrm>
            <a:off x="5800663" y="1252713"/>
            <a:ext cx="1046225" cy="1166658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700" b="1" dirty="0">
              <a:latin typeface="Calibri" panose="020F0502020204030204" pitchFamily="34" charset="0"/>
            </a:endParaRPr>
          </a:p>
          <a:p>
            <a:r>
              <a:rPr lang="pl-PL" alt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Secretary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of </a:t>
            </a:r>
            <a:r>
              <a:rPr lang="en-US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 Head of National Revenue </a:t>
            </a:r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MAGDALENA RZECZKOWSKA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0" name="Rectangle 346"/>
          <p:cNvSpPr>
            <a:spLocks noChangeArrowheads="1"/>
          </p:cNvSpPr>
          <p:nvPr/>
        </p:nvSpPr>
        <p:spPr bwMode="auto">
          <a:xfrm>
            <a:off x="2468023" y="1257823"/>
            <a:ext cx="1955397" cy="1162466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of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State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Deputy 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Head of National Revenue Administration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General Inspector of Financial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Information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Government Commissioner for Combating Fraud against Republic of Poland or European </a:t>
            </a:r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Union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PIOTR DZIEDZIC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1" name="Text Box 345"/>
          <p:cNvSpPr txBox="1">
            <a:spLocks noChangeArrowheads="1"/>
          </p:cNvSpPr>
          <p:nvPr/>
        </p:nvSpPr>
        <p:spPr bwMode="auto">
          <a:xfrm>
            <a:off x="5814142" y="5240302"/>
            <a:ext cx="1032987" cy="925002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Communication and Promotion Office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BKP </a:t>
            </a:r>
            <a:r>
              <a:rPr lang="en-US" sz="700" b="1" i="1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en-US" sz="700" i="1" dirty="0">
                <a:latin typeface="Calibri" panose="020F0502020204030204" pitchFamily="34" charset="0"/>
                <a:cs typeface="Calibri" panose="020F0502020204030204" pitchFamily="34" charset="0"/>
              </a:rPr>
              <a:t>with evaluation of information and promotion activities of the National Fiscal </a:t>
            </a:r>
            <a:r>
              <a:rPr lang="en-US" sz="7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endParaRPr lang="pl-PL" sz="700" i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5" name="Rectangle 257"/>
          <p:cNvSpPr>
            <a:spLocks noChangeArrowheads="1"/>
          </p:cNvSpPr>
          <p:nvPr/>
        </p:nvSpPr>
        <p:spPr bwMode="auto">
          <a:xfrm>
            <a:off x="4547284" y="3808080"/>
            <a:ext cx="1130282" cy="70104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Crucial Taxpayer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DKP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76" name="Rectangle 285"/>
          <p:cNvSpPr>
            <a:spLocks noChangeArrowheads="1"/>
          </p:cNvSpPr>
          <p:nvPr/>
        </p:nvSpPr>
        <p:spPr bwMode="auto">
          <a:xfrm>
            <a:off x="9430002" y="376598"/>
            <a:ext cx="720080" cy="799438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endParaRPr lang="pl-PL" altLang="pl-PL" sz="800" b="1" dirty="0" smtClean="0">
              <a:solidFill>
                <a:srgbClr val="00B05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Strategic Management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DZT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7" name="Rectangle 257"/>
          <p:cNvSpPr>
            <a:spLocks noChangeArrowheads="1"/>
          </p:cNvSpPr>
          <p:nvPr/>
        </p:nvSpPr>
        <p:spPr bwMode="auto">
          <a:xfrm>
            <a:off x="5814142" y="2542670"/>
            <a:ext cx="1043767" cy="760586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Budget,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Property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and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Human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esources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Revenue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Administration</a:t>
            </a:r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DBM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9" name="Text Box 275"/>
          <p:cNvSpPr txBox="1">
            <a:spLocks noChangeArrowheads="1"/>
          </p:cNvSpPr>
          <p:nvPr/>
        </p:nvSpPr>
        <p:spPr bwMode="auto">
          <a:xfrm>
            <a:off x="9033268" y="4885426"/>
            <a:ext cx="1116814" cy="515749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Control and Internal Audit Office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BKA</a:t>
            </a:r>
            <a:endParaRPr lang="pl-PL" altLang="pl-PL" sz="800" dirty="0">
              <a:latin typeface="Calibri" panose="020F0502020204030204" pitchFamily="34" charset="0"/>
            </a:endParaRPr>
          </a:p>
        </p:txBody>
      </p:sp>
      <p:sp>
        <p:nvSpPr>
          <p:cNvPr id="82" name="Rectangle 331"/>
          <p:cNvSpPr>
            <a:spLocks noChangeArrowheads="1"/>
          </p:cNvSpPr>
          <p:nvPr/>
        </p:nvSpPr>
        <p:spPr bwMode="auto">
          <a:xfrm>
            <a:off x="1370339" y="4293096"/>
            <a:ext cx="986480" cy="52994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Transfer Pricing and Valuation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DCT</a:t>
            </a:r>
            <a:endParaRPr lang="pl-PL" altLang="pl-PL" sz="500" dirty="0">
              <a:latin typeface="Calibri" panose="020F0502020204030204" pitchFamily="34" charset="0"/>
            </a:endParaRPr>
          </a:p>
        </p:txBody>
      </p:sp>
      <p:sp>
        <p:nvSpPr>
          <p:cNvPr id="63" name="Rectangle 285"/>
          <p:cNvSpPr>
            <a:spLocks noChangeArrowheads="1"/>
          </p:cNvSpPr>
          <p:nvPr/>
        </p:nvSpPr>
        <p:spPr bwMode="auto">
          <a:xfrm>
            <a:off x="9033269" y="5491506"/>
            <a:ext cx="1116814" cy="526437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Informatization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 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DI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4" name="Rectangle 257"/>
          <p:cNvSpPr>
            <a:spLocks noChangeArrowheads="1"/>
          </p:cNvSpPr>
          <p:nvPr/>
        </p:nvSpPr>
        <p:spPr bwMode="auto">
          <a:xfrm>
            <a:off x="2623220" y="3256906"/>
            <a:ext cx="1584175" cy="59056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Analysis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DPA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65" name="Rectangle 257"/>
          <p:cNvSpPr>
            <a:spLocks noChangeArrowheads="1"/>
          </p:cNvSpPr>
          <p:nvPr/>
        </p:nvSpPr>
        <p:spPr bwMode="auto">
          <a:xfrm>
            <a:off x="2623220" y="3922685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for Supervision of the Controls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DNK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57" name="Rectangle 257"/>
          <p:cNvSpPr>
            <a:spLocks noChangeArrowheads="1"/>
          </p:cNvSpPr>
          <p:nvPr/>
        </p:nvSpPr>
        <p:spPr bwMode="auto">
          <a:xfrm>
            <a:off x="8144497" y="393984"/>
            <a:ext cx="1138177" cy="77803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Internal</a:t>
            </a:r>
            <a:r>
              <a:rPr lang="pl-PL" sz="800" dirty="0">
                <a:latin typeface="Calibri" panose="020F0502020204030204" pitchFamily="34" charset="0"/>
                <a:cs typeface="Calibri" panose="020F0502020204030204" pitchFamily="34" charset="0"/>
              </a:rPr>
              <a:t> Control </a:t>
            </a:r>
            <a:r>
              <a:rPr lang="pl-PL" sz="800" dirty="0" err="1">
                <a:latin typeface="Calibri" panose="020F0502020204030204" pitchFamily="34" charset="0"/>
                <a:cs typeface="Calibri" panose="020F0502020204030204" pitchFamily="34" charset="0"/>
              </a:rPr>
              <a:t>Bureau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BIW</a:t>
            </a:r>
          </a:p>
          <a:p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with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regulations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determined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in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Article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12d of the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Act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of 16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November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2016 -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5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500" dirty="0" smtClean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</p:txBody>
      </p:sp>
      <p:sp>
        <p:nvSpPr>
          <p:cNvPr id="58" name="Rectangle 346"/>
          <p:cNvSpPr>
            <a:spLocks noChangeArrowheads="1"/>
          </p:cNvSpPr>
          <p:nvPr/>
        </p:nvSpPr>
        <p:spPr bwMode="auto">
          <a:xfrm>
            <a:off x="4547285" y="1253143"/>
            <a:ext cx="1134327" cy="116714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pPr eaLnBrk="1" hangingPunct="1"/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alt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Undersecretary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</a:t>
            </a:r>
            <a:r>
              <a:rPr lang="pl-PL" sz="800" b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State</a:t>
            </a:r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Deputy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Head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of the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National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pl-PL" sz="800" b="1" dirty="0" err="1"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pl-PL" sz="800" b="1" dirty="0">
                <a:latin typeface="Calibri" panose="020F0502020204030204" pitchFamily="34" charset="0"/>
                <a:cs typeface="Calibri" panose="020F0502020204030204" pitchFamily="34" charset="0"/>
              </a:rPr>
              <a:t> Administration</a:t>
            </a:r>
          </a:p>
          <a:p>
            <a:r>
              <a:rPr lang="en-US" sz="9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9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smtClean="0">
                <a:latin typeface="Calibri" panose="020F0502020204030204" pitchFamily="34" charset="0"/>
                <a:cs typeface="Calibri" panose="020F0502020204030204" pitchFamily="34" charset="0"/>
              </a:rPr>
              <a:t>ANNA CHAŁUPA</a:t>
            </a:r>
            <a:endParaRPr lang="pl-PL" sz="9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1" name="Rectangle 342"/>
          <p:cNvSpPr>
            <a:spLocks noChangeArrowheads="1"/>
          </p:cNvSpPr>
          <p:nvPr/>
        </p:nvSpPr>
        <p:spPr bwMode="auto">
          <a:xfrm>
            <a:off x="1342351" y="1254598"/>
            <a:ext cx="1001807" cy="1167375"/>
          </a:xfrm>
          <a:prstGeom prst="rect">
            <a:avLst/>
          </a:prstGeom>
          <a:gradFill flip="none" rotWithShape="1">
            <a:gsLst>
              <a:gs pos="0">
                <a:schemeClr val="tx2">
                  <a:lumMod val="10000"/>
                  <a:lumOff val="90000"/>
                  <a:shade val="30000"/>
                  <a:satMod val="115000"/>
                </a:schemeClr>
              </a:gs>
              <a:gs pos="0">
                <a:schemeClr val="tx2">
                  <a:lumMod val="10000"/>
                  <a:lumOff val="90000"/>
                  <a:shade val="67500"/>
                  <a:satMod val="115000"/>
                </a:schemeClr>
              </a:gs>
              <a:gs pos="100000">
                <a:schemeClr val="tx2">
                  <a:lumMod val="10000"/>
                  <a:lumOff val="90000"/>
                  <a:shade val="100000"/>
                  <a:satMod val="115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 w="9525">
            <a:solidFill>
              <a:schemeClr val="tx1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lIns="0" tIns="0" rIns="0" bIns="0" anchor="ctr"/>
          <a:lstStyle/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Undersecretary 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of State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800" b="1" dirty="0">
                <a:latin typeface="Calibri" panose="020F0502020204030204" pitchFamily="34" charset="0"/>
                <a:cs typeface="Calibri" panose="020F0502020204030204" pitchFamily="34" charset="0"/>
              </a:rPr>
              <a:t> </a:t>
            </a:r>
            <a:endParaRPr lang="pl-PL" sz="800" b="1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b="1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pl-PL" sz="9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JAN SARNOWSKI</a:t>
            </a:r>
            <a:endParaRPr lang="pl-PL" sz="9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2" name="Rectangle 298"/>
          <p:cNvSpPr>
            <a:spLocks noChangeArrowheads="1"/>
          </p:cNvSpPr>
          <p:nvPr/>
        </p:nvSpPr>
        <p:spPr bwMode="auto">
          <a:xfrm>
            <a:off x="1342351" y="6237312"/>
            <a:ext cx="1001807" cy="447590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/>
          <a:p>
            <a:pPr eaLnBrk="1" hangingPunct="1"/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Tax</a:t>
            </a:r>
            <a:r>
              <a:rPr lang="pl-PL" sz="8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Analysis </a:t>
            </a:r>
            <a:r>
              <a:rPr lang="pl-PL" sz="8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smtClean="0">
                <a:solidFill>
                  <a:schemeClr val="tx1"/>
                </a:solidFill>
                <a:latin typeface="Calibri" panose="020F0502020204030204" pitchFamily="34" charset="0"/>
              </a:rPr>
              <a:t>DAP</a:t>
            </a:r>
            <a:endParaRPr lang="pl-PL" altLang="pl-PL" sz="800" b="1" dirty="0">
              <a:solidFill>
                <a:schemeClr val="tx1"/>
              </a:solidFill>
              <a:latin typeface="Calibri" panose="020F0502020204030204" pitchFamily="34" charset="0"/>
            </a:endParaRPr>
          </a:p>
        </p:txBody>
      </p:sp>
      <p:sp>
        <p:nvSpPr>
          <p:cNvPr id="69" name="Rectangle 257"/>
          <p:cNvSpPr>
            <a:spLocks noChangeArrowheads="1"/>
          </p:cNvSpPr>
          <p:nvPr/>
        </p:nvSpPr>
        <p:spPr bwMode="auto">
          <a:xfrm>
            <a:off x="2612778" y="5536567"/>
            <a:ext cx="1584175" cy="671691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 </a:t>
            </a:r>
            <a:r>
              <a:rPr lang="pl-PL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of Toll Collection 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DPO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3" name="Text Box 275"/>
          <p:cNvSpPr txBox="1">
            <a:spLocks noChangeArrowheads="1"/>
          </p:cNvSpPr>
          <p:nvPr/>
        </p:nvSpPr>
        <p:spPr bwMode="auto">
          <a:xfrm>
            <a:off x="4554338" y="4684084"/>
            <a:ext cx="1121000" cy="494374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Tax </a:t>
            </a:r>
            <a:r>
              <a:rPr lang="pl-PL" sz="8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Certification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altLang="pl-PL" sz="800" b="1" dirty="0" smtClean="0">
                <a:latin typeface="Calibri" panose="020F0502020204030204" pitchFamily="34" charset="0"/>
              </a:rPr>
              <a:t>DOP</a:t>
            </a:r>
            <a:endParaRPr lang="pl-PL" altLang="pl-PL" sz="800" b="1" dirty="0">
              <a:latin typeface="Calibri" panose="020F0502020204030204" pitchFamily="34" charset="0"/>
            </a:endParaRPr>
          </a:p>
        </p:txBody>
      </p:sp>
      <p:sp>
        <p:nvSpPr>
          <p:cNvPr id="74" name="Rectangle 257"/>
          <p:cNvSpPr>
            <a:spLocks noChangeArrowheads="1"/>
          </p:cNvSpPr>
          <p:nvPr/>
        </p:nvSpPr>
        <p:spPr bwMode="auto">
          <a:xfrm>
            <a:off x="5801891" y="3386365"/>
            <a:ext cx="1043767" cy="834723"/>
          </a:xfrm>
          <a:prstGeom prst="rect">
            <a:avLst/>
          </a:prstGeom>
          <a:gradFill flip="none" rotWithShape="1">
            <a:gsLst>
              <a:gs pos="0">
                <a:schemeClr val="accent3">
                  <a:shade val="51000"/>
                  <a:satMod val="130000"/>
                </a:schemeClr>
              </a:gs>
              <a:gs pos="80000">
                <a:schemeClr val="accent3">
                  <a:shade val="93000"/>
                  <a:satMod val="130000"/>
                </a:schemeClr>
              </a:gs>
              <a:gs pos="100000">
                <a:schemeClr val="accent3">
                  <a:shade val="94000"/>
                  <a:satMod val="135000"/>
                </a:schemeClr>
              </a:gs>
            </a:gsLst>
            <a:lin ang="16200000" scaled="1"/>
            <a:tileRect/>
          </a:gradFill>
          <a:ln>
            <a:headEnd/>
            <a:tailEnd/>
          </a:ln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lIns="0" tIns="0" rIns="0" bIns="0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en-US" sz="800" dirty="0">
                <a:latin typeface="Calibri" panose="020F0502020204030204" pitchFamily="34" charset="0"/>
                <a:cs typeface="Calibri" panose="020F0502020204030204" pitchFamily="34" charset="0"/>
              </a:rPr>
              <a:t>Organization and International Relations of the National Revenue Administration </a:t>
            </a:r>
            <a:r>
              <a:rPr lang="en-US" sz="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Department</a:t>
            </a:r>
            <a:endParaRPr lang="pl-PL" sz="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eaLnBrk="1" hangingPunct="1"/>
            <a:r>
              <a:rPr lang="pl-PL" sz="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DOM</a:t>
            </a:r>
            <a:endParaRPr lang="pl-PL" altLang="pl-PL" sz="8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Ćwiartka">
  <a:themeElements>
    <a:clrScheme name="Ćwiartka 2">
      <a:dk1>
        <a:srgbClr val="000000"/>
      </a:dk1>
      <a:lt1>
        <a:srgbClr val="FFFFFF"/>
      </a:lt1>
      <a:dk2>
        <a:srgbClr val="420000"/>
      </a:dk2>
      <a:lt2>
        <a:srgbClr val="660000"/>
      </a:lt2>
      <a:accent1>
        <a:srgbClr val="CCCC00"/>
      </a:accent1>
      <a:accent2>
        <a:srgbClr val="999966"/>
      </a:accent2>
      <a:accent3>
        <a:srgbClr val="FFFFFF"/>
      </a:accent3>
      <a:accent4>
        <a:srgbClr val="000000"/>
      </a:accent4>
      <a:accent5>
        <a:srgbClr val="E2E2AA"/>
      </a:accent5>
      <a:accent6>
        <a:srgbClr val="8A8A5C"/>
      </a:accent6>
      <a:hlink>
        <a:srgbClr val="996633"/>
      </a:hlink>
      <a:folHlink>
        <a:srgbClr val="993300"/>
      </a:folHlink>
    </a:clrScheme>
    <a:fontScheme name="Ćwiartka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25400" cap="flat" cmpd="sng" algn="ctr">
          <a:solidFill>
            <a:srgbClr val="000000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pl-PL" altLang="pl-PL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Ćwiartka 1">
        <a:dk1>
          <a:srgbClr val="5C5674"/>
        </a:dk1>
        <a:lt1>
          <a:srgbClr val="FFFFFF"/>
        </a:lt1>
        <a:dk2>
          <a:srgbClr val="85986A"/>
        </a:dk2>
        <a:lt2>
          <a:srgbClr val="FFFFFF"/>
        </a:lt2>
        <a:accent1>
          <a:srgbClr val="666633"/>
        </a:accent1>
        <a:accent2>
          <a:srgbClr val="ADC5B8"/>
        </a:accent2>
        <a:accent3>
          <a:srgbClr val="C2CAB9"/>
        </a:accent3>
        <a:accent4>
          <a:srgbClr val="DADADA"/>
        </a:accent4>
        <a:accent5>
          <a:srgbClr val="B8B8AD"/>
        </a:accent5>
        <a:accent6>
          <a:srgbClr val="9CB2A6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2">
        <a:dk1>
          <a:srgbClr val="000000"/>
        </a:dk1>
        <a:lt1>
          <a:srgbClr val="FFFFFF"/>
        </a:lt1>
        <a:dk2>
          <a:srgbClr val="420000"/>
        </a:dk2>
        <a:lt2>
          <a:srgbClr val="660000"/>
        </a:lt2>
        <a:accent1>
          <a:srgbClr val="CCCC00"/>
        </a:accent1>
        <a:accent2>
          <a:srgbClr val="999966"/>
        </a:accent2>
        <a:accent3>
          <a:srgbClr val="FFFFFF"/>
        </a:accent3>
        <a:accent4>
          <a:srgbClr val="000000"/>
        </a:accent4>
        <a:accent5>
          <a:srgbClr val="E2E2AA"/>
        </a:accent5>
        <a:accent6>
          <a:srgbClr val="8A8A5C"/>
        </a:accent6>
        <a:hlink>
          <a:srgbClr val="996633"/>
        </a:hlink>
        <a:folHlink>
          <a:srgbClr val="9933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3">
        <a:dk1>
          <a:srgbClr val="618052"/>
        </a:dk1>
        <a:lt1>
          <a:srgbClr val="FFFFE3"/>
        </a:lt1>
        <a:dk2>
          <a:srgbClr val="162E36"/>
        </a:dk2>
        <a:lt2>
          <a:srgbClr val="FFFFFF"/>
        </a:lt2>
        <a:accent1>
          <a:srgbClr val="336699"/>
        </a:accent1>
        <a:accent2>
          <a:srgbClr val="69888B"/>
        </a:accent2>
        <a:accent3>
          <a:srgbClr val="ABADAE"/>
        </a:accent3>
        <a:accent4>
          <a:srgbClr val="DADAC2"/>
        </a:accent4>
        <a:accent5>
          <a:srgbClr val="ADB8CA"/>
        </a:accent5>
        <a:accent6>
          <a:srgbClr val="5E7B7D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4">
        <a:dk1>
          <a:srgbClr val="000000"/>
        </a:dk1>
        <a:lt1>
          <a:srgbClr val="FFFFFF"/>
        </a:lt1>
        <a:dk2>
          <a:srgbClr val="000000"/>
        </a:dk2>
        <a:lt2>
          <a:srgbClr val="CC0000"/>
        </a:lt2>
        <a:accent1>
          <a:srgbClr val="FFCC00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2D5CB9"/>
        </a:accent6>
        <a:hlink>
          <a:srgbClr val="666699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5">
        <a:dk1>
          <a:srgbClr val="666699"/>
        </a:dk1>
        <a:lt1>
          <a:srgbClr val="FFFFFF"/>
        </a:lt1>
        <a:dk2>
          <a:srgbClr val="000033"/>
        </a:dk2>
        <a:lt2>
          <a:srgbClr val="FFFFFF"/>
        </a:lt2>
        <a:accent1>
          <a:srgbClr val="9966FF"/>
        </a:accent1>
        <a:accent2>
          <a:srgbClr val="CCCCFF"/>
        </a:accent2>
        <a:accent3>
          <a:srgbClr val="AAAAAD"/>
        </a:accent3>
        <a:accent4>
          <a:srgbClr val="DADADA"/>
        </a:accent4>
        <a:accent5>
          <a:srgbClr val="CAB8FF"/>
        </a:accent5>
        <a:accent6>
          <a:srgbClr val="B9B9E7"/>
        </a:accent6>
        <a:hlink>
          <a:srgbClr val="CCCC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6">
        <a:dk1>
          <a:srgbClr val="000000"/>
        </a:dk1>
        <a:lt1>
          <a:srgbClr val="FFFFFF"/>
        </a:lt1>
        <a:dk2>
          <a:srgbClr val="000000"/>
        </a:dk2>
        <a:lt2>
          <a:srgbClr val="669966"/>
        </a:lt2>
        <a:accent1>
          <a:srgbClr val="CCCC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8A8AB9"/>
        </a:accent6>
        <a:hlink>
          <a:srgbClr val="000066"/>
        </a:hlink>
        <a:folHlink>
          <a:srgbClr val="3333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7">
        <a:dk1>
          <a:srgbClr val="0099CC"/>
        </a:dk1>
        <a:lt1>
          <a:srgbClr val="FFFFFF"/>
        </a:lt1>
        <a:dk2>
          <a:srgbClr val="000099"/>
        </a:dk2>
        <a:lt2>
          <a:srgbClr val="FFFFFF"/>
        </a:lt2>
        <a:accent1>
          <a:srgbClr val="0099CC"/>
        </a:accent1>
        <a:accent2>
          <a:srgbClr val="6600FF"/>
        </a:accent2>
        <a:accent3>
          <a:srgbClr val="AAAACA"/>
        </a:accent3>
        <a:accent4>
          <a:srgbClr val="DADADA"/>
        </a:accent4>
        <a:accent5>
          <a:srgbClr val="AACAE2"/>
        </a:accent5>
        <a:accent6>
          <a:srgbClr val="5C00E7"/>
        </a:accent6>
        <a:hlink>
          <a:srgbClr val="FFCC00"/>
        </a:hlink>
        <a:folHlink>
          <a:srgbClr val="00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Ćwiartka 8">
        <a:dk1>
          <a:srgbClr val="000033"/>
        </a:dk1>
        <a:lt1>
          <a:srgbClr val="FFFFFF"/>
        </a:lt1>
        <a:dk2>
          <a:srgbClr val="003366"/>
        </a:dk2>
        <a:lt2>
          <a:srgbClr val="275C6D"/>
        </a:lt2>
        <a:accent1>
          <a:srgbClr val="A7D2DF"/>
        </a:accent1>
        <a:accent2>
          <a:srgbClr val="108DA6"/>
        </a:accent2>
        <a:accent3>
          <a:srgbClr val="FFFFFF"/>
        </a:accent3>
        <a:accent4>
          <a:srgbClr val="00002A"/>
        </a:accent4>
        <a:accent5>
          <a:srgbClr val="D0E5EC"/>
        </a:accent5>
        <a:accent6>
          <a:srgbClr val="0D7F96"/>
        </a:accent6>
        <a:hlink>
          <a:srgbClr val="666699"/>
        </a:hlink>
        <a:folHlink>
          <a:srgbClr val="9999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Ćwiartka 9">
        <a:dk1>
          <a:srgbClr val="CC3300"/>
        </a:dk1>
        <a:lt1>
          <a:srgbClr val="FFFFFF"/>
        </a:lt1>
        <a:dk2>
          <a:srgbClr val="000000"/>
        </a:dk2>
        <a:lt2>
          <a:srgbClr val="FFFFCC"/>
        </a:lt2>
        <a:accent1>
          <a:srgbClr val="FF9900"/>
        </a:accent1>
        <a:accent2>
          <a:srgbClr val="9933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8A2D00"/>
        </a:accent6>
        <a:hlink>
          <a:srgbClr val="CEC5A2"/>
        </a:hlink>
        <a:folHlink>
          <a:srgbClr val="DDDDDD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16628</TotalTime>
  <Words>344</Words>
  <Application>Microsoft Office PowerPoint</Application>
  <PresentationFormat>Slajdy 35 mm</PresentationFormat>
  <Paragraphs>152</Paragraphs>
  <Slides>1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6" baseType="lpstr">
      <vt:lpstr>Arial</vt:lpstr>
      <vt:lpstr>Calibri</vt:lpstr>
      <vt:lpstr>Times New Roman</vt:lpstr>
      <vt:lpstr>Wingdings</vt:lpstr>
      <vt:lpstr>Ćwiartka</vt:lpstr>
      <vt:lpstr>Prezentacja programu PowerPoint</vt:lpstr>
    </vt:vector>
  </TitlesOfParts>
  <Company>Min. Fin.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STRUKTURA ORGANIZACYJNA</dc:title>
  <dc:creator>Biuro Dyrektora Generalnego</dc:creator>
  <cp:lastModifiedBy>Waniek Michał</cp:lastModifiedBy>
  <cp:revision>1434</cp:revision>
  <cp:lastPrinted>2019-06-18T08:41:22Z</cp:lastPrinted>
  <dcterms:created xsi:type="dcterms:W3CDTF">2006-06-26T12:00:33Z</dcterms:created>
  <dcterms:modified xsi:type="dcterms:W3CDTF">2020-10-02T13:17:49Z</dcterms:modified>
</cp:coreProperties>
</file>