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Lst>
  <p:notesMasterIdLst>
    <p:notesMasterId r:id="rId65"/>
  </p:notesMasterIdLst>
  <p:handoutMasterIdLst>
    <p:handoutMasterId r:id="rId66"/>
  </p:handoutMasterIdLst>
  <p:sldIdLst>
    <p:sldId id="279" r:id="rId6"/>
    <p:sldId id="299" r:id="rId7"/>
    <p:sldId id="301" r:id="rId8"/>
    <p:sldId id="304" r:id="rId9"/>
    <p:sldId id="333" r:id="rId10"/>
    <p:sldId id="291" r:id="rId11"/>
    <p:sldId id="303" r:id="rId12"/>
    <p:sldId id="302" r:id="rId13"/>
    <p:sldId id="292" r:id="rId14"/>
    <p:sldId id="322" r:id="rId15"/>
    <p:sldId id="305" r:id="rId16"/>
    <p:sldId id="300" r:id="rId17"/>
    <p:sldId id="306" r:id="rId18"/>
    <p:sldId id="307" r:id="rId19"/>
    <p:sldId id="308" r:id="rId20"/>
    <p:sldId id="313" r:id="rId21"/>
    <p:sldId id="314" r:id="rId22"/>
    <p:sldId id="362" r:id="rId23"/>
    <p:sldId id="321" r:id="rId24"/>
    <p:sldId id="319" r:id="rId25"/>
    <p:sldId id="320" r:id="rId26"/>
    <p:sldId id="323" r:id="rId27"/>
    <p:sldId id="324" r:id="rId28"/>
    <p:sldId id="325" r:id="rId29"/>
    <p:sldId id="326" r:id="rId30"/>
    <p:sldId id="327" r:id="rId31"/>
    <p:sldId id="287" r:id="rId32"/>
    <p:sldId id="328" r:id="rId33"/>
    <p:sldId id="329" r:id="rId34"/>
    <p:sldId id="330" r:id="rId35"/>
    <p:sldId id="334" r:id="rId36"/>
    <p:sldId id="342" r:id="rId37"/>
    <p:sldId id="337" r:id="rId38"/>
    <p:sldId id="335" r:id="rId39"/>
    <p:sldId id="339" r:id="rId40"/>
    <p:sldId id="356" r:id="rId41"/>
    <p:sldId id="355" r:id="rId42"/>
    <p:sldId id="363" r:id="rId43"/>
    <p:sldId id="340" r:id="rId44"/>
    <p:sldId id="357" r:id="rId45"/>
    <p:sldId id="358" r:id="rId46"/>
    <p:sldId id="361" r:id="rId47"/>
    <p:sldId id="360" r:id="rId48"/>
    <p:sldId id="359" r:id="rId49"/>
    <p:sldId id="341" r:id="rId50"/>
    <p:sldId id="278" r:id="rId51"/>
    <p:sldId id="338" r:id="rId52"/>
    <p:sldId id="352" r:id="rId53"/>
    <p:sldId id="343" r:id="rId54"/>
    <p:sldId id="345" r:id="rId55"/>
    <p:sldId id="353" r:id="rId56"/>
    <p:sldId id="346" r:id="rId57"/>
    <p:sldId id="347" r:id="rId58"/>
    <p:sldId id="348" r:id="rId59"/>
    <p:sldId id="354" r:id="rId60"/>
    <p:sldId id="290" r:id="rId61"/>
    <p:sldId id="349" r:id="rId62"/>
    <p:sldId id="350" r:id="rId63"/>
    <p:sldId id="351" r:id="rId64"/>
  </p:sldIdLst>
  <p:sldSz cx="12188825" cy="6858000"/>
  <p:notesSz cx="6858000" cy="9144000"/>
  <p:defaultTextStyle>
    <a:defPPr rtl="0">
      <a:defRPr lang="pl-pl"/>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6"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6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16" autoAdjust="0"/>
    <p:restoredTop sz="87268" autoAdjust="0"/>
  </p:normalViewPr>
  <p:slideViewPr>
    <p:cSldViewPr>
      <p:cViewPr>
        <p:scale>
          <a:sx n="125" d="100"/>
          <a:sy n="125" d="100"/>
        </p:scale>
        <p:origin x="1866" y="324"/>
      </p:cViewPr>
      <p:guideLst>
        <p:guide orient="horz" pos="2160"/>
        <p:guide pos="3839"/>
      </p:guideLst>
    </p:cSldViewPr>
  </p:slideViewPr>
  <p:notesTextViewPr>
    <p:cViewPr>
      <p:scale>
        <a:sx n="3" d="2"/>
        <a:sy n="3" d="2"/>
      </p:scale>
      <p:origin x="0" y="0"/>
    </p:cViewPr>
  </p:notesTextViewPr>
  <p:notesViewPr>
    <p:cSldViewPr showGuides="1">
      <p:cViewPr varScale="1">
        <p:scale>
          <a:sx n="63" d="100"/>
          <a:sy n="63" d="100"/>
        </p:scale>
        <p:origin x="28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a:p>
        </p:txBody>
      </p:sp>
      <p:sp>
        <p:nvSpPr>
          <p:cNvPr id="3" name="Data — symbol zastępcz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rtl="0"/>
            <a:r>
              <a:rPr lang="en-US"/>
              <a:t>2016-06-24</a:t>
            </a:r>
            <a:endParaRPr/>
          </a:p>
        </p:txBody>
      </p:sp>
      <p:sp>
        <p:nvSpPr>
          <p:cNvPr id="4" name="Stopka — symbol zastępczy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a:p>
        </p:txBody>
      </p:sp>
      <p:sp>
        <p:nvSpPr>
          <p:cNvPr id="5" name="Numer slajdu — symbol zastępczy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rtl="0"/>
            <a:fld id="{DA52D9BF-D574-4807-B36C-9E2A025BE826}" type="slidenum">
              <a:rPr/>
              <a:t>‹#›</a:t>
            </a:fld>
            <a:endParaRPr/>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a:p>
        </p:txBody>
      </p:sp>
      <p:sp>
        <p:nvSpPr>
          <p:cNvPr id="3" name="Data — symbol zastępczy 2"/>
          <p:cNvSpPr>
            <a:spLocks noGrp="1"/>
          </p:cNvSpPr>
          <p:nvPr>
            <p:ph type="dt" idx="1"/>
          </p:nvPr>
        </p:nvSpPr>
        <p:spPr>
          <a:xfrm>
            <a:off x="3884613" y="0"/>
            <a:ext cx="2971800" cy="457200"/>
          </a:xfrm>
          <a:prstGeom prst="rect">
            <a:avLst/>
          </a:prstGeom>
        </p:spPr>
        <p:txBody>
          <a:bodyPr vert="horz" lIns="91440" tIns="45720" rIns="91440" bIns="45720" rtlCol="0"/>
          <a:lstStyle>
            <a:lvl1pPr algn="l" rtl="0">
              <a:defRPr sz="1200"/>
            </a:lvl1pPr>
          </a:lstStyle>
          <a:p>
            <a:pPr rtl="0"/>
            <a:r>
              <a:rPr lang="en-US"/>
              <a:t>2016-06-24</a:t>
            </a:r>
            <a:endParaRPr/>
          </a:p>
        </p:txBody>
      </p:sp>
      <p:sp>
        <p:nvSpPr>
          <p:cNvPr id="4" name="Obraz slajdu — symbol zastępczy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a:p>
        </p:txBody>
      </p:sp>
      <p:sp>
        <p:nvSpPr>
          <p:cNvPr id="5" name="Notatki — symbol zastępcz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t>Kliknij, aby edytować style wzorca tekstu</a:t>
            </a:r>
          </a:p>
          <a:p>
            <a:pPr lvl="1" rtl="0"/>
            <a:r>
              <a:t>Drugi poziom</a:t>
            </a:r>
          </a:p>
          <a:p>
            <a:pPr lvl="2" rtl="0"/>
            <a:r>
              <a:t>Trzeci poziom</a:t>
            </a:r>
          </a:p>
          <a:p>
            <a:pPr lvl="3" rtl="0"/>
            <a:r>
              <a:t>Czwarty poziom</a:t>
            </a:r>
          </a:p>
          <a:p>
            <a:pPr lvl="4" rtl="0"/>
            <a:r>
              <a:t>Piąty poziom</a:t>
            </a:r>
          </a:p>
        </p:txBody>
      </p:sp>
      <p:sp>
        <p:nvSpPr>
          <p:cNvPr id="6" name="Stopka — symbol zastępcz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a:p>
        </p:txBody>
      </p:sp>
      <p:sp>
        <p:nvSpPr>
          <p:cNvPr id="7" name="Numer slajdu — symbol zastępcz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l" rtl="0">
              <a:defRPr sz="1200"/>
            </a:lvl1pPr>
          </a:lstStyle>
          <a:p>
            <a:pPr rtl="0"/>
            <a:fld id="{9E11EC53-F507-411E-9ADC-FBCFECE09D3D}" type="slidenum">
              <a:rPr/>
              <a:t>‹#›</a:t>
            </a:fld>
            <a:endParaRPr/>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err="1"/>
              <a:t>ver</a:t>
            </a:r>
            <a:r>
              <a:rPr lang="pl-PL" dirty="0"/>
              <a:t>. 2025.11</a:t>
            </a:r>
          </a:p>
        </p:txBody>
      </p:sp>
      <p:sp>
        <p:nvSpPr>
          <p:cNvPr id="4" name="Symbol zastępczy numeru slajdu 3"/>
          <p:cNvSpPr>
            <a:spLocks noGrp="1"/>
          </p:cNvSpPr>
          <p:nvPr>
            <p:ph type="sldNum" sz="quarter" idx="5"/>
          </p:nvPr>
        </p:nvSpPr>
        <p:spPr/>
        <p:txBody>
          <a:bodyPr/>
          <a:lstStyle/>
          <a:p>
            <a:pPr rtl="0"/>
            <a:fld id="{9E11EC53-F507-411E-9ADC-FBCFECE09D3D}" type="slidenum">
              <a:rPr lang="pl-PL" smtClean="0"/>
              <a:t>1</a:t>
            </a:fld>
            <a:endParaRPr lang="pl-PL"/>
          </a:p>
        </p:txBody>
      </p:sp>
    </p:spTree>
    <p:extLst>
      <p:ext uri="{BB962C8B-B14F-4D97-AF65-F5344CB8AC3E}">
        <p14:creationId xmlns:p14="http://schemas.microsoft.com/office/powerpoint/2010/main" val="3422249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rtl="0"/>
            <a:fld id="{9E11EC53-F507-411E-9ADC-FBCFECE09D3D}" type="slidenum">
              <a:rPr lang="pl-PL" smtClean="0"/>
              <a:t>11</a:t>
            </a:fld>
            <a:endParaRPr lang="pl-PL"/>
          </a:p>
        </p:txBody>
      </p:sp>
    </p:spTree>
    <p:extLst>
      <p:ext uri="{BB962C8B-B14F-4D97-AF65-F5344CB8AC3E}">
        <p14:creationId xmlns:p14="http://schemas.microsoft.com/office/powerpoint/2010/main" val="3631435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0" dirty="0"/>
              <a:t>Osoby potrzebujące szczególnej pomocy to takie osoby, które ze względu na swój stan zdrowia, wiek lub sytuację życiową nie są w stanie samodzielnie poradzić sobie w sytuacji zagrożenia i wymagają wsparcia innych osób lub instytucji.</a:t>
            </a:r>
            <a:r>
              <a:rPr lang="pl-PL" sz="1600" b="0" i="0" u="none" strike="noStrike" kern="1200" baseline="0" dirty="0">
                <a:solidFill>
                  <a:schemeClr val="tx1"/>
                </a:solidFill>
                <a:latin typeface="+mn-lt"/>
                <a:ea typeface="+mn-ea"/>
                <a:cs typeface="+mn-cs"/>
              </a:rPr>
              <a:t> Więcej informacji o tym, jak możesz wesprzeć osoby, które potrzebują szczególnej pomocy, uzyskasz w swoim urzędzie miasta lub gminy.</a:t>
            </a:r>
            <a:endParaRPr lang="pl-PL" dirty="0"/>
          </a:p>
        </p:txBody>
      </p:sp>
      <p:sp>
        <p:nvSpPr>
          <p:cNvPr id="4" name="Symbol zastępczy numeru slajdu 3"/>
          <p:cNvSpPr>
            <a:spLocks noGrp="1"/>
          </p:cNvSpPr>
          <p:nvPr>
            <p:ph type="sldNum" sz="quarter" idx="5"/>
          </p:nvPr>
        </p:nvSpPr>
        <p:spPr/>
        <p:txBody>
          <a:bodyPr/>
          <a:lstStyle/>
          <a:p>
            <a:pPr rtl="0"/>
            <a:fld id="{9E11EC53-F507-411E-9ADC-FBCFECE09D3D}" type="slidenum">
              <a:rPr lang="pl-PL" smtClean="0"/>
              <a:t>12</a:t>
            </a:fld>
            <a:endParaRPr lang="pl-PL"/>
          </a:p>
        </p:txBody>
      </p:sp>
    </p:spTree>
    <p:extLst>
      <p:ext uri="{BB962C8B-B14F-4D97-AF65-F5344CB8AC3E}">
        <p14:creationId xmlns:p14="http://schemas.microsoft.com/office/powerpoint/2010/main" val="3957124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600" b="0" i="0" u="none" strike="noStrike" kern="1200" baseline="0" dirty="0">
                <a:solidFill>
                  <a:schemeClr val="tx1"/>
                </a:solidFill>
                <a:latin typeface="+mn-lt"/>
                <a:ea typeface="+mn-ea"/>
                <a:cs typeface="+mn-cs"/>
              </a:rPr>
              <a:t>Dzieci wyczuwają zdenerwowanie dorosłych i mogą niepokoić się informacjami, które docierają do nich z różnych źródeł. Rozmawiaj z dziećmi w sposób dostosowany do ich wieku i poziomu rozumienia.</a:t>
            </a:r>
            <a:endParaRPr lang="pl-PL" dirty="0"/>
          </a:p>
        </p:txBody>
      </p:sp>
      <p:sp>
        <p:nvSpPr>
          <p:cNvPr id="4" name="Symbol zastępczy numeru slajdu 3"/>
          <p:cNvSpPr>
            <a:spLocks noGrp="1"/>
          </p:cNvSpPr>
          <p:nvPr>
            <p:ph type="sldNum" sz="quarter" idx="5"/>
          </p:nvPr>
        </p:nvSpPr>
        <p:spPr/>
        <p:txBody>
          <a:bodyPr/>
          <a:lstStyle/>
          <a:p>
            <a:pPr rtl="0"/>
            <a:fld id="{9E11EC53-F507-411E-9ADC-FBCFECE09D3D}" type="slidenum">
              <a:rPr lang="pl-PL" smtClean="0"/>
              <a:t>13</a:t>
            </a:fld>
            <a:endParaRPr lang="pl-PL"/>
          </a:p>
        </p:txBody>
      </p:sp>
    </p:spTree>
    <p:extLst>
      <p:ext uri="{BB962C8B-B14F-4D97-AF65-F5344CB8AC3E}">
        <p14:creationId xmlns:p14="http://schemas.microsoft.com/office/powerpoint/2010/main" val="805399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F0309-3212-47D9-4BFD-476010C6D20B}"/>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A9563B09-356A-8B6A-62C8-9711B7726D68}"/>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F081A9E7-1913-C5FF-9F8F-6D62B0C89180}"/>
              </a:ext>
            </a:extLst>
          </p:cNvPr>
          <p:cNvSpPr>
            <a:spLocks noGrp="1"/>
          </p:cNvSpPr>
          <p:nvPr>
            <p:ph type="body" idx="1"/>
          </p:nvPr>
        </p:nvSpPr>
        <p:spPr/>
        <p:txBody>
          <a:bodyPr/>
          <a:lstStyle/>
          <a:p>
            <a:r>
              <a:rPr lang="pl-PL" b="0" dirty="0"/>
              <a:t>Zwierzęta domowe podczas zagrożenia </a:t>
            </a:r>
            <a:r>
              <a:rPr lang="pl-PL" dirty="0"/>
              <a:t>to kwestia bezpieczeństwa nie tylko ludzi, ale też samych zwierząt. W sytuacjach kryzysowych należy uwzględniać ich potrzeby, aby chronić je przed stresem, urazami czy utratą życia.</a:t>
            </a:r>
          </a:p>
        </p:txBody>
      </p:sp>
      <p:sp>
        <p:nvSpPr>
          <p:cNvPr id="4" name="Symbol zastępczy numeru slajdu 3">
            <a:extLst>
              <a:ext uri="{FF2B5EF4-FFF2-40B4-BE49-F238E27FC236}">
                <a16:creationId xmlns:a16="http://schemas.microsoft.com/office/drawing/2014/main" id="{853B80F1-FAE5-0B92-25C4-98A6AB0C5E9A}"/>
              </a:ext>
            </a:extLst>
          </p:cNvPr>
          <p:cNvSpPr>
            <a:spLocks noGrp="1"/>
          </p:cNvSpPr>
          <p:nvPr>
            <p:ph type="sldNum" sz="quarter" idx="5"/>
          </p:nvPr>
        </p:nvSpPr>
        <p:spPr/>
        <p:txBody>
          <a:bodyPr/>
          <a:lstStyle/>
          <a:p>
            <a:pPr rtl="0"/>
            <a:fld id="{9E11EC53-F507-411E-9ADC-FBCFECE09D3D}" type="slidenum">
              <a:rPr lang="pl-PL" smtClean="0"/>
              <a:t>14</a:t>
            </a:fld>
            <a:endParaRPr lang="pl-PL"/>
          </a:p>
        </p:txBody>
      </p:sp>
    </p:spTree>
    <p:extLst>
      <p:ext uri="{BB962C8B-B14F-4D97-AF65-F5344CB8AC3E}">
        <p14:creationId xmlns:p14="http://schemas.microsoft.com/office/powerpoint/2010/main" val="2066196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0E33A-0AEC-7C95-C604-13144E9B8F60}"/>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C0B9779-5751-6960-D244-EB293FF028BD}"/>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5A1EAB94-B45D-6270-8B30-76CD4581CC82}"/>
              </a:ext>
            </a:extLst>
          </p:cNvPr>
          <p:cNvSpPr>
            <a:spLocks noGrp="1"/>
          </p:cNvSpPr>
          <p:nvPr>
            <p:ph type="body" idx="1"/>
          </p:nvPr>
        </p:nvSpPr>
        <p:spPr/>
        <p:txBody>
          <a:bodyPr/>
          <a:lstStyle/>
          <a:p>
            <a:r>
              <a:rPr lang="pl-PL" sz="1600" b="0" i="0" u="none" strike="noStrike" kern="1200" baseline="0" dirty="0">
                <a:solidFill>
                  <a:schemeClr val="tx1"/>
                </a:solidFill>
                <a:latin typeface="+mn-lt"/>
                <a:ea typeface="+mn-ea"/>
                <a:cs typeface="+mn-cs"/>
              </a:rPr>
              <a:t>Jeśli masz zwierzęta gospodarskie, zabezpiecz je na wypadek sytuacji kryzysowych, takich jak klęski żywiołowe lub przerwy w dostawie wody czy prądu.</a:t>
            </a:r>
            <a:endParaRPr lang="pl-PL" dirty="0"/>
          </a:p>
        </p:txBody>
      </p:sp>
      <p:sp>
        <p:nvSpPr>
          <p:cNvPr id="4" name="Symbol zastępczy numeru slajdu 3">
            <a:extLst>
              <a:ext uri="{FF2B5EF4-FFF2-40B4-BE49-F238E27FC236}">
                <a16:creationId xmlns:a16="http://schemas.microsoft.com/office/drawing/2014/main" id="{847D6D8F-E1D7-96F3-B234-C5B4C17F08C2}"/>
              </a:ext>
            </a:extLst>
          </p:cNvPr>
          <p:cNvSpPr>
            <a:spLocks noGrp="1"/>
          </p:cNvSpPr>
          <p:nvPr>
            <p:ph type="sldNum" sz="quarter" idx="5"/>
          </p:nvPr>
        </p:nvSpPr>
        <p:spPr/>
        <p:txBody>
          <a:bodyPr/>
          <a:lstStyle/>
          <a:p>
            <a:pPr rtl="0"/>
            <a:fld id="{9E11EC53-F507-411E-9ADC-FBCFECE09D3D}" type="slidenum">
              <a:rPr lang="pl-PL" smtClean="0"/>
              <a:t>15</a:t>
            </a:fld>
            <a:endParaRPr lang="pl-PL"/>
          </a:p>
        </p:txBody>
      </p:sp>
    </p:spTree>
    <p:extLst>
      <p:ext uri="{BB962C8B-B14F-4D97-AF65-F5344CB8AC3E}">
        <p14:creationId xmlns:p14="http://schemas.microsoft.com/office/powerpoint/2010/main" val="1223981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18020-F30A-BCC2-91FC-0F6E49449714}"/>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36AC921D-C068-58E0-54FA-057DC6D87D70}"/>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66F67F3F-9F77-CBB0-6350-D133A24C9104}"/>
              </a:ext>
            </a:extLst>
          </p:cNvPr>
          <p:cNvSpPr>
            <a:spLocks noGrp="1"/>
          </p:cNvSpPr>
          <p:nvPr>
            <p:ph type="body" idx="1"/>
          </p:nvPr>
        </p:nvSpPr>
        <p:spPr/>
        <p:txBody>
          <a:bodyPr/>
          <a:lstStyle/>
          <a:p>
            <a:r>
              <a:rPr lang="pl-PL" b="1" dirty="0"/>
              <a:t>Samochód w czasie klęski żywiołowej</a:t>
            </a:r>
            <a:r>
              <a:rPr lang="pl-PL" dirty="0"/>
              <a:t> może być zarówno </a:t>
            </a:r>
            <a:r>
              <a:rPr lang="pl-PL" b="1" dirty="0"/>
              <a:t>narzędziem pomocnym</a:t>
            </a:r>
            <a:r>
              <a:rPr lang="pl-PL" dirty="0"/>
              <a:t>, jak i </a:t>
            </a:r>
            <a:r>
              <a:rPr lang="pl-PL" b="1" dirty="0"/>
              <a:t>zagrożeniem</a:t>
            </a:r>
            <a:r>
              <a:rPr lang="pl-PL" dirty="0"/>
              <a:t>, dlatego należy wiedzieć, jak go bezpiecznie wykorzystać.</a:t>
            </a:r>
          </a:p>
        </p:txBody>
      </p:sp>
      <p:sp>
        <p:nvSpPr>
          <p:cNvPr id="4" name="Symbol zastępczy numeru slajdu 3">
            <a:extLst>
              <a:ext uri="{FF2B5EF4-FFF2-40B4-BE49-F238E27FC236}">
                <a16:creationId xmlns:a16="http://schemas.microsoft.com/office/drawing/2014/main" id="{AF6516F6-44EA-D951-F607-1DB874868488}"/>
              </a:ext>
            </a:extLst>
          </p:cNvPr>
          <p:cNvSpPr>
            <a:spLocks noGrp="1"/>
          </p:cNvSpPr>
          <p:nvPr>
            <p:ph type="sldNum" sz="quarter" idx="5"/>
          </p:nvPr>
        </p:nvSpPr>
        <p:spPr/>
        <p:txBody>
          <a:bodyPr/>
          <a:lstStyle/>
          <a:p>
            <a:pPr rtl="0"/>
            <a:fld id="{9E11EC53-F507-411E-9ADC-FBCFECE09D3D}" type="slidenum">
              <a:rPr lang="pl-PL" smtClean="0"/>
              <a:t>16</a:t>
            </a:fld>
            <a:endParaRPr lang="pl-PL"/>
          </a:p>
        </p:txBody>
      </p:sp>
    </p:spTree>
    <p:extLst>
      <p:ext uri="{BB962C8B-B14F-4D97-AF65-F5344CB8AC3E}">
        <p14:creationId xmlns:p14="http://schemas.microsoft.com/office/powerpoint/2010/main" val="1857821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5219E-2AB4-A53A-218C-D14D67758AB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9DD84F85-CE97-D270-3671-B85567EA0336}"/>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A656E192-367D-7521-8DB4-A2254F667A61}"/>
              </a:ext>
            </a:extLst>
          </p:cNvPr>
          <p:cNvSpPr>
            <a:spLocks noGrp="1"/>
          </p:cNvSpPr>
          <p:nvPr>
            <p:ph type="body" idx="1"/>
          </p:nvPr>
        </p:nvSpPr>
        <p:spPr/>
        <p:txBody>
          <a:bodyPr/>
          <a:lstStyle/>
          <a:p>
            <a:r>
              <a:rPr lang="pl-PL" b="1" dirty="0"/>
              <a:t>Przygotowanie mieszkania w czasie zagrożenia</a:t>
            </a:r>
            <a:r>
              <a:rPr lang="pl-PL" dirty="0"/>
              <a:t> polega na takim zabezpieczeniu i wyposażeniu lokalu, aby zwiększyć bezpieczeństwo jego mieszkańców oraz umożliwić przetrwanie i komfort w sytuacjach kryzysowych, np. powodzi, huraganu czy </a:t>
            </a:r>
            <a:r>
              <a:rPr lang="pl-PL" dirty="0" err="1"/>
              <a:t>blackout’u</a:t>
            </a:r>
            <a:r>
              <a:rPr lang="pl-PL" dirty="0"/>
              <a:t>.</a:t>
            </a:r>
          </a:p>
        </p:txBody>
      </p:sp>
      <p:sp>
        <p:nvSpPr>
          <p:cNvPr id="4" name="Symbol zastępczy numeru slajdu 3">
            <a:extLst>
              <a:ext uri="{FF2B5EF4-FFF2-40B4-BE49-F238E27FC236}">
                <a16:creationId xmlns:a16="http://schemas.microsoft.com/office/drawing/2014/main" id="{90959694-EB30-1E2C-4271-5738BF2DA574}"/>
              </a:ext>
            </a:extLst>
          </p:cNvPr>
          <p:cNvSpPr>
            <a:spLocks noGrp="1"/>
          </p:cNvSpPr>
          <p:nvPr>
            <p:ph type="sldNum" sz="quarter" idx="5"/>
          </p:nvPr>
        </p:nvSpPr>
        <p:spPr/>
        <p:txBody>
          <a:bodyPr/>
          <a:lstStyle/>
          <a:p>
            <a:pPr rtl="0"/>
            <a:fld id="{9E11EC53-F507-411E-9ADC-FBCFECE09D3D}" type="slidenum">
              <a:rPr lang="pl-PL" smtClean="0"/>
              <a:t>17</a:t>
            </a:fld>
            <a:endParaRPr lang="pl-PL"/>
          </a:p>
        </p:txBody>
      </p:sp>
    </p:spTree>
    <p:extLst>
      <p:ext uri="{BB962C8B-B14F-4D97-AF65-F5344CB8AC3E}">
        <p14:creationId xmlns:p14="http://schemas.microsoft.com/office/powerpoint/2010/main" val="317771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96B0C-345E-73AD-3F20-A842D2E830DA}"/>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36FE4ED9-CCBC-4769-798B-772E62992BE9}"/>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48A5B4CE-548D-562A-AFE2-C0772D211A22}"/>
              </a:ext>
            </a:extLst>
          </p:cNvPr>
          <p:cNvSpPr>
            <a:spLocks noGrp="1"/>
          </p:cNvSpPr>
          <p:nvPr>
            <p:ph type="body" idx="1"/>
          </p:nvPr>
        </p:nvSpPr>
        <p:spPr/>
        <p:txBody>
          <a:bodyPr/>
          <a:lstStyle/>
          <a:p>
            <a:r>
              <a:rPr lang="pl-PL" b="1" dirty="0"/>
              <a:t>W czasie przerwy w dostawie prądu:</a:t>
            </a:r>
          </a:p>
          <a:p>
            <a:pPr marL="342900" indent="-342900">
              <a:buFont typeface="+mj-lt"/>
              <a:buAutoNum type="arabicPeriod"/>
            </a:pPr>
            <a:r>
              <a:rPr lang="pl-PL" dirty="0"/>
              <a:t>Oszczędzaj ciepło, zbierz domowników w jednym pokoju</a:t>
            </a:r>
          </a:p>
          <a:p>
            <a:pPr marL="342900" indent="-342900">
              <a:buFont typeface="+mj-lt"/>
              <a:buAutoNum type="arabicPeriod"/>
            </a:pPr>
            <a:r>
              <a:rPr lang="pl-PL" dirty="0"/>
              <a:t>Ogranicz otwieranie lodówki i zamrażarki – dłużej utrzymają niską temperaturę.</a:t>
            </a:r>
          </a:p>
          <a:p>
            <a:pPr marL="342900" indent="-342900">
              <a:buFont typeface="+mj-lt"/>
              <a:buAutoNum type="arabicPeriod"/>
            </a:pPr>
            <a:r>
              <a:rPr lang="pl-PL" dirty="0"/>
              <a:t>Odłącz wszystkie urządzenia elektryczne od zasilania.</a:t>
            </a:r>
          </a:p>
          <a:p>
            <a:endParaRPr lang="pl-PL" dirty="0"/>
          </a:p>
        </p:txBody>
      </p:sp>
      <p:sp>
        <p:nvSpPr>
          <p:cNvPr id="4" name="Symbol zastępczy numeru slajdu 3">
            <a:extLst>
              <a:ext uri="{FF2B5EF4-FFF2-40B4-BE49-F238E27FC236}">
                <a16:creationId xmlns:a16="http://schemas.microsoft.com/office/drawing/2014/main" id="{6B85458E-87F6-EA9B-6C87-6DA9F710F7F5}"/>
              </a:ext>
            </a:extLst>
          </p:cNvPr>
          <p:cNvSpPr>
            <a:spLocks noGrp="1"/>
          </p:cNvSpPr>
          <p:nvPr>
            <p:ph type="sldNum" sz="quarter" idx="5"/>
          </p:nvPr>
        </p:nvSpPr>
        <p:spPr/>
        <p:txBody>
          <a:bodyPr/>
          <a:lstStyle/>
          <a:p>
            <a:pPr rtl="0"/>
            <a:fld id="{9E11EC53-F507-411E-9ADC-FBCFECE09D3D}" type="slidenum">
              <a:rPr lang="pl-PL" smtClean="0"/>
              <a:t>18</a:t>
            </a:fld>
            <a:endParaRPr lang="pl-PL"/>
          </a:p>
        </p:txBody>
      </p:sp>
    </p:spTree>
    <p:extLst>
      <p:ext uri="{BB962C8B-B14F-4D97-AF65-F5344CB8AC3E}">
        <p14:creationId xmlns:p14="http://schemas.microsoft.com/office/powerpoint/2010/main" val="470421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0BF0F-DB76-1F48-8109-0B935B4D3756}"/>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D9760B9A-DF5B-DBB2-661F-9048139A31BC}"/>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B0DFFACA-44CE-4B70-EEF0-5F37D4F818A9}"/>
              </a:ext>
            </a:extLst>
          </p:cNvPr>
          <p:cNvSpPr>
            <a:spLocks noGrp="1"/>
          </p:cNvSpPr>
          <p:nvPr>
            <p:ph type="body" idx="1"/>
          </p:nvPr>
        </p:nvSpPr>
        <p:spPr/>
        <p:txBody>
          <a:bodyPr/>
          <a:lstStyle/>
          <a:p>
            <a:r>
              <a:rPr lang="pl-PL" b="1" dirty="0"/>
              <a:t>Zapasy podczas zagrożenia</a:t>
            </a:r>
            <a:r>
              <a:rPr lang="pl-PL" dirty="0"/>
              <a:t> to niezbędne </a:t>
            </a:r>
            <a:r>
              <a:rPr lang="pl-PL" b="1" dirty="0"/>
              <a:t>produkty i przedmioty</a:t>
            </a:r>
            <a:r>
              <a:rPr lang="pl-PL" dirty="0"/>
              <a:t>, które pozwalają przetrwać sytuacje kryzysowe, gdy dostęp do sklepów lub usług może być utrudniony lub niemożliwy.</a:t>
            </a:r>
          </a:p>
        </p:txBody>
      </p:sp>
      <p:sp>
        <p:nvSpPr>
          <p:cNvPr id="4" name="Symbol zastępczy numeru slajdu 3">
            <a:extLst>
              <a:ext uri="{FF2B5EF4-FFF2-40B4-BE49-F238E27FC236}">
                <a16:creationId xmlns:a16="http://schemas.microsoft.com/office/drawing/2014/main" id="{E2A13E47-72ED-C7C4-18A4-81F652BC8A25}"/>
              </a:ext>
            </a:extLst>
          </p:cNvPr>
          <p:cNvSpPr>
            <a:spLocks noGrp="1"/>
          </p:cNvSpPr>
          <p:nvPr>
            <p:ph type="sldNum" sz="quarter" idx="5"/>
          </p:nvPr>
        </p:nvSpPr>
        <p:spPr/>
        <p:txBody>
          <a:bodyPr/>
          <a:lstStyle/>
          <a:p>
            <a:pPr rtl="0"/>
            <a:fld id="{9E11EC53-F507-411E-9ADC-FBCFECE09D3D}" type="slidenum">
              <a:rPr lang="pl-PL" smtClean="0"/>
              <a:t>19</a:t>
            </a:fld>
            <a:endParaRPr lang="pl-PL"/>
          </a:p>
        </p:txBody>
      </p:sp>
    </p:spTree>
    <p:extLst>
      <p:ext uri="{BB962C8B-B14F-4D97-AF65-F5344CB8AC3E}">
        <p14:creationId xmlns:p14="http://schemas.microsoft.com/office/powerpoint/2010/main" val="2450997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pl-PL" dirty="0"/>
              <a:t>Przygotowanie zapasów na 3 dni to rozsądny krok w razie </a:t>
            </a:r>
            <a:r>
              <a:rPr lang="pl-PL" b="1" dirty="0"/>
              <a:t>awarii prądu, klęski żywiołowej czy innego zagrożenia</a:t>
            </a:r>
            <a:r>
              <a:rPr lang="pl-PL" dirty="0"/>
              <a:t>. </a:t>
            </a:r>
            <a:r>
              <a:rPr lang="pl-PL" b="0" dirty="0"/>
              <a:t>Zapasy podczas zagrożenia </a:t>
            </a:r>
            <a:r>
              <a:rPr lang="pl-PL" dirty="0"/>
              <a:t>to niezbędne </a:t>
            </a:r>
            <a:r>
              <a:rPr lang="pl-PL" b="1" dirty="0"/>
              <a:t>produkty i przedmioty</a:t>
            </a:r>
            <a:r>
              <a:rPr lang="pl-PL" dirty="0"/>
              <a:t>, które pozwalają przetrwać sytuacje kryzysowe, gdy dostęp do sklepów lub usług może być utrudniony lub niemożliwy.</a:t>
            </a:r>
          </a:p>
          <a:p>
            <a:pPr marL="0" marR="0" lvl="0" indent="0" algn="l" defTabSz="1218987" rtl="0" eaLnBrk="1" fontAlgn="auto" latinLnBrk="0" hangingPunct="1">
              <a:lnSpc>
                <a:spcPct val="100000"/>
              </a:lnSpc>
              <a:spcBef>
                <a:spcPts val="0"/>
              </a:spcBef>
              <a:spcAft>
                <a:spcPts val="0"/>
              </a:spcAft>
              <a:buClrTx/>
              <a:buSzTx/>
              <a:buFontTx/>
              <a:buNone/>
              <a:tabLst/>
              <a:defRPr/>
            </a:pPr>
            <a:endParaRPr lang="pl-PL" dirty="0"/>
          </a:p>
          <a:p>
            <a:endParaRPr lang="pl-PL" dirty="0"/>
          </a:p>
        </p:txBody>
      </p:sp>
      <p:sp>
        <p:nvSpPr>
          <p:cNvPr id="4" name="Symbol zastępczy numeru slajdu 3"/>
          <p:cNvSpPr>
            <a:spLocks noGrp="1"/>
          </p:cNvSpPr>
          <p:nvPr>
            <p:ph type="sldNum" sz="quarter" idx="5"/>
          </p:nvPr>
        </p:nvSpPr>
        <p:spPr/>
        <p:txBody>
          <a:bodyPr/>
          <a:lstStyle/>
          <a:p>
            <a:pPr rtl="0"/>
            <a:fld id="{9E11EC53-F507-411E-9ADC-FBCFECE09D3D}" type="slidenum">
              <a:rPr lang="pl-PL" smtClean="0"/>
              <a:t>20</a:t>
            </a:fld>
            <a:endParaRPr lang="pl-PL"/>
          </a:p>
        </p:txBody>
      </p:sp>
    </p:spTree>
    <p:extLst>
      <p:ext uri="{BB962C8B-B14F-4D97-AF65-F5344CB8AC3E}">
        <p14:creationId xmlns:p14="http://schemas.microsoft.com/office/powerpoint/2010/main" val="4224916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Konstrukcja systemu ochrony ludności została oparta głównie o już działające struktury w szczególności:</a:t>
            </a:r>
          </a:p>
          <a:p>
            <a:pPr marL="342900" indent="-342900">
              <a:buFont typeface="+mj-lt"/>
              <a:buAutoNum type="arabicPeriod"/>
            </a:pPr>
            <a:r>
              <a:rPr lang="pl-PL" b="1" dirty="0"/>
              <a:t>potencjał Państwowej Straży Pożarnej</a:t>
            </a:r>
            <a:r>
              <a:rPr lang="pl-PL" dirty="0"/>
              <a:t>, </a:t>
            </a:r>
            <a:r>
              <a:rPr lang="pl-PL" b="1" dirty="0"/>
              <a:t>Ochotniczych Straży Pożarnych</a:t>
            </a:r>
            <a:r>
              <a:rPr lang="pl-PL" dirty="0"/>
              <a:t>,</a:t>
            </a:r>
          </a:p>
          <a:p>
            <a:pPr marL="342900" indent="-342900">
              <a:buFont typeface="+mj-lt"/>
              <a:buAutoNum type="arabicPeriod"/>
            </a:pPr>
            <a:r>
              <a:rPr lang="pl-PL" dirty="0"/>
              <a:t>struktur zarządzania kryzysowego,</a:t>
            </a:r>
          </a:p>
          <a:p>
            <a:pPr marL="342900" indent="-342900">
              <a:buFont typeface="+mj-lt"/>
              <a:buAutoNum type="arabicPeriod"/>
            </a:pPr>
            <a:r>
              <a:rPr lang="pl-PL" dirty="0"/>
              <a:t>systemu powiadamiania ratunkowego,</a:t>
            </a:r>
          </a:p>
          <a:p>
            <a:pPr marL="342900" indent="-342900">
              <a:buFont typeface="+mj-lt"/>
              <a:buAutoNum type="arabicPeriod"/>
            </a:pPr>
            <a:r>
              <a:rPr lang="pl-PL" dirty="0"/>
              <a:t>Państwowego Ratownictwa Medycznego</a:t>
            </a:r>
          </a:p>
          <a:p>
            <a:pPr marL="342900" indent="-342900">
              <a:buFont typeface="+mj-lt"/>
              <a:buAutoNum type="arabicPeriod"/>
            </a:pPr>
            <a:r>
              <a:rPr lang="pl-PL" dirty="0"/>
              <a:t>oraz organizacji pozarządowych.</a:t>
            </a:r>
          </a:p>
          <a:p>
            <a:pPr marL="0" indent="0">
              <a:buFont typeface="+mj-lt"/>
              <a:buNone/>
            </a:pPr>
            <a:endParaRPr lang="pl-PL" dirty="0"/>
          </a:p>
          <a:p>
            <a:pPr marL="0" marR="0" lvl="0" indent="0" algn="l" defTabSz="1218987" rtl="0" eaLnBrk="1" fontAlgn="auto" latinLnBrk="0" hangingPunct="1">
              <a:lnSpc>
                <a:spcPct val="100000"/>
              </a:lnSpc>
              <a:spcBef>
                <a:spcPts val="0"/>
              </a:spcBef>
              <a:spcAft>
                <a:spcPts val="0"/>
              </a:spcAft>
              <a:buClrTx/>
              <a:buSzTx/>
              <a:buFont typeface="+mj-lt"/>
              <a:buNone/>
              <a:tabLst/>
              <a:defRPr/>
            </a:pPr>
            <a:r>
              <a:rPr lang="pl-PL" b="1" dirty="0"/>
              <a:t>System ochrony ludności </a:t>
            </a:r>
            <a:r>
              <a:rPr lang="pl-PL" dirty="0"/>
              <a:t>to zorganizowany zespół działań instytucji (w zapewnieniu sił i środków), którego celem jest </a:t>
            </a:r>
            <a:r>
              <a:rPr lang="pl-PL" b="1" dirty="0"/>
              <a:t>ochrona życia, zdrowia, mienia oraz środowiska</a:t>
            </a:r>
            <a:r>
              <a:rPr lang="pl-PL" dirty="0"/>
              <a:t> przed skutkami zagrożeń — zarówno </a:t>
            </a:r>
            <a:r>
              <a:rPr lang="pl-PL" b="1" dirty="0"/>
              <a:t>naturalnych (np. powodzie, pożary, epidemie)</a:t>
            </a:r>
            <a:r>
              <a:rPr lang="pl-PL" dirty="0"/>
              <a:t>, jak i </a:t>
            </a:r>
            <a:r>
              <a:rPr lang="pl-PL" b="1" dirty="0"/>
              <a:t>spowodowanych przez człowieka (np. awarie przemysłowe, konflikty zbrojne, terroryzm)</a:t>
            </a:r>
            <a:r>
              <a:rPr lang="pl-PL" dirty="0"/>
              <a:t>.</a:t>
            </a:r>
          </a:p>
          <a:p>
            <a:pPr marL="0" indent="0">
              <a:buFont typeface="+mj-lt"/>
              <a:buNone/>
            </a:pPr>
            <a:endParaRPr lang="pl-PL" dirty="0"/>
          </a:p>
        </p:txBody>
      </p:sp>
      <p:sp>
        <p:nvSpPr>
          <p:cNvPr id="4" name="Symbol zastępczy numeru slajdu 3"/>
          <p:cNvSpPr>
            <a:spLocks noGrp="1"/>
          </p:cNvSpPr>
          <p:nvPr>
            <p:ph type="sldNum" sz="quarter" idx="5"/>
          </p:nvPr>
        </p:nvSpPr>
        <p:spPr/>
        <p:txBody>
          <a:bodyPr/>
          <a:lstStyle/>
          <a:p>
            <a:pPr rtl="0"/>
            <a:fld id="{9E11EC53-F507-411E-9ADC-FBCFECE09D3D}" type="slidenum">
              <a:rPr lang="pl-PL" smtClean="0"/>
              <a:t>3</a:t>
            </a:fld>
            <a:endParaRPr lang="pl-PL"/>
          </a:p>
        </p:txBody>
      </p:sp>
    </p:spTree>
    <p:extLst>
      <p:ext uri="{BB962C8B-B14F-4D97-AF65-F5344CB8AC3E}">
        <p14:creationId xmlns:p14="http://schemas.microsoft.com/office/powerpoint/2010/main" val="2899738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8DDCA-8796-E84B-EB8E-21FF376B4817}"/>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5D61816E-7FC5-212F-F26F-AC53F545FE60}"/>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31E23C5F-3483-AF7D-D83A-4FDE9DA703BD}"/>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F4B6F6C2-9A75-9678-E5E0-4E9D9CC3F10C}"/>
              </a:ext>
            </a:extLst>
          </p:cNvPr>
          <p:cNvSpPr>
            <a:spLocks noGrp="1"/>
          </p:cNvSpPr>
          <p:nvPr>
            <p:ph type="sldNum" sz="quarter" idx="5"/>
          </p:nvPr>
        </p:nvSpPr>
        <p:spPr/>
        <p:txBody>
          <a:bodyPr/>
          <a:lstStyle/>
          <a:p>
            <a:pPr rtl="0"/>
            <a:fld id="{9E11EC53-F507-411E-9ADC-FBCFECE09D3D}" type="slidenum">
              <a:rPr lang="pl-PL" smtClean="0"/>
              <a:t>21</a:t>
            </a:fld>
            <a:endParaRPr lang="pl-PL"/>
          </a:p>
        </p:txBody>
      </p:sp>
    </p:spTree>
    <p:extLst>
      <p:ext uri="{BB962C8B-B14F-4D97-AF65-F5344CB8AC3E}">
        <p14:creationId xmlns:p14="http://schemas.microsoft.com/office/powerpoint/2010/main" val="1709316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34078-32F9-9C91-81B5-2B14A6BDED90}"/>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0E779B3B-BD62-1AAF-ABAD-872E9B897828}"/>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998107BB-3481-6102-CEE6-AF07A224BF71}"/>
              </a:ext>
            </a:extLst>
          </p:cNvPr>
          <p:cNvSpPr>
            <a:spLocks noGrp="1"/>
          </p:cNvSpPr>
          <p:nvPr>
            <p:ph type="body" idx="1"/>
          </p:nvPr>
        </p:nvSpPr>
        <p:spPr/>
        <p:txBody>
          <a:bodyPr/>
          <a:lstStyle/>
          <a:p>
            <a:r>
              <a:rPr lang="pl-PL" b="1" dirty="0"/>
              <a:t>Ewakuacja podczas zagrożenia</a:t>
            </a:r>
            <a:r>
              <a:rPr lang="pl-PL" dirty="0"/>
              <a:t> to </a:t>
            </a:r>
            <a:r>
              <a:rPr lang="pl-PL" b="1" dirty="0"/>
              <a:t>planowe i bezpieczne opuszczenie miejsca zagrożonego</a:t>
            </a:r>
            <a:r>
              <a:rPr lang="pl-PL" dirty="0"/>
              <a:t> w celu ochrony życia i zdrowia ludzi.</a:t>
            </a:r>
          </a:p>
        </p:txBody>
      </p:sp>
      <p:sp>
        <p:nvSpPr>
          <p:cNvPr id="4" name="Symbol zastępczy numeru slajdu 3">
            <a:extLst>
              <a:ext uri="{FF2B5EF4-FFF2-40B4-BE49-F238E27FC236}">
                <a16:creationId xmlns:a16="http://schemas.microsoft.com/office/drawing/2014/main" id="{8F68B281-8786-C530-64EC-D8A90BACCC93}"/>
              </a:ext>
            </a:extLst>
          </p:cNvPr>
          <p:cNvSpPr>
            <a:spLocks noGrp="1"/>
          </p:cNvSpPr>
          <p:nvPr>
            <p:ph type="sldNum" sz="quarter" idx="5"/>
          </p:nvPr>
        </p:nvSpPr>
        <p:spPr/>
        <p:txBody>
          <a:bodyPr/>
          <a:lstStyle/>
          <a:p>
            <a:pPr rtl="0"/>
            <a:fld id="{9E11EC53-F507-411E-9ADC-FBCFECE09D3D}" type="slidenum">
              <a:rPr lang="pl-PL" smtClean="0"/>
              <a:t>22</a:t>
            </a:fld>
            <a:endParaRPr lang="pl-PL"/>
          </a:p>
        </p:txBody>
      </p:sp>
    </p:spTree>
    <p:extLst>
      <p:ext uri="{BB962C8B-B14F-4D97-AF65-F5344CB8AC3E}">
        <p14:creationId xmlns:p14="http://schemas.microsoft.com/office/powerpoint/2010/main" val="3946580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14595-8AF0-D3DA-07E7-BB1CD82BCB98}"/>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621E96A-E8A6-1325-C898-E22AF33BF0F8}"/>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9E22493D-842A-1881-2F08-D668CE6EEC96}"/>
              </a:ext>
            </a:extLst>
          </p:cNvPr>
          <p:cNvSpPr>
            <a:spLocks noGrp="1"/>
          </p:cNvSpPr>
          <p:nvPr>
            <p:ph type="body" idx="1"/>
          </p:nvPr>
        </p:nvSpPr>
        <p:spPr/>
        <p:txBody>
          <a:bodyPr/>
          <a:lstStyle/>
          <a:p>
            <a:r>
              <a:rPr lang="pl-PL" sz="1600" b="1" i="0" u="none" strike="noStrike" kern="1200" baseline="0" dirty="0">
                <a:solidFill>
                  <a:schemeClr val="tx1"/>
                </a:solidFill>
                <a:latin typeface="+mn-lt"/>
                <a:ea typeface="+mn-ea"/>
                <a:cs typeface="+mn-cs"/>
              </a:rPr>
              <a:t>Do informowania o zagrożeniu służby wykorzystują:</a:t>
            </a:r>
          </a:p>
          <a:p>
            <a:pPr marL="285750" indent="-285750">
              <a:buFont typeface="Arial" panose="020B0604020202020204" pitchFamily="34" charset="0"/>
              <a:buChar char="•"/>
            </a:pPr>
            <a:r>
              <a:rPr lang="pl-PL" sz="1600" b="0" i="0" u="none" strike="noStrike" kern="1200" baseline="0" dirty="0">
                <a:solidFill>
                  <a:schemeClr val="tx1"/>
                </a:solidFill>
                <a:latin typeface="+mn-lt"/>
                <a:ea typeface="+mn-ea"/>
                <a:cs typeface="+mn-cs"/>
              </a:rPr>
              <a:t>syreny alarmowe;</a:t>
            </a:r>
          </a:p>
          <a:p>
            <a:pPr marL="285750" indent="-285750">
              <a:buFont typeface="Arial" panose="020B0604020202020204" pitchFamily="34" charset="0"/>
              <a:buChar char="•"/>
            </a:pPr>
            <a:r>
              <a:rPr lang="pl-PL" sz="1600" b="0" i="0" u="none" strike="noStrike" kern="1200" baseline="0" dirty="0">
                <a:solidFill>
                  <a:schemeClr val="tx1"/>
                </a:solidFill>
                <a:latin typeface="+mn-lt"/>
                <a:ea typeface="+mn-ea"/>
                <a:cs typeface="+mn-cs"/>
              </a:rPr>
              <a:t>megafony;</a:t>
            </a:r>
          </a:p>
          <a:p>
            <a:pPr marL="285750" indent="-285750">
              <a:buFont typeface="Arial" panose="020B0604020202020204" pitchFamily="34" charset="0"/>
              <a:buChar char="•"/>
            </a:pPr>
            <a:r>
              <a:rPr lang="pl-PL" sz="1600" b="0" i="0" u="none" strike="noStrike" kern="1200" baseline="0" dirty="0">
                <a:solidFill>
                  <a:schemeClr val="tx1"/>
                </a:solidFill>
                <a:latin typeface="+mn-lt"/>
                <a:ea typeface="+mn-ea"/>
                <a:cs typeface="+mn-cs"/>
              </a:rPr>
              <a:t>media – radio, telewizję, Internet;</a:t>
            </a:r>
          </a:p>
          <a:p>
            <a:pPr marL="285750" indent="-285750">
              <a:buFont typeface="Arial" panose="020B0604020202020204" pitchFamily="34" charset="0"/>
              <a:buChar char="•"/>
            </a:pPr>
            <a:r>
              <a:rPr lang="pl-PL" sz="1600" b="0" i="0" u="none" strike="noStrike" kern="1200" baseline="0" dirty="0">
                <a:solidFill>
                  <a:schemeClr val="tx1"/>
                </a:solidFill>
                <a:latin typeface="+mn-lt"/>
                <a:ea typeface="+mn-ea"/>
                <a:cs typeface="+mn-cs"/>
              </a:rPr>
              <a:t>Regionalny System Ostrzegania (RSO);</a:t>
            </a:r>
          </a:p>
          <a:p>
            <a:pPr marL="285750" indent="-285750">
              <a:buFont typeface="Arial" panose="020B0604020202020204" pitchFamily="34" charset="0"/>
              <a:buChar char="•"/>
            </a:pPr>
            <a:r>
              <a:rPr lang="pl-PL" sz="1600" b="0" i="0" u="none" strike="noStrike" kern="1200" baseline="0" dirty="0">
                <a:solidFill>
                  <a:schemeClr val="tx1"/>
                </a:solidFill>
                <a:latin typeface="+mn-lt"/>
                <a:ea typeface="+mn-ea"/>
                <a:cs typeface="+mn-cs"/>
              </a:rPr>
              <a:t>Alerty RCB wysyłane na telefony komórkowe;</a:t>
            </a:r>
          </a:p>
          <a:p>
            <a:pPr marL="285750" indent="-285750">
              <a:buFont typeface="Arial" panose="020B0604020202020204" pitchFamily="34" charset="0"/>
              <a:buChar char="•"/>
            </a:pPr>
            <a:r>
              <a:rPr lang="pl-PL" sz="1600" b="0" i="0" u="none" strike="noStrike" kern="1200" baseline="0" dirty="0">
                <a:solidFill>
                  <a:schemeClr val="tx1"/>
                </a:solidFill>
                <a:latin typeface="+mn-lt"/>
                <a:ea typeface="+mn-ea"/>
                <a:cs typeface="+mn-cs"/>
              </a:rPr>
              <a:t>bezpośredni kontakt.</a:t>
            </a:r>
            <a:endParaRPr lang="pl-PL" dirty="0"/>
          </a:p>
        </p:txBody>
      </p:sp>
      <p:sp>
        <p:nvSpPr>
          <p:cNvPr id="4" name="Symbol zastępczy numeru slajdu 3">
            <a:extLst>
              <a:ext uri="{FF2B5EF4-FFF2-40B4-BE49-F238E27FC236}">
                <a16:creationId xmlns:a16="http://schemas.microsoft.com/office/drawing/2014/main" id="{ED32721C-4131-204B-655B-984281C0D694}"/>
              </a:ext>
            </a:extLst>
          </p:cNvPr>
          <p:cNvSpPr>
            <a:spLocks noGrp="1"/>
          </p:cNvSpPr>
          <p:nvPr>
            <p:ph type="sldNum" sz="quarter" idx="5"/>
          </p:nvPr>
        </p:nvSpPr>
        <p:spPr/>
        <p:txBody>
          <a:bodyPr/>
          <a:lstStyle/>
          <a:p>
            <a:pPr rtl="0"/>
            <a:fld id="{9E11EC53-F507-411E-9ADC-FBCFECE09D3D}" type="slidenum">
              <a:rPr lang="pl-PL" smtClean="0"/>
              <a:t>23</a:t>
            </a:fld>
            <a:endParaRPr lang="pl-PL"/>
          </a:p>
        </p:txBody>
      </p:sp>
    </p:spTree>
    <p:extLst>
      <p:ext uri="{BB962C8B-B14F-4D97-AF65-F5344CB8AC3E}">
        <p14:creationId xmlns:p14="http://schemas.microsoft.com/office/powerpoint/2010/main" val="1420860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25C2D-22A0-DF9D-424A-72423CC8B944}"/>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FA98C492-6179-5B10-DF2D-96DD3EB883DB}"/>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90F37B63-1E20-7E9E-A2D1-922A31C1D416}"/>
              </a:ext>
            </a:extLst>
          </p:cNvPr>
          <p:cNvSpPr>
            <a:spLocks noGrp="1"/>
          </p:cNvSpPr>
          <p:nvPr>
            <p:ph type="body" idx="1"/>
          </p:nvPr>
        </p:nvSpPr>
        <p:spPr/>
        <p:txBody>
          <a:bodyPr/>
          <a:lstStyle/>
          <a:p>
            <a:r>
              <a:rPr lang="pl-PL" dirty="0"/>
              <a:t>W czasie ewakuacji najważniejsze jest </a:t>
            </a:r>
            <a:r>
              <a:rPr lang="pl-PL" b="1" dirty="0"/>
              <a:t>bezpieczeństwo, spokój i szybkie działanie zgodnie z instrukcjami władz</a:t>
            </a:r>
            <a:r>
              <a:rPr lang="pl-PL" dirty="0"/>
              <a:t>. Przygotowanie wcześniej niezbędnych rzeczy i planu ewakuacji znacznie zwiększa szanse na bezpieczne przejście do strefy bezpiecznej.</a:t>
            </a:r>
          </a:p>
        </p:txBody>
      </p:sp>
      <p:sp>
        <p:nvSpPr>
          <p:cNvPr id="4" name="Symbol zastępczy numeru slajdu 3">
            <a:extLst>
              <a:ext uri="{FF2B5EF4-FFF2-40B4-BE49-F238E27FC236}">
                <a16:creationId xmlns:a16="http://schemas.microsoft.com/office/drawing/2014/main" id="{2901A929-AF0B-50A3-5159-923755A767C5}"/>
              </a:ext>
            </a:extLst>
          </p:cNvPr>
          <p:cNvSpPr>
            <a:spLocks noGrp="1"/>
          </p:cNvSpPr>
          <p:nvPr>
            <p:ph type="sldNum" sz="quarter" idx="5"/>
          </p:nvPr>
        </p:nvSpPr>
        <p:spPr/>
        <p:txBody>
          <a:bodyPr/>
          <a:lstStyle/>
          <a:p>
            <a:pPr rtl="0"/>
            <a:fld id="{9E11EC53-F507-411E-9ADC-FBCFECE09D3D}" type="slidenum">
              <a:rPr lang="pl-PL" smtClean="0"/>
              <a:t>24</a:t>
            </a:fld>
            <a:endParaRPr lang="pl-PL"/>
          </a:p>
        </p:txBody>
      </p:sp>
    </p:spTree>
    <p:extLst>
      <p:ext uri="{BB962C8B-B14F-4D97-AF65-F5344CB8AC3E}">
        <p14:creationId xmlns:p14="http://schemas.microsoft.com/office/powerpoint/2010/main" val="6729648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97FE8-226F-5211-439C-082D7833E238}"/>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6421051B-53F9-5F95-46AF-34F177A20FF7}"/>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760B4F8B-DE74-D4D8-E94D-9686C7B63EF0}"/>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30AB6CEF-4529-7542-BE83-90600D7A12EF}"/>
              </a:ext>
            </a:extLst>
          </p:cNvPr>
          <p:cNvSpPr>
            <a:spLocks noGrp="1"/>
          </p:cNvSpPr>
          <p:nvPr>
            <p:ph type="sldNum" sz="quarter" idx="5"/>
          </p:nvPr>
        </p:nvSpPr>
        <p:spPr/>
        <p:txBody>
          <a:bodyPr/>
          <a:lstStyle/>
          <a:p>
            <a:pPr rtl="0"/>
            <a:fld id="{9E11EC53-F507-411E-9ADC-FBCFECE09D3D}" type="slidenum">
              <a:rPr lang="pl-PL" smtClean="0"/>
              <a:t>25</a:t>
            </a:fld>
            <a:endParaRPr lang="pl-PL"/>
          </a:p>
        </p:txBody>
      </p:sp>
    </p:spTree>
    <p:extLst>
      <p:ext uri="{BB962C8B-B14F-4D97-AF65-F5344CB8AC3E}">
        <p14:creationId xmlns:p14="http://schemas.microsoft.com/office/powerpoint/2010/main" val="237173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6D97E-95A0-DC40-7BC7-ED82F5AA9033}"/>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91300204-47A8-6479-C18C-9527DA20A060}"/>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DD5AE791-C819-9C07-71E4-187AE639EA7D}"/>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1249D730-864A-D3B8-FF72-15A2F8BE2224}"/>
              </a:ext>
            </a:extLst>
          </p:cNvPr>
          <p:cNvSpPr>
            <a:spLocks noGrp="1"/>
          </p:cNvSpPr>
          <p:nvPr>
            <p:ph type="sldNum" sz="quarter" idx="5"/>
          </p:nvPr>
        </p:nvSpPr>
        <p:spPr/>
        <p:txBody>
          <a:bodyPr/>
          <a:lstStyle/>
          <a:p>
            <a:pPr rtl="0"/>
            <a:fld id="{9E11EC53-F507-411E-9ADC-FBCFECE09D3D}" type="slidenum">
              <a:rPr lang="pl-PL" smtClean="0"/>
              <a:t>26</a:t>
            </a:fld>
            <a:endParaRPr lang="pl-PL"/>
          </a:p>
        </p:txBody>
      </p:sp>
    </p:spTree>
    <p:extLst>
      <p:ext uri="{BB962C8B-B14F-4D97-AF65-F5344CB8AC3E}">
        <p14:creationId xmlns:p14="http://schemas.microsoft.com/office/powerpoint/2010/main" val="3584564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1" dirty="0"/>
              <a:t>Plecak ewakuacyjny</a:t>
            </a:r>
            <a:r>
              <a:rPr lang="pl-PL" dirty="0"/>
              <a:t> to </a:t>
            </a:r>
            <a:r>
              <a:rPr lang="pl-PL" b="1" dirty="0"/>
              <a:t>specjalnie przygotowany zestaw rzeczy niezbędnych do przetrwania w sytuacji zagrożenia</a:t>
            </a:r>
            <a:r>
              <a:rPr lang="pl-PL" dirty="0"/>
              <a:t>, który należy zabrać ze sobą podczas ewakuacji. Jego celem jest zapewnienie bezpieczeństwa, komfortu i podstawowych potrzeb w czasie, gdy dostęp do sklepów, wody czy leków może być ograniczony.</a:t>
            </a:r>
          </a:p>
        </p:txBody>
      </p:sp>
      <p:sp>
        <p:nvSpPr>
          <p:cNvPr id="4" name="Symbol zastępczy numeru slajdu 3"/>
          <p:cNvSpPr>
            <a:spLocks noGrp="1"/>
          </p:cNvSpPr>
          <p:nvPr>
            <p:ph type="sldNum" sz="quarter" idx="5"/>
          </p:nvPr>
        </p:nvSpPr>
        <p:spPr/>
        <p:txBody>
          <a:bodyPr/>
          <a:lstStyle/>
          <a:p>
            <a:pPr rtl="0"/>
            <a:fld id="{9E11EC53-F507-411E-9ADC-FBCFECE09D3D}" type="slidenum">
              <a:rPr lang="pl-PL" smtClean="0"/>
              <a:t>27</a:t>
            </a:fld>
            <a:endParaRPr lang="pl-PL"/>
          </a:p>
        </p:txBody>
      </p:sp>
    </p:spTree>
    <p:extLst>
      <p:ext uri="{BB962C8B-B14F-4D97-AF65-F5344CB8AC3E}">
        <p14:creationId xmlns:p14="http://schemas.microsoft.com/office/powerpoint/2010/main" val="22380152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81187-2374-C0AC-9020-574DA7C33672}"/>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9D26F21F-4BC2-53AC-4DA8-65FA59B76D6E}"/>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10DB3CAB-44D4-D45D-8AE2-B0E9064B6387}"/>
              </a:ext>
            </a:extLst>
          </p:cNvPr>
          <p:cNvSpPr>
            <a:spLocks noGrp="1"/>
          </p:cNvSpPr>
          <p:nvPr>
            <p:ph type="body" idx="1"/>
          </p:nvPr>
        </p:nvSpPr>
        <p:spPr/>
        <p:txBody>
          <a:bodyPr/>
          <a:lstStyle/>
          <a:p>
            <a:r>
              <a:rPr lang="pl-PL" dirty="0"/>
              <a:t>To kluczowy element przygotowania na sytuacje awaryjne, gdy trzeba </a:t>
            </a:r>
            <a:r>
              <a:rPr lang="pl-PL" b="1" dirty="0"/>
              <a:t>opuścić dom w ciągu kilku minut</a:t>
            </a:r>
            <a:r>
              <a:rPr lang="pl-PL" dirty="0"/>
              <a:t> i przetrwać samodzielnie przez ok. 72 godziny.</a:t>
            </a:r>
          </a:p>
          <a:p>
            <a:r>
              <a:rPr lang="pl-PL" dirty="0"/>
              <a:t>Plecak 40–60 litrów, wygodny, </a:t>
            </a:r>
            <a:r>
              <a:rPr lang="pl-PL" b="1" dirty="0"/>
              <a:t>wodoodporny</a:t>
            </a:r>
            <a:r>
              <a:rPr lang="pl-PL" dirty="0"/>
              <a:t>.</a:t>
            </a:r>
          </a:p>
          <a:p>
            <a:r>
              <a:rPr lang="pl-PL" dirty="0"/>
              <a:t>Minimum </a:t>
            </a:r>
            <a:r>
              <a:rPr lang="pl-PL" b="1" dirty="0"/>
              <a:t>1,5–3 litry wody</a:t>
            </a:r>
            <a:r>
              <a:rPr lang="pl-PL" dirty="0"/>
              <a:t> w butelkach</a:t>
            </a:r>
          </a:p>
        </p:txBody>
      </p:sp>
      <p:sp>
        <p:nvSpPr>
          <p:cNvPr id="4" name="Symbol zastępczy numeru slajdu 3">
            <a:extLst>
              <a:ext uri="{FF2B5EF4-FFF2-40B4-BE49-F238E27FC236}">
                <a16:creationId xmlns:a16="http://schemas.microsoft.com/office/drawing/2014/main" id="{3CC22CAA-C6DD-D477-8C42-D5203ED08249}"/>
              </a:ext>
            </a:extLst>
          </p:cNvPr>
          <p:cNvSpPr>
            <a:spLocks noGrp="1"/>
          </p:cNvSpPr>
          <p:nvPr>
            <p:ph type="sldNum" sz="quarter" idx="5"/>
          </p:nvPr>
        </p:nvSpPr>
        <p:spPr/>
        <p:txBody>
          <a:bodyPr/>
          <a:lstStyle/>
          <a:p>
            <a:pPr rtl="0"/>
            <a:fld id="{9E11EC53-F507-411E-9ADC-FBCFECE09D3D}" type="slidenum">
              <a:rPr lang="pl-PL" smtClean="0"/>
              <a:t>28</a:t>
            </a:fld>
            <a:endParaRPr lang="pl-PL"/>
          </a:p>
        </p:txBody>
      </p:sp>
    </p:spTree>
    <p:extLst>
      <p:ext uri="{BB962C8B-B14F-4D97-AF65-F5344CB8AC3E}">
        <p14:creationId xmlns:p14="http://schemas.microsoft.com/office/powerpoint/2010/main" val="27879812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CD395-C81F-A8E7-9215-59EC9777AC1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F6C9EA4C-0A28-A16A-40E3-E7CA7E8F7A46}"/>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733AA8F9-2D10-F66B-6D44-30D8B113EE0E}"/>
              </a:ext>
            </a:extLst>
          </p:cNvPr>
          <p:cNvSpPr>
            <a:spLocks noGrp="1"/>
          </p:cNvSpPr>
          <p:nvPr>
            <p:ph type="body" idx="1"/>
          </p:nvPr>
        </p:nvSpPr>
        <p:spPr/>
        <p:txBody>
          <a:bodyPr/>
          <a:lstStyle/>
          <a:p>
            <a:r>
              <a:rPr lang="pl-PL" b="1" dirty="0"/>
              <a:t>Walkie-talkie - </a:t>
            </a:r>
            <a:r>
              <a:rPr lang="pl-PL" dirty="0"/>
              <a:t>w otwartej przestrzeni zasięg walkie-talkie (typowe krótkofalówki dla konsumentów) mają zasięg około 2 do 5 kilometrów.</a:t>
            </a:r>
          </a:p>
          <a:p>
            <a:r>
              <a:rPr lang="pl-PL" dirty="0"/>
              <a:t>W mieście lub na terenach z dużą zabudową ten zasięg spada zwykle do około 1-2 kilometrów. </a:t>
            </a:r>
          </a:p>
        </p:txBody>
      </p:sp>
      <p:sp>
        <p:nvSpPr>
          <p:cNvPr id="4" name="Symbol zastępczy numeru slajdu 3">
            <a:extLst>
              <a:ext uri="{FF2B5EF4-FFF2-40B4-BE49-F238E27FC236}">
                <a16:creationId xmlns:a16="http://schemas.microsoft.com/office/drawing/2014/main" id="{21DBF99A-823C-960E-D10F-87CBCA56E13D}"/>
              </a:ext>
            </a:extLst>
          </p:cNvPr>
          <p:cNvSpPr>
            <a:spLocks noGrp="1"/>
          </p:cNvSpPr>
          <p:nvPr>
            <p:ph type="sldNum" sz="quarter" idx="5"/>
          </p:nvPr>
        </p:nvSpPr>
        <p:spPr/>
        <p:txBody>
          <a:bodyPr/>
          <a:lstStyle/>
          <a:p>
            <a:pPr rtl="0"/>
            <a:fld id="{9E11EC53-F507-411E-9ADC-FBCFECE09D3D}" type="slidenum">
              <a:rPr lang="pl-PL" smtClean="0"/>
              <a:t>29</a:t>
            </a:fld>
            <a:endParaRPr lang="pl-PL"/>
          </a:p>
        </p:txBody>
      </p:sp>
    </p:spTree>
    <p:extLst>
      <p:ext uri="{BB962C8B-B14F-4D97-AF65-F5344CB8AC3E}">
        <p14:creationId xmlns:p14="http://schemas.microsoft.com/office/powerpoint/2010/main" val="2658324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1" dirty="0"/>
              <a:t>Schronienia</a:t>
            </a:r>
            <a:r>
              <a:rPr lang="pl-PL" dirty="0"/>
              <a:t> to specjalnie przygotowane miejsca, w których ludzie mogą </a:t>
            </a:r>
            <a:r>
              <a:rPr lang="pl-PL" b="1" dirty="0"/>
              <a:t>bezpiecznie przebywać podczas zagrożenia</a:t>
            </a:r>
            <a:r>
              <a:rPr lang="pl-PL" dirty="0"/>
              <a:t>, takiego jak powódź, huragan, pożar, skażenie chemiczne czy wojna.</a:t>
            </a:r>
          </a:p>
          <a:p>
            <a:r>
              <a:rPr lang="pl-PL" dirty="0"/>
              <a:t>Ich głównym celem jest </a:t>
            </a:r>
            <a:r>
              <a:rPr lang="pl-PL" b="1" dirty="0"/>
              <a:t>ochrona życia i zdrowia przed niebezpieczeństwem</a:t>
            </a:r>
            <a:r>
              <a:rPr lang="pl-PL" dirty="0"/>
              <a:t>.</a:t>
            </a:r>
          </a:p>
        </p:txBody>
      </p:sp>
      <p:sp>
        <p:nvSpPr>
          <p:cNvPr id="4" name="Symbol zastępczy numeru slajdu 3"/>
          <p:cNvSpPr>
            <a:spLocks noGrp="1"/>
          </p:cNvSpPr>
          <p:nvPr>
            <p:ph type="sldNum" sz="quarter" idx="5"/>
          </p:nvPr>
        </p:nvSpPr>
        <p:spPr/>
        <p:txBody>
          <a:bodyPr/>
          <a:lstStyle/>
          <a:p>
            <a:pPr rtl="0"/>
            <a:fld id="{9E11EC53-F507-411E-9ADC-FBCFECE09D3D}" type="slidenum">
              <a:rPr lang="pl-PL" smtClean="0"/>
              <a:t>30</a:t>
            </a:fld>
            <a:endParaRPr lang="pl-PL"/>
          </a:p>
        </p:txBody>
      </p:sp>
    </p:spTree>
    <p:extLst>
      <p:ext uri="{BB962C8B-B14F-4D97-AF65-F5344CB8AC3E}">
        <p14:creationId xmlns:p14="http://schemas.microsoft.com/office/powerpoint/2010/main" val="2475260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1" dirty="0"/>
              <a:t>Ustawa o ochronie ludności i obronie cywilnej określa m.in.: </a:t>
            </a:r>
          </a:p>
          <a:p>
            <a:pPr marL="342900" indent="-342900">
              <a:buFont typeface="+mj-lt"/>
              <a:buAutoNum type="arabicPeriod"/>
            </a:pPr>
            <a:r>
              <a:rPr lang="pl-PL" dirty="0"/>
              <a:t>zadania ochrony ludności w czasie pokoju i w czasie wojny; </a:t>
            </a:r>
          </a:p>
          <a:p>
            <a:pPr marL="342900" indent="-342900">
              <a:buFont typeface="+mj-lt"/>
              <a:buAutoNum type="arabicPeriod"/>
            </a:pPr>
            <a:r>
              <a:rPr lang="pl-PL" dirty="0"/>
              <a:t>organy i podmioty realizujące zadania ochrony ludności;</a:t>
            </a:r>
          </a:p>
          <a:p>
            <a:pPr marL="342900" indent="-342900">
              <a:buFont typeface="+mj-lt"/>
              <a:buAutoNum type="arabicPeriod"/>
            </a:pPr>
            <a:r>
              <a:rPr lang="pl-PL" dirty="0"/>
              <a:t>zasady planowania ochrony ludności i obrony cywilnej;</a:t>
            </a:r>
          </a:p>
          <a:p>
            <a:pPr marL="342900" indent="-342900">
              <a:buFont typeface="+mj-lt"/>
              <a:buAutoNum type="arabicPeriod"/>
            </a:pPr>
            <a:r>
              <a:rPr lang="pl-PL" dirty="0"/>
              <a:t>zasady funkcjonowania systemu wykrywania zagrożeń oraz ostrzegania, powiadamiania i alarmowania o zagrożeniach;</a:t>
            </a:r>
          </a:p>
          <a:p>
            <a:pPr marL="342900" indent="-342900">
              <a:buFont typeface="+mj-lt"/>
              <a:buAutoNum type="arabicPeriod"/>
            </a:pPr>
            <a:r>
              <a:rPr lang="pl-PL" dirty="0"/>
              <a:t>zasady użytkowania i ewidencjonowania obiektów zbiorowej ochrony;</a:t>
            </a:r>
          </a:p>
          <a:p>
            <a:pPr marL="342900" indent="-342900">
              <a:buFont typeface="+mj-lt"/>
              <a:buAutoNum type="arabicPeriod"/>
            </a:pPr>
            <a:r>
              <a:rPr lang="pl-PL" dirty="0"/>
              <a:t>zasady funkcjonowania i organizację obrony cywilnej oraz sposób powoływania personelu do obrony cywilnej. </a:t>
            </a:r>
          </a:p>
          <a:p>
            <a:endParaRPr lang="pl-PL" dirty="0"/>
          </a:p>
        </p:txBody>
      </p:sp>
      <p:sp>
        <p:nvSpPr>
          <p:cNvPr id="4" name="Symbol zastępczy numeru slajdu 3"/>
          <p:cNvSpPr>
            <a:spLocks noGrp="1"/>
          </p:cNvSpPr>
          <p:nvPr>
            <p:ph type="sldNum" sz="quarter" idx="5"/>
          </p:nvPr>
        </p:nvSpPr>
        <p:spPr/>
        <p:txBody>
          <a:bodyPr/>
          <a:lstStyle/>
          <a:p>
            <a:pPr rtl="0"/>
            <a:fld id="{9E11EC53-F507-411E-9ADC-FBCFECE09D3D}" type="slidenum">
              <a:rPr lang="pl-PL" smtClean="0"/>
              <a:t>4</a:t>
            </a:fld>
            <a:endParaRPr lang="pl-PL"/>
          </a:p>
        </p:txBody>
      </p:sp>
    </p:spTree>
    <p:extLst>
      <p:ext uri="{BB962C8B-B14F-4D97-AF65-F5344CB8AC3E}">
        <p14:creationId xmlns:p14="http://schemas.microsoft.com/office/powerpoint/2010/main" val="12844296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14F00-0542-1C75-9585-70E60B52ED87}"/>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EC417A7A-C125-7035-CF1E-A9BF58E6CE2D}"/>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2B0BD590-EDE0-8519-EAA9-C8FD3D04595B}"/>
              </a:ext>
            </a:extLst>
          </p:cNvPr>
          <p:cNvSpPr>
            <a:spLocks noGrp="1"/>
          </p:cNvSpPr>
          <p:nvPr>
            <p:ph type="body" idx="1"/>
          </p:nvPr>
        </p:nvSpPr>
        <p:spPr/>
        <p:txBody>
          <a:bodyPr/>
          <a:lstStyle/>
          <a:p>
            <a:r>
              <a:rPr lang="pl-PL" b="1" dirty="0"/>
              <a:t>Miejsce doraźnego schronienia </a:t>
            </a:r>
            <a:r>
              <a:rPr lang="pl-PL" dirty="0"/>
              <a:t>to miejsca, które mają zapewnić osłonę ludności w sytuacjach zagrożenia i są najczęściej lokalizowane poniżej poziomu gruntu.</a:t>
            </a:r>
          </a:p>
          <a:p>
            <a:r>
              <a:rPr lang="pl-PL" i="1" dirty="0"/>
              <a:t>np. parkingi, garaże, zagłębienia w budynkach. </a:t>
            </a:r>
          </a:p>
          <a:p>
            <a:r>
              <a:rPr lang="pl-PL" b="1" dirty="0"/>
              <a:t>W przeciwieństwie do schronów, </a:t>
            </a:r>
            <a:r>
              <a:rPr lang="pl-PL" dirty="0"/>
              <a:t>które są hermetyczne i mają specjalne urządzenia filtrujące, miejsca doraźnego schronienia nie muszą spełniać tak rygorystycznych wymagań konstrukcyjnych i technicznych.</a:t>
            </a:r>
          </a:p>
        </p:txBody>
      </p:sp>
      <p:sp>
        <p:nvSpPr>
          <p:cNvPr id="4" name="Symbol zastępczy numeru slajdu 3">
            <a:extLst>
              <a:ext uri="{FF2B5EF4-FFF2-40B4-BE49-F238E27FC236}">
                <a16:creationId xmlns:a16="http://schemas.microsoft.com/office/drawing/2014/main" id="{7B97182F-9339-E011-D14F-01CD729AD049}"/>
              </a:ext>
            </a:extLst>
          </p:cNvPr>
          <p:cNvSpPr>
            <a:spLocks noGrp="1"/>
          </p:cNvSpPr>
          <p:nvPr>
            <p:ph type="sldNum" sz="quarter" idx="5"/>
          </p:nvPr>
        </p:nvSpPr>
        <p:spPr/>
        <p:txBody>
          <a:bodyPr/>
          <a:lstStyle/>
          <a:p>
            <a:pPr rtl="0"/>
            <a:fld id="{9E11EC53-F507-411E-9ADC-FBCFECE09D3D}" type="slidenum">
              <a:rPr lang="pl-PL" smtClean="0"/>
              <a:t>31</a:t>
            </a:fld>
            <a:endParaRPr lang="pl-PL"/>
          </a:p>
        </p:txBody>
      </p:sp>
    </p:spTree>
    <p:extLst>
      <p:ext uri="{BB962C8B-B14F-4D97-AF65-F5344CB8AC3E}">
        <p14:creationId xmlns:p14="http://schemas.microsoft.com/office/powerpoint/2010/main" val="25924752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CB552-CEC0-4804-3013-22E9ABF05870}"/>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58E016A6-DB66-7206-3A48-FAEF12BB2081}"/>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1C9DDA2D-E505-A0C3-D7AD-442168DF6799}"/>
              </a:ext>
            </a:extLst>
          </p:cNvPr>
          <p:cNvSpPr>
            <a:spLocks noGrp="1"/>
          </p:cNvSpPr>
          <p:nvPr>
            <p:ph type="body" idx="1"/>
          </p:nvPr>
        </p:nvSpPr>
        <p:spPr/>
        <p:txBody>
          <a:bodyPr/>
          <a:lstStyle/>
          <a:p>
            <a:r>
              <a:rPr lang="pl-PL" b="1" dirty="0"/>
              <a:t>Zasada „dwóch ścian”</a:t>
            </a:r>
            <a:r>
              <a:rPr lang="pl-PL" dirty="0"/>
              <a:t> to prosta metoda zwiększenia bezpieczeństwa w czasie zagrożenia, </a:t>
            </a:r>
            <a:r>
              <a:rPr lang="pl-PL" b="1" i="1" dirty="0"/>
              <a:t>np. ostrzału, wybuchu, huraganu czy innych sytuacji kryzysowych.</a:t>
            </a:r>
          </a:p>
          <a:p>
            <a:r>
              <a:rPr lang="pl-PL" dirty="0"/>
              <a:t>Polega ona na tym, że </a:t>
            </a:r>
            <a:r>
              <a:rPr lang="pl-PL" b="1" dirty="0"/>
              <a:t>między tobą a źródłem zagrożenia znajdują się co najmniej dwie przegrody</a:t>
            </a:r>
            <a:r>
              <a:rPr lang="pl-PL" dirty="0"/>
              <a:t> (ściany bądź solidne konstrukcje), które mają </a:t>
            </a:r>
            <a:r>
              <a:rPr lang="pl-PL" b="1" dirty="0"/>
              <a:t>chronić życie i zdrowie</a:t>
            </a:r>
            <a:r>
              <a:rPr lang="pl-PL" dirty="0"/>
              <a:t>.</a:t>
            </a:r>
          </a:p>
        </p:txBody>
      </p:sp>
      <p:sp>
        <p:nvSpPr>
          <p:cNvPr id="4" name="Symbol zastępczy numeru slajdu 3">
            <a:extLst>
              <a:ext uri="{FF2B5EF4-FFF2-40B4-BE49-F238E27FC236}">
                <a16:creationId xmlns:a16="http://schemas.microsoft.com/office/drawing/2014/main" id="{EF999391-DF58-274E-2B8D-437DDACD04AC}"/>
              </a:ext>
            </a:extLst>
          </p:cNvPr>
          <p:cNvSpPr>
            <a:spLocks noGrp="1"/>
          </p:cNvSpPr>
          <p:nvPr>
            <p:ph type="sldNum" sz="quarter" idx="5"/>
          </p:nvPr>
        </p:nvSpPr>
        <p:spPr/>
        <p:txBody>
          <a:bodyPr/>
          <a:lstStyle/>
          <a:p>
            <a:pPr rtl="0"/>
            <a:fld id="{9E11EC53-F507-411E-9ADC-FBCFECE09D3D}" type="slidenum">
              <a:rPr lang="pl-PL" smtClean="0"/>
              <a:t>32</a:t>
            </a:fld>
            <a:endParaRPr lang="pl-PL"/>
          </a:p>
        </p:txBody>
      </p:sp>
    </p:spTree>
    <p:extLst>
      <p:ext uri="{BB962C8B-B14F-4D97-AF65-F5344CB8AC3E}">
        <p14:creationId xmlns:p14="http://schemas.microsoft.com/office/powerpoint/2010/main" val="8371610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742E6-CAEA-5C79-451A-B7A63CE796B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E3CC16B2-3E97-4282-4A25-5D0829D3BCC1}"/>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5DAF9F63-A626-7202-11CA-3382939F99E4}"/>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BACDD057-A62B-90D2-244B-C36035605433}"/>
              </a:ext>
            </a:extLst>
          </p:cNvPr>
          <p:cNvSpPr>
            <a:spLocks noGrp="1"/>
          </p:cNvSpPr>
          <p:nvPr>
            <p:ph type="sldNum" sz="quarter" idx="5"/>
          </p:nvPr>
        </p:nvSpPr>
        <p:spPr/>
        <p:txBody>
          <a:bodyPr/>
          <a:lstStyle/>
          <a:p>
            <a:pPr rtl="0"/>
            <a:fld id="{9E11EC53-F507-411E-9ADC-FBCFECE09D3D}" type="slidenum">
              <a:rPr lang="pl-PL" smtClean="0"/>
              <a:t>33</a:t>
            </a:fld>
            <a:endParaRPr lang="pl-PL"/>
          </a:p>
        </p:txBody>
      </p:sp>
    </p:spTree>
    <p:extLst>
      <p:ext uri="{BB962C8B-B14F-4D97-AF65-F5344CB8AC3E}">
        <p14:creationId xmlns:p14="http://schemas.microsoft.com/office/powerpoint/2010/main" val="20391068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88666-6EAF-ACB2-BE8F-16AC252D88B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168B5445-4761-632B-10E4-D29B0CBD66C6}"/>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C17D45C6-9F76-655B-761A-4E5D7170439E}"/>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67CF7928-037F-6DE6-F9ED-5D89AE54A2FC}"/>
              </a:ext>
            </a:extLst>
          </p:cNvPr>
          <p:cNvSpPr>
            <a:spLocks noGrp="1"/>
          </p:cNvSpPr>
          <p:nvPr>
            <p:ph type="sldNum" sz="quarter" idx="5"/>
          </p:nvPr>
        </p:nvSpPr>
        <p:spPr/>
        <p:txBody>
          <a:bodyPr/>
          <a:lstStyle/>
          <a:p>
            <a:pPr rtl="0"/>
            <a:fld id="{9E11EC53-F507-411E-9ADC-FBCFECE09D3D}" type="slidenum">
              <a:rPr lang="pl-PL" smtClean="0"/>
              <a:t>34</a:t>
            </a:fld>
            <a:endParaRPr lang="pl-PL"/>
          </a:p>
        </p:txBody>
      </p:sp>
    </p:spTree>
    <p:extLst>
      <p:ext uri="{BB962C8B-B14F-4D97-AF65-F5344CB8AC3E}">
        <p14:creationId xmlns:p14="http://schemas.microsoft.com/office/powerpoint/2010/main" val="22336584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794D4-A806-4087-5EC4-1C75D19F3136}"/>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B521451E-4542-15DA-2033-EBACC271D981}"/>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B46627C3-724B-8D2F-8E44-73714D1652E5}"/>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FD996F52-70AA-0FFA-52AF-6803D296DECB}"/>
              </a:ext>
            </a:extLst>
          </p:cNvPr>
          <p:cNvSpPr>
            <a:spLocks noGrp="1"/>
          </p:cNvSpPr>
          <p:nvPr>
            <p:ph type="sldNum" sz="quarter" idx="5"/>
          </p:nvPr>
        </p:nvSpPr>
        <p:spPr/>
        <p:txBody>
          <a:bodyPr/>
          <a:lstStyle/>
          <a:p>
            <a:pPr rtl="0"/>
            <a:fld id="{9E11EC53-F507-411E-9ADC-FBCFECE09D3D}" type="slidenum">
              <a:rPr lang="pl-PL" smtClean="0"/>
              <a:t>35</a:t>
            </a:fld>
            <a:endParaRPr lang="pl-PL"/>
          </a:p>
        </p:txBody>
      </p:sp>
    </p:spTree>
    <p:extLst>
      <p:ext uri="{BB962C8B-B14F-4D97-AF65-F5344CB8AC3E}">
        <p14:creationId xmlns:p14="http://schemas.microsoft.com/office/powerpoint/2010/main" val="28053462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02401-E33D-B79E-5AE3-71E32C8A25EA}"/>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D7C96F6F-C20E-D7C8-2A22-8D915F3C627C}"/>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0D9C12A6-D7CB-E821-ED95-B2D76AA0C4F7}"/>
              </a:ext>
            </a:extLst>
          </p:cNvPr>
          <p:cNvSpPr>
            <a:spLocks noGrp="1"/>
          </p:cNvSpPr>
          <p:nvPr>
            <p:ph type="body" idx="1"/>
          </p:nvPr>
        </p:nvSpPr>
        <p:spPr/>
        <p:txBody>
          <a:bodyPr/>
          <a:lstStyle/>
          <a:p>
            <a:r>
              <a:rPr lang="pl-PL" dirty="0"/>
              <a:t>Informacje na podstawie ukraińskiej instrukcji postępowania w czasie ataku </a:t>
            </a:r>
            <a:r>
              <a:rPr lang="pl-PL" dirty="0" err="1"/>
              <a:t>drona</a:t>
            </a:r>
            <a:r>
              <a:rPr lang="pl-PL" dirty="0"/>
              <a:t> </a:t>
            </a:r>
            <a:r>
              <a:rPr lang="pl-PL" dirty="0" err="1"/>
              <a:t>Shahed</a:t>
            </a:r>
            <a:r>
              <a:rPr lang="pl-PL" dirty="0"/>
              <a:t>.</a:t>
            </a:r>
          </a:p>
        </p:txBody>
      </p:sp>
      <p:sp>
        <p:nvSpPr>
          <p:cNvPr id="4" name="Symbol zastępczy numeru slajdu 3">
            <a:extLst>
              <a:ext uri="{FF2B5EF4-FFF2-40B4-BE49-F238E27FC236}">
                <a16:creationId xmlns:a16="http://schemas.microsoft.com/office/drawing/2014/main" id="{FEA6ADE5-F1E5-09C6-FE34-C09DA88E0E50}"/>
              </a:ext>
            </a:extLst>
          </p:cNvPr>
          <p:cNvSpPr>
            <a:spLocks noGrp="1"/>
          </p:cNvSpPr>
          <p:nvPr>
            <p:ph type="sldNum" sz="quarter" idx="5"/>
          </p:nvPr>
        </p:nvSpPr>
        <p:spPr/>
        <p:txBody>
          <a:bodyPr/>
          <a:lstStyle/>
          <a:p>
            <a:pPr rtl="0"/>
            <a:fld id="{9E11EC53-F507-411E-9ADC-FBCFECE09D3D}" type="slidenum">
              <a:rPr lang="pl-PL" smtClean="0"/>
              <a:t>36</a:t>
            </a:fld>
            <a:endParaRPr lang="pl-PL"/>
          </a:p>
        </p:txBody>
      </p:sp>
    </p:spTree>
    <p:extLst>
      <p:ext uri="{BB962C8B-B14F-4D97-AF65-F5344CB8AC3E}">
        <p14:creationId xmlns:p14="http://schemas.microsoft.com/office/powerpoint/2010/main" val="7495614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A24D3-73BB-7769-2261-6E0F090754AB}"/>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356ACE7-4B26-76E3-5845-52967AF11957}"/>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181F634D-DAE5-A7E8-A65F-245D457AEECE}"/>
              </a:ext>
            </a:extLst>
          </p:cNvPr>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pl-PL" dirty="0"/>
              <a:t>Informacje na podstawie ukraińskiej instrukcji postępowania w czasie ataku </a:t>
            </a:r>
            <a:r>
              <a:rPr lang="pl-PL" dirty="0" err="1"/>
              <a:t>drona</a:t>
            </a:r>
            <a:r>
              <a:rPr lang="pl-PL" dirty="0"/>
              <a:t> </a:t>
            </a:r>
            <a:r>
              <a:rPr lang="pl-PL" dirty="0" err="1"/>
              <a:t>Shahed</a:t>
            </a:r>
            <a:r>
              <a:rPr lang="pl-PL" dirty="0"/>
              <a:t>.</a:t>
            </a:r>
          </a:p>
          <a:p>
            <a:endParaRPr lang="pl-PL" dirty="0"/>
          </a:p>
        </p:txBody>
      </p:sp>
      <p:sp>
        <p:nvSpPr>
          <p:cNvPr id="4" name="Symbol zastępczy numeru slajdu 3">
            <a:extLst>
              <a:ext uri="{FF2B5EF4-FFF2-40B4-BE49-F238E27FC236}">
                <a16:creationId xmlns:a16="http://schemas.microsoft.com/office/drawing/2014/main" id="{D3512FB6-5253-203E-0120-C750BF22A9FC}"/>
              </a:ext>
            </a:extLst>
          </p:cNvPr>
          <p:cNvSpPr>
            <a:spLocks noGrp="1"/>
          </p:cNvSpPr>
          <p:nvPr>
            <p:ph type="sldNum" sz="quarter" idx="5"/>
          </p:nvPr>
        </p:nvSpPr>
        <p:spPr/>
        <p:txBody>
          <a:bodyPr/>
          <a:lstStyle/>
          <a:p>
            <a:pPr rtl="0"/>
            <a:fld id="{9E11EC53-F507-411E-9ADC-FBCFECE09D3D}" type="slidenum">
              <a:rPr lang="pl-PL" smtClean="0"/>
              <a:t>37</a:t>
            </a:fld>
            <a:endParaRPr lang="pl-PL"/>
          </a:p>
        </p:txBody>
      </p:sp>
    </p:spTree>
    <p:extLst>
      <p:ext uri="{BB962C8B-B14F-4D97-AF65-F5344CB8AC3E}">
        <p14:creationId xmlns:p14="http://schemas.microsoft.com/office/powerpoint/2010/main" val="12269436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737F2-16CA-D2F8-D207-8E59A12A58D4}"/>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46F595F-035F-EFCB-576A-6BDA2F6593ED}"/>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B7B47C4D-1F09-69CA-7D0B-ED451117F856}"/>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477DA904-914C-F233-4FDD-A74D4559AEAD}"/>
              </a:ext>
            </a:extLst>
          </p:cNvPr>
          <p:cNvSpPr>
            <a:spLocks noGrp="1"/>
          </p:cNvSpPr>
          <p:nvPr>
            <p:ph type="sldNum" sz="quarter" idx="5"/>
          </p:nvPr>
        </p:nvSpPr>
        <p:spPr/>
        <p:txBody>
          <a:bodyPr/>
          <a:lstStyle/>
          <a:p>
            <a:pPr rtl="0"/>
            <a:fld id="{9E11EC53-F507-411E-9ADC-FBCFECE09D3D}" type="slidenum">
              <a:rPr lang="pl-PL" smtClean="0"/>
              <a:t>38</a:t>
            </a:fld>
            <a:endParaRPr lang="pl-PL"/>
          </a:p>
        </p:txBody>
      </p:sp>
    </p:spTree>
    <p:extLst>
      <p:ext uri="{BB962C8B-B14F-4D97-AF65-F5344CB8AC3E}">
        <p14:creationId xmlns:p14="http://schemas.microsoft.com/office/powerpoint/2010/main" val="1424582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047E7-6E16-811D-AA10-C3CFD5686F9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0CBE5B47-05EA-8D2E-D265-DD4FBE8BDA32}"/>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FFE9F80A-A98F-A6A5-510F-90B71D90B9EE}"/>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F70E8616-9D31-F34A-2B67-5C63E9B247C2}"/>
              </a:ext>
            </a:extLst>
          </p:cNvPr>
          <p:cNvSpPr>
            <a:spLocks noGrp="1"/>
          </p:cNvSpPr>
          <p:nvPr>
            <p:ph type="sldNum" sz="quarter" idx="5"/>
          </p:nvPr>
        </p:nvSpPr>
        <p:spPr/>
        <p:txBody>
          <a:bodyPr/>
          <a:lstStyle/>
          <a:p>
            <a:pPr rtl="0"/>
            <a:fld id="{9E11EC53-F507-411E-9ADC-FBCFECE09D3D}" type="slidenum">
              <a:rPr lang="pl-PL" smtClean="0"/>
              <a:t>39</a:t>
            </a:fld>
            <a:endParaRPr lang="pl-PL"/>
          </a:p>
        </p:txBody>
      </p:sp>
    </p:spTree>
    <p:extLst>
      <p:ext uri="{BB962C8B-B14F-4D97-AF65-F5344CB8AC3E}">
        <p14:creationId xmlns:p14="http://schemas.microsoft.com/office/powerpoint/2010/main" val="13921913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31FF8-2EAB-4C82-BD8C-D20A2A495763}"/>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E6B114AA-46FA-FF8F-9CAA-93A572749F62}"/>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1D9F3673-210F-A628-9EBB-7FA78512B951}"/>
              </a:ext>
            </a:extLst>
          </p:cNvPr>
          <p:cNvSpPr>
            <a:spLocks noGrp="1"/>
          </p:cNvSpPr>
          <p:nvPr>
            <p:ph type="body" idx="1"/>
          </p:nvPr>
        </p:nvSpPr>
        <p:spPr/>
        <p:txBody>
          <a:bodyPr/>
          <a:lstStyle/>
          <a:p>
            <a:r>
              <a:rPr lang="pl-PL" sz="1600" b="1" i="0" u="none" strike="noStrike" kern="1200" baseline="0" dirty="0">
                <a:solidFill>
                  <a:schemeClr val="tx1"/>
                </a:solidFill>
                <a:latin typeface="+mn-lt"/>
                <a:ea typeface="+mn-ea"/>
                <a:cs typeface="+mn-cs"/>
              </a:rPr>
              <a:t>„Autonomiczna czujka” </a:t>
            </a:r>
            <a:r>
              <a:rPr lang="pl-PL" sz="1600" b="0" i="0" u="none" strike="noStrike" kern="1200" baseline="0" dirty="0">
                <a:solidFill>
                  <a:schemeClr val="tx1"/>
                </a:solidFill>
                <a:latin typeface="+mn-lt"/>
                <a:ea typeface="+mn-ea"/>
                <a:cs typeface="+mn-cs"/>
              </a:rPr>
              <a:t>oznacza urządzenie zawierające w jednej obudowie wszystkie elementy, które są niezbędne do wykrycia określonego rodzaju zagrożenia oraz wygenerowania alarmu.</a:t>
            </a:r>
            <a:endParaRPr lang="pl-PL" sz="1600" b="1" i="0" u="none" strike="noStrike" kern="1200" baseline="0" dirty="0">
              <a:solidFill>
                <a:schemeClr val="tx1"/>
              </a:solidFill>
              <a:latin typeface="+mn-lt"/>
              <a:ea typeface="+mn-ea"/>
              <a:cs typeface="+mn-cs"/>
            </a:endParaRPr>
          </a:p>
          <a:p>
            <a:r>
              <a:rPr lang="pl-PL" sz="1600" b="1" i="0" u="none" strike="noStrike" kern="1200" baseline="0" dirty="0">
                <a:solidFill>
                  <a:schemeClr val="tx1"/>
                </a:solidFill>
                <a:latin typeface="+mn-lt"/>
                <a:ea typeface="+mn-ea"/>
                <a:cs typeface="+mn-cs"/>
              </a:rPr>
              <a:t>„Autonomiczna” </a:t>
            </a:r>
            <a:r>
              <a:rPr lang="pl-PL" sz="1600" b="0" i="0" u="none" strike="noStrike" kern="1200" baseline="0" dirty="0">
                <a:solidFill>
                  <a:schemeClr val="tx1"/>
                </a:solidFill>
                <a:latin typeface="+mn-lt"/>
                <a:ea typeface="+mn-ea"/>
                <a:cs typeface="+mn-cs"/>
              </a:rPr>
              <a:t>oznacza, że </a:t>
            </a:r>
            <a:r>
              <a:rPr lang="pl-PL" sz="1600" b="1" i="0" u="none" strike="noStrike" kern="1200" baseline="0" dirty="0">
                <a:solidFill>
                  <a:schemeClr val="tx1"/>
                </a:solidFill>
                <a:latin typeface="+mn-lt"/>
                <a:ea typeface="+mn-ea"/>
                <a:cs typeface="+mn-cs"/>
              </a:rPr>
              <a:t>działa niezależnie </a:t>
            </a:r>
            <a:r>
              <a:rPr lang="pl-PL" sz="1600" b="0" i="0" u="none" strike="noStrike" kern="1200" baseline="0" dirty="0">
                <a:solidFill>
                  <a:schemeClr val="tx1"/>
                </a:solidFill>
                <a:latin typeface="+mn-lt"/>
                <a:ea typeface="+mn-ea"/>
                <a:cs typeface="+mn-cs"/>
              </a:rPr>
              <a:t>– ma własne zasilanie (najczęściej bateria) i nie wymaga podłączenia do centralnej instalacji alarmowej.</a:t>
            </a:r>
          </a:p>
          <a:p>
            <a:r>
              <a:rPr lang="pl-PL" sz="1600" b="0" i="0" u="none" strike="noStrike" kern="1200" baseline="0" dirty="0">
                <a:solidFill>
                  <a:schemeClr val="tx1"/>
                </a:solidFill>
                <a:latin typeface="+mn-lt"/>
                <a:ea typeface="+mn-ea"/>
                <a:cs typeface="+mn-cs"/>
              </a:rPr>
              <a:t>Dzięki temu można ją łatwo zamontować w domu, mieszkaniu, garażu czy domku letniskowym.</a:t>
            </a:r>
            <a:endParaRPr lang="pl-PL" dirty="0"/>
          </a:p>
        </p:txBody>
      </p:sp>
      <p:sp>
        <p:nvSpPr>
          <p:cNvPr id="4" name="Symbol zastępczy numeru slajdu 3">
            <a:extLst>
              <a:ext uri="{FF2B5EF4-FFF2-40B4-BE49-F238E27FC236}">
                <a16:creationId xmlns:a16="http://schemas.microsoft.com/office/drawing/2014/main" id="{53ADF456-5354-9B5F-DC90-1B488C94DCB1}"/>
              </a:ext>
            </a:extLst>
          </p:cNvPr>
          <p:cNvSpPr>
            <a:spLocks noGrp="1"/>
          </p:cNvSpPr>
          <p:nvPr>
            <p:ph type="sldNum" sz="quarter" idx="5"/>
          </p:nvPr>
        </p:nvSpPr>
        <p:spPr/>
        <p:txBody>
          <a:bodyPr/>
          <a:lstStyle/>
          <a:p>
            <a:pPr rtl="0"/>
            <a:fld id="{9E11EC53-F507-411E-9ADC-FBCFECE09D3D}" type="slidenum">
              <a:rPr lang="pl-PL" smtClean="0"/>
              <a:t>40</a:t>
            </a:fld>
            <a:endParaRPr lang="pl-PL"/>
          </a:p>
        </p:txBody>
      </p:sp>
    </p:spTree>
    <p:extLst>
      <p:ext uri="{BB962C8B-B14F-4D97-AF65-F5344CB8AC3E}">
        <p14:creationId xmlns:p14="http://schemas.microsoft.com/office/powerpoint/2010/main" val="3176359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2D12E-9308-5824-B7DE-17C37D9AB15E}"/>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0E9FFBD7-4FC5-2D9E-1A0C-117DF43BFBD8}"/>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91D4304B-3B69-5943-6041-D7FFBD2F08E5}"/>
              </a:ext>
            </a:extLst>
          </p:cNvPr>
          <p:cNvSpPr>
            <a:spLocks noGrp="1"/>
          </p:cNvSpPr>
          <p:nvPr>
            <p:ph type="body" idx="1"/>
          </p:nvPr>
        </p:nvSpPr>
        <p:spPr/>
        <p:txBody>
          <a:bodyPr/>
          <a:lstStyle/>
          <a:p>
            <a:r>
              <a:rPr lang="pl-PL" b="1" dirty="0"/>
              <a:t>Co oznacza ten znak? </a:t>
            </a:r>
            <a:r>
              <a:rPr lang="pl-PL" b="0" dirty="0"/>
              <a:t>(wyjaśnienie znaku używanego na grafikach str. 6, str. 7 i str. 29)</a:t>
            </a:r>
            <a:endParaRPr lang="pl-PL" b="0" dirty="0">
              <a:effectLst/>
            </a:endParaRPr>
          </a:p>
          <a:p>
            <a:pPr marL="285750" indent="-285750">
              <a:buFont typeface="Arial" panose="020B0604020202020204" pitchFamily="34" charset="0"/>
              <a:buChar char="•"/>
            </a:pPr>
            <a:r>
              <a:rPr lang="pl-PL" b="1" dirty="0">
                <a:effectLst/>
              </a:rPr>
              <a:t>Ochrona: </a:t>
            </a:r>
            <a:r>
              <a:rPr lang="pl-PL" dirty="0">
                <a:effectLst/>
              </a:rPr>
              <a:t>Jest to międzynarodowy znak ochronny, oznaczający, że obiekty nim oznaczone nie podlegają atakom i konfiskacie w czasie konfliktu zbrojnego</a:t>
            </a:r>
          </a:p>
          <a:p>
            <a:pPr marL="285750" indent="-285750">
              <a:buFont typeface="Arial" panose="020B0604020202020204" pitchFamily="34" charset="0"/>
              <a:buChar char="•"/>
            </a:pPr>
            <a:r>
              <a:rPr lang="pl-PL" b="1" dirty="0">
                <a:effectLst/>
              </a:rPr>
              <a:t>Tożsamość:</a:t>
            </a:r>
            <a:r>
              <a:rPr lang="pl-PL" dirty="0">
                <a:effectLst/>
              </a:rPr>
              <a:t>  Służy do identyfikacji personelu i sprzętu organizacji obrony cywilnej, zapewniając im ochronę</a:t>
            </a:r>
          </a:p>
          <a:p>
            <a:pPr marL="285750" indent="-285750">
              <a:buFont typeface="Arial" panose="020B0604020202020204" pitchFamily="34" charset="0"/>
              <a:buChar char="•"/>
            </a:pPr>
            <a:r>
              <a:rPr lang="pl-PL" b="1" dirty="0">
                <a:effectLst/>
              </a:rPr>
              <a:t>Podstawa prawna:</a:t>
            </a:r>
            <a:r>
              <a:rPr lang="pl-PL" dirty="0">
                <a:effectLst/>
              </a:rPr>
              <a:t> Jego użycie zostało określone w Protokółach Dodatkowych do </a:t>
            </a:r>
            <a:r>
              <a:rPr lang="pl-PL" b="1" dirty="0">
                <a:effectLst/>
              </a:rPr>
              <a:t>Konwencji Genewskich z 1977 roku</a:t>
            </a:r>
          </a:p>
          <a:p>
            <a:pPr marL="0" indent="0">
              <a:buFont typeface="Arial" panose="020B0604020202020204" pitchFamily="34" charset="0"/>
              <a:buNone/>
            </a:pPr>
            <a:endParaRPr lang="pl-PL" dirty="0">
              <a:effectLst/>
            </a:endParaRPr>
          </a:p>
          <a:p>
            <a:pPr marL="0" indent="0">
              <a:buFont typeface="Arial" panose="020B0604020202020204" pitchFamily="34" charset="0"/>
              <a:buNone/>
            </a:pPr>
            <a:r>
              <a:rPr lang="pl-PL" dirty="0">
                <a:effectLst/>
              </a:rPr>
              <a:t>Na mocy norm prawa międzynarodowego, mienie oznaczone tym znakiem nie podlega konfiskacie przez obce wojska w czasie wojny.</a:t>
            </a:r>
          </a:p>
          <a:p>
            <a:pPr marL="285750" indent="-285750">
              <a:buFont typeface="Arial" panose="020B0604020202020204" pitchFamily="34" charset="0"/>
              <a:buChar char="•"/>
            </a:pPr>
            <a:endParaRPr lang="pl-PL" dirty="0">
              <a:effectLst/>
            </a:endParaRPr>
          </a:p>
          <a:p>
            <a:endParaRPr lang="pl-PL" dirty="0">
              <a:effectLst/>
            </a:endParaRPr>
          </a:p>
          <a:p>
            <a:endParaRPr lang="pl-PL" dirty="0"/>
          </a:p>
        </p:txBody>
      </p:sp>
      <p:sp>
        <p:nvSpPr>
          <p:cNvPr id="4" name="Symbol zastępczy numeru slajdu 3">
            <a:extLst>
              <a:ext uri="{FF2B5EF4-FFF2-40B4-BE49-F238E27FC236}">
                <a16:creationId xmlns:a16="http://schemas.microsoft.com/office/drawing/2014/main" id="{4DAD6605-4CA7-BD69-64B7-B6B2C1FCB52F}"/>
              </a:ext>
            </a:extLst>
          </p:cNvPr>
          <p:cNvSpPr>
            <a:spLocks noGrp="1"/>
          </p:cNvSpPr>
          <p:nvPr>
            <p:ph type="sldNum" sz="quarter" idx="5"/>
          </p:nvPr>
        </p:nvSpPr>
        <p:spPr/>
        <p:txBody>
          <a:bodyPr/>
          <a:lstStyle/>
          <a:p>
            <a:pPr rtl="0"/>
            <a:fld id="{9E11EC53-F507-411E-9ADC-FBCFECE09D3D}" type="slidenum">
              <a:rPr lang="pl-PL" smtClean="0"/>
              <a:t>5</a:t>
            </a:fld>
            <a:endParaRPr lang="pl-PL"/>
          </a:p>
        </p:txBody>
      </p:sp>
    </p:spTree>
    <p:extLst>
      <p:ext uri="{BB962C8B-B14F-4D97-AF65-F5344CB8AC3E}">
        <p14:creationId xmlns:p14="http://schemas.microsoft.com/office/powerpoint/2010/main" val="5012360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DBEF4-5B3A-EE16-4849-1B1AEAE35D6E}"/>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EF4CA457-D21A-D47E-9288-711881DCC6AA}"/>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A7DFE909-672F-DC3C-47F6-C7FBFA990007}"/>
              </a:ext>
            </a:extLst>
          </p:cNvPr>
          <p:cNvSpPr>
            <a:spLocks noGrp="1"/>
          </p:cNvSpPr>
          <p:nvPr>
            <p:ph type="body" idx="1"/>
          </p:nvPr>
        </p:nvSpPr>
        <p:spPr/>
        <p:txBody>
          <a:bodyPr/>
          <a:lstStyle/>
          <a:p>
            <a:r>
              <a:rPr lang="pl-PL" sz="1600" b="0" i="0" u="none" strike="noStrike" kern="1200" baseline="0" dirty="0">
                <a:solidFill>
                  <a:schemeClr val="tx1"/>
                </a:solidFill>
                <a:latin typeface="+mn-lt"/>
                <a:ea typeface="+mn-ea"/>
                <a:cs typeface="+mn-cs"/>
              </a:rPr>
              <a:t>Dym wraz z ciepłym powietrzem oraz innymi produktami spalania dąży najkrótszą drogą do sufitu.</a:t>
            </a:r>
          </a:p>
          <a:p>
            <a:r>
              <a:rPr lang="pl-PL" sz="1600" b="0" i="0" u="none" strike="noStrike" kern="1200" baseline="0" dirty="0">
                <a:solidFill>
                  <a:schemeClr val="tx1"/>
                </a:solidFill>
                <a:latin typeface="+mn-lt"/>
                <a:ea typeface="+mn-ea"/>
                <a:cs typeface="+mn-cs"/>
              </a:rPr>
              <a:t>Rozprzestrzenia się poziomo po jego powierzchni i następnie zaczyna opadać.</a:t>
            </a:r>
          </a:p>
          <a:p>
            <a:r>
              <a:rPr lang="pl-PL" sz="1600" b="0" i="0" u="none" strike="noStrike" kern="1200" baseline="0" dirty="0">
                <a:solidFill>
                  <a:schemeClr val="tx1"/>
                </a:solidFill>
                <a:latin typeface="+mn-lt"/>
                <a:ea typeface="+mn-ea"/>
                <a:cs typeface="+mn-cs"/>
              </a:rPr>
              <a:t>Dlatego autonomiczną czuję dymu najlepiej </a:t>
            </a:r>
            <a:r>
              <a:rPr lang="pl-PL" sz="1600" b="1" i="0" u="none" strike="noStrike" kern="1200" baseline="0" dirty="0">
                <a:solidFill>
                  <a:schemeClr val="tx1"/>
                </a:solidFill>
                <a:latin typeface="+mn-lt"/>
                <a:ea typeface="+mn-ea"/>
                <a:cs typeface="+mn-cs"/>
              </a:rPr>
              <a:t>zamontuj na środku sufitu.</a:t>
            </a:r>
            <a:endParaRPr lang="pl-PL" dirty="0"/>
          </a:p>
        </p:txBody>
      </p:sp>
      <p:sp>
        <p:nvSpPr>
          <p:cNvPr id="4" name="Symbol zastępczy numeru slajdu 3">
            <a:extLst>
              <a:ext uri="{FF2B5EF4-FFF2-40B4-BE49-F238E27FC236}">
                <a16:creationId xmlns:a16="http://schemas.microsoft.com/office/drawing/2014/main" id="{96033ED1-70F7-79DB-D8C7-1602A90BC17D}"/>
              </a:ext>
            </a:extLst>
          </p:cNvPr>
          <p:cNvSpPr>
            <a:spLocks noGrp="1"/>
          </p:cNvSpPr>
          <p:nvPr>
            <p:ph type="sldNum" sz="quarter" idx="5"/>
          </p:nvPr>
        </p:nvSpPr>
        <p:spPr/>
        <p:txBody>
          <a:bodyPr/>
          <a:lstStyle/>
          <a:p>
            <a:pPr rtl="0"/>
            <a:fld id="{9E11EC53-F507-411E-9ADC-FBCFECE09D3D}" type="slidenum">
              <a:rPr lang="pl-PL" smtClean="0"/>
              <a:t>41</a:t>
            </a:fld>
            <a:endParaRPr lang="pl-PL"/>
          </a:p>
        </p:txBody>
      </p:sp>
    </p:spTree>
    <p:extLst>
      <p:ext uri="{BB962C8B-B14F-4D97-AF65-F5344CB8AC3E}">
        <p14:creationId xmlns:p14="http://schemas.microsoft.com/office/powerpoint/2010/main" val="29433055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55192-85AD-B2C9-3EA7-B5E655E60DFB}"/>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D5D4C495-DFA9-A48E-0599-C27708239857}"/>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FA293ADB-C0AE-ED31-C540-7072C007D15A}"/>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1FAF2E5C-ABF0-1F23-EA11-A46CDC22E75C}"/>
              </a:ext>
            </a:extLst>
          </p:cNvPr>
          <p:cNvSpPr>
            <a:spLocks noGrp="1"/>
          </p:cNvSpPr>
          <p:nvPr>
            <p:ph type="sldNum" sz="quarter" idx="5"/>
          </p:nvPr>
        </p:nvSpPr>
        <p:spPr/>
        <p:txBody>
          <a:bodyPr/>
          <a:lstStyle/>
          <a:p>
            <a:pPr rtl="0"/>
            <a:fld id="{9E11EC53-F507-411E-9ADC-FBCFECE09D3D}" type="slidenum">
              <a:rPr lang="pl-PL" smtClean="0"/>
              <a:t>42</a:t>
            </a:fld>
            <a:endParaRPr lang="pl-PL"/>
          </a:p>
        </p:txBody>
      </p:sp>
    </p:spTree>
    <p:extLst>
      <p:ext uri="{BB962C8B-B14F-4D97-AF65-F5344CB8AC3E}">
        <p14:creationId xmlns:p14="http://schemas.microsoft.com/office/powerpoint/2010/main" val="7482102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82E29-01F8-01A0-F71D-6EDC59ED9776}"/>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68A2DE3C-5DE7-005A-0CCE-4689DCB54FF4}"/>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505DE89C-B3DD-365B-EF82-CA828432731F}"/>
              </a:ext>
            </a:extLst>
          </p:cNvPr>
          <p:cNvSpPr>
            <a:spLocks noGrp="1"/>
          </p:cNvSpPr>
          <p:nvPr>
            <p:ph type="body" idx="1"/>
          </p:nvPr>
        </p:nvSpPr>
        <p:spPr/>
        <p:txBody>
          <a:bodyPr/>
          <a:lstStyle/>
          <a:p>
            <a:r>
              <a:rPr lang="pl-PL" sz="1600" b="0" i="0" u="none" strike="noStrike" kern="1200" baseline="0" dirty="0">
                <a:solidFill>
                  <a:schemeClr val="tx1"/>
                </a:solidFill>
                <a:latin typeface="+mn-lt"/>
                <a:ea typeface="+mn-ea"/>
                <a:cs typeface="+mn-cs"/>
              </a:rPr>
              <a:t>Aby zapewnić podstawową ochronę (tzw. „minimalną”) mieszkania lub domu wielokondygnacyjnego należy </a:t>
            </a:r>
            <a:r>
              <a:rPr lang="pl-PL" sz="1600" b="1" i="0" u="none" strike="noStrike" kern="1200" baseline="0" dirty="0">
                <a:solidFill>
                  <a:schemeClr val="tx1"/>
                </a:solidFill>
                <a:latin typeface="+mn-lt"/>
                <a:ea typeface="+mn-ea"/>
                <a:cs typeface="+mn-cs"/>
              </a:rPr>
              <a:t>umieścić co najmniej jedną autonomiczną czujkę dymu na każdym piętrze</a:t>
            </a:r>
            <a:r>
              <a:rPr lang="pl-PL" sz="1600" b="0" i="0" u="none" strike="noStrike" kern="1200" baseline="0" dirty="0">
                <a:solidFill>
                  <a:schemeClr val="tx1"/>
                </a:solidFill>
                <a:latin typeface="+mn-lt"/>
                <a:ea typeface="+mn-ea"/>
                <a:cs typeface="+mn-cs"/>
              </a:rPr>
              <a:t>. Czujka powinna być zamontowana na korytarzu, w bezpośrednim sąsiedztwie sypialni.</a:t>
            </a:r>
          </a:p>
          <a:p>
            <a:endParaRPr lang="pl-PL" sz="1600" b="0" i="0" u="none" strike="noStrike" kern="1200" baseline="0" dirty="0">
              <a:solidFill>
                <a:schemeClr val="tx1"/>
              </a:solidFill>
              <a:latin typeface="+mn-lt"/>
              <a:ea typeface="+mn-ea"/>
              <a:cs typeface="+mn-cs"/>
            </a:endParaRPr>
          </a:p>
          <a:p>
            <a:r>
              <a:rPr lang="pl-PL" sz="1600" b="0" i="0" u="none" strike="noStrike" kern="1200" baseline="0" dirty="0">
                <a:solidFill>
                  <a:schemeClr val="tx1"/>
                </a:solidFill>
                <a:latin typeface="+mn-lt"/>
                <a:ea typeface="+mn-ea"/>
                <a:cs typeface="+mn-cs"/>
              </a:rPr>
              <a:t>Jeśli posiadasz panele fotowoltaiczne, w garażu znajduje się „magazyn energii” - zalecane jest </a:t>
            </a:r>
            <a:r>
              <a:rPr lang="pl-PL" sz="1600" b="1" i="0" u="none" strike="noStrike" kern="1200" baseline="0" dirty="0">
                <a:solidFill>
                  <a:schemeClr val="tx1"/>
                </a:solidFill>
                <a:latin typeface="+mn-lt"/>
                <a:ea typeface="+mn-ea"/>
                <a:cs typeface="+mn-cs"/>
              </a:rPr>
              <a:t>umieszczenie autonomicznej czujki dymu z funkcją powiadamiania o zagrożeniu na </a:t>
            </a:r>
            <a:r>
              <a:rPr lang="pl-PL" sz="1600" b="1" i="0" u="none" strike="noStrike" kern="1200" baseline="0" dirty="0" err="1">
                <a:solidFill>
                  <a:schemeClr val="tx1"/>
                </a:solidFill>
                <a:latin typeface="+mn-lt"/>
                <a:ea typeface="+mn-ea"/>
                <a:cs typeface="+mn-cs"/>
              </a:rPr>
              <a:t>smartphonie</a:t>
            </a:r>
            <a:r>
              <a:rPr lang="pl-PL" sz="1600" b="1" i="0" u="none" strike="noStrike" kern="1200" baseline="0" dirty="0">
                <a:solidFill>
                  <a:schemeClr val="tx1"/>
                </a:solidFill>
                <a:latin typeface="+mn-lt"/>
                <a:ea typeface="+mn-ea"/>
                <a:cs typeface="+mn-cs"/>
              </a:rPr>
              <a:t>.</a:t>
            </a:r>
            <a:endParaRPr lang="pl-PL" dirty="0"/>
          </a:p>
        </p:txBody>
      </p:sp>
      <p:sp>
        <p:nvSpPr>
          <p:cNvPr id="4" name="Symbol zastępczy numeru slajdu 3">
            <a:extLst>
              <a:ext uri="{FF2B5EF4-FFF2-40B4-BE49-F238E27FC236}">
                <a16:creationId xmlns:a16="http://schemas.microsoft.com/office/drawing/2014/main" id="{A54D9F4B-E39A-E84D-C3B8-A3A86FED1090}"/>
              </a:ext>
            </a:extLst>
          </p:cNvPr>
          <p:cNvSpPr>
            <a:spLocks noGrp="1"/>
          </p:cNvSpPr>
          <p:nvPr>
            <p:ph type="sldNum" sz="quarter" idx="5"/>
          </p:nvPr>
        </p:nvSpPr>
        <p:spPr/>
        <p:txBody>
          <a:bodyPr/>
          <a:lstStyle/>
          <a:p>
            <a:pPr rtl="0"/>
            <a:fld id="{9E11EC53-F507-411E-9ADC-FBCFECE09D3D}" type="slidenum">
              <a:rPr lang="pl-PL" smtClean="0"/>
              <a:t>43</a:t>
            </a:fld>
            <a:endParaRPr lang="pl-PL"/>
          </a:p>
        </p:txBody>
      </p:sp>
    </p:spTree>
    <p:extLst>
      <p:ext uri="{BB962C8B-B14F-4D97-AF65-F5344CB8AC3E}">
        <p14:creationId xmlns:p14="http://schemas.microsoft.com/office/powerpoint/2010/main" val="31618714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A74A0-60D0-D214-13D5-EEE30C1DA42A}"/>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1147716C-00ED-1A2E-022A-C810AC22B62A}"/>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1F12AB72-93F4-06D2-3141-79DBF0FE78E9}"/>
              </a:ext>
            </a:extLst>
          </p:cNvPr>
          <p:cNvSpPr>
            <a:spLocks noGrp="1"/>
          </p:cNvSpPr>
          <p:nvPr>
            <p:ph type="body" idx="1"/>
          </p:nvPr>
        </p:nvSpPr>
        <p:spPr/>
        <p:txBody>
          <a:bodyPr/>
          <a:lstStyle/>
          <a:p>
            <a:endParaRPr lang="pl-PL" sz="1600" dirty="0"/>
          </a:p>
        </p:txBody>
      </p:sp>
      <p:sp>
        <p:nvSpPr>
          <p:cNvPr id="4" name="Symbol zastępczy numeru slajdu 3">
            <a:extLst>
              <a:ext uri="{FF2B5EF4-FFF2-40B4-BE49-F238E27FC236}">
                <a16:creationId xmlns:a16="http://schemas.microsoft.com/office/drawing/2014/main" id="{DE660D65-7A29-2C4D-BECB-2F7C79609863}"/>
              </a:ext>
            </a:extLst>
          </p:cNvPr>
          <p:cNvSpPr>
            <a:spLocks noGrp="1"/>
          </p:cNvSpPr>
          <p:nvPr>
            <p:ph type="sldNum" sz="quarter" idx="5"/>
          </p:nvPr>
        </p:nvSpPr>
        <p:spPr/>
        <p:txBody>
          <a:bodyPr/>
          <a:lstStyle/>
          <a:p>
            <a:pPr rtl="0"/>
            <a:fld id="{9E11EC53-F507-411E-9ADC-FBCFECE09D3D}" type="slidenum">
              <a:rPr lang="pl-PL" smtClean="0"/>
              <a:t>44</a:t>
            </a:fld>
            <a:endParaRPr lang="pl-PL"/>
          </a:p>
        </p:txBody>
      </p:sp>
    </p:spTree>
    <p:extLst>
      <p:ext uri="{BB962C8B-B14F-4D97-AF65-F5344CB8AC3E}">
        <p14:creationId xmlns:p14="http://schemas.microsoft.com/office/powerpoint/2010/main" val="4147377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A99FE-BF78-AAF9-3D44-BE055E7B7199}"/>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858ADA2C-610B-2AB4-9D70-00F62274A306}"/>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BBFF7B3D-F6E9-C99F-A240-C8FA376C3ABF}"/>
              </a:ext>
            </a:extLst>
          </p:cNvPr>
          <p:cNvSpPr>
            <a:spLocks noGrp="1"/>
          </p:cNvSpPr>
          <p:nvPr>
            <p:ph type="body" idx="1"/>
          </p:nvPr>
        </p:nvSpPr>
        <p:spPr/>
        <p:txBody>
          <a:bodyPr/>
          <a:lstStyle/>
          <a:p>
            <a:r>
              <a:rPr lang="pl-PL" dirty="0"/>
              <a:t>Gaszenie pożaru gaśnicą wymaga zachowania bezpieczeństwa i odpowiedniej techniki, aby było skuteczne. </a:t>
            </a:r>
          </a:p>
          <a:p>
            <a:r>
              <a:rPr lang="pl-PL" dirty="0"/>
              <a:t>Najczęściej używa się </a:t>
            </a:r>
            <a:r>
              <a:rPr lang="pl-PL" b="1" dirty="0"/>
              <a:t>gaśnic proszkowych, pianowych lub CO₂</a:t>
            </a:r>
            <a:r>
              <a:rPr lang="pl-PL" dirty="0"/>
              <a:t>, a każda ma swoje zastosowanie zależnie od typu pożaru. </a:t>
            </a:r>
          </a:p>
          <a:p>
            <a:endParaRPr lang="pl-PL" dirty="0"/>
          </a:p>
          <a:p>
            <a:r>
              <a:rPr lang="pl-PL" dirty="0"/>
              <a:t>Uniwersalny sposób korzystania z gaśnicy, który w praktyce stosuje się w większości sytuacji: </a:t>
            </a:r>
          </a:p>
          <a:p>
            <a:pPr marL="342900" indent="-342900">
              <a:buFont typeface="+mj-lt"/>
              <a:buAutoNum type="arabicPeriod"/>
            </a:pPr>
            <a:r>
              <a:rPr lang="pl-PL" b="1" dirty="0"/>
              <a:t>Przesuwaj strumień od lewej do prawej, pokrywając całą powierzchnię ognia u podstawy.</a:t>
            </a:r>
          </a:p>
          <a:p>
            <a:pPr marL="342900" indent="-342900">
              <a:buFont typeface="+mj-lt"/>
              <a:buAutoNum type="arabicPeriod"/>
            </a:pPr>
            <a:r>
              <a:rPr lang="pl-PL" dirty="0"/>
              <a:t>W zależności od wielkości płomienia odległość </a:t>
            </a:r>
            <a:r>
              <a:rPr lang="pl-PL" b="1" dirty="0"/>
              <a:t>2–3 metrów od ognia </a:t>
            </a:r>
            <a:r>
              <a:rPr lang="pl-PL" dirty="0"/>
              <a:t>i zbliżaj się stopniowo (w przykładzie pożar tłuszczu na patelni stąd min. 1 metr).</a:t>
            </a:r>
          </a:p>
          <a:p>
            <a:pPr marL="342900" indent="-342900">
              <a:buFont typeface="+mj-lt"/>
              <a:buAutoNum type="arabicPeriod"/>
            </a:pPr>
            <a:r>
              <a:rPr lang="pl-PL" dirty="0"/>
              <a:t>Po ugaszeniu ognia </a:t>
            </a:r>
            <a:r>
              <a:rPr lang="pl-PL" b="1" dirty="0"/>
              <a:t>obserwuj miejsce przez kilka minut </a:t>
            </a:r>
            <a:r>
              <a:rPr lang="pl-PL" dirty="0"/>
              <a:t>– ogień może się odnowić.</a:t>
            </a:r>
            <a:endParaRPr lang="pl-PL" b="1" dirty="0"/>
          </a:p>
        </p:txBody>
      </p:sp>
      <p:sp>
        <p:nvSpPr>
          <p:cNvPr id="4" name="Symbol zastępczy numeru slajdu 3">
            <a:extLst>
              <a:ext uri="{FF2B5EF4-FFF2-40B4-BE49-F238E27FC236}">
                <a16:creationId xmlns:a16="http://schemas.microsoft.com/office/drawing/2014/main" id="{5ECE68D7-3A53-3EDF-E4A6-8C7D753148AA}"/>
              </a:ext>
            </a:extLst>
          </p:cNvPr>
          <p:cNvSpPr>
            <a:spLocks noGrp="1"/>
          </p:cNvSpPr>
          <p:nvPr>
            <p:ph type="sldNum" sz="quarter" idx="5"/>
          </p:nvPr>
        </p:nvSpPr>
        <p:spPr/>
        <p:txBody>
          <a:bodyPr/>
          <a:lstStyle/>
          <a:p>
            <a:pPr rtl="0"/>
            <a:fld id="{9E11EC53-F507-411E-9ADC-FBCFECE09D3D}" type="slidenum">
              <a:rPr lang="pl-PL" smtClean="0"/>
              <a:t>45</a:t>
            </a:fld>
            <a:endParaRPr lang="pl-PL"/>
          </a:p>
        </p:txBody>
      </p:sp>
    </p:spTree>
    <p:extLst>
      <p:ext uri="{BB962C8B-B14F-4D97-AF65-F5344CB8AC3E}">
        <p14:creationId xmlns:p14="http://schemas.microsoft.com/office/powerpoint/2010/main" val="17242534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i="1" dirty="0"/>
              <a:t>str. 30 – bardziej przejrzyste zobrazowanie gaszenia grup pożarów</a:t>
            </a:r>
          </a:p>
          <a:p>
            <a:r>
              <a:rPr lang="pl-PL" dirty="0"/>
              <a:t>Grupy pożarów to klasyfikacja, która określa rodzaj płonącego materiału i dzieli się na grupy:</a:t>
            </a:r>
          </a:p>
          <a:p>
            <a:pPr marL="342900" indent="-342900">
              <a:buFont typeface="+mj-lt"/>
              <a:buAutoNum type="arabicPeriod"/>
            </a:pPr>
            <a:r>
              <a:rPr lang="pl-PL" sz="1200" b="1" dirty="0"/>
              <a:t>Grupa A:</a:t>
            </a:r>
            <a:r>
              <a:rPr lang="pl-PL" sz="1200" dirty="0"/>
              <a:t> Pożary materiałów stałych, zazwyczaj pochodzenia organicznego, przy których spalaniu występuje zjawisko żarzenia (np. drewno, papier, tkaniny). </a:t>
            </a:r>
          </a:p>
          <a:p>
            <a:pPr marL="342900" indent="-342900">
              <a:buFont typeface="+mj-lt"/>
              <a:buAutoNum type="arabicPeriod"/>
            </a:pPr>
            <a:r>
              <a:rPr lang="pl-PL" sz="1200" b="1" dirty="0"/>
              <a:t>Grupa B:</a:t>
            </a:r>
            <a:r>
              <a:rPr lang="pl-PL" sz="1200" dirty="0"/>
              <a:t> Pożary cieczy palnych oraz materiałów stałych, które ulegają topnieniu pod wpływem ciepła (np. benzyna, oleje, rozpuszczalniki, topiące się tworzywa sztuczne). </a:t>
            </a:r>
          </a:p>
          <a:p>
            <a:pPr marL="342900" indent="-342900">
              <a:buFont typeface="+mj-lt"/>
              <a:buAutoNum type="arabicPeriod"/>
            </a:pPr>
            <a:r>
              <a:rPr lang="pl-PL" sz="1200" b="1" dirty="0"/>
              <a:t>Grupa C:</a:t>
            </a:r>
            <a:r>
              <a:rPr lang="pl-PL" sz="1200" dirty="0"/>
              <a:t> Pożary gazów palnych (np. gaz ziemny, propan, acetylen, wodór). </a:t>
            </a:r>
          </a:p>
          <a:p>
            <a:pPr marL="342900" indent="-342900">
              <a:buFont typeface="+mj-lt"/>
              <a:buAutoNum type="arabicPeriod"/>
            </a:pPr>
            <a:r>
              <a:rPr lang="pl-PL" sz="1200" b="1" dirty="0"/>
              <a:t>Grupa D:</a:t>
            </a:r>
            <a:r>
              <a:rPr lang="pl-PL" sz="1200" dirty="0"/>
              <a:t> Pożary palnych metali (np. magnez, sód, potas, lit). </a:t>
            </a:r>
          </a:p>
          <a:p>
            <a:pPr marL="342900" indent="-342900">
              <a:buFont typeface="+mj-lt"/>
              <a:buAutoNum type="arabicPeriod"/>
            </a:pPr>
            <a:r>
              <a:rPr lang="pl-PL" sz="1200" b="1" dirty="0"/>
              <a:t>Grupa F:</a:t>
            </a:r>
            <a:r>
              <a:rPr lang="pl-PL" sz="1200" dirty="0"/>
              <a:t> Pożary tłuszczów i olejów w urządzeniach kuchennych (np. w restauracjach, w domach</a:t>
            </a:r>
          </a:p>
        </p:txBody>
      </p:sp>
      <p:sp>
        <p:nvSpPr>
          <p:cNvPr id="4" name="Symbol zastępczy numeru slajdu 3"/>
          <p:cNvSpPr>
            <a:spLocks noGrp="1"/>
          </p:cNvSpPr>
          <p:nvPr>
            <p:ph type="sldNum" sz="quarter" idx="5"/>
          </p:nvPr>
        </p:nvSpPr>
        <p:spPr/>
        <p:txBody>
          <a:bodyPr/>
          <a:lstStyle/>
          <a:p>
            <a:pPr rtl="0"/>
            <a:fld id="{9E11EC53-F507-411E-9ADC-FBCFECE09D3D}" type="slidenum">
              <a:rPr lang="pl-PL" smtClean="0"/>
              <a:t>46</a:t>
            </a:fld>
            <a:endParaRPr lang="pl-PL"/>
          </a:p>
        </p:txBody>
      </p:sp>
    </p:spTree>
    <p:extLst>
      <p:ext uri="{BB962C8B-B14F-4D97-AF65-F5344CB8AC3E}">
        <p14:creationId xmlns:p14="http://schemas.microsoft.com/office/powerpoint/2010/main" val="37070073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304B0-F193-DFC3-A4DE-695F1AB4F09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DFDA9E3-DADF-E449-B209-550F7EC89CC1}"/>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35B5E2E8-247E-E3EC-E562-5FC421F5BA30}"/>
              </a:ext>
            </a:extLst>
          </p:cNvPr>
          <p:cNvSpPr>
            <a:spLocks noGrp="1"/>
          </p:cNvSpPr>
          <p:nvPr>
            <p:ph type="body" idx="1"/>
          </p:nvPr>
        </p:nvSpPr>
        <p:spPr/>
        <p:txBody>
          <a:bodyPr/>
          <a:lstStyle/>
          <a:p>
            <a:r>
              <a:rPr lang="pl-PL" sz="1600" b="0" i="1" u="none" strike="noStrike" kern="1200" baseline="0" dirty="0">
                <a:solidFill>
                  <a:schemeClr val="tx1"/>
                </a:solidFill>
                <a:latin typeface="+mn-lt"/>
                <a:ea typeface="+mn-ea"/>
                <a:cs typeface="+mn-cs"/>
              </a:rPr>
              <a:t>str. 31 - Pożar</a:t>
            </a:r>
          </a:p>
          <a:p>
            <a:r>
              <a:rPr lang="pl-PL" sz="1600" b="1" i="0" u="none" strike="noStrike" kern="1200" baseline="0" dirty="0">
                <a:solidFill>
                  <a:schemeClr val="tx1"/>
                </a:solidFill>
                <a:latin typeface="+mn-lt"/>
                <a:ea typeface="+mn-ea"/>
                <a:cs typeface="+mn-cs"/>
              </a:rPr>
              <a:t>Pamiętaj: </a:t>
            </a:r>
            <a:r>
              <a:rPr lang="pl-PL" sz="1600" b="0" i="0" u="none" strike="noStrike" kern="1200" baseline="0" dirty="0">
                <a:solidFill>
                  <a:schemeClr val="tx1"/>
                </a:solidFill>
                <a:latin typeface="+mn-lt"/>
                <a:ea typeface="+mn-ea"/>
                <a:cs typeface="+mn-cs"/>
              </a:rPr>
              <a:t>Jeżeli jest to możliwe i bezpieczne, spróbuj podjąć działania gaśnicze.</a:t>
            </a:r>
            <a:endParaRPr lang="pl-PL" dirty="0"/>
          </a:p>
        </p:txBody>
      </p:sp>
      <p:sp>
        <p:nvSpPr>
          <p:cNvPr id="4" name="Symbol zastępczy numeru slajdu 3">
            <a:extLst>
              <a:ext uri="{FF2B5EF4-FFF2-40B4-BE49-F238E27FC236}">
                <a16:creationId xmlns:a16="http://schemas.microsoft.com/office/drawing/2014/main" id="{148831CA-8034-DF63-291A-4A06D535D281}"/>
              </a:ext>
            </a:extLst>
          </p:cNvPr>
          <p:cNvSpPr>
            <a:spLocks noGrp="1"/>
          </p:cNvSpPr>
          <p:nvPr>
            <p:ph type="sldNum" sz="quarter" idx="5"/>
          </p:nvPr>
        </p:nvSpPr>
        <p:spPr/>
        <p:txBody>
          <a:bodyPr/>
          <a:lstStyle/>
          <a:p>
            <a:pPr rtl="0"/>
            <a:fld id="{9E11EC53-F507-411E-9ADC-FBCFECE09D3D}" type="slidenum">
              <a:rPr lang="pl-PL" smtClean="0"/>
              <a:t>47</a:t>
            </a:fld>
            <a:endParaRPr lang="pl-PL"/>
          </a:p>
        </p:txBody>
      </p:sp>
    </p:spTree>
    <p:extLst>
      <p:ext uri="{BB962C8B-B14F-4D97-AF65-F5344CB8AC3E}">
        <p14:creationId xmlns:p14="http://schemas.microsoft.com/office/powerpoint/2010/main" val="29868919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7AF71-4833-686F-A1D5-CD22F9A4C85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5C5A6A8-50B8-1809-33F5-EBF47CC616B6}"/>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B3ADA350-20C9-4490-DDFA-B4BE522CDC2B}"/>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C0B83017-F995-4540-38CF-AA9E32DF1EE5}"/>
              </a:ext>
            </a:extLst>
          </p:cNvPr>
          <p:cNvSpPr>
            <a:spLocks noGrp="1"/>
          </p:cNvSpPr>
          <p:nvPr>
            <p:ph type="sldNum" sz="quarter" idx="5"/>
          </p:nvPr>
        </p:nvSpPr>
        <p:spPr/>
        <p:txBody>
          <a:bodyPr/>
          <a:lstStyle/>
          <a:p>
            <a:pPr rtl="0"/>
            <a:fld id="{9E11EC53-F507-411E-9ADC-FBCFECE09D3D}" type="slidenum">
              <a:rPr lang="pl-PL" smtClean="0"/>
              <a:t>48</a:t>
            </a:fld>
            <a:endParaRPr lang="pl-PL"/>
          </a:p>
        </p:txBody>
      </p:sp>
    </p:spTree>
    <p:extLst>
      <p:ext uri="{BB962C8B-B14F-4D97-AF65-F5344CB8AC3E}">
        <p14:creationId xmlns:p14="http://schemas.microsoft.com/office/powerpoint/2010/main" val="36510779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E5E73-82B3-94E6-8B63-045D82A33414}"/>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924140C2-EE50-0AB4-70A6-834B58E06716}"/>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0344855F-9F39-7516-15A9-49A0917E34A9}"/>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92C682DD-F610-B677-F8FE-9C4EE10202F2}"/>
              </a:ext>
            </a:extLst>
          </p:cNvPr>
          <p:cNvSpPr>
            <a:spLocks noGrp="1"/>
          </p:cNvSpPr>
          <p:nvPr>
            <p:ph type="sldNum" sz="quarter" idx="5"/>
          </p:nvPr>
        </p:nvSpPr>
        <p:spPr/>
        <p:txBody>
          <a:bodyPr/>
          <a:lstStyle/>
          <a:p>
            <a:pPr rtl="0"/>
            <a:fld id="{9E11EC53-F507-411E-9ADC-FBCFECE09D3D}" type="slidenum">
              <a:rPr lang="pl-PL" smtClean="0"/>
              <a:t>49</a:t>
            </a:fld>
            <a:endParaRPr lang="pl-PL"/>
          </a:p>
        </p:txBody>
      </p:sp>
    </p:spTree>
    <p:extLst>
      <p:ext uri="{BB962C8B-B14F-4D97-AF65-F5344CB8AC3E}">
        <p14:creationId xmlns:p14="http://schemas.microsoft.com/office/powerpoint/2010/main" val="3320749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90124-D4CE-41B9-D2D4-353D1C056743}"/>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FB1AA949-BCA3-5EFC-3555-8564DBCBF6E5}"/>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A2C90CDE-13CC-AC30-D209-392D881EB668}"/>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97CA6488-9D91-2452-4457-CA4ADBE50106}"/>
              </a:ext>
            </a:extLst>
          </p:cNvPr>
          <p:cNvSpPr>
            <a:spLocks noGrp="1"/>
          </p:cNvSpPr>
          <p:nvPr>
            <p:ph type="sldNum" sz="quarter" idx="5"/>
          </p:nvPr>
        </p:nvSpPr>
        <p:spPr/>
        <p:txBody>
          <a:bodyPr/>
          <a:lstStyle/>
          <a:p>
            <a:pPr rtl="0"/>
            <a:fld id="{9E11EC53-F507-411E-9ADC-FBCFECE09D3D}" type="slidenum">
              <a:rPr lang="pl-PL" smtClean="0"/>
              <a:t>50</a:t>
            </a:fld>
            <a:endParaRPr lang="pl-PL"/>
          </a:p>
        </p:txBody>
      </p:sp>
    </p:spTree>
    <p:extLst>
      <p:ext uri="{BB962C8B-B14F-4D97-AF65-F5344CB8AC3E}">
        <p14:creationId xmlns:p14="http://schemas.microsoft.com/office/powerpoint/2010/main" val="2443641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Rola </a:t>
            </a:r>
            <a:r>
              <a:rPr lang="pl-PL" b="0" dirty="0"/>
              <a:t>instytucji publicznych podczas zagrożenia </a:t>
            </a:r>
            <a:r>
              <a:rPr lang="pl-PL" dirty="0"/>
              <a:t>polega na </a:t>
            </a:r>
            <a:r>
              <a:rPr lang="pl-PL" b="1" dirty="0"/>
              <a:t>organizowaniu, koordynowaniu i prowadzeniu działań</a:t>
            </a:r>
            <a:r>
              <a:rPr lang="pl-PL" dirty="0"/>
              <a:t>, które mają chronić ludzi, mienie i środowisko oraz przywrócić normalne funkcjonowanie państwa po kryzysie.</a:t>
            </a:r>
          </a:p>
        </p:txBody>
      </p:sp>
      <p:sp>
        <p:nvSpPr>
          <p:cNvPr id="4" name="Symbol zastępczy numeru slajdu 3"/>
          <p:cNvSpPr>
            <a:spLocks noGrp="1"/>
          </p:cNvSpPr>
          <p:nvPr>
            <p:ph type="sldNum" sz="quarter" idx="5"/>
          </p:nvPr>
        </p:nvSpPr>
        <p:spPr/>
        <p:txBody>
          <a:bodyPr/>
          <a:lstStyle/>
          <a:p>
            <a:pPr rtl="0"/>
            <a:fld id="{9E11EC53-F507-411E-9ADC-FBCFECE09D3D}" type="slidenum">
              <a:rPr lang="pl-PL" smtClean="0"/>
              <a:t>6</a:t>
            </a:fld>
            <a:endParaRPr lang="pl-PL"/>
          </a:p>
        </p:txBody>
      </p:sp>
    </p:spTree>
    <p:extLst>
      <p:ext uri="{BB962C8B-B14F-4D97-AF65-F5344CB8AC3E}">
        <p14:creationId xmlns:p14="http://schemas.microsoft.com/office/powerpoint/2010/main" val="37352708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B3FA4-0DAF-4B84-919C-1D3681C1142A}"/>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D521EA75-64C3-3BAB-0EB2-2229D547109D}"/>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7F40C2BE-D0A5-6FE0-8E01-D99DB1FD1FE2}"/>
              </a:ext>
            </a:extLst>
          </p:cNvPr>
          <p:cNvSpPr>
            <a:spLocks noGrp="1"/>
          </p:cNvSpPr>
          <p:nvPr>
            <p:ph type="body" idx="1"/>
          </p:nvPr>
        </p:nvSpPr>
        <p:spPr/>
        <p:txBody>
          <a:bodyPr/>
          <a:lstStyle/>
          <a:p>
            <a:r>
              <a:rPr lang="pl-PL" dirty="0"/>
              <a:t>W sytuacjach kryzysowych (takich jak </a:t>
            </a:r>
            <a:r>
              <a:rPr lang="pl-PL" b="1" dirty="0"/>
              <a:t>powódź</a:t>
            </a:r>
            <a:r>
              <a:rPr lang="pl-PL" dirty="0"/>
              <a:t>) </a:t>
            </a:r>
            <a:r>
              <a:rPr lang="pl-PL" b="1" dirty="0"/>
              <a:t>flagi sygnalizacyjne</a:t>
            </a:r>
            <a:r>
              <a:rPr lang="pl-PL" dirty="0"/>
              <a:t> są prostym i skutecznym sposobem komunikacji z załogą śmigłowca ratunkowego, zwłaszcza gdy nie ma łączności radiowej.</a:t>
            </a:r>
          </a:p>
        </p:txBody>
      </p:sp>
      <p:sp>
        <p:nvSpPr>
          <p:cNvPr id="4" name="Symbol zastępczy numeru slajdu 3">
            <a:extLst>
              <a:ext uri="{FF2B5EF4-FFF2-40B4-BE49-F238E27FC236}">
                <a16:creationId xmlns:a16="http://schemas.microsoft.com/office/drawing/2014/main" id="{3FC74708-DB71-B53F-98ED-8B6DAC189429}"/>
              </a:ext>
            </a:extLst>
          </p:cNvPr>
          <p:cNvSpPr>
            <a:spLocks noGrp="1"/>
          </p:cNvSpPr>
          <p:nvPr>
            <p:ph type="sldNum" sz="quarter" idx="5"/>
          </p:nvPr>
        </p:nvSpPr>
        <p:spPr/>
        <p:txBody>
          <a:bodyPr/>
          <a:lstStyle/>
          <a:p>
            <a:pPr rtl="0"/>
            <a:fld id="{9E11EC53-F507-411E-9ADC-FBCFECE09D3D}" type="slidenum">
              <a:rPr lang="pl-PL" smtClean="0"/>
              <a:t>51</a:t>
            </a:fld>
            <a:endParaRPr lang="pl-PL"/>
          </a:p>
        </p:txBody>
      </p:sp>
    </p:spTree>
    <p:extLst>
      <p:ext uri="{BB962C8B-B14F-4D97-AF65-F5344CB8AC3E}">
        <p14:creationId xmlns:p14="http://schemas.microsoft.com/office/powerpoint/2010/main" val="26284002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AFE84-EFF1-880B-D9C3-495147290BD0}"/>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F2EE47BF-3959-0C53-1905-76CC8B42046B}"/>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65B53617-5412-E652-83C2-39093A082FF3}"/>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5F4F8EEC-CFCD-A342-C882-B9A520A43AFC}"/>
              </a:ext>
            </a:extLst>
          </p:cNvPr>
          <p:cNvSpPr>
            <a:spLocks noGrp="1"/>
          </p:cNvSpPr>
          <p:nvPr>
            <p:ph type="sldNum" sz="quarter" idx="5"/>
          </p:nvPr>
        </p:nvSpPr>
        <p:spPr/>
        <p:txBody>
          <a:bodyPr/>
          <a:lstStyle/>
          <a:p>
            <a:pPr rtl="0"/>
            <a:fld id="{9E11EC53-F507-411E-9ADC-FBCFECE09D3D}" type="slidenum">
              <a:rPr lang="pl-PL" smtClean="0"/>
              <a:t>52</a:t>
            </a:fld>
            <a:endParaRPr lang="pl-PL"/>
          </a:p>
        </p:txBody>
      </p:sp>
    </p:spTree>
    <p:extLst>
      <p:ext uri="{BB962C8B-B14F-4D97-AF65-F5344CB8AC3E}">
        <p14:creationId xmlns:p14="http://schemas.microsoft.com/office/powerpoint/2010/main" val="3057584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5DC87-F262-7353-B771-80FE92FFE2A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FA64CF7F-CE28-9EB7-5401-F852CE4C63B6}"/>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280F41CB-CD48-55B9-6A8F-5BB14515B6D8}"/>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0CD3E4B8-9F3B-B265-6FB7-D900DDBCCB92}"/>
              </a:ext>
            </a:extLst>
          </p:cNvPr>
          <p:cNvSpPr>
            <a:spLocks noGrp="1"/>
          </p:cNvSpPr>
          <p:nvPr>
            <p:ph type="sldNum" sz="quarter" idx="5"/>
          </p:nvPr>
        </p:nvSpPr>
        <p:spPr/>
        <p:txBody>
          <a:bodyPr/>
          <a:lstStyle/>
          <a:p>
            <a:pPr rtl="0"/>
            <a:fld id="{9E11EC53-F507-411E-9ADC-FBCFECE09D3D}" type="slidenum">
              <a:rPr lang="pl-PL" smtClean="0"/>
              <a:t>53</a:t>
            </a:fld>
            <a:endParaRPr lang="pl-PL"/>
          </a:p>
        </p:txBody>
      </p:sp>
    </p:spTree>
    <p:extLst>
      <p:ext uri="{BB962C8B-B14F-4D97-AF65-F5344CB8AC3E}">
        <p14:creationId xmlns:p14="http://schemas.microsoft.com/office/powerpoint/2010/main" val="26446157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E7B33-B528-3160-0487-F9F2C9EECCCF}"/>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BB61D67-F3F3-CD5B-C471-D1E16BFEE0D0}"/>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572E2CA6-DE4D-4936-E6AE-03479344748E}"/>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DF632003-CB2D-6EBF-C5A6-0B73E6D4419A}"/>
              </a:ext>
            </a:extLst>
          </p:cNvPr>
          <p:cNvSpPr>
            <a:spLocks noGrp="1"/>
          </p:cNvSpPr>
          <p:nvPr>
            <p:ph type="sldNum" sz="quarter" idx="5"/>
          </p:nvPr>
        </p:nvSpPr>
        <p:spPr/>
        <p:txBody>
          <a:bodyPr/>
          <a:lstStyle/>
          <a:p>
            <a:pPr rtl="0"/>
            <a:fld id="{9E11EC53-F507-411E-9ADC-FBCFECE09D3D}" type="slidenum">
              <a:rPr lang="pl-PL" smtClean="0"/>
              <a:t>54</a:t>
            </a:fld>
            <a:endParaRPr lang="pl-PL"/>
          </a:p>
        </p:txBody>
      </p:sp>
    </p:spTree>
    <p:extLst>
      <p:ext uri="{BB962C8B-B14F-4D97-AF65-F5344CB8AC3E}">
        <p14:creationId xmlns:p14="http://schemas.microsoft.com/office/powerpoint/2010/main" val="25331872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74C3E-A6CC-97D6-FDB3-7E7B2428270B}"/>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FBCA5940-2926-4AE6-6FD8-6EF67C30A9FB}"/>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27977365-71F8-4F0F-0561-CC05D915624B}"/>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8B7180CE-6A81-6237-5AE8-BD6482B6473A}"/>
              </a:ext>
            </a:extLst>
          </p:cNvPr>
          <p:cNvSpPr>
            <a:spLocks noGrp="1"/>
          </p:cNvSpPr>
          <p:nvPr>
            <p:ph type="sldNum" sz="quarter" idx="5"/>
          </p:nvPr>
        </p:nvSpPr>
        <p:spPr/>
        <p:txBody>
          <a:bodyPr/>
          <a:lstStyle/>
          <a:p>
            <a:pPr rtl="0"/>
            <a:fld id="{9E11EC53-F507-411E-9ADC-FBCFECE09D3D}" type="slidenum">
              <a:rPr lang="pl-PL" smtClean="0"/>
              <a:t>55</a:t>
            </a:fld>
            <a:endParaRPr lang="pl-PL"/>
          </a:p>
        </p:txBody>
      </p:sp>
    </p:spTree>
    <p:extLst>
      <p:ext uri="{BB962C8B-B14F-4D97-AF65-F5344CB8AC3E}">
        <p14:creationId xmlns:p14="http://schemas.microsoft.com/office/powerpoint/2010/main" val="31288117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0" dirty="0"/>
              <a:t>Sposób rozmowy z numerem </a:t>
            </a:r>
            <a:r>
              <a:rPr lang="pl-PL" b="1" dirty="0"/>
              <a:t>alarmowym 112 </a:t>
            </a:r>
            <a:r>
              <a:rPr lang="pl-PL" b="0" dirty="0"/>
              <a:t>może realnie zdecydować o szybkości i skuteczności pomocy.</a:t>
            </a:r>
          </a:p>
          <a:p>
            <a:endParaRPr lang="pl-PL" b="0" dirty="0"/>
          </a:p>
          <a:p>
            <a:r>
              <a:rPr lang="pl-PL" dirty="0"/>
              <a:t>Mów </a:t>
            </a:r>
            <a:r>
              <a:rPr lang="pl-PL" b="1" dirty="0"/>
              <a:t>spokojnie i wyraźnie</a:t>
            </a:r>
            <a:r>
              <a:rPr lang="pl-PL" dirty="0"/>
              <a:t> – operator jest po to, by Ci pomóc.</a:t>
            </a:r>
            <a:endParaRPr lang="pl-PL" b="0" dirty="0"/>
          </a:p>
          <a:p>
            <a:endParaRPr lang="pl-PL" b="0" dirty="0"/>
          </a:p>
          <a:p>
            <a:r>
              <a:rPr lang="pl-PL" b="1" dirty="0"/>
              <a:t>1. Gdzie! </a:t>
            </a:r>
            <a:r>
              <a:rPr lang="pl-PL" b="0" dirty="0"/>
              <a:t>- </a:t>
            </a:r>
            <a:r>
              <a:rPr lang="pl-PL" b="1" dirty="0"/>
              <a:t>To najważniejsza informacja!</a:t>
            </a:r>
          </a:p>
          <a:p>
            <a:r>
              <a:rPr lang="pl-PL" b="0" dirty="0"/>
              <a:t>Dokładna lokalizacja</a:t>
            </a:r>
            <a:r>
              <a:rPr lang="pl-PL" dirty="0"/>
              <a:t>: miejscowość, ulica, numer budynku lub charakterystyczny punkt (most, skrzyżowanie, sklep, przystanek itp.)</a:t>
            </a:r>
          </a:p>
          <a:p>
            <a:r>
              <a:rPr lang="pl-PL" dirty="0"/>
              <a:t>np.. </a:t>
            </a:r>
            <a:r>
              <a:rPr lang="pl-PL" i="1" dirty="0"/>
              <a:t>„Jestem w miejscowości Kępa, ulica Lipowa 12, obok sklepu Dino. W domu obok wybuchł pożar.”</a:t>
            </a:r>
          </a:p>
          <a:p>
            <a:endParaRPr lang="pl-PL" b="0" dirty="0"/>
          </a:p>
          <a:p>
            <a:r>
              <a:rPr lang="pl-PL" b="1" dirty="0"/>
              <a:t>2. Co się stało? - RODZAJ ZDARZENIA</a:t>
            </a:r>
          </a:p>
          <a:p>
            <a:r>
              <a:rPr lang="pl-PL" dirty="0"/>
              <a:t>np.. </a:t>
            </a:r>
            <a:r>
              <a:rPr lang="pl-PL" i="1" dirty="0"/>
              <a:t>„Pożar budynku / Wypadek samochodowy / Utonięcie / Zasłabnięcie / Powódź / Wyciek gazu / Wypadek z prądem”</a:t>
            </a:r>
          </a:p>
          <a:p>
            <a:r>
              <a:rPr lang="pl-PL" dirty="0"/>
              <a:t>Powiedz, czy sytuacja może się pogorszyć:</a:t>
            </a:r>
          </a:p>
          <a:p>
            <a:r>
              <a:rPr lang="pl-PL" i="1" dirty="0"/>
              <a:t>„Samochód dymi.”, „Wycieka paliwo.”, „Woda wciąż się podnosi.”</a:t>
            </a:r>
          </a:p>
          <a:p>
            <a:endParaRPr lang="pl-PL" b="0" i="1" dirty="0"/>
          </a:p>
          <a:p>
            <a:r>
              <a:rPr lang="pl-PL" b="1" dirty="0"/>
              <a:t>3. Ile jest poszkodowanych i w jakim są stanie?</a:t>
            </a:r>
          </a:p>
          <a:p>
            <a:r>
              <a:rPr lang="pl-PL" b="0" i="0" dirty="0"/>
              <a:t>np. </a:t>
            </a:r>
            <a:r>
              <a:rPr lang="pl-PL" i="1" dirty="0"/>
              <a:t>„Jedna osoba nieprzytomna, druga ranna w nogę.” </a:t>
            </a:r>
            <a:r>
              <a:rPr lang="pl-PL" i="0" dirty="0"/>
              <a:t>lub</a:t>
            </a:r>
            <a:r>
              <a:rPr lang="pl-PL" i="1" dirty="0"/>
              <a:t> „Dziecko oddycha, ale nie reaguje.”</a:t>
            </a:r>
          </a:p>
          <a:p>
            <a:endParaRPr lang="pl-PL" b="0" i="1" dirty="0"/>
          </a:p>
          <a:p>
            <a:r>
              <a:rPr lang="pl-PL" b="1" i="0" dirty="0"/>
              <a:t>4. </a:t>
            </a:r>
            <a:r>
              <a:rPr lang="pl-PL" b="1" dirty="0"/>
              <a:t>Kim jesteś i skąd dzwonisz?</a:t>
            </a:r>
          </a:p>
          <a:p>
            <a:r>
              <a:rPr lang="pl-PL" b="0" i="0" dirty="0"/>
              <a:t>Na końcu podaj: swoje imię i nazwisko, numer telefonu, z którego dzwonisz (jeśli nie wyświetla się automatycznie), możesz dodać: </a:t>
            </a:r>
            <a:r>
              <a:rPr lang="pl-PL" b="0" i="1" dirty="0"/>
              <a:t>„Zostanę na miejscu” </a:t>
            </a:r>
            <a:r>
              <a:rPr lang="pl-PL" b="0" i="0" dirty="0"/>
              <a:t>lub </a:t>
            </a:r>
            <a:r>
              <a:rPr lang="pl-PL" b="0" i="1" dirty="0"/>
              <a:t>„Znam poszkodowanego”.</a:t>
            </a:r>
          </a:p>
          <a:p>
            <a:r>
              <a:rPr lang="pl-PL" b="0" i="0" dirty="0"/>
              <a:t>np. </a:t>
            </a:r>
            <a:r>
              <a:rPr lang="pl-PL" i="1" dirty="0"/>
              <a:t>„Nazywam się Maciej Kowalski, dzwonię z numeru 600 123 456, jestem świadkiem zdarzenia i zostanę na miejscu.”</a:t>
            </a:r>
          </a:p>
          <a:p>
            <a:endParaRPr lang="pl-PL" b="0" i="1" dirty="0"/>
          </a:p>
          <a:p>
            <a:r>
              <a:rPr lang="pl-PL" dirty="0"/>
              <a:t>Operator może przekazać Ci </a:t>
            </a:r>
            <a:r>
              <a:rPr lang="pl-PL" b="1" dirty="0"/>
              <a:t>instrukcje udzielania pierwszej pomocy</a:t>
            </a:r>
            <a:r>
              <a:rPr lang="pl-PL" dirty="0"/>
              <a:t> – słuchaj i wykonuj. </a:t>
            </a:r>
            <a:r>
              <a:rPr lang="pl-PL" b="1" dirty="0"/>
              <a:t>Nie odkładaj słuchawki pierwszy!</a:t>
            </a:r>
            <a:endParaRPr lang="pl-PL" b="0" i="1" dirty="0"/>
          </a:p>
        </p:txBody>
      </p:sp>
      <p:sp>
        <p:nvSpPr>
          <p:cNvPr id="4" name="Symbol zastępczy numeru slajdu 3"/>
          <p:cNvSpPr>
            <a:spLocks noGrp="1"/>
          </p:cNvSpPr>
          <p:nvPr>
            <p:ph type="sldNum" sz="quarter" idx="5"/>
          </p:nvPr>
        </p:nvSpPr>
        <p:spPr/>
        <p:txBody>
          <a:bodyPr/>
          <a:lstStyle/>
          <a:p>
            <a:pPr rtl="0"/>
            <a:fld id="{9E11EC53-F507-411E-9ADC-FBCFECE09D3D}" type="slidenum">
              <a:rPr lang="pl-PL" smtClean="0"/>
              <a:t>56</a:t>
            </a:fld>
            <a:endParaRPr lang="pl-PL"/>
          </a:p>
        </p:txBody>
      </p:sp>
    </p:spTree>
    <p:extLst>
      <p:ext uri="{BB962C8B-B14F-4D97-AF65-F5344CB8AC3E}">
        <p14:creationId xmlns:p14="http://schemas.microsoft.com/office/powerpoint/2010/main" val="41844266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5AB76-7B7C-D7D9-D85C-A1B4EB2C325F}"/>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CDEE903D-6013-90BE-860B-CA28E38FBFA8}"/>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126A2BBA-6245-7B92-46D4-D43F4D2B26DF}"/>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0DF66704-0588-53FE-BD0E-0363419D0A06}"/>
              </a:ext>
            </a:extLst>
          </p:cNvPr>
          <p:cNvSpPr>
            <a:spLocks noGrp="1"/>
          </p:cNvSpPr>
          <p:nvPr>
            <p:ph type="sldNum" sz="quarter" idx="5"/>
          </p:nvPr>
        </p:nvSpPr>
        <p:spPr/>
        <p:txBody>
          <a:bodyPr/>
          <a:lstStyle/>
          <a:p>
            <a:pPr rtl="0"/>
            <a:fld id="{9E11EC53-F507-411E-9ADC-FBCFECE09D3D}" type="slidenum">
              <a:rPr lang="pl-PL" smtClean="0"/>
              <a:t>57</a:t>
            </a:fld>
            <a:endParaRPr lang="pl-PL"/>
          </a:p>
        </p:txBody>
      </p:sp>
    </p:spTree>
    <p:extLst>
      <p:ext uri="{BB962C8B-B14F-4D97-AF65-F5344CB8AC3E}">
        <p14:creationId xmlns:p14="http://schemas.microsoft.com/office/powerpoint/2010/main" val="3566980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9E257-D0E8-9486-436D-118B33F09A7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FF5E4D2F-05A2-7DE8-AE9D-CE741AA8F4A4}"/>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70A2D8CA-D625-B49D-69BE-66ABB691CCA2}"/>
              </a:ext>
            </a:extLst>
          </p:cNvPr>
          <p:cNvSpPr>
            <a:spLocks noGrp="1"/>
          </p:cNvSpPr>
          <p:nvPr>
            <p:ph type="body" idx="1"/>
          </p:nvPr>
        </p:nvSpPr>
        <p:spPr/>
        <p:txBody>
          <a:bodyPr/>
          <a:lstStyle/>
          <a:p>
            <a:pPr marL="0" indent="0">
              <a:buNone/>
            </a:pPr>
            <a:r>
              <a:rPr lang="pl-PL" b="0" dirty="0"/>
              <a:t>str. 41 podręcznika - wyjaśnienie czym jest: </a:t>
            </a:r>
            <a:r>
              <a:rPr lang="pl-PL" b="1" dirty="0"/>
              <a:t>„(…) zadbaj o bezpieczeństwo własne i poszkodowanego (…)</a:t>
            </a:r>
          </a:p>
          <a:p>
            <a:pPr marL="0" indent="0">
              <a:buNone/>
            </a:pPr>
            <a:endParaRPr lang="pl-PL" b="0" dirty="0"/>
          </a:p>
          <a:p>
            <a:pPr marL="0" indent="0">
              <a:buNone/>
            </a:pPr>
            <a:r>
              <a:rPr lang="pl-PL" b="1" dirty="0"/>
              <a:t>ZADBAJ O WŁASNE BEZPIECZEŃSTWO </a:t>
            </a:r>
            <a:r>
              <a:rPr lang="pl-PL" dirty="0"/>
              <a:t>- To zawsze </a:t>
            </a:r>
            <a:r>
              <a:rPr lang="pl-PL" b="1" dirty="0"/>
              <a:t>pierwszy krok!</a:t>
            </a:r>
          </a:p>
          <a:p>
            <a:pPr marL="0" indent="0">
              <a:buNone/>
            </a:pPr>
            <a:endParaRPr lang="pl-PL" dirty="0"/>
          </a:p>
          <a:p>
            <a:pPr marL="0" indent="0">
              <a:buNone/>
            </a:pPr>
            <a:r>
              <a:rPr lang="pl-PL" dirty="0"/>
              <a:t>1. </a:t>
            </a:r>
            <a:r>
              <a:rPr lang="pl-PL" b="1" dirty="0"/>
              <a:t>Oceń czy miejsce jest bezpieczne </a:t>
            </a:r>
            <a:r>
              <a:rPr lang="pl-PL" dirty="0"/>
              <a:t>zanim podejdziesz do poszkodowanego  (np. ruch uliczny, prąd, ogień, gaz, woda, lód).</a:t>
            </a:r>
          </a:p>
          <a:p>
            <a:pPr marL="0" indent="0">
              <a:buNone/>
            </a:pPr>
            <a:endParaRPr lang="pl-PL" dirty="0"/>
          </a:p>
          <a:p>
            <a:pPr marL="0" indent="0">
              <a:buNone/>
            </a:pPr>
            <a:r>
              <a:rPr lang="pl-PL" dirty="0"/>
              <a:t>2. </a:t>
            </a:r>
            <a:r>
              <a:rPr lang="pl-PL" b="1" dirty="0"/>
              <a:t>Jeśli nie jest to zabezpiecz teren</a:t>
            </a:r>
            <a:r>
              <a:rPr lang="pl-PL" dirty="0"/>
              <a:t> (trójkąt, światła awaryjne) lub </a:t>
            </a:r>
            <a:r>
              <a:rPr lang="pl-PL" b="1" dirty="0"/>
              <a:t>przenieś poszkodowanego w bezpieczne miejsce</a:t>
            </a:r>
            <a:r>
              <a:rPr lang="pl-PL" dirty="0"/>
              <a:t> </a:t>
            </a:r>
            <a:r>
              <a:rPr lang="pl-PL" i="0" dirty="0"/>
              <a:t>tylko jeśli musisz!</a:t>
            </a:r>
          </a:p>
          <a:p>
            <a:pPr marL="0" indent="0">
              <a:buNone/>
            </a:pPr>
            <a:endParaRPr lang="pl-PL" dirty="0"/>
          </a:p>
          <a:p>
            <a:pPr marL="0" indent="0">
              <a:buNone/>
            </a:pPr>
            <a:r>
              <a:rPr lang="pl-PL" dirty="0"/>
              <a:t>3. </a:t>
            </a:r>
            <a:r>
              <a:rPr lang="pl-PL" b="1" dirty="0"/>
              <a:t>Załóż rękawiczki jednorazowe </a:t>
            </a:r>
            <a:r>
              <a:rPr lang="pl-PL" dirty="0"/>
              <a:t>(jeśli masz) lub użyj np. foliowego worka jako bariery.</a:t>
            </a:r>
          </a:p>
        </p:txBody>
      </p:sp>
      <p:sp>
        <p:nvSpPr>
          <p:cNvPr id="4" name="Symbol zastępczy numeru slajdu 3">
            <a:extLst>
              <a:ext uri="{FF2B5EF4-FFF2-40B4-BE49-F238E27FC236}">
                <a16:creationId xmlns:a16="http://schemas.microsoft.com/office/drawing/2014/main" id="{62392AC7-7C5C-90A5-5238-2F834345BA2C}"/>
              </a:ext>
            </a:extLst>
          </p:cNvPr>
          <p:cNvSpPr>
            <a:spLocks noGrp="1"/>
          </p:cNvSpPr>
          <p:nvPr>
            <p:ph type="sldNum" sz="quarter" idx="5"/>
          </p:nvPr>
        </p:nvSpPr>
        <p:spPr/>
        <p:txBody>
          <a:bodyPr/>
          <a:lstStyle/>
          <a:p>
            <a:pPr rtl="0"/>
            <a:fld id="{9E11EC53-F507-411E-9ADC-FBCFECE09D3D}" type="slidenum">
              <a:rPr lang="pl-PL" smtClean="0"/>
              <a:t>58</a:t>
            </a:fld>
            <a:endParaRPr lang="pl-PL"/>
          </a:p>
        </p:txBody>
      </p:sp>
    </p:spTree>
    <p:extLst>
      <p:ext uri="{BB962C8B-B14F-4D97-AF65-F5344CB8AC3E}">
        <p14:creationId xmlns:p14="http://schemas.microsoft.com/office/powerpoint/2010/main" val="7986423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1A1C4-D751-47BA-2BF4-CED13D579CDE}"/>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A7A5BFCB-CB7A-C37B-1B52-5C1B05592D4F}"/>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05D05A51-6DB0-A12F-4795-32882ECCB9BA}"/>
              </a:ext>
            </a:extLst>
          </p:cNvPr>
          <p:cNvSpPr>
            <a:spLocks noGrp="1"/>
          </p:cNvSpPr>
          <p:nvPr>
            <p:ph type="body" idx="1"/>
          </p:nvPr>
        </p:nvSpPr>
        <p:spPr/>
        <p:txBody>
          <a:bodyPr/>
          <a:lstStyle/>
          <a:p>
            <a:r>
              <a:rPr lang="pl-PL" b="1" dirty="0"/>
              <a:t>RSO</a:t>
            </a:r>
            <a:r>
              <a:rPr lang="pl-PL" dirty="0"/>
              <a:t> to skrót od </a:t>
            </a:r>
            <a:r>
              <a:rPr lang="pl-PL" b="1" dirty="0"/>
              <a:t>Regionalny System Ostrzegania</a:t>
            </a:r>
            <a:r>
              <a:rPr lang="pl-PL" dirty="0"/>
              <a:t> — to </a:t>
            </a:r>
            <a:r>
              <a:rPr lang="pl-PL" b="1" dirty="0"/>
              <a:t>oficjalna, darmowa aplikacja rządowa</a:t>
            </a:r>
            <a:r>
              <a:rPr lang="pl-PL" dirty="0"/>
              <a:t> służąca do </a:t>
            </a:r>
            <a:r>
              <a:rPr lang="pl-PL" b="0" dirty="0"/>
              <a:t>szybkiego informowania obywateli o zagrożeniach </a:t>
            </a:r>
            <a:r>
              <a:rPr lang="pl-PL" dirty="0"/>
              <a:t>na terenie Polski.</a:t>
            </a:r>
          </a:p>
        </p:txBody>
      </p:sp>
      <p:sp>
        <p:nvSpPr>
          <p:cNvPr id="4" name="Symbol zastępczy numeru slajdu 3">
            <a:extLst>
              <a:ext uri="{FF2B5EF4-FFF2-40B4-BE49-F238E27FC236}">
                <a16:creationId xmlns:a16="http://schemas.microsoft.com/office/drawing/2014/main" id="{162A48FE-1E2B-458B-8745-1F5C5F94DC63}"/>
              </a:ext>
            </a:extLst>
          </p:cNvPr>
          <p:cNvSpPr>
            <a:spLocks noGrp="1"/>
          </p:cNvSpPr>
          <p:nvPr>
            <p:ph type="sldNum" sz="quarter" idx="5"/>
          </p:nvPr>
        </p:nvSpPr>
        <p:spPr/>
        <p:txBody>
          <a:bodyPr/>
          <a:lstStyle/>
          <a:p>
            <a:pPr rtl="0"/>
            <a:fld id="{9E11EC53-F507-411E-9ADC-FBCFECE09D3D}" type="slidenum">
              <a:rPr lang="pl-PL" smtClean="0"/>
              <a:t>59</a:t>
            </a:fld>
            <a:endParaRPr lang="pl-PL"/>
          </a:p>
        </p:txBody>
      </p:sp>
    </p:spTree>
    <p:extLst>
      <p:ext uri="{BB962C8B-B14F-4D97-AF65-F5344CB8AC3E}">
        <p14:creationId xmlns:p14="http://schemas.microsoft.com/office/powerpoint/2010/main" val="59478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96127-F447-EA4D-0D4C-9D99C993B765}"/>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50E7A9C8-EAD9-D331-ECD2-01731F0CA022}"/>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57D5BAEB-0F8A-9C9C-A53B-A2843C93D1C7}"/>
              </a:ext>
            </a:extLst>
          </p:cNvPr>
          <p:cNvSpPr>
            <a:spLocks noGrp="1"/>
          </p:cNvSpPr>
          <p:nvPr>
            <p:ph type="body" idx="1"/>
          </p:nvPr>
        </p:nvSpPr>
        <p:spPr/>
        <p:txBody>
          <a:bodyPr/>
          <a:lstStyle/>
          <a:p>
            <a:r>
              <a:rPr lang="pl-PL" b="0" dirty="0"/>
              <a:t>Rola organizacji społecznych podczas zagrożenia </a:t>
            </a:r>
            <a:r>
              <a:rPr lang="pl-PL" dirty="0"/>
              <a:t>polega na </a:t>
            </a:r>
            <a:r>
              <a:rPr lang="pl-PL" b="1" dirty="0"/>
              <a:t>wspieraniu działań instytucji państwowych i samorządowych</a:t>
            </a:r>
            <a:r>
              <a:rPr lang="pl-PL" dirty="0"/>
              <a:t> oraz </a:t>
            </a:r>
            <a:r>
              <a:rPr lang="pl-PL" b="1" dirty="0"/>
              <a:t>udzielaniu bezpośredniej pomocy ludziom</a:t>
            </a:r>
            <a:r>
              <a:rPr lang="pl-PL" dirty="0"/>
              <a:t> dotkniętym skutkami zagrożeń.</a:t>
            </a:r>
          </a:p>
        </p:txBody>
      </p:sp>
      <p:sp>
        <p:nvSpPr>
          <p:cNvPr id="4" name="Symbol zastępczy numeru slajdu 3">
            <a:extLst>
              <a:ext uri="{FF2B5EF4-FFF2-40B4-BE49-F238E27FC236}">
                <a16:creationId xmlns:a16="http://schemas.microsoft.com/office/drawing/2014/main" id="{68E46441-5A51-9ECE-ECEB-D57003C4970B}"/>
              </a:ext>
            </a:extLst>
          </p:cNvPr>
          <p:cNvSpPr>
            <a:spLocks noGrp="1"/>
          </p:cNvSpPr>
          <p:nvPr>
            <p:ph type="sldNum" sz="quarter" idx="5"/>
          </p:nvPr>
        </p:nvSpPr>
        <p:spPr/>
        <p:txBody>
          <a:bodyPr/>
          <a:lstStyle/>
          <a:p>
            <a:pPr rtl="0"/>
            <a:fld id="{9E11EC53-F507-411E-9ADC-FBCFECE09D3D}" type="slidenum">
              <a:rPr lang="pl-PL" smtClean="0"/>
              <a:t>7</a:t>
            </a:fld>
            <a:endParaRPr lang="pl-PL"/>
          </a:p>
        </p:txBody>
      </p:sp>
    </p:spTree>
    <p:extLst>
      <p:ext uri="{BB962C8B-B14F-4D97-AF65-F5344CB8AC3E}">
        <p14:creationId xmlns:p14="http://schemas.microsoft.com/office/powerpoint/2010/main" val="235541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600" b="1" i="0" u="none" strike="noStrike" kern="1200" baseline="0" dirty="0">
                <a:solidFill>
                  <a:schemeClr val="tx1"/>
                </a:solidFill>
                <a:latin typeface="+mn-lt"/>
                <a:ea typeface="+mn-ea"/>
                <a:cs typeface="+mn-cs"/>
              </a:rPr>
              <a:t>Siły zbrojne RP są gotowe do realizacji trzech rodzajów misji:</a:t>
            </a:r>
          </a:p>
          <a:p>
            <a:pPr marL="342900" indent="-342900">
              <a:buFont typeface="+mj-lt"/>
              <a:buAutoNum type="arabicPeriod"/>
            </a:pPr>
            <a:r>
              <a:rPr lang="pl-PL" sz="1600" b="0" i="0" u="none" strike="noStrike" kern="1200" baseline="0" dirty="0">
                <a:solidFill>
                  <a:schemeClr val="tx1"/>
                </a:solidFill>
                <a:latin typeface="+mn-lt"/>
                <a:ea typeface="+mn-ea"/>
                <a:cs typeface="+mn-cs"/>
              </a:rPr>
              <a:t>obrona państwa i przeciwstawianie się agresji w ramach sojuszy,</a:t>
            </a:r>
          </a:p>
          <a:p>
            <a:pPr marL="342900" indent="-342900">
              <a:buFont typeface="+mj-lt"/>
              <a:buAutoNum type="arabicPeriod"/>
            </a:pPr>
            <a:r>
              <a:rPr lang="pl-PL" sz="1600" b="0" i="0" u="none" strike="noStrike" kern="1200" baseline="0" dirty="0">
                <a:solidFill>
                  <a:schemeClr val="tx1"/>
                </a:solidFill>
                <a:latin typeface="+mn-lt"/>
                <a:ea typeface="+mn-ea"/>
                <a:cs typeface="+mn-cs"/>
              </a:rPr>
              <a:t>udział w procesie stabilizacji sytuacji międzynarodowej, kryzysowej i humanitarnej,</a:t>
            </a:r>
          </a:p>
          <a:p>
            <a:pPr marL="342900" indent="-342900">
              <a:buFont typeface="+mj-lt"/>
              <a:buAutoNum type="arabicPeriod"/>
            </a:pPr>
            <a:r>
              <a:rPr lang="pl-PL" sz="1600" b="0" i="0" u="none" strike="noStrike" kern="1200" baseline="0" dirty="0">
                <a:solidFill>
                  <a:schemeClr val="tx1"/>
                </a:solidFill>
                <a:latin typeface="+mn-lt"/>
                <a:ea typeface="+mn-ea"/>
                <a:cs typeface="+mn-cs"/>
              </a:rPr>
              <a:t>wspieranie bezpieczeństwa wewnętrznego i pomoc społeczeństwu.</a:t>
            </a:r>
          </a:p>
          <a:p>
            <a:pPr marL="342900" indent="-342900">
              <a:buFont typeface="+mj-lt"/>
              <a:buAutoNum type="arabicPeriod"/>
            </a:pPr>
            <a:endParaRPr lang="pl-PL" sz="1600" b="0" i="0" u="none" strike="noStrike" kern="1200" baseline="0" dirty="0">
              <a:solidFill>
                <a:schemeClr val="tx1"/>
              </a:solidFill>
              <a:latin typeface="+mn-lt"/>
              <a:ea typeface="+mn-ea"/>
              <a:cs typeface="+mn-cs"/>
            </a:endParaRPr>
          </a:p>
          <a:p>
            <a:r>
              <a:rPr lang="pl-PL" sz="1600" b="0" i="0" u="none" strike="noStrike" kern="1200" baseline="0" dirty="0">
                <a:solidFill>
                  <a:schemeClr val="tx1"/>
                </a:solidFill>
                <a:latin typeface="+mn-lt"/>
                <a:ea typeface="+mn-ea"/>
                <a:cs typeface="+mn-cs"/>
              </a:rPr>
              <a:t>Wojsko Polskie prowadzi dobrowolne szkolenia obronne dla wszystkich chętnych. Więcej informacji znajdziesz na stronie A wojsko-polskie.pl lub w Wojskowym Centrum Rekrutacji. </a:t>
            </a:r>
          </a:p>
          <a:p>
            <a:endParaRPr lang="pl-PL" sz="1600" b="0" i="0" u="none" strike="noStrike" kern="1200" baseline="0" dirty="0">
              <a:solidFill>
                <a:schemeClr val="tx1"/>
              </a:solidFill>
              <a:latin typeface="+mn-lt"/>
              <a:ea typeface="+mn-ea"/>
              <a:cs typeface="+mn-cs"/>
            </a:endParaRPr>
          </a:p>
          <a:p>
            <a:r>
              <a:rPr lang="pl-PL" sz="1600" b="0" i="0" u="none" strike="noStrike" kern="1200" baseline="0" dirty="0">
                <a:solidFill>
                  <a:schemeClr val="tx1"/>
                </a:solidFill>
                <a:latin typeface="+mn-lt"/>
                <a:ea typeface="+mn-ea"/>
                <a:cs typeface="+mn-cs"/>
              </a:rPr>
              <a:t>Jeśli chcesz podjąć służbę wojskową, do wyboru jest:</a:t>
            </a:r>
          </a:p>
          <a:p>
            <a:pPr marL="342900" indent="-342900">
              <a:buFont typeface="+mj-lt"/>
              <a:buAutoNum type="arabicPeriod"/>
            </a:pPr>
            <a:r>
              <a:rPr lang="pl-PL" sz="1600" b="1" i="0" u="none" strike="noStrike" kern="1200" baseline="0" dirty="0">
                <a:solidFill>
                  <a:schemeClr val="tx1"/>
                </a:solidFill>
                <a:latin typeface="+mn-lt"/>
                <a:ea typeface="+mn-ea"/>
                <a:cs typeface="+mn-cs"/>
              </a:rPr>
              <a:t>dobrowolna zasadnicza służba wojskowa </a:t>
            </a:r>
            <a:r>
              <a:rPr lang="pl-PL" sz="1600" b="0" i="0" u="none" strike="noStrike" kern="1200" baseline="0" dirty="0">
                <a:solidFill>
                  <a:schemeClr val="tx1"/>
                </a:solidFill>
                <a:latin typeface="+mn-lt"/>
                <a:ea typeface="+mn-ea"/>
                <a:cs typeface="+mn-cs"/>
              </a:rPr>
              <a:t>– do 12 miesięcy,</a:t>
            </a:r>
          </a:p>
          <a:p>
            <a:pPr marL="342900" indent="-342900">
              <a:buFont typeface="+mj-lt"/>
              <a:buAutoNum type="arabicPeriod"/>
            </a:pPr>
            <a:r>
              <a:rPr lang="pl-PL" sz="1600" b="1" i="0" u="none" strike="noStrike" kern="1200" baseline="0" dirty="0">
                <a:solidFill>
                  <a:schemeClr val="tx1"/>
                </a:solidFill>
                <a:latin typeface="+mn-lt"/>
                <a:ea typeface="+mn-ea"/>
                <a:cs typeface="+mn-cs"/>
              </a:rPr>
              <a:t>terytorialna służba wojskowa </a:t>
            </a:r>
            <a:r>
              <a:rPr lang="pl-PL" sz="1600" b="0" i="0" u="none" strike="noStrike" kern="1200" baseline="0" dirty="0">
                <a:solidFill>
                  <a:schemeClr val="tx1"/>
                </a:solidFill>
                <a:latin typeface="+mn-lt"/>
                <a:ea typeface="+mn-ea"/>
                <a:cs typeface="+mn-cs"/>
              </a:rPr>
              <a:t>– pełniona rotacyjnie i dyspozycyjnie, pozwala łączyć pracę lub naukę ze służbą,</a:t>
            </a:r>
          </a:p>
          <a:p>
            <a:pPr marL="342900" indent="-342900">
              <a:buFont typeface="+mj-lt"/>
              <a:buAutoNum type="arabicPeriod"/>
            </a:pPr>
            <a:r>
              <a:rPr lang="pl-PL" sz="1600" b="1" i="0" u="none" strike="noStrike" kern="1200" baseline="0" dirty="0">
                <a:solidFill>
                  <a:schemeClr val="tx1"/>
                </a:solidFill>
                <a:latin typeface="+mn-lt"/>
                <a:ea typeface="+mn-ea"/>
                <a:cs typeface="+mn-cs"/>
              </a:rPr>
              <a:t>aktywna rezerwa </a:t>
            </a:r>
            <a:r>
              <a:rPr lang="pl-PL" sz="1600" b="0" i="0" u="none" strike="noStrike" kern="1200" baseline="0" dirty="0">
                <a:solidFill>
                  <a:schemeClr val="tx1"/>
                </a:solidFill>
                <a:latin typeface="+mn-lt"/>
                <a:ea typeface="+mn-ea"/>
                <a:cs typeface="+mn-cs"/>
              </a:rPr>
              <a:t>(np. dla pracujących) – z elastycznym czasem służby,</a:t>
            </a:r>
          </a:p>
          <a:p>
            <a:pPr marL="342900" indent="-342900">
              <a:buFont typeface="+mj-lt"/>
              <a:buAutoNum type="arabicPeriod"/>
            </a:pPr>
            <a:r>
              <a:rPr lang="pl-PL" sz="1600" b="1" i="0" u="none" strike="noStrike" kern="1200" baseline="0" dirty="0">
                <a:solidFill>
                  <a:schemeClr val="tx1"/>
                </a:solidFill>
                <a:latin typeface="+mn-lt"/>
                <a:ea typeface="+mn-ea"/>
                <a:cs typeface="+mn-cs"/>
              </a:rPr>
              <a:t>zawodowa służba wojskowa </a:t>
            </a:r>
            <a:r>
              <a:rPr lang="pl-PL" sz="1600" b="0" i="0" u="none" strike="noStrike" kern="1200" baseline="0" dirty="0">
                <a:solidFill>
                  <a:schemeClr val="tx1"/>
                </a:solidFill>
                <a:latin typeface="+mn-lt"/>
                <a:ea typeface="+mn-ea"/>
                <a:cs typeface="+mn-cs"/>
              </a:rPr>
              <a:t>– na pełen etat.</a:t>
            </a:r>
            <a:endParaRPr lang="pl-PL" dirty="0"/>
          </a:p>
        </p:txBody>
      </p:sp>
      <p:sp>
        <p:nvSpPr>
          <p:cNvPr id="4" name="Symbol zastępczy numeru slajdu 3"/>
          <p:cNvSpPr>
            <a:spLocks noGrp="1"/>
          </p:cNvSpPr>
          <p:nvPr>
            <p:ph type="sldNum" sz="quarter" idx="5"/>
          </p:nvPr>
        </p:nvSpPr>
        <p:spPr/>
        <p:txBody>
          <a:bodyPr/>
          <a:lstStyle/>
          <a:p>
            <a:pPr rtl="0"/>
            <a:fld id="{9E11EC53-F507-411E-9ADC-FBCFECE09D3D}" type="slidenum">
              <a:rPr lang="pl-PL" smtClean="0"/>
              <a:t>8</a:t>
            </a:fld>
            <a:endParaRPr lang="pl-PL"/>
          </a:p>
        </p:txBody>
      </p:sp>
    </p:spTree>
    <p:extLst>
      <p:ext uri="{BB962C8B-B14F-4D97-AF65-F5344CB8AC3E}">
        <p14:creationId xmlns:p14="http://schemas.microsoft.com/office/powerpoint/2010/main" val="3285200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600" b="1" i="0" u="none" strike="noStrike" kern="1200" baseline="0" dirty="0">
                <a:solidFill>
                  <a:schemeClr val="tx1"/>
                </a:solidFill>
                <a:latin typeface="+mn-lt"/>
                <a:ea typeface="+mn-ea"/>
                <a:cs typeface="+mn-cs"/>
              </a:rPr>
              <a:t>Zostań wolontariuszem </a:t>
            </a:r>
            <a:r>
              <a:rPr lang="pl-PL" sz="1600" b="0" i="0" u="none" strike="noStrike" kern="1200" baseline="0" dirty="0">
                <a:solidFill>
                  <a:schemeClr val="tx1"/>
                </a:solidFill>
                <a:latin typeface="+mn-lt"/>
                <a:ea typeface="+mn-ea"/>
                <a:cs typeface="+mn-cs"/>
              </a:rPr>
              <a:t>i nieś wsparcie tam, gdzie jest najbardziej potrzebne. Do wolontariatu możesz zachęcić też przyjaciół lub sąsiadów.</a:t>
            </a:r>
          </a:p>
          <a:p>
            <a:pPr marL="285750" indent="-285750">
              <a:buFont typeface="Arial" panose="020B0604020202020204" pitchFamily="34" charset="0"/>
              <a:buChar char="•"/>
            </a:pPr>
            <a:r>
              <a:rPr lang="pl-PL" sz="1600" b="0" i="0" u="none" strike="noStrike" kern="1200" baseline="0" dirty="0">
                <a:solidFill>
                  <a:schemeClr val="tx1"/>
                </a:solidFill>
                <a:latin typeface="+mn-lt"/>
                <a:ea typeface="+mn-ea"/>
                <a:cs typeface="+mn-cs"/>
              </a:rPr>
              <a:t>W czasie konfliktu zbrojnego nadal będziesz pracować w swoim zawodzie, chyba że otrzymasz inne zadania.</a:t>
            </a:r>
          </a:p>
          <a:p>
            <a:pPr marL="285750" indent="-285750">
              <a:buFont typeface="Arial" panose="020B0604020202020204" pitchFamily="34" charset="0"/>
              <a:buChar char="•"/>
            </a:pPr>
            <a:r>
              <a:rPr lang="pl-PL" sz="1600" b="0" i="0" u="none" strike="noStrike" kern="1200" baseline="0" dirty="0">
                <a:solidFill>
                  <a:schemeClr val="tx1"/>
                </a:solidFill>
                <a:latin typeface="+mn-lt"/>
                <a:ea typeface="+mn-ea"/>
                <a:cs typeface="+mn-cs"/>
              </a:rPr>
              <a:t>Jeśli dostaniesz przydział mobilizacyjny do obrony cywilnej, zajmiesz się zadaniami, które pomogą chronić ludzi, mienie, infrastrukturę lub dobra kultury.</a:t>
            </a:r>
          </a:p>
          <a:p>
            <a:pPr marL="285750" indent="-285750">
              <a:buFont typeface="Arial" panose="020B0604020202020204" pitchFamily="34" charset="0"/>
              <a:buChar char="•"/>
            </a:pPr>
            <a:r>
              <a:rPr lang="pl-PL" sz="1600" b="0" i="0" u="none" strike="noStrike" kern="1200" baseline="0" dirty="0">
                <a:solidFill>
                  <a:schemeClr val="tx1"/>
                </a:solidFill>
                <a:latin typeface="+mn-lt"/>
                <a:ea typeface="+mn-ea"/>
                <a:cs typeface="+mn-cs"/>
              </a:rPr>
              <a:t>Do służby w obronie cywilnej możesz zgłosić się też jako ochotnik i wskazać, gdzie chcesz pełnić służbę. O szczegóły pytaj w urzędzie wojewódzkim.</a:t>
            </a:r>
            <a:endParaRPr lang="pl-PL" dirty="0"/>
          </a:p>
        </p:txBody>
      </p:sp>
      <p:sp>
        <p:nvSpPr>
          <p:cNvPr id="4" name="Symbol zastępczy numeru slajdu 3"/>
          <p:cNvSpPr>
            <a:spLocks noGrp="1"/>
          </p:cNvSpPr>
          <p:nvPr>
            <p:ph type="sldNum" sz="quarter" idx="5"/>
          </p:nvPr>
        </p:nvSpPr>
        <p:spPr/>
        <p:txBody>
          <a:bodyPr/>
          <a:lstStyle/>
          <a:p>
            <a:pPr rtl="0"/>
            <a:fld id="{9E11EC53-F507-411E-9ADC-FBCFECE09D3D}" type="slidenum">
              <a:rPr lang="pl-PL" smtClean="0"/>
              <a:t>9</a:t>
            </a:fld>
            <a:endParaRPr lang="pl-PL"/>
          </a:p>
        </p:txBody>
      </p:sp>
    </p:spTree>
    <p:extLst>
      <p:ext uri="{BB962C8B-B14F-4D97-AF65-F5344CB8AC3E}">
        <p14:creationId xmlns:p14="http://schemas.microsoft.com/office/powerpoint/2010/main" val="401051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7CBD6-F0D7-D3D6-AD84-C1186EB34C1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33609FAF-AC2C-8A00-E583-C09B152CF19C}"/>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E67E9672-C973-57EC-92AC-73DE51D8B521}"/>
              </a:ext>
            </a:extLst>
          </p:cNvPr>
          <p:cNvSpPr>
            <a:spLocks noGrp="1"/>
          </p:cNvSpPr>
          <p:nvPr>
            <p:ph type="body" idx="1"/>
          </p:nvPr>
        </p:nvSpPr>
        <p:spPr/>
        <p:txBody>
          <a:bodyPr/>
          <a:lstStyle/>
          <a:p>
            <a:r>
              <a:rPr lang="pl-PL" sz="1600" b="1" i="0" u="none" strike="noStrike" kern="1200" baseline="0" dirty="0">
                <a:solidFill>
                  <a:schemeClr val="tx1"/>
                </a:solidFill>
                <a:latin typeface="+mn-lt"/>
                <a:ea typeface="+mn-ea"/>
                <a:cs typeface="+mn-cs"/>
              </a:rPr>
              <a:t>Pamiętaj!</a:t>
            </a:r>
          </a:p>
          <a:p>
            <a:r>
              <a:rPr lang="pl-PL" sz="1600" b="0" i="0" u="none" strike="noStrike" kern="1200" baseline="0" dirty="0">
                <a:solidFill>
                  <a:schemeClr val="tx1"/>
                </a:solidFill>
                <a:latin typeface="+mn-lt"/>
                <a:ea typeface="+mn-ea"/>
                <a:cs typeface="+mn-cs"/>
              </a:rPr>
              <a:t>Jeśli uchylasz się od służby wojskowej, poniesiesz konsekwencje prawne bez względu na to, czy przebywasz w Polsce, czy za granicą.</a:t>
            </a:r>
            <a:endParaRPr lang="pl-PL" b="0" dirty="0"/>
          </a:p>
        </p:txBody>
      </p:sp>
      <p:sp>
        <p:nvSpPr>
          <p:cNvPr id="4" name="Symbol zastępczy numeru slajdu 3">
            <a:extLst>
              <a:ext uri="{FF2B5EF4-FFF2-40B4-BE49-F238E27FC236}">
                <a16:creationId xmlns:a16="http://schemas.microsoft.com/office/drawing/2014/main" id="{A6A33CF3-64DB-75AC-DC0F-BC399A0B229E}"/>
              </a:ext>
            </a:extLst>
          </p:cNvPr>
          <p:cNvSpPr>
            <a:spLocks noGrp="1"/>
          </p:cNvSpPr>
          <p:nvPr>
            <p:ph type="sldNum" sz="quarter" idx="5"/>
          </p:nvPr>
        </p:nvSpPr>
        <p:spPr/>
        <p:txBody>
          <a:bodyPr/>
          <a:lstStyle/>
          <a:p>
            <a:pPr rtl="0"/>
            <a:fld id="{9E11EC53-F507-411E-9ADC-FBCFECE09D3D}" type="slidenum">
              <a:rPr lang="pl-PL" smtClean="0"/>
              <a:t>10</a:t>
            </a:fld>
            <a:endParaRPr lang="pl-PL"/>
          </a:p>
        </p:txBody>
      </p:sp>
    </p:spTree>
    <p:extLst>
      <p:ext uri="{BB962C8B-B14F-4D97-AF65-F5344CB8AC3E}">
        <p14:creationId xmlns:p14="http://schemas.microsoft.com/office/powerpoint/2010/main" val="3746692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gradFill flip="none" rotWithShape="1">
          <a:gsLst>
            <a:gs pos="17000">
              <a:schemeClr val="bg2">
                <a:lumMod val="75000"/>
              </a:schemeClr>
            </a:gs>
            <a:gs pos="71000">
              <a:schemeClr val="bg2">
                <a:tint val="100000"/>
                <a:shade val="40000"/>
                <a:satMod val="100000"/>
              </a:schemeClr>
            </a:gs>
            <a:gs pos="100000">
              <a:schemeClr val="bg2">
                <a:shade val="5000"/>
                <a:sat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Trójkąt równoramienny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62" name="Prostokąt 61"/>
          <p:cNvSpPr/>
          <p:nvPr/>
        </p:nvSpPr>
        <p:spPr bwMode="hidden">
          <a:xfrm>
            <a:off x="0" y="1905001"/>
            <a:ext cx="12188825" cy="2148252"/>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lnSpc>
                <a:spcPct val="90000"/>
              </a:lnSpc>
            </a:pPr>
            <a:endParaRPr sz="3200">
              <a:solidFill>
                <a:schemeClr val="tx2"/>
              </a:solidFill>
            </a:endParaRPr>
          </a:p>
        </p:txBody>
      </p:sp>
      <p:sp>
        <p:nvSpPr>
          <p:cNvPr id="2" name="Tytuł 1"/>
          <p:cNvSpPr>
            <a:spLocks noGrp="1"/>
          </p:cNvSpPr>
          <p:nvPr>
            <p:ph type="ctrTitle"/>
          </p:nvPr>
        </p:nvSpPr>
        <p:spPr>
          <a:xfrm>
            <a:off x="1218883" y="1905002"/>
            <a:ext cx="9751060" cy="2147926"/>
          </a:xfrm>
        </p:spPr>
        <p:txBody>
          <a:bodyPr rtlCol="0" anchor="ctr">
            <a:normAutofit/>
          </a:bodyPr>
          <a:lstStyle>
            <a:lvl1pPr algn="ctr" rtl="0">
              <a:defRPr sz="4400" cap="all" normalizeH="0" baseline="0">
                <a:solidFill>
                  <a:schemeClr val="bg1"/>
                </a:solidFill>
              </a:defRPr>
            </a:lvl1pPr>
          </a:lstStyle>
          <a:p>
            <a:pPr rtl="0"/>
            <a:r>
              <a:rPr lang="pl-PL" dirty="0"/>
              <a:t>Kliknij, aby edytować styl</a:t>
            </a:r>
            <a:endParaRPr dirty="0"/>
          </a:p>
        </p:txBody>
      </p:sp>
      <p:sp>
        <p:nvSpPr>
          <p:cNvPr id="3" name="Podtytuł 2"/>
          <p:cNvSpPr>
            <a:spLocks noGrp="1"/>
          </p:cNvSpPr>
          <p:nvPr>
            <p:ph type="subTitle" idx="1"/>
          </p:nvPr>
        </p:nvSpPr>
        <p:spPr>
          <a:xfrm>
            <a:off x="1218883" y="4140200"/>
            <a:ext cx="9751060" cy="1016000"/>
          </a:xfrm>
        </p:spPr>
        <p:txBody>
          <a:bodyPr rtlCol="0">
            <a:normAutofit/>
          </a:bodyPr>
          <a:lstStyle>
            <a:lvl1pPr marL="0" indent="0" algn="ctr" rtl="0">
              <a:spcBef>
                <a:spcPts val="0"/>
              </a:spcBef>
              <a:buNone/>
              <a:defRPr sz="280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pl-PL" dirty="0"/>
              <a:t>Kliknij, aby edytować styl wzorca podtytułu</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ywny obraz z podpisem">
    <p:bg>
      <p:bgPr>
        <a:gradFill flip="none" rotWithShape="1">
          <a:gsLst>
            <a:gs pos="17000">
              <a:schemeClr val="bg2">
                <a:lumMod val="75000"/>
              </a:schemeClr>
            </a:gs>
            <a:gs pos="71000">
              <a:schemeClr val="bg2">
                <a:tint val="100000"/>
                <a:shade val="40000"/>
                <a:satMod val="100000"/>
              </a:schemeClr>
            </a:gs>
            <a:gs pos="100000">
              <a:schemeClr val="bg2">
                <a:shade val="5000"/>
                <a:sat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7821163" y="482600"/>
            <a:ext cx="3961368" cy="1422400"/>
          </a:xfrm>
        </p:spPr>
        <p:txBody>
          <a:bodyPr rtlCol="0" anchor="b" anchorCtr="0">
            <a:normAutofit/>
          </a:bodyPr>
          <a:lstStyle>
            <a:lvl1pPr algn="l" rtl="0">
              <a:defRPr sz="3200" b="0"/>
            </a:lvl1pPr>
          </a:lstStyle>
          <a:p>
            <a:pPr rtl="0"/>
            <a:r>
              <a:rPr lang="pl-PL" dirty="0"/>
              <a:t>Kliknij, aby edytować styl</a:t>
            </a:r>
            <a:endParaRPr dirty="0"/>
          </a:p>
        </p:txBody>
      </p:sp>
      <p:sp>
        <p:nvSpPr>
          <p:cNvPr id="9" name="Prostokąt 8" descr="&#10;"/>
          <p:cNvSpPr/>
          <p:nvPr/>
        </p:nvSpPr>
        <p:spPr>
          <a:xfrm>
            <a:off x="0" y="-1115"/>
            <a:ext cx="7618016" cy="68591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lnSpc>
                <a:spcPct val="130000"/>
              </a:lnSpc>
            </a:pPr>
            <a:endParaRPr dirty="0"/>
          </a:p>
        </p:txBody>
      </p:sp>
      <p:sp>
        <p:nvSpPr>
          <p:cNvPr id="3" name="Obraz — symbol zastępczy 2" descr="Pusty symbol zastępczy pozwalający dodać obraz. Kliknij symbol zastępczy i wybierz obraz, który chcesz dodać.&#10;"/>
          <p:cNvSpPr>
            <a:spLocks noGrp="1" noChangeAspect="1"/>
          </p:cNvSpPr>
          <p:nvPr>
            <p:ph type="pic" idx="1"/>
          </p:nvPr>
        </p:nvSpPr>
        <p:spPr>
          <a:xfrm>
            <a:off x="507868" y="482600"/>
            <a:ext cx="6602281" cy="5842001"/>
          </a:xfrm>
          <a:noFill/>
          <a:ln w="9525">
            <a:noFill/>
            <a:miter lim="800000"/>
          </a:ln>
          <a:effectLst/>
        </p:spPr>
        <p:txBody>
          <a:bodyPr rtlCol="0" anchor="ctr" anchorCtr="0">
            <a:normAutofit/>
          </a:bodyPr>
          <a:lstStyle>
            <a:lvl1pPr marL="0" indent="0" algn="l" rtl="0">
              <a:lnSpc>
                <a:spcPct val="130000"/>
              </a:lnSpc>
              <a:spcBef>
                <a:spcPts val="1200"/>
              </a:spcBef>
              <a:buClr>
                <a:schemeClr val="bg1"/>
              </a:buClr>
              <a:buFont typeface="Wingdings" panose="05000000000000000000" pitchFamily="2" charset="2"/>
              <a:buNone/>
              <a:defRPr sz="1800">
                <a:solidFill>
                  <a:schemeClr val="bg1"/>
                </a:solidFill>
              </a:defRPr>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pl-PL" dirty="0"/>
              <a:t>Kliknij ikonę, aby dodać obraz</a:t>
            </a:r>
            <a:endParaRPr dirty="0"/>
          </a:p>
        </p:txBody>
      </p:sp>
      <p:sp>
        <p:nvSpPr>
          <p:cNvPr id="4" name="Tekst — symbol zastępczy 3"/>
          <p:cNvSpPr>
            <a:spLocks noGrp="1"/>
          </p:cNvSpPr>
          <p:nvPr>
            <p:ph type="body" sz="half" idx="2"/>
          </p:nvPr>
        </p:nvSpPr>
        <p:spPr>
          <a:xfrm>
            <a:off x="7821163" y="2108200"/>
            <a:ext cx="3961368" cy="4267200"/>
          </a:xfrm>
        </p:spPr>
        <p:txBody>
          <a:bodyPr rtlCol="0">
            <a:normAutofit/>
          </a:bodyPr>
          <a:lstStyle>
            <a:lvl1pPr marL="0" indent="0" algn="l" rtl="0">
              <a:lnSpc>
                <a:spcPct val="100000"/>
              </a:lnSpc>
              <a:spcBef>
                <a:spcPts val="12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pl-PL" dirty="0"/>
              <a:t>Kliknij, aby edytować style wzorca tekstu</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a:t>Kliknij, aby edytować styl</a:t>
            </a:r>
            <a:endParaRPr/>
          </a:p>
        </p:txBody>
      </p:sp>
      <p:sp>
        <p:nvSpPr>
          <p:cNvPr id="3" name="Tekst pionowy — symbol zastępczy 2"/>
          <p:cNvSpPr>
            <a:spLocks noGrp="1"/>
          </p:cNvSpPr>
          <p:nvPr>
            <p:ph type="body" orient="vert" idx="1"/>
          </p:nvPr>
        </p:nvSpPr>
        <p:spPr/>
        <p:txBody>
          <a:bodyPr vert="eaVert" rtlCol="0"/>
          <a:lstStyle>
            <a:lvl5pPr algn="l" rtl="0">
              <a:defRPr/>
            </a:lvl5pPr>
            <a:lvl6pPr marL="2669581" algn="l" rtl="0">
              <a:defRPr baseline="0"/>
            </a:lvl6pPr>
            <a:lvl7pPr marL="2669581" algn="l" rtl="0">
              <a:defRPr baseline="0"/>
            </a:lvl7pPr>
            <a:lvl8pPr marL="2669581" algn="l" rtl="0">
              <a:defRPr baseline="0"/>
            </a:lvl8pPr>
            <a:lvl9pPr marL="2669581" algn="l" rtl="0">
              <a:defRPr baseline="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5" name="Stopka — symbol zastępczy 4"/>
          <p:cNvSpPr>
            <a:spLocks noGrp="1"/>
          </p:cNvSpPr>
          <p:nvPr>
            <p:ph type="ftr" sz="quarter" idx="11"/>
          </p:nvPr>
        </p:nvSpPr>
        <p:spPr/>
        <p:txBody>
          <a:bodyPr rtlCol="0"/>
          <a:lstStyle/>
          <a:p>
            <a:pPr rtl="0"/>
            <a:endParaRPr/>
          </a:p>
        </p:txBody>
      </p:sp>
      <p:sp>
        <p:nvSpPr>
          <p:cNvPr id="4" name="Data — symbol zastępczy 3"/>
          <p:cNvSpPr>
            <a:spLocks noGrp="1"/>
          </p:cNvSpPr>
          <p:nvPr>
            <p:ph type="dt" sz="half" idx="10"/>
          </p:nvPr>
        </p:nvSpPr>
        <p:spPr/>
        <p:txBody>
          <a:bodyPr rtlCol="0"/>
          <a:lstStyle/>
          <a:p>
            <a:pPr rtl="0"/>
            <a:r>
              <a:rPr lang="en-US"/>
              <a:t>2016-06-24</a:t>
            </a:r>
            <a:endParaRPr/>
          </a:p>
        </p:txBody>
      </p:sp>
      <p:sp>
        <p:nvSpPr>
          <p:cNvPr id="6" name="Numer slajdu — symbol zastępczy 5"/>
          <p:cNvSpPr>
            <a:spLocks noGrp="1"/>
          </p:cNvSpPr>
          <p:nvPr>
            <p:ph type="sldNum" sz="quarter" idx="12"/>
          </p:nvPr>
        </p:nvSpPr>
        <p:spPr/>
        <p:txBody>
          <a:bodyPr rtlCol="0"/>
          <a:lstStyle/>
          <a:p>
            <a:pPr rtl="0"/>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10040043" y="482599"/>
            <a:ext cx="1843982" cy="5791201"/>
          </a:xfrm>
        </p:spPr>
        <p:txBody>
          <a:bodyPr vert="eaVert" rtlCol="0"/>
          <a:lstStyle/>
          <a:p>
            <a:pPr rtl="0"/>
            <a:r>
              <a:rPr lang="pl-PL"/>
              <a:t>Kliknij, aby edytować styl</a:t>
            </a:r>
            <a:endParaRPr/>
          </a:p>
        </p:txBody>
      </p:sp>
      <p:sp>
        <p:nvSpPr>
          <p:cNvPr id="3" name="Tekst pionowy — symbol zastępczy 2"/>
          <p:cNvSpPr>
            <a:spLocks noGrp="1"/>
          </p:cNvSpPr>
          <p:nvPr>
            <p:ph type="body" orient="vert" idx="1"/>
          </p:nvPr>
        </p:nvSpPr>
        <p:spPr>
          <a:xfrm>
            <a:off x="914162" y="482599"/>
            <a:ext cx="9040045" cy="5791201"/>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5" name="Stopka — symbol zastępczy 4"/>
          <p:cNvSpPr>
            <a:spLocks noGrp="1"/>
          </p:cNvSpPr>
          <p:nvPr>
            <p:ph type="ftr" sz="quarter" idx="11"/>
          </p:nvPr>
        </p:nvSpPr>
        <p:spPr/>
        <p:txBody>
          <a:bodyPr rtlCol="0"/>
          <a:lstStyle/>
          <a:p>
            <a:pPr rtl="0"/>
            <a:endParaRPr/>
          </a:p>
        </p:txBody>
      </p:sp>
      <p:sp>
        <p:nvSpPr>
          <p:cNvPr id="4" name="Data — symbol zastępczy 3"/>
          <p:cNvSpPr>
            <a:spLocks noGrp="1"/>
          </p:cNvSpPr>
          <p:nvPr>
            <p:ph type="dt" sz="half" idx="10"/>
          </p:nvPr>
        </p:nvSpPr>
        <p:spPr/>
        <p:txBody>
          <a:bodyPr rtlCol="0"/>
          <a:lstStyle/>
          <a:p>
            <a:pPr rtl="0"/>
            <a:r>
              <a:rPr lang="en-US"/>
              <a:t>2016-06-24</a:t>
            </a:r>
            <a:endParaRPr/>
          </a:p>
        </p:txBody>
      </p:sp>
      <p:sp>
        <p:nvSpPr>
          <p:cNvPr id="6" name="Numer slajdu — symbol zastępczy 5"/>
          <p:cNvSpPr>
            <a:spLocks noGrp="1"/>
          </p:cNvSpPr>
          <p:nvPr>
            <p:ph type="sldNum" sz="quarter" idx="12"/>
          </p:nvPr>
        </p:nvSpPr>
        <p:spPr/>
        <p:txBody>
          <a:bodyPr rtlCol="0"/>
          <a:lstStyle/>
          <a:p>
            <a:pPr rtl="0"/>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1908EC-E1C7-F6FE-B4B4-A8210DC70855}"/>
              </a:ext>
            </a:extLst>
          </p:cNvPr>
          <p:cNvSpPr>
            <a:spLocks noGrp="1"/>
          </p:cNvSpPr>
          <p:nvPr>
            <p:ph type="ctrTitle"/>
          </p:nvPr>
        </p:nvSpPr>
        <p:spPr>
          <a:xfrm>
            <a:off x="1524000" y="1122363"/>
            <a:ext cx="9140825"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59A419CB-4DAE-7991-16E9-3A936AD09A1A}"/>
              </a:ext>
            </a:extLst>
          </p:cNvPr>
          <p:cNvSpPr>
            <a:spLocks noGrp="1"/>
          </p:cNvSpPr>
          <p:nvPr>
            <p:ph type="subTitle" idx="1"/>
          </p:nvPr>
        </p:nvSpPr>
        <p:spPr>
          <a:xfrm>
            <a:off x="1524000" y="3602038"/>
            <a:ext cx="91408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F911D1B7-2A78-84C3-0481-97693EC37637}"/>
              </a:ext>
            </a:extLst>
          </p:cNvPr>
          <p:cNvSpPr>
            <a:spLocks noGrp="1"/>
          </p:cNvSpPr>
          <p:nvPr>
            <p:ph type="dt" sz="half" idx="10"/>
          </p:nvPr>
        </p:nvSpPr>
        <p:spPr/>
        <p:txBody>
          <a:bodyPr/>
          <a:lstStyle/>
          <a:p>
            <a:fld id="{B93335D8-C4A7-4FCA-A600-5BFE63C21ADD}" type="datetimeFigureOut">
              <a:rPr lang="pl-PL" smtClean="0"/>
              <a:t>28.01.2026</a:t>
            </a:fld>
            <a:endParaRPr lang="pl-PL"/>
          </a:p>
        </p:txBody>
      </p:sp>
      <p:sp>
        <p:nvSpPr>
          <p:cNvPr id="5" name="Symbol zastępczy stopki 4">
            <a:extLst>
              <a:ext uri="{FF2B5EF4-FFF2-40B4-BE49-F238E27FC236}">
                <a16:creationId xmlns:a16="http://schemas.microsoft.com/office/drawing/2014/main" id="{1DC02064-A2B5-8F79-F80C-82E2DE353AF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05006AF-A776-2B5E-00DD-ADF611D2981F}"/>
              </a:ext>
            </a:extLst>
          </p:cNvPr>
          <p:cNvSpPr>
            <a:spLocks noGrp="1"/>
          </p:cNvSpPr>
          <p:nvPr>
            <p:ph type="sldNum" sz="quarter" idx="12"/>
          </p:nvPr>
        </p:nvSpPr>
        <p:spPr/>
        <p:txBody>
          <a:bodyPr/>
          <a:lstStyle/>
          <a:p>
            <a:fld id="{ADA764C8-A8C5-4401-84D4-B8FB77136865}" type="slidenum">
              <a:rPr lang="pl-PL" smtClean="0"/>
              <a:t>‹#›</a:t>
            </a:fld>
            <a:endParaRPr lang="pl-PL"/>
          </a:p>
        </p:txBody>
      </p:sp>
    </p:spTree>
    <p:extLst>
      <p:ext uri="{BB962C8B-B14F-4D97-AF65-F5344CB8AC3E}">
        <p14:creationId xmlns:p14="http://schemas.microsoft.com/office/powerpoint/2010/main" val="983202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A56B05-A866-6033-112F-0CF4FBB61521}"/>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710818CB-E832-9920-A30D-7E187FC001F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17012463-0CF1-283C-4B77-6017C4E56E81}"/>
              </a:ext>
            </a:extLst>
          </p:cNvPr>
          <p:cNvSpPr>
            <a:spLocks noGrp="1"/>
          </p:cNvSpPr>
          <p:nvPr>
            <p:ph type="dt" sz="half" idx="10"/>
          </p:nvPr>
        </p:nvSpPr>
        <p:spPr/>
        <p:txBody>
          <a:bodyPr/>
          <a:lstStyle/>
          <a:p>
            <a:fld id="{B93335D8-C4A7-4FCA-A600-5BFE63C21ADD}" type="datetimeFigureOut">
              <a:rPr lang="pl-PL" smtClean="0"/>
              <a:t>28.01.2026</a:t>
            </a:fld>
            <a:endParaRPr lang="pl-PL"/>
          </a:p>
        </p:txBody>
      </p:sp>
      <p:sp>
        <p:nvSpPr>
          <p:cNvPr id="5" name="Symbol zastępczy stopki 4">
            <a:extLst>
              <a:ext uri="{FF2B5EF4-FFF2-40B4-BE49-F238E27FC236}">
                <a16:creationId xmlns:a16="http://schemas.microsoft.com/office/drawing/2014/main" id="{68B752AC-219F-FB19-21C2-B70B9516A2E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D1D41FBF-3553-90C2-DB82-64C84C04EA8C}"/>
              </a:ext>
            </a:extLst>
          </p:cNvPr>
          <p:cNvSpPr>
            <a:spLocks noGrp="1"/>
          </p:cNvSpPr>
          <p:nvPr>
            <p:ph type="sldNum" sz="quarter" idx="12"/>
          </p:nvPr>
        </p:nvSpPr>
        <p:spPr/>
        <p:txBody>
          <a:bodyPr/>
          <a:lstStyle/>
          <a:p>
            <a:fld id="{ADA764C8-A8C5-4401-84D4-B8FB77136865}" type="slidenum">
              <a:rPr lang="pl-PL" smtClean="0"/>
              <a:t>‹#›</a:t>
            </a:fld>
            <a:endParaRPr lang="pl-PL"/>
          </a:p>
        </p:txBody>
      </p:sp>
    </p:spTree>
    <p:extLst>
      <p:ext uri="{BB962C8B-B14F-4D97-AF65-F5344CB8AC3E}">
        <p14:creationId xmlns:p14="http://schemas.microsoft.com/office/powerpoint/2010/main" val="3065420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11782D-144A-8998-042C-C52E1DA9E0A0}"/>
              </a:ext>
            </a:extLst>
          </p:cNvPr>
          <p:cNvSpPr>
            <a:spLocks noGrp="1"/>
          </p:cNvSpPr>
          <p:nvPr>
            <p:ph type="title"/>
          </p:nvPr>
        </p:nvSpPr>
        <p:spPr>
          <a:xfrm>
            <a:off x="831850" y="1709738"/>
            <a:ext cx="10512425"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6714B9DC-8D8E-7757-29FF-7F4EE7B3ED10}"/>
              </a:ext>
            </a:extLst>
          </p:cNvPr>
          <p:cNvSpPr>
            <a:spLocks noGrp="1"/>
          </p:cNvSpPr>
          <p:nvPr>
            <p:ph type="body" idx="1"/>
          </p:nvPr>
        </p:nvSpPr>
        <p:spPr>
          <a:xfrm>
            <a:off x="831850" y="4589463"/>
            <a:ext cx="10512425"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9DF2DFCF-C1E8-249A-4F6B-0FE64D3E8764}"/>
              </a:ext>
            </a:extLst>
          </p:cNvPr>
          <p:cNvSpPr>
            <a:spLocks noGrp="1"/>
          </p:cNvSpPr>
          <p:nvPr>
            <p:ph type="dt" sz="half" idx="10"/>
          </p:nvPr>
        </p:nvSpPr>
        <p:spPr/>
        <p:txBody>
          <a:bodyPr/>
          <a:lstStyle/>
          <a:p>
            <a:fld id="{B93335D8-C4A7-4FCA-A600-5BFE63C21ADD}" type="datetimeFigureOut">
              <a:rPr lang="pl-PL" smtClean="0"/>
              <a:t>28.01.2026</a:t>
            </a:fld>
            <a:endParaRPr lang="pl-PL"/>
          </a:p>
        </p:txBody>
      </p:sp>
      <p:sp>
        <p:nvSpPr>
          <p:cNvPr id="5" name="Symbol zastępczy stopki 4">
            <a:extLst>
              <a:ext uri="{FF2B5EF4-FFF2-40B4-BE49-F238E27FC236}">
                <a16:creationId xmlns:a16="http://schemas.microsoft.com/office/drawing/2014/main" id="{2506CFFE-2035-207D-6FA7-FBC770A9AD2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FF11697-952D-C160-68BB-272FA3302F0E}"/>
              </a:ext>
            </a:extLst>
          </p:cNvPr>
          <p:cNvSpPr>
            <a:spLocks noGrp="1"/>
          </p:cNvSpPr>
          <p:nvPr>
            <p:ph type="sldNum" sz="quarter" idx="12"/>
          </p:nvPr>
        </p:nvSpPr>
        <p:spPr/>
        <p:txBody>
          <a:bodyPr/>
          <a:lstStyle/>
          <a:p>
            <a:fld id="{ADA764C8-A8C5-4401-84D4-B8FB77136865}" type="slidenum">
              <a:rPr lang="pl-PL" smtClean="0"/>
              <a:t>‹#›</a:t>
            </a:fld>
            <a:endParaRPr lang="pl-PL"/>
          </a:p>
        </p:txBody>
      </p:sp>
    </p:spTree>
    <p:extLst>
      <p:ext uri="{BB962C8B-B14F-4D97-AF65-F5344CB8AC3E}">
        <p14:creationId xmlns:p14="http://schemas.microsoft.com/office/powerpoint/2010/main" val="1464387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FE6A257-560C-9EEC-B5C8-B149FD59A36E}"/>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2B448521-0E6A-1CAA-2D87-3D4563E58702}"/>
              </a:ext>
            </a:extLst>
          </p:cNvPr>
          <p:cNvSpPr>
            <a:spLocks noGrp="1"/>
          </p:cNvSpPr>
          <p:nvPr>
            <p:ph sz="half" idx="1"/>
          </p:nvPr>
        </p:nvSpPr>
        <p:spPr>
          <a:xfrm>
            <a:off x="838200" y="1825625"/>
            <a:ext cx="5180013"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267E48F8-C710-A0DF-6A84-CD1248212692}"/>
              </a:ext>
            </a:extLst>
          </p:cNvPr>
          <p:cNvSpPr>
            <a:spLocks noGrp="1"/>
          </p:cNvSpPr>
          <p:nvPr>
            <p:ph sz="half" idx="2"/>
          </p:nvPr>
        </p:nvSpPr>
        <p:spPr>
          <a:xfrm>
            <a:off x="6170613" y="1825625"/>
            <a:ext cx="5180012"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DF598BCD-4ED0-4D3D-47ED-35CB209705AD}"/>
              </a:ext>
            </a:extLst>
          </p:cNvPr>
          <p:cNvSpPr>
            <a:spLocks noGrp="1"/>
          </p:cNvSpPr>
          <p:nvPr>
            <p:ph type="dt" sz="half" idx="10"/>
          </p:nvPr>
        </p:nvSpPr>
        <p:spPr/>
        <p:txBody>
          <a:bodyPr/>
          <a:lstStyle/>
          <a:p>
            <a:fld id="{B93335D8-C4A7-4FCA-A600-5BFE63C21ADD}" type="datetimeFigureOut">
              <a:rPr lang="pl-PL" smtClean="0"/>
              <a:t>28.01.2026</a:t>
            </a:fld>
            <a:endParaRPr lang="pl-PL"/>
          </a:p>
        </p:txBody>
      </p:sp>
      <p:sp>
        <p:nvSpPr>
          <p:cNvPr id="6" name="Symbol zastępczy stopki 5">
            <a:extLst>
              <a:ext uri="{FF2B5EF4-FFF2-40B4-BE49-F238E27FC236}">
                <a16:creationId xmlns:a16="http://schemas.microsoft.com/office/drawing/2014/main" id="{ABBF02D8-3B48-1DDE-F33B-7BDDA37E9CF1}"/>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E62840D4-F067-A2B9-DC32-B12B9856BCD7}"/>
              </a:ext>
            </a:extLst>
          </p:cNvPr>
          <p:cNvSpPr>
            <a:spLocks noGrp="1"/>
          </p:cNvSpPr>
          <p:nvPr>
            <p:ph type="sldNum" sz="quarter" idx="12"/>
          </p:nvPr>
        </p:nvSpPr>
        <p:spPr/>
        <p:txBody>
          <a:bodyPr/>
          <a:lstStyle/>
          <a:p>
            <a:fld id="{ADA764C8-A8C5-4401-84D4-B8FB77136865}" type="slidenum">
              <a:rPr lang="pl-PL" smtClean="0"/>
              <a:t>‹#›</a:t>
            </a:fld>
            <a:endParaRPr lang="pl-PL"/>
          </a:p>
        </p:txBody>
      </p:sp>
    </p:spTree>
    <p:extLst>
      <p:ext uri="{BB962C8B-B14F-4D97-AF65-F5344CB8AC3E}">
        <p14:creationId xmlns:p14="http://schemas.microsoft.com/office/powerpoint/2010/main" val="1558940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858000E-15EA-7ECC-F2F1-96F53C5A8615}"/>
              </a:ext>
            </a:extLst>
          </p:cNvPr>
          <p:cNvSpPr>
            <a:spLocks noGrp="1"/>
          </p:cNvSpPr>
          <p:nvPr>
            <p:ph type="title"/>
          </p:nvPr>
        </p:nvSpPr>
        <p:spPr>
          <a:xfrm>
            <a:off x="839788" y="365125"/>
            <a:ext cx="10512425"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165CF8B5-9A12-C8AD-1A1A-4248C77F808E}"/>
              </a:ext>
            </a:extLst>
          </p:cNvPr>
          <p:cNvSpPr>
            <a:spLocks noGrp="1"/>
          </p:cNvSpPr>
          <p:nvPr>
            <p:ph type="body" idx="1"/>
          </p:nvPr>
        </p:nvSpPr>
        <p:spPr>
          <a:xfrm>
            <a:off x="839788" y="1681163"/>
            <a:ext cx="51562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BB76B025-96E9-1EEE-19FD-77E0D0ABE92A}"/>
              </a:ext>
            </a:extLst>
          </p:cNvPr>
          <p:cNvSpPr>
            <a:spLocks noGrp="1"/>
          </p:cNvSpPr>
          <p:nvPr>
            <p:ph sz="half" idx="2"/>
          </p:nvPr>
        </p:nvSpPr>
        <p:spPr>
          <a:xfrm>
            <a:off x="839788" y="2505075"/>
            <a:ext cx="5156200"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380D3EA1-53D1-666B-20C5-395F513FED80}"/>
              </a:ext>
            </a:extLst>
          </p:cNvPr>
          <p:cNvSpPr>
            <a:spLocks noGrp="1"/>
          </p:cNvSpPr>
          <p:nvPr>
            <p:ph type="body" sz="quarter" idx="3"/>
          </p:nvPr>
        </p:nvSpPr>
        <p:spPr>
          <a:xfrm>
            <a:off x="6170613" y="1681163"/>
            <a:ext cx="5181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AF3D9A5B-FBD4-A00F-BD62-309408DC2072}"/>
              </a:ext>
            </a:extLst>
          </p:cNvPr>
          <p:cNvSpPr>
            <a:spLocks noGrp="1"/>
          </p:cNvSpPr>
          <p:nvPr>
            <p:ph sz="quarter" idx="4"/>
          </p:nvPr>
        </p:nvSpPr>
        <p:spPr>
          <a:xfrm>
            <a:off x="6170613" y="2505075"/>
            <a:ext cx="5181600"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F1D9C427-C0F5-0DD1-880E-BB5A10284BC4}"/>
              </a:ext>
            </a:extLst>
          </p:cNvPr>
          <p:cNvSpPr>
            <a:spLocks noGrp="1"/>
          </p:cNvSpPr>
          <p:nvPr>
            <p:ph type="dt" sz="half" idx="10"/>
          </p:nvPr>
        </p:nvSpPr>
        <p:spPr/>
        <p:txBody>
          <a:bodyPr/>
          <a:lstStyle/>
          <a:p>
            <a:fld id="{B93335D8-C4A7-4FCA-A600-5BFE63C21ADD}" type="datetimeFigureOut">
              <a:rPr lang="pl-PL" smtClean="0"/>
              <a:t>28.01.2026</a:t>
            </a:fld>
            <a:endParaRPr lang="pl-PL"/>
          </a:p>
        </p:txBody>
      </p:sp>
      <p:sp>
        <p:nvSpPr>
          <p:cNvPr id="8" name="Symbol zastępczy stopki 7">
            <a:extLst>
              <a:ext uri="{FF2B5EF4-FFF2-40B4-BE49-F238E27FC236}">
                <a16:creationId xmlns:a16="http://schemas.microsoft.com/office/drawing/2014/main" id="{7EACEC22-D80C-73CC-0252-9855816BF2F7}"/>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090353B9-E7ED-AB1F-D68F-4CB2E4B9D602}"/>
              </a:ext>
            </a:extLst>
          </p:cNvPr>
          <p:cNvSpPr>
            <a:spLocks noGrp="1"/>
          </p:cNvSpPr>
          <p:nvPr>
            <p:ph type="sldNum" sz="quarter" idx="12"/>
          </p:nvPr>
        </p:nvSpPr>
        <p:spPr/>
        <p:txBody>
          <a:bodyPr/>
          <a:lstStyle/>
          <a:p>
            <a:fld id="{ADA764C8-A8C5-4401-84D4-B8FB77136865}" type="slidenum">
              <a:rPr lang="pl-PL" smtClean="0"/>
              <a:t>‹#›</a:t>
            </a:fld>
            <a:endParaRPr lang="pl-PL"/>
          </a:p>
        </p:txBody>
      </p:sp>
    </p:spTree>
    <p:extLst>
      <p:ext uri="{BB962C8B-B14F-4D97-AF65-F5344CB8AC3E}">
        <p14:creationId xmlns:p14="http://schemas.microsoft.com/office/powerpoint/2010/main" val="3365672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C0778F8-3ADF-8693-0502-5E3493D2EB06}"/>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9CCFBA66-2B4F-DF22-7184-3BD154B4EB0A}"/>
              </a:ext>
            </a:extLst>
          </p:cNvPr>
          <p:cNvSpPr>
            <a:spLocks noGrp="1"/>
          </p:cNvSpPr>
          <p:nvPr>
            <p:ph type="dt" sz="half" idx="10"/>
          </p:nvPr>
        </p:nvSpPr>
        <p:spPr/>
        <p:txBody>
          <a:bodyPr/>
          <a:lstStyle/>
          <a:p>
            <a:fld id="{B93335D8-C4A7-4FCA-A600-5BFE63C21ADD}" type="datetimeFigureOut">
              <a:rPr lang="pl-PL" smtClean="0"/>
              <a:t>28.01.2026</a:t>
            </a:fld>
            <a:endParaRPr lang="pl-PL"/>
          </a:p>
        </p:txBody>
      </p:sp>
      <p:sp>
        <p:nvSpPr>
          <p:cNvPr id="4" name="Symbol zastępczy stopki 3">
            <a:extLst>
              <a:ext uri="{FF2B5EF4-FFF2-40B4-BE49-F238E27FC236}">
                <a16:creationId xmlns:a16="http://schemas.microsoft.com/office/drawing/2014/main" id="{2751646C-B718-FB5F-6BFD-7C2267B70BD7}"/>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DF7A1A5E-F665-F274-4A29-9C84F7844DA9}"/>
              </a:ext>
            </a:extLst>
          </p:cNvPr>
          <p:cNvSpPr>
            <a:spLocks noGrp="1"/>
          </p:cNvSpPr>
          <p:nvPr>
            <p:ph type="sldNum" sz="quarter" idx="12"/>
          </p:nvPr>
        </p:nvSpPr>
        <p:spPr/>
        <p:txBody>
          <a:bodyPr/>
          <a:lstStyle/>
          <a:p>
            <a:fld id="{ADA764C8-A8C5-4401-84D4-B8FB77136865}" type="slidenum">
              <a:rPr lang="pl-PL" smtClean="0"/>
              <a:t>‹#›</a:t>
            </a:fld>
            <a:endParaRPr lang="pl-PL"/>
          </a:p>
        </p:txBody>
      </p:sp>
    </p:spTree>
    <p:extLst>
      <p:ext uri="{BB962C8B-B14F-4D97-AF65-F5344CB8AC3E}">
        <p14:creationId xmlns:p14="http://schemas.microsoft.com/office/powerpoint/2010/main" val="1791034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29E7CEB8-D99A-29F5-AE60-EE883AEEF381}"/>
              </a:ext>
            </a:extLst>
          </p:cNvPr>
          <p:cNvSpPr>
            <a:spLocks noGrp="1"/>
          </p:cNvSpPr>
          <p:nvPr>
            <p:ph type="dt" sz="half" idx="10"/>
          </p:nvPr>
        </p:nvSpPr>
        <p:spPr/>
        <p:txBody>
          <a:bodyPr/>
          <a:lstStyle/>
          <a:p>
            <a:fld id="{B93335D8-C4A7-4FCA-A600-5BFE63C21ADD}" type="datetimeFigureOut">
              <a:rPr lang="pl-PL" smtClean="0"/>
              <a:t>28.01.2026</a:t>
            </a:fld>
            <a:endParaRPr lang="pl-PL"/>
          </a:p>
        </p:txBody>
      </p:sp>
      <p:sp>
        <p:nvSpPr>
          <p:cNvPr id="3" name="Symbol zastępczy stopki 2">
            <a:extLst>
              <a:ext uri="{FF2B5EF4-FFF2-40B4-BE49-F238E27FC236}">
                <a16:creationId xmlns:a16="http://schemas.microsoft.com/office/drawing/2014/main" id="{ABEFBC8C-B3DF-42A1-48F1-6AEC95369C3A}"/>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A2D7AB84-D4C0-662B-1EE0-FB2D8DDF051D}"/>
              </a:ext>
            </a:extLst>
          </p:cNvPr>
          <p:cNvSpPr>
            <a:spLocks noGrp="1"/>
          </p:cNvSpPr>
          <p:nvPr>
            <p:ph type="sldNum" sz="quarter" idx="12"/>
          </p:nvPr>
        </p:nvSpPr>
        <p:spPr/>
        <p:txBody>
          <a:bodyPr/>
          <a:lstStyle/>
          <a:p>
            <a:fld id="{ADA764C8-A8C5-4401-84D4-B8FB77136865}" type="slidenum">
              <a:rPr lang="pl-PL" smtClean="0"/>
              <a:t>‹#›</a:t>
            </a:fld>
            <a:endParaRPr lang="pl-PL"/>
          </a:p>
        </p:txBody>
      </p:sp>
    </p:spTree>
    <p:extLst>
      <p:ext uri="{BB962C8B-B14F-4D97-AF65-F5344CB8AC3E}">
        <p14:creationId xmlns:p14="http://schemas.microsoft.com/office/powerpoint/2010/main" val="3832502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bg>
      <p:bgPr>
        <a:gradFill flip="none" rotWithShape="1">
          <a:gsLst>
            <a:gs pos="17000">
              <a:schemeClr val="bg2">
                <a:lumMod val="75000"/>
              </a:schemeClr>
            </a:gs>
            <a:gs pos="71000">
              <a:schemeClr val="bg2">
                <a:tint val="100000"/>
                <a:shade val="40000"/>
                <a:satMod val="100000"/>
              </a:schemeClr>
            </a:gs>
            <a:gs pos="100000">
              <a:schemeClr val="bg2">
                <a:shade val="5000"/>
                <a:sat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dirty="0"/>
              <a:t>Kliknij, aby edytować styl</a:t>
            </a:r>
            <a:endParaRPr dirty="0"/>
          </a:p>
        </p:txBody>
      </p:sp>
      <p:sp>
        <p:nvSpPr>
          <p:cNvPr id="3" name="Zawartość — symbol zastępczy 2"/>
          <p:cNvSpPr>
            <a:spLocks noGrp="1"/>
          </p:cNvSpPr>
          <p:nvPr>
            <p:ph idx="1"/>
          </p:nvPr>
        </p:nvSpPr>
        <p:spPr/>
        <p:txBody>
          <a:bodyPr rtlCol="0">
            <a:normAutofit/>
          </a:bodyPr>
          <a:lstStyle>
            <a:lvl1pPr>
              <a:defRPr sz="1800"/>
            </a:lvl1pPr>
            <a:lvl2pPr>
              <a:defRPr sz="1600"/>
            </a:lvl2pPr>
            <a:lvl3pPr>
              <a:defRPr sz="1400"/>
            </a:lvl3pPr>
            <a:lvl4pPr>
              <a:defRPr sz="1200"/>
            </a:lvl4pPr>
            <a:lvl5pPr algn="l" rtl="0">
              <a:defRPr sz="1100"/>
            </a:lvl5pPr>
            <a:lvl6pPr algn="l" rtl="0">
              <a:defRPr/>
            </a:lvl6pPr>
            <a:lvl7pPr algn="l" rtl="0">
              <a:defRPr/>
            </a:lvl7pPr>
            <a:lvl8pPr algn="l" rtl="0">
              <a:defRPr/>
            </a:lvl8pPr>
            <a:lvl9pPr algn="l" rtl="0">
              <a:defRPr/>
            </a:lvl9pPr>
          </a:lstStyle>
          <a:p>
            <a:pPr lvl="0" rtl="0"/>
            <a:r>
              <a:rPr lang="pl-PL" dirty="0"/>
              <a:t>Kliknij, aby edytować style wzorca tekstu</a:t>
            </a:r>
          </a:p>
          <a:p>
            <a:pPr lvl="1" rtl="0"/>
            <a:r>
              <a:rPr lang="pl-PL" dirty="0"/>
              <a:t>Drugi poziom</a:t>
            </a:r>
          </a:p>
          <a:p>
            <a:pPr lvl="2" rtl="0"/>
            <a:r>
              <a:rPr lang="pl-PL" dirty="0"/>
              <a:t>Trzeci poziom</a:t>
            </a:r>
          </a:p>
          <a:p>
            <a:pPr lvl="3" rtl="0"/>
            <a:r>
              <a:rPr lang="pl-PL" dirty="0"/>
              <a:t>Czwarty poziom</a:t>
            </a:r>
          </a:p>
          <a:p>
            <a:pPr lvl="4" rtl="0"/>
            <a:r>
              <a:rPr lang="pl-PL" dirty="0"/>
              <a:t>Piąty poziom</a:t>
            </a:r>
            <a:endParaRPr dirty="0"/>
          </a:p>
        </p:txBody>
      </p:sp>
      <p:sp>
        <p:nvSpPr>
          <p:cNvPr id="5" name="Stopka — symbol zastępczy 4"/>
          <p:cNvSpPr>
            <a:spLocks noGrp="1"/>
          </p:cNvSpPr>
          <p:nvPr>
            <p:ph type="ftr" sz="quarter" idx="11"/>
          </p:nvPr>
        </p:nvSpPr>
        <p:spPr/>
        <p:txBody>
          <a:bodyPr rtlCol="0"/>
          <a:lstStyle/>
          <a:p>
            <a:pPr rtl="0"/>
            <a:endParaRPr/>
          </a:p>
        </p:txBody>
      </p:sp>
      <p:sp>
        <p:nvSpPr>
          <p:cNvPr id="4" name="Data — symbol zastępczy 3"/>
          <p:cNvSpPr>
            <a:spLocks noGrp="1"/>
          </p:cNvSpPr>
          <p:nvPr>
            <p:ph type="dt" sz="half" idx="10"/>
          </p:nvPr>
        </p:nvSpPr>
        <p:spPr/>
        <p:txBody>
          <a:bodyPr rtlCol="0"/>
          <a:lstStyle/>
          <a:p>
            <a:pPr rtl="0"/>
            <a:r>
              <a:rPr lang="en-US"/>
              <a:t>2016-06-24</a:t>
            </a:r>
            <a:endParaRPr/>
          </a:p>
        </p:txBody>
      </p:sp>
      <p:sp>
        <p:nvSpPr>
          <p:cNvPr id="6" name="Numer slajdu — symbol zastępczy 5"/>
          <p:cNvSpPr>
            <a:spLocks noGrp="1"/>
          </p:cNvSpPr>
          <p:nvPr>
            <p:ph type="sldNum" sz="quarter" idx="12"/>
          </p:nvPr>
        </p:nvSpPr>
        <p:spPr/>
        <p:txBody>
          <a:bodyPr rtlCol="0"/>
          <a:lstStyle/>
          <a:p>
            <a:pPr rtl="0"/>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A898FD8-287A-10AE-B44F-DF29A9F770A1}"/>
              </a:ext>
            </a:extLst>
          </p:cNvPr>
          <p:cNvSpPr>
            <a:spLocks noGrp="1"/>
          </p:cNvSpPr>
          <p:nvPr>
            <p:ph type="title"/>
          </p:nvPr>
        </p:nvSpPr>
        <p:spPr>
          <a:xfrm>
            <a:off x="839788" y="457200"/>
            <a:ext cx="3930650"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9CB3C92D-39D2-8D48-3C6F-F9EA8CA2BDAD}"/>
              </a:ext>
            </a:extLst>
          </p:cNvPr>
          <p:cNvSpPr>
            <a:spLocks noGrp="1"/>
          </p:cNvSpPr>
          <p:nvPr>
            <p:ph idx="1"/>
          </p:nvPr>
        </p:nvSpPr>
        <p:spPr>
          <a:xfrm>
            <a:off x="5181600" y="987425"/>
            <a:ext cx="61706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F514D982-3F71-4879-2B5A-835F500CF533}"/>
              </a:ext>
            </a:extLst>
          </p:cNvPr>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EE68B275-1AD8-A84E-C2A1-044A60C47E1D}"/>
              </a:ext>
            </a:extLst>
          </p:cNvPr>
          <p:cNvSpPr>
            <a:spLocks noGrp="1"/>
          </p:cNvSpPr>
          <p:nvPr>
            <p:ph type="dt" sz="half" idx="10"/>
          </p:nvPr>
        </p:nvSpPr>
        <p:spPr/>
        <p:txBody>
          <a:bodyPr/>
          <a:lstStyle/>
          <a:p>
            <a:fld id="{B93335D8-C4A7-4FCA-A600-5BFE63C21ADD}" type="datetimeFigureOut">
              <a:rPr lang="pl-PL" smtClean="0"/>
              <a:t>28.01.2026</a:t>
            </a:fld>
            <a:endParaRPr lang="pl-PL"/>
          </a:p>
        </p:txBody>
      </p:sp>
      <p:sp>
        <p:nvSpPr>
          <p:cNvPr id="6" name="Symbol zastępczy stopki 5">
            <a:extLst>
              <a:ext uri="{FF2B5EF4-FFF2-40B4-BE49-F238E27FC236}">
                <a16:creationId xmlns:a16="http://schemas.microsoft.com/office/drawing/2014/main" id="{4004F4ED-E58B-74E9-EA63-93158CE34C9E}"/>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CDA383FA-BF3D-038D-AF94-F2D3BBF1CFB7}"/>
              </a:ext>
            </a:extLst>
          </p:cNvPr>
          <p:cNvSpPr>
            <a:spLocks noGrp="1"/>
          </p:cNvSpPr>
          <p:nvPr>
            <p:ph type="sldNum" sz="quarter" idx="12"/>
          </p:nvPr>
        </p:nvSpPr>
        <p:spPr/>
        <p:txBody>
          <a:bodyPr/>
          <a:lstStyle/>
          <a:p>
            <a:fld id="{ADA764C8-A8C5-4401-84D4-B8FB77136865}" type="slidenum">
              <a:rPr lang="pl-PL" smtClean="0"/>
              <a:t>‹#›</a:t>
            </a:fld>
            <a:endParaRPr lang="pl-PL"/>
          </a:p>
        </p:txBody>
      </p:sp>
    </p:spTree>
    <p:extLst>
      <p:ext uri="{BB962C8B-B14F-4D97-AF65-F5344CB8AC3E}">
        <p14:creationId xmlns:p14="http://schemas.microsoft.com/office/powerpoint/2010/main" val="1100840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7712451-04DE-1B5C-B87D-8C1810C9BFAE}"/>
              </a:ext>
            </a:extLst>
          </p:cNvPr>
          <p:cNvSpPr>
            <a:spLocks noGrp="1"/>
          </p:cNvSpPr>
          <p:nvPr>
            <p:ph type="title"/>
          </p:nvPr>
        </p:nvSpPr>
        <p:spPr>
          <a:xfrm>
            <a:off x="839788" y="457200"/>
            <a:ext cx="3930650"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A9E028C7-D8C5-4851-37E1-921F03A2B3EE}"/>
              </a:ext>
            </a:extLst>
          </p:cNvPr>
          <p:cNvSpPr>
            <a:spLocks noGrp="1"/>
          </p:cNvSpPr>
          <p:nvPr>
            <p:ph type="pic" idx="1"/>
          </p:nvPr>
        </p:nvSpPr>
        <p:spPr>
          <a:xfrm>
            <a:off x="5181600" y="987425"/>
            <a:ext cx="61706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681427BC-84FB-ADB0-15C9-15A92431F3FD}"/>
              </a:ext>
            </a:extLst>
          </p:cNvPr>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99D281FB-245C-8EDD-7B4C-D3CECBD6D142}"/>
              </a:ext>
            </a:extLst>
          </p:cNvPr>
          <p:cNvSpPr>
            <a:spLocks noGrp="1"/>
          </p:cNvSpPr>
          <p:nvPr>
            <p:ph type="dt" sz="half" idx="10"/>
          </p:nvPr>
        </p:nvSpPr>
        <p:spPr/>
        <p:txBody>
          <a:bodyPr/>
          <a:lstStyle/>
          <a:p>
            <a:fld id="{B93335D8-C4A7-4FCA-A600-5BFE63C21ADD}" type="datetimeFigureOut">
              <a:rPr lang="pl-PL" smtClean="0"/>
              <a:t>28.01.2026</a:t>
            </a:fld>
            <a:endParaRPr lang="pl-PL"/>
          </a:p>
        </p:txBody>
      </p:sp>
      <p:sp>
        <p:nvSpPr>
          <p:cNvPr id="6" name="Symbol zastępczy stopki 5">
            <a:extLst>
              <a:ext uri="{FF2B5EF4-FFF2-40B4-BE49-F238E27FC236}">
                <a16:creationId xmlns:a16="http://schemas.microsoft.com/office/drawing/2014/main" id="{EBDD971D-AA09-DC45-9211-63D696EB9CC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EAB7F728-5942-859F-C9B5-7CB4BA610FF2}"/>
              </a:ext>
            </a:extLst>
          </p:cNvPr>
          <p:cNvSpPr>
            <a:spLocks noGrp="1"/>
          </p:cNvSpPr>
          <p:nvPr>
            <p:ph type="sldNum" sz="quarter" idx="12"/>
          </p:nvPr>
        </p:nvSpPr>
        <p:spPr/>
        <p:txBody>
          <a:bodyPr/>
          <a:lstStyle/>
          <a:p>
            <a:fld id="{ADA764C8-A8C5-4401-84D4-B8FB77136865}" type="slidenum">
              <a:rPr lang="pl-PL" smtClean="0"/>
              <a:t>‹#›</a:t>
            </a:fld>
            <a:endParaRPr lang="pl-PL"/>
          </a:p>
        </p:txBody>
      </p:sp>
    </p:spTree>
    <p:extLst>
      <p:ext uri="{BB962C8B-B14F-4D97-AF65-F5344CB8AC3E}">
        <p14:creationId xmlns:p14="http://schemas.microsoft.com/office/powerpoint/2010/main" val="3866255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78ED9CE-E0A2-C8D6-820A-C966441B30A5}"/>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8BA854DD-E4F3-E335-E02D-C46E51D82D79}"/>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5820C0A-0624-17DB-28B0-011D43059024}"/>
              </a:ext>
            </a:extLst>
          </p:cNvPr>
          <p:cNvSpPr>
            <a:spLocks noGrp="1"/>
          </p:cNvSpPr>
          <p:nvPr>
            <p:ph type="dt" sz="half" idx="10"/>
          </p:nvPr>
        </p:nvSpPr>
        <p:spPr/>
        <p:txBody>
          <a:bodyPr/>
          <a:lstStyle/>
          <a:p>
            <a:fld id="{B93335D8-C4A7-4FCA-A600-5BFE63C21ADD}" type="datetimeFigureOut">
              <a:rPr lang="pl-PL" smtClean="0"/>
              <a:t>28.01.2026</a:t>
            </a:fld>
            <a:endParaRPr lang="pl-PL"/>
          </a:p>
        </p:txBody>
      </p:sp>
      <p:sp>
        <p:nvSpPr>
          <p:cNvPr id="5" name="Symbol zastępczy stopki 4">
            <a:extLst>
              <a:ext uri="{FF2B5EF4-FFF2-40B4-BE49-F238E27FC236}">
                <a16:creationId xmlns:a16="http://schemas.microsoft.com/office/drawing/2014/main" id="{C457585B-DFF4-F755-657B-CBFF51AA6ED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986C04D-E58D-612D-31A3-CC7C07554963}"/>
              </a:ext>
            </a:extLst>
          </p:cNvPr>
          <p:cNvSpPr>
            <a:spLocks noGrp="1"/>
          </p:cNvSpPr>
          <p:nvPr>
            <p:ph type="sldNum" sz="quarter" idx="12"/>
          </p:nvPr>
        </p:nvSpPr>
        <p:spPr/>
        <p:txBody>
          <a:bodyPr/>
          <a:lstStyle/>
          <a:p>
            <a:fld id="{ADA764C8-A8C5-4401-84D4-B8FB77136865}" type="slidenum">
              <a:rPr lang="pl-PL" smtClean="0"/>
              <a:t>‹#›</a:t>
            </a:fld>
            <a:endParaRPr lang="pl-PL"/>
          </a:p>
        </p:txBody>
      </p:sp>
    </p:spTree>
    <p:extLst>
      <p:ext uri="{BB962C8B-B14F-4D97-AF65-F5344CB8AC3E}">
        <p14:creationId xmlns:p14="http://schemas.microsoft.com/office/powerpoint/2010/main" val="1049919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3199867E-2721-E193-D5FE-DD1DA93848EE}"/>
              </a:ext>
            </a:extLst>
          </p:cNvPr>
          <p:cNvSpPr>
            <a:spLocks noGrp="1"/>
          </p:cNvSpPr>
          <p:nvPr>
            <p:ph type="title" orient="vert"/>
          </p:nvPr>
        </p:nvSpPr>
        <p:spPr>
          <a:xfrm>
            <a:off x="8723313" y="365125"/>
            <a:ext cx="2627312"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0C0940C1-A8F2-8A43-CE16-2174F1A9EB1E}"/>
              </a:ext>
            </a:extLst>
          </p:cNvPr>
          <p:cNvSpPr>
            <a:spLocks noGrp="1"/>
          </p:cNvSpPr>
          <p:nvPr>
            <p:ph type="body" orient="vert" idx="1"/>
          </p:nvPr>
        </p:nvSpPr>
        <p:spPr>
          <a:xfrm>
            <a:off x="838200" y="365125"/>
            <a:ext cx="7732713"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E231B35-A4BB-D622-6B77-ED42E387575B}"/>
              </a:ext>
            </a:extLst>
          </p:cNvPr>
          <p:cNvSpPr>
            <a:spLocks noGrp="1"/>
          </p:cNvSpPr>
          <p:nvPr>
            <p:ph type="dt" sz="half" idx="10"/>
          </p:nvPr>
        </p:nvSpPr>
        <p:spPr/>
        <p:txBody>
          <a:bodyPr/>
          <a:lstStyle/>
          <a:p>
            <a:fld id="{B93335D8-C4A7-4FCA-A600-5BFE63C21ADD}" type="datetimeFigureOut">
              <a:rPr lang="pl-PL" smtClean="0"/>
              <a:t>28.01.2026</a:t>
            </a:fld>
            <a:endParaRPr lang="pl-PL"/>
          </a:p>
        </p:txBody>
      </p:sp>
      <p:sp>
        <p:nvSpPr>
          <p:cNvPr id="5" name="Symbol zastępczy stopki 4">
            <a:extLst>
              <a:ext uri="{FF2B5EF4-FFF2-40B4-BE49-F238E27FC236}">
                <a16:creationId xmlns:a16="http://schemas.microsoft.com/office/drawing/2014/main" id="{425D7EC8-5E17-9838-1760-8F305F4D0BA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59D5C96A-349B-722A-66E7-999945C3E5F7}"/>
              </a:ext>
            </a:extLst>
          </p:cNvPr>
          <p:cNvSpPr>
            <a:spLocks noGrp="1"/>
          </p:cNvSpPr>
          <p:nvPr>
            <p:ph type="sldNum" sz="quarter" idx="12"/>
          </p:nvPr>
        </p:nvSpPr>
        <p:spPr/>
        <p:txBody>
          <a:bodyPr/>
          <a:lstStyle/>
          <a:p>
            <a:fld id="{ADA764C8-A8C5-4401-84D4-B8FB77136865}" type="slidenum">
              <a:rPr lang="pl-PL" smtClean="0"/>
              <a:t>‹#›</a:t>
            </a:fld>
            <a:endParaRPr lang="pl-PL"/>
          </a:p>
        </p:txBody>
      </p:sp>
    </p:spTree>
    <p:extLst>
      <p:ext uri="{BB962C8B-B14F-4D97-AF65-F5344CB8AC3E}">
        <p14:creationId xmlns:p14="http://schemas.microsoft.com/office/powerpoint/2010/main" val="344712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Pr>
        <a:gradFill flip="none" rotWithShape="1">
          <a:gsLst>
            <a:gs pos="17000">
              <a:schemeClr val="bg2">
                <a:lumMod val="75000"/>
              </a:schemeClr>
            </a:gs>
            <a:gs pos="71000">
              <a:schemeClr val="bg2">
                <a:tint val="100000"/>
                <a:shade val="40000"/>
                <a:satMod val="100000"/>
              </a:schemeClr>
            </a:gs>
            <a:gs pos="100000">
              <a:schemeClr val="bg2">
                <a:shade val="5000"/>
                <a:sat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1" name="Trójkąt równoramienny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2" name="Tytuł 1"/>
          <p:cNvSpPr>
            <a:spLocks noGrp="1"/>
          </p:cNvSpPr>
          <p:nvPr>
            <p:ph type="title"/>
          </p:nvPr>
        </p:nvSpPr>
        <p:spPr>
          <a:xfrm>
            <a:off x="914161" y="1268760"/>
            <a:ext cx="10360501" cy="1224136"/>
          </a:xfrm>
        </p:spPr>
        <p:txBody>
          <a:bodyPr rtlCol="0" anchor="t" anchorCtr="0">
            <a:noAutofit/>
          </a:bodyPr>
          <a:lstStyle>
            <a:lvl1pPr algn="ctr" rtl="0">
              <a:defRPr sz="4400" b="0" cap="all" baseline="0"/>
            </a:lvl1pPr>
          </a:lstStyle>
          <a:p>
            <a:pPr rtl="0"/>
            <a:r>
              <a:rPr lang="pl-PL" dirty="0"/>
              <a:t>Kliknij, aby edytować styl</a:t>
            </a:r>
            <a:endParaRPr dirty="0"/>
          </a:p>
        </p:txBody>
      </p:sp>
      <p:sp>
        <p:nvSpPr>
          <p:cNvPr id="3" name="Tekst — symbol zastępczy 2"/>
          <p:cNvSpPr>
            <a:spLocks noGrp="1"/>
          </p:cNvSpPr>
          <p:nvPr>
            <p:ph type="body" idx="1"/>
          </p:nvPr>
        </p:nvSpPr>
        <p:spPr>
          <a:xfrm>
            <a:off x="914161" y="2636912"/>
            <a:ext cx="10360501" cy="3600400"/>
          </a:xfrm>
        </p:spPr>
        <p:txBody>
          <a:bodyPr rtlCol="0" anchor="t" anchorCtr="0">
            <a:noAutofit/>
          </a:bodyPr>
          <a:lstStyle>
            <a:lvl1pPr marL="0" indent="0" algn="ctr" rtl="0">
              <a:lnSpc>
                <a:spcPct val="100000"/>
              </a:lnSpc>
              <a:spcBef>
                <a:spcPts val="0"/>
              </a:spcBef>
              <a:buClr>
                <a:schemeClr val="tx1"/>
              </a:buClr>
              <a:buFont typeface="+mj-lt"/>
              <a:buNone/>
              <a:defRPr sz="1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pl-PL" dirty="0"/>
              <a:t>Kliknij, aby edytować style wzorca tekstu</a:t>
            </a:r>
          </a:p>
        </p:txBody>
      </p:sp>
      <p:sp>
        <p:nvSpPr>
          <p:cNvPr id="5" name="Stopka — symbol zastępczy 4"/>
          <p:cNvSpPr>
            <a:spLocks noGrp="1"/>
          </p:cNvSpPr>
          <p:nvPr>
            <p:ph type="ftr" sz="quarter" idx="11"/>
          </p:nvPr>
        </p:nvSpPr>
        <p:spPr/>
        <p:txBody>
          <a:bodyPr rtlCol="0"/>
          <a:lstStyle/>
          <a:p>
            <a:pPr rtl="0"/>
            <a:endParaRPr/>
          </a:p>
        </p:txBody>
      </p:sp>
      <p:sp>
        <p:nvSpPr>
          <p:cNvPr id="4" name="Data — symbol zastępczy 3"/>
          <p:cNvSpPr>
            <a:spLocks noGrp="1"/>
          </p:cNvSpPr>
          <p:nvPr>
            <p:ph type="dt" sz="half" idx="10"/>
          </p:nvPr>
        </p:nvSpPr>
        <p:spPr/>
        <p:txBody>
          <a:bodyPr rtlCol="0"/>
          <a:lstStyle/>
          <a:p>
            <a:pPr rtl="0"/>
            <a:r>
              <a:rPr lang="en-US"/>
              <a:t>2016-06-24</a:t>
            </a:r>
            <a:endParaRPr/>
          </a:p>
        </p:txBody>
      </p:sp>
      <p:sp>
        <p:nvSpPr>
          <p:cNvPr id="6" name="Numer slajdu — symbol zastępczy 5"/>
          <p:cNvSpPr>
            <a:spLocks noGrp="1"/>
          </p:cNvSpPr>
          <p:nvPr>
            <p:ph type="sldNum" sz="quarter" idx="12"/>
          </p:nvPr>
        </p:nvSpPr>
        <p:spPr/>
        <p:txBody>
          <a:bodyPr rtlCol="0"/>
          <a:lstStyle/>
          <a:p>
            <a:pPr rtl="0"/>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914162" y="482600"/>
            <a:ext cx="10360501" cy="1219202"/>
          </a:xfrm>
        </p:spPr>
        <p:txBody>
          <a:bodyPr rtlCol="0"/>
          <a:lstStyle>
            <a:lvl1pPr>
              <a:defRPr/>
            </a:lvl1pPr>
          </a:lstStyle>
          <a:p>
            <a:pPr rtl="0"/>
            <a:r>
              <a:rPr lang="pl-PL" dirty="0"/>
              <a:t>Kliknij, aby edytować styl</a:t>
            </a:r>
            <a:endParaRPr dirty="0"/>
          </a:p>
        </p:txBody>
      </p:sp>
      <p:sp>
        <p:nvSpPr>
          <p:cNvPr id="3" name="Zawartość — symbol zastępczy 2"/>
          <p:cNvSpPr>
            <a:spLocks noGrp="1"/>
          </p:cNvSpPr>
          <p:nvPr>
            <p:ph sz="half" idx="1"/>
          </p:nvPr>
        </p:nvSpPr>
        <p:spPr>
          <a:xfrm>
            <a:off x="914162" y="1803401"/>
            <a:ext cx="4977104" cy="4470400"/>
          </a:xfrm>
        </p:spPr>
        <p:txBody>
          <a:bodyPr rtlCol="0">
            <a:normAutofit/>
          </a:bodyPr>
          <a:lstStyle>
            <a:lvl1pPr algn="l" rtl="0">
              <a:defRPr sz="2000"/>
            </a:lvl1pPr>
            <a:lvl2pPr algn="l" rtl="0">
              <a:defRPr sz="1800"/>
            </a:lvl2pPr>
            <a:lvl3pPr algn="l" rtl="0">
              <a:defRPr sz="1600"/>
            </a:lvl3pPr>
            <a:lvl4pPr algn="l" rtl="0">
              <a:defRPr sz="1400"/>
            </a:lvl4pPr>
            <a:lvl5pPr algn="l" rtl="0">
              <a:defRPr sz="1200"/>
            </a:lvl5pPr>
            <a:lvl6pPr algn="l" rtl="0">
              <a:defRPr sz="1400"/>
            </a:lvl6pPr>
            <a:lvl7pPr marL="2669581" algn="l" rtl="0">
              <a:defRPr sz="1400"/>
            </a:lvl7pPr>
            <a:lvl8pPr marL="2669581" algn="l" rtl="0">
              <a:defRPr sz="1400"/>
            </a:lvl8pPr>
            <a:lvl9pPr marL="2669581" algn="l" rtl="0">
              <a:defRPr sz="1400"/>
            </a:lvl9pPr>
          </a:lstStyle>
          <a:p>
            <a:pPr lvl="0" rtl="0"/>
            <a:r>
              <a:rPr lang="pl-PL" dirty="0"/>
              <a:t>Kliknij, aby edytować style wzorca tekstu</a:t>
            </a:r>
          </a:p>
          <a:p>
            <a:pPr lvl="1" rtl="0"/>
            <a:r>
              <a:rPr lang="pl-PL" dirty="0"/>
              <a:t>Drugi poziom</a:t>
            </a:r>
          </a:p>
          <a:p>
            <a:pPr lvl="2" rtl="0"/>
            <a:r>
              <a:rPr lang="pl-PL" dirty="0"/>
              <a:t>Trzeci poziom</a:t>
            </a:r>
          </a:p>
          <a:p>
            <a:pPr lvl="3" rtl="0"/>
            <a:r>
              <a:rPr lang="pl-PL" dirty="0"/>
              <a:t>Czwarty poziom</a:t>
            </a:r>
          </a:p>
          <a:p>
            <a:pPr lvl="4" rtl="0"/>
            <a:r>
              <a:rPr lang="pl-PL" dirty="0"/>
              <a:t>Piąty poziom</a:t>
            </a:r>
            <a:endParaRPr dirty="0"/>
          </a:p>
        </p:txBody>
      </p:sp>
      <p:sp>
        <p:nvSpPr>
          <p:cNvPr id="4" name="Zawartość — symbol zastępczy 3"/>
          <p:cNvSpPr>
            <a:spLocks noGrp="1"/>
          </p:cNvSpPr>
          <p:nvPr>
            <p:ph sz="half" idx="2"/>
          </p:nvPr>
        </p:nvSpPr>
        <p:spPr>
          <a:xfrm>
            <a:off x="6297559" y="1803401"/>
            <a:ext cx="4977104" cy="4470400"/>
          </a:xfrm>
        </p:spPr>
        <p:txBody>
          <a:bodyPr rtlCol="0">
            <a:normAutofit/>
          </a:bodyPr>
          <a:lstStyle>
            <a:lvl1pPr algn="l" rtl="0">
              <a:defRPr sz="2000"/>
            </a:lvl1pPr>
            <a:lvl2pPr algn="l" rtl="0">
              <a:defRPr sz="1800"/>
            </a:lvl2pPr>
            <a:lvl3pPr algn="l" rtl="0">
              <a:defRPr sz="1600"/>
            </a:lvl3pPr>
            <a:lvl4pPr algn="l" rtl="0">
              <a:defRPr sz="1400"/>
            </a:lvl4pPr>
            <a:lvl5pPr algn="l" rtl="0">
              <a:defRPr sz="1200"/>
            </a:lvl5pPr>
            <a:lvl6pPr marL="2669581" algn="l" rtl="0">
              <a:defRPr sz="1400" baseline="0"/>
            </a:lvl6pPr>
            <a:lvl7pPr marL="2669581" algn="l" rtl="0">
              <a:defRPr sz="1400" baseline="0"/>
            </a:lvl7pPr>
            <a:lvl8pPr marL="2669581" algn="l" rtl="0">
              <a:defRPr sz="1400" baseline="0"/>
            </a:lvl8pPr>
            <a:lvl9pPr marL="2669581" algn="l" rtl="0">
              <a:defRPr sz="1400" baseline="0"/>
            </a:lvl9pPr>
          </a:lstStyle>
          <a:p>
            <a:pPr lvl="0" rtl="0"/>
            <a:r>
              <a:rPr lang="pl-PL" dirty="0"/>
              <a:t>Kliknij, aby edytować style wzorca tekstu</a:t>
            </a:r>
          </a:p>
          <a:p>
            <a:pPr lvl="1" rtl="0"/>
            <a:r>
              <a:rPr lang="pl-PL" dirty="0"/>
              <a:t>Drugi poziom</a:t>
            </a:r>
          </a:p>
          <a:p>
            <a:pPr lvl="2" rtl="0"/>
            <a:r>
              <a:rPr lang="pl-PL" dirty="0"/>
              <a:t>Trzeci poziom</a:t>
            </a:r>
          </a:p>
          <a:p>
            <a:pPr lvl="3" rtl="0"/>
            <a:r>
              <a:rPr lang="pl-PL" dirty="0"/>
              <a:t>Czwarty poziom</a:t>
            </a:r>
          </a:p>
          <a:p>
            <a:pPr lvl="4" rtl="0"/>
            <a:r>
              <a:rPr lang="pl-PL" dirty="0"/>
              <a:t>Piąty poziom</a:t>
            </a:r>
            <a:endParaRPr dirty="0"/>
          </a:p>
        </p:txBody>
      </p:sp>
      <p:sp>
        <p:nvSpPr>
          <p:cNvPr id="6" name="Stopka — symbol zastępczy 5"/>
          <p:cNvSpPr>
            <a:spLocks noGrp="1"/>
          </p:cNvSpPr>
          <p:nvPr>
            <p:ph type="ftr" sz="quarter" idx="11"/>
          </p:nvPr>
        </p:nvSpPr>
        <p:spPr/>
        <p:txBody>
          <a:bodyPr rtlCol="0"/>
          <a:lstStyle/>
          <a:p>
            <a:pPr rtl="0"/>
            <a:endParaRPr/>
          </a:p>
        </p:txBody>
      </p:sp>
      <p:sp>
        <p:nvSpPr>
          <p:cNvPr id="5" name="Data — symbol zastępczy 4"/>
          <p:cNvSpPr>
            <a:spLocks noGrp="1"/>
          </p:cNvSpPr>
          <p:nvPr>
            <p:ph type="dt" sz="half" idx="10"/>
          </p:nvPr>
        </p:nvSpPr>
        <p:spPr/>
        <p:txBody>
          <a:bodyPr rtlCol="0"/>
          <a:lstStyle/>
          <a:p>
            <a:pPr rtl="0"/>
            <a:r>
              <a:rPr lang="en-US"/>
              <a:t>2016-06-24</a:t>
            </a:r>
            <a:endParaRPr/>
          </a:p>
        </p:txBody>
      </p:sp>
      <p:sp>
        <p:nvSpPr>
          <p:cNvPr id="7" name="Numer slajdu — symbol zastępczy 6"/>
          <p:cNvSpPr>
            <a:spLocks noGrp="1"/>
          </p:cNvSpPr>
          <p:nvPr>
            <p:ph type="sldNum" sz="quarter" idx="12"/>
          </p:nvPr>
        </p:nvSpPr>
        <p:spPr/>
        <p:txBody>
          <a:bodyPr rtlCol="0"/>
          <a:lstStyle/>
          <a:p>
            <a:pPr rtl="0"/>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bg>
      <p:bgPr>
        <a:gradFill flip="none" rotWithShape="1">
          <a:gsLst>
            <a:gs pos="17000">
              <a:schemeClr val="bg2">
                <a:lumMod val="75000"/>
              </a:schemeClr>
            </a:gs>
            <a:gs pos="71000">
              <a:schemeClr val="bg2">
                <a:tint val="100000"/>
                <a:shade val="40000"/>
                <a:satMod val="100000"/>
              </a:schemeClr>
            </a:gs>
            <a:gs pos="100000">
              <a:schemeClr val="bg2">
                <a:shade val="5000"/>
                <a:sat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algn="l" rtl="0">
              <a:defRPr/>
            </a:lvl1pPr>
          </a:lstStyle>
          <a:p>
            <a:pPr rtl="0"/>
            <a:r>
              <a:rPr lang="pl-PL" dirty="0"/>
              <a:t>Kliknij, aby edytować styl</a:t>
            </a:r>
            <a:endParaRPr dirty="0"/>
          </a:p>
        </p:txBody>
      </p:sp>
      <p:sp>
        <p:nvSpPr>
          <p:cNvPr id="3" name="Tekst — symbol zastępczy 2"/>
          <p:cNvSpPr>
            <a:spLocks noGrp="1"/>
          </p:cNvSpPr>
          <p:nvPr>
            <p:ph type="body" idx="1"/>
          </p:nvPr>
        </p:nvSpPr>
        <p:spPr>
          <a:xfrm>
            <a:off x="914162" y="1803400"/>
            <a:ext cx="4977104" cy="914400"/>
          </a:xfrm>
        </p:spPr>
        <p:txBody>
          <a:bodyPr rtlCol="0" anchor="ctr">
            <a:noAutofit/>
          </a:bodyPr>
          <a:lstStyle>
            <a:lvl1pPr marL="0" indent="0" algn="l" rtl="0">
              <a:lnSpc>
                <a:spcPct val="80000"/>
              </a:lnSpc>
              <a:spcBef>
                <a:spcPts val="0"/>
              </a:spcBef>
              <a:buNone/>
              <a:defRPr sz="2000" b="0">
                <a:solidFill>
                  <a:schemeClr val="tx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pl-PL" dirty="0"/>
              <a:t>Kliknij, aby edytować style wzorca tekstu</a:t>
            </a:r>
          </a:p>
        </p:txBody>
      </p:sp>
      <p:sp>
        <p:nvSpPr>
          <p:cNvPr id="4" name="Zawartość — symbol zastępczy 3"/>
          <p:cNvSpPr>
            <a:spLocks noGrp="1"/>
          </p:cNvSpPr>
          <p:nvPr>
            <p:ph sz="half" idx="2"/>
          </p:nvPr>
        </p:nvSpPr>
        <p:spPr>
          <a:xfrm>
            <a:off x="914162" y="2717800"/>
            <a:ext cx="4977104" cy="3556000"/>
          </a:xfrm>
        </p:spPr>
        <p:txBody>
          <a:bodyPr rtlCol="0">
            <a:normAutofit/>
          </a:bodyPr>
          <a:lstStyle>
            <a:lvl1pPr algn="l" rtl="0">
              <a:defRPr sz="2000"/>
            </a:lvl1pPr>
            <a:lvl2pPr algn="l" rtl="0">
              <a:defRPr sz="1800"/>
            </a:lvl2pPr>
            <a:lvl3pPr algn="l" rtl="0">
              <a:defRPr sz="1600"/>
            </a:lvl3pPr>
            <a:lvl4pPr algn="l" rtl="0">
              <a:defRPr sz="1400"/>
            </a:lvl4pPr>
            <a:lvl5pPr algn="l" rtl="0">
              <a:defRPr sz="1200"/>
            </a:lvl5pPr>
            <a:lvl6pPr marL="2669581" algn="l" rtl="0">
              <a:defRPr sz="1400"/>
            </a:lvl6pPr>
            <a:lvl7pPr marL="2669581" algn="l" rtl="0">
              <a:defRPr sz="1400"/>
            </a:lvl7pPr>
            <a:lvl8pPr marL="2669581" algn="l" rtl="0">
              <a:defRPr sz="1400"/>
            </a:lvl8pPr>
            <a:lvl9pPr marL="2669581" algn="l" rtl="0">
              <a:defRPr sz="1400"/>
            </a:lvl9pPr>
          </a:lstStyle>
          <a:p>
            <a:pPr lvl="0" rtl="0"/>
            <a:r>
              <a:rPr lang="pl-PL" dirty="0"/>
              <a:t>Kliknij, aby edytować style wzorca tekstu</a:t>
            </a:r>
          </a:p>
          <a:p>
            <a:pPr lvl="1" rtl="0"/>
            <a:r>
              <a:rPr lang="pl-PL" dirty="0"/>
              <a:t>Drugi poziom</a:t>
            </a:r>
          </a:p>
          <a:p>
            <a:pPr lvl="2" rtl="0"/>
            <a:r>
              <a:rPr lang="pl-PL" dirty="0"/>
              <a:t>Trzeci poziom</a:t>
            </a:r>
          </a:p>
          <a:p>
            <a:pPr lvl="3" rtl="0"/>
            <a:r>
              <a:rPr lang="pl-PL" dirty="0"/>
              <a:t>Czwarty poziom</a:t>
            </a:r>
          </a:p>
          <a:p>
            <a:pPr lvl="4" rtl="0"/>
            <a:r>
              <a:rPr lang="pl-PL" dirty="0"/>
              <a:t>Piąty poziom</a:t>
            </a:r>
            <a:endParaRPr dirty="0"/>
          </a:p>
        </p:txBody>
      </p:sp>
      <p:sp>
        <p:nvSpPr>
          <p:cNvPr id="5" name="Tekst — symbol zastępczy 4"/>
          <p:cNvSpPr>
            <a:spLocks noGrp="1"/>
          </p:cNvSpPr>
          <p:nvPr>
            <p:ph type="body" sz="quarter" idx="3"/>
          </p:nvPr>
        </p:nvSpPr>
        <p:spPr>
          <a:xfrm>
            <a:off x="6297559" y="1803400"/>
            <a:ext cx="4977104" cy="914400"/>
          </a:xfrm>
        </p:spPr>
        <p:txBody>
          <a:bodyPr rtlCol="0" anchor="ctr">
            <a:noAutofit/>
          </a:bodyPr>
          <a:lstStyle>
            <a:lvl1pPr marL="0" indent="0" algn="l" rtl="0">
              <a:lnSpc>
                <a:spcPct val="80000"/>
              </a:lnSpc>
              <a:spcBef>
                <a:spcPts val="0"/>
              </a:spcBef>
              <a:buNone/>
              <a:defRPr sz="2000" b="0">
                <a:solidFill>
                  <a:schemeClr val="tx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pl-PL" dirty="0"/>
              <a:t>Kliknij, aby edytować style wzorca tekstu</a:t>
            </a:r>
          </a:p>
        </p:txBody>
      </p:sp>
      <p:sp>
        <p:nvSpPr>
          <p:cNvPr id="6" name="Zawartość — symbol zastępczy 5"/>
          <p:cNvSpPr>
            <a:spLocks noGrp="1"/>
          </p:cNvSpPr>
          <p:nvPr>
            <p:ph sz="quarter" idx="4"/>
          </p:nvPr>
        </p:nvSpPr>
        <p:spPr>
          <a:xfrm>
            <a:off x="6297559" y="2717800"/>
            <a:ext cx="4977104" cy="3556000"/>
          </a:xfrm>
        </p:spPr>
        <p:txBody>
          <a:bodyPr rtlCol="0">
            <a:normAutofit/>
          </a:bodyPr>
          <a:lstStyle>
            <a:lvl1pPr algn="l" rtl="0">
              <a:defRPr sz="2000"/>
            </a:lvl1pPr>
            <a:lvl2pPr algn="l" rtl="0">
              <a:defRPr sz="1800"/>
            </a:lvl2pPr>
            <a:lvl3pPr algn="l" rtl="0">
              <a:defRPr sz="1600"/>
            </a:lvl3pPr>
            <a:lvl4pPr algn="l" rtl="0">
              <a:defRPr sz="1400"/>
            </a:lvl4pPr>
            <a:lvl5pPr algn="l" rtl="0">
              <a:defRPr sz="1200"/>
            </a:lvl5pPr>
            <a:lvl6pPr marL="2669581" algn="l" rtl="0">
              <a:defRPr sz="1400"/>
            </a:lvl6pPr>
            <a:lvl7pPr marL="2669581" algn="l" rtl="0">
              <a:defRPr sz="1400"/>
            </a:lvl7pPr>
            <a:lvl8pPr marL="2669581" algn="l" rtl="0">
              <a:defRPr sz="1400" baseline="0"/>
            </a:lvl8pPr>
            <a:lvl9pPr marL="2669581" algn="l" rtl="0">
              <a:defRPr sz="1400" baseline="0"/>
            </a:lvl9pPr>
          </a:lstStyle>
          <a:p>
            <a:pPr lvl="0" rtl="0"/>
            <a:r>
              <a:rPr lang="pl-PL" dirty="0"/>
              <a:t>Kliknij, aby edytować style wzorca tekstu</a:t>
            </a:r>
          </a:p>
          <a:p>
            <a:pPr lvl="1" rtl="0"/>
            <a:r>
              <a:rPr lang="pl-PL" dirty="0"/>
              <a:t>Drugi poziom</a:t>
            </a:r>
          </a:p>
          <a:p>
            <a:pPr lvl="2" rtl="0"/>
            <a:r>
              <a:rPr lang="pl-PL" dirty="0"/>
              <a:t>Trzeci poziom</a:t>
            </a:r>
          </a:p>
          <a:p>
            <a:pPr lvl="3" rtl="0"/>
            <a:r>
              <a:rPr lang="pl-PL" dirty="0"/>
              <a:t>Czwarty poziom</a:t>
            </a:r>
          </a:p>
          <a:p>
            <a:pPr lvl="4" rtl="0"/>
            <a:r>
              <a:rPr lang="pl-PL" dirty="0"/>
              <a:t>Piąty poziom</a:t>
            </a:r>
            <a:endParaRPr dirty="0"/>
          </a:p>
        </p:txBody>
      </p:sp>
      <p:sp>
        <p:nvSpPr>
          <p:cNvPr id="8" name="Stopka — symbol zastępczy 7"/>
          <p:cNvSpPr>
            <a:spLocks noGrp="1"/>
          </p:cNvSpPr>
          <p:nvPr>
            <p:ph type="ftr" sz="quarter" idx="11"/>
          </p:nvPr>
        </p:nvSpPr>
        <p:spPr/>
        <p:txBody>
          <a:bodyPr rtlCol="0"/>
          <a:lstStyle/>
          <a:p>
            <a:pPr rtl="0"/>
            <a:endParaRPr/>
          </a:p>
        </p:txBody>
      </p:sp>
      <p:sp>
        <p:nvSpPr>
          <p:cNvPr id="7" name="Data — symbol zastępczy 6"/>
          <p:cNvSpPr>
            <a:spLocks noGrp="1"/>
          </p:cNvSpPr>
          <p:nvPr>
            <p:ph type="dt" sz="half" idx="10"/>
          </p:nvPr>
        </p:nvSpPr>
        <p:spPr/>
        <p:txBody>
          <a:bodyPr rtlCol="0"/>
          <a:lstStyle/>
          <a:p>
            <a:pPr rtl="0"/>
            <a:r>
              <a:rPr lang="en-US"/>
              <a:t>2016-06-24</a:t>
            </a:r>
            <a:endParaRPr/>
          </a:p>
        </p:txBody>
      </p:sp>
      <p:sp>
        <p:nvSpPr>
          <p:cNvPr id="9" name="Numer slajdu — symbol zastępczy 8"/>
          <p:cNvSpPr>
            <a:spLocks noGrp="1"/>
          </p:cNvSpPr>
          <p:nvPr>
            <p:ph type="sldNum" sz="quarter" idx="12"/>
          </p:nvPr>
        </p:nvSpPr>
        <p:spPr/>
        <p:txBody>
          <a:bodyPr rtlCol="0"/>
          <a:lstStyle/>
          <a:p>
            <a:pPr rtl="0"/>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bg>
      <p:bgPr>
        <a:gradFill flip="none" rotWithShape="1">
          <a:gsLst>
            <a:gs pos="17000">
              <a:schemeClr val="bg2">
                <a:lumMod val="75000"/>
              </a:schemeClr>
            </a:gs>
            <a:gs pos="71000">
              <a:schemeClr val="bg2">
                <a:tint val="100000"/>
                <a:shade val="40000"/>
                <a:satMod val="100000"/>
              </a:schemeClr>
            </a:gs>
            <a:gs pos="100000">
              <a:schemeClr val="bg2">
                <a:shade val="5000"/>
                <a:sat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rtlCol="0"/>
          <a:lstStyle>
            <a:lvl1pPr>
              <a:defRPr/>
            </a:lvl1pPr>
          </a:lstStyle>
          <a:p>
            <a:pPr rtl="0"/>
            <a:r>
              <a:rPr lang="pl-PL" dirty="0"/>
              <a:t>Kliknij, aby edytować Styl</a:t>
            </a:r>
            <a:endParaRPr dirty="0"/>
          </a:p>
        </p:txBody>
      </p:sp>
      <p:sp>
        <p:nvSpPr>
          <p:cNvPr id="4" name="Stopka — symbol zastępczy 3"/>
          <p:cNvSpPr>
            <a:spLocks noGrp="1"/>
          </p:cNvSpPr>
          <p:nvPr>
            <p:ph type="ftr" sz="quarter" idx="11"/>
          </p:nvPr>
        </p:nvSpPr>
        <p:spPr/>
        <p:txBody>
          <a:bodyPr rtlCol="0"/>
          <a:lstStyle/>
          <a:p>
            <a:pPr rtl="0"/>
            <a:endParaRPr/>
          </a:p>
        </p:txBody>
      </p:sp>
      <p:sp>
        <p:nvSpPr>
          <p:cNvPr id="3" name="Data — symbol zastępczy 2"/>
          <p:cNvSpPr>
            <a:spLocks noGrp="1"/>
          </p:cNvSpPr>
          <p:nvPr>
            <p:ph type="dt" sz="half" idx="10"/>
          </p:nvPr>
        </p:nvSpPr>
        <p:spPr/>
        <p:txBody>
          <a:bodyPr rtlCol="0"/>
          <a:lstStyle/>
          <a:p>
            <a:pPr rtl="0"/>
            <a:r>
              <a:rPr lang="en-US"/>
              <a:t>2016-06-24</a:t>
            </a:r>
            <a:endParaRPr/>
          </a:p>
        </p:txBody>
      </p:sp>
      <p:sp>
        <p:nvSpPr>
          <p:cNvPr id="5" name="Numer slajdu — symbol zastępczy 4"/>
          <p:cNvSpPr>
            <a:spLocks noGrp="1"/>
          </p:cNvSpPr>
          <p:nvPr>
            <p:ph type="sldNum" sz="quarter" idx="12"/>
          </p:nvPr>
        </p:nvSpPr>
        <p:spPr/>
        <p:txBody>
          <a:bodyPr rtlCol="0"/>
          <a:lstStyle/>
          <a:p>
            <a:pPr rtl="0"/>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bg>
      <p:bgPr>
        <a:gradFill flip="none" rotWithShape="1">
          <a:gsLst>
            <a:gs pos="17000">
              <a:schemeClr val="bg2">
                <a:lumMod val="75000"/>
              </a:schemeClr>
            </a:gs>
            <a:gs pos="71000">
              <a:schemeClr val="bg2">
                <a:tint val="100000"/>
                <a:shade val="40000"/>
                <a:satMod val="100000"/>
              </a:schemeClr>
            </a:gs>
            <a:gs pos="100000">
              <a:schemeClr val="bg2">
                <a:shade val="5000"/>
                <a:sat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7821163" y="482600"/>
            <a:ext cx="3961368" cy="1422400"/>
          </a:xfrm>
        </p:spPr>
        <p:txBody>
          <a:bodyPr rtlCol="0" anchor="b">
            <a:noAutofit/>
          </a:bodyPr>
          <a:lstStyle>
            <a:lvl1pPr algn="l" rtl="0">
              <a:defRPr sz="3200" b="0"/>
            </a:lvl1pPr>
          </a:lstStyle>
          <a:p>
            <a:pPr rtl="0"/>
            <a:r>
              <a:rPr lang="pl-PL" dirty="0"/>
              <a:t>Kliknij, aby edytować styl</a:t>
            </a:r>
            <a:endParaRPr dirty="0"/>
          </a:p>
        </p:txBody>
      </p:sp>
      <p:sp>
        <p:nvSpPr>
          <p:cNvPr id="20" name="Prostokąt 19"/>
          <p:cNvSpPr/>
          <p:nvPr/>
        </p:nvSpPr>
        <p:spPr>
          <a:xfrm>
            <a:off x="0" y="-1115"/>
            <a:ext cx="7618016" cy="68591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dirty="0"/>
          </a:p>
        </p:txBody>
      </p:sp>
      <p:sp>
        <p:nvSpPr>
          <p:cNvPr id="3" name="Zawartość — symbol zastępczy 2"/>
          <p:cNvSpPr>
            <a:spLocks noGrp="1"/>
          </p:cNvSpPr>
          <p:nvPr>
            <p:ph idx="1"/>
          </p:nvPr>
        </p:nvSpPr>
        <p:spPr bwMode="white">
          <a:xfrm>
            <a:off x="507868" y="482600"/>
            <a:ext cx="6602280" cy="5842001"/>
          </a:xfrm>
        </p:spPr>
        <p:txBody>
          <a:bodyPr rtlCol="0" anchor="ctr" anchorCtr="0">
            <a:normAutofit/>
          </a:bodyPr>
          <a:lstStyle>
            <a:lvl1pPr marL="0" indent="0" algn="l" rtl="0">
              <a:lnSpc>
                <a:spcPct val="130000"/>
              </a:lnSpc>
              <a:spcBef>
                <a:spcPts val="1200"/>
              </a:spcBef>
              <a:buClr>
                <a:schemeClr val="bg1"/>
              </a:buClr>
              <a:buFont typeface="Wingdings" panose="05000000000000000000" pitchFamily="2" charset="2"/>
              <a:buNone/>
              <a:defRPr sz="1800">
                <a:solidFill>
                  <a:schemeClr val="bg1"/>
                </a:solidFill>
              </a:defRPr>
            </a:lvl1pPr>
            <a:lvl2pPr marL="548640" indent="-274320" algn="l" rtl="0">
              <a:lnSpc>
                <a:spcPct val="130000"/>
              </a:lnSpc>
              <a:spcBef>
                <a:spcPts val="1200"/>
              </a:spcBef>
              <a:buClr>
                <a:schemeClr val="bg1"/>
              </a:buClr>
              <a:buFont typeface="Wingdings" panose="05000000000000000000" pitchFamily="2" charset="2"/>
              <a:buChar char="§"/>
              <a:defRPr sz="1600">
                <a:solidFill>
                  <a:schemeClr val="bg1"/>
                </a:solidFill>
              </a:defRPr>
            </a:lvl2pPr>
            <a:lvl3pPr marL="822960" indent="-274320" algn="l" rtl="0">
              <a:lnSpc>
                <a:spcPct val="130000"/>
              </a:lnSpc>
              <a:spcBef>
                <a:spcPts val="1200"/>
              </a:spcBef>
              <a:buClr>
                <a:schemeClr val="bg1"/>
              </a:buClr>
              <a:buFont typeface="Wingdings" panose="05000000000000000000" pitchFamily="2" charset="2"/>
              <a:buChar char="§"/>
              <a:defRPr sz="1400">
                <a:solidFill>
                  <a:schemeClr val="bg1"/>
                </a:solidFill>
              </a:defRPr>
            </a:lvl3pPr>
            <a:lvl4pPr marL="1097280" indent="-274320" algn="l" rtl="0">
              <a:lnSpc>
                <a:spcPct val="130000"/>
              </a:lnSpc>
              <a:spcBef>
                <a:spcPts val="1200"/>
              </a:spcBef>
              <a:buClr>
                <a:schemeClr val="bg1"/>
              </a:buClr>
              <a:buFont typeface="Wingdings" panose="05000000000000000000" pitchFamily="2" charset="2"/>
              <a:buChar char="§"/>
              <a:defRPr sz="1200">
                <a:solidFill>
                  <a:schemeClr val="bg1"/>
                </a:solidFill>
              </a:defRPr>
            </a:lvl4pPr>
            <a:lvl5pPr marL="1371600" indent="-274320" algn="l" rtl="0">
              <a:lnSpc>
                <a:spcPct val="130000"/>
              </a:lnSpc>
              <a:spcBef>
                <a:spcPts val="1200"/>
              </a:spcBef>
              <a:buClr>
                <a:schemeClr val="bg1"/>
              </a:buClr>
              <a:buFont typeface="Wingdings" panose="05000000000000000000" pitchFamily="2" charset="2"/>
              <a:buChar char="§"/>
              <a:defRPr sz="1100">
                <a:solidFill>
                  <a:schemeClr val="bg1"/>
                </a:solidFill>
              </a:defRPr>
            </a:lvl5pPr>
            <a:lvl6pPr algn="l" rtl="0">
              <a:defRPr sz="1600"/>
            </a:lvl6pPr>
            <a:lvl7pPr algn="l" rtl="0">
              <a:defRPr sz="1600"/>
            </a:lvl7pPr>
            <a:lvl8pPr algn="l" rtl="0">
              <a:defRPr sz="1600"/>
            </a:lvl8pPr>
            <a:lvl9pPr algn="l" rtl="0">
              <a:defRPr sz="1600"/>
            </a:lvl9pPr>
          </a:lstStyle>
          <a:p>
            <a:pPr lvl="0" rtl="0"/>
            <a:r>
              <a:rPr lang="pl-PL" dirty="0"/>
              <a:t>Kliknij, aby edytować style wzorca tekstu</a:t>
            </a:r>
          </a:p>
          <a:p>
            <a:pPr lvl="1" rtl="0"/>
            <a:r>
              <a:rPr lang="pl-PL" dirty="0"/>
              <a:t>Drugi poziom</a:t>
            </a:r>
          </a:p>
          <a:p>
            <a:pPr lvl="2" rtl="0"/>
            <a:r>
              <a:rPr lang="pl-PL" dirty="0"/>
              <a:t>Trzeci poziom</a:t>
            </a:r>
          </a:p>
          <a:p>
            <a:pPr lvl="3" rtl="0"/>
            <a:r>
              <a:rPr lang="pl-PL" dirty="0"/>
              <a:t>Czwarty poziom</a:t>
            </a:r>
          </a:p>
          <a:p>
            <a:pPr lvl="4" rtl="0"/>
            <a:r>
              <a:rPr lang="pl-PL" dirty="0"/>
              <a:t>Piąty poziom</a:t>
            </a:r>
            <a:endParaRPr dirty="0"/>
          </a:p>
        </p:txBody>
      </p:sp>
      <p:sp>
        <p:nvSpPr>
          <p:cNvPr id="4" name="Tekst — symbol zastępczy 3"/>
          <p:cNvSpPr>
            <a:spLocks noGrp="1"/>
          </p:cNvSpPr>
          <p:nvPr>
            <p:ph type="body" sz="half" idx="2"/>
          </p:nvPr>
        </p:nvSpPr>
        <p:spPr>
          <a:xfrm>
            <a:off x="7821163" y="2108200"/>
            <a:ext cx="3961368" cy="4267200"/>
          </a:xfrm>
        </p:spPr>
        <p:txBody>
          <a:bodyPr rtlCol="0" anchor="t" anchorCtr="0">
            <a:normAutofit/>
          </a:bodyPr>
          <a:lstStyle>
            <a:lvl1pPr marL="0" indent="0" algn="l" rtl="0">
              <a:lnSpc>
                <a:spcPct val="100000"/>
              </a:lnSpc>
              <a:spcBef>
                <a:spcPts val="1200"/>
              </a:spcBef>
              <a:buNone/>
              <a:defRPr sz="18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pl-PL" dirty="0"/>
              <a:t>Kliknij, aby edytować style wzorca tekstu</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bg>
      <p:bgPr>
        <a:gradFill flip="none" rotWithShape="1">
          <a:gsLst>
            <a:gs pos="17000">
              <a:schemeClr val="bg2">
                <a:lumMod val="75000"/>
              </a:schemeClr>
            </a:gs>
            <a:gs pos="71000">
              <a:schemeClr val="bg2">
                <a:tint val="100000"/>
                <a:shade val="40000"/>
                <a:satMod val="100000"/>
              </a:schemeClr>
            </a:gs>
            <a:gs pos="100000">
              <a:schemeClr val="bg2">
                <a:shade val="5000"/>
                <a:sat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Trójkąt równoramienny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2" name="Tytuł 1"/>
          <p:cNvSpPr>
            <a:spLocks noGrp="1"/>
          </p:cNvSpPr>
          <p:nvPr>
            <p:ph type="title"/>
          </p:nvPr>
        </p:nvSpPr>
        <p:spPr>
          <a:xfrm>
            <a:off x="6399133" y="1468623"/>
            <a:ext cx="5180251" cy="1727200"/>
          </a:xfrm>
        </p:spPr>
        <p:txBody>
          <a:bodyPr rtlCol="0" anchor="b" anchorCtr="0">
            <a:normAutofit/>
          </a:bodyPr>
          <a:lstStyle>
            <a:lvl1pPr algn="l" rtl="0">
              <a:defRPr sz="3200" b="0"/>
            </a:lvl1pPr>
          </a:lstStyle>
          <a:p>
            <a:pPr rtl="0"/>
            <a:r>
              <a:rPr lang="pl-PL" dirty="0"/>
              <a:t>Kliknij, aby edytować styl</a:t>
            </a:r>
            <a:endParaRPr dirty="0"/>
          </a:p>
        </p:txBody>
      </p:sp>
      <p:sp>
        <p:nvSpPr>
          <p:cNvPr id="9" name="Prostokąt 8"/>
          <p:cNvSpPr/>
          <p:nvPr/>
        </p:nvSpPr>
        <p:spPr>
          <a:xfrm>
            <a:off x="0" y="-1115"/>
            <a:ext cx="6093594" cy="68591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3" name="Obraz — symbol zastępczy 2" descr="Pusty symbol zastępczy pozwalający dodać obraz. Kliknij symbol zastępczy i wybierz obraz, który chcesz dodać.&#10;"/>
          <p:cNvSpPr>
            <a:spLocks noGrp="1" noChangeAspect="1"/>
          </p:cNvSpPr>
          <p:nvPr>
            <p:ph type="pic" idx="1"/>
          </p:nvPr>
        </p:nvSpPr>
        <p:spPr>
          <a:xfrm>
            <a:off x="507869" y="482601"/>
            <a:ext cx="5077859" cy="5862706"/>
          </a:xfrm>
          <a:noFill/>
          <a:ln w="9525">
            <a:noFill/>
            <a:miter lim="800000"/>
          </a:ln>
          <a:effectLst/>
        </p:spPr>
        <p:txBody>
          <a:bodyPr rtlCol="0" anchor="ctr" anchorCtr="0">
            <a:normAutofit/>
          </a:bodyPr>
          <a:lstStyle>
            <a:lvl1pPr marL="0" indent="0" algn="l" rtl="0">
              <a:lnSpc>
                <a:spcPct val="130000"/>
              </a:lnSpc>
              <a:spcBef>
                <a:spcPts val="1200"/>
              </a:spcBef>
              <a:buClr>
                <a:schemeClr val="bg1"/>
              </a:buClr>
              <a:buFont typeface="Wingdings" panose="05000000000000000000" pitchFamily="2" charset="2"/>
              <a:buNone/>
              <a:defRPr sz="1800">
                <a:solidFill>
                  <a:schemeClr val="bg1"/>
                </a:solidFill>
              </a:defRPr>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pl-PL" dirty="0"/>
              <a:t>Kliknij ikonę, aby dodać obraz</a:t>
            </a:r>
            <a:endParaRPr dirty="0"/>
          </a:p>
        </p:txBody>
      </p:sp>
      <p:sp>
        <p:nvSpPr>
          <p:cNvPr id="4" name="Tekst — symbol zastępczy 3"/>
          <p:cNvSpPr>
            <a:spLocks noGrp="1"/>
          </p:cNvSpPr>
          <p:nvPr>
            <p:ph type="body" sz="half" idx="2"/>
          </p:nvPr>
        </p:nvSpPr>
        <p:spPr>
          <a:xfrm>
            <a:off x="6399133" y="3733800"/>
            <a:ext cx="5180251" cy="1727200"/>
          </a:xfrm>
        </p:spPr>
        <p:txBody>
          <a:bodyPr rtlCol="0">
            <a:normAutofit/>
          </a:bodyPr>
          <a:lstStyle>
            <a:lvl1pPr marL="0" indent="0" algn="l" rtl="0">
              <a:spcBef>
                <a:spcPts val="1600"/>
              </a:spcBef>
              <a:buNone/>
              <a:defRPr sz="18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pl-PL" dirty="0"/>
              <a:t>Kliknij, aby edytować style wzorca tekstu</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ytuł — symbol zastępczy 1"/>
          <p:cNvSpPr>
            <a:spLocks noGrp="1"/>
          </p:cNvSpPr>
          <p:nvPr>
            <p:ph type="title"/>
          </p:nvPr>
        </p:nvSpPr>
        <p:spPr>
          <a:xfrm>
            <a:off x="914162" y="482600"/>
            <a:ext cx="10360501" cy="1219200"/>
          </a:xfrm>
          <a:prstGeom prst="rect">
            <a:avLst/>
          </a:prstGeom>
          <a:effectLst/>
        </p:spPr>
        <p:txBody>
          <a:bodyPr vert="horz" lIns="121899" tIns="60949" rIns="121899" bIns="60949" rtlCol="0" anchor="t" anchorCtr="0">
            <a:normAutofit/>
          </a:bodyPr>
          <a:lstStyle/>
          <a:p>
            <a:pPr rtl="0"/>
            <a:r>
              <a:rPr lang="pl" dirty="0"/>
              <a:t>Kliknij, aby edytować styl wzorca tytułu</a:t>
            </a:r>
            <a:endParaRPr dirty="0"/>
          </a:p>
        </p:txBody>
      </p:sp>
      <p:sp>
        <p:nvSpPr>
          <p:cNvPr id="3" name="Tekst — symbol zastępczy 2"/>
          <p:cNvSpPr>
            <a:spLocks noGrp="1"/>
          </p:cNvSpPr>
          <p:nvPr>
            <p:ph type="body" idx="1"/>
          </p:nvPr>
        </p:nvSpPr>
        <p:spPr>
          <a:xfrm>
            <a:off x="914162" y="1803401"/>
            <a:ext cx="10360501" cy="4470400"/>
          </a:xfrm>
          <a:prstGeom prst="rect">
            <a:avLst/>
          </a:prstGeom>
        </p:spPr>
        <p:txBody>
          <a:bodyPr vert="horz" lIns="121899" tIns="60949" rIns="121899" bIns="60949" rtlCol="0">
            <a:normAutofit/>
          </a:bodyPr>
          <a:lstStyle/>
          <a:p>
            <a:pPr lvl="0" rtl="0"/>
            <a:r>
              <a:rPr lang="pl" dirty="0"/>
              <a:t>Edytuj style wzorca tekstu</a:t>
            </a:r>
          </a:p>
          <a:p>
            <a:pPr lvl="1" rtl="0"/>
            <a:r>
              <a:rPr lang="pl" dirty="0"/>
              <a:t>Drugi poziom</a:t>
            </a:r>
          </a:p>
          <a:p>
            <a:pPr lvl="2" rtl="0"/>
            <a:r>
              <a:rPr lang="pl" dirty="0"/>
              <a:t>Trzeci poziom</a:t>
            </a:r>
          </a:p>
          <a:p>
            <a:pPr lvl="3" rtl="0"/>
            <a:r>
              <a:rPr lang="pl" dirty="0"/>
              <a:t>Czwarty poziom</a:t>
            </a:r>
          </a:p>
          <a:p>
            <a:pPr lvl="4" rtl="0"/>
            <a:r>
              <a:rPr lang="pl" dirty="0"/>
              <a:t>Piąty poziom</a:t>
            </a:r>
            <a:endParaRPr dirty="0"/>
          </a:p>
        </p:txBody>
      </p:sp>
      <p:sp>
        <p:nvSpPr>
          <p:cNvPr id="5" name="Stopka — symbol zastępczy 4"/>
          <p:cNvSpPr>
            <a:spLocks noGrp="1"/>
          </p:cNvSpPr>
          <p:nvPr>
            <p:ph type="ftr" sz="quarter" idx="3"/>
          </p:nvPr>
        </p:nvSpPr>
        <p:spPr>
          <a:xfrm>
            <a:off x="914162" y="6375400"/>
            <a:ext cx="7414869" cy="195072"/>
          </a:xfrm>
          <a:prstGeom prst="rect">
            <a:avLst/>
          </a:prstGeom>
        </p:spPr>
        <p:txBody>
          <a:bodyPr vert="horz" lIns="121899" tIns="60949" rIns="121899" bIns="60949" rtlCol="0" anchor="ctr"/>
          <a:lstStyle>
            <a:lvl1pPr algn="l" rtl="0">
              <a:defRPr sz="1100">
                <a:solidFill>
                  <a:schemeClr val="tx1"/>
                </a:solidFill>
              </a:defRPr>
            </a:lvl1pPr>
          </a:lstStyle>
          <a:p>
            <a:pPr rtl="0"/>
            <a:endParaRPr/>
          </a:p>
        </p:txBody>
      </p:sp>
      <p:sp>
        <p:nvSpPr>
          <p:cNvPr id="4" name="Data — symbol zastępczy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l" rtl="0">
              <a:defRPr sz="1100">
                <a:solidFill>
                  <a:schemeClr val="tx1"/>
                </a:solidFill>
              </a:defRPr>
            </a:lvl1pPr>
          </a:lstStyle>
          <a:p>
            <a:pPr rtl="0"/>
            <a:r>
              <a:rPr lang="en-US"/>
              <a:t>2016-06-24</a:t>
            </a:r>
            <a:endParaRPr/>
          </a:p>
        </p:txBody>
      </p:sp>
      <p:sp>
        <p:nvSpPr>
          <p:cNvPr id="6" name="Numer slajdu — symbol zastępczy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l" rtl="0">
              <a:defRPr sz="1100">
                <a:solidFill>
                  <a:schemeClr val="tx1"/>
                </a:solidFill>
              </a:defRPr>
            </a:lvl1pPr>
          </a:lstStyle>
          <a:p>
            <a:pPr rtl="0"/>
            <a:fld id="{E5FD5434-F838-4DD4-A17B-1CB1A1850DF4}" type="slidenum">
              <a:rPr/>
              <a:pPr/>
              <a:t>‹#›</a:t>
            </a:fld>
            <a:endParaRPr/>
          </a:p>
        </p:txBody>
      </p:sp>
    </p:spTree>
  </p:cSld>
  <p:clrMap bg1="dk1" tx1="lt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82" r:id="rId10"/>
    <p:sldLayoutId id="2147483678" r:id="rId11"/>
    <p:sldLayoutId id="21474836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1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16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14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2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1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D4201F0B-44B2-5723-5E29-1309B3254098}"/>
              </a:ext>
            </a:extLst>
          </p:cNvPr>
          <p:cNvSpPr>
            <a:spLocks noGrp="1"/>
          </p:cNvSpPr>
          <p:nvPr>
            <p:ph type="title"/>
          </p:nvPr>
        </p:nvSpPr>
        <p:spPr>
          <a:xfrm>
            <a:off x="838200" y="365125"/>
            <a:ext cx="10512425"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C087A466-EC68-2BF4-070C-6C0B64B78723}"/>
              </a:ext>
            </a:extLst>
          </p:cNvPr>
          <p:cNvSpPr>
            <a:spLocks noGrp="1"/>
          </p:cNvSpPr>
          <p:nvPr>
            <p:ph type="body" idx="1"/>
          </p:nvPr>
        </p:nvSpPr>
        <p:spPr>
          <a:xfrm>
            <a:off x="838200" y="1825625"/>
            <a:ext cx="10512425"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D7C1A9B-26E9-564B-026F-11AC54FF1426}"/>
              </a:ext>
            </a:extLst>
          </p:cNvPr>
          <p:cNvSpPr>
            <a:spLocks noGrp="1"/>
          </p:cNvSpPr>
          <p:nvPr>
            <p:ph type="dt" sz="half" idx="2"/>
          </p:nvPr>
        </p:nvSpPr>
        <p:spPr>
          <a:xfrm>
            <a:off x="838200" y="6356350"/>
            <a:ext cx="2741613"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93335D8-C4A7-4FCA-A600-5BFE63C21ADD}" type="datetimeFigureOut">
              <a:rPr lang="pl-PL" smtClean="0"/>
              <a:t>28.01.2026</a:t>
            </a:fld>
            <a:endParaRPr lang="pl-PL"/>
          </a:p>
        </p:txBody>
      </p:sp>
      <p:sp>
        <p:nvSpPr>
          <p:cNvPr id="5" name="Symbol zastępczy stopki 4">
            <a:extLst>
              <a:ext uri="{FF2B5EF4-FFF2-40B4-BE49-F238E27FC236}">
                <a16:creationId xmlns:a16="http://schemas.microsoft.com/office/drawing/2014/main" id="{DBF7DC6A-A03E-2EED-5B82-481D11E4F463}"/>
              </a:ext>
            </a:extLst>
          </p:cNvPr>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l-PL"/>
          </a:p>
        </p:txBody>
      </p:sp>
      <p:sp>
        <p:nvSpPr>
          <p:cNvPr id="6" name="Symbol zastępczy numeru slajdu 5">
            <a:extLst>
              <a:ext uri="{FF2B5EF4-FFF2-40B4-BE49-F238E27FC236}">
                <a16:creationId xmlns:a16="http://schemas.microsoft.com/office/drawing/2014/main" id="{2B80F0B3-F370-34C5-9ECD-EBBAB70BE415}"/>
              </a:ext>
            </a:extLst>
          </p:cNvPr>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DA764C8-A8C5-4401-84D4-B8FB77136865}" type="slidenum">
              <a:rPr lang="pl-PL" smtClean="0"/>
              <a:t>‹#›</a:t>
            </a:fld>
            <a:endParaRPr lang="pl-PL"/>
          </a:p>
        </p:txBody>
      </p:sp>
    </p:spTree>
    <p:extLst>
      <p:ext uri="{BB962C8B-B14F-4D97-AF65-F5344CB8AC3E}">
        <p14:creationId xmlns:p14="http://schemas.microsoft.com/office/powerpoint/2010/main" val="374512529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26.sv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28.sv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30.sv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32.sv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34.sv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36.sv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38.sv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40.sv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42.sv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44.sv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 Id="rId9"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52.sv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9.xml"/><Relationship Id="rId5" Type="http://schemas.openxmlformats.org/officeDocument/2006/relationships/image" Target="../media/image52.svg"/><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2.svg"/><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image" Target="../media/image51.png"/><Relationship Id="rId5" Type="http://schemas.openxmlformats.org/officeDocument/2006/relationships/image" Target="../media/image12.png"/><Relationship Id="rId4" Type="http://schemas.openxmlformats.org/officeDocument/2006/relationships/image" Target="../media/image54.sv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56.svg"/></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58.sv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4.sv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1.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64.svg"/></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2.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9.xml"/><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68.svg"/></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4.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72.svg"/></Relationships>
</file>

<file path=ppt/slides/_rels/slide36.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3.png"/><Relationship Id="rId7" Type="http://schemas.openxmlformats.org/officeDocument/2006/relationships/image" Target="../media/image50.svg"/><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image" Target="../media/image49.png"/><Relationship Id="rId5" Type="http://schemas.openxmlformats.org/officeDocument/2006/relationships/image" Target="../media/image12.png"/><Relationship Id="rId4" Type="http://schemas.openxmlformats.org/officeDocument/2006/relationships/image" Target="../media/image74.svg"/><Relationship Id="rId9" Type="http://schemas.openxmlformats.org/officeDocument/2006/relationships/image" Target="../media/image76.svg"/></Relationships>
</file>

<file path=ppt/slides/_rels/slide37.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12.png"/><Relationship Id="rId7" Type="http://schemas.openxmlformats.org/officeDocument/2006/relationships/image" Target="../media/image76.svg"/><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openxmlformats.org/officeDocument/2006/relationships/image" Target="../media/image75.png"/><Relationship Id="rId11" Type="http://schemas.openxmlformats.org/officeDocument/2006/relationships/image" Target="../media/image80.svg"/><Relationship Id="rId5" Type="http://schemas.openxmlformats.org/officeDocument/2006/relationships/image" Target="../media/image50.svg"/><Relationship Id="rId10" Type="http://schemas.openxmlformats.org/officeDocument/2006/relationships/image" Target="../media/image79.png"/><Relationship Id="rId4" Type="http://schemas.openxmlformats.org/officeDocument/2006/relationships/image" Target="../media/image49.png"/><Relationship Id="rId9" Type="http://schemas.openxmlformats.org/officeDocument/2006/relationships/image" Target="../media/image78.svg"/></Relationships>
</file>

<file path=ppt/slides/_rels/slide38.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1.png"/><Relationship Id="rId7" Type="http://schemas.openxmlformats.org/officeDocument/2006/relationships/image" Target="../media/image84.svg"/><Relationship Id="rId2" Type="http://schemas.openxmlformats.org/officeDocument/2006/relationships/notesSlide" Target="../notesSlides/notesSlide37.xml"/><Relationship Id="rId1" Type="http://schemas.openxmlformats.org/officeDocument/2006/relationships/slideLayout" Target="../slideLayouts/slideLayout9.xml"/><Relationship Id="rId6" Type="http://schemas.openxmlformats.org/officeDocument/2006/relationships/image" Target="../media/image83.png"/><Relationship Id="rId5" Type="http://schemas.openxmlformats.org/officeDocument/2006/relationships/image" Target="../media/image12.png"/><Relationship Id="rId4" Type="http://schemas.openxmlformats.org/officeDocument/2006/relationships/image" Target="../media/image82.svg"/><Relationship Id="rId9" Type="http://schemas.openxmlformats.org/officeDocument/2006/relationships/image" Target="../media/image86.sv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4.svg"/></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88.svg"/><Relationship Id="rId4" Type="http://schemas.openxmlformats.org/officeDocument/2006/relationships/image" Target="../media/image87.png"/></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90.svg"/><Relationship Id="rId4" Type="http://schemas.openxmlformats.org/officeDocument/2006/relationships/image" Target="../media/image89.png"/></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94.sv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svg"/><Relationship Id="rId4" Type="http://schemas.openxmlformats.org/officeDocument/2006/relationships/image" Target="../media/image91.png"/></Relationships>
</file>

<file path=ppt/slides/_rels/slide43.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12.png"/><Relationship Id="rId7" Type="http://schemas.openxmlformats.org/officeDocument/2006/relationships/image" Target="../media/image98.sv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96.svg"/><Relationship Id="rId4" Type="http://schemas.openxmlformats.org/officeDocument/2006/relationships/image" Target="../media/image95.png"/><Relationship Id="rId9" Type="http://schemas.openxmlformats.org/officeDocument/2006/relationships/image" Target="../media/image100.svg"/></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02.svg"/><Relationship Id="rId4" Type="http://schemas.openxmlformats.org/officeDocument/2006/relationships/image" Target="../media/image101.png"/></Relationships>
</file>

<file path=ppt/slides/_rels/slide45.xml.rels><?xml version="1.0" encoding="UTF-8" standalone="yes"?>
<Relationships xmlns="http://schemas.openxmlformats.org/package/2006/relationships"><Relationship Id="rId8" Type="http://schemas.openxmlformats.org/officeDocument/2006/relationships/image" Target="../media/image108.svg"/><Relationship Id="rId13" Type="http://schemas.openxmlformats.org/officeDocument/2006/relationships/image" Target="../media/image12.png"/><Relationship Id="rId3" Type="http://schemas.openxmlformats.org/officeDocument/2006/relationships/image" Target="../media/image103.png"/><Relationship Id="rId7" Type="http://schemas.openxmlformats.org/officeDocument/2006/relationships/image" Target="../media/image107.png"/><Relationship Id="rId12" Type="http://schemas.openxmlformats.org/officeDocument/2006/relationships/image" Target="../media/image112.sv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06.svg"/><Relationship Id="rId11" Type="http://schemas.openxmlformats.org/officeDocument/2006/relationships/image" Target="../media/image111.png"/><Relationship Id="rId5" Type="http://schemas.openxmlformats.org/officeDocument/2006/relationships/image" Target="../media/image105.png"/><Relationship Id="rId10" Type="http://schemas.openxmlformats.org/officeDocument/2006/relationships/image" Target="../media/image110.svg"/><Relationship Id="rId4" Type="http://schemas.openxmlformats.org/officeDocument/2006/relationships/image" Target="../media/image104.svg"/><Relationship Id="rId9" Type="http://schemas.openxmlformats.org/officeDocument/2006/relationships/image" Target="../media/image109.png"/></Relationships>
</file>

<file path=ppt/slides/_rels/slide46.xml.rels><?xml version="1.0" encoding="UTF-8" standalone="yes"?>
<Relationships xmlns="http://schemas.openxmlformats.org/package/2006/relationships"><Relationship Id="rId8" Type="http://schemas.openxmlformats.org/officeDocument/2006/relationships/image" Target="../media/image118.svg"/><Relationship Id="rId13" Type="http://schemas.openxmlformats.org/officeDocument/2006/relationships/image" Target="../media/image123.png"/><Relationship Id="rId18" Type="http://schemas.openxmlformats.org/officeDocument/2006/relationships/image" Target="../media/image128.svg"/><Relationship Id="rId3" Type="http://schemas.openxmlformats.org/officeDocument/2006/relationships/image" Target="../media/image113.png"/><Relationship Id="rId21" Type="http://schemas.openxmlformats.org/officeDocument/2006/relationships/image" Target="../media/image131.png"/><Relationship Id="rId7" Type="http://schemas.openxmlformats.org/officeDocument/2006/relationships/image" Target="../media/image117.png"/><Relationship Id="rId12" Type="http://schemas.openxmlformats.org/officeDocument/2006/relationships/image" Target="../media/image122.svg"/><Relationship Id="rId17" Type="http://schemas.openxmlformats.org/officeDocument/2006/relationships/image" Target="../media/image127.png"/><Relationship Id="rId2" Type="http://schemas.openxmlformats.org/officeDocument/2006/relationships/notesSlide" Target="../notesSlides/notesSlide45.xml"/><Relationship Id="rId16" Type="http://schemas.openxmlformats.org/officeDocument/2006/relationships/image" Target="../media/image126.svg"/><Relationship Id="rId20" Type="http://schemas.openxmlformats.org/officeDocument/2006/relationships/image" Target="../media/image130.svg"/><Relationship Id="rId1" Type="http://schemas.openxmlformats.org/officeDocument/2006/relationships/slideLayout" Target="../slideLayouts/slideLayout7.xml"/><Relationship Id="rId6" Type="http://schemas.openxmlformats.org/officeDocument/2006/relationships/image" Target="../media/image116.svg"/><Relationship Id="rId11" Type="http://schemas.openxmlformats.org/officeDocument/2006/relationships/image" Target="../media/image121.png"/><Relationship Id="rId5" Type="http://schemas.openxmlformats.org/officeDocument/2006/relationships/image" Target="../media/image115.png"/><Relationship Id="rId15" Type="http://schemas.openxmlformats.org/officeDocument/2006/relationships/image" Target="../media/image125.png"/><Relationship Id="rId23" Type="http://schemas.openxmlformats.org/officeDocument/2006/relationships/image" Target="../media/image12.png"/><Relationship Id="rId10" Type="http://schemas.openxmlformats.org/officeDocument/2006/relationships/image" Target="../media/image120.svg"/><Relationship Id="rId19" Type="http://schemas.openxmlformats.org/officeDocument/2006/relationships/image" Target="../media/image129.png"/><Relationship Id="rId4" Type="http://schemas.openxmlformats.org/officeDocument/2006/relationships/image" Target="../media/image114.svg"/><Relationship Id="rId9" Type="http://schemas.openxmlformats.org/officeDocument/2006/relationships/image" Target="../media/image119.png"/><Relationship Id="rId14" Type="http://schemas.openxmlformats.org/officeDocument/2006/relationships/image" Target="../media/image124.svg"/><Relationship Id="rId22" Type="http://schemas.openxmlformats.org/officeDocument/2006/relationships/image" Target="../media/image132.svg"/></Relationships>
</file>

<file path=ppt/slides/_rels/slide47.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46.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34.svg"/></Relationships>
</file>

<file path=ppt/slides/_rels/slide48.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47.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34.svg"/></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50.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49.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36.svg"/></Relationships>
</file>

<file path=ppt/slides/_rels/slide51.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image" Target="../media/image12.png"/><Relationship Id="rId2" Type="http://schemas.openxmlformats.org/officeDocument/2006/relationships/notesSlide" Target="../notesSlides/notesSlide50.xml"/><Relationship Id="rId1" Type="http://schemas.openxmlformats.org/officeDocument/2006/relationships/slideLayout" Target="../slideLayouts/slideLayout9.xml"/><Relationship Id="rId6" Type="http://schemas.openxmlformats.org/officeDocument/2006/relationships/image" Target="../media/image138.svg"/><Relationship Id="rId5" Type="http://schemas.openxmlformats.org/officeDocument/2006/relationships/image" Target="../media/image137.png"/><Relationship Id="rId4" Type="http://schemas.openxmlformats.org/officeDocument/2006/relationships/image" Target="../media/image136.svg"/></Relationships>
</file>

<file path=ppt/slides/_rels/slide52.xml.rels><?xml version="1.0" encoding="UTF-8" standalone="yes"?>
<Relationships xmlns="http://schemas.openxmlformats.org/package/2006/relationships"><Relationship Id="rId8" Type="http://schemas.openxmlformats.org/officeDocument/2006/relationships/image" Target="../media/image144.svg"/><Relationship Id="rId3" Type="http://schemas.openxmlformats.org/officeDocument/2006/relationships/image" Target="../media/image139.png"/><Relationship Id="rId7" Type="http://schemas.openxmlformats.org/officeDocument/2006/relationships/image" Target="../media/image143.png"/><Relationship Id="rId2" Type="http://schemas.openxmlformats.org/officeDocument/2006/relationships/notesSlide" Target="../notesSlides/notesSlide51.xml"/><Relationship Id="rId1" Type="http://schemas.openxmlformats.org/officeDocument/2006/relationships/slideLayout" Target="../slideLayouts/slideLayout9.xml"/><Relationship Id="rId6" Type="http://schemas.openxmlformats.org/officeDocument/2006/relationships/image" Target="../media/image142.svg"/><Relationship Id="rId11" Type="http://schemas.openxmlformats.org/officeDocument/2006/relationships/image" Target="../media/image12.png"/><Relationship Id="rId5" Type="http://schemas.openxmlformats.org/officeDocument/2006/relationships/image" Target="../media/image141.png"/><Relationship Id="rId10" Type="http://schemas.openxmlformats.org/officeDocument/2006/relationships/image" Target="../media/image136.svg"/><Relationship Id="rId4" Type="http://schemas.openxmlformats.org/officeDocument/2006/relationships/image" Target="../media/image140.svg"/><Relationship Id="rId9" Type="http://schemas.openxmlformats.org/officeDocument/2006/relationships/image" Target="../media/image135.png"/></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8.sv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147.png"/><Relationship Id="rId5" Type="http://schemas.openxmlformats.org/officeDocument/2006/relationships/image" Target="../media/image146.svg"/><Relationship Id="rId4" Type="http://schemas.openxmlformats.org/officeDocument/2006/relationships/image" Target="../media/image145.png"/></Relationships>
</file>

<file path=ppt/slides/_rels/slide54.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53.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50.svg"/></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1.png"/><Relationship Id="rId7" Type="http://schemas.openxmlformats.org/officeDocument/2006/relationships/image" Target="../media/image154.svg"/><Relationship Id="rId2" Type="http://schemas.openxmlformats.org/officeDocument/2006/relationships/notesSlide" Target="../notesSlides/notesSlide55.xml"/><Relationship Id="rId1" Type="http://schemas.openxmlformats.org/officeDocument/2006/relationships/slideLayout" Target="../slideLayouts/slideLayout9.xml"/><Relationship Id="rId6" Type="http://schemas.openxmlformats.org/officeDocument/2006/relationships/image" Target="../media/image153.png"/><Relationship Id="rId5" Type="http://schemas.openxmlformats.org/officeDocument/2006/relationships/image" Target="../media/image12.png"/><Relationship Id="rId4" Type="http://schemas.openxmlformats.org/officeDocument/2006/relationships/image" Target="../media/image152.svg"/></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160.svg"/><Relationship Id="rId13" Type="http://schemas.openxmlformats.org/officeDocument/2006/relationships/image" Target="../media/image165.png"/><Relationship Id="rId3" Type="http://schemas.openxmlformats.org/officeDocument/2006/relationships/image" Target="../media/image155.png"/><Relationship Id="rId7" Type="http://schemas.openxmlformats.org/officeDocument/2006/relationships/image" Target="../media/image159.png"/><Relationship Id="rId12" Type="http://schemas.openxmlformats.org/officeDocument/2006/relationships/image" Target="../media/image164.svg"/><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image" Target="../media/image158.svg"/><Relationship Id="rId11" Type="http://schemas.openxmlformats.org/officeDocument/2006/relationships/image" Target="../media/image163.png"/><Relationship Id="rId5" Type="http://schemas.openxmlformats.org/officeDocument/2006/relationships/image" Target="../media/image157.png"/><Relationship Id="rId15" Type="http://schemas.openxmlformats.org/officeDocument/2006/relationships/image" Target="../media/image12.png"/><Relationship Id="rId10" Type="http://schemas.openxmlformats.org/officeDocument/2006/relationships/image" Target="../media/image162.svg"/><Relationship Id="rId4" Type="http://schemas.openxmlformats.org/officeDocument/2006/relationships/image" Target="../media/image156.svg"/><Relationship Id="rId9" Type="http://schemas.openxmlformats.org/officeDocument/2006/relationships/image" Target="../media/image161.png"/><Relationship Id="rId14" Type="http://schemas.openxmlformats.org/officeDocument/2006/relationships/image" Target="../media/image166.svg"/></Relationships>
</file>

<file path=ppt/slides/_rels/slide59.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68.sv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22.sv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ctrTitle"/>
          </p:nvPr>
        </p:nvSpPr>
        <p:spPr>
          <a:xfrm>
            <a:off x="1218883" y="2132856"/>
            <a:ext cx="9751060" cy="1920072"/>
          </a:xfrm>
        </p:spPr>
        <p:txBody>
          <a:bodyPr rtlCol="0"/>
          <a:lstStyle/>
          <a:p>
            <a:pPr rtl="0"/>
            <a:r>
              <a:rPr lang="pl-PL" dirty="0"/>
              <a:t>P</a:t>
            </a:r>
            <a:r>
              <a:rPr lang="pl" dirty="0"/>
              <a:t>oradnik bezpieczeństwa</a:t>
            </a:r>
          </a:p>
        </p:txBody>
      </p:sp>
      <p:sp>
        <p:nvSpPr>
          <p:cNvPr id="2" name="Podtytuł 1"/>
          <p:cNvSpPr>
            <a:spLocks noGrp="1"/>
          </p:cNvSpPr>
          <p:nvPr>
            <p:ph type="subTitle" idx="1"/>
          </p:nvPr>
        </p:nvSpPr>
        <p:spPr/>
        <p:txBody>
          <a:bodyPr rtlCol="0">
            <a:normAutofit/>
          </a:bodyPr>
          <a:lstStyle/>
          <a:p>
            <a:pPr rtl="0"/>
            <a:r>
              <a:rPr lang="pl-PL" dirty="0"/>
              <a:t>kompendium wiedzy</a:t>
            </a:r>
            <a:endParaRPr lang="pl" dirty="0"/>
          </a:p>
        </p:txBody>
      </p:sp>
      <p:pic>
        <p:nvPicPr>
          <p:cNvPr id="4" name="Obraz 3" descr="Obraz zawierający godło, herb, symbol, logo&#10;&#10;Opis wygenerowany automatycznie">
            <a:extLst>
              <a:ext uri="{FF2B5EF4-FFF2-40B4-BE49-F238E27FC236}">
                <a16:creationId xmlns:a16="http://schemas.microsoft.com/office/drawing/2014/main" id="{16790856-674C-AC5B-643E-D7C80CCA5C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6445" y="320826"/>
            <a:ext cx="1735934" cy="2235198"/>
          </a:xfrm>
          <a:prstGeom prst="rect">
            <a:avLst/>
          </a:prstGeom>
        </p:spPr>
      </p:pic>
      <p:pic>
        <p:nvPicPr>
          <p:cNvPr id="5" name="Grafika 4">
            <a:extLst>
              <a:ext uri="{FF2B5EF4-FFF2-40B4-BE49-F238E27FC236}">
                <a16:creationId xmlns:a16="http://schemas.microsoft.com/office/drawing/2014/main" id="{C6236586-C4B1-A2F5-810A-DEADDEA8F7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3771" y="6065602"/>
            <a:ext cx="2108969" cy="466986"/>
          </a:xfrm>
          <a:prstGeom prst="rect">
            <a:avLst/>
          </a:prstGeom>
        </p:spPr>
      </p:pic>
      <p:pic>
        <p:nvPicPr>
          <p:cNvPr id="7" name="Grafika 6">
            <a:extLst>
              <a:ext uri="{FF2B5EF4-FFF2-40B4-BE49-F238E27FC236}">
                <a16:creationId xmlns:a16="http://schemas.microsoft.com/office/drawing/2014/main" id="{BBC91DDE-B13D-832D-83CC-66DA2F5087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25343" y="6065602"/>
            <a:ext cx="1385894" cy="466986"/>
          </a:xfrm>
          <a:prstGeom prst="rect">
            <a:avLst/>
          </a:prstGeom>
        </p:spPr>
      </p:pic>
      <p:pic>
        <p:nvPicPr>
          <p:cNvPr id="8" name="Grafika 7">
            <a:extLst>
              <a:ext uri="{FF2B5EF4-FFF2-40B4-BE49-F238E27FC236}">
                <a16:creationId xmlns:a16="http://schemas.microsoft.com/office/drawing/2014/main" id="{5A67EACD-8C68-E318-6FB7-98B0EF07EE3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93840" y="6044336"/>
            <a:ext cx="796516" cy="440626"/>
          </a:xfrm>
          <a:prstGeom prst="rect">
            <a:avLst/>
          </a:prstGeom>
        </p:spPr>
      </p:pic>
      <p:pic>
        <p:nvPicPr>
          <p:cNvPr id="9" name="Grafika 8">
            <a:extLst>
              <a:ext uri="{FF2B5EF4-FFF2-40B4-BE49-F238E27FC236}">
                <a16:creationId xmlns:a16="http://schemas.microsoft.com/office/drawing/2014/main" id="{0DDF89AF-05D2-F8B7-6958-19E11576BA95}"/>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8698352" y="3265632"/>
            <a:ext cx="3270981" cy="3337541"/>
          </a:xfrm>
          <a:prstGeom prst="rect">
            <a:avLst/>
          </a:prstGeom>
        </p:spPr>
      </p:pic>
      <p:sp>
        <p:nvSpPr>
          <p:cNvPr id="10" name="Text Placeholder 8">
            <a:extLst>
              <a:ext uri="{FF2B5EF4-FFF2-40B4-BE49-F238E27FC236}">
                <a16:creationId xmlns:a16="http://schemas.microsoft.com/office/drawing/2014/main" id="{F91D4203-46A8-5278-3D1D-A919AD5328CB}"/>
              </a:ext>
            </a:extLst>
          </p:cNvPr>
          <p:cNvSpPr txBox="1">
            <a:spLocks/>
          </p:cNvSpPr>
          <p:nvPr/>
        </p:nvSpPr>
        <p:spPr>
          <a:xfrm>
            <a:off x="9190756" y="245431"/>
            <a:ext cx="2644788" cy="43204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400" b="1" kern="1200" spc="300">
                <a:solidFill>
                  <a:schemeClr val="bg1">
                    <a:lumMod val="65000"/>
                  </a:schemeClr>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defTabSz="914378">
              <a:spcBef>
                <a:spcPts val="0"/>
              </a:spcBef>
            </a:pPr>
            <a:r>
              <a:rPr lang="pl-PL" sz="1100" b="0" spc="0" dirty="0">
                <a:solidFill>
                  <a:schemeClr val="tx1"/>
                </a:solidFill>
                <a:latin typeface="Open Sans" pitchFamily="2" charset="0"/>
                <a:ea typeface="Open Sans" pitchFamily="2" charset="0"/>
                <a:cs typeface="Open Sans" pitchFamily="2" charset="0"/>
              </a:rPr>
              <a:t>Wydział Prewencji Społecznej</a:t>
            </a:r>
          </a:p>
          <a:p>
            <a:pPr algn="r" defTabSz="914378">
              <a:spcBef>
                <a:spcPts val="0"/>
              </a:spcBef>
            </a:pPr>
            <a:r>
              <a:rPr lang="pl-PL" sz="1100" b="0" spc="0" dirty="0">
                <a:solidFill>
                  <a:schemeClr val="tx1"/>
                </a:solidFill>
                <a:latin typeface="Open Sans" pitchFamily="2" charset="0"/>
                <a:ea typeface="Open Sans" pitchFamily="2" charset="0"/>
                <a:cs typeface="Open Sans" pitchFamily="2" charset="0"/>
              </a:rPr>
              <a:t>Państwowej Straży Pożarnej</a:t>
            </a:r>
          </a:p>
        </p:txBody>
      </p:sp>
      <p:sp>
        <p:nvSpPr>
          <p:cNvPr id="11" name="Prostokąt 10">
            <a:extLst>
              <a:ext uri="{FF2B5EF4-FFF2-40B4-BE49-F238E27FC236}">
                <a16:creationId xmlns:a16="http://schemas.microsoft.com/office/drawing/2014/main" id="{C90E473D-1897-4344-376B-07E5E7F2A983}"/>
              </a:ext>
            </a:extLst>
          </p:cNvPr>
          <p:cNvSpPr/>
          <p:nvPr/>
        </p:nvSpPr>
        <p:spPr>
          <a:xfrm>
            <a:off x="11835544" y="260935"/>
            <a:ext cx="91516" cy="401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pl-PL" dirty="0">
              <a:solidFill>
                <a:prstClr val="white"/>
              </a:solidFill>
              <a:latin typeface="Calibri"/>
            </a:endParaRPr>
          </a:p>
        </p:txBody>
      </p:sp>
      <p:sp>
        <p:nvSpPr>
          <p:cNvPr id="12" name="Podtytuł 1">
            <a:extLst>
              <a:ext uri="{FF2B5EF4-FFF2-40B4-BE49-F238E27FC236}">
                <a16:creationId xmlns:a16="http://schemas.microsoft.com/office/drawing/2014/main" id="{604A7BD9-463C-C56D-7035-D22877CD0C70}"/>
              </a:ext>
            </a:extLst>
          </p:cNvPr>
          <p:cNvSpPr txBox="1">
            <a:spLocks/>
          </p:cNvSpPr>
          <p:nvPr/>
        </p:nvSpPr>
        <p:spPr>
          <a:xfrm>
            <a:off x="219492" y="5544238"/>
            <a:ext cx="5874920" cy="288528"/>
          </a:xfrm>
          <a:prstGeom prst="rect">
            <a:avLst/>
          </a:prstGeom>
        </p:spPr>
        <p:txBody>
          <a:bodyPr vert="horz" lIns="121899" tIns="60949" rIns="121899" bIns="60949" rtlCol="0">
            <a:normAutofit fontScale="85000" lnSpcReduction="20000"/>
          </a:bodyPr>
          <a:lstStyle>
            <a:lvl1pPr marL="0" indent="0" algn="ctr" defTabSz="1218987" rtl="0" eaLnBrk="1" latinLnBrk="0" hangingPunct="1">
              <a:lnSpc>
                <a:spcPct val="90000"/>
              </a:lnSpc>
              <a:spcBef>
                <a:spcPts val="0"/>
              </a:spcBef>
              <a:buClr>
                <a:schemeClr val="tx2"/>
              </a:buClr>
              <a:buSzPct val="90000"/>
              <a:buFont typeface="Arial" pitchFamily="34" charset="0"/>
              <a:buNone/>
              <a:defRPr sz="2800" kern="1200">
                <a:solidFill>
                  <a:schemeClr val="tx1"/>
                </a:solidFill>
                <a:latin typeface="+mn-lt"/>
                <a:ea typeface="+mn-ea"/>
                <a:cs typeface="+mn-cs"/>
              </a:defRPr>
            </a:lvl1pPr>
            <a:lvl2pPr marL="609493" indent="0" algn="ctr" defTabSz="1218987" rtl="0" eaLnBrk="1" latinLnBrk="0" hangingPunct="1">
              <a:lnSpc>
                <a:spcPct val="90000"/>
              </a:lnSpc>
              <a:spcBef>
                <a:spcPts val="800"/>
              </a:spcBef>
              <a:buClr>
                <a:schemeClr val="tx2"/>
              </a:buClr>
              <a:buSzPct val="90000"/>
              <a:buFont typeface="Cambria" pitchFamily="18" charset="0"/>
              <a:buNone/>
              <a:defRPr sz="1600" kern="1200">
                <a:solidFill>
                  <a:schemeClr val="tx1">
                    <a:tint val="75000"/>
                  </a:schemeClr>
                </a:solidFill>
                <a:latin typeface="+mn-lt"/>
                <a:ea typeface="+mn-ea"/>
                <a:cs typeface="+mn-cs"/>
              </a:defRPr>
            </a:lvl2pPr>
            <a:lvl3pPr marL="1218987" indent="0" algn="ctr" defTabSz="1218987" rtl="0" eaLnBrk="1" latinLnBrk="0" hangingPunct="1">
              <a:lnSpc>
                <a:spcPct val="90000"/>
              </a:lnSpc>
              <a:spcBef>
                <a:spcPts val="800"/>
              </a:spcBef>
              <a:buClr>
                <a:schemeClr val="tx2"/>
              </a:buClr>
              <a:buFont typeface="Arial" pitchFamily="34" charset="0"/>
              <a:buNone/>
              <a:defRPr sz="1400" kern="1200">
                <a:solidFill>
                  <a:schemeClr val="tx1">
                    <a:tint val="75000"/>
                  </a:schemeClr>
                </a:solidFill>
                <a:latin typeface="+mn-lt"/>
                <a:ea typeface="+mn-ea"/>
                <a:cs typeface="+mn-cs"/>
              </a:defRPr>
            </a:lvl3pPr>
            <a:lvl4pPr marL="1828480" indent="0" algn="ctr" defTabSz="1218987" rtl="0" eaLnBrk="1" latinLnBrk="0" hangingPunct="1">
              <a:lnSpc>
                <a:spcPct val="90000"/>
              </a:lnSpc>
              <a:spcBef>
                <a:spcPts val="800"/>
              </a:spcBef>
              <a:buClr>
                <a:schemeClr val="tx2"/>
              </a:buClr>
              <a:buSzPct val="100000"/>
              <a:buFont typeface="Cambria" pitchFamily="18" charset="0"/>
              <a:buNone/>
              <a:defRPr sz="1200" kern="1200">
                <a:solidFill>
                  <a:schemeClr val="tx1">
                    <a:tint val="75000"/>
                  </a:schemeClr>
                </a:solidFill>
                <a:latin typeface="+mn-lt"/>
                <a:ea typeface="+mn-ea"/>
                <a:cs typeface="+mn-cs"/>
              </a:defRPr>
            </a:lvl4pPr>
            <a:lvl5pPr marL="2437973" indent="0" algn="ctr" defTabSz="1218987" rtl="0" eaLnBrk="1" latinLnBrk="0" hangingPunct="1">
              <a:lnSpc>
                <a:spcPct val="90000"/>
              </a:lnSpc>
              <a:spcBef>
                <a:spcPts val="800"/>
              </a:spcBef>
              <a:buClr>
                <a:schemeClr val="tx2"/>
              </a:buClr>
              <a:buFont typeface="Arial" pitchFamily="34" charset="0"/>
              <a:buNone/>
              <a:defRPr sz="1100" kern="1200">
                <a:solidFill>
                  <a:schemeClr val="tx1">
                    <a:tint val="75000"/>
                  </a:schemeClr>
                </a:solidFill>
                <a:latin typeface="+mn-lt"/>
                <a:ea typeface="+mn-ea"/>
                <a:cs typeface="+mn-cs"/>
              </a:defRPr>
            </a:lvl5pPr>
            <a:lvl6pPr marL="3047467" indent="0" algn="ctr" defTabSz="1218987" rtl="0" eaLnBrk="1" latinLnBrk="0" hangingPunct="1">
              <a:lnSpc>
                <a:spcPct val="90000"/>
              </a:lnSpc>
              <a:spcBef>
                <a:spcPts val="800"/>
              </a:spcBef>
              <a:buClr>
                <a:schemeClr val="tx2"/>
              </a:buClr>
              <a:buSzPct val="100000"/>
              <a:buFont typeface="Cambria" pitchFamily="18" charset="0"/>
              <a:buNone/>
              <a:defRPr sz="1600" kern="1200">
                <a:solidFill>
                  <a:schemeClr val="tx1">
                    <a:tint val="75000"/>
                  </a:schemeClr>
                </a:solidFill>
                <a:latin typeface="+mn-lt"/>
                <a:ea typeface="+mn-ea"/>
                <a:cs typeface="+mn-cs"/>
              </a:defRPr>
            </a:lvl6pPr>
            <a:lvl7pPr marL="3656960"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7pPr>
            <a:lvl8pPr marL="4266453" indent="0" algn="ctr" defTabSz="1218987" rtl="0" eaLnBrk="1" latinLnBrk="0" hangingPunct="1">
              <a:lnSpc>
                <a:spcPct val="90000"/>
              </a:lnSpc>
              <a:spcBef>
                <a:spcPts val="800"/>
              </a:spcBef>
              <a:buClr>
                <a:schemeClr val="tx2"/>
              </a:buClr>
              <a:buSzPct val="100000"/>
              <a:buFont typeface="Cambria" pitchFamily="18" charset="0"/>
              <a:buNone/>
              <a:defRPr sz="1600" kern="1200">
                <a:solidFill>
                  <a:schemeClr val="tx1">
                    <a:tint val="75000"/>
                  </a:schemeClr>
                </a:solidFill>
                <a:latin typeface="+mn-lt"/>
                <a:ea typeface="+mn-ea"/>
                <a:cs typeface="+mn-cs"/>
              </a:defRPr>
            </a:lvl8pPr>
            <a:lvl9pPr marL="4875947"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9pPr>
          </a:lstStyle>
          <a:p>
            <a:pPr algn="l"/>
            <a:r>
              <a:rPr lang="pl-PL" sz="1800" dirty="0"/>
              <a:t>Na podstawie publikacji Poradnik Bezpieczeństwa wydanej przez:</a:t>
            </a:r>
            <a:endParaRPr lang="pl" sz="1800" dirty="0"/>
          </a:p>
        </p:txBody>
      </p:sp>
      <p:pic>
        <p:nvPicPr>
          <p:cNvPr id="13" name="Grafika 12">
            <a:extLst>
              <a:ext uri="{FF2B5EF4-FFF2-40B4-BE49-F238E27FC236}">
                <a16:creationId xmlns:a16="http://schemas.microsoft.com/office/drawing/2014/main" id="{460560F4-08BD-0210-AAB1-D4CF8BF2763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195782" y="6044336"/>
            <a:ext cx="1533193" cy="371320"/>
          </a:xfrm>
          <a:prstGeom prst="rect">
            <a:avLst/>
          </a:prstGeom>
        </p:spPr>
      </p:pic>
    </p:spTree>
    <p:extLst>
      <p:ext uri="{BB962C8B-B14F-4D97-AF65-F5344CB8AC3E}">
        <p14:creationId xmlns:p14="http://schemas.microsoft.com/office/powerpoint/2010/main" val="1082871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A4A8F-D928-5127-0357-2DA0ACC7D6F1}"/>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F14AA58F-63F7-0AA5-0DA9-E6BF7024EC11}"/>
              </a:ext>
            </a:extLst>
          </p:cNvPr>
          <p:cNvSpPr>
            <a:spLocks noGrp="1"/>
          </p:cNvSpPr>
          <p:nvPr>
            <p:ph type="title"/>
          </p:nvPr>
        </p:nvSpPr>
        <p:spPr/>
        <p:txBody>
          <a:bodyPr/>
          <a:lstStyle/>
          <a:p>
            <a:r>
              <a:rPr lang="pl-PL" dirty="0"/>
              <a:t>Powszechna</a:t>
            </a:r>
            <a:br>
              <a:rPr lang="pl-PL" dirty="0"/>
            </a:br>
            <a:r>
              <a:rPr lang="pl-PL" dirty="0"/>
              <a:t>obrona kraju</a:t>
            </a:r>
          </a:p>
        </p:txBody>
      </p:sp>
      <p:sp>
        <p:nvSpPr>
          <p:cNvPr id="4" name="Symbol zastępczy tekstu 3">
            <a:extLst>
              <a:ext uri="{FF2B5EF4-FFF2-40B4-BE49-F238E27FC236}">
                <a16:creationId xmlns:a16="http://schemas.microsoft.com/office/drawing/2014/main" id="{B9381AB1-653D-9BB8-F64D-F3127EEB2B79}"/>
              </a:ext>
            </a:extLst>
          </p:cNvPr>
          <p:cNvSpPr>
            <a:spLocks noGrp="1"/>
          </p:cNvSpPr>
          <p:nvPr>
            <p:ph type="body" sz="half" idx="2"/>
          </p:nvPr>
        </p:nvSpPr>
        <p:spPr/>
        <p:txBody>
          <a:bodyPr/>
          <a:lstStyle/>
          <a:p>
            <a:r>
              <a:rPr lang="pl-PL" b="1" dirty="0"/>
              <a:t>Każdy obywatel Rzeczypospolitej Polskiej</a:t>
            </a:r>
            <a:r>
              <a:rPr lang="pl-PL" dirty="0"/>
              <a:t> </a:t>
            </a:r>
            <a:br>
              <a:rPr lang="pl-PL" dirty="0"/>
            </a:br>
            <a:r>
              <a:rPr lang="pl-PL" dirty="0"/>
              <a:t>ma konstytucyjny obowiązek obrony Ojczyzny. Bezpieczeństwo Polski nie zależy tylko od wojska, ale opiera się na szerokim zaangażowaniu mieszkańców naszego kraju.</a:t>
            </a:r>
          </a:p>
        </p:txBody>
      </p:sp>
      <p:cxnSp>
        <p:nvCxnSpPr>
          <p:cNvPr id="5" name="Łącznik prosty 4">
            <a:extLst>
              <a:ext uri="{FF2B5EF4-FFF2-40B4-BE49-F238E27FC236}">
                <a16:creationId xmlns:a16="http://schemas.microsoft.com/office/drawing/2014/main" id="{AA3226C9-5057-F58E-A6F3-6781CEE99D78}"/>
              </a:ext>
            </a:extLst>
          </p:cNvPr>
          <p:cNvCxnSpPr/>
          <p:nvPr/>
        </p:nvCxnSpPr>
        <p:spPr>
          <a:xfrm>
            <a:off x="6526460" y="3415168"/>
            <a:ext cx="47525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6" name="Symbol zastępczy obrazu 5">
            <a:extLst>
              <a:ext uri="{FF2B5EF4-FFF2-40B4-BE49-F238E27FC236}">
                <a16:creationId xmlns:a16="http://schemas.microsoft.com/office/drawing/2014/main" id="{9D6D8BB7-5967-613E-09B7-F3710F1340FD}"/>
              </a:ext>
            </a:extLst>
          </p:cNvPr>
          <p:cNvSpPr>
            <a:spLocks noGrp="1"/>
          </p:cNvSpPr>
          <p:nvPr>
            <p:ph type="pic" idx="1"/>
          </p:nvPr>
        </p:nvSpPr>
        <p:spPr>
          <a:xfrm>
            <a:off x="458736" y="908723"/>
            <a:ext cx="5419651" cy="5904645"/>
          </a:xfrm>
        </p:spPr>
        <p:txBody>
          <a:bodyPr>
            <a:normAutofit/>
          </a:bodyPr>
          <a:lstStyle/>
          <a:p>
            <a:pPr algn="ctr"/>
            <a:r>
              <a:rPr lang="pl-PL" dirty="0"/>
              <a:t>W czasie zewnętrznego zagrożenia, w sytuacjach kryzysowych lub po ogłoszeniu stanu wojennego,</a:t>
            </a:r>
            <a:br>
              <a:rPr lang="pl-PL" dirty="0"/>
            </a:br>
            <a:r>
              <a:rPr lang="pl-PL" sz="2400" b="1" dirty="0"/>
              <a:t>państwo może Cię wezwać</a:t>
            </a:r>
            <a:br>
              <a:rPr lang="pl-PL" sz="2400" b="1" dirty="0"/>
            </a:br>
            <a:r>
              <a:rPr lang="pl-PL" sz="2400" b="1" dirty="0"/>
              <a:t>do udziału w działaniach obronnych</a:t>
            </a:r>
            <a:br>
              <a:rPr lang="pl-PL" sz="2400" b="1" dirty="0"/>
            </a:br>
            <a:r>
              <a:rPr lang="pl-PL" sz="2400" b="1" dirty="0"/>
              <a:t>i wspierających bezpieczeństwo</a:t>
            </a:r>
            <a:br>
              <a:rPr lang="pl-PL" sz="2400" b="1" dirty="0"/>
            </a:br>
            <a:r>
              <a:rPr lang="pl-PL" sz="2400" b="1" dirty="0"/>
              <a:t>publiczne.</a:t>
            </a:r>
          </a:p>
          <a:p>
            <a:pPr algn="ctr"/>
            <a:r>
              <a:rPr lang="pl-PL" dirty="0"/>
              <a:t>Może być to wykonywanie</a:t>
            </a:r>
            <a:br>
              <a:rPr lang="pl-PL" dirty="0"/>
            </a:br>
            <a:r>
              <a:rPr lang="pl-PL" dirty="0"/>
              <a:t>różnego rodzaju zadań na rzecz obrony,</a:t>
            </a:r>
            <a:br>
              <a:rPr lang="pl-PL" dirty="0"/>
            </a:br>
            <a:r>
              <a:rPr lang="pl-PL" dirty="0"/>
              <a:t>przyjęcie obowiązków związanych</a:t>
            </a:r>
            <a:br>
              <a:rPr lang="pl-PL" dirty="0"/>
            </a:br>
            <a:r>
              <a:rPr lang="pl-PL" dirty="0"/>
              <a:t>z nadanymi przydziałami mobilizacyjnymi</a:t>
            </a:r>
            <a:br>
              <a:rPr lang="pl-PL" dirty="0"/>
            </a:br>
            <a:r>
              <a:rPr lang="pl-PL" dirty="0"/>
              <a:t>lub pełnienie czynnej służby wojskowej.</a:t>
            </a:r>
            <a:endParaRPr lang="pl-PL" sz="1100" dirty="0"/>
          </a:p>
        </p:txBody>
      </p:sp>
      <p:graphicFrame>
        <p:nvGraphicFramePr>
          <p:cNvPr id="11" name="Tabela 10">
            <a:extLst>
              <a:ext uri="{FF2B5EF4-FFF2-40B4-BE49-F238E27FC236}">
                <a16:creationId xmlns:a16="http://schemas.microsoft.com/office/drawing/2014/main" id="{6630669A-F000-D5DA-8DFC-2DF14EAE6633}"/>
              </a:ext>
            </a:extLst>
          </p:cNvPr>
          <p:cNvGraphicFramePr>
            <a:graphicFrameLocks noGrp="1"/>
          </p:cNvGraphicFramePr>
          <p:nvPr>
            <p:extLst>
              <p:ext uri="{D42A27DB-BD31-4B8C-83A1-F6EECF244321}">
                <p14:modId xmlns:p14="http://schemas.microsoft.com/office/powerpoint/2010/main" val="2818915674"/>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2" name="Obraz 11" descr="Obraz zawierający godło, herb, symbol, logo&#10;&#10;Opis wygenerowany automatycznie">
            <a:extLst>
              <a:ext uri="{FF2B5EF4-FFF2-40B4-BE49-F238E27FC236}">
                <a16:creationId xmlns:a16="http://schemas.microsoft.com/office/drawing/2014/main" id="{3EF59D82-EDC9-8265-9539-19A2EDD66C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341486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284A6-857B-8C11-4C42-555FB9571611}"/>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321F148A-9575-BE83-48AD-E0E84E4706FC}"/>
              </a:ext>
            </a:extLst>
          </p:cNvPr>
          <p:cNvSpPr>
            <a:spLocks noGrp="1"/>
          </p:cNvSpPr>
          <p:nvPr>
            <p:ph type="title"/>
          </p:nvPr>
        </p:nvSpPr>
        <p:spPr>
          <a:xfrm>
            <a:off x="914162" y="2636912"/>
            <a:ext cx="10360501" cy="792088"/>
          </a:xfrm>
        </p:spPr>
        <p:txBody>
          <a:bodyPr/>
          <a:lstStyle/>
          <a:p>
            <a:r>
              <a:rPr lang="pl-PL" dirty="0"/>
              <a:t>II. PRZYGOTOWANIE …</a:t>
            </a:r>
          </a:p>
        </p:txBody>
      </p:sp>
      <p:sp>
        <p:nvSpPr>
          <p:cNvPr id="6" name="Symbol zastępczy tekstu 5">
            <a:extLst>
              <a:ext uri="{FF2B5EF4-FFF2-40B4-BE49-F238E27FC236}">
                <a16:creationId xmlns:a16="http://schemas.microsoft.com/office/drawing/2014/main" id="{572B195E-8968-2045-D86C-97D5DA452326}"/>
              </a:ext>
            </a:extLst>
          </p:cNvPr>
          <p:cNvSpPr>
            <a:spLocks noGrp="1"/>
          </p:cNvSpPr>
          <p:nvPr>
            <p:ph type="body" idx="1"/>
          </p:nvPr>
        </p:nvSpPr>
        <p:spPr>
          <a:xfrm>
            <a:off x="914162" y="3501008"/>
            <a:ext cx="10360501" cy="2664296"/>
          </a:xfrm>
        </p:spPr>
        <p:txBody>
          <a:bodyPr/>
          <a:lstStyle/>
          <a:p>
            <a:r>
              <a:rPr lang="pl-PL" sz="2000" dirty="0"/>
              <a:t>… osób z niepełnosprawnością</a:t>
            </a:r>
          </a:p>
          <a:p>
            <a:r>
              <a:rPr lang="pl-PL" sz="2000" dirty="0"/>
              <a:t>… dzieci</a:t>
            </a:r>
          </a:p>
          <a:p>
            <a:r>
              <a:rPr lang="pl-PL" sz="2000" dirty="0"/>
              <a:t>… zwierząt, auta, mieszkania</a:t>
            </a:r>
          </a:p>
          <a:p>
            <a:pPr marL="457200" indent="-457200">
              <a:buAutoNum type="arabicPeriod"/>
            </a:pPr>
            <a:endParaRPr lang="pl-PL" sz="2000" dirty="0"/>
          </a:p>
          <a:p>
            <a:endParaRPr lang="pl-PL" sz="2800" dirty="0"/>
          </a:p>
        </p:txBody>
      </p:sp>
      <p:cxnSp>
        <p:nvCxnSpPr>
          <p:cNvPr id="7" name="Łącznik prosty 6">
            <a:extLst>
              <a:ext uri="{FF2B5EF4-FFF2-40B4-BE49-F238E27FC236}">
                <a16:creationId xmlns:a16="http://schemas.microsoft.com/office/drawing/2014/main" id="{08D1F445-86A2-027B-0E20-D525B1EEB5ED}"/>
              </a:ext>
            </a:extLst>
          </p:cNvPr>
          <p:cNvCxnSpPr>
            <a:cxnSpLocks/>
          </p:cNvCxnSpPr>
          <p:nvPr/>
        </p:nvCxnSpPr>
        <p:spPr>
          <a:xfrm>
            <a:off x="1917948" y="3356992"/>
            <a:ext cx="83529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1" name="pole tekstowe 10">
            <a:extLst>
              <a:ext uri="{FF2B5EF4-FFF2-40B4-BE49-F238E27FC236}">
                <a16:creationId xmlns:a16="http://schemas.microsoft.com/office/drawing/2014/main" id="{544D1BE5-B499-43ED-F771-AD3E5FE3C2E0}"/>
              </a:ext>
            </a:extLst>
          </p:cNvPr>
          <p:cNvSpPr txBox="1"/>
          <p:nvPr/>
        </p:nvSpPr>
        <p:spPr>
          <a:xfrm>
            <a:off x="10732745" y="4781709"/>
            <a:ext cx="1231400" cy="549381"/>
          </a:xfrm>
          <a:prstGeom prst="rect">
            <a:avLst/>
          </a:prstGeom>
          <a:noFill/>
        </p:spPr>
        <p:txBody>
          <a:bodyPr wrap="square" rtlCol="0">
            <a:spAutoFit/>
          </a:bodyPr>
          <a:lstStyle/>
          <a:p>
            <a:pPr algn="ctr">
              <a:lnSpc>
                <a:spcPct val="90000"/>
              </a:lnSpc>
            </a:pPr>
            <a:r>
              <a:rPr lang="pl-PL" sz="1100" dirty="0"/>
              <a:t>poradnik</a:t>
            </a:r>
          </a:p>
          <a:p>
            <a:pPr algn="ctr">
              <a:lnSpc>
                <a:spcPct val="90000"/>
              </a:lnSpc>
            </a:pPr>
            <a:r>
              <a:rPr lang="pl-PL" sz="1100" dirty="0"/>
              <a:t>bezpiecznych</a:t>
            </a:r>
          </a:p>
          <a:p>
            <a:pPr algn="ctr">
              <a:lnSpc>
                <a:spcPct val="90000"/>
              </a:lnSpc>
            </a:pPr>
            <a:r>
              <a:rPr lang="pl-PL" sz="1100" dirty="0" err="1"/>
              <a:t>zachowań</a:t>
            </a:r>
            <a:endParaRPr lang="pl-PL" sz="1100" dirty="0"/>
          </a:p>
        </p:txBody>
      </p:sp>
      <p:grpSp>
        <p:nvGrpSpPr>
          <p:cNvPr id="13" name="Grupa 12">
            <a:extLst>
              <a:ext uri="{FF2B5EF4-FFF2-40B4-BE49-F238E27FC236}">
                <a16:creationId xmlns:a16="http://schemas.microsoft.com/office/drawing/2014/main" id="{5F5EFDDB-C879-A13B-ACBD-1B4A5E09603F}"/>
              </a:ext>
            </a:extLst>
          </p:cNvPr>
          <p:cNvGrpSpPr/>
          <p:nvPr/>
        </p:nvGrpSpPr>
        <p:grpSpPr>
          <a:xfrm>
            <a:off x="10732745" y="5403098"/>
            <a:ext cx="1203647" cy="1203647"/>
            <a:chOff x="8902724" y="5085184"/>
            <a:chExt cx="1430263" cy="1430263"/>
          </a:xfrm>
        </p:grpSpPr>
        <p:sp>
          <p:nvSpPr>
            <p:cNvPr id="9" name="Prostokąt: zaokrąglone rogi 8">
              <a:extLst>
                <a:ext uri="{FF2B5EF4-FFF2-40B4-BE49-F238E27FC236}">
                  <a16:creationId xmlns:a16="http://schemas.microsoft.com/office/drawing/2014/main" id="{451D0651-130C-ED40-C9E0-55440ABDF4C2}"/>
                </a:ext>
              </a:extLst>
            </p:cNvPr>
            <p:cNvSpPr/>
            <p:nvPr/>
          </p:nvSpPr>
          <p:spPr>
            <a:xfrm>
              <a:off x="8902724" y="5085184"/>
              <a:ext cx="1430263" cy="1430263"/>
            </a:xfrm>
            <a:prstGeom prst="roundRect">
              <a:avLst>
                <a:gd name="adj" fmla="val 6544"/>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12" name="Grafika 11">
              <a:extLst>
                <a:ext uri="{FF2B5EF4-FFF2-40B4-BE49-F238E27FC236}">
                  <a16:creationId xmlns:a16="http://schemas.microsoft.com/office/drawing/2014/main" id="{9E90CBB5-07B2-82FC-A77B-BFFDAF82AB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21284" y="5103744"/>
              <a:ext cx="1393143" cy="1393143"/>
            </a:xfrm>
            <a:prstGeom prst="rect">
              <a:avLst/>
            </a:prstGeom>
          </p:spPr>
        </p:pic>
      </p:grpSp>
      <p:graphicFrame>
        <p:nvGraphicFramePr>
          <p:cNvPr id="14" name="Tabela 13">
            <a:extLst>
              <a:ext uri="{FF2B5EF4-FFF2-40B4-BE49-F238E27FC236}">
                <a16:creationId xmlns:a16="http://schemas.microsoft.com/office/drawing/2014/main" id="{11FE1A0F-D992-6448-E0F4-2BE24729C68F}"/>
              </a:ext>
            </a:extLst>
          </p:cNvPr>
          <p:cNvGraphicFramePr>
            <a:graphicFrameLocks noGrp="1"/>
          </p:cNvGraphicFramePr>
          <p:nvPr>
            <p:extLst>
              <p:ext uri="{D42A27DB-BD31-4B8C-83A1-F6EECF244321}">
                <p14:modId xmlns:p14="http://schemas.microsoft.com/office/powerpoint/2010/main" val="25385667"/>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5" name="Obraz 14" descr="Obraz zawierający godło, herb, symbol, logo&#10;&#10;Opis wygenerowany automatycznie">
            <a:extLst>
              <a:ext uri="{FF2B5EF4-FFF2-40B4-BE49-F238E27FC236}">
                <a16:creationId xmlns:a16="http://schemas.microsoft.com/office/drawing/2014/main" id="{A9342786-AC32-F3AA-9E68-C691A0706B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1045134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3FDBB-B990-2EF8-AD4F-9579A6C9E783}"/>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D0A2BD55-CCD9-0A93-DFB1-16447BCE1608}"/>
              </a:ext>
            </a:extLst>
          </p:cNvPr>
          <p:cNvSpPr>
            <a:spLocks noGrp="1"/>
          </p:cNvSpPr>
          <p:nvPr>
            <p:ph type="title"/>
          </p:nvPr>
        </p:nvSpPr>
        <p:spPr>
          <a:xfrm>
            <a:off x="7821163" y="482600"/>
            <a:ext cx="4142982" cy="1422400"/>
          </a:xfrm>
        </p:spPr>
        <p:txBody>
          <a:bodyPr>
            <a:normAutofit fontScale="90000"/>
          </a:bodyPr>
          <a:lstStyle/>
          <a:p>
            <a:r>
              <a:rPr lang="pl-PL" dirty="0"/>
              <a:t>Osoby potrzebujące</a:t>
            </a:r>
            <a:br>
              <a:rPr lang="pl-PL" dirty="0"/>
            </a:br>
            <a:r>
              <a:rPr lang="pl-PL" dirty="0"/>
              <a:t>szczególnej pomocy</a:t>
            </a:r>
          </a:p>
        </p:txBody>
      </p:sp>
      <p:sp>
        <p:nvSpPr>
          <p:cNvPr id="6" name="Symbol zastępczy obrazu 5">
            <a:extLst>
              <a:ext uri="{FF2B5EF4-FFF2-40B4-BE49-F238E27FC236}">
                <a16:creationId xmlns:a16="http://schemas.microsoft.com/office/drawing/2014/main" id="{C109AAD4-1AA7-2D77-E67C-883A93FC016E}"/>
              </a:ext>
            </a:extLst>
          </p:cNvPr>
          <p:cNvSpPr>
            <a:spLocks noGrp="1"/>
          </p:cNvSpPr>
          <p:nvPr>
            <p:ph type="pic" idx="1"/>
          </p:nvPr>
        </p:nvSpPr>
        <p:spPr>
          <a:xfrm>
            <a:off x="507868" y="908722"/>
            <a:ext cx="6666664" cy="5764682"/>
          </a:xfrm>
        </p:spPr>
        <p:txBody>
          <a:bodyPr>
            <a:normAutofit/>
          </a:bodyPr>
          <a:lstStyle/>
          <a:p>
            <a:pPr algn="ctr"/>
            <a:r>
              <a:rPr lang="pl-PL" dirty="0"/>
              <a:t>Nie wszyscy mogą być świadomi nadchodzącego zagrożenia, dlatego przekaż najważniejsze informacje</a:t>
            </a:r>
            <a:br>
              <a:rPr lang="pl-PL" dirty="0"/>
            </a:br>
            <a:r>
              <a:rPr lang="pl-PL" dirty="0"/>
              <a:t>i wyjaśnij, co trzeba zrobić.</a:t>
            </a:r>
          </a:p>
          <a:p>
            <a:pPr marL="285750" indent="-285750">
              <a:buFont typeface="Wingdings" panose="05000000000000000000" pitchFamily="2" charset="2"/>
              <a:buChar char="§"/>
            </a:pPr>
            <a:r>
              <a:rPr lang="pl-PL" sz="2400" b="1" dirty="0"/>
              <a:t>Ustal</a:t>
            </a:r>
            <a:r>
              <a:rPr lang="pl-PL" sz="2400" dirty="0"/>
              <a:t> </a:t>
            </a:r>
            <a:r>
              <a:rPr lang="pl-PL" dirty="0"/>
              <a:t>z osobą, którą wspierasz sposób </a:t>
            </a:r>
            <a:r>
              <a:rPr lang="pl-PL" sz="2400" b="1" dirty="0"/>
              <a:t>działania</a:t>
            </a:r>
            <a:br>
              <a:rPr lang="pl-PL" dirty="0"/>
            </a:br>
            <a:r>
              <a:rPr lang="pl-PL" dirty="0"/>
              <a:t>w sytuacji kryzysowej.</a:t>
            </a:r>
          </a:p>
          <a:p>
            <a:pPr marL="285750" indent="-285750">
              <a:buFont typeface="Wingdings" panose="05000000000000000000" pitchFamily="2" charset="2"/>
              <a:buChar char="§"/>
            </a:pPr>
            <a:r>
              <a:rPr lang="pl-PL" sz="2400" b="1" dirty="0"/>
              <a:t>Pomóż w przygotowaniach</a:t>
            </a:r>
            <a:br>
              <a:rPr lang="pl-PL" dirty="0"/>
            </a:br>
            <a:r>
              <a:rPr lang="pl-PL" dirty="0"/>
              <a:t>np. spakuj plecak ewakuacyjny dla osoby wspieranej, upewnij się, że ma zapas niezbędnych leków i baterii do urządzeń wspomagających (np. aparat słuchowy itp.).</a:t>
            </a:r>
          </a:p>
          <a:p>
            <a:pPr marL="285750" indent="-285750">
              <a:buFont typeface="Wingdings" panose="05000000000000000000" pitchFamily="2" charset="2"/>
              <a:buChar char="§"/>
            </a:pPr>
            <a:r>
              <a:rPr lang="pl-PL" dirty="0"/>
              <a:t>W razie nagłego zagrożenia </a:t>
            </a:r>
            <a:r>
              <a:rPr lang="pl-PL" sz="2400" b="1" dirty="0"/>
              <a:t>poinformuj służby ratownicze</a:t>
            </a:r>
            <a:r>
              <a:rPr lang="pl-PL" sz="2400" dirty="0"/>
              <a:t> </a:t>
            </a:r>
            <a:r>
              <a:rPr lang="pl-PL" dirty="0"/>
              <a:t>o osobie, która wymaga szczególnej pomocy podczas ewakuacji.</a:t>
            </a:r>
          </a:p>
        </p:txBody>
      </p:sp>
      <p:sp>
        <p:nvSpPr>
          <p:cNvPr id="7" name="Symbol zastępczy tekstu 6">
            <a:extLst>
              <a:ext uri="{FF2B5EF4-FFF2-40B4-BE49-F238E27FC236}">
                <a16:creationId xmlns:a16="http://schemas.microsoft.com/office/drawing/2014/main" id="{C14A435F-298A-1502-A939-47293236E28C}"/>
              </a:ext>
            </a:extLst>
          </p:cNvPr>
          <p:cNvSpPr>
            <a:spLocks noGrp="1"/>
          </p:cNvSpPr>
          <p:nvPr>
            <p:ph type="body" sz="half" idx="2"/>
          </p:nvPr>
        </p:nvSpPr>
        <p:spPr/>
        <p:txBody>
          <a:bodyPr/>
          <a:lstStyle/>
          <a:p>
            <a:r>
              <a:rPr lang="pl-PL" dirty="0"/>
              <a:t>W sytuacjach kryzysowych pomóż osobom starszym, chorym czy</a:t>
            </a:r>
            <a:br>
              <a:rPr lang="pl-PL" dirty="0"/>
            </a:br>
            <a:r>
              <a:rPr lang="pl-PL" dirty="0"/>
              <a:t>z niepełnosprawnościami.</a:t>
            </a:r>
          </a:p>
        </p:txBody>
      </p:sp>
      <p:cxnSp>
        <p:nvCxnSpPr>
          <p:cNvPr id="8" name="Łącznik prosty 7">
            <a:extLst>
              <a:ext uri="{FF2B5EF4-FFF2-40B4-BE49-F238E27FC236}">
                <a16:creationId xmlns:a16="http://schemas.microsoft.com/office/drawing/2014/main" id="{4E0DC478-44ED-4FE9-13B9-8B17BF654021}"/>
              </a:ext>
            </a:extLst>
          </p:cNvPr>
          <p:cNvCxnSpPr>
            <a:cxnSpLocks/>
          </p:cNvCxnSpPr>
          <p:nvPr/>
        </p:nvCxnSpPr>
        <p:spPr>
          <a:xfrm>
            <a:off x="7966620"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2" name="Grafika 1">
            <a:extLst>
              <a:ext uri="{FF2B5EF4-FFF2-40B4-BE49-F238E27FC236}">
                <a16:creationId xmlns:a16="http://schemas.microsoft.com/office/drawing/2014/main" id="{E259C1B2-790F-D10F-FA15-115FDB2718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82644" y="3621247"/>
            <a:ext cx="3691880" cy="2875407"/>
          </a:xfrm>
          <a:prstGeom prst="rect">
            <a:avLst/>
          </a:prstGeom>
        </p:spPr>
      </p:pic>
      <p:graphicFrame>
        <p:nvGraphicFramePr>
          <p:cNvPr id="12" name="Tabela 11">
            <a:extLst>
              <a:ext uri="{FF2B5EF4-FFF2-40B4-BE49-F238E27FC236}">
                <a16:creationId xmlns:a16="http://schemas.microsoft.com/office/drawing/2014/main" id="{E5766B51-6EB7-3BED-2C9D-FCD8893711B3}"/>
              </a:ext>
            </a:extLst>
          </p:cNvPr>
          <p:cNvGraphicFramePr>
            <a:graphicFrameLocks noGrp="1"/>
          </p:cNvGraphicFramePr>
          <p:nvPr>
            <p:extLst>
              <p:ext uri="{D42A27DB-BD31-4B8C-83A1-F6EECF244321}">
                <p14:modId xmlns:p14="http://schemas.microsoft.com/office/powerpoint/2010/main" val="1630455802"/>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3" name="Obraz 12" descr="Obraz zawierający godło, herb, symbol, logo&#10;&#10;Opis wygenerowany automatycznie">
            <a:extLst>
              <a:ext uri="{FF2B5EF4-FFF2-40B4-BE49-F238E27FC236}">
                <a16:creationId xmlns:a16="http://schemas.microsoft.com/office/drawing/2014/main" id="{79E7A81A-3E76-7E22-2159-F7C88CABBF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2643793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A38EA-C3A0-9DB3-CB39-427D79A89614}"/>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30B8991C-4223-B1E6-95E1-4BD617500790}"/>
              </a:ext>
            </a:extLst>
          </p:cNvPr>
          <p:cNvSpPr>
            <a:spLocks noGrp="1"/>
          </p:cNvSpPr>
          <p:nvPr>
            <p:ph type="title"/>
          </p:nvPr>
        </p:nvSpPr>
        <p:spPr/>
        <p:txBody>
          <a:bodyPr>
            <a:normAutofit/>
          </a:bodyPr>
          <a:lstStyle/>
          <a:p>
            <a:r>
              <a:rPr lang="pl-PL" dirty="0"/>
              <a:t>ROZMOWA</a:t>
            </a:r>
            <a:br>
              <a:rPr lang="pl-PL" dirty="0"/>
            </a:br>
            <a:r>
              <a:rPr lang="pl-PL" dirty="0"/>
              <a:t>Z DZIEĆMI</a:t>
            </a:r>
          </a:p>
        </p:txBody>
      </p:sp>
      <p:sp>
        <p:nvSpPr>
          <p:cNvPr id="6" name="Symbol zastępczy obrazu 5">
            <a:extLst>
              <a:ext uri="{FF2B5EF4-FFF2-40B4-BE49-F238E27FC236}">
                <a16:creationId xmlns:a16="http://schemas.microsoft.com/office/drawing/2014/main" id="{7B8931B9-0F9B-51D1-26D0-2D0BE576840E}"/>
              </a:ext>
            </a:extLst>
          </p:cNvPr>
          <p:cNvSpPr>
            <a:spLocks noGrp="1"/>
          </p:cNvSpPr>
          <p:nvPr>
            <p:ph type="pic" idx="1"/>
          </p:nvPr>
        </p:nvSpPr>
        <p:spPr>
          <a:xfrm>
            <a:off x="507868" y="631180"/>
            <a:ext cx="6954696" cy="6226821"/>
          </a:xfrm>
        </p:spPr>
        <p:txBody>
          <a:bodyPr>
            <a:normAutofit lnSpcReduction="10000"/>
          </a:bodyPr>
          <a:lstStyle/>
          <a:p>
            <a:pPr marL="342900" indent="-342900">
              <a:buFont typeface="+mj-lt"/>
              <a:buAutoNum type="arabicParenR"/>
            </a:pPr>
            <a:r>
              <a:rPr lang="pl-PL" dirty="0"/>
              <a:t>Przygotuj się do rozmowy i zadbaj o </a:t>
            </a:r>
            <a:r>
              <a:rPr lang="pl-PL" sz="2400" b="1" dirty="0"/>
              <a:t>spokojną atmosferę</a:t>
            </a:r>
            <a:r>
              <a:rPr lang="pl-PL" dirty="0"/>
              <a:t>. Dowiedz się, co dziecko już wie i jak się z tym czuje.</a:t>
            </a:r>
          </a:p>
          <a:p>
            <a:pPr marL="342900" indent="-342900">
              <a:buFont typeface="+mj-lt"/>
              <a:buAutoNum type="arabicParenR"/>
            </a:pPr>
            <a:r>
              <a:rPr lang="pl-PL" dirty="0"/>
              <a:t>Na pytania odpowiadaj </a:t>
            </a:r>
            <a:r>
              <a:rPr lang="pl-PL" sz="2400" b="1" dirty="0"/>
              <a:t>szczerze, ale bez drastycznych szczegółów</a:t>
            </a:r>
            <a:r>
              <a:rPr lang="pl-PL" dirty="0"/>
              <a:t>. Jeżeli nie znasz odpowiedzi, możecie poszukać jej wspólnie.</a:t>
            </a:r>
          </a:p>
          <a:p>
            <a:pPr marL="342900" indent="-342900">
              <a:buFont typeface="+mj-lt"/>
              <a:buAutoNum type="arabicParenR"/>
            </a:pPr>
            <a:r>
              <a:rPr lang="pl-PL" dirty="0"/>
              <a:t>Obserwuj zachowanie dziecka i </a:t>
            </a:r>
            <a:r>
              <a:rPr lang="pl-PL" sz="2400" b="1" dirty="0"/>
              <a:t>reaguj na jego emocje</a:t>
            </a:r>
            <a:r>
              <a:rPr lang="pl-PL" dirty="0"/>
              <a:t>.</a:t>
            </a:r>
          </a:p>
          <a:p>
            <a:pPr marL="342900" indent="-342900">
              <a:buFont typeface="+mj-lt"/>
              <a:buAutoNum type="arabicParenR"/>
            </a:pPr>
            <a:r>
              <a:rPr lang="pl-PL" dirty="0"/>
              <a:t>Podkreśl, że nawet w trudnej sytuacji </a:t>
            </a:r>
            <a:r>
              <a:rPr lang="pl-PL" sz="2400" b="1" dirty="0"/>
              <a:t>możecie liczyć na pomoc i wsparcie</a:t>
            </a:r>
            <a:r>
              <a:rPr lang="pl-PL" b="1" dirty="0"/>
              <a:t> </a:t>
            </a:r>
            <a:r>
              <a:rPr lang="pl-PL" dirty="0"/>
              <a:t>rodziny oraz innych osób: sąsiadów, strażaków, policjantów, ratowników.</a:t>
            </a:r>
          </a:p>
          <a:p>
            <a:pPr marL="342900" indent="-342900">
              <a:buFont typeface="+mj-lt"/>
              <a:buAutoNum type="arabicParenR"/>
            </a:pPr>
            <a:r>
              <a:rPr lang="pl-PL" dirty="0"/>
              <a:t>Wytłumacz dziecku, jakie będzie miało </a:t>
            </a:r>
            <a:r>
              <a:rPr lang="pl-PL" sz="2400" b="1" dirty="0"/>
              <a:t>zadania</a:t>
            </a:r>
            <a:br>
              <a:rPr lang="pl-PL" sz="2400" b="1" dirty="0"/>
            </a:br>
            <a:r>
              <a:rPr lang="pl-PL" sz="2400" b="1" dirty="0"/>
              <a:t>w sytuacji kryzysowej</a:t>
            </a:r>
            <a:r>
              <a:rPr lang="pl-PL" sz="2000" b="1" dirty="0"/>
              <a:t> </a:t>
            </a:r>
            <a:r>
              <a:rPr lang="pl-PL" dirty="0"/>
              <a:t>i przećwiczcie je razem. </a:t>
            </a:r>
            <a:br>
              <a:rPr lang="pl-PL" dirty="0"/>
            </a:br>
            <a:r>
              <a:rPr lang="pl-PL" dirty="0"/>
              <a:t>Znając swoją rolę, dziecko poczuje się bezpieczniej.</a:t>
            </a:r>
          </a:p>
        </p:txBody>
      </p:sp>
      <p:sp>
        <p:nvSpPr>
          <p:cNvPr id="7" name="Symbol zastępczy tekstu 6">
            <a:extLst>
              <a:ext uri="{FF2B5EF4-FFF2-40B4-BE49-F238E27FC236}">
                <a16:creationId xmlns:a16="http://schemas.microsoft.com/office/drawing/2014/main" id="{271E0B3C-E039-04FA-BC72-9BC364B12F1F}"/>
              </a:ext>
            </a:extLst>
          </p:cNvPr>
          <p:cNvSpPr>
            <a:spLocks noGrp="1"/>
          </p:cNvSpPr>
          <p:nvPr>
            <p:ph type="body" sz="half" idx="2"/>
          </p:nvPr>
        </p:nvSpPr>
        <p:spPr/>
        <p:txBody>
          <a:bodyPr/>
          <a:lstStyle/>
          <a:p>
            <a:r>
              <a:rPr lang="pl-PL" dirty="0"/>
              <a:t>Bądź blisko, słuchaj i okazuj wsparcie. Twoja obecność i spokój pomogą dziecku odnaleźć się</a:t>
            </a:r>
            <a:br>
              <a:rPr lang="pl-PL" dirty="0"/>
            </a:br>
            <a:r>
              <a:rPr lang="pl-PL" dirty="0"/>
              <a:t>w trudnej sytuacji.</a:t>
            </a:r>
          </a:p>
        </p:txBody>
      </p:sp>
      <p:cxnSp>
        <p:nvCxnSpPr>
          <p:cNvPr id="8" name="Łącznik prosty 7">
            <a:extLst>
              <a:ext uri="{FF2B5EF4-FFF2-40B4-BE49-F238E27FC236}">
                <a16:creationId xmlns:a16="http://schemas.microsoft.com/office/drawing/2014/main" id="{1EECF4BA-7B93-B3CD-DC7A-351EA33EC08E}"/>
              </a:ext>
            </a:extLst>
          </p:cNvPr>
          <p:cNvCxnSpPr>
            <a:cxnSpLocks/>
          </p:cNvCxnSpPr>
          <p:nvPr/>
        </p:nvCxnSpPr>
        <p:spPr>
          <a:xfrm>
            <a:off x="7966620"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4" name="Grafika 3">
            <a:extLst>
              <a:ext uri="{FF2B5EF4-FFF2-40B4-BE49-F238E27FC236}">
                <a16:creationId xmlns:a16="http://schemas.microsoft.com/office/drawing/2014/main" id="{6A78B969-5E76-356B-9F72-5558A615D163}"/>
              </a:ext>
            </a:extLst>
          </p:cNvPr>
          <p:cNvPicPr>
            <a:picLocks noChangeAspect="1"/>
          </p:cNvPicPr>
          <p:nvPr/>
        </p:nvPicPr>
        <p:blipFill>
          <a:blip r:embed="rId3">
            <a:extLst>
              <a:ext uri="{96DAC541-7B7A-43D3-8B79-37D633B846F1}">
                <asvg:svgBlip xmlns:asvg="http://schemas.microsoft.com/office/drawing/2016/SVG/main" r:embed="rId4"/>
              </a:ext>
            </a:extLst>
          </a:blip>
          <a:srcRect l="21053"/>
          <a:stretch>
            <a:fillRect/>
          </a:stretch>
        </p:blipFill>
        <p:spPr>
          <a:xfrm>
            <a:off x="7966620" y="3637343"/>
            <a:ext cx="4050211" cy="2631316"/>
          </a:xfrm>
          <a:prstGeom prst="rect">
            <a:avLst/>
          </a:prstGeom>
        </p:spPr>
      </p:pic>
      <p:graphicFrame>
        <p:nvGraphicFramePr>
          <p:cNvPr id="13" name="Tabela 12">
            <a:extLst>
              <a:ext uri="{FF2B5EF4-FFF2-40B4-BE49-F238E27FC236}">
                <a16:creationId xmlns:a16="http://schemas.microsoft.com/office/drawing/2014/main" id="{D72AAF24-C0C1-B472-9D51-E0AD8BD44590}"/>
              </a:ext>
            </a:extLst>
          </p:cNvPr>
          <p:cNvGraphicFramePr>
            <a:graphicFrameLocks noGrp="1"/>
          </p:cNvGraphicFramePr>
          <p:nvPr>
            <p:extLst>
              <p:ext uri="{D42A27DB-BD31-4B8C-83A1-F6EECF244321}">
                <p14:modId xmlns:p14="http://schemas.microsoft.com/office/powerpoint/2010/main" val="3151335550"/>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4" name="Obraz 13" descr="Obraz zawierający godło, herb, symbol, logo&#10;&#10;Opis wygenerowany automatycznie">
            <a:extLst>
              <a:ext uri="{FF2B5EF4-FFF2-40B4-BE49-F238E27FC236}">
                <a16:creationId xmlns:a16="http://schemas.microsoft.com/office/drawing/2014/main" id="{6D32CDB1-2EFF-CEC0-9FB7-2AE212D48B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1048205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36FD3-10EC-F466-BF73-B7D981C5A743}"/>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5C214482-0994-53EB-73FA-F2CA3BF38103}"/>
              </a:ext>
            </a:extLst>
          </p:cNvPr>
          <p:cNvSpPr>
            <a:spLocks noGrp="1"/>
          </p:cNvSpPr>
          <p:nvPr>
            <p:ph type="title"/>
          </p:nvPr>
        </p:nvSpPr>
        <p:spPr/>
        <p:txBody>
          <a:bodyPr>
            <a:normAutofit/>
          </a:bodyPr>
          <a:lstStyle/>
          <a:p>
            <a:r>
              <a:rPr lang="pl-PL" dirty="0"/>
              <a:t>ZWIERZĘTA</a:t>
            </a:r>
            <a:br>
              <a:rPr lang="pl-PL" dirty="0"/>
            </a:br>
            <a:r>
              <a:rPr lang="pl-PL" dirty="0"/>
              <a:t>DOMOWE</a:t>
            </a:r>
          </a:p>
        </p:txBody>
      </p:sp>
      <p:sp>
        <p:nvSpPr>
          <p:cNvPr id="6" name="Symbol zastępczy obrazu 5">
            <a:extLst>
              <a:ext uri="{FF2B5EF4-FFF2-40B4-BE49-F238E27FC236}">
                <a16:creationId xmlns:a16="http://schemas.microsoft.com/office/drawing/2014/main" id="{FB5DC1D3-1C77-38D2-C11E-881412F2DBC2}"/>
              </a:ext>
            </a:extLst>
          </p:cNvPr>
          <p:cNvSpPr>
            <a:spLocks noGrp="1"/>
          </p:cNvSpPr>
          <p:nvPr>
            <p:ph type="pic" idx="1"/>
          </p:nvPr>
        </p:nvSpPr>
        <p:spPr>
          <a:xfrm>
            <a:off x="507868" y="980737"/>
            <a:ext cx="6882688" cy="5877264"/>
          </a:xfrm>
        </p:spPr>
        <p:txBody>
          <a:bodyPr>
            <a:normAutofit/>
          </a:bodyPr>
          <a:lstStyle/>
          <a:p>
            <a:pPr marL="342900" indent="-342900">
              <a:spcBef>
                <a:spcPts val="1800"/>
              </a:spcBef>
              <a:buFont typeface="+mj-lt"/>
              <a:buAutoNum type="arabicParenR"/>
            </a:pPr>
            <a:r>
              <a:rPr lang="pl-PL" dirty="0"/>
              <a:t>Przechowuj w jednym miejscu </a:t>
            </a:r>
            <a:r>
              <a:rPr lang="pl-PL" sz="2400" b="1" dirty="0"/>
              <a:t>dokumentację zdrowotną </a:t>
            </a:r>
            <a:r>
              <a:rPr lang="pl-PL" dirty="0"/>
              <a:t>zwierzęcia, potwierdzenia szczepień</a:t>
            </a:r>
            <a:br>
              <a:rPr lang="pl-PL" dirty="0"/>
            </a:br>
            <a:r>
              <a:rPr lang="pl-PL" dirty="0"/>
              <a:t>i informację o lekach.</a:t>
            </a:r>
          </a:p>
          <a:p>
            <a:pPr marL="342900" indent="-342900">
              <a:spcBef>
                <a:spcPts val="1800"/>
              </a:spcBef>
              <a:buFont typeface="+mj-lt"/>
              <a:buAutoNum type="arabicParenR"/>
            </a:pPr>
            <a:r>
              <a:rPr lang="pl-PL" dirty="0"/>
              <a:t>Przygotuj odpowiedni </a:t>
            </a:r>
            <a:r>
              <a:rPr lang="pl-PL" sz="2400" b="1" dirty="0"/>
              <a:t>sprzęt do transportu</a:t>
            </a:r>
            <a:r>
              <a:rPr lang="pl-PL" dirty="0"/>
              <a:t>:</a:t>
            </a:r>
            <a:br>
              <a:rPr lang="pl-PL" dirty="0"/>
            </a:br>
            <a:r>
              <a:rPr lang="pl-PL" dirty="0"/>
              <a:t>kaganiec, obrożę, szelki, smycz, transporter lub klatkę.</a:t>
            </a:r>
          </a:p>
          <a:p>
            <a:pPr marL="342900" indent="-342900">
              <a:spcBef>
                <a:spcPts val="1800"/>
              </a:spcBef>
              <a:buFont typeface="+mj-lt"/>
              <a:buAutoNum type="arabicParenR"/>
            </a:pPr>
            <a:r>
              <a:rPr lang="pl-PL" dirty="0"/>
              <a:t>Przygotuj </a:t>
            </a:r>
            <a:r>
              <a:rPr lang="pl-PL" sz="2400" b="1" dirty="0"/>
              <a:t>zapas karmy, wody pitnej i leków</a:t>
            </a:r>
            <a:br>
              <a:rPr lang="pl-PL" sz="2400" b="1" dirty="0"/>
            </a:br>
            <a:r>
              <a:rPr lang="pl-PL" dirty="0"/>
              <a:t>na kilka dni.</a:t>
            </a:r>
          </a:p>
          <a:p>
            <a:pPr marL="342900" indent="-342900">
              <a:spcBef>
                <a:spcPts val="1800"/>
              </a:spcBef>
              <a:buFont typeface="+mj-lt"/>
              <a:buAutoNum type="arabicParenR"/>
            </a:pPr>
            <a:r>
              <a:rPr lang="pl-PL" dirty="0"/>
              <a:t> </a:t>
            </a:r>
            <a:r>
              <a:rPr lang="pl-PL" sz="2400" b="1" dirty="0" err="1"/>
              <a:t>Zaczipuj</a:t>
            </a:r>
            <a:r>
              <a:rPr lang="pl-PL" sz="2400" b="1" dirty="0"/>
              <a:t> i zarejestruj</a:t>
            </a:r>
            <a:br>
              <a:rPr lang="pl-PL" sz="2400" b="1" dirty="0"/>
            </a:br>
            <a:r>
              <a:rPr lang="pl-PL" dirty="0"/>
              <a:t>swoje zwierzę w ogólnodostępnej bazie.</a:t>
            </a:r>
          </a:p>
          <a:p>
            <a:pPr marL="342900" indent="-342900">
              <a:spcBef>
                <a:spcPts val="1800"/>
              </a:spcBef>
              <a:buFont typeface="+mj-lt"/>
              <a:buAutoNum type="arabicParenR"/>
            </a:pPr>
            <a:r>
              <a:rPr lang="pl-PL" dirty="0"/>
              <a:t>Umieść przy obroży lub szelkach </a:t>
            </a:r>
            <a:r>
              <a:rPr lang="pl-PL" sz="2400" b="1" dirty="0"/>
              <a:t>dane kontaktowe właściciela</a:t>
            </a:r>
            <a:r>
              <a:rPr lang="pl-PL" dirty="0"/>
              <a:t>.</a:t>
            </a:r>
          </a:p>
        </p:txBody>
      </p:sp>
      <p:sp>
        <p:nvSpPr>
          <p:cNvPr id="7" name="Symbol zastępczy tekstu 6">
            <a:extLst>
              <a:ext uri="{FF2B5EF4-FFF2-40B4-BE49-F238E27FC236}">
                <a16:creationId xmlns:a16="http://schemas.microsoft.com/office/drawing/2014/main" id="{7FD15A6D-47AE-7F77-7B2E-0F3799006CA1}"/>
              </a:ext>
            </a:extLst>
          </p:cNvPr>
          <p:cNvSpPr>
            <a:spLocks noGrp="1"/>
          </p:cNvSpPr>
          <p:nvPr>
            <p:ph type="body" sz="half" idx="2"/>
          </p:nvPr>
        </p:nvSpPr>
        <p:spPr/>
        <p:txBody>
          <a:bodyPr>
            <a:normAutofit/>
          </a:bodyPr>
          <a:lstStyle/>
          <a:p>
            <a:r>
              <a:rPr lang="pl-PL" dirty="0"/>
              <a:t>W sytuacjach kryzysowych pamiętaj o zwierzętach.</a:t>
            </a:r>
            <a:endParaRPr lang="pl-PL" sz="1800" dirty="0"/>
          </a:p>
        </p:txBody>
      </p:sp>
      <p:cxnSp>
        <p:nvCxnSpPr>
          <p:cNvPr id="8" name="Łącznik prosty 7">
            <a:extLst>
              <a:ext uri="{FF2B5EF4-FFF2-40B4-BE49-F238E27FC236}">
                <a16:creationId xmlns:a16="http://schemas.microsoft.com/office/drawing/2014/main" id="{2E321C9A-F30D-FE3D-5048-B19273D2FB90}"/>
              </a:ext>
            </a:extLst>
          </p:cNvPr>
          <p:cNvCxnSpPr>
            <a:cxnSpLocks/>
          </p:cNvCxnSpPr>
          <p:nvPr/>
        </p:nvCxnSpPr>
        <p:spPr>
          <a:xfrm>
            <a:off x="7966620"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10" name="Grafika 9">
            <a:extLst>
              <a:ext uri="{FF2B5EF4-FFF2-40B4-BE49-F238E27FC236}">
                <a16:creationId xmlns:a16="http://schemas.microsoft.com/office/drawing/2014/main" id="{AE51707A-AEC1-D05D-E620-FD40A10C0019}"/>
              </a:ext>
            </a:extLst>
          </p:cNvPr>
          <p:cNvPicPr>
            <a:picLocks noChangeAspect="1"/>
          </p:cNvPicPr>
          <p:nvPr/>
        </p:nvPicPr>
        <p:blipFill>
          <a:blip r:embed="rId3">
            <a:extLst>
              <a:ext uri="{96DAC541-7B7A-43D3-8B79-37D633B846F1}">
                <asvg:svgBlip xmlns:asvg="http://schemas.microsoft.com/office/drawing/2016/SVG/main" r:embed="rId4"/>
              </a:ext>
            </a:extLst>
          </a:blip>
          <a:srcRect l="8972"/>
          <a:stretch>
            <a:fillRect/>
          </a:stretch>
        </p:blipFill>
        <p:spPr>
          <a:xfrm>
            <a:off x="7654775" y="3627179"/>
            <a:ext cx="4344706" cy="2651644"/>
          </a:xfrm>
          <a:prstGeom prst="rect">
            <a:avLst/>
          </a:prstGeom>
        </p:spPr>
      </p:pic>
      <p:graphicFrame>
        <p:nvGraphicFramePr>
          <p:cNvPr id="12" name="Tabela 11">
            <a:extLst>
              <a:ext uri="{FF2B5EF4-FFF2-40B4-BE49-F238E27FC236}">
                <a16:creationId xmlns:a16="http://schemas.microsoft.com/office/drawing/2014/main" id="{616608DE-708D-34DC-A4B5-9B5D0FF0EB10}"/>
              </a:ext>
            </a:extLst>
          </p:cNvPr>
          <p:cNvGraphicFramePr>
            <a:graphicFrameLocks noGrp="1"/>
          </p:cNvGraphicFramePr>
          <p:nvPr>
            <p:extLst>
              <p:ext uri="{D42A27DB-BD31-4B8C-83A1-F6EECF244321}">
                <p14:modId xmlns:p14="http://schemas.microsoft.com/office/powerpoint/2010/main" val="46233692"/>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3" name="Obraz 12" descr="Obraz zawierający godło, herb, symbol, logo&#10;&#10;Opis wygenerowany automatycznie">
            <a:extLst>
              <a:ext uri="{FF2B5EF4-FFF2-40B4-BE49-F238E27FC236}">
                <a16:creationId xmlns:a16="http://schemas.microsoft.com/office/drawing/2014/main" id="{D3F86518-8AA7-3CC8-744A-48D8FE344C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2340369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6A464-2DB2-AF79-08BC-943BEA0DA1EE}"/>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8065C1E6-7A97-0B08-3EE2-FCCF379C526C}"/>
              </a:ext>
            </a:extLst>
          </p:cNvPr>
          <p:cNvSpPr>
            <a:spLocks noGrp="1"/>
          </p:cNvSpPr>
          <p:nvPr>
            <p:ph type="title"/>
          </p:nvPr>
        </p:nvSpPr>
        <p:spPr/>
        <p:txBody>
          <a:bodyPr>
            <a:normAutofit/>
          </a:bodyPr>
          <a:lstStyle/>
          <a:p>
            <a:r>
              <a:rPr lang="pl-PL" dirty="0"/>
              <a:t>ZWIERZĘTA GOSPODARSKIE</a:t>
            </a:r>
          </a:p>
        </p:txBody>
      </p:sp>
      <p:sp>
        <p:nvSpPr>
          <p:cNvPr id="6" name="Symbol zastępczy obrazu 5">
            <a:extLst>
              <a:ext uri="{FF2B5EF4-FFF2-40B4-BE49-F238E27FC236}">
                <a16:creationId xmlns:a16="http://schemas.microsoft.com/office/drawing/2014/main" id="{B705B28D-D01D-9796-5D86-EEFAC4ED32B8}"/>
              </a:ext>
            </a:extLst>
          </p:cNvPr>
          <p:cNvSpPr>
            <a:spLocks noGrp="1"/>
          </p:cNvSpPr>
          <p:nvPr>
            <p:ph type="pic" idx="1"/>
          </p:nvPr>
        </p:nvSpPr>
        <p:spPr>
          <a:xfrm>
            <a:off x="507868" y="1196751"/>
            <a:ext cx="6602281" cy="4032443"/>
          </a:xfrm>
        </p:spPr>
        <p:txBody>
          <a:bodyPr>
            <a:normAutofit/>
          </a:bodyPr>
          <a:lstStyle/>
          <a:p>
            <a:pPr marL="342900" indent="-342900">
              <a:buFont typeface="+mj-lt"/>
              <a:buAutoNum type="arabicParenR"/>
            </a:pPr>
            <a:r>
              <a:rPr lang="pl-PL" dirty="0"/>
              <a:t> </a:t>
            </a:r>
            <a:r>
              <a:rPr lang="pl-PL" sz="2400" b="1" dirty="0"/>
              <a:t>Przygotuj zapas paszy i wody na 14 dni</a:t>
            </a:r>
            <a:r>
              <a:rPr lang="pl-PL" sz="2400" dirty="0"/>
              <a:t>. </a:t>
            </a:r>
            <a:r>
              <a:rPr lang="pl-PL" dirty="0"/>
              <a:t>Zainstaluj zbiorniki na deszczówkę.</a:t>
            </a:r>
          </a:p>
          <a:p>
            <a:pPr marL="342900" indent="-342900">
              <a:buFont typeface="+mj-lt"/>
              <a:buAutoNum type="arabicParenR"/>
            </a:pPr>
            <a:r>
              <a:rPr lang="pl-PL" dirty="0"/>
              <a:t> </a:t>
            </a:r>
            <a:r>
              <a:rPr lang="pl-PL" sz="2400" b="1" dirty="0"/>
              <a:t>Oznakuj zwierzęta</a:t>
            </a:r>
            <a:r>
              <a:rPr lang="pl-PL" dirty="0"/>
              <a:t>, np. za pomocą kolczyków. </a:t>
            </a:r>
            <a:br>
              <a:rPr lang="pl-PL" dirty="0"/>
            </a:br>
            <a:r>
              <a:rPr lang="pl-PL" dirty="0"/>
              <a:t>W sytuacji awaryjnej namaluj na zwierzęciu znak farbą.</a:t>
            </a:r>
          </a:p>
          <a:p>
            <a:pPr marL="342900" indent="-342900">
              <a:buFont typeface="+mj-lt"/>
              <a:buAutoNum type="arabicParenR"/>
            </a:pPr>
            <a:r>
              <a:rPr lang="pl-PL" dirty="0"/>
              <a:t> </a:t>
            </a:r>
            <a:r>
              <a:rPr lang="pl-PL" sz="2400" b="1" dirty="0"/>
              <a:t>Przygotuj zwierzęta </a:t>
            </a:r>
            <a:r>
              <a:rPr lang="pl-PL" dirty="0"/>
              <a:t>do transportu natychmiast po ogłoszeniu przez służby nakazu ewakuacji.</a:t>
            </a:r>
          </a:p>
          <a:p>
            <a:pPr marL="342900" indent="-342900">
              <a:buFont typeface="+mj-lt"/>
              <a:buAutoNum type="arabicParenR"/>
            </a:pPr>
            <a:r>
              <a:rPr lang="pl-PL" dirty="0"/>
              <a:t> Jeśli ewakuacja nie jest możliwa, </a:t>
            </a:r>
            <a:r>
              <a:rPr lang="pl-PL" sz="2400" b="1" dirty="0"/>
              <a:t>poinformuj służby </a:t>
            </a:r>
            <a:r>
              <a:rPr lang="pl-PL" dirty="0"/>
              <a:t>ratownicze o pozostawionych zwierzętach.</a:t>
            </a:r>
          </a:p>
        </p:txBody>
      </p:sp>
      <p:sp>
        <p:nvSpPr>
          <p:cNvPr id="7" name="Symbol zastępczy tekstu 6">
            <a:extLst>
              <a:ext uri="{FF2B5EF4-FFF2-40B4-BE49-F238E27FC236}">
                <a16:creationId xmlns:a16="http://schemas.microsoft.com/office/drawing/2014/main" id="{25B31DA5-6C02-BF41-51D8-483624C67047}"/>
              </a:ext>
            </a:extLst>
          </p:cNvPr>
          <p:cNvSpPr>
            <a:spLocks noGrp="1"/>
          </p:cNvSpPr>
          <p:nvPr>
            <p:ph type="body" sz="half" idx="2"/>
          </p:nvPr>
        </p:nvSpPr>
        <p:spPr/>
        <p:txBody>
          <a:bodyPr>
            <a:normAutofit/>
          </a:bodyPr>
          <a:lstStyle/>
          <a:p>
            <a:r>
              <a:rPr lang="pl-PL" b="1" dirty="0"/>
              <a:t>Za ewakuację zwierząt odpowiada ich właściciel</a:t>
            </a:r>
            <a:r>
              <a:rPr lang="pl-PL" sz="1800" dirty="0"/>
              <a:t>,</a:t>
            </a:r>
            <a:br>
              <a:rPr lang="pl-PL" sz="1800" dirty="0"/>
            </a:br>
            <a:r>
              <a:rPr lang="pl-PL" sz="1800" dirty="0"/>
              <a:t>a koordynację ewakuacji prowadzi lokalne centrum zarządzania kryzysowego.</a:t>
            </a:r>
          </a:p>
        </p:txBody>
      </p:sp>
      <p:cxnSp>
        <p:nvCxnSpPr>
          <p:cNvPr id="8" name="Łącznik prosty 7">
            <a:extLst>
              <a:ext uri="{FF2B5EF4-FFF2-40B4-BE49-F238E27FC236}">
                <a16:creationId xmlns:a16="http://schemas.microsoft.com/office/drawing/2014/main" id="{1A866511-1FD2-3658-597C-FE8390C12C14}"/>
              </a:ext>
            </a:extLst>
          </p:cNvPr>
          <p:cNvCxnSpPr>
            <a:cxnSpLocks/>
          </p:cNvCxnSpPr>
          <p:nvPr/>
        </p:nvCxnSpPr>
        <p:spPr>
          <a:xfrm>
            <a:off x="7966620"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4" name="Grafika 3">
            <a:extLst>
              <a:ext uri="{FF2B5EF4-FFF2-40B4-BE49-F238E27FC236}">
                <a16:creationId xmlns:a16="http://schemas.microsoft.com/office/drawing/2014/main" id="{731968DC-9FA5-11E5-EEBB-69AF972764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11896" y="3811836"/>
            <a:ext cx="3970898" cy="2861568"/>
          </a:xfrm>
          <a:prstGeom prst="rect">
            <a:avLst/>
          </a:prstGeom>
        </p:spPr>
      </p:pic>
      <p:graphicFrame>
        <p:nvGraphicFramePr>
          <p:cNvPr id="12" name="Tabela 11">
            <a:extLst>
              <a:ext uri="{FF2B5EF4-FFF2-40B4-BE49-F238E27FC236}">
                <a16:creationId xmlns:a16="http://schemas.microsoft.com/office/drawing/2014/main" id="{4C19A882-A0D1-2A1A-29C7-4A2E6FAE5B31}"/>
              </a:ext>
            </a:extLst>
          </p:cNvPr>
          <p:cNvGraphicFramePr>
            <a:graphicFrameLocks noGrp="1"/>
          </p:cNvGraphicFramePr>
          <p:nvPr>
            <p:extLst>
              <p:ext uri="{D42A27DB-BD31-4B8C-83A1-F6EECF244321}">
                <p14:modId xmlns:p14="http://schemas.microsoft.com/office/powerpoint/2010/main" val="2945334605"/>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3" name="Obraz 12" descr="Obraz zawierający godło, herb, symbol, logo&#10;&#10;Opis wygenerowany automatycznie">
            <a:extLst>
              <a:ext uri="{FF2B5EF4-FFF2-40B4-BE49-F238E27FC236}">
                <a16:creationId xmlns:a16="http://schemas.microsoft.com/office/drawing/2014/main" id="{8A6139CA-8A85-7CB1-B34E-1982776AB3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
        <p:nvSpPr>
          <p:cNvPr id="2" name="Prostokąt 1">
            <a:extLst>
              <a:ext uri="{FF2B5EF4-FFF2-40B4-BE49-F238E27FC236}">
                <a16:creationId xmlns:a16="http://schemas.microsoft.com/office/drawing/2014/main" id="{8CBBF97E-10F8-8CE6-1408-2B5A054F91E9}"/>
              </a:ext>
            </a:extLst>
          </p:cNvPr>
          <p:cNvSpPr/>
          <p:nvPr/>
        </p:nvSpPr>
        <p:spPr>
          <a:xfrm>
            <a:off x="909836" y="5445224"/>
            <a:ext cx="5904656" cy="861064"/>
          </a:xfrm>
          <a:prstGeom prst="rect">
            <a:avLst/>
          </a:prstGeom>
          <a:solidFill>
            <a:schemeClr val="tx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solidFill>
                  <a:schemeClr val="bg1"/>
                </a:solidFill>
              </a:rPr>
              <a:t>Po dokładne informacje o sposobie ewakuacji zwierząt</a:t>
            </a:r>
            <a:br>
              <a:rPr lang="pl-PL" sz="1600" dirty="0">
                <a:solidFill>
                  <a:schemeClr val="bg1"/>
                </a:solidFill>
              </a:rPr>
            </a:br>
            <a:r>
              <a:rPr lang="pl-PL" sz="1600" dirty="0">
                <a:solidFill>
                  <a:schemeClr val="bg1"/>
                </a:solidFill>
              </a:rPr>
              <a:t>w Twojej okolicy zgłoś się do urzędu gminy.</a:t>
            </a:r>
            <a:endParaRPr lang="pl-PL" sz="1600" b="1" dirty="0">
              <a:solidFill>
                <a:schemeClr val="bg1"/>
              </a:solidFill>
            </a:endParaRPr>
          </a:p>
        </p:txBody>
      </p:sp>
    </p:spTree>
    <p:extLst>
      <p:ext uri="{BB962C8B-B14F-4D97-AF65-F5344CB8AC3E}">
        <p14:creationId xmlns:p14="http://schemas.microsoft.com/office/powerpoint/2010/main" val="1479325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BBF94-AEC0-CE82-9A0E-E40DE6BD3834}"/>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30664FE2-63AF-CF94-E350-B88897497DAE}"/>
              </a:ext>
            </a:extLst>
          </p:cNvPr>
          <p:cNvSpPr>
            <a:spLocks noGrp="1"/>
          </p:cNvSpPr>
          <p:nvPr>
            <p:ph type="title"/>
          </p:nvPr>
        </p:nvSpPr>
        <p:spPr/>
        <p:txBody>
          <a:bodyPr>
            <a:normAutofit/>
          </a:bodyPr>
          <a:lstStyle/>
          <a:p>
            <a:r>
              <a:rPr lang="pl-PL" dirty="0"/>
              <a:t>TRANSPORT</a:t>
            </a:r>
          </a:p>
        </p:txBody>
      </p:sp>
      <p:sp>
        <p:nvSpPr>
          <p:cNvPr id="6" name="Symbol zastępczy obrazu 5">
            <a:extLst>
              <a:ext uri="{FF2B5EF4-FFF2-40B4-BE49-F238E27FC236}">
                <a16:creationId xmlns:a16="http://schemas.microsoft.com/office/drawing/2014/main" id="{E4BBB13F-D8C9-D893-35DF-73A288638799}"/>
              </a:ext>
            </a:extLst>
          </p:cNvPr>
          <p:cNvSpPr>
            <a:spLocks noGrp="1"/>
          </p:cNvSpPr>
          <p:nvPr>
            <p:ph type="pic" idx="1"/>
          </p:nvPr>
        </p:nvSpPr>
        <p:spPr>
          <a:xfrm>
            <a:off x="507868" y="908721"/>
            <a:ext cx="6602281" cy="5688631"/>
          </a:xfrm>
        </p:spPr>
        <p:txBody>
          <a:bodyPr>
            <a:normAutofit/>
          </a:bodyPr>
          <a:lstStyle/>
          <a:p>
            <a:pPr marL="342900" indent="-342900">
              <a:spcBef>
                <a:spcPts val="1200"/>
              </a:spcBef>
              <a:buFont typeface="+mj-lt"/>
              <a:buAutoNum type="arabicParenR"/>
            </a:pPr>
            <a:r>
              <a:rPr lang="pl-PL" dirty="0"/>
              <a:t>Jeżeli korzystasz z samochodu, pamiętaj, żeby był </a:t>
            </a:r>
            <a:r>
              <a:rPr lang="pl-PL" sz="2400" b="1" dirty="0"/>
              <a:t>sprawny technicznie i zatankowany</a:t>
            </a:r>
            <a:r>
              <a:rPr lang="pl-PL" dirty="0"/>
              <a:t>.</a:t>
            </a:r>
            <a:br>
              <a:rPr lang="pl-PL" dirty="0"/>
            </a:br>
            <a:r>
              <a:rPr lang="pl-PL" dirty="0"/>
              <a:t>Upewnij się, że masz apteczkę, gaśnicę i trójkąt ostrzegawczy, koło zapasowe, zestaw naprawczy, narzędzia do wymiany koła, kartę ratowniczą w pojeździe.</a:t>
            </a:r>
          </a:p>
          <a:p>
            <a:pPr marL="342900" indent="-342900">
              <a:spcBef>
                <a:spcPts val="1200"/>
              </a:spcBef>
              <a:buFont typeface="+mj-lt"/>
              <a:buAutoNum type="arabicParenR"/>
            </a:pPr>
            <a:r>
              <a:rPr lang="pl-PL" dirty="0"/>
              <a:t>Przygotuj </a:t>
            </a:r>
            <a:r>
              <a:rPr lang="pl-PL" sz="2400" b="1" dirty="0"/>
              <a:t>dodatkowe środki łączności</a:t>
            </a:r>
            <a:r>
              <a:rPr lang="pl-PL" dirty="0"/>
              <a:t>,</a:t>
            </a:r>
            <a:br>
              <a:rPr lang="pl-PL" dirty="0"/>
            </a:br>
            <a:r>
              <a:rPr lang="pl-PL" i="1" dirty="0"/>
              <a:t>np. CB radio, walkie-talkie.</a:t>
            </a:r>
          </a:p>
          <a:p>
            <a:pPr marL="342900" indent="-342900">
              <a:spcBef>
                <a:spcPts val="1200"/>
              </a:spcBef>
              <a:buFont typeface="+mj-lt"/>
              <a:buAutoNum type="arabicParenR"/>
            </a:pPr>
            <a:r>
              <a:rPr lang="pl-PL" dirty="0"/>
              <a:t>Miej przy sobie </a:t>
            </a:r>
            <a:r>
              <a:rPr lang="pl-PL" sz="2400" b="1" dirty="0"/>
              <a:t>papierową mapę </a:t>
            </a:r>
            <a:r>
              <a:rPr lang="pl-PL" dirty="0"/>
              <a:t>lub atlas samochodowy. Możesz wcześniej pobrać mapy offline. </a:t>
            </a:r>
            <a:r>
              <a:rPr lang="pl-PL" sz="2400" b="1" dirty="0"/>
              <a:t>System GPS może nie działać.</a:t>
            </a:r>
            <a:endParaRPr lang="pl-PL" dirty="0"/>
          </a:p>
        </p:txBody>
      </p:sp>
      <p:sp>
        <p:nvSpPr>
          <p:cNvPr id="7" name="Symbol zastępczy tekstu 6">
            <a:extLst>
              <a:ext uri="{FF2B5EF4-FFF2-40B4-BE49-F238E27FC236}">
                <a16:creationId xmlns:a16="http://schemas.microsoft.com/office/drawing/2014/main" id="{763BFE3E-1E6C-00D4-76BD-F73CF81CFE91}"/>
              </a:ext>
            </a:extLst>
          </p:cNvPr>
          <p:cNvSpPr>
            <a:spLocks noGrp="1"/>
          </p:cNvSpPr>
          <p:nvPr>
            <p:ph type="body" sz="half" idx="2"/>
          </p:nvPr>
        </p:nvSpPr>
        <p:spPr/>
        <p:txBody>
          <a:bodyPr>
            <a:normAutofit/>
          </a:bodyPr>
          <a:lstStyle/>
          <a:p>
            <a:r>
              <a:rPr lang="pl-PL" sz="1800" dirty="0"/>
              <a:t>W sytuacjach kryzysowych ogranicz korzystanie z samochodu.</a:t>
            </a:r>
            <a:br>
              <a:rPr lang="pl-PL" sz="1800" dirty="0"/>
            </a:br>
            <a:r>
              <a:rPr lang="pl-PL" sz="1800" dirty="0"/>
              <a:t>Drogi powinny być przejezdne</a:t>
            </a:r>
            <a:br>
              <a:rPr lang="pl-PL" sz="1800" dirty="0"/>
            </a:br>
            <a:r>
              <a:rPr lang="pl-PL" sz="1800" dirty="0"/>
              <a:t>dla służb ratowniczych</a:t>
            </a:r>
            <a:br>
              <a:rPr lang="pl-PL" sz="1800" dirty="0"/>
            </a:br>
            <a:r>
              <a:rPr lang="pl-PL" sz="1800" dirty="0"/>
              <a:t>i transportów wojskowych.</a:t>
            </a:r>
            <a:endParaRPr lang="pl-PL" sz="1600" dirty="0"/>
          </a:p>
        </p:txBody>
      </p:sp>
      <p:cxnSp>
        <p:nvCxnSpPr>
          <p:cNvPr id="8" name="Łącznik prosty 7">
            <a:extLst>
              <a:ext uri="{FF2B5EF4-FFF2-40B4-BE49-F238E27FC236}">
                <a16:creationId xmlns:a16="http://schemas.microsoft.com/office/drawing/2014/main" id="{E41F2E69-7B5A-0ABA-90A8-94079B3B1EA4}"/>
              </a:ext>
            </a:extLst>
          </p:cNvPr>
          <p:cNvCxnSpPr>
            <a:cxnSpLocks/>
          </p:cNvCxnSpPr>
          <p:nvPr/>
        </p:nvCxnSpPr>
        <p:spPr>
          <a:xfrm>
            <a:off x="7966620"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3" name="Grafika 2">
            <a:extLst>
              <a:ext uri="{FF2B5EF4-FFF2-40B4-BE49-F238E27FC236}">
                <a16:creationId xmlns:a16="http://schemas.microsoft.com/office/drawing/2014/main" id="{661F0ED7-75D6-564C-4F10-8977202C58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1707" y="3813512"/>
            <a:ext cx="3185313" cy="2816200"/>
          </a:xfrm>
          <a:prstGeom prst="rect">
            <a:avLst/>
          </a:prstGeom>
        </p:spPr>
      </p:pic>
      <p:graphicFrame>
        <p:nvGraphicFramePr>
          <p:cNvPr id="12" name="Tabela 11">
            <a:extLst>
              <a:ext uri="{FF2B5EF4-FFF2-40B4-BE49-F238E27FC236}">
                <a16:creationId xmlns:a16="http://schemas.microsoft.com/office/drawing/2014/main" id="{E4EEFB0D-A23A-B3EB-C7C9-AB0EBC85EB23}"/>
              </a:ext>
            </a:extLst>
          </p:cNvPr>
          <p:cNvGraphicFramePr>
            <a:graphicFrameLocks noGrp="1"/>
          </p:cNvGraphicFramePr>
          <p:nvPr>
            <p:extLst>
              <p:ext uri="{D42A27DB-BD31-4B8C-83A1-F6EECF244321}">
                <p14:modId xmlns:p14="http://schemas.microsoft.com/office/powerpoint/2010/main" val="2920255764"/>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3" name="Obraz 12" descr="Obraz zawierający godło, herb, symbol, logo&#10;&#10;Opis wygenerowany automatycznie">
            <a:extLst>
              <a:ext uri="{FF2B5EF4-FFF2-40B4-BE49-F238E27FC236}">
                <a16:creationId xmlns:a16="http://schemas.microsoft.com/office/drawing/2014/main" id="{48702634-A8C4-544D-5B7E-CE604EA868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2919774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EE6A9-2963-D0D7-3B0F-BB7BA73869AD}"/>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6754C3C2-2110-4F51-F36E-58508A4BD233}"/>
              </a:ext>
            </a:extLst>
          </p:cNvPr>
          <p:cNvSpPr>
            <a:spLocks noGrp="1"/>
          </p:cNvSpPr>
          <p:nvPr>
            <p:ph type="title"/>
          </p:nvPr>
        </p:nvSpPr>
        <p:spPr/>
        <p:txBody>
          <a:bodyPr>
            <a:normAutofit/>
          </a:bodyPr>
          <a:lstStyle/>
          <a:p>
            <a:r>
              <a:rPr lang="pl-PL" dirty="0"/>
              <a:t>DOM LUB MIESZKANIE</a:t>
            </a:r>
          </a:p>
        </p:txBody>
      </p:sp>
      <p:cxnSp>
        <p:nvCxnSpPr>
          <p:cNvPr id="8" name="Łącznik prosty 7">
            <a:extLst>
              <a:ext uri="{FF2B5EF4-FFF2-40B4-BE49-F238E27FC236}">
                <a16:creationId xmlns:a16="http://schemas.microsoft.com/office/drawing/2014/main" id="{0D068BC4-5655-2266-3D6F-B4F2F3A7F906}"/>
              </a:ext>
            </a:extLst>
          </p:cNvPr>
          <p:cNvCxnSpPr>
            <a:cxnSpLocks/>
          </p:cNvCxnSpPr>
          <p:nvPr/>
        </p:nvCxnSpPr>
        <p:spPr>
          <a:xfrm>
            <a:off x="7966620"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9" name="Symbol zastępczy obrazu 8">
            <a:extLst>
              <a:ext uri="{FF2B5EF4-FFF2-40B4-BE49-F238E27FC236}">
                <a16:creationId xmlns:a16="http://schemas.microsoft.com/office/drawing/2014/main" id="{70BA1578-E5A5-D07B-58A0-73D44D6D1754}"/>
              </a:ext>
            </a:extLst>
          </p:cNvPr>
          <p:cNvSpPr>
            <a:spLocks noGrp="1"/>
          </p:cNvSpPr>
          <p:nvPr>
            <p:ph type="pic" idx="1"/>
          </p:nvPr>
        </p:nvSpPr>
        <p:spPr>
          <a:xfrm>
            <a:off x="507868" y="665010"/>
            <a:ext cx="7098712" cy="6148365"/>
          </a:xfrm>
        </p:spPr>
        <p:txBody>
          <a:bodyPr>
            <a:noAutofit/>
          </a:bodyPr>
          <a:lstStyle/>
          <a:p>
            <a:pPr marL="342900" indent="-342900">
              <a:spcBef>
                <a:spcPts val="1200"/>
              </a:spcBef>
              <a:buFont typeface="+mj-lt"/>
              <a:buAutoNum type="arabicParenR"/>
            </a:pPr>
            <a:r>
              <a:rPr lang="pl-PL" dirty="0"/>
              <a:t>Przygotuj </a:t>
            </a:r>
            <a:r>
              <a:rPr lang="pl-PL" sz="2400" b="1" dirty="0"/>
              <a:t>przedmioty do uszczelniania</a:t>
            </a:r>
            <a:br>
              <a:rPr lang="pl-PL" sz="2400" b="1" dirty="0"/>
            </a:br>
            <a:r>
              <a:rPr lang="pl-PL" dirty="0"/>
              <a:t>i zabezpieczania okien i drzwi, </a:t>
            </a:r>
            <a:r>
              <a:rPr lang="pl-PL" i="1" dirty="0"/>
              <a:t>np. koce, ręczniki, taśmy.</a:t>
            </a:r>
            <a:endParaRPr lang="pl-PL" dirty="0"/>
          </a:p>
          <a:p>
            <a:pPr marL="342900" indent="-342900">
              <a:spcBef>
                <a:spcPts val="1200"/>
              </a:spcBef>
              <a:buFont typeface="+mj-lt"/>
              <a:buAutoNum type="arabicParenR"/>
            </a:pPr>
            <a:r>
              <a:rPr lang="pl-PL" dirty="0"/>
              <a:t> </a:t>
            </a:r>
            <a:r>
              <a:rPr lang="pl-PL" sz="2400" b="1" dirty="0"/>
              <a:t>Oznacz</a:t>
            </a:r>
            <a:r>
              <a:rPr lang="pl-PL" dirty="0"/>
              <a:t> w widoczny sposób, np. kolorowymi taśmami, </a:t>
            </a:r>
            <a:r>
              <a:rPr lang="pl-PL" sz="2400" b="1" dirty="0"/>
              <a:t>miejsca odcięcia gazu, prądu i wody</a:t>
            </a:r>
            <a:r>
              <a:rPr lang="pl-PL" dirty="0"/>
              <a:t>.</a:t>
            </a:r>
            <a:br>
              <a:rPr lang="pl-PL" dirty="0"/>
            </a:br>
            <a:r>
              <a:rPr lang="pl-PL" dirty="0"/>
              <a:t>Przećwicz z najbliższymi ich wyłączanie.</a:t>
            </a:r>
          </a:p>
          <a:p>
            <a:pPr marL="342900" indent="-342900">
              <a:spcBef>
                <a:spcPts val="1200"/>
              </a:spcBef>
              <a:buFont typeface="+mj-lt"/>
              <a:buAutoNum type="arabicParenR"/>
            </a:pPr>
            <a:r>
              <a:rPr lang="pl-PL" dirty="0"/>
              <a:t>Wyposaż dom w</a:t>
            </a:r>
            <a:r>
              <a:rPr lang="pl-PL" b="1" dirty="0"/>
              <a:t> </a:t>
            </a:r>
            <a:r>
              <a:rPr lang="pl-PL" sz="2400" b="1" dirty="0"/>
              <a:t>gaśnicę</a:t>
            </a:r>
            <a:r>
              <a:rPr lang="pl-PL" b="1" dirty="0"/>
              <a:t> </a:t>
            </a:r>
            <a:r>
              <a:rPr lang="pl-PL" dirty="0"/>
              <a:t>i </a:t>
            </a:r>
            <a:r>
              <a:rPr lang="pl-PL" sz="2400" b="1" dirty="0"/>
              <a:t>koc gaśniczy.</a:t>
            </a:r>
            <a:endParaRPr lang="pl-PL" dirty="0"/>
          </a:p>
          <a:p>
            <a:pPr marL="342900" indent="-342900">
              <a:spcBef>
                <a:spcPts val="1200"/>
              </a:spcBef>
              <a:buFont typeface="+mj-lt"/>
              <a:buAutoNum type="arabicParenR"/>
            </a:pPr>
            <a:r>
              <a:rPr lang="pl-PL" dirty="0"/>
              <a:t>Sprawdź, </a:t>
            </a:r>
            <a:r>
              <a:rPr lang="pl-PL" sz="2400" b="1" dirty="0"/>
              <a:t>które miejsce w domu jest najbezpieczniejsze</a:t>
            </a:r>
            <a:r>
              <a:rPr lang="pl-PL" dirty="0"/>
              <a:t>: z dala od okien, przy ścianach nośnych, w centralnych pomieszczeniach.</a:t>
            </a:r>
          </a:p>
          <a:p>
            <a:pPr marL="342900" indent="-342900">
              <a:spcBef>
                <a:spcPts val="1200"/>
              </a:spcBef>
              <a:buFont typeface="+mj-lt"/>
              <a:buAutoNum type="arabicParenR"/>
            </a:pPr>
            <a:r>
              <a:rPr lang="pl-PL" dirty="0"/>
              <a:t> </a:t>
            </a:r>
            <a:r>
              <a:rPr lang="pl-PL" sz="2400" b="1" dirty="0"/>
              <a:t>Zamontuj autonomiczne czujki dymu.</a:t>
            </a:r>
            <a:br>
              <a:rPr lang="pl-PL" sz="2400" b="1" dirty="0"/>
            </a:br>
            <a:r>
              <a:rPr lang="pl-PL" dirty="0"/>
              <a:t>Regularnie sprawdzaj ich stan techniczny.</a:t>
            </a:r>
          </a:p>
          <a:p>
            <a:pPr marL="342900" indent="-342900">
              <a:spcBef>
                <a:spcPts val="1200"/>
              </a:spcBef>
              <a:buFont typeface="+mj-lt"/>
              <a:buAutoNum type="arabicParenR"/>
            </a:pPr>
            <a:r>
              <a:rPr lang="pl-PL" dirty="0"/>
              <a:t>Usuń z korytarzy i klatek schodowych niepotrzebne przedmioty.</a:t>
            </a:r>
          </a:p>
        </p:txBody>
      </p:sp>
      <p:sp>
        <p:nvSpPr>
          <p:cNvPr id="3" name="Symbol zastępczy tekstu 6">
            <a:extLst>
              <a:ext uri="{FF2B5EF4-FFF2-40B4-BE49-F238E27FC236}">
                <a16:creationId xmlns:a16="http://schemas.microsoft.com/office/drawing/2014/main" id="{8751BB7C-61DE-347E-2706-20BFEB6B09C6}"/>
              </a:ext>
            </a:extLst>
          </p:cNvPr>
          <p:cNvSpPr>
            <a:spLocks noGrp="1"/>
          </p:cNvSpPr>
          <p:nvPr>
            <p:ph type="body" sz="half" idx="2"/>
          </p:nvPr>
        </p:nvSpPr>
        <p:spPr>
          <a:xfrm>
            <a:off x="7821163" y="2108200"/>
            <a:ext cx="3961368" cy="4267200"/>
          </a:xfrm>
        </p:spPr>
        <p:txBody>
          <a:bodyPr>
            <a:normAutofit/>
          </a:bodyPr>
          <a:lstStyle/>
          <a:p>
            <a:r>
              <a:rPr lang="pl-PL" sz="1800" dirty="0"/>
              <a:t>Przygotuj się na przerwy </a:t>
            </a:r>
            <a:br>
              <a:rPr lang="pl-PL" sz="1800" dirty="0"/>
            </a:br>
            <a:r>
              <a:rPr lang="pl-PL" sz="1800" dirty="0"/>
              <a:t>w dostawach wody, prądu, gazu i na brak dostępu do telefonu i Internetu.</a:t>
            </a:r>
            <a:endParaRPr lang="pl-PL" sz="1600" dirty="0"/>
          </a:p>
        </p:txBody>
      </p:sp>
      <p:pic>
        <p:nvPicPr>
          <p:cNvPr id="10" name="Grafika 9">
            <a:extLst>
              <a:ext uri="{FF2B5EF4-FFF2-40B4-BE49-F238E27FC236}">
                <a16:creationId xmlns:a16="http://schemas.microsoft.com/office/drawing/2014/main" id="{921D0FB1-2C53-62A7-C753-A7F567B92E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32712" y="3048625"/>
            <a:ext cx="3532684" cy="3660966"/>
          </a:xfrm>
          <a:prstGeom prst="rect">
            <a:avLst/>
          </a:prstGeom>
        </p:spPr>
      </p:pic>
      <p:graphicFrame>
        <p:nvGraphicFramePr>
          <p:cNvPr id="12" name="Tabela 11">
            <a:extLst>
              <a:ext uri="{FF2B5EF4-FFF2-40B4-BE49-F238E27FC236}">
                <a16:creationId xmlns:a16="http://schemas.microsoft.com/office/drawing/2014/main" id="{849137C2-4C43-4245-DCA0-5D78E4891D96}"/>
              </a:ext>
            </a:extLst>
          </p:cNvPr>
          <p:cNvGraphicFramePr>
            <a:graphicFrameLocks noGrp="1"/>
          </p:cNvGraphicFramePr>
          <p:nvPr>
            <p:extLst>
              <p:ext uri="{D42A27DB-BD31-4B8C-83A1-F6EECF244321}">
                <p14:modId xmlns:p14="http://schemas.microsoft.com/office/powerpoint/2010/main" val="1690461697"/>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3" name="Obraz 12" descr="Obraz zawierający godło, herb, symbol, logo&#10;&#10;Opis wygenerowany automatycznie">
            <a:extLst>
              <a:ext uri="{FF2B5EF4-FFF2-40B4-BE49-F238E27FC236}">
                <a16:creationId xmlns:a16="http://schemas.microsoft.com/office/drawing/2014/main" id="{D3D9BB81-B513-5A87-AD73-E152A75DF8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cxnSp>
        <p:nvCxnSpPr>
          <p:cNvPr id="15" name="Łącznik prosty 14">
            <a:extLst>
              <a:ext uri="{FF2B5EF4-FFF2-40B4-BE49-F238E27FC236}">
                <a16:creationId xmlns:a16="http://schemas.microsoft.com/office/drawing/2014/main" id="{B2E4B52B-DBC8-AC50-8C70-345B42724F5F}"/>
              </a:ext>
            </a:extLst>
          </p:cNvPr>
          <p:cNvCxnSpPr>
            <a:cxnSpLocks/>
          </p:cNvCxnSpPr>
          <p:nvPr/>
        </p:nvCxnSpPr>
        <p:spPr>
          <a:xfrm flipV="1">
            <a:off x="9622804" y="3338597"/>
            <a:ext cx="401823" cy="954499"/>
          </a:xfrm>
          <a:prstGeom prst="line">
            <a:avLst/>
          </a:prstGeom>
          <a:ln w="19050">
            <a:solidFill>
              <a:schemeClr val="bg1"/>
            </a:solidFill>
            <a:miter lim="800000"/>
            <a:headEnd type="oval"/>
          </a:ln>
        </p:spPr>
        <p:style>
          <a:lnRef idx="1">
            <a:schemeClr val="accent1"/>
          </a:lnRef>
          <a:fillRef idx="0">
            <a:schemeClr val="accent1"/>
          </a:fillRef>
          <a:effectRef idx="0">
            <a:schemeClr val="accent1"/>
          </a:effectRef>
          <a:fontRef idx="minor">
            <a:schemeClr val="tx1"/>
          </a:fontRef>
        </p:style>
      </p:cxnSp>
      <p:cxnSp>
        <p:nvCxnSpPr>
          <p:cNvPr id="20" name="Łącznik prosty 19">
            <a:extLst>
              <a:ext uri="{FF2B5EF4-FFF2-40B4-BE49-F238E27FC236}">
                <a16:creationId xmlns:a16="http://schemas.microsoft.com/office/drawing/2014/main" id="{6B7D1DCB-44C7-1C78-DB92-A3E25E9EA3C5}"/>
              </a:ext>
            </a:extLst>
          </p:cNvPr>
          <p:cNvCxnSpPr>
            <a:cxnSpLocks/>
          </p:cNvCxnSpPr>
          <p:nvPr/>
        </p:nvCxnSpPr>
        <p:spPr>
          <a:xfrm flipV="1">
            <a:off x="8902724" y="3338597"/>
            <a:ext cx="1121903" cy="735934"/>
          </a:xfrm>
          <a:prstGeom prst="line">
            <a:avLst/>
          </a:prstGeom>
          <a:ln w="19050">
            <a:solidFill>
              <a:schemeClr val="bg1"/>
            </a:solidFill>
            <a:miter lim="800000"/>
            <a:headEnd type="oval"/>
          </a:ln>
        </p:spPr>
        <p:style>
          <a:lnRef idx="1">
            <a:schemeClr val="accent1"/>
          </a:lnRef>
          <a:fillRef idx="0">
            <a:schemeClr val="accent1"/>
          </a:fillRef>
          <a:effectRef idx="0">
            <a:schemeClr val="accent1"/>
          </a:effectRef>
          <a:fontRef idx="minor">
            <a:schemeClr val="tx1"/>
          </a:fontRef>
        </p:style>
      </p:cxnSp>
      <p:sp>
        <p:nvSpPr>
          <p:cNvPr id="4" name="Prostokąt: zaokrąglone rogi 3">
            <a:extLst>
              <a:ext uri="{FF2B5EF4-FFF2-40B4-BE49-F238E27FC236}">
                <a16:creationId xmlns:a16="http://schemas.microsoft.com/office/drawing/2014/main" id="{3EC7F0B0-32C5-607D-4295-ABD191B1CC8F}"/>
              </a:ext>
            </a:extLst>
          </p:cNvPr>
          <p:cNvSpPr/>
          <p:nvPr/>
        </p:nvSpPr>
        <p:spPr>
          <a:xfrm>
            <a:off x="10024627" y="3126231"/>
            <a:ext cx="1739896" cy="424732"/>
          </a:xfrm>
          <a:prstGeom prst="roundRect">
            <a:avLst/>
          </a:prstGeom>
          <a:solidFill>
            <a:schemeClr val="tx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pl-PL" sz="1200" dirty="0">
                <a:solidFill>
                  <a:schemeClr val="bg1"/>
                </a:solidFill>
              </a:rPr>
              <a:t>uszczelnienie</a:t>
            </a:r>
          </a:p>
          <a:p>
            <a:pPr algn="ctr">
              <a:lnSpc>
                <a:spcPct val="90000"/>
              </a:lnSpc>
            </a:pPr>
            <a:r>
              <a:rPr lang="pl-PL" sz="1200" dirty="0">
                <a:solidFill>
                  <a:schemeClr val="bg1"/>
                </a:solidFill>
              </a:rPr>
              <a:t>taśmą </a:t>
            </a:r>
          </a:p>
        </p:txBody>
      </p:sp>
    </p:spTree>
    <p:extLst>
      <p:ext uri="{BB962C8B-B14F-4D97-AF65-F5344CB8AC3E}">
        <p14:creationId xmlns:p14="http://schemas.microsoft.com/office/powerpoint/2010/main" val="896025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32658-B549-5DEE-3291-074270F9A35A}"/>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665FDF90-8B81-FD16-5FD4-0E083E56A8D6}"/>
              </a:ext>
            </a:extLst>
          </p:cNvPr>
          <p:cNvSpPr>
            <a:spLocks noGrp="1"/>
          </p:cNvSpPr>
          <p:nvPr>
            <p:ph type="title"/>
          </p:nvPr>
        </p:nvSpPr>
        <p:spPr/>
        <p:txBody>
          <a:bodyPr>
            <a:normAutofit/>
          </a:bodyPr>
          <a:lstStyle/>
          <a:p>
            <a:r>
              <a:rPr lang="pl-PL" dirty="0"/>
              <a:t>DŁUGOTRWAŁY BRAK PRĄDU</a:t>
            </a:r>
          </a:p>
        </p:txBody>
      </p:sp>
      <p:cxnSp>
        <p:nvCxnSpPr>
          <p:cNvPr id="8" name="Łącznik prosty 7">
            <a:extLst>
              <a:ext uri="{FF2B5EF4-FFF2-40B4-BE49-F238E27FC236}">
                <a16:creationId xmlns:a16="http://schemas.microsoft.com/office/drawing/2014/main" id="{C7BBD99E-376F-853E-EA7A-5C8089DAB878}"/>
              </a:ext>
            </a:extLst>
          </p:cNvPr>
          <p:cNvCxnSpPr>
            <a:cxnSpLocks/>
          </p:cNvCxnSpPr>
          <p:nvPr/>
        </p:nvCxnSpPr>
        <p:spPr>
          <a:xfrm>
            <a:off x="7966620"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9" name="Symbol zastępczy obrazu 8">
            <a:extLst>
              <a:ext uri="{FF2B5EF4-FFF2-40B4-BE49-F238E27FC236}">
                <a16:creationId xmlns:a16="http://schemas.microsoft.com/office/drawing/2014/main" id="{18CAEF39-2732-A325-2EC3-63D64BE75FEB}"/>
              </a:ext>
            </a:extLst>
          </p:cNvPr>
          <p:cNvSpPr>
            <a:spLocks noGrp="1"/>
          </p:cNvSpPr>
          <p:nvPr>
            <p:ph type="pic" idx="1"/>
          </p:nvPr>
        </p:nvSpPr>
        <p:spPr>
          <a:xfrm>
            <a:off x="507868" y="665010"/>
            <a:ext cx="7098712" cy="6148365"/>
          </a:xfrm>
        </p:spPr>
        <p:txBody>
          <a:bodyPr>
            <a:noAutofit/>
          </a:bodyPr>
          <a:lstStyle/>
          <a:p>
            <a:pPr marL="342900" indent="-342900">
              <a:buFont typeface="+mj-lt"/>
              <a:buAutoNum type="arabicParenR"/>
            </a:pPr>
            <a:r>
              <a:rPr lang="pl-PL" dirty="0"/>
              <a:t> Przygotuj alternatywne źródła: </a:t>
            </a:r>
            <a:br>
              <a:rPr lang="pl-PL" dirty="0"/>
            </a:br>
            <a:r>
              <a:rPr lang="pl-PL" dirty="0"/>
              <a:t>światła (</a:t>
            </a:r>
            <a:r>
              <a:rPr lang="pl-PL" sz="2400" b="1" dirty="0"/>
              <a:t>latarki z zapasem baterii</a:t>
            </a:r>
            <a:r>
              <a:rPr lang="pl-PL" dirty="0"/>
              <a:t>), </a:t>
            </a:r>
            <a:br>
              <a:rPr lang="pl-PL" dirty="0"/>
            </a:br>
            <a:r>
              <a:rPr lang="pl-PL" dirty="0"/>
              <a:t>ogrzewania (</a:t>
            </a:r>
            <a:r>
              <a:rPr lang="pl-PL" sz="2400" b="1" dirty="0"/>
              <a:t>piecyk gazowy lub olejowy, kominek</a:t>
            </a:r>
            <a:r>
              <a:rPr lang="pl-PL" dirty="0"/>
              <a:t>), łączności (</a:t>
            </a:r>
            <a:r>
              <a:rPr lang="pl-PL" sz="2400" b="1" dirty="0"/>
              <a:t>radio na baterie</a:t>
            </a:r>
            <a:r>
              <a:rPr lang="pl-PL" dirty="0"/>
              <a:t>, krótkofalówki, CB radio).</a:t>
            </a:r>
          </a:p>
          <a:p>
            <a:pPr marL="342900" indent="-342900">
              <a:buFont typeface="+mj-lt"/>
              <a:buAutoNum type="arabicParenR"/>
            </a:pPr>
            <a:r>
              <a:rPr lang="pl-PL" dirty="0"/>
              <a:t> Rozważ zakup </a:t>
            </a:r>
            <a:r>
              <a:rPr lang="pl-PL" sz="2400" b="1" dirty="0"/>
              <a:t>agregatu prądotwórczego</a:t>
            </a:r>
          </a:p>
          <a:p>
            <a:pPr marL="342900" indent="-342900">
              <a:buFont typeface="+mj-lt"/>
              <a:buAutoNum type="arabicParenR"/>
            </a:pPr>
            <a:r>
              <a:rPr lang="pl-PL" sz="2400" dirty="0"/>
              <a:t> </a:t>
            </a:r>
            <a:r>
              <a:rPr lang="pl-PL" sz="2400" b="1" dirty="0"/>
              <a:t>Naładuj</a:t>
            </a:r>
            <a:r>
              <a:rPr lang="pl-PL" sz="2400" dirty="0"/>
              <a:t> </a:t>
            </a:r>
            <a:r>
              <a:rPr lang="pl-PL" sz="2400" b="1" dirty="0" err="1"/>
              <a:t>powerbanki</a:t>
            </a:r>
            <a:r>
              <a:rPr lang="pl-PL" dirty="0"/>
              <a:t>.</a:t>
            </a:r>
            <a:br>
              <a:rPr lang="pl-PL" dirty="0"/>
            </a:br>
            <a:r>
              <a:rPr lang="pl-PL" dirty="0"/>
              <a:t> Włącz w telefonie tryb oszczędzania energii.</a:t>
            </a:r>
          </a:p>
          <a:p>
            <a:pPr marL="342900" indent="-342900">
              <a:buFont typeface="+mj-lt"/>
              <a:buAutoNum type="arabicParenR"/>
            </a:pPr>
            <a:r>
              <a:rPr lang="pl-PL" dirty="0"/>
              <a:t> Przygotuj zapasy </a:t>
            </a:r>
            <a:r>
              <a:rPr lang="pl-PL" sz="2400" b="1" dirty="0"/>
              <a:t>żywności </a:t>
            </a:r>
            <a:r>
              <a:rPr lang="pl-PL" dirty="0"/>
              <a:t>gotowej do spożycia </a:t>
            </a:r>
            <a:r>
              <a:rPr lang="pl-PL" i="1" dirty="0"/>
              <a:t>(np. konserwy, suchary, batony)</a:t>
            </a:r>
            <a:r>
              <a:rPr lang="pl-PL" sz="2400" b="1" dirty="0"/>
              <a:t> i wody </a:t>
            </a:r>
            <a:r>
              <a:rPr lang="pl-PL" i="1" dirty="0"/>
              <a:t>(min. 3 litry dziennie na osobę).</a:t>
            </a:r>
          </a:p>
          <a:p>
            <a:pPr marL="342900" indent="-342900">
              <a:buFont typeface="+mj-lt"/>
              <a:buAutoNum type="arabicParenR"/>
            </a:pPr>
            <a:r>
              <a:rPr lang="pl-PL" dirty="0"/>
              <a:t> Miej przy sobie </a:t>
            </a:r>
            <a:r>
              <a:rPr lang="pl-PL" sz="2400" b="1" dirty="0"/>
              <a:t>zapas gotówki </a:t>
            </a:r>
            <a:r>
              <a:rPr lang="pl-PL" dirty="0"/>
              <a:t>w różnych nominałach</a:t>
            </a:r>
          </a:p>
        </p:txBody>
      </p:sp>
      <p:sp>
        <p:nvSpPr>
          <p:cNvPr id="3" name="Symbol zastępczy tekstu 6">
            <a:extLst>
              <a:ext uri="{FF2B5EF4-FFF2-40B4-BE49-F238E27FC236}">
                <a16:creationId xmlns:a16="http://schemas.microsoft.com/office/drawing/2014/main" id="{C77B2531-13FA-62C2-C22A-6BC934BE3AAE}"/>
              </a:ext>
            </a:extLst>
          </p:cNvPr>
          <p:cNvSpPr>
            <a:spLocks noGrp="1"/>
          </p:cNvSpPr>
          <p:nvPr>
            <p:ph type="body" sz="half" idx="2"/>
          </p:nvPr>
        </p:nvSpPr>
        <p:spPr>
          <a:xfrm>
            <a:off x="7821163" y="2108200"/>
            <a:ext cx="3961368" cy="4267200"/>
          </a:xfrm>
        </p:spPr>
        <p:txBody>
          <a:bodyPr>
            <a:normAutofit/>
          </a:bodyPr>
          <a:lstStyle/>
          <a:p>
            <a:r>
              <a:rPr lang="pl-PL" sz="1800" b="1" i="1" dirty="0"/>
              <a:t>ang. BLACKOUT</a:t>
            </a:r>
          </a:p>
          <a:p>
            <a:r>
              <a:rPr lang="pl-PL" sz="1800" dirty="0"/>
              <a:t>Stracisz wówczas dostęp do wody, ogrzewania, </a:t>
            </a:r>
            <a:r>
              <a:rPr lang="pl-PL" sz="1800" dirty="0" err="1"/>
              <a:t>internetu</a:t>
            </a:r>
            <a:r>
              <a:rPr lang="pl-PL" sz="1800" dirty="0"/>
              <a:t> i telefonu</a:t>
            </a:r>
            <a:br>
              <a:rPr lang="pl-PL" sz="1800" dirty="0"/>
            </a:br>
            <a:r>
              <a:rPr lang="pl-PL" sz="1800" dirty="0"/>
              <a:t>oraz możliwość płacenia kartą</a:t>
            </a:r>
            <a:endParaRPr lang="pl-PL" sz="1600" dirty="0"/>
          </a:p>
        </p:txBody>
      </p:sp>
      <p:graphicFrame>
        <p:nvGraphicFramePr>
          <p:cNvPr id="12" name="Tabela 11">
            <a:extLst>
              <a:ext uri="{FF2B5EF4-FFF2-40B4-BE49-F238E27FC236}">
                <a16:creationId xmlns:a16="http://schemas.microsoft.com/office/drawing/2014/main" id="{BB5D1A52-6A8C-278F-8083-C525EE0C355D}"/>
              </a:ext>
            </a:extLst>
          </p:cNvPr>
          <p:cNvGraphicFramePr>
            <a:graphicFrameLocks noGrp="1"/>
          </p:cNvGraphicFramePr>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3" name="Obraz 12" descr="Obraz zawierający godło, herb, symbol, logo&#10;&#10;Opis wygenerowany automatycznie">
            <a:extLst>
              <a:ext uri="{FF2B5EF4-FFF2-40B4-BE49-F238E27FC236}">
                <a16:creationId xmlns:a16="http://schemas.microsoft.com/office/drawing/2014/main" id="{38500F96-478F-DDE7-4980-65C7B26C2A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pic>
        <p:nvPicPr>
          <p:cNvPr id="6" name="Grafika 5">
            <a:extLst>
              <a:ext uri="{FF2B5EF4-FFF2-40B4-BE49-F238E27FC236}">
                <a16:creationId xmlns:a16="http://schemas.microsoft.com/office/drawing/2014/main" id="{A552E6F4-D2CA-3B65-B727-F4E65856AC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36461" y="4779227"/>
            <a:ext cx="3995271" cy="1422400"/>
          </a:xfrm>
          <a:prstGeom prst="rect">
            <a:avLst/>
          </a:prstGeom>
        </p:spPr>
      </p:pic>
      <p:sp>
        <p:nvSpPr>
          <p:cNvPr id="7" name="pole tekstowe 6">
            <a:extLst>
              <a:ext uri="{FF2B5EF4-FFF2-40B4-BE49-F238E27FC236}">
                <a16:creationId xmlns:a16="http://schemas.microsoft.com/office/drawing/2014/main" id="{8F138533-0045-2463-461E-B27069BFA741}"/>
              </a:ext>
            </a:extLst>
          </p:cNvPr>
          <p:cNvSpPr txBox="1"/>
          <p:nvPr/>
        </p:nvSpPr>
        <p:spPr>
          <a:xfrm>
            <a:off x="7811619" y="4678604"/>
            <a:ext cx="695255" cy="258532"/>
          </a:xfrm>
          <a:prstGeom prst="rect">
            <a:avLst/>
          </a:prstGeom>
          <a:noFill/>
        </p:spPr>
        <p:txBody>
          <a:bodyPr wrap="none" rtlCol="0">
            <a:spAutoFit/>
          </a:bodyPr>
          <a:lstStyle/>
          <a:p>
            <a:pPr>
              <a:lnSpc>
                <a:spcPct val="90000"/>
              </a:lnSpc>
            </a:pPr>
            <a:r>
              <a:rPr lang="pl-PL" sz="1200" b="1" dirty="0"/>
              <a:t>latarka</a:t>
            </a:r>
          </a:p>
        </p:txBody>
      </p:sp>
      <p:sp>
        <p:nvSpPr>
          <p:cNvPr id="11" name="pole tekstowe 10">
            <a:extLst>
              <a:ext uri="{FF2B5EF4-FFF2-40B4-BE49-F238E27FC236}">
                <a16:creationId xmlns:a16="http://schemas.microsoft.com/office/drawing/2014/main" id="{1DB2C027-2CB6-9783-DCF4-68C98AB110BB}"/>
              </a:ext>
            </a:extLst>
          </p:cNvPr>
          <p:cNvSpPr txBox="1"/>
          <p:nvPr/>
        </p:nvSpPr>
        <p:spPr>
          <a:xfrm>
            <a:off x="9046740" y="4512404"/>
            <a:ext cx="972895" cy="424732"/>
          </a:xfrm>
          <a:prstGeom prst="rect">
            <a:avLst/>
          </a:prstGeom>
          <a:noFill/>
        </p:spPr>
        <p:txBody>
          <a:bodyPr wrap="none" rtlCol="0">
            <a:spAutoFit/>
          </a:bodyPr>
          <a:lstStyle/>
          <a:p>
            <a:pPr>
              <a:lnSpc>
                <a:spcPct val="90000"/>
              </a:lnSpc>
            </a:pPr>
            <a:r>
              <a:rPr lang="pl-PL" sz="1200" b="1" dirty="0"/>
              <a:t>ładowarka</a:t>
            </a:r>
          </a:p>
          <a:p>
            <a:pPr>
              <a:lnSpc>
                <a:spcPct val="90000"/>
              </a:lnSpc>
            </a:pPr>
            <a:r>
              <a:rPr lang="pl-PL" sz="1200" b="1" dirty="0"/>
              <a:t>i baterie</a:t>
            </a:r>
          </a:p>
        </p:txBody>
      </p:sp>
      <p:sp>
        <p:nvSpPr>
          <p:cNvPr id="14" name="pole tekstowe 13">
            <a:extLst>
              <a:ext uri="{FF2B5EF4-FFF2-40B4-BE49-F238E27FC236}">
                <a16:creationId xmlns:a16="http://schemas.microsoft.com/office/drawing/2014/main" id="{12B731C0-3376-9315-E5D8-D008F1123D7E}"/>
              </a:ext>
            </a:extLst>
          </p:cNvPr>
          <p:cNvSpPr txBox="1"/>
          <p:nvPr/>
        </p:nvSpPr>
        <p:spPr>
          <a:xfrm>
            <a:off x="10726441" y="6095511"/>
            <a:ext cx="1165063" cy="424732"/>
          </a:xfrm>
          <a:prstGeom prst="rect">
            <a:avLst/>
          </a:prstGeom>
          <a:noFill/>
        </p:spPr>
        <p:txBody>
          <a:bodyPr wrap="none" rtlCol="0">
            <a:spAutoFit/>
          </a:bodyPr>
          <a:lstStyle/>
          <a:p>
            <a:pPr>
              <a:lnSpc>
                <a:spcPct val="90000"/>
              </a:lnSpc>
            </a:pPr>
            <a:r>
              <a:rPr lang="pl-PL" sz="1200" b="1" dirty="0"/>
              <a:t>agregat</a:t>
            </a:r>
          </a:p>
          <a:p>
            <a:pPr>
              <a:lnSpc>
                <a:spcPct val="90000"/>
              </a:lnSpc>
            </a:pPr>
            <a:r>
              <a:rPr lang="pl-PL" sz="1200" b="1" dirty="0"/>
              <a:t>prądotwórczy</a:t>
            </a:r>
          </a:p>
        </p:txBody>
      </p:sp>
      <p:sp>
        <p:nvSpPr>
          <p:cNvPr id="16" name="pole tekstowe 15">
            <a:extLst>
              <a:ext uri="{FF2B5EF4-FFF2-40B4-BE49-F238E27FC236}">
                <a16:creationId xmlns:a16="http://schemas.microsoft.com/office/drawing/2014/main" id="{32C045D0-98E0-F2F4-7B0E-2F11775F7A7E}"/>
              </a:ext>
            </a:extLst>
          </p:cNvPr>
          <p:cNvSpPr txBox="1"/>
          <p:nvPr/>
        </p:nvSpPr>
        <p:spPr>
          <a:xfrm>
            <a:off x="9096829" y="6222866"/>
            <a:ext cx="1339982" cy="258532"/>
          </a:xfrm>
          <a:prstGeom prst="rect">
            <a:avLst/>
          </a:prstGeom>
          <a:noFill/>
        </p:spPr>
        <p:txBody>
          <a:bodyPr wrap="none" rtlCol="0">
            <a:spAutoFit/>
          </a:bodyPr>
          <a:lstStyle/>
          <a:p>
            <a:pPr>
              <a:lnSpc>
                <a:spcPct val="90000"/>
              </a:lnSpc>
            </a:pPr>
            <a:r>
              <a:rPr lang="pl-PL" sz="1200" b="1" dirty="0"/>
              <a:t>latarka czołowa</a:t>
            </a:r>
          </a:p>
        </p:txBody>
      </p:sp>
      <p:sp>
        <p:nvSpPr>
          <p:cNvPr id="17" name="pole tekstowe 16">
            <a:extLst>
              <a:ext uri="{FF2B5EF4-FFF2-40B4-BE49-F238E27FC236}">
                <a16:creationId xmlns:a16="http://schemas.microsoft.com/office/drawing/2014/main" id="{DE1E145B-388E-3ACC-C3AD-865D5BDD73BA}"/>
              </a:ext>
            </a:extLst>
          </p:cNvPr>
          <p:cNvSpPr txBox="1"/>
          <p:nvPr/>
        </p:nvSpPr>
        <p:spPr>
          <a:xfrm>
            <a:off x="7743840" y="6209918"/>
            <a:ext cx="1347933" cy="258532"/>
          </a:xfrm>
          <a:prstGeom prst="rect">
            <a:avLst/>
          </a:prstGeom>
          <a:noFill/>
        </p:spPr>
        <p:txBody>
          <a:bodyPr wrap="none" rtlCol="0">
            <a:spAutoFit/>
          </a:bodyPr>
          <a:lstStyle/>
          <a:p>
            <a:pPr>
              <a:lnSpc>
                <a:spcPct val="90000"/>
              </a:lnSpc>
            </a:pPr>
            <a:r>
              <a:rPr lang="pl-PL" sz="1200" b="1" dirty="0"/>
              <a:t>radio na baterie</a:t>
            </a:r>
          </a:p>
        </p:txBody>
      </p:sp>
    </p:spTree>
    <p:extLst>
      <p:ext uri="{BB962C8B-B14F-4D97-AF65-F5344CB8AC3E}">
        <p14:creationId xmlns:p14="http://schemas.microsoft.com/office/powerpoint/2010/main" val="1888169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8E69E-0E36-868C-F884-383910879EF3}"/>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658483CE-1150-EFCE-F5BC-89823A1BEFE7}"/>
              </a:ext>
            </a:extLst>
          </p:cNvPr>
          <p:cNvSpPr>
            <a:spLocks noGrp="1"/>
          </p:cNvSpPr>
          <p:nvPr>
            <p:ph type="title"/>
          </p:nvPr>
        </p:nvSpPr>
        <p:spPr>
          <a:xfrm>
            <a:off x="914162" y="2636912"/>
            <a:ext cx="10360501" cy="792088"/>
          </a:xfrm>
        </p:spPr>
        <p:txBody>
          <a:bodyPr/>
          <a:lstStyle/>
          <a:p>
            <a:r>
              <a:rPr lang="pl-PL" dirty="0"/>
              <a:t>III. ZAPASY</a:t>
            </a:r>
          </a:p>
        </p:txBody>
      </p:sp>
      <p:sp>
        <p:nvSpPr>
          <p:cNvPr id="6" name="Symbol zastępczy tekstu 5">
            <a:extLst>
              <a:ext uri="{FF2B5EF4-FFF2-40B4-BE49-F238E27FC236}">
                <a16:creationId xmlns:a16="http://schemas.microsoft.com/office/drawing/2014/main" id="{ADC2DB6E-CC49-8443-89A4-2C2E4E9DC7A5}"/>
              </a:ext>
            </a:extLst>
          </p:cNvPr>
          <p:cNvSpPr>
            <a:spLocks noGrp="1"/>
          </p:cNvSpPr>
          <p:nvPr>
            <p:ph type="body" idx="1"/>
          </p:nvPr>
        </p:nvSpPr>
        <p:spPr>
          <a:xfrm>
            <a:off x="914162" y="3501008"/>
            <a:ext cx="10360501" cy="2664296"/>
          </a:xfrm>
        </p:spPr>
        <p:txBody>
          <a:bodyPr/>
          <a:lstStyle/>
          <a:p>
            <a:r>
              <a:rPr lang="pl-PL" sz="2000" dirty="0"/>
              <a:t>Możesz zgromadzić zapasy trwałe</a:t>
            </a:r>
          </a:p>
          <a:p>
            <a:r>
              <a:rPr lang="pl-PL" sz="2400" b="1" dirty="0"/>
              <a:t>(produkty z długim terminem ważności)</a:t>
            </a:r>
          </a:p>
          <a:p>
            <a:r>
              <a:rPr lang="pl-PL" sz="2000" dirty="0"/>
              <a:t>i te, które będziesz częściowo zużywać i regularnie uzupełniać. </a:t>
            </a:r>
          </a:p>
          <a:p>
            <a:r>
              <a:rPr lang="pl-PL" sz="2000" dirty="0"/>
              <a:t>Przeglądaj zapasy raz na kilka miesięcy i sprawdzaj terminy przydatności.</a:t>
            </a:r>
          </a:p>
        </p:txBody>
      </p:sp>
      <p:cxnSp>
        <p:nvCxnSpPr>
          <p:cNvPr id="7" name="Łącznik prosty 6">
            <a:extLst>
              <a:ext uri="{FF2B5EF4-FFF2-40B4-BE49-F238E27FC236}">
                <a16:creationId xmlns:a16="http://schemas.microsoft.com/office/drawing/2014/main" id="{5636378E-9774-1A10-9BA2-DA24401D0AB4}"/>
              </a:ext>
            </a:extLst>
          </p:cNvPr>
          <p:cNvCxnSpPr>
            <a:cxnSpLocks/>
          </p:cNvCxnSpPr>
          <p:nvPr/>
        </p:nvCxnSpPr>
        <p:spPr>
          <a:xfrm>
            <a:off x="1917948" y="3356992"/>
            <a:ext cx="83529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graphicFrame>
        <p:nvGraphicFramePr>
          <p:cNvPr id="10" name="Tabela 9">
            <a:extLst>
              <a:ext uri="{FF2B5EF4-FFF2-40B4-BE49-F238E27FC236}">
                <a16:creationId xmlns:a16="http://schemas.microsoft.com/office/drawing/2014/main" id="{70A01A68-BC6B-D380-6EB0-B0B190D68E40}"/>
              </a:ext>
            </a:extLst>
          </p:cNvPr>
          <p:cNvGraphicFramePr>
            <a:graphicFrameLocks noGrp="1"/>
          </p:cNvGraphicFramePr>
          <p:nvPr>
            <p:extLst>
              <p:ext uri="{D42A27DB-BD31-4B8C-83A1-F6EECF244321}">
                <p14:modId xmlns:p14="http://schemas.microsoft.com/office/powerpoint/2010/main" val="2430513787"/>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1" name="Obraz 10" descr="Obraz zawierający godło, herb, symbol, logo&#10;&#10;Opis wygenerowany automatycznie">
            <a:extLst>
              <a:ext uri="{FF2B5EF4-FFF2-40B4-BE49-F238E27FC236}">
                <a16:creationId xmlns:a16="http://schemas.microsoft.com/office/drawing/2014/main" id="{C9762EE9-DE3A-2FEA-0948-62FAFFB5DA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3282115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AF1D0C6B-5CFA-2D79-ABEF-168F7D2A3CE9}"/>
              </a:ext>
            </a:extLst>
          </p:cNvPr>
          <p:cNvSpPr>
            <a:spLocks noGrp="1"/>
          </p:cNvSpPr>
          <p:nvPr>
            <p:ph type="title"/>
          </p:nvPr>
        </p:nvSpPr>
        <p:spPr>
          <a:xfrm>
            <a:off x="914162" y="2636912"/>
            <a:ext cx="10360501" cy="792088"/>
          </a:xfrm>
        </p:spPr>
        <p:txBody>
          <a:bodyPr/>
          <a:lstStyle/>
          <a:p>
            <a:r>
              <a:rPr lang="pl-PL" dirty="0"/>
              <a:t>I. INSTYTUCJE PUBLICZNE</a:t>
            </a:r>
          </a:p>
        </p:txBody>
      </p:sp>
      <p:sp>
        <p:nvSpPr>
          <p:cNvPr id="6" name="Symbol zastępczy tekstu 5">
            <a:extLst>
              <a:ext uri="{FF2B5EF4-FFF2-40B4-BE49-F238E27FC236}">
                <a16:creationId xmlns:a16="http://schemas.microsoft.com/office/drawing/2014/main" id="{5B946D15-E47A-AA70-D511-97402322740B}"/>
              </a:ext>
            </a:extLst>
          </p:cNvPr>
          <p:cNvSpPr>
            <a:spLocks noGrp="1"/>
          </p:cNvSpPr>
          <p:nvPr>
            <p:ph type="body" idx="1"/>
          </p:nvPr>
        </p:nvSpPr>
        <p:spPr>
          <a:xfrm>
            <a:off x="914162" y="3501008"/>
            <a:ext cx="10360501" cy="2664296"/>
          </a:xfrm>
        </p:spPr>
        <p:txBody>
          <a:bodyPr/>
          <a:lstStyle/>
          <a:p>
            <a:pPr marL="514350" indent="-514350">
              <a:buAutoNum type="arabicPeriod"/>
            </a:pPr>
            <a:r>
              <a:rPr lang="pl-PL" sz="2000" dirty="0"/>
              <a:t>Czym są ochrona ludności i obrona cywilna?</a:t>
            </a:r>
          </a:p>
          <a:p>
            <a:pPr marL="514350" indent="-514350">
              <a:buAutoNum type="arabicPeriod"/>
            </a:pPr>
            <a:r>
              <a:rPr lang="pl-PL" sz="2000" dirty="0"/>
              <a:t>Kto jaką rolę pełni w czasie wojny?</a:t>
            </a:r>
          </a:p>
          <a:p>
            <a:pPr marL="457200" indent="-457200">
              <a:buAutoNum type="arabicPeriod"/>
            </a:pPr>
            <a:endParaRPr lang="pl-PL" sz="2000" dirty="0"/>
          </a:p>
          <a:p>
            <a:endParaRPr lang="pl-PL" sz="2800" dirty="0"/>
          </a:p>
        </p:txBody>
      </p:sp>
      <p:cxnSp>
        <p:nvCxnSpPr>
          <p:cNvPr id="7" name="Łącznik prosty 6">
            <a:extLst>
              <a:ext uri="{FF2B5EF4-FFF2-40B4-BE49-F238E27FC236}">
                <a16:creationId xmlns:a16="http://schemas.microsoft.com/office/drawing/2014/main" id="{05EF3C5E-188F-AFE4-062C-5FD38186490F}"/>
              </a:ext>
            </a:extLst>
          </p:cNvPr>
          <p:cNvCxnSpPr>
            <a:cxnSpLocks/>
          </p:cNvCxnSpPr>
          <p:nvPr/>
        </p:nvCxnSpPr>
        <p:spPr>
          <a:xfrm>
            <a:off x="1917948" y="3356992"/>
            <a:ext cx="83529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graphicFrame>
        <p:nvGraphicFramePr>
          <p:cNvPr id="46" name="Tabela 45">
            <a:extLst>
              <a:ext uri="{FF2B5EF4-FFF2-40B4-BE49-F238E27FC236}">
                <a16:creationId xmlns:a16="http://schemas.microsoft.com/office/drawing/2014/main" id="{F616CF71-E3F3-B6A6-B7CA-070A31B21CD8}"/>
              </a:ext>
            </a:extLst>
          </p:cNvPr>
          <p:cNvGraphicFramePr>
            <a:graphicFrameLocks noGrp="1"/>
          </p:cNvGraphicFramePr>
          <p:nvPr>
            <p:extLst>
              <p:ext uri="{D42A27DB-BD31-4B8C-83A1-F6EECF244321}">
                <p14:modId xmlns:p14="http://schemas.microsoft.com/office/powerpoint/2010/main" val="3855492907"/>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0" name="Obraz 9" descr="Obraz zawierający godło, herb, symbol, logo&#10;&#10;Opis wygenerowany automatycznie">
            <a:extLst>
              <a:ext uri="{FF2B5EF4-FFF2-40B4-BE49-F238E27FC236}">
                <a16:creationId xmlns:a16="http://schemas.microsoft.com/office/drawing/2014/main" id="{E28814D9-9475-A147-768E-B32C5E4CFE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3980360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CDA99-E40B-23C1-2D75-7DD57AEBAA70}"/>
            </a:ext>
          </a:extLst>
        </p:cNvPr>
        <p:cNvGrpSpPr/>
        <p:nvPr/>
      </p:nvGrpSpPr>
      <p:grpSpPr>
        <a:xfrm>
          <a:off x="0" y="0"/>
          <a:ext cx="0" cy="0"/>
          <a:chOff x="0" y="0"/>
          <a:chExt cx="0" cy="0"/>
        </a:xfrm>
      </p:grpSpPr>
      <p:sp>
        <p:nvSpPr>
          <p:cNvPr id="8" name="Tytuł 4">
            <a:extLst>
              <a:ext uri="{FF2B5EF4-FFF2-40B4-BE49-F238E27FC236}">
                <a16:creationId xmlns:a16="http://schemas.microsoft.com/office/drawing/2014/main" id="{ABC78D59-FE23-6852-5F26-FC8BF835FC77}"/>
              </a:ext>
            </a:extLst>
          </p:cNvPr>
          <p:cNvSpPr>
            <a:spLocks noGrp="1"/>
          </p:cNvSpPr>
          <p:nvPr>
            <p:ph type="title"/>
          </p:nvPr>
        </p:nvSpPr>
        <p:spPr>
          <a:xfrm>
            <a:off x="6308996" y="482600"/>
            <a:ext cx="3961368" cy="1422400"/>
          </a:xfrm>
        </p:spPr>
        <p:txBody>
          <a:bodyPr>
            <a:normAutofit/>
          </a:bodyPr>
          <a:lstStyle/>
          <a:p>
            <a:r>
              <a:rPr lang="pl-PL" dirty="0"/>
              <a:t>ZAPASY DOMOWE NA MIN. 3 DNI</a:t>
            </a:r>
          </a:p>
        </p:txBody>
      </p:sp>
      <p:cxnSp>
        <p:nvCxnSpPr>
          <p:cNvPr id="9" name="Łącznik prosty 8">
            <a:extLst>
              <a:ext uri="{FF2B5EF4-FFF2-40B4-BE49-F238E27FC236}">
                <a16:creationId xmlns:a16="http://schemas.microsoft.com/office/drawing/2014/main" id="{462BCCD3-AA6A-7943-0226-20509B79E97C}"/>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obrazu 8">
            <a:extLst>
              <a:ext uri="{FF2B5EF4-FFF2-40B4-BE49-F238E27FC236}">
                <a16:creationId xmlns:a16="http://schemas.microsoft.com/office/drawing/2014/main" id="{7E73E369-22F8-2EC4-0970-3313155BA19B}"/>
              </a:ext>
            </a:extLst>
          </p:cNvPr>
          <p:cNvSpPr>
            <a:spLocks noGrp="1"/>
          </p:cNvSpPr>
          <p:nvPr>
            <p:ph type="pic" idx="1"/>
          </p:nvPr>
        </p:nvSpPr>
        <p:spPr>
          <a:xfrm>
            <a:off x="507868" y="679080"/>
            <a:ext cx="5445753" cy="5918272"/>
          </a:xfrm>
        </p:spPr>
        <p:txBody>
          <a:bodyPr>
            <a:normAutofit fontScale="92500" lnSpcReduction="10000"/>
          </a:bodyPr>
          <a:lstStyle/>
          <a:p>
            <a:pPr marL="285750" indent="-285750">
              <a:spcBef>
                <a:spcPts val="1200"/>
              </a:spcBef>
              <a:buFont typeface="Wingdings" panose="05000000000000000000" pitchFamily="2" charset="2"/>
              <a:buChar char="§"/>
            </a:pPr>
            <a:r>
              <a:rPr lang="pl-PL" sz="2600" b="1" dirty="0"/>
              <a:t>Jedzenie i picie:</a:t>
            </a:r>
            <a:br>
              <a:rPr lang="pl-PL" sz="2400" b="1" dirty="0"/>
            </a:br>
            <a:r>
              <a:rPr lang="pl-PL" sz="1900" dirty="0"/>
              <a:t>minimum 3 litry wody na osobę na dobę, żywność gotowa do spożycia.</a:t>
            </a:r>
          </a:p>
          <a:p>
            <a:pPr marL="285750" indent="-285750">
              <a:spcBef>
                <a:spcPts val="1200"/>
              </a:spcBef>
              <a:buFont typeface="Wingdings" panose="05000000000000000000" pitchFamily="2" charset="2"/>
              <a:buChar char="§"/>
            </a:pPr>
            <a:r>
              <a:rPr lang="pl-PL" sz="2600" b="1" dirty="0"/>
              <a:t>Apteczka:</a:t>
            </a:r>
            <a:br>
              <a:rPr lang="pl-PL" sz="2400" b="1" dirty="0"/>
            </a:br>
            <a:r>
              <a:rPr lang="pl-PL" sz="1900" dirty="0"/>
              <a:t>leki przyjmowane na stałe, przeciwbólowe, przeciwzapalne, przeciwwymiotne, przeciwbiegunkowe, gaza, bandaże, opatrunki</a:t>
            </a:r>
            <a:br>
              <a:rPr lang="pl-PL" sz="1900" dirty="0"/>
            </a:br>
            <a:r>
              <a:rPr lang="pl-PL" sz="1900" dirty="0"/>
              <a:t>na oparzenia, rękawiczki jednorazowe, środki antyseptyczne, opaska do tamowania krwotoków, termometr i nożyczki, maseczki FFP3,</a:t>
            </a:r>
            <a:br>
              <a:rPr lang="pl-PL" sz="1900" dirty="0"/>
            </a:br>
            <a:r>
              <a:rPr lang="pl-PL" sz="1900" dirty="0"/>
              <a:t>folia termiczna.</a:t>
            </a:r>
          </a:p>
          <a:p>
            <a:pPr marL="285750" indent="-285750">
              <a:spcBef>
                <a:spcPts val="1200"/>
              </a:spcBef>
              <a:buFont typeface="Wingdings" panose="05000000000000000000" pitchFamily="2" charset="2"/>
              <a:buChar char="§"/>
            </a:pPr>
            <a:r>
              <a:rPr lang="pl-PL" sz="2600" b="1" dirty="0"/>
              <a:t>Środki czystości i higieny osobistej: </a:t>
            </a:r>
            <a:br>
              <a:rPr lang="pl-PL" sz="2400" b="1" dirty="0"/>
            </a:br>
            <a:r>
              <a:rPr lang="pl-PL" sz="1900" dirty="0"/>
              <a:t>papier toaletowy, chusteczki nawilżane, podpaski, pieluchy, środki dezynfekujące, worki na śmieci, wiadro z pokrywą.</a:t>
            </a:r>
            <a:endParaRPr lang="pl-PL" dirty="0"/>
          </a:p>
        </p:txBody>
      </p:sp>
      <p:sp>
        <p:nvSpPr>
          <p:cNvPr id="4" name="pole tekstowe 3">
            <a:extLst>
              <a:ext uri="{FF2B5EF4-FFF2-40B4-BE49-F238E27FC236}">
                <a16:creationId xmlns:a16="http://schemas.microsoft.com/office/drawing/2014/main" id="{23A8C702-F528-8C37-7637-DEC98A17283F}"/>
              </a:ext>
            </a:extLst>
          </p:cNvPr>
          <p:cNvSpPr txBox="1"/>
          <p:nvPr/>
        </p:nvSpPr>
        <p:spPr>
          <a:xfrm>
            <a:off x="6733041" y="2492896"/>
            <a:ext cx="565604" cy="258532"/>
          </a:xfrm>
          <a:prstGeom prst="rect">
            <a:avLst/>
          </a:prstGeom>
          <a:noFill/>
        </p:spPr>
        <p:txBody>
          <a:bodyPr wrap="none" rtlCol="0">
            <a:spAutoFit/>
          </a:bodyPr>
          <a:lstStyle/>
          <a:p>
            <a:pPr>
              <a:lnSpc>
                <a:spcPct val="90000"/>
              </a:lnSpc>
            </a:pPr>
            <a:r>
              <a:rPr lang="pl-PL" sz="1200" b="1" dirty="0"/>
              <a:t>woda</a:t>
            </a:r>
          </a:p>
        </p:txBody>
      </p:sp>
      <p:sp>
        <p:nvSpPr>
          <p:cNvPr id="5" name="pole tekstowe 4">
            <a:extLst>
              <a:ext uri="{FF2B5EF4-FFF2-40B4-BE49-F238E27FC236}">
                <a16:creationId xmlns:a16="http://schemas.microsoft.com/office/drawing/2014/main" id="{3E3C980C-3AE5-E1F4-5F7C-F0EDD89791B7}"/>
              </a:ext>
            </a:extLst>
          </p:cNvPr>
          <p:cNvSpPr txBox="1"/>
          <p:nvPr/>
        </p:nvSpPr>
        <p:spPr>
          <a:xfrm>
            <a:off x="6874359" y="4830129"/>
            <a:ext cx="453970" cy="258532"/>
          </a:xfrm>
          <a:prstGeom prst="rect">
            <a:avLst/>
          </a:prstGeom>
          <a:noFill/>
        </p:spPr>
        <p:txBody>
          <a:bodyPr wrap="none" rtlCol="0">
            <a:spAutoFit/>
          </a:bodyPr>
          <a:lstStyle/>
          <a:p>
            <a:pPr>
              <a:lnSpc>
                <a:spcPct val="90000"/>
              </a:lnSpc>
            </a:pPr>
            <a:r>
              <a:rPr lang="pl-PL" sz="1200" b="1" dirty="0"/>
              <a:t>leki</a:t>
            </a:r>
          </a:p>
        </p:txBody>
      </p:sp>
      <p:sp>
        <p:nvSpPr>
          <p:cNvPr id="6" name="pole tekstowe 5">
            <a:extLst>
              <a:ext uri="{FF2B5EF4-FFF2-40B4-BE49-F238E27FC236}">
                <a16:creationId xmlns:a16="http://schemas.microsoft.com/office/drawing/2014/main" id="{9100501F-8B86-0D1E-C189-1E270622F050}"/>
              </a:ext>
            </a:extLst>
          </p:cNvPr>
          <p:cNvSpPr txBox="1"/>
          <p:nvPr/>
        </p:nvSpPr>
        <p:spPr>
          <a:xfrm>
            <a:off x="7298645" y="6428886"/>
            <a:ext cx="1376724" cy="424732"/>
          </a:xfrm>
          <a:prstGeom prst="rect">
            <a:avLst/>
          </a:prstGeom>
          <a:noFill/>
        </p:spPr>
        <p:txBody>
          <a:bodyPr wrap="none" rtlCol="0">
            <a:spAutoFit/>
          </a:bodyPr>
          <a:lstStyle/>
          <a:p>
            <a:pPr>
              <a:lnSpc>
                <a:spcPct val="90000"/>
              </a:lnSpc>
            </a:pPr>
            <a:r>
              <a:rPr lang="pl-PL" sz="1200" b="1" dirty="0"/>
              <a:t>środki czystości</a:t>
            </a:r>
            <a:br>
              <a:rPr lang="pl-PL" sz="1200" b="1" dirty="0"/>
            </a:br>
            <a:r>
              <a:rPr lang="pl-PL" sz="1200" b="1" dirty="0"/>
              <a:t>higieny osobistej</a:t>
            </a:r>
          </a:p>
        </p:txBody>
      </p:sp>
      <p:sp>
        <p:nvSpPr>
          <p:cNvPr id="7" name="pole tekstowe 6">
            <a:extLst>
              <a:ext uri="{FF2B5EF4-FFF2-40B4-BE49-F238E27FC236}">
                <a16:creationId xmlns:a16="http://schemas.microsoft.com/office/drawing/2014/main" id="{267BFDDD-10B6-8144-0E21-B4B42EB6D18A}"/>
              </a:ext>
            </a:extLst>
          </p:cNvPr>
          <p:cNvSpPr txBox="1"/>
          <p:nvPr/>
        </p:nvSpPr>
        <p:spPr>
          <a:xfrm>
            <a:off x="9982844" y="2107508"/>
            <a:ext cx="1348895" cy="258532"/>
          </a:xfrm>
          <a:prstGeom prst="rect">
            <a:avLst/>
          </a:prstGeom>
          <a:noFill/>
        </p:spPr>
        <p:txBody>
          <a:bodyPr wrap="none" rtlCol="0">
            <a:spAutoFit/>
          </a:bodyPr>
          <a:lstStyle/>
          <a:p>
            <a:pPr>
              <a:lnSpc>
                <a:spcPct val="90000"/>
              </a:lnSpc>
            </a:pPr>
            <a:r>
              <a:rPr lang="pl-PL" sz="1200" b="1" dirty="0"/>
              <a:t>zapasy żywności</a:t>
            </a:r>
          </a:p>
        </p:txBody>
      </p:sp>
      <p:sp>
        <p:nvSpPr>
          <p:cNvPr id="11" name="pole tekstowe 10">
            <a:extLst>
              <a:ext uri="{FF2B5EF4-FFF2-40B4-BE49-F238E27FC236}">
                <a16:creationId xmlns:a16="http://schemas.microsoft.com/office/drawing/2014/main" id="{606FC7FA-2E26-D9DD-8408-A47AAC6810D3}"/>
              </a:ext>
            </a:extLst>
          </p:cNvPr>
          <p:cNvSpPr txBox="1"/>
          <p:nvPr/>
        </p:nvSpPr>
        <p:spPr>
          <a:xfrm>
            <a:off x="11150545" y="4313064"/>
            <a:ext cx="968855" cy="646331"/>
          </a:xfrm>
          <a:prstGeom prst="rect">
            <a:avLst/>
          </a:prstGeom>
          <a:noFill/>
        </p:spPr>
        <p:txBody>
          <a:bodyPr wrap="none" rtlCol="0">
            <a:spAutoFit/>
          </a:bodyPr>
          <a:lstStyle/>
          <a:p>
            <a:r>
              <a:rPr lang="pl-PL" sz="1200" b="1" dirty="0"/>
              <a:t>opaska do</a:t>
            </a:r>
          </a:p>
          <a:p>
            <a:r>
              <a:rPr lang="pl-PL" sz="1200" b="1" dirty="0"/>
              <a:t>tamowania</a:t>
            </a:r>
          </a:p>
          <a:p>
            <a:r>
              <a:rPr lang="pl-PL" sz="1200" b="1" dirty="0"/>
              <a:t>krwotoku</a:t>
            </a:r>
          </a:p>
        </p:txBody>
      </p:sp>
      <p:sp>
        <p:nvSpPr>
          <p:cNvPr id="12" name="pole tekstowe 11">
            <a:extLst>
              <a:ext uri="{FF2B5EF4-FFF2-40B4-BE49-F238E27FC236}">
                <a16:creationId xmlns:a16="http://schemas.microsoft.com/office/drawing/2014/main" id="{409E95D2-FEC4-A91D-8F63-AF0DFF688EAC}"/>
              </a:ext>
            </a:extLst>
          </p:cNvPr>
          <p:cNvSpPr txBox="1"/>
          <p:nvPr/>
        </p:nvSpPr>
        <p:spPr>
          <a:xfrm>
            <a:off x="11150545" y="6324601"/>
            <a:ext cx="917559" cy="461665"/>
          </a:xfrm>
          <a:prstGeom prst="rect">
            <a:avLst/>
          </a:prstGeom>
          <a:noFill/>
        </p:spPr>
        <p:txBody>
          <a:bodyPr wrap="none" rtlCol="0">
            <a:spAutoFit/>
          </a:bodyPr>
          <a:lstStyle/>
          <a:p>
            <a:r>
              <a:rPr lang="pl-PL" sz="1200" b="1" dirty="0"/>
              <a:t>wiadro</a:t>
            </a:r>
          </a:p>
          <a:p>
            <a:r>
              <a:rPr lang="pl-PL" sz="1200" b="1" dirty="0"/>
              <a:t>z pokrywą</a:t>
            </a:r>
          </a:p>
        </p:txBody>
      </p:sp>
      <p:sp>
        <p:nvSpPr>
          <p:cNvPr id="13" name="pole tekstowe 12">
            <a:extLst>
              <a:ext uri="{FF2B5EF4-FFF2-40B4-BE49-F238E27FC236}">
                <a16:creationId xmlns:a16="http://schemas.microsoft.com/office/drawing/2014/main" id="{4ECC8957-0A82-A5B2-2060-254EFAD96AB8}"/>
              </a:ext>
            </a:extLst>
          </p:cNvPr>
          <p:cNvSpPr txBox="1"/>
          <p:nvPr/>
        </p:nvSpPr>
        <p:spPr>
          <a:xfrm>
            <a:off x="9838828" y="6325799"/>
            <a:ext cx="705065" cy="461665"/>
          </a:xfrm>
          <a:prstGeom prst="rect">
            <a:avLst/>
          </a:prstGeom>
          <a:noFill/>
        </p:spPr>
        <p:txBody>
          <a:bodyPr wrap="none" rtlCol="0">
            <a:spAutoFit/>
          </a:bodyPr>
          <a:lstStyle/>
          <a:p>
            <a:r>
              <a:rPr lang="pl-PL" sz="1200" b="1" dirty="0"/>
              <a:t>worki</a:t>
            </a:r>
          </a:p>
          <a:p>
            <a:r>
              <a:rPr lang="pl-PL" sz="1200" b="1" dirty="0"/>
              <a:t>foliowe</a:t>
            </a:r>
          </a:p>
        </p:txBody>
      </p:sp>
      <p:sp>
        <p:nvSpPr>
          <p:cNvPr id="14" name="pole tekstowe 13">
            <a:extLst>
              <a:ext uri="{FF2B5EF4-FFF2-40B4-BE49-F238E27FC236}">
                <a16:creationId xmlns:a16="http://schemas.microsoft.com/office/drawing/2014/main" id="{8826099A-A390-42A6-A75C-B0C5D35D0517}"/>
              </a:ext>
            </a:extLst>
          </p:cNvPr>
          <p:cNvSpPr txBox="1"/>
          <p:nvPr/>
        </p:nvSpPr>
        <p:spPr>
          <a:xfrm>
            <a:off x="9216869" y="4077072"/>
            <a:ext cx="812530" cy="276999"/>
          </a:xfrm>
          <a:prstGeom prst="rect">
            <a:avLst/>
          </a:prstGeom>
          <a:noFill/>
        </p:spPr>
        <p:txBody>
          <a:bodyPr wrap="none" rtlCol="0">
            <a:spAutoFit/>
          </a:bodyPr>
          <a:lstStyle/>
          <a:p>
            <a:r>
              <a:rPr lang="pl-PL" sz="1200" b="1" dirty="0"/>
              <a:t>apteczka</a:t>
            </a:r>
          </a:p>
        </p:txBody>
      </p:sp>
      <p:graphicFrame>
        <p:nvGraphicFramePr>
          <p:cNvPr id="19" name="Tabela 18">
            <a:extLst>
              <a:ext uri="{FF2B5EF4-FFF2-40B4-BE49-F238E27FC236}">
                <a16:creationId xmlns:a16="http://schemas.microsoft.com/office/drawing/2014/main" id="{1EB841DF-7E36-6CB5-1E08-652CFA0E9116}"/>
              </a:ext>
            </a:extLst>
          </p:cNvPr>
          <p:cNvGraphicFramePr>
            <a:graphicFrameLocks noGrp="1"/>
          </p:cNvGraphicFramePr>
          <p:nvPr>
            <p:extLst>
              <p:ext uri="{D42A27DB-BD31-4B8C-83A1-F6EECF244321}">
                <p14:modId xmlns:p14="http://schemas.microsoft.com/office/powerpoint/2010/main" val="115672218"/>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20" name="Obraz 19" descr="Obraz zawierający godło, herb, symbol, logo&#10;&#10;Opis wygenerowany automatycznie">
            <a:extLst>
              <a:ext uri="{FF2B5EF4-FFF2-40B4-BE49-F238E27FC236}">
                <a16:creationId xmlns:a16="http://schemas.microsoft.com/office/drawing/2014/main" id="{B8BB6A85-46D7-026D-1969-619CEFD64E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pic>
        <p:nvPicPr>
          <p:cNvPr id="16" name="Grafika 15">
            <a:extLst>
              <a:ext uri="{FF2B5EF4-FFF2-40B4-BE49-F238E27FC236}">
                <a16:creationId xmlns:a16="http://schemas.microsoft.com/office/drawing/2014/main" id="{D4C5A9AB-8F5F-0C7B-8A9E-DB88C26768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07493" y="2450557"/>
            <a:ext cx="4587520" cy="4045687"/>
          </a:xfrm>
          <a:prstGeom prst="rect">
            <a:avLst/>
          </a:prstGeom>
        </p:spPr>
      </p:pic>
    </p:spTree>
    <p:extLst>
      <p:ext uri="{BB962C8B-B14F-4D97-AF65-F5344CB8AC3E}">
        <p14:creationId xmlns:p14="http://schemas.microsoft.com/office/powerpoint/2010/main" val="1848107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17827-E253-DB64-50B8-0C08660DB149}"/>
            </a:ext>
          </a:extLst>
        </p:cNvPr>
        <p:cNvGrpSpPr/>
        <p:nvPr/>
      </p:nvGrpSpPr>
      <p:grpSpPr>
        <a:xfrm>
          <a:off x="0" y="0"/>
          <a:ext cx="0" cy="0"/>
          <a:chOff x="0" y="0"/>
          <a:chExt cx="0" cy="0"/>
        </a:xfrm>
      </p:grpSpPr>
      <p:pic>
        <p:nvPicPr>
          <p:cNvPr id="4" name="Grafika 3">
            <a:extLst>
              <a:ext uri="{FF2B5EF4-FFF2-40B4-BE49-F238E27FC236}">
                <a16:creationId xmlns:a16="http://schemas.microsoft.com/office/drawing/2014/main" id="{AB335FAC-E32F-2921-0B78-0CE971F896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42576" y="2636912"/>
            <a:ext cx="5038381" cy="3306438"/>
          </a:xfrm>
          <a:prstGeom prst="rect">
            <a:avLst/>
          </a:prstGeom>
        </p:spPr>
      </p:pic>
      <p:sp>
        <p:nvSpPr>
          <p:cNvPr id="10" name="Symbol zastępczy obrazu 8">
            <a:extLst>
              <a:ext uri="{FF2B5EF4-FFF2-40B4-BE49-F238E27FC236}">
                <a16:creationId xmlns:a16="http://schemas.microsoft.com/office/drawing/2014/main" id="{A6F27436-F2AF-7EE4-C161-D95AA7D2522E}"/>
              </a:ext>
            </a:extLst>
          </p:cNvPr>
          <p:cNvSpPr>
            <a:spLocks noGrp="1"/>
          </p:cNvSpPr>
          <p:nvPr>
            <p:ph type="pic" idx="1"/>
          </p:nvPr>
        </p:nvSpPr>
        <p:spPr>
          <a:xfrm>
            <a:off x="507868" y="679080"/>
            <a:ext cx="5427434" cy="6011237"/>
          </a:xfrm>
        </p:spPr>
        <p:txBody>
          <a:bodyPr>
            <a:normAutofit/>
          </a:bodyPr>
          <a:lstStyle/>
          <a:p>
            <a:pPr marL="285750" indent="-285750">
              <a:spcBef>
                <a:spcPts val="1200"/>
              </a:spcBef>
              <a:buFont typeface="Wingdings" panose="05000000000000000000" pitchFamily="2" charset="2"/>
              <a:buChar char="§"/>
            </a:pPr>
            <a:r>
              <a:rPr lang="pl-PL" sz="2400" b="1" dirty="0"/>
              <a:t>Oświetlenie i łączność:</a:t>
            </a:r>
            <a:br>
              <a:rPr lang="pl-PL" sz="2400" b="1" dirty="0"/>
            </a:br>
            <a:r>
              <a:rPr lang="pl-PL" dirty="0"/>
              <a:t>latarka i radio na baterie lub na korbkę, naładowany telefon, ładowarka, </a:t>
            </a:r>
            <a:br>
              <a:rPr lang="pl-PL" dirty="0"/>
            </a:br>
            <a:r>
              <a:rPr lang="pl-PL" dirty="0"/>
              <a:t>naładowany </a:t>
            </a:r>
            <a:r>
              <a:rPr lang="pl-PL" dirty="0" err="1"/>
              <a:t>powerbank</a:t>
            </a:r>
            <a:r>
              <a:rPr lang="pl-PL" dirty="0"/>
              <a:t>, pasujące kable i baterie.</a:t>
            </a:r>
          </a:p>
          <a:p>
            <a:pPr marL="285750" indent="-285750">
              <a:spcBef>
                <a:spcPts val="1200"/>
              </a:spcBef>
              <a:buFont typeface="Wingdings" panose="05000000000000000000" pitchFamily="2" charset="2"/>
              <a:buChar char="§"/>
            </a:pPr>
            <a:r>
              <a:rPr lang="pl-PL" sz="2400" b="1" dirty="0"/>
              <a:t>Koce, śpiwory</a:t>
            </a:r>
            <a:br>
              <a:rPr lang="pl-PL" sz="2400" b="1" dirty="0"/>
            </a:br>
            <a:r>
              <a:rPr lang="pl-PL" dirty="0"/>
              <a:t>i ciepła odzież.</a:t>
            </a:r>
          </a:p>
          <a:p>
            <a:pPr marL="285750" indent="-285750">
              <a:spcBef>
                <a:spcPts val="1200"/>
              </a:spcBef>
              <a:buFont typeface="Wingdings" panose="05000000000000000000" pitchFamily="2" charset="2"/>
              <a:buChar char="§"/>
            </a:pPr>
            <a:r>
              <a:rPr lang="pl-PL" sz="2400" b="1" dirty="0"/>
              <a:t>Gotówka</a:t>
            </a:r>
            <a:br>
              <a:rPr lang="pl-PL" sz="2400" b="1" dirty="0"/>
            </a:br>
            <a:r>
              <a:rPr lang="pl-PL" dirty="0"/>
              <a:t>w różnych nominałach.</a:t>
            </a:r>
          </a:p>
          <a:p>
            <a:pPr marL="285750" indent="-285750">
              <a:spcBef>
                <a:spcPts val="1200"/>
              </a:spcBef>
              <a:buFont typeface="Wingdings" panose="05000000000000000000" pitchFamily="2" charset="2"/>
              <a:buChar char="§"/>
            </a:pPr>
            <a:r>
              <a:rPr lang="pl-PL" sz="2400" b="1" dirty="0"/>
              <a:t>Narzędzia i sprzęt:</a:t>
            </a:r>
            <a:br>
              <a:rPr lang="pl-PL" sz="2400" b="1" dirty="0"/>
            </a:br>
            <a:r>
              <a:rPr lang="pl-PL" dirty="0"/>
              <a:t>taśmy, folie, zestawy do uszczelniania.</a:t>
            </a:r>
          </a:p>
        </p:txBody>
      </p:sp>
      <p:sp>
        <p:nvSpPr>
          <p:cNvPr id="13" name="Tytuł 4">
            <a:extLst>
              <a:ext uri="{FF2B5EF4-FFF2-40B4-BE49-F238E27FC236}">
                <a16:creationId xmlns:a16="http://schemas.microsoft.com/office/drawing/2014/main" id="{A41C628A-95B0-6697-B172-0BBC68643EB2}"/>
              </a:ext>
            </a:extLst>
          </p:cNvPr>
          <p:cNvSpPr>
            <a:spLocks noGrp="1"/>
          </p:cNvSpPr>
          <p:nvPr>
            <p:ph type="title"/>
          </p:nvPr>
        </p:nvSpPr>
        <p:spPr>
          <a:xfrm>
            <a:off x="6308996" y="482600"/>
            <a:ext cx="3961368" cy="1422400"/>
          </a:xfrm>
        </p:spPr>
        <p:txBody>
          <a:bodyPr>
            <a:normAutofit/>
          </a:bodyPr>
          <a:lstStyle/>
          <a:p>
            <a:r>
              <a:rPr lang="pl-PL" dirty="0"/>
              <a:t>ZAPASY DOMOWE NA MIN. 3 DNI</a:t>
            </a:r>
          </a:p>
        </p:txBody>
      </p:sp>
      <p:cxnSp>
        <p:nvCxnSpPr>
          <p:cNvPr id="14" name="Łącznik prosty 13">
            <a:extLst>
              <a:ext uri="{FF2B5EF4-FFF2-40B4-BE49-F238E27FC236}">
                <a16:creationId xmlns:a16="http://schemas.microsoft.com/office/drawing/2014/main" id="{18E26AF4-0FCE-9E0A-2CF1-595B864C36EB}"/>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5" name="pole tekstowe 14">
            <a:extLst>
              <a:ext uri="{FF2B5EF4-FFF2-40B4-BE49-F238E27FC236}">
                <a16:creationId xmlns:a16="http://schemas.microsoft.com/office/drawing/2014/main" id="{F50F2529-71F8-B456-DEA0-62287DDE313F}"/>
              </a:ext>
            </a:extLst>
          </p:cNvPr>
          <p:cNvSpPr txBox="1"/>
          <p:nvPr/>
        </p:nvSpPr>
        <p:spPr>
          <a:xfrm>
            <a:off x="6391389" y="2560936"/>
            <a:ext cx="640240" cy="461665"/>
          </a:xfrm>
          <a:prstGeom prst="rect">
            <a:avLst/>
          </a:prstGeom>
          <a:noFill/>
        </p:spPr>
        <p:txBody>
          <a:bodyPr wrap="none" rtlCol="0">
            <a:spAutoFit/>
          </a:bodyPr>
          <a:lstStyle/>
          <a:p>
            <a:r>
              <a:rPr lang="pl-PL" sz="1200" b="1" dirty="0"/>
              <a:t>ciepła</a:t>
            </a:r>
          </a:p>
          <a:p>
            <a:r>
              <a:rPr lang="pl-PL" sz="1200" b="1" dirty="0"/>
              <a:t>odzież</a:t>
            </a:r>
          </a:p>
        </p:txBody>
      </p:sp>
      <p:sp>
        <p:nvSpPr>
          <p:cNvPr id="16" name="pole tekstowe 15">
            <a:extLst>
              <a:ext uri="{FF2B5EF4-FFF2-40B4-BE49-F238E27FC236}">
                <a16:creationId xmlns:a16="http://schemas.microsoft.com/office/drawing/2014/main" id="{244E3BF8-49E8-E492-9D8F-CD1EFA0E0E13}"/>
              </a:ext>
            </a:extLst>
          </p:cNvPr>
          <p:cNvSpPr txBox="1"/>
          <p:nvPr/>
        </p:nvSpPr>
        <p:spPr>
          <a:xfrm>
            <a:off x="8319443" y="3507364"/>
            <a:ext cx="1347933" cy="258532"/>
          </a:xfrm>
          <a:prstGeom prst="rect">
            <a:avLst/>
          </a:prstGeom>
          <a:noFill/>
        </p:spPr>
        <p:txBody>
          <a:bodyPr wrap="none" rtlCol="0">
            <a:spAutoFit/>
          </a:bodyPr>
          <a:lstStyle/>
          <a:p>
            <a:pPr>
              <a:lnSpc>
                <a:spcPct val="90000"/>
              </a:lnSpc>
            </a:pPr>
            <a:r>
              <a:rPr lang="pl-PL" sz="1200" b="1" dirty="0"/>
              <a:t>radio na baterie</a:t>
            </a:r>
          </a:p>
        </p:txBody>
      </p:sp>
      <p:sp>
        <p:nvSpPr>
          <p:cNvPr id="17" name="pole tekstowe 16">
            <a:extLst>
              <a:ext uri="{FF2B5EF4-FFF2-40B4-BE49-F238E27FC236}">
                <a16:creationId xmlns:a16="http://schemas.microsoft.com/office/drawing/2014/main" id="{B90C340E-FF02-E287-53C6-B7F0B0CD1708}"/>
              </a:ext>
            </a:extLst>
          </p:cNvPr>
          <p:cNvSpPr txBox="1"/>
          <p:nvPr/>
        </p:nvSpPr>
        <p:spPr>
          <a:xfrm>
            <a:off x="8319443" y="4949936"/>
            <a:ext cx="695255" cy="258532"/>
          </a:xfrm>
          <a:prstGeom prst="rect">
            <a:avLst/>
          </a:prstGeom>
          <a:noFill/>
        </p:spPr>
        <p:txBody>
          <a:bodyPr wrap="none" rtlCol="0">
            <a:spAutoFit/>
          </a:bodyPr>
          <a:lstStyle/>
          <a:p>
            <a:pPr>
              <a:lnSpc>
                <a:spcPct val="90000"/>
              </a:lnSpc>
            </a:pPr>
            <a:r>
              <a:rPr lang="pl-PL" sz="1200" b="1" dirty="0"/>
              <a:t>latarka</a:t>
            </a:r>
          </a:p>
        </p:txBody>
      </p:sp>
      <p:sp>
        <p:nvSpPr>
          <p:cNvPr id="18" name="pole tekstowe 17">
            <a:extLst>
              <a:ext uri="{FF2B5EF4-FFF2-40B4-BE49-F238E27FC236}">
                <a16:creationId xmlns:a16="http://schemas.microsoft.com/office/drawing/2014/main" id="{2508B27A-439D-5B06-76AD-AD5E1DD879C4}"/>
              </a:ext>
            </a:extLst>
          </p:cNvPr>
          <p:cNvSpPr txBox="1"/>
          <p:nvPr/>
        </p:nvSpPr>
        <p:spPr>
          <a:xfrm>
            <a:off x="7487716" y="2881005"/>
            <a:ext cx="565604" cy="258532"/>
          </a:xfrm>
          <a:prstGeom prst="rect">
            <a:avLst/>
          </a:prstGeom>
          <a:noFill/>
        </p:spPr>
        <p:txBody>
          <a:bodyPr wrap="none" rtlCol="0">
            <a:spAutoFit/>
          </a:bodyPr>
          <a:lstStyle/>
          <a:p>
            <a:pPr>
              <a:lnSpc>
                <a:spcPct val="90000"/>
              </a:lnSpc>
            </a:pPr>
            <a:r>
              <a:rPr lang="pl-PL" sz="1200" b="1" dirty="0"/>
              <a:t>woda</a:t>
            </a:r>
          </a:p>
        </p:txBody>
      </p:sp>
      <p:sp>
        <p:nvSpPr>
          <p:cNvPr id="19" name="pole tekstowe 18">
            <a:extLst>
              <a:ext uri="{FF2B5EF4-FFF2-40B4-BE49-F238E27FC236}">
                <a16:creationId xmlns:a16="http://schemas.microsoft.com/office/drawing/2014/main" id="{6EA6A2F0-62D4-81F8-6AD5-40898A9CA7BF}"/>
              </a:ext>
            </a:extLst>
          </p:cNvPr>
          <p:cNvSpPr txBox="1"/>
          <p:nvPr/>
        </p:nvSpPr>
        <p:spPr>
          <a:xfrm>
            <a:off x="9097563" y="4691404"/>
            <a:ext cx="611065" cy="258532"/>
          </a:xfrm>
          <a:prstGeom prst="rect">
            <a:avLst/>
          </a:prstGeom>
          <a:noFill/>
        </p:spPr>
        <p:txBody>
          <a:bodyPr wrap="none" rtlCol="0">
            <a:spAutoFit/>
          </a:bodyPr>
          <a:lstStyle/>
          <a:p>
            <a:pPr>
              <a:lnSpc>
                <a:spcPct val="90000"/>
              </a:lnSpc>
            </a:pPr>
            <a:r>
              <a:rPr lang="pl-PL" sz="1200" b="1" dirty="0"/>
              <a:t>taśma</a:t>
            </a:r>
          </a:p>
        </p:txBody>
      </p:sp>
      <p:sp>
        <p:nvSpPr>
          <p:cNvPr id="20" name="pole tekstowe 19">
            <a:extLst>
              <a:ext uri="{FF2B5EF4-FFF2-40B4-BE49-F238E27FC236}">
                <a16:creationId xmlns:a16="http://schemas.microsoft.com/office/drawing/2014/main" id="{3A66FF06-EC10-B52B-E428-5549548B1F3E}"/>
              </a:ext>
            </a:extLst>
          </p:cNvPr>
          <p:cNvSpPr txBox="1"/>
          <p:nvPr/>
        </p:nvSpPr>
        <p:spPr>
          <a:xfrm>
            <a:off x="9335758" y="2368956"/>
            <a:ext cx="1103187" cy="424732"/>
          </a:xfrm>
          <a:prstGeom prst="rect">
            <a:avLst/>
          </a:prstGeom>
          <a:noFill/>
        </p:spPr>
        <p:txBody>
          <a:bodyPr wrap="none" rtlCol="0">
            <a:spAutoFit/>
          </a:bodyPr>
          <a:lstStyle/>
          <a:p>
            <a:pPr>
              <a:lnSpc>
                <a:spcPct val="90000"/>
              </a:lnSpc>
            </a:pPr>
            <a:r>
              <a:rPr lang="pl-PL" sz="1200" b="1" dirty="0"/>
              <a:t>świeczka</a:t>
            </a:r>
          </a:p>
          <a:p>
            <a:pPr>
              <a:lnSpc>
                <a:spcPct val="90000"/>
              </a:lnSpc>
            </a:pPr>
            <a:r>
              <a:rPr lang="pl-PL" sz="1200" b="1" dirty="0"/>
              <a:t>i zapalniczka</a:t>
            </a:r>
          </a:p>
        </p:txBody>
      </p:sp>
      <p:sp>
        <p:nvSpPr>
          <p:cNvPr id="21" name="pole tekstowe 20">
            <a:extLst>
              <a:ext uri="{FF2B5EF4-FFF2-40B4-BE49-F238E27FC236}">
                <a16:creationId xmlns:a16="http://schemas.microsoft.com/office/drawing/2014/main" id="{E81B5E84-93D3-9D7C-83D7-BDF3DC9746C1}"/>
              </a:ext>
            </a:extLst>
          </p:cNvPr>
          <p:cNvSpPr txBox="1"/>
          <p:nvPr/>
        </p:nvSpPr>
        <p:spPr>
          <a:xfrm>
            <a:off x="10289524" y="2714805"/>
            <a:ext cx="940835" cy="424732"/>
          </a:xfrm>
          <a:prstGeom prst="rect">
            <a:avLst/>
          </a:prstGeom>
          <a:noFill/>
        </p:spPr>
        <p:txBody>
          <a:bodyPr wrap="none" rtlCol="0">
            <a:spAutoFit/>
          </a:bodyPr>
          <a:lstStyle/>
          <a:p>
            <a:pPr>
              <a:lnSpc>
                <a:spcPct val="90000"/>
              </a:lnSpc>
            </a:pPr>
            <a:r>
              <a:rPr lang="pl-PL" sz="1200" b="1" dirty="0"/>
              <a:t>ładowarka</a:t>
            </a:r>
          </a:p>
          <a:p>
            <a:pPr>
              <a:lnSpc>
                <a:spcPct val="90000"/>
              </a:lnSpc>
            </a:pPr>
            <a:r>
              <a:rPr lang="pl-PL" sz="1200" b="1" dirty="0"/>
              <a:t>i baterie</a:t>
            </a:r>
          </a:p>
        </p:txBody>
      </p:sp>
      <p:sp>
        <p:nvSpPr>
          <p:cNvPr id="22" name="pole tekstowe 21">
            <a:extLst>
              <a:ext uri="{FF2B5EF4-FFF2-40B4-BE49-F238E27FC236}">
                <a16:creationId xmlns:a16="http://schemas.microsoft.com/office/drawing/2014/main" id="{255989FE-5FD8-558F-5338-9841544E94BB}"/>
              </a:ext>
            </a:extLst>
          </p:cNvPr>
          <p:cNvSpPr txBox="1"/>
          <p:nvPr/>
        </p:nvSpPr>
        <p:spPr>
          <a:xfrm>
            <a:off x="10359653" y="5890705"/>
            <a:ext cx="1165063" cy="424732"/>
          </a:xfrm>
          <a:prstGeom prst="rect">
            <a:avLst/>
          </a:prstGeom>
          <a:noFill/>
        </p:spPr>
        <p:txBody>
          <a:bodyPr wrap="none" rtlCol="0">
            <a:spAutoFit/>
          </a:bodyPr>
          <a:lstStyle/>
          <a:p>
            <a:pPr>
              <a:lnSpc>
                <a:spcPct val="90000"/>
              </a:lnSpc>
            </a:pPr>
            <a:r>
              <a:rPr lang="pl-PL" sz="1200" b="1" dirty="0"/>
              <a:t>agregat</a:t>
            </a:r>
          </a:p>
          <a:p>
            <a:pPr>
              <a:lnSpc>
                <a:spcPct val="90000"/>
              </a:lnSpc>
            </a:pPr>
            <a:r>
              <a:rPr lang="pl-PL" sz="1200" b="1" dirty="0"/>
              <a:t>prądotwórczy</a:t>
            </a:r>
          </a:p>
        </p:txBody>
      </p:sp>
      <p:sp>
        <p:nvSpPr>
          <p:cNvPr id="23" name="pole tekstowe 22">
            <a:extLst>
              <a:ext uri="{FF2B5EF4-FFF2-40B4-BE49-F238E27FC236}">
                <a16:creationId xmlns:a16="http://schemas.microsoft.com/office/drawing/2014/main" id="{3816D27B-A6BE-841F-102F-18B19094C0AE}"/>
              </a:ext>
            </a:extLst>
          </p:cNvPr>
          <p:cNvSpPr txBox="1"/>
          <p:nvPr/>
        </p:nvSpPr>
        <p:spPr>
          <a:xfrm>
            <a:off x="8914746" y="5875444"/>
            <a:ext cx="787010" cy="258532"/>
          </a:xfrm>
          <a:prstGeom prst="rect">
            <a:avLst/>
          </a:prstGeom>
          <a:noFill/>
        </p:spPr>
        <p:txBody>
          <a:bodyPr wrap="none" rtlCol="0">
            <a:spAutoFit/>
          </a:bodyPr>
          <a:lstStyle/>
          <a:p>
            <a:pPr>
              <a:lnSpc>
                <a:spcPct val="90000"/>
              </a:lnSpc>
            </a:pPr>
            <a:r>
              <a:rPr lang="pl-PL" sz="1200" b="1" dirty="0"/>
              <a:t>gotówka</a:t>
            </a:r>
          </a:p>
        </p:txBody>
      </p:sp>
      <p:sp>
        <p:nvSpPr>
          <p:cNvPr id="24" name="pole tekstowe 23">
            <a:extLst>
              <a:ext uri="{FF2B5EF4-FFF2-40B4-BE49-F238E27FC236}">
                <a16:creationId xmlns:a16="http://schemas.microsoft.com/office/drawing/2014/main" id="{BB059760-7F86-6E2D-4262-DC3F1501BCB3}"/>
              </a:ext>
            </a:extLst>
          </p:cNvPr>
          <p:cNvSpPr txBox="1"/>
          <p:nvPr/>
        </p:nvSpPr>
        <p:spPr>
          <a:xfrm>
            <a:off x="7519243" y="5883086"/>
            <a:ext cx="433708" cy="258532"/>
          </a:xfrm>
          <a:prstGeom prst="rect">
            <a:avLst/>
          </a:prstGeom>
          <a:noFill/>
        </p:spPr>
        <p:txBody>
          <a:bodyPr wrap="none" rtlCol="0">
            <a:spAutoFit/>
          </a:bodyPr>
          <a:lstStyle/>
          <a:p>
            <a:pPr>
              <a:lnSpc>
                <a:spcPct val="90000"/>
              </a:lnSpc>
            </a:pPr>
            <a:r>
              <a:rPr lang="pl-PL" sz="1200" b="1" dirty="0"/>
              <a:t>koc</a:t>
            </a:r>
          </a:p>
        </p:txBody>
      </p:sp>
      <p:graphicFrame>
        <p:nvGraphicFramePr>
          <p:cNvPr id="8" name="Tabela 7">
            <a:extLst>
              <a:ext uri="{FF2B5EF4-FFF2-40B4-BE49-F238E27FC236}">
                <a16:creationId xmlns:a16="http://schemas.microsoft.com/office/drawing/2014/main" id="{4CD26C72-FDD8-CD1A-4FBE-2A80C6BE0F30}"/>
              </a:ext>
            </a:extLst>
          </p:cNvPr>
          <p:cNvGraphicFramePr>
            <a:graphicFrameLocks noGrp="1"/>
          </p:cNvGraphicFramePr>
          <p:nvPr>
            <p:extLst>
              <p:ext uri="{D42A27DB-BD31-4B8C-83A1-F6EECF244321}">
                <p14:modId xmlns:p14="http://schemas.microsoft.com/office/powerpoint/2010/main" val="946616099"/>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9" name="Obraz 8" descr="Obraz zawierający godło, herb, symbol, logo&#10;&#10;Opis wygenerowany automatycznie">
            <a:extLst>
              <a:ext uri="{FF2B5EF4-FFF2-40B4-BE49-F238E27FC236}">
                <a16:creationId xmlns:a16="http://schemas.microsoft.com/office/drawing/2014/main" id="{9C61F85F-2C0F-48C5-8334-73E1E7A073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1320499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8FDB1-5A2A-63DE-7E7A-9F27DD0A3709}"/>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78D7FCE9-1F14-E1FD-484E-80C09995206B}"/>
              </a:ext>
            </a:extLst>
          </p:cNvPr>
          <p:cNvSpPr>
            <a:spLocks noGrp="1"/>
          </p:cNvSpPr>
          <p:nvPr>
            <p:ph type="title"/>
          </p:nvPr>
        </p:nvSpPr>
        <p:spPr>
          <a:xfrm>
            <a:off x="914162" y="2636912"/>
            <a:ext cx="10360501" cy="792088"/>
          </a:xfrm>
        </p:spPr>
        <p:txBody>
          <a:bodyPr/>
          <a:lstStyle/>
          <a:p>
            <a:r>
              <a:rPr lang="pl-PL" dirty="0"/>
              <a:t>IV. EWAKUACJA</a:t>
            </a:r>
          </a:p>
        </p:txBody>
      </p:sp>
      <p:cxnSp>
        <p:nvCxnSpPr>
          <p:cNvPr id="7" name="Łącznik prosty 6">
            <a:extLst>
              <a:ext uri="{FF2B5EF4-FFF2-40B4-BE49-F238E27FC236}">
                <a16:creationId xmlns:a16="http://schemas.microsoft.com/office/drawing/2014/main" id="{7924491E-D5C9-E539-1B11-40D119B583A6}"/>
              </a:ext>
            </a:extLst>
          </p:cNvPr>
          <p:cNvCxnSpPr>
            <a:cxnSpLocks/>
          </p:cNvCxnSpPr>
          <p:nvPr/>
        </p:nvCxnSpPr>
        <p:spPr>
          <a:xfrm>
            <a:off x="1917948" y="3356992"/>
            <a:ext cx="83529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 name="Symbol zastępczy tekstu 5">
            <a:extLst>
              <a:ext uri="{FF2B5EF4-FFF2-40B4-BE49-F238E27FC236}">
                <a16:creationId xmlns:a16="http://schemas.microsoft.com/office/drawing/2014/main" id="{E33D6860-2AD4-9E95-2C77-3C33327CF871}"/>
              </a:ext>
            </a:extLst>
          </p:cNvPr>
          <p:cNvSpPr>
            <a:spLocks noGrp="1"/>
          </p:cNvSpPr>
          <p:nvPr>
            <p:ph type="body" idx="1"/>
          </p:nvPr>
        </p:nvSpPr>
        <p:spPr>
          <a:xfrm>
            <a:off x="914162" y="3501008"/>
            <a:ext cx="10360501" cy="2664296"/>
          </a:xfrm>
        </p:spPr>
        <p:txBody>
          <a:bodyPr/>
          <a:lstStyle/>
          <a:p>
            <a:r>
              <a:rPr lang="pl-PL" sz="2400" b="1" dirty="0"/>
              <a:t>Służby korzystają z sygnałów alarmowych</a:t>
            </a:r>
            <a:br>
              <a:rPr lang="pl-PL" sz="2400" b="1" dirty="0"/>
            </a:br>
            <a:r>
              <a:rPr lang="pl-PL" sz="2400" b="1" dirty="0"/>
              <a:t>i komunikatów ostrzegawczych</a:t>
            </a:r>
          </a:p>
          <a:p>
            <a:r>
              <a:rPr lang="pl-PL" dirty="0"/>
              <a:t>w sytuacji rzeczywistego zagrożenia lub do przeprowadzenia ćwiczeń.</a:t>
            </a:r>
          </a:p>
          <a:p>
            <a:r>
              <a:rPr lang="pl-PL" dirty="0"/>
              <a:t>O ćwiczeniach dowiesz się odpowiednio wcześniej.</a:t>
            </a:r>
            <a:endParaRPr lang="pl-PL" sz="2000" dirty="0"/>
          </a:p>
        </p:txBody>
      </p:sp>
      <p:graphicFrame>
        <p:nvGraphicFramePr>
          <p:cNvPr id="10" name="Tabela 9">
            <a:extLst>
              <a:ext uri="{FF2B5EF4-FFF2-40B4-BE49-F238E27FC236}">
                <a16:creationId xmlns:a16="http://schemas.microsoft.com/office/drawing/2014/main" id="{A858625B-31A0-CB1F-04DA-F1664FB0AC47}"/>
              </a:ext>
            </a:extLst>
          </p:cNvPr>
          <p:cNvGraphicFramePr>
            <a:graphicFrameLocks noGrp="1"/>
          </p:cNvGraphicFramePr>
          <p:nvPr>
            <p:extLst>
              <p:ext uri="{D42A27DB-BD31-4B8C-83A1-F6EECF244321}">
                <p14:modId xmlns:p14="http://schemas.microsoft.com/office/powerpoint/2010/main" val="1520755533"/>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1" name="Obraz 10" descr="Obraz zawierający godło, herb, symbol, logo&#10;&#10;Opis wygenerowany automatycznie">
            <a:extLst>
              <a:ext uri="{FF2B5EF4-FFF2-40B4-BE49-F238E27FC236}">
                <a16:creationId xmlns:a16="http://schemas.microsoft.com/office/drawing/2014/main" id="{DA21330B-33B5-E1BA-6939-CF1B237B40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1558349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F2FD2-9AC3-5B4C-7D03-8E6016556AAF}"/>
            </a:ext>
          </a:extLst>
        </p:cNvPr>
        <p:cNvGrpSpPr/>
        <p:nvPr/>
      </p:nvGrpSpPr>
      <p:grpSpPr>
        <a:xfrm>
          <a:off x="0" y="0"/>
          <a:ext cx="0" cy="0"/>
          <a:chOff x="0" y="0"/>
          <a:chExt cx="0" cy="0"/>
        </a:xfrm>
      </p:grpSpPr>
      <p:sp>
        <p:nvSpPr>
          <p:cNvPr id="10" name="Symbol zastępczy tekstu 5">
            <a:extLst>
              <a:ext uri="{FF2B5EF4-FFF2-40B4-BE49-F238E27FC236}">
                <a16:creationId xmlns:a16="http://schemas.microsoft.com/office/drawing/2014/main" id="{CEA83B71-E423-FFDE-1A05-98B4FD4578F7}"/>
              </a:ext>
            </a:extLst>
          </p:cNvPr>
          <p:cNvSpPr txBox="1">
            <a:spLocks/>
          </p:cNvSpPr>
          <p:nvPr/>
        </p:nvSpPr>
        <p:spPr>
          <a:xfrm>
            <a:off x="1053852" y="0"/>
            <a:ext cx="5036236" cy="6858000"/>
          </a:xfrm>
          <a:prstGeom prst="rect">
            <a:avLst/>
          </a:prstGeom>
        </p:spPr>
        <p:txBody>
          <a:bodyPr vert="horz" lIns="121899" tIns="60949" rIns="121899" bIns="60949" rtlCol="0" anchor="ctr" anchorCtr="0">
            <a:noAutofit/>
          </a:bodyPr>
          <a:lstStyle>
            <a:lvl1pPr marL="0" indent="0" algn="l" defTabSz="1218987" rtl="0" eaLnBrk="1" latinLnBrk="0" hangingPunct="1">
              <a:lnSpc>
                <a:spcPct val="90000"/>
              </a:lnSpc>
              <a:spcBef>
                <a:spcPts val="1600"/>
              </a:spcBef>
              <a:buClr>
                <a:schemeClr val="tx2"/>
              </a:buClr>
              <a:buSzPct val="90000"/>
              <a:buFont typeface="Arial" pitchFamily="34" charset="0"/>
              <a:buNone/>
              <a:defRPr sz="2000" kern="1200">
                <a:solidFill>
                  <a:schemeClr val="tx1"/>
                </a:solidFill>
                <a:latin typeface="+mn-lt"/>
                <a:ea typeface="+mn-ea"/>
                <a:cs typeface="+mn-cs"/>
              </a:defRPr>
            </a:lvl1pPr>
            <a:lvl2pPr marL="609493" indent="0" algn="l" defTabSz="1218987" rtl="0" eaLnBrk="1" latinLnBrk="0" hangingPunct="1">
              <a:lnSpc>
                <a:spcPct val="90000"/>
              </a:lnSpc>
              <a:spcBef>
                <a:spcPts val="800"/>
              </a:spcBef>
              <a:buClr>
                <a:schemeClr val="tx2"/>
              </a:buClr>
              <a:buSzPct val="90000"/>
              <a:buFont typeface="Cambria" pitchFamily="18" charset="0"/>
              <a:buNone/>
              <a:defRPr sz="1600"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tx2"/>
              </a:buClr>
              <a:buFont typeface="Arial" pitchFamily="34" charset="0"/>
              <a:buNone/>
              <a:defRPr sz="1300"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9pPr>
          </a:lstStyle>
          <a:p>
            <a:pPr>
              <a:lnSpc>
                <a:spcPct val="100000"/>
              </a:lnSpc>
              <a:spcBef>
                <a:spcPts val="0"/>
              </a:spcBef>
              <a:buSzPct val="100000"/>
            </a:pPr>
            <a:r>
              <a:rPr lang="pl-PL" sz="2400" b="1" dirty="0">
                <a:solidFill>
                  <a:schemeClr val="bg1"/>
                </a:solidFill>
              </a:rPr>
              <a:t>ogłoszenie alarmu</a:t>
            </a:r>
            <a:br>
              <a:rPr lang="pl-PL" dirty="0">
                <a:solidFill>
                  <a:schemeClr val="bg1"/>
                </a:solidFill>
              </a:rPr>
            </a:br>
            <a:r>
              <a:rPr lang="pl-PL" sz="1800" dirty="0">
                <a:solidFill>
                  <a:schemeClr val="bg1"/>
                </a:solidFill>
              </a:rPr>
              <a:t>ciągły, modulowany dźwięk syreny</a:t>
            </a:r>
          </a:p>
          <a:p>
            <a:pPr>
              <a:lnSpc>
                <a:spcPct val="100000"/>
              </a:lnSpc>
              <a:spcBef>
                <a:spcPts val="0"/>
              </a:spcBef>
              <a:buSzPct val="100000"/>
            </a:pPr>
            <a:r>
              <a:rPr lang="pl-PL" sz="1800" dirty="0">
                <a:solidFill>
                  <a:schemeClr val="bg1"/>
                </a:solidFill>
              </a:rPr>
              <a:t>przez 3 minuty</a:t>
            </a:r>
          </a:p>
          <a:p>
            <a:pPr>
              <a:lnSpc>
                <a:spcPct val="100000"/>
              </a:lnSpc>
              <a:spcBef>
                <a:spcPts val="0"/>
              </a:spcBef>
              <a:buSzPct val="100000"/>
            </a:pPr>
            <a:endParaRPr lang="pl-PL" sz="1800" dirty="0">
              <a:solidFill>
                <a:schemeClr val="bg1"/>
              </a:solidFill>
            </a:endParaRPr>
          </a:p>
          <a:p>
            <a:pPr>
              <a:lnSpc>
                <a:spcPct val="100000"/>
              </a:lnSpc>
              <a:spcBef>
                <a:spcPts val="0"/>
              </a:spcBef>
              <a:buSzPct val="100000"/>
            </a:pPr>
            <a:endParaRPr lang="pl-PL" sz="1800" dirty="0">
              <a:solidFill>
                <a:schemeClr val="bg1"/>
              </a:solidFill>
            </a:endParaRPr>
          </a:p>
          <a:p>
            <a:pPr>
              <a:lnSpc>
                <a:spcPct val="100000"/>
              </a:lnSpc>
              <a:spcBef>
                <a:spcPts val="0"/>
              </a:spcBef>
              <a:buSzPct val="100000"/>
            </a:pPr>
            <a:endParaRPr lang="pl-PL" sz="1800" dirty="0">
              <a:solidFill>
                <a:schemeClr val="bg1"/>
              </a:solidFill>
            </a:endParaRPr>
          </a:p>
          <a:p>
            <a:pPr>
              <a:lnSpc>
                <a:spcPct val="100000"/>
              </a:lnSpc>
              <a:spcBef>
                <a:spcPts val="0"/>
              </a:spcBef>
              <a:buSzPct val="100000"/>
            </a:pPr>
            <a:endParaRPr lang="pl-PL" sz="1800" dirty="0">
              <a:solidFill>
                <a:schemeClr val="bg1"/>
              </a:solidFill>
            </a:endParaRPr>
          </a:p>
          <a:p>
            <a:pPr>
              <a:lnSpc>
                <a:spcPct val="100000"/>
              </a:lnSpc>
              <a:spcBef>
                <a:spcPts val="0"/>
              </a:spcBef>
              <a:buSzPct val="100000"/>
            </a:pPr>
            <a:endParaRPr lang="pl-PL" sz="1800" dirty="0">
              <a:solidFill>
                <a:schemeClr val="bg1"/>
              </a:solidFill>
            </a:endParaRPr>
          </a:p>
          <a:p>
            <a:pPr>
              <a:lnSpc>
                <a:spcPct val="100000"/>
              </a:lnSpc>
              <a:spcBef>
                <a:spcPts val="0"/>
              </a:spcBef>
              <a:buSzPct val="100000"/>
            </a:pPr>
            <a:endParaRPr lang="pl-PL" sz="1800" dirty="0">
              <a:solidFill>
                <a:schemeClr val="bg1"/>
              </a:solidFill>
            </a:endParaRPr>
          </a:p>
          <a:p>
            <a:pPr>
              <a:lnSpc>
                <a:spcPct val="100000"/>
              </a:lnSpc>
              <a:spcBef>
                <a:spcPts val="0"/>
              </a:spcBef>
              <a:buSzPct val="100000"/>
            </a:pPr>
            <a:r>
              <a:rPr lang="pl-PL" sz="2400" b="1" dirty="0">
                <a:solidFill>
                  <a:schemeClr val="bg1"/>
                </a:solidFill>
              </a:rPr>
              <a:t>odwołanie alarmu</a:t>
            </a:r>
            <a:br>
              <a:rPr lang="pl-PL" dirty="0">
                <a:solidFill>
                  <a:schemeClr val="bg1"/>
                </a:solidFill>
              </a:rPr>
            </a:br>
            <a:r>
              <a:rPr lang="pl-PL" sz="1800" dirty="0">
                <a:solidFill>
                  <a:schemeClr val="bg1"/>
                </a:solidFill>
              </a:rPr>
              <a:t>ciągły, jednostajny dźwięk syreny</a:t>
            </a:r>
          </a:p>
          <a:p>
            <a:pPr>
              <a:lnSpc>
                <a:spcPct val="100000"/>
              </a:lnSpc>
              <a:spcBef>
                <a:spcPts val="0"/>
              </a:spcBef>
              <a:buSzPct val="100000"/>
            </a:pPr>
            <a:r>
              <a:rPr lang="pl-PL" sz="1800" dirty="0">
                <a:solidFill>
                  <a:schemeClr val="bg1"/>
                </a:solidFill>
              </a:rPr>
              <a:t>przez 3 minuty</a:t>
            </a:r>
          </a:p>
        </p:txBody>
      </p:sp>
      <p:pic>
        <p:nvPicPr>
          <p:cNvPr id="7" name="Grafika 6">
            <a:extLst>
              <a:ext uri="{FF2B5EF4-FFF2-40B4-BE49-F238E27FC236}">
                <a16:creationId xmlns:a16="http://schemas.microsoft.com/office/drawing/2014/main" id="{AE32160D-54B9-AEE3-AD2C-D11BA91827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94130" y="5805264"/>
            <a:ext cx="3416520" cy="64060"/>
          </a:xfrm>
          <a:prstGeom prst="rect">
            <a:avLst/>
          </a:prstGeom>
        </p:spPr>
      </p:pic>
      <p:pic>
        <p:nvPicPr>
          <p:cNvPr id="9" name="Grafika 8">
            <a:extLst>
              <a:ext uri="{FF2B5EF4-FFF2-40B4-BE49-F238E27FC236}">
                <a16:creationId xmlns:a16="http://schemas.microsoft.com/office/drawing/2014/main" id="{082C6824-45A3-099C-A9EE-C8B75B2581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97868" y="3187439"/>
            <a:ext cx="3416539" cy="416391"/>
          </a:xfrm>
          <a:prstGeom prst="rect">
            <a:avLst/>
          </a:prstGeom>
        </p:spPr>
      </p:pic>
      <p:sp>
        <p:nvSpPr>
          <p:cNvPr id="16" name="pole tekstowe 15">
            <a:extLst>
              <a:ext uri="{FF2B5EF4-FFF2-40B4-BE49-F238E27FC236}">
                <a16:creationId xmlns:a16="http://schemas.microsoft.com/office/drawing/2014/main" id="{D6E07B23-1998-CEBA-F78E-6FB439073BEC}"/>
              </a:ext>
            </a:extLst>
          </p:cNvPr>
          <p:cNvSpPr txBox="1"/>
          <p:nvPr/>
        </p:nvSpPr>
        <p:spPr>
          <a:xfrm>
            <a:off x="602978" y="1556792"/>
            <a:ext cx="393593" cy="615553"/>
          </a:xfrm>
          <a:prstGeom prst="rect">
            <a:avLst/>
          </a:prstGeom>
          <a:noFill/>
        </p:spPr>
        <p:txBody>
          <a:bodyPr wrap="square" lIns="0" tIns="0" rIns="0" bIns="0">
            <a:spAutoFit/>
          </a:bodyPr>
          <a:lstStyle/>
          <a:p>
            <a:r>
              <a:rPr lang="pl-PL" sz="4000" dirty="0">
                <a:solidFill>
                  <a:srgbClr val="C00000"/>
                </a:solidFill>
                <a:sym typeface="Wingdings" panose="05000000000000000000" pitchFamily="2" charset="2"/>
              </a:rPr>
              <a:t></a:t>
            </a:r>
            <a:endParaRPr lang="pl-PL" sz="4000" dirty="0">
              <a:solidFill>
                <a:srgbClr val="C00000"/>
              </a:solidFill>
            </a:endParaRPr>
          </a:p>
        </p:txBody>
      </p:sp>
      <p:sp>
        <p:nvSpPr>
          <p:cNvPr id="17" name="pole tekstowe 16">
            <a:extLst>
              <a:ext uri="{FF2B5EF4-FFF2-40B4-BE49-F238E27FC236}">
                <a16:creationId xmlns:a16="http://schemas.microsoft.com/office/drawing/2014/main" id="{3E836E81-A2A1-1004-06FB-7E985B7FDED8}"/>
              </a:ext>
            </a:extLst>
          </p:cNvPr>
          <p:cNvSpPr txBox="1"/>
          <p:nvPr/>
        </p:nvSpPr>
        <p:spPr>
          <a:xfrm>
            <a:off x="602978" y="4093185"/>
            <a:ext cx="393593" cy="615553"/>
          </a:xfrm>
          <a:prstGeom prst="rect">
            <a:avLst/>
          </a:prstGeom>
          <a:noFill/>
        </p:spPr>
        <p:txBody>
          <a:bodyPr wrap="square" lIns="0" tIns="0" rIns="0" bIns="0">
            <a:spAutoFit/>
          </a:bodyPr>
          <a:lstStyle/>
          <a:p>
            <a:r>
              <a:rPr lang="pl-PL" sz="4000" dirty="0">
                <a:solidFill>
                  <a:srgbClr val="C00000"/>
                </a:solidFill>
                <a:sym typeface="Wingdings" panose="05000000000000000000" pitchFamily="2" charset="2"/>
              </a:rPr>
              <a:t></a:t>
            </a:r>
            <a:endParaRPr lang="pl-PL" sz="4000" dirty="0">
              <a:solidFill>
                <a:srgbClr val="C00000"/>
              </a:solidFill>
            </a:endParaRPr>
          </a:p>
        </p:txBody>
      </p:sp>
      <p:pic>
        <p:nvPicPr>
          <p:cNvPr id="21" name="Grafika 20">
            <a:extLst>
              <a:ext uri="{FF2B5EF4-FFF2-40B4-BE49-F238E27FC236}">
                <a16:creationId xmlns:a16="http://schemas.microsoft.com/office/drawing/2014/main" id="{53BCE477-876B-0613-5058-3E254B0BE7D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89769" y="4413702"/>
            <a:ext cx="1133697" cy="1316921"/>
          </a:xfrm>
          <a:prstGeom prst="rect">
            <a:avLst/>
          </a:prstGeom>
        </p:spPr>
      </p:pic>
      <p:sp>
        <p:nvSpPr>
          <p:cNvPr id="22" name="pole tekstowe 21">
            <a:extLst>
              <a:ext uri="{FF2B5EF4-FFF2-40B4-BE49-F238E27FC236}">
                <a16:creationId xmlns:a16="http://schemas.microsoft.com/office/drawing/2014/main" id="{1ABD0BB7-A6DB-09F4-1608-A8586579D635}"/>
              </a:ext>
            </a:extLst>
          </p:cNvPr>
          <p:cNvSpPr txBox="1"/>
          <p:nvPr/>
        </p:nvSpPr>
        <p:spPr>
          <a:xfrm>
            <a:off x="7822604" y="4941168"/>
            <a:ext cx="1344749" cy="369332"/>
          </a:xfrm>
          <a:prstGeom prst="rect">
            <a:avLst/>
          </a:prstGeom>
          <a:noFill/>
        </p:spPr>
        <p:txBody>
          <a:bodyPr wrap="square" rtlCol="0">
            <a:spAutoFit/>
          </a:bodyPr>
          <a:lstStyle/>
          <a:p>
            <a:pPr algn="ctr"/>
            <a:r>
              <a:rPr lang="pl-PL" sz="1800" b="1" dirty="0"/>
              <a:t>3 minuty</a:t>
            </a:r>
          </a:p>
        </p:txBody>
      </p:sp>
      <p:graphicFrame>
        <p:nvGraphicFramePr>
          <p:cNvPr id="11" name="Tabela 10">
            <a:extLst>
              <a:ext uri="{FF2B5EF4-FFF2-40B4-BE49-F238E27FC236}">
                <a16:creationId xmlns:a16="http://schemas.microsoft.com/office/drawing/2014/main" id="{9E2953A1-ED11-3811-5B6D-61F27C291DD2}"/>
              </a:ext>
            </a:extLst>
          </p:cNvPr>
          <p:cNvGraphicFramePr>
            <a:graphicFrameLocks noGrp="1"/>
          </p:cNvGraphicFramePr>
          <p:nvPr>
            <p:extLst>
              <p:ext uri="{D42A27DB-BD31-4B8C-83A1-F6EECF244321}">
                <p14:modId xmlns:p14="http://schemas.microsoft.com/office/powerpoint/2010/main" val="4201185697"/>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2" name="Obraz 11" descr="Obraz zawierający godło, herb, symbol, logo&#10;&#10;Opis wygenerowany automatycznie">
            <a:extLst>
              <a:ext uri="{FF2B5EF4-FFF2-40B4-BE49-F238E27FC236}">
                <a16:creationId xmlns:a16="http://schemas.microsoft.com/office/drawing/2014/main" id="{791C9F37-579E-9B9D-AB16-526409FE6EC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
        <p:nvSpPr>
          <p:cNvPr id="13" name="Tytuł 4">
            <a:extLst>
              <a:ext uri="{FF2B5EF4-FFF2-40B4-BE49-F238E27FC236}">
                <a16:creationId xmlns:a16="http://schemas.microsoft.com/office/drawing/2014/main" id="{EE5ED399-A6D4-B319-C353-B6AC31088E08}"/>
              </a:ext>
            </a:extLst>
          </p:cNvPr>
          <p:cNvSpPr txBox="1">
            <a:spLocks/>
          </p:cNvSpPr>
          <p:nvPr/>
        </p:nvSpPr>
        <p:spPr>
          <a:xfrm>
            <a:off x="6308996" y="482600"/>
            <a:ext cx="3961368"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SYGNAŁY ALARMOWE</a:t>
            </a:r>
          </a:p>
        </p:txBody>
      </p:sp>
      <p:cxnSp>
        <p:nvCxnSpPr>
          <p:cNvPr id="15" name="Łącznik prosty 14">
            <a:extLst>
              <a:ext uri="{FF2B5EF4-FFF2-40B4-BE49-F238E27FC236}">
                <a16:creationId xmlns:a16="http://schemas.microsoft.com/office/drawing/2014/main" id="{9AD937AB-645D-CA3F-C62D-6B606514B54D}"/>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0" name="Symbol zastępczy tekstu 6">
            <a:extLst>
              <a:ext uri="{FF2B5EF4-FFF2-40B4-BE49-F238E27FC236}">
                <a16:creationId xmlns:a16="http://schemas.microsoft.com/office/drawing/2014/main" id="{5BF66F53-C5E9-769B-3DA9-0BDE5815DFD3}"/>
              </a:ext>
            </a:extLst>
          </p:cNvPr>
          <p:cNvSpPr txBox="1">
            <a:spLocks/>
          </p:cNvSpPr>
          <p:nvPr/>
        </p:nvSpPr>
        <p:spPr>
          <a:xfrm>
            <a:off x="6308996" y="2108200"/>
            <a:ext cx="5655149" cy="4267200"/>
          </a:xfrm>
          <a:prstGeom prst="rect">
            <a:avLst/>
          </a:prstGeom>
        </p:spPr>
        <p:txBody>
          <a:bodyPr vert="horz" lIns="121899" tIns="60949" rIns="121899" bIns="60949" rtlCol="0">
            <a:normAutofit/>
          </a:bodyPr>
          <a:lstStyle>
            <a:lvl1pPr marL="0" indent="0" algn="l" defTabSz="1218987" rtl="0" eaLnBrk="1" latinLnBrk="0" hangingPunct="1">
              <a:lnSpc>
                <a:spcPct val="90000"/>
              </a:lnSpc>
              <a:spcBef>
                <a:spcPts val="1600"/>
              </a:spcBef>
              <a:buClr>
                <a:schemeClr val="tx2"/>
              </a:buClr>
              <a:buSzPct val="90000"/>
              <a:buFont typeface="Arial" pitchFamily="34" charset="0"/>
              <a:buNone/>
              <a:defRPr sz="1800" kern="1200">
                <a:solidFill>
                  <a:schemeClr val="tx1"/>
                </a:solidFill>
                <a:latin typeface="+mn-lt"/>
                <a:ea typeface="+mn-ea"/>
                <a:cs typeface="+mn-cs"/>
              </a:defRPr>
            </a:lvl1pPr>
            <a:lvl2pPr marL="609493" indent="0" algn="l" defTabSz="1218987" rtl="0" eaLnBrk="1" latinLnBrk="0" hangingPunct="1">
              <a:lnSpc>
                <a:spcPct val="90000"/>
              </a:lnSpc>
              <a:spcBef>
                <a:spcPts val="800"/>
              </a:spcBef>
              <a:buClr>
                <a:schemeClr val="tx2"/>
              </a:buClr>
              <a:buSzPct val="90000"/>
              <a:buFont typeface="Cambria" pitchFamily="18" charset="0"/>
              <a:buNone/>
              <a:defRPr sz="1600"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tx2"/>
              </a:buClr>
              <a:buFont typeface="Arial" pitchFamily="34" charset="0"/>
              <a:buNone/>
              <a:defRPr sz="1300"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9pPr>
          </a:lstStyle>
          <a:p>
            <a:pPr>
              <a:lnSpc>
                <a:spcPct val="120000"/>
              </a:lnSpc>
              <a:spcBef>
                <a:spcPts val="1800"/>
              </a:spcBef>
            </a:pPr>
            <a:r>
              <a:rPr lang="pl-PL" dirty="0"/>
              <a:t>W Polsce mamy </a:t>
            </a:r>
            <a:r>
              <a:rPr lang="pl-PL" sz="2400" b="1" dirty="0"/>
              <a:t>dwa rodzaje sygnałów alarmowych. </a:t>
            </a:r>
            <a:br>
              <a:rPr lang="pl-PL" sz="2400" b="1" dirty="0"/>
            </a:br>
            <a:r>
              <a:rPr lang="pl-PL" dirty="0"/>
              <a:t>Jeśli usłyszysz sygnał alarmowy, włącz radio</a:t>
            </a:r>
            <a:br>
              <a:rPr lang="pl-PL" dirty="0"/>
            </a:br>
            <a:r>
              <a:rPr lang="pl-PL" dirty="0"/>
              <a:t>lub telewizor i stosuj się do komunikatów.</a:t>
            </a:r>
          </a:p>
        </p:txBody>
      </p:sp>
    </p:spTree>
    <p:extLst>
      <p:ext uri="{BB962C8B-B14F-4D97-AF65-F5344CB8AC3E}">
        <p14:creationId xmlns:p14="http://schemas.microsoft.com/office/powerpoint/2010/main" val="2211869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068CD-07CE-6DE4-43C7-DFB0F42B1067}"/>
            </a:ext>
          </a:extLst>
        </p:cNvPr>
        <p:cNvGrpSpPr/>
        <p:nvPr/>
      </p:nvGrpSpPr>
      <p:grpSpPr>
        <a:xfrm>
          <a:off x="0" y="0"/>
          <a:ext cx="0" cy="0"/>
          <a:chOff x="0" y="0"/>
          <a:chExt cx="0" cy="0"/>
        </a:xfrm>
      </p:grpSpPr>
      <p:sp>
        <p:nvSpPr>
          <p:cNvPr id="3" name="Symbol zastępczy obrazu 8">
            <a:extLst>
              <a:ext uri="{FF2B5EF4-FFF2-40B4-BE49-F238E27FC236}">
                <a16:creationId xmlns:a16="http://schemas.microsoft.com/office/drawing/2014/main" id="{EBB44863-4125-225A-F2DB-AAA5B41497A0}"/>
              </a:ext>
            </a:extLst>
          </p:cNvPr>
          <p:cNvSpPr>
            <a:spLocks noGrp="1"/>
          </p:cNvSpPr>
          <p:nvPr>
            <p:ph type="pic" idx="1"/>
          </p:nvPr>
        </p:nvSpPr>
        <p:spPr>
          <a:xfrm>
            <a:off x="507868" y="836713"/>
            <a:ext cx="5427434" cy="6021284"/>
          </a:xfrm>
        </p:spPr>
        <p:txBody>
          <a:bodyPr>
            <a:normAutofit/>
          </a:bodyPr>
          <a:lstStyle/>
          <a:p>
            <a:pPr marL="457200" indent="-457200">
              <a:lnSpc>
                <a:spcPct val="120000"/>
              </a:lnSpc>
              <a:spcBef>
                <a:spcPts val="1800"/>
              </a:spcBef>
              <a:buFont typeface="+mj-lt"/>
              <a:buAutoNum type="arabicParenR"/>
            </a:pPr>
            <a:r>
              <a:rPr lang="pl-PL" dirty="0"/>
              <a:t> </a:t>
            </a:r>
            <a:r>
              <a:rPr lang="pl-PL" sz="2400" b="1" dirty="0"/>
              <a:t>Zamknij okna, dopływ wody, wyłącz urządzenia </a:t>
            </a:r>
            <a:r>
              <a:rPr lang="pl-PL" dirty="0"/>
              <a:t>elektryczne</a:t>
            </a:r>
            <a:br>
              <a:rPr lang="pl-PL" dirty="0"/>
            </a:br>
            <a:r>
              <a:rPr lang="pl-PL" dirty="0"/>
              <a:t>i gazowe, wygaś wszystkie źródła ognia</a:t>
            </a:r>
            <a:br>
              <a:rPr lang="pl-PL" dirty="0"/>
            </a:br>
            <a:r>
              <a:rPr lang="pl-PL" dirty="0"/>
              <a:t>(piec, kominek, kuchenka).</a:t>
            </a:r>
          </a:p>
          <a:p>
            <a:pPr marL="457200" indent="-457200">
              <a:lnSpc>
                <a:spcPct val="120000"/>
              </a:lnSpc>
              <a:spcBef>
                <a:spcPts val="1800"/>
              </a:spcBef>
              <a:buFont typeface="+mj-lt"/>
              <a:buAutoNum type="arabicParenR"/>
            </a:pPr>
            <a:r>
              <a:rPr lang="pl-PL" dirty="0"/>
              <a:t> </a:t>
            </a:r>
            <a:r>
              <a:rPr lang="pl-PL" sz="2400" b="1" dirty="0"/>
              <a:t>Ubierz się stosownie</a:t>
            </a:r>
            <a:r>
              <a:rPr lang="pl-PL" sz="2400" dirty="0"/>
              <a:t> </a:t>
            </a:r>
            <a:r>
              <a:rPr lang="pl-PL" dirty="0"/>
              <a:t>do warunków pogodowych.</a:t>
            </a:r>
          </a:p>
          <a:p>
            <a:pPr marL="457200" indent="-457200">
              <a:lnSpc>
                <a:spcPct val="120000"/>
              </a:lnSpc>
              <a:spcBef>
                <a:spcPts val="1800"/>
              </a:spcBef>
              <a:buFont typeface="+mj-lt"/>
              <a:buAutoNum type="arabicParenR"/>
            </a:pPr>
            <a:r>
              <a:rPr lang="pl-PL" dirty="0"/>
              <a:t>Upewnij się, że </a:t>
            </a:r>
            <a:r>
              <a:rPr lang="pl-PL" sz="2400" b="1" dirty="0"/>
              <a:t>dzieci mają przy sobie dane kontaktowe</a:t>
            </a:r>
            <a:r>
              <a:rPr lang="pl-PL" b="1" dirty="0"/>
              <a:t> </a:t>
            </a:r>
            <a:r>
              <a:rPr lang="pl-PL" dirty="0"/>
              <a:t>opiekuna oraz informacje medyczne.</a:t>
            </a:r>
          </a:p>
          <a:p>
            <a:pPr marL="457200" indent="-457200">
              <a:lnSpc>
                <a:spcPct val="120000"/>
              </a:lnSpc>
              <a:spcBef>
                <a:spcPts val="1800"/>
              </a:spcBef>
              <a:buFont typeface="+mj-lt"/>
              <a:buAutoNum type="arabicParenR"/>
            </a:pPr>
            <a:r>
              <a:rPr lang="pl-PL" dirty="0"/>
              <a:t>Sprawdź, czy sąsiedzi wiedzą o alarmie.</a:t>
            </a:r>
            <a:br>
              <a:rPr lang="pl-PL" dirty="0"/>
            </a:br>
            <a:r>
              <a:rPr lang="pl-PL" dirty="0"/>
              <a:t>W miarę możliwości</a:t>
            </a:r>
            <a:r>
              <a:rPr lang="pl-PL" sz="2400" dirty="0"/>
              <a:t> </a:t>
            </a:r>
            <a:r>
              <a:rPr lang="pl-PL" sz="2400" b="1" dirty="0"/>
              <a:t>pomóż osobom</a:t>
            </a:r>
            <a:br>
              <a:rPr lang="pl-PL" sz="2400" b="1" dirty="0"/>
            </a:br>
            <a:r>
              <a:rPr lang="pl-PL" sz="2400" b="1" dirty="0"/>
              <a:t>ze szczególnymi potrzebami</a:t>
            </a:r>
            <a:r>
              <a:rPr lang="pl-PL" dirty="0"/>
              <a:t>.</a:t>
            </a:r>
          </a:p>
        </p:txBody>
      </p:sp>
      <p:pic>
        <p:nvPicPr>
          <p:cNvPr id="15" name="Grafika 14">
            <a:extLst>
              <a:ext uri="{FF2B5EF4-FFF2-40B4-BE49-F238E27FC236}">
                <a16:creationId xmlns:a16="http://schemas.microsoft.com/office/drawing/2014/main" id="{82618D16-1C2B-2BDD-CE81-6788920AED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34572" y="3715872"/>
            <a:ext cx="3096344" cy="2963167"/>
          </a:xfrm>
          <a:prstGeom prst="rect">
            <a:avLst/>
          </a:prstGeom>
        </p:spPr>
      </p:pic>
      <p:graphicFrame>
        <p:nvGraphicFramePr>
          <p:cNvPr id="10" name="Tabela 9">
            <a:extLst>
              <a:ext uri="{FF2B5EF4-FFF2-40B4-BE49-F238E27FC236}">
                <a16:creationId xmlns:a16="http://schemas.microsoft.com/office/drawing/2014/main" id="{6CD69780-8076-295A-E777-B14D1EDE7ECB}"/>
              </a:ext>
            </a:extLst>
          </p:cNvPr>
          <p:cNvGraphicFramePr>
            <a:graphicFrameLocks noGrp="1"/>
          </p:cNvGraphicFramePr>
          <p:nvPr>
            <p:extLst>
              <p:ext uri="{D42A27DB-BD31-4B8C-83A1-F6EECF244321}">
                <p14:modId xmlns:p14="http://schemas.microsoft.com/office/powerpoint/2010/main" val="329160821"/>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1" name="Obraz 10" descr="Obraz zawierający godło, herb, symbol, logo&#10;&#10;Opis wygenerowany automatycznie">
            <a:extLst>
              <a:ext uri="{FF2B5EF4-FFF2-40B4-BE49-F238E27FC236}">
                <a16:creationId xmlns:a16="http://schemas.microsoft.com/office/drawing/2014/main" id="{3312C7AC-FAC9-EDDD-8C4E-4A95F62E55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
        <p:nvSpPr>
          <p:cNvPr id="12" name="Tytuł 4">
            <a:extLst>
              <a:ext uri="{FF2B5EF4-FFF2-40B4-BE49-F238E27FC236}">
                <a16:creationId xmlns:a16="http://schemas.microsoft.com/office/drawing/2014/main" id="{F6A7F3FA-05F9-C0BC-06C9-7BCA5DCE48B4}"/>
              </a:ext>
            </a:extLst>
          </p:cNvPr>
          <p:cNvSpPr txBox="1">
            <a:spLocks/>
          </p:cNvSpPr>
          <p:nvPr/>
        </p:nvSpPr>
        <p:spPr>
          <a:xfrm>
            <a:off x="6308996" y="482600"/>
            <a:ext cx="3961368"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EWAKUACJA</a:t>
            </a:r>
          </a:p>
        </p:txBody>
      </p:sp>
      <p:cxnSp>
        <p:nvCxnSpPr>
          <p:cNvPr id="13" name="Łącznik prosty 12">
            <a:extLst>
              <a:ext uri="{FF2B5EF4-FFF2-40B4-BE49-F238E27FC236}">
                <a16:creationId xmlns:a16="http://schemas.microsoft.com/office/drawing/2014/main" id="{55BAA482-4C57-6014-E53D-B91EF86D4F74}"/>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4" name="Symbol zastępczy tekstu 6">
            <a:extLst>
              <a:ext uri="{FF2B5EF4-FFF2-40B4-BE49-F238E27FC236}">
                <a16:creationId xmlns:a16="http://schemas.microsoft.com/office/drawing/2014/main" id="{2A3E43AD-7865-2049-EF43-36B986720247}"/>
              </a:ext>
            </a:extLst>
          </p:cNvPr>
          <p:cNvSpPr txBox="1">
            <a:spLocks/>
          </p:cNvSpPr>
          <p:nvPr/>
        </p:nvSpPr>
        <p:spPr>
          <a:xfrm>
            <a:off x="6308996" y="2108200"/>
            <a:ext cx="5473535" cy="4267200"/>
          </a:xfrm>
          <a:prstGeom prst="rect">
            <a:avLst/>
          </a:prstGeom>
        </p:spPr>
        <p:txBody>
          <a:bodyPr vert="horz" lIns="121899" tIns="60949" rIns="121899" bIns="60949" rtlCol="0">
            <a:normAutofit/>
          </a:bodyPr>
          <a:lstStyle>
            <a:lvl1pPr marL="0" indent="0" algn="l" defTabSz="1218987" rtl="0" eaLnBrk="1" latinLnBrk="0" hangingPunct="1">
              <a:lnSpc>
                <a:spcPct val="90000"/>
              </a:lnSpc>
              <a:spcBef>
                <a:spcPts val="1600"/>
              </a:spcBef>
              <a:buClr>
                <a:schemeClr val="tx2"/>
              </a:buClr>
              <a:buSzPct val="90000"/>
              <a:buFont typeface="Arial" pitchFamily="34" charset="0"/>
              <a:buNone/>
              <a:defRPr sz="1800" kern="1200">
                <a:solidFill>
                  <a:schemeClr val="tx1"/>
                </a:solidFill>
                <a:latin typeface="+mn-lt"/>
                <a:ea typeface="+mn-ea"/>
                <a:cs typeface="+mn-cs"/>
              </a:defRPr>
            </a:lvl1pPr>
            <a:lvl2pPr marL="609493" indent="0" algn="l" defTabSz="1218987" rtl="0" eaLnBrk="1" latinLnBrk="0" hangingPunct="1">
              <a:lnSpc>
                <a:spcPct val="90000"/>
              </a:lnSpc>
              <a:spcBef>
                <a:spcPts val="800"/>
              </a:spcBef>
              <a:buClr>
                <a:schemeClr val="tx2"/>
              </a:buClr>
              <a:buSzPct val="90000"/>
              <a:buFont typeface="Cambria" pitchFamily="18" charset="0"/>
              <a:buNone/>
              <a:defRPr sz="1600"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tx2"/>
              </a:buClr>
              <a:buFont typeface="Arial" pitchFamily="34" charset="0"/>
              <a:buNone/>
              <a:defRPr sz="1300"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9pPr>
          </a:lstStyle>
          <a:p>
            <a:pPr>
              <a:lnSpc>
                <a:spcPct val="120000"/>
              </a:lnSpc>
              <a:spcBef>
                <a:spcPts val="1800"/>
              </a:spcBef>
            </a:pPr>
            <a:r>
              <a:rPr lang="pl-PL" dirty="0"/>
              <a:t>Jeżeli władze lub służby ratownicze zdecydują</a:t>
            </a:r>
            <a:br>
              <a:rPr lang="pl-PL" dirty="0"/>
            </a:br>
            <a:r>
              <a:rPr lang="pl-PL" dirty="0"/>
              <a:t>o ewakuacji, </a:t>
            </a:r>
            <a:r>
              <a:rPr lang="pl-PL" b="1" dirty="0"/>
              <a:t>bezwzględnie zastosuj się do poleceń</a:t>
            </a:r>
            <a:r>
              <a:rPr lang="pl-PL" dirty="0"/>
              <a:t>.</a:t>
            </a:r>
            <a:br>
              <a:rPr lang="pl-PL" dirty="0"/>
            </a:br>
            <a:r>
              <a:rPr lang="pl-PL" dirty="0"/>
              <a:t>Informacje będziesz dostawać na bieżąco ze stron rządowych, alertów RCB, RSO i mediów.</a:t>
            </a:r>
          </a:p>
        </p:txBody>
      </p:sp>
    </p:spTree>
    <p:extLst>
      <p:ext uri="{BB962C8B-B14F-4D97-AF65-F5344CB8AC3E}">
        <p14:creationId xmlns:p14="http://schemas.microsoft.com/office/powerpoint/2010/main" val="199304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CC560-11B8-34DE-9A40-9B1FBB3B50CE}"/>
            </a:ext>
          </a:extLst>
        </p:cNvPr>
        <p:cNvGrpSpPr/>
        <p:nvPr/>
      </p:nvGrpSpPr>
      <p:grpSpPr>
        <a:xfrm>
          <a:off x="0" y="0"/>
          <a:ext cx="0" cy="0"/>
          <a:chOff x="0" y="0"/>
          <a:chExt cx="0" cy="0"/>
        </a:xfrm>
      </p:grpSpPr>
      <p:sp>
        <p:nvSpPr>
          <p:cNvPr id="3" name="Symbol zastępczy obrazu 8">
            <a:extLst>
              <a:ext uri="{FF2B5EF4-FFF2-40B4-BE49-F238E27FC236}">
                <a16:creationId xmlns:a16="http://schemas.microsoft.com/office/drawing/2014/main" id="{15D16238-DA3A-40ED-B377-2092E21FB0A4}"/>
              </a:ext>
            </a:extLst>
          </p:cNvPr>
          <p:cNvSpPr>
            <a:spLocks noGrp="1"/>
          </p:cNvSpPr>
          <p:nvPr>
            <p:ph type="pic" idx="1"/>
          </p:nvPr>
        </p:nvSpPr>
        <p:spPr>
          <a:xfrm>
            <a:off x="507868" y="801864"/>
            <a:ext cx="5427434" cy="5888455"/>
          </a:xfrm>
        </p:spPr>
        <p:txBody>
          <a:bodyPr>
            <a:normAutofit/>
          </a:bodyPr>
          <a:lstStyle/>
          <a:p>
            <a:pPr marL="457200" indent="-457200">
              <a:lnSpc>
                <a:spcPct val="120000"/>
              </a:lnSpc>
              <a:spcBef>
                <a:spcPts val="1800"/>
              </a:spcBef>
              <a:buFont typeface="+mj-lt"/>
              <a:buAutoNum type="arabicParenR" startAt="5"/>
            </a:pPr>
            <a:r>
              <a:rPr lang="pl-PL" dirty="0"/>
              <a:t>Pamiętaj o </a:t>
            </a:r>
            <a:r>
              <a:rPr lang="pl-PL" b="1" dirty="0"/>
              <a:t>zwierzętach</a:t>
            </a:r>
            <a:r>
              <a:rPr lang="pl-PL" dirty="0"/>
              <a:t>, a jeśli ich ewakuacja nie jest możliwa, </a:t>
            </a:r>
            <a:r>
              <a:rPr lang="pl-PL" sz="2400" b="1" dirty="0"/>
              <a:t>zabezpiecz je</a:t>
            </a:r>
            <a:br>
              <a:rPr lang="pl-PL" sz="2400" b="1" dirty="0"/>
            </a:br>
            <a:r>
              <a:rPr lang="pl-PL" sz="2400" b="1" dirty="0"/>
              <a:t>i zapewnij im jedzenie i wodę</a:t>
            </a:r>
            <a:r>
              <a:rPr lang="pl-PL" dirty="0"/>
              <a:t>.</a:t>
            </a:r>
          </a:p>
          <a:p>
            <a:pPr marL="457200" indent="-457200">
              <a:lnSpc>
                <a:spcPct val="120000"/>
              </a:lnSpc>
              <a:spcBef>
                <a:spcPts val="1800"/>
              </a:spcBef>
              <a:buFont typeface="+mj-lt"/>
              <a:buAutoNum type="arabicParenR" startAt="5"/>
            </a:pPr>
            <a:r>
              <a:rPr lang="pl-PL" dirty="0"/>
              <a:t>Powiadom bliskich, że się ewakuujesz, w jaki sposób i dokąd.</a:t>
            </a:r>
          </a:p>
          <a:p>
            <a:pPr marL="457200" indent="-457200">
              <a:lnSpc>
                <a:spcPct val="120000"/>
              </a:lnSpc>
              <a:spcBef>
                <a:spcPts val="1800"/>
              </a:spcBef>
              <a:buFont typeface="+mj-lt"/>
              <a:buAutoNum type="arabicParenR" startAt="5"/>
            </a:pPr>
            <a:r>
              <a:rPr lang="pl-PL" dirty="0"/>
              <a:t>Zabierz </a:t>
            </a:r>
            <a:r>
              <a:rPr lang="pl-PL" sz="2400" b="1" dirty="0"/>
              <a:t>plecak ewakuacyjny</a:t>
            </a:r>
            <a:r>
              <a:rPr lang="pl-PL" dirty="0"/>
              <a:t>.</a:t>
            </a:r>
          </a:p>
          <a:p>
            <a:pPr marL="457200" indent="-457200">
              <a:lnSpc>
                <a:spcPct val="120000"/>
              </a:lnSpc>
              <a:spcBef>
                <a:spcPts val="1800"/>
              </a:spcBef>
              <a:buFont typeface="+mj-lt"/>
              <a:buAutoNum type="arabicParenR" startAt="5"/>
            </a:pPr>
            <a:r>
              <a:rPr lang="pl-PL" dirty="0"/>
              <a:t>Skorzystaj ze zorganizowanego transportu lub idź pieszo do wyznaczonego miejsca.</a:t>
            </a:r>
          </a:p>
          <a:p>
            <a:pPr marL="457200" indent="-457200">
              <a:lnSpc>
                <a:spcPct val="120000"/>
              </a:lnSpc>
              <a:spcBef>
                <a:spcPts val="1800"/>
              </a:spcBef>
              <a:buFont typeface="+mj-lt"/>
              <a:buAutoNum type="arabicParenR" startAt="5"/>
            </a:pPr>
            <a:r>
              <a:rPr lang="pl-PL" dirty="0"/>
              <a:t>Jeśli używasz samochodu, </a:t>
            </a:r>
            <a:r>
              <a:rPr lang="pl-PL" sz="2400" b="1" dirty="0"/>
              <a:t>nie blokuj dróg ewakuacyjnych</a:t>
            </a:r>
            <a:r>
              <a:rPr lang="pl-PL" dirty="0"/>
              <a:t>.</a:t>
            </a:r>
          </a:p>
        </p:txBody>
      </p:sp>
      <p:graphicFrame>
        <p:nvGraphicFramePr>
          <p:cNvPr id="6" name="Tabela 5">
            <a:extLst>
              <a:ext uri="{FF2B5EF4-FFF2-40B4-BE49-F238E27FC236}">
                <a16:creationId xmlns:a16="http://schemas.microsoft.com/office/drawing/2014/main" id="{75ECA598-DF1F-EA2B-34BC-19281B2353B3}"/>
              </a:ext>
            </a:extLst>
          </p:cNvPr>
          <p:cNvGraphicFramePr>
            <a:graphicFrameLocks noGrp="1"/>
          </p:cNvGraphicFramePr>
          <p:nvPr>
            <p:extLst>
              <p:ext uri="{D42A27DB-BD31-4B8C-83A1-F6EECF244321}">
                <p14:modId xmlns:p14="http://schemas.microsoft.com/office/powerpoint/2010/main" val="1707426812"/>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8" name="Obraz 7" descr="Obraz zawierający godło, herb, symbol, logo&#10;&#10;Opis wygenerowany automatycznie">
            <a:extLst>
              <a:ext uri="{FF2B5EF4-FFF2-40B4-BE49-F238E27FC236}">
                <a16:creationId xmlns:a16="http://schemas.microsoft.com/office/drawing/2014/main" id="{A546960C-9DDA-CB6D-3233-FDE8418249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
        <p:nvSpPr>
          <p:cNvPr id="16" name="Tytuł 4">
            <a:extLst>
              <a:ext uri="{FF2B5EF4-FFF2-40B4-BE49-F238E27FC236}">
                <a16:creationId xmlns:a16="http://schemas.microsoft.com/office/drawing/2014/main" id="{FA02F8C9-E423-74F4-B3B0-73CF5EF67480}"/>
              </a:ext>
            </a:extLst>
          </p:cNvPr>
          <p:cNvSpPr txBox="1">
            <a:spLocks/>
          </p:cNvSpPr>
          <p:nvPr/>
        </p:nvSpPr>
        <p:spPr>
          <a:xfrm>
            <a:off x="6308996" y="482600"/>
            <a:ext cx="3961368"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EWAKUACJA</a:t>
            </a:r>
          </a:p>
        </p:txBody>
      </p:sp>
      <p:cxnSp>
        <p:nvCxnSpPr>
          <p:cNvPr id="17" name="Łącznik prosty 16">
            <a:extLst>
              <a:ext uri="{FF2B5EF4-FFF2-40B4-BE49-F238E27FC236}">
                <a16:creationId xmlns:a16="http://schemas.microsoft.com/office/drawing/2014/main" id="{B9ACE401-5CEA-6131-0E42-0F459341464B}"/>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19" name="Grafika 18">
            <a:extLst>
              <a:ext uri="{FF2B5EF4-FFF2-40B4-BE49-F238E27FC236}">
                <a16:creationId xmlns:a16="http://schemas.microsoft.com/office/drawing/2014/main" id="{048A981A-E704-F818-AD5B-3F9C4E1DEC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34572" y="3715872"/>
            <a:ext cx="3096344" cy="2963167"/>
          </a:xfrm>
          <a:prstGeom prst="rect">
            <a:avLst/>
          </a:prstGeom>
        </p:spPr>
      </p:pic>
      <p:sp>
        <p:nvSpPr>
          <p:cNvPr id="2" name="Symbol zastępczy tekstu 6">
            <a:extLst>
              <a:ext uri="{FF2B5EF4-FFF2-40B4-BE49-F238E27FC236}">
                <a16:creationId xmlns:a16="http://schemas.microsoft.com/office/drawing/2014/main" id="{6D77D111-5279-0A64-32D6-1E12825BBAC1}"/>
              </a:ext>
            </a:extLst>
          </p:cNvPr>
          <p:cNvSpPr txBox="1">
            <a:spLocks/>
          </p:cNvSpPr>
          <p:nvPr/>
        </p:nvSpPr>
        <p:spPr>
          <a:xfrm>
            <a:off x="6308996" y="2108200"/>
            <a:ext cx="5473535" cy="4267200"/>
          </a:xfrm>
          <a:prstGeom prst="rect">
            <a:avLst/>
          </a:prstGeom>
        </p:spPr>
        <p:txBody>
          <a:bodyPr vert="horz" lIns="121899" tIns="60949" rIns="121899" bIns="60949" rtlCol="0">
            <a:normAutofit/>
          </a:bodyPr>
          <a:lstStyle>
            <a:lvl1pPr marL="0" indent="0" algn="l" defTabSz="1218987" rtl="0" eaLnBrk="1" latinLnBrk="0" hangingPunct="1">
              <a:lnSpc>
                <a:spcPct val="90000"/>
              </a:lnSpc>
              <a:spcBef>
                <a:spcPts val="1600"/>
              </a:spcBef>
              <a:buClr>
                <a:schemeClr val="tx2"/>
              </a:buClr>
              <a:buSzPct val="90000"/>
              <a:buFont typeface="Arial" pitchFamily="34" charset="0"/>
              <a:buNone/>
              <a:defRPr sz="1800" kern="1200">
                <a:solidFill>
                  <a:schemeClr val="tx1"/>
                </a:solidFill>
                <a:latin typeface="+mn-lt"/>
                <a:ea typeface="+mn-ea"/>
                <a:cs typeface="+mn-cs"/>
              </a:defRPr>
            </a:lvl1pPr>
            <a:lvl2pPr marL="609493" indent="0" algn="l" defTabSz="1218987" rtl="0" eaLnBrk="1" latinLnBrk="0" hangingPunct="1">
              <a:lnSpc>
                <a:spcPct val="90000"/>
              </a:lnSpc>
              <a:spcBef>
                <a:spcPts val="800"/>
              </a:spcBef>
              <a:buClr>
                <a:schemeClr val="tx2"/>
              </a:buClr>
              <a:buSzPct val="90000"/>
              <a:buFont typeface="Cambria" pitchFamily="18" charset="0"/>
              <a:buNone/>
              <a:defRPr sz="1600"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tx2"/>
              </a:buClr>
              <a:buFont typeface="Arial" pitchFamily="34" charset="0"/>
              <a:buNone/>
              <a:defRPr sz="1300"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9pPr>
          </a:lstStyle>
          <a:p>
            <a:pPr>
              <a:lnSpc>
                <a:spcPct val="120000"/>
              </a:lnSpc>
              <a:spcBef>
                <a:spcPts val="1800"/>
              </a:spcBef>
            </a:pPr>
            <a:r>
              <a:rPr lang="pl-PL" dirty="0"/>
              <a:t>Jeżeli władze lub służby ratownicze zdecydują</a:t>
            </a:r>
            <a:br>
              <a:rPr lang="pl-PL" dirty="0"/>
            </a:br>
            <a:r>
              <a:rPr lang="pl-PL" dirty="0"/>
              <a:t>o ewakuacji, </a:t>
            </a:r>
            <a:r>
              <a:rPr lang="pl-PL" b="1" dirty="0"/>
              <a:t>bezwzględnie zastosuj się do poleceń</a:t>
            </a:r>
            <a:r>
              <a:rPr lang="pl-PL" dirty="0"/>
              <a:t>.</a:t>
            </a:r>
            <a:br>
              <a:rPr lang="pl-PL" dirty="0"/>
            </a:br>
            <a:r>
              <a:rPr lang="pl-PL" dirty="0"/>
              <a:t>Informacje będziesz dostawać na bieżąco ze stron rządowych, alertów RCB, RSO i mediów.</a:t>
            </a:r>
          </a:p>
        </p:txBody>
      </p:sp>
    </p:spTree>
    <p:extLst>
      <p:ext uri="{BB962C8B-B14F-4D97-AF65-F5344CB8AC3E}">
        <p14:creationId xmlns:p14="http://schemas.microsoft.com/office/powerpoint/2010/main" val="3450899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0D8E2-532A-9289-1FE1-228045442395}"/>
            </a:ext>
          </a:extLst>
        </p:cNvPr>
        <p:cNvGrpSpPr/>
        <p:nvPr/>
      </p:nvGrpSpPr>
      <p:grpSpPr>
        <a:xfrm>
          <a:off x="0" y="0"/>
          <a:ext cx="0" cy="0"/>
          <a:chOff x="0" y="0"/>
          <a:chExt cx="0" cy="0"/>
        </a:xfrm>
      </p:grpSpPr>
      <p:sp>
        <p:nvSpPr>
          <p:cNvPr id="4" name="Prostokąt 3">
            <a:extLst>
              <a:ext uri="{FF2B5EF4-FFF2-40B4-BE49-F238E27FC236}">
                <a16:creationId xmlns:a16="http://schemas.microsoft.com/office/drawing/2014/main" id="{396B5402-3EBA-6287-71A7-78341273A798}"/>
              </a:ext>
            </a:extLst>
          </p:cNvPr>
          <p:cNvSpPr/>
          <p:nvPr/>
        </p:nvSpPr>
        <p:spPr>
          <a:xfrm>
            <a:off x="261764" y="2292130"/>
            <a:ext cx="5490989" cy="3369118"/>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r>
              <a:rPr lang="pl-PL" b="1" dirty="0">
                <a:solidFill>
                  <a:schemeClr val="bg1"/>
                </a:solidFill>
              </a:rPr>
              <a:t>Nie oddawaj dokumentów</a:t>
            </a:r>
            <a:br>
              <a:rPr lang="pl-PL" sz="2000" dirty="0">
                <a:solidFill>
                  <a:schemeClr val="bg1"/>
                </a:solidFill>
              </a:rPr>
            </a:br>
            <a:r>
              <a:rPr lang="pl-PL" sz="2000" dirty="0">
                <a:solidFill>
                  <a:schemeClr val="bg1"/>
                </a:solidFill>
              </a:rPr>
              <a:t>osobom, które oferują pomoc lub transport.</a:t>
            </a:r>
          </a:p>
          <a:p>
            <a:pPr algn="ctr">
              <a:spcBef>
                <a:spcPts val="1200"/>
              </a:spcBef>
            </a:pPr>
            <a:r>
              <a:rPr lang="pl-PL" sz="2000" dirty="0">
                <a:solidFill>
                  <a:schemeClr val="bg1"/>
                </a:solidFill>
              </a:rPr>
              <a:t>Jeśli chcesz skorzystać z transportu,</a:t>
            </a:r>
            <a:br>
              <a:rPr lang="pl-PL" sz="2000" dirty="0">
                <a:solidFill>
                  <a:schemeClr val="bg1"/>
                </a:solidFill>
              </a:rPr>
            </a:br>
            <a:r>
              <a:rPr lang="pl-PL" sz="2000" dirty="0">
                <a:solidFill>
                  <a:schemeClr val="bg1"/>
                </a:solidFill>
              </a:rPr>
              <a:t>prześlij bliskim</a:t>
            </a:r>
            <a:br>
              <a:rPr lang="pl-PL" sz="2000" dirty="0">
                <a:solidFill>
                  <a:schemeClr val="bg1"/>
                </a:solidFill>
              </a:rPr>
            </a:br>
            <a:r>
              <a:rPr lang="pl-PL" b="1" dirty="0">
                <a:solidFill>
                  <a:schemeClr val="bg1"/>
                </a:solidFill>
              </a:rPr>
              <a:t>numer rejestracyjny pojazdu</a:t>
            </a:r>
            <a:r>
              <a:rPr lang="pl-PL" sz="2000" dirty="0">
                <a:solidFill>
                  <a:schemeClr val="bg1"/>
                </a:solidFill>
              </a:rPr>
              <a:t>,</a:t>
            </a:r>
            <a:br>
              <a:rPr lang="pl-PL" sz="2000" dirty="0">
                <a:solidFill>
                  <a:schemeClr val="bg1"/>
                </a:solidFill>
              </a:rPr>
            </a:br>
            <a:r>
              <a:rPr lang="pl-PL" sz="2000" dirty="0">
                <a:solidFill>
                  <a:schemeClr val="bg1"/>
                </a:solidFill>
              </a:rPr>
              <a:t>którym podróżujesz</a:t>
            </a:r>
            <a:br>
              <a:rPr lang="pl-PL" sz="2000" dirty="0">
                <a:solidFill>
                  <a:schemeClr val="bg1"/>
                </a:solidFill>
              </a:rPr>
            </a:br>
            <a:r>
              <a:rPr lang="pl-PL" sz="2000" dirty="0">
                <a:solidFill>
                  <a:schemeClr val="bg1"/>
                </a:solidFill>
              </a:rPr>
              <a:t>i </a:t>
            </a:r>
            <a:r>
              <a:rPr lang="pl-PL" b="1" dirty="0">
                <a:solidFill>
                  <a:schemeClr val="bg1"/>
                </a:solidFill>
              </a:rPr>
              <a:t>aktualny adres miejsca</a:t>
            </a:r>
            <a:r>
              <a:rPr lang="pl-PL" sz="2000" dirty="0">
                <a:solidFill>
                  <a:schemeClr val="bg1"/>
                </a:solidFill>
              </a:rPr>
              <a:t>,</a:t>
            </a:r>
            <a:br>
              <a:rPr lang="pl-PL" sz="2000" dirty="0">
                <a:solidFill>
                  <a:schemeClr val="bg1"/>
                </a:solidFill>
              </a:rPr>
            </a:br>
            <a:r>
              <a:rPr lang="pl-PL" sz="2000" dirty="0">
                <a:solidFill>
                  <a:schemeClr val="bg1"/>
                </a:solidFill>
              </a:rPr>
              <a:t>w którym jesteś.</a:t>
            </a:r>
          </a:p>
        </p:txBody>
      </p:sp>
      <p:sp>
        <p:nvSpPr>
          <p:cNvPr id="7" name="pole tekstowe 6">
            <a:extLst>
              <a:ext uri="{FF2B5EF4-FFF2-40B4-BE49-F238E27FC236}">
                <a16:creationId xmlns:a16="http://schemas.microsoft.com/office/drawing/2014/main" id="{FA903367-FCB9-70F2-6A06-37D7D977C5FF}"/>
              </a:ext>
            </a:extLst>
          </p:cNvPr>
          <p:cNvSpPr txBox="1"/>
          <p:nvPr/>
        </p:nvSpPr>
        <p:spPr>
          <a:xfrm>
            <a:off x="1773932" y="1628800"/>
            <a:ext cx="2480166" cy="480131"/>
          </a:xfrm>
          <a:prstGeom prst="rect">
            <a:avLst/>
          </a:prstGeom>
          <a:noFill/>
        </p:spPr>
        <p:txBody>
          <a:bodyPr wrap="none" rtlCol="0">
            <a:spAutoFit/>
          </a:bodyPr>
          <a:lstStyle/>
          <a:p>
            <a:pPr>
              <a:lnSpc>
                <a:spcPct val="90000"/>
              </a:lnSpc>
            </a:pPr>
            <a:r>
              <a:rPr lang="pl-PL" sz="2800" dirty="0">
                <a:solidFill>
                  <a:schemeClr val="bg1"/>
                </a:solidFill>
              </a:rPr>
              <a:t>P A M I Ę T A J?</a:t>
            </a:r>
          </a:p>
        </p:txBody>
      </p:sp>
      <p:pic>
        <p:nvPicPr>
          <p:cNvPr id="10" name="Grafika 9">
            <a:extLst>
              <a:ext uri="{FF2B5EF4-FFF2-40B4-BE49-F238E27FC236}">
                <a16:creationId xmlns:a16="http://schemas.microsoft.com/office/drawing/2014/main" id="{F36BE3B8-51A9-3424-522D-E23CAC021F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39984" y="1136092"/>
            <a:ext cx="648072" cy="972108"/>
          </a:xfrm>
          <a:prstGeom prst="rect">
            <a:avLst/>
          </a:prstGeom>
        </p:spPr>
      </p:pic>
      <p:graphicFrame>
        <p:nvGraphicFramePr>
          <p:cNvPr id="12" name="Tabela 11">
            <a:extLst>
              <a:ext uri="{FF2B5EF4-FFF2-40B4-BE49-F238E27FC236}">
                <a16:creationId xmlns:a16="http://schemas.microsoft.com/office/drawing/2014/main" id="{061F7B3A-7039-1D46-A81D-65415F166E4E}"/>
              </a:ext>
            </a:extLst>
          </p:cNvPr>
          <p:cNvGraphicFramePr>
            <a:graphicFrameLocks noGrp="1"/>
          </p:cNvGraphicFramePr>
          <p:nvPr>
            <p:extLst>
              <p:ext uri="{D42A27DB-BD31-4B8C-83A1-F6EECF244321}">
                <p14:modId xmlns:p14="http://schemas.microsoft.com/office/powerpoint/2010/main" val="1451424883"/>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4" name="Obraz 13" descr="Obraz zawierający godło, herb, symbol, logo&#10;&#10;Opis wygenerowany automatycznie">
            <a:extLst>
              <a:ext uri="{FF2B5EF4-FFF2-40B4-BE49-F238E27FC236}">
                <a16:creationId xmlns:a16="http://schemas.microsoft.com/office/drawing/2014/main" id="{5953B75D-CE95-9171-42AC-0DED733F40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
        <p:nvSpPr>
          <p:cNvPr id="17" name="Tytuł 4">
            <a:extLst>
              <a:ext uri="{FF2B5EF4-FFF2-40B4-BE49-F238E27FC236}">
                <a16:creationId xmlns:a16="http://schemas.microsoft.com/office/drawing/2014/main" id="{982891B3-0849-6A58-06AA-E78219F4C80F}"/>
              </a:ext>
            </a:extLst>
          </p:cNvPr>
          <p:cNvSpPr txBox="1">
            <a:spLocks/>
          </p:cNvSpPr>
          <p:nvPr/>
        </p:nvSpPr>
        <p:spPr>
          <a:xfrm>
            <a:off x="6308996" y="482600"/>
            <a:ext cx="3961368"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EWAKUACJA</a:t>
            </a:r>
          </a:p>
        </p:txBody>
      </p:sp>
      <p:cxnSp>
        <p:nvCxnSpPr>
          <p:cNvPr id="18" name="Łącznik prosty 17">
            <a:extLst>
              <a:ext uri="{FF2B5EF4-FFF2-40B4-BE49-F238E27FC236}">
                <a16:creationId xmlns:a16="http://schemas.microsoft.com/office/drawing/2014/main" id="{69AD00EE-BBB0-467A-B883-96FE222C8926}"/>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20" name="Grafika 19">
            <a:extLst>
              <a:ext uri="{FF2B5EF4-FFF2-40B4-BE49-F238E27FC236}">
                <a16:creationId xmlns:a16="http://schemas.microsoft.com/office/drawing/2014/main" id="{AF6EFD0A-602D-A8BB-9A62-75582AB205B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34572" y="3715872"/>
            <a:ext cx="3096344" cy="2963167"/>
          </a:xfrm>
          <a:prstGeom prst="rect">
            <a:avLst/>
          </a:prstGeom>
        </p:spPr>
      </p:pic>
      <p:sp>
        <p:nvSpPr>
          <p:cNvPr id="2" name="Symbol zastępczy tekstu 6">
            <a:extLst>
              <a:ext uri="{FF2B5EF4-FFF2-40B4-BE49-F238E27FC236}">
                <a16:creationId xmlns:a16="http://schemas.microsoft.com/office/drawing/2014/main" id="{914DC8C2-8DA8-B4A9-9C11-DDF47CFF2281}"/>
              </a:ext>
            </a:extLst>
          </p:cNvPr>
          <p:cNvSpPr txBox="1">
            <a:spLocks/>
          </p:cNvSpPr>
          <p:nvPr/>
        </p:nvSpPr>
        <p:spPr>
          <a:xfrm>
            <a:off x="6308996" y="2108200"/>
            <a:ext cx="5473535" cy="4267200"/>
          </a:xfrm>
          <a:prstGeom prst="rect">
            <a:avLst/>
          </a:prstGeom>
        </p:spPr>
        <p:txBody>
          <a:bodyPr vert="horz" lIns="121899" tIns="60949" rIns="121899" bIns="60949" rtlCol="0">
            <a:normAutofit/>
          </a:bodyPr>
          <a:lstStyle>
            <a:lvl1pPr marL="0" indent="0" algn="l" defTabSz="1218987" rtl="0" eaLnBrk="1" latinLnBrk="0" hangingPunct="1">
              <a:lnSpc>
                <a:spcPct val="90000"/>
              </a:lnSpc>
              <a:spcBef>
                <a:spcPts val="1600"/>
              </a:spcBef>
              <a:buClr>
                <a:schemeClr val="tx2"/>
              </a:buClr>
              <a:buSzPct val="90000"/>
              <a:buFont typeface="Arial" pitchFamily="34" charset="0"/>
              <a:buNone/>
              <a:defRPr sz="1800" kern="1200">
                <a:solidFill>
                  <a:schemeClr val="tx1"/>
                </a:solidFill>
                <a:latin typeface="+mn-lt"/>
                <a:ea typeface="+mn-ea"/>
                <a:cs typeface="+mn-cs"/>
              </a:defRPr>
            </a:lvl1pPr>
            <a:lvl2pPr marL="609493" indent="0" algn="l" defTabSz="1218987" rtl="0" eaLnBrk="1" latinLnBrk="0" hangingPunct="1">
              <a:lnSpc>
                <a:spcPct val="90000"/>
              </a:lnSpc>
              <a:spcBef>
                <a:spcPts val="800"/>
              </a:spcBef>
              <a:buClr>
                <a:schemeClr val="tx2"/>
              </a:buClr>
              <a:buSzPct val="90000"/>
              <a:buFont typeface="Cambria" pitchFamily="18" charset="0"/>
              <a:buNone/>
              <a:defRPr sz="1600"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tx2"/>
              </a:buClr>
              <a:buFont typeface="Arial" pitchFamily="34" charset="0"/>
              <a:buNone/>
              <a:defRPr sz="1300"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9pPr>
          </a:lstStyle>
          <a:p>
            <a:pPr>
              <a:lnSpc>
                <a:spcPct val="120000"/>
              </a:lnSpc>
              <a:spcBef>
                <a:spcPts val="1800"/>
              </a:spcBef>
            </a:pPr>
            <a:r>
              <a:rPr lang="pl-PL" dirty="0"/>
              <a:t>Jeżeli władze lub służby ratownicze zdecydują</a:t>
            </a:r>
            <a:br>
              <a:rPr lang="pl-PL" dirty="0"/>
            </a:br>
            <a:r>
              <a:rPr lang="pl-PL" dirty="0"/>
              <a:t>o ewakuacji, </a:t>
            </a:r>
            <a:r>
              <a:rPr lang="pl-PL" b="1" dirty="0"/>
              <a:t>bezwzględnie zastosuj się do poleceń</a:t>
            </a:r>
            <a:r>
              <a:rPr lang="pl-PL" dirty="0"/>
              <a:t>.</a:t>
            </a:r>
            <a:br>
              <a:rPr lang="pl-PL" dirty="0"/>
            </a:br>
            <a:r>
              <a:rPr lang="pl-PL" dirty="0"/>
              <a:t>Informacje będziesz dostawać na bieżąco ze stron rządowych, alertów RCB, RSO i mediów.</a:t>
            </a:r>
          </a:p>
        </p:txBody>
      </p:sp>
    </p:spTree>
    <p:extLst>
      <p:ext uri="{BB962C8B-B14F-4D97-AF65-F5344CB8AC3E}">
        <p14:creationId xmlns:p14="http://schemas.microsoft.com/office/powerpoint/2010/main" val="1319744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ytuł 12"/>
          <p:cNvSpPr>
            <a:spLocks noGrp="1"/>
          </p:cNvSpPr>
          <p:nvPr>
            <p:ph type="title"/>
          </p:nvPr>
        </p:nvSpPr>
        <p:spPr>
          <a:xfrm>
            <a:off x="914162" y="2636912"/>
            <a:ext cx="10360501" cy="1219200"/>
          </a:xfrm>
        </p:spPr>
        <p:txBody>
          <a:bodyPr rtlCol="0"/>
          <a:lstStyle/>
          <a:p>
            <a:pPr algn="ctr" rtl="0"/>
            <a:r>
              <a:rPr lang="pl" dirty="0"/>
              <a:t>V. PLECAK EWAKUACYJNY</a:t>
            </a:r>
            <a:endParaRPr lang="en-US" dirty="0"/>
          </a:p>
        </p:txBody>
      </p:sp>
      <p:cxnSp>
        <p:nvCxnSpPr>
          <p:cNvPr id="2" name="Łącznik prosty 1">
            <a:extLst>
              <a:ext uri="{FF2B5EF4-FFF2-40B4-BE49-F238E27FC236}">
                <a16:creationId xmlns:a16="http://schemas.microsoft.com/office/drawing/2014/main" id="{646A4C8F-628C-04A6-4725-214D402DA18E}"/>
              </a:ext>
            </a:extLst>
          </p:cNvPr>
          <p:cNvCxnSpPr>
            <a:cxnSpLocks/>
          </p:cNvCxnSpPr>
          <p:nvPr/>
        </p:nvCxnSpPr>
        <p:spPr>
          <a:xfrm>
            <a:off x="1917948" y="3356992"/>
            <a:ext cx="83529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 name="Symbol zastępczy tekstu 5">
            <a:extLst>
              <a:ext uri="{FF2B5EF4-FFF2-40B4-BE49-F238E27FC236}">
                <a16:creationId xmlns:a16="http://schemas.microsoft.com/office/drawing/2014/main" id="{13E0CAA8-0D69-0ABF-40F1-50A2D7ED7A23}"/>
              </a:ext>
            </a:extLst>
          </p:cNvPr>
          <p:cNvSpPr txBox="1">
            <a:spLocks/>
          </p:cNvSpPr>
          <p:nvPr/>
        </p:nvSpPr>
        <p:spPr>
          <a:xfrm>
            <a:off x="914162" y="3501008"/>
            <a:ext cx="10360501" cy="2664296"/>
          </a:xfrm>
          <a:prstGeom prst="rect">
            <a:avLst/>
          </a:prstGeom>
        </p:spPr>
        <p:txBody>
          <a:bodyPr vert="horz" lIns="121899" tIns="60949" rIns="121899" bIns="60949" rtlCol="0">
            <a:normAutofit/>
          </a:bodyPr>
          <a:lst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1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16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14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2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1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a:lstStyle>
          <a:p>
            <a:pPr marL="0" indent="0" algn="ctr">
              <a:lnSpc>
                <a:spcPct val="100000"/>
              </a:lnSpc>
              <a:spcBef>
                <a:spcPts val="0"/>
              </a:spcBef>
              <a:buNone/>
            </a:pPr>
            <a:r>
              <a:rPr lang="pl-PL" dirty="0"/>
              <a:t>Przygotuj podręczny zestaw najbardziej potrzebnych rzeczy. </a:t>
            </a:r>
            <a:br>
              <a:rPr lang="pl-PL" dirty="0"/>
            </a:br>
            <a:r>
              <a:rPr lang="pl-PL" dirty="0"/>
              <a:t>Plecak ewakuacyjny powinien mieć każdy domownik, nawet dzieci.</a:t>
            </a:r>
            <a:endParaRPr lang="pl-PL" sz="2000" dirty="0"/>
          </a:p>
        </p:txBody>
      </p:sp>
      <p:graphicFrame>
        <p:nvGraphicFramePr>
          <p:cNvPr id="9" name="Tabela 8">
            <a:extLst>
              <a:ext uri="{FF2B5EF4-FFF2-40B4-BE49-F238E27FC236}">
                <a16:creationId xmlns:a16="http://schemas.microsoft.com/office/drawing/2014/main" id="{AA857B4E-2467-E700-C5CA-89167B4494C2}"/>
              </a:ext>
            </a:extLst>
          </p:cNvPr>
          <p:cNvGraphicFramePr>
            <a:graphicFrameLocks noGrp="1"/>
          </p:cNvGraphicFramePr>
          <p:nvPr>
            <p:extLst>
              <p:ext uri="{D42A27DB-BD31-4B8C-83A1-F6EECF244321}">
                <p14:modId xmlns:p14="http://schemas.microsoft.com/office/powerpoint/2010/main" val="4244272303"/>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0" name="Obraz 9" descr="Obraz zawierający godło, herb, symbol, logo&#10;&#10;Opis wygenerowany automatycznie">
            <a:extLst>
              <a:ext uri="{FF2B5EF4-FFF2-40B4-BE49-F238E27FC236}">
                <a16:creationId xmlns:a16="http://schemas.microsoft.com/office/drawing/2014/main" id="{2B0FAC03-8496-CE42-5DE6-B52DED3341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1795219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669EF-7C23-5BBE-C3EB-D86709D10160}"/>
            </a:ext>
          </a:extLst>
        </p:cNvPr>
        <p:cNvGrpSpPr/>
        <p:nvPr/>
      </p:nvGrpSpPr>
      <p:grpSpPr>
        <a:xfrm>
          <a:off x="0" y="0"/>
          <a:ext cx="0" cy="0"/>
          <a:chOff x="0" y="0"/>
          <a:chExt cx="0" cy="0"/>
        </a:xfrm>
      </p:grpSpPr>
      <p:sp>
        <p:nvSpPr>
          <p:cNvPr id="13" name="Tytuł 4">
            <a:extLst>
              <a:ext uri="{FF2B5EF4-FFF2-40B4-BE49-F238E27FC236}">
                <a16:creationId xmlns:a16="http://schemas.microsoft.com/office/drawing/2014/main" id="{5E6B26E6-143A-9C1F-0C42-B1715B5BB088}"/>
              </a:ext>
            </a:extLst>
          </p:cNvPr>
          <p:cNvSpPr>
            <a:spLocks noGrp="1"/>
          </p:cNvSpPr>
          <p:nvPr>
            <p:ph type="title"/>
          </p:nvPr>
        </p:nvSpPr>
        <p:spPr>
          <a:xfrm>
            <a:off x="6308996" y="482600"/>
            <a:ext cx="3961368" cy="1422400"/>
          </a:xfrm>
        </p:spPr>
        <p:txBody>
          <a:bodyPr>
            <a:normAutofit/>
          </a:bodyPr>
          <a:lstStyle/>
          <a:p>
            <a:r>
              <a:rPr lang="pl-PL" dirty="0"/>
              <a:t>PLECAK EWAKUACYJNY</a:t>
            </a:r>
          </a:p>
        </p:txBody>
      </p:sp>
      <p:cxnSp>
        <p:nvCxnSpPr>
          <p:cNvPr id="14" name="Łącznik prosty 13">
            <a:extLst>
              <a:ext uri="{FF2B5EF4-FFF2-40B4-BE49-F238E27FC236}">
                <a16:creationId xmlns:a16="http://schemas.microsoft.com/office/drawing/2014/main" id="{3D286C00-27AD-54A1-0CD7-410396ABDC7E}"/>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5" name="pole tekstowe 14">
            <a:extLst>
              <a:ext uri="{FF2B5EF4-FFF2-40B4-BE49-F238E27FC236}">
                <a16:creationId xmlns:a16="http://schemas.microsoft.com/office/drawing/2014/main" id="{36F68CD0-47D4-CA84-9B62-5965ED12C42E}"/>
              </a:ext>
            </a:extLst>
          </p:cNvPr>
          <p:cNvSpPr txBox="1"/>
          <p:nvPr/>
        </p:nvSpPr>
        <p:spPr>
          <a:xfrm>
            <a:off x="7264294" y="6198310"/>
            <a:ext cx="812530" cy="276999"/>
          </a:xfrm>
          <a:prstGeom prst="rect">
            <a:avLst/>
          </a:prstGeom>
          <a:noFill/>
        </p:spPr>
        <p:txBody>
          <a:bodyPr wrap="none" rtlCol="0">
            <a:spAutoFit/>
          </a:bodyPr>
          <a:lstStyle/>
          <a:p>
            <a:r>
              <a:rPr lang="pl-PL" sz="1200" b="1" dirty="0"/>
              <a:t>apteczka</a:t>
            </a:r>
          </a:p>
        </p:txBody>
      </p:sp>
      <p:pic>
        <p:nvPicPr>
          <p:cNvPr id="3" name="Grafika 2">
            <a:extLst>
              <a:ext uri="{FF2B5EF4-FFF2-40B4-BE49-F238E27FC236}">
                <a16:creationId xmlns:a16="http://schemas.microsoft.com/office/drawing/2014/main" id="{452202AA-D66B-36CE-FD4F-E5B9ACA1F5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31629" y="2072681"/>
            <a:ext cx="4456156" cy="4080492"/>
          </a:xfrm>
          <a:prstGeom prst="rect">
            <a:avLst/>
          </a:prstGeom>
        </p:spPr>
      </p:pic>
      <p:sp>
        <p:nvSpPr>
          <p:cNvPr id="5" name="pole tekstowe 4">
            <a:extLst>
              <a:ext uri="{FF2B5EF4-FFF2-40B4-BE49-F238E27FC236}">
                <a16:creationId xmlns:a16="http://schemas.microsoft.com/office/drawing/2014/main" id="{5A12A727-757C-D4C5-66BF-78C8812C8713}"/>
              </a:ext>
            </a:extLst>
          </p:cNvPr>
          <p:cNvSpPr txBox="1"/>
          <p:nvPr/>
        </p:nvSpPr>
        <p:spPr>
          <a:xfrm>
            <a:off x="8386863" y="6153172"/>
            <a:ext cx="1480919" cy="461665"/>
          </a:xfrm>
          <a:prstGeom prst="rect">
            <a:avLst/>
          </a:prstGeom>
          <a:noFill/>
        </p:spPr>
        <p:txBody>
          <a:bodyPr wrap="square" rtlCol="0">
            <a:spAutoFit/>
          </a:bodyPr>
          <a:lstStyle/>
          <a:p>
            <a:pPr algn="ctr"/>
            <a:r>
              <a:rPr lang="pl-PL" sz="1200" b="1" dirty="0"/>
              <a:t>filtr do</a:t>
            </a:r>
          </a:p>
          <a:p>
            <a:pPr algn="ctr"/>
            <a:r>
              <a:rPr lang="pl-PL" sz="1200" b="1" dirty="0"/>
              <a:t>uzdatniania wody</a:t>
            </a:r>
          </a:p>
        </p:txBody>
      </p:sp>
      <p:sp>
        <p:nvSpPr>
          <p:cNvPr id="6" name="pole tekstowe 5">
            <a:extLst>
              <a:ext uri="{FF2B5EF4-FFF2-40B4-BE49-F238E27FC236}">
                <a16:creationId xmlns:a16="http://schemas.microsoft.com/office/drawing/2014/main" id="{D50F4B2B-4F03-BB2F-89AE-1C9D1194EC6F}"/>
              </a:ext>
            </a:extLst>
          </p:cNvPr>
          <p:cNvSpPr txBox="1"/>
          <p:nvPr/>
        </p:nvSpPr>
        <p:spPr>
          <a:xfrm>
            <a:off x="7534572" y="3974427"/>
            <a:ext cx="1117101" cy="276999"/>
          </a:xfrm>
          <a:prstGeom prst="rect">
            <a:avLst/>
          </a:prstGeom>
          <a:noFill/>
        </p:spPr>
        <p:txBody>
          <a:bodyPr wrap="none" rtlCol="0">
            <a:spAutoFit/>
          </a:bodyPr>
          <a:lstStyle/>
          <a:p>
            <a:r>
              <a:rPr lang="pl-PL" sz="1200" b="1" dirty="0"/>
              <a:t>leki osobiste</a:t>
            </a:r>
          </a:p>
        </p:txBody>
      </p:sp>
      <p:sp>
        <p:nvSpPr>
          <p:cNvPr id="7" name="pole tekstowe 6">
            <a:extLst>
              <a:ext uri="{FF2B5EF4-FFF2-40B4-BE49-F238E27FC236}">
                <a16:creationId xmlns:a16="http://schemas.microsoft.com/office/drawing/2014/main" id="{BA8E3AAD-072C-29BD-C6E1-DA80BF40B59D}"/>
              </a:ext>
            </a:extLst>
          </p:cNvPr>
          <p:cNvSpPr txBox="1"/>
          <p:nvPr/>
        </p:nvSpPr>
        <p:spPr>
          <a:xfrm>
            <a:off x="6120248" y="4722168"/>
            <a:ext cx="991875" cy="461665"/>
          </a:xfrm>
          <a:prstGeom prst="rect">
            <a:avLst/>
          </a:prstGeom>
          <a:noFill/>
        </p:spPr>
        <p:txBody>
          <a:bodyPr wrap="none" rtlCol="0">
            <a:spAutoFit/>
          </a:bodyPr>
          <a:lstStyle/>
          <a:p>
            <a:pPr algn="r"/>
            <a:r>
              <a:rPr lang="pl-PL" sz="1200" b="1" dirty="0"/>
              <a:t>środki do </a:t>
            </a:r>
          </a:p>
          <a:p>
            <a:pPr algn="r"/>
            <a:r>
              <a:rPr lang="pl-PL" sz="1200" b="1" dirty="0"/>
              <a:t>dezynfekcji</a:t>
            </a:r>
          </a:p>
        </p:txBody>
      </p:sp>
      <p:sp>
        <p:nvSpPr>
          <p:cNvPr id="8" name="pole tekstowe 7">
            <a:extLst>
              <a:ext uri="{FF2B5EF4-FFF2-40B4-BE49-F238E27FC236}">
                <a16:creationId xmlns:a16="http://schemas.microsoft.com/office/drawing/2014/main" id="{C471F4B8-A1C9-2E6A-8893-D63FC05BCA84}"/>
              </a:ext>
            </a:extLst>
          </p:cNvPr>
          <p:cNvSpPr txBox="1"/>
          <p:nvPr/>
        </p:nvSpPr>
        <p:spPr>
          <a:xfrm>
            <a:off x="9154616" y="3849275"/>
            <a:ext cx="1347933" cy="276999"/>
          </a:xfrm>
          <a:prstGeom prst="rect">
            <a:avLst/>
          </a:prstGeom>
          <a:noFill/>
        </p:spPr>
        <p:txBody>
          <a:bodyPr wrap="none" rtlCol="0">
            <a:spAutoFit/>
          </a:bodyPr>
          <a:lstStyle/>
          <a:p>
            <a:r>
              <a:rPr lang="pl-PL" sz="1200" b="1" dirty="0"/>
              <a:t>radio na baterie</a:t>
            </a:r>
          </a:p>
        </p:txBody>
      </p:sp>
      <p:sp>
        <p:nvSpPr>
          <p:cNvPr id="9" name="pole tekstowe 8">
            <a:extLst>
              <a:ext uri="{FF2B5EF4-FFF2-40B4-BE49-F238E27FC236}">
                <a16:creationId xmlns:a16="http://schemas.microsoft.com/office/drawing/2014/main" id="{298A51F3-4E82-9DB8-730C-960C6E9B4400}"/>
              </a:ext>
            </a:extLst>
          </p:cNvPr>
          <p:cNvSpPr txBox="1"/>
          <p:nvPr/>
        </p:nvSpPr>
        <p:spPr>
          <a:xfrm>
            <a:off x="10630916" y="3198167"/>
            <a:ext cx="1215717" cy="461665"/>
          </a:xfrm>
          <a:prstGeom prst="rect">
            <a:avLst/>
          </a:prstGeom>
          <a:noFill/>
        </p:spPr>
        <p:txBody>
          <a:bodyPr wrap="none" rtlCol="0">
            <a:spAutoFit/>
          </a:bodyPr>
          <a:lstStyle/>
          <a:p>
            <a:r>
              <a:rPr lang="pl-PL" sz="1200" b="1" dirty="0"/>
              <a:t>zabezpieczone</a:t>
            </a:r>
          </a:p>
          <a:p>
            <a:r>
              <a:rPr lang="pl-PL" sz="1200" b="1" dirty="0"/>
              <a:t>dokumenty</a:t>
            </a:r>
          </a:p>
        </p:txBody>
      </p:sp>
      <p:sp>
        <p:nvSpPr>
          <p:cNvPr id="11" name="pole tekstowe 10">
            <a:extLst>
              <a:ext uri="{FF2B5EF4-FFF2-40B4-BE49-F238E27FC236}">
                <a16:creationId xmlns:a16="http://schemas.microsoft.com/office/drawing/2014/main" id="{DCEBAB6D-151A-9064-61DE-89C746C842E0}"/>
              </a:ext>
            </a:extLst>
          </p:cNvPr>
          <p:cNvSpPr txBox="1"/>
          <p:nvPr/>
        </p:nvSpPr>
        <p:spPr>
          <a:xfrm>
            <a:off x="10454459" y="6191382"/>
            <a:ext cx="1561518" cy="461665"/>
          </a:xfrm>
          <a:prstGeom prst="rect">
            <a:avLst/>
          </a:prstGeom>
          <a:noFill/>
        </p:spPr>
        <p:txBody>
          <a:bodyPr wrap="none" rtlCol="0">
            <a:spAutoFit/>
          </a:bodyPr>
          <a:lstStyle/>
          <a:p>
            <a:pPr algn="r"/>
            <a:r>
              <a:rPr lang="pl-PL" sz="1200" b="1" dirty="0"/>
              <a:t>kopie dokumentów</a:t>
            </a:r>
          </a:p>
          <a:p>
            <a:pPr algn="r"/>
            <a:r>
              <a:rPr lang="pl-PL" sz="1200" b="1" dirty="0"/>
              <a:t>na </a:t>
            </a:r>
            <a:r>
              <a:rPr lang="pl-PL" sz="1200" b="1" dirty="0" err="1"/>
              <a:t>PenDrive</a:t>
            </a:r>
            <a:endParaRPr lang="pl-PL" sz="1200" b="1" dirty="0"/>
          </a:p>
        </p:txBody>
      </p:sp>
      <p:sp>
        <p:nvSpPr>
          <p:cNvPr id="12" name="pole tekstowe 11">
            <a:extLst>
              <a:ext uri="{FF2B5EF4-FFF2-40B4-BE49-F238E27FC236}">
                <a16:creationId xmlns:a16="http://schemas.microsoft.com/office/drawing/2014/main" id="{8FB7D513-7BD3-690B-E14A-F0527C265FA1}"/>
              </a:ext>
            </a:extLst>
          </p:cNvPr>
          <p:cNvSpPr txBox="1"/>
          <p:nvPr/>
        </p:nvSpPr>
        <p:spPr>
          <a:xfrm>
            <a:off x="11287452" y="5045333"/>
            <a:ext cx="787010" cy="276999"/>
          </a:xfrm>
          <a:prstGeom prst="rect">
            <a:avLst/>
          </a:prstGeom>
          <a:noFill/>
        </p:spPr>
        <p:txBody>
          <a:bodyPr wrap="none" rtlCol="0">
            <a:spAutoFit/>
          </a:bodyPr>
          <a:lstStyle/>
          <a:p>
            <a:r>
              <a:rPr lang="pl-PL" sz="1200" b="1" dirty="0"/>
              <a:t>gotówka</a:t>
            </a:r>
          </a:p>
        </p:txBody>
      </p:sp>
      <p:sp>
        <p:nvSpPr>
          <p:cNvPr id="28" name="Symbol zastępczy obrazu 8">
            <a:extLst>
              <a:ext uri="{FF2B5EF4-FFF2-40B4-BE49-F238E27FC236}">
                <a16:creationId xmlns:a16="http://schemas.microsoft.com/office/drawing/2014/main" id="{17DA6289-03F5-0688-4F77-D206494224F1}"/>
              </a:ext>
            </a:extLst>
          </p:cNvPr>
          <p:cNvSpPr>
            <a:spLocks noGrp="1"/>
          </p:cNvSpPr>
          <p:nvPr>
            <p:ph type="pic" idx="1"/>
          </p:nvPr>
        </p:nvSpPr>
        <p:spPr>
          <a:xfrm>
            <a:off x="507868" y="980731"/>
            <a:ext cx="5427434" cy="5343870"/>
          </a:xfrm>
        </p:spPr>
        <p:txBody>
          <a:bodyPr>
            <a:normAutofit/>
          </a:bodyPr>
          <a:lstStyle/>
          <a:p>
            <a:pPr marL="285750" indent="-285750">
              <a:buFont typeface="Wingdings" panose="05000000000000000000" pitchFamily="2" charset="2"/>
              <a:buChar char="§"/>
            </a:pPr>
            <a:r>
              <a:rPr lang="pl-PL" sz="2400" b="1" dirty="0"/>
              <a:t>Woda butelkowana</a:t>
            </a:r>
            <a:r>
              <a:rPr lang="pl-PL" dirty="0"/>
              <a:t>, filtry lub tabletki</a:t>
            </a:r>
            <a:br>
              <a:rPr lang="pl-PL" dirty="0"/>
            </a:br>
            <a:r>
              <a:rPr lang="pl-PL" dirty="0"/>
              <a:t>do uzdatniania wody.</a:t>
            </a:r>
          </a:p>
          <a:p>
            <a:pPr marL="285750" indent="-285750">
              <a:buFont typeface="Wingdings" panose="05000000000000000000" pitchFamily="2" charset="2"/>
              <a:buChar char="§"/>
            </a:pPr>
            <a:r>
              <a:rPr lang="pl-PL" sz="2400" b="1" dirty="0"/>
              <a:t>Apteczka</a:t>
            </a:r>
            <a:r>
              <a:rPr lang="pl-PL" dirty="0"/>
              <a:t> i leki osobiste, środki higieniczne</a:t>
            </a:r>
            <a:br>
              <a:rPr lang="pl-PL" dirty="0"/>
            </a:br>
            <a:r>
              <a:rPr lang="pl-PL" dirty="0"/>
              <a:t>i do dezynfekcji.</a:t>
            </a:r>
          </a:p>
          <a:p>
            <a:pPr marL="285750" indent="-285750">
              <a:buFont typeface="Wingdings" panose="05000000000000000000" pitchFamily="2" charset="2"/>
              <a:buChar char="§"/>
            </a:pPr>
            <a:r>
              <a:rPr lang="pl-PL" sz="2400" b="1" dirty="0"/>
              <a:t>Dokumenty</a:t>
            </a:r>
            <a:r>
              <a:rPr lang="pl-PL" dirty="0"/>
              <a:t>, kopie na </a:t>
            </a:r>
            <a:r>
              <a:rPr lang="pl-PL" dirty="0" err="1"/>
              <a:t>pendrivie</a:t>
            </a:r>
            <a:r>
              <a:rPr lang="pl-PL" dirty="0"/>
              <a:t> i gotówka</a:t>
            </a:r>
            <a:br>
              <a:rPr lang="pl-PL" dirty="0"/>
            </a:br>
            <a:r>
              <a:rPr lang="pl-PL" dirty="0"/>
              <a:t>w różnych nominałach.</a:t>
            </a:r>
          </a:p>
          <a:p>
            <a:pPr marL="285750" indent="-285750">
              <a:buFont typeface="Wingdings" panose="05000000000000000000" pitchFamily="2" charset="2"/>
              <a:buChar char="§"/>
            </a:pPr>
            <a:r>
              <a:rPr lang="pl-PL" sz="2400" b="1" dirty="0"/>
              <a:t>Latarka i radio </a:t>
            </a:r>
            <a:r>
              <a:rPr lang="pl-PL" dirty="0"/>
              <a:t>na baterie lub na korbkę, naładowany telefon i </a:t>
            </a:r>
            <a:r>
              <a:rPr lang="pl-PL" dirty="0" err="1"/>
              <a:t>powerbank</a:t>
            </a:r>
            <a:r>
              <a:rPr lang="pl-PL" dirty="0"/>
              <a:t>, ładowarka, pasujące kable i zapasowe baterie.</a:t>
            </a:r>
          </a:p>
        </p:txBody>
      </p:sp>
      <p:sp>
        <p:nvSpPr>
          <p:cNvPr id="29" name="pole tekstowe 28">
            <a:extLst>
              <a:ext uri="{FF2B5EF4-FFF2-40B4-BE49-F238E27FC236}">
                <a16:creationId xmlns:a16="http://schemas.microsoft.com/office/drawing/2014/main" id="{FADD956E-4923-9DAD-EF30-F6340097F7EE}"/>
              </a:ext>
            </a:extLst>
          </p:cNvPr>
          <p:cNvSpPr txBox="1"/>
          <p:nvPr/>
        </p:nvSpPr>
        <p:spPr>
          <a:xfrm>
            <a:off x="9304527" y="4740547"/>
            <a:ext cx="695255" cy="276999"/>
          </a:xfrm>
          <a:prstGeom prst="rect">
            <a:avLst/>
          </a:prstGeom>
          <a:noFill/>
        </p:spPr>
        <p:txBody>
          <a:bodyPr wrap="none" rtlCol="0">
            <a:spAutoFit/>
          </a:bodyPr>
          <a:lstStyle/>
          <a:p>
            <a:r>
              <a:rPr lang="pl-PL" sz="1200" b="1" dirty="0"/>
              <a:t>latarka</a:t>
            </a:r>
          </a:p>
        </p:txBody>
      </p:sp>
      <p:graphicFrame>
        <p:nvGraphicFramePr>
          <p:cNvPr id="18" name="Tabela 17">
            <a:extLst>
              <a:ext uri="{FF2B5EF4-FFF2-40B4-BE49-F238E27FC236}">
                <a16:creationId xmlns:a16="http://schemas.microsoft.com/office/drawing/2014/main" id="{60896CFD-8F2C-56EB-6DD9-4115B6B1BD0C}"/>
              </a:ext>
            </a:extLst>
          </p:cNvPr>
          <p:cNvGraphicFramePr>
            <a:graphicFrameLocks noGrp="1"/>
          </p:cNvGraphicFramePr>
          <p:nvPr>
            <p:extLst>
              <p:ext uri="{D42A27DB-BD31-4B8C-83A1-F6EECF244321}">
                <p14:modId xmlns:p14="http://schemas.microsoft.com/office/powerpoint/2010/main" val="3022278978"/>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9" name="Obraz 18" descr="Obraz zawierający godło, herb, symbol, logo&#10;&#10;Opis wygenerowany automatycznie">
            <a:extLst>
              <a:ext uri="{FF2B5EF4-FFF2-40B4-BE49-F238E27FC236}">
                <a16:creationId xmlns:a16="http://schemas.microsoft.com/office/drawing/2014/main" id="{8AD27D9F-59D5-B382-61F9-22BD7C52FD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1385399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41459-BE75-0BAA-FDDE-7054BE1F8063}"/>
            </a:ext>
          </a:extLst>
        </p:cNvPr>
        <p:cNvGrpSpPr/>
        <p:nvPr/>
      </p:nvGrpSpPr>
      <p:grpSpPr>
        <a:xfrm>
          <a:off x="0" y="0"/>
          <a:ext cx="0" cy="0"/>
          <a:chOff x="0" y="0"/>
          <a:chExt cx="0" cy="0"/>
        </a:xfrm>
      </p:grpSpPr>
      <p:sp>
        <p:nvSpPr>
          <p:cNvPr id="10" name="Symbol zastępczy obrazu 8">
            <a:extLst>
              <a:ext uri="{FF2B5EF4-FFF2-40B4-BE49-F238E27FC236}">
                <a16:creationId xmlns:a16="http://schemas.microsoft.com/office/drawing/2014/main" id="{E19362D7-19E2-DA8E-8519-6D70C15A713C}"/>
              </a:ext>
            </a:extLst>
          </p:cNvPr>
          <p:cNvSpPr>
            <a:spLocks noGrp="1"/>
          </p:cNvSpPr>
          <p:nvPr>
            <p:ph type="pic" idx="1"/>
          </p:nvPr>
        </p:nvSpPr>
        <p:spPr>
          <a:xfrm>
            <a:off x="507868" y="908720"/>
            <a:ext cx="5427434" cy="5697503"/>
          </a:xfrm>
        </p:spPr>
        <p:txBody>
          <a:bodyPr>
            <a:normAutofit/>
          </a:bodyPr>
          <a:lstStyle/>
          <a:p>
            <a:pPr marL="285750" indent="-285750">
              <a:buFont typeface="Wingdings" panose="05000000000000000000" pitchFamily="2" charset="2"/>
              <a:buChar char="§"/>
            </a:pPr>
            <a:r>
              <a:rPr lang="pl-PL" dirty="0"/>
              <a:t> Scyzoryk lub multitool, zapalniczka, worki na śmieci, mapy drukowane.</a:t>
            </a:r>
          </a:p>
          <a:p>
            <a:pPr marL="285750" indent="-285750">
              <a:buFont typeface="Wingdings" panose="05000000000000000000" pitchFamily="2" charset="2"/>
              <a:buChar char="§"/>
            </a:pPr>
            <a:r>
              <a:rPr lang="pl-PL" dirty="0"/>
              <a:t> </a:t>
            </a:r>
            <a:r>
              <a:rPr lang="pl-PL" sz="2400" b="1" dirty="0"/>
              <a:t>Żywność </a:t>
            </a:r>
            <a:r>
              <a:rPr lang="pl-PL" sz="2400" b="1" dirty="0" err="1"/>
              <a:t>wysokoodżywcza</a:t>
            </a:r>
            <a:r>
              <a:rPr lang="pl-PL" sz="2400" b="1" dirty="0"/>
              <a:t> </a:t>
            </a:r>
            <a:r>
              <a:rPr lang="pl-PL" dirty="0"/>
              <a:t>gotowa do spożycia (batony energetyczne, suszone owoce, bakalie itp.).</a:t>
            </a:r>
          </a:p>
          <a:p>
            <a:pPr marL="285750" indent="-285750">
              <a:buFont typeface="Wingdings" panose="05000000000000000000" pitchFamily="2" charset="2"/>
              <a:buChar char="§"/>
            </a:pPr>
            <a:r>
              <a:rPr lang="pl-PL" dirty="0"/>
              <a:t> Ważna rzecz osobista, np. </a:t>
            </a:r>
            <a:r>
              <a:rPr lang="pl-PL" sz="2400" b="1" dirty="0"/>
              <a:t>zdjęcie</a:t>
            </a:r>
            <a:r>
              <a:rPr lang="pl-PL" dirty="0"/>
              <a:t>, pamiątka rodzinna.</a:t>
            </a:r>
          </a:p>
          <a:p>
            <a:pPr marL="285750" indent="-285750">
              <a:buFont typeface="Wingdings" panose="05000000000000000000" pitchFamily="2" charset="2"/>
              <a:buChar char="§"/>
            </a:pPr>
            <a:r>
              <a:rPr lang="pl-PL" b="1" dirty="0"/>
              <a:t> </a:t>
            </a:r>
            <a:r>
              <a:rPr lang="pl-PL" sz="2400" b="1" dirty="0"/>
              <a:t>Ubranie </a:t>
            </a:r>
            <a:r>
              <a:rPr lang="pl-PL" dirty="0"/>
              <a:t>dopasowane do pory roku, odzież przeciwdeszczowa, śpiwór, karimata, folia termiczna.</a:t>
            </a:r>
          </a:p>
          <a:p>
            <a:pPr marL="285750" indent="-285750">
              <a:buFont typeface="Wingdings" panose="05000000000000000000" pitchFamily="2" charset="2"/>
              <a:buChar char="§"/>
            </a:pPr>
            <a:r>
              <a:rPr lang="pl-PL" dirty="0"/>
              <a:t> Alternatywna łączność (np. walkie-talkie).</a:t>
            </a:r>
          </a:p>
        </p:txBody>
      </p:sp>
      <p:sp>
        <p:nvSpPr>
          <p:cNvPr id="13" name="Tytuł 4">
            <a:extLst>
              <a:ext uri="{FF2B5EF4-FFF2-40B4-BE49-F238E27FC236}">
                <a16:creationId xmlns:a16="http://schemas.microsoft.com/office/drawing/2014/main" id="{759650AC-49DF-FF95-9638-554A496159AD}"/>
              </a:ext>
            </a:extLst>
          </p:cNvPr>
          <p:cNvSpPr>
            <a:spLocks noGrp="1"/>
          </p:cNvSpPr>
          <p:nvPr>
            <p:ph type="title"/>
          </p:nvPr>
        </p:nvSpPr>
        <p:spPr>
          <a:xfrm>
            <a:off x="6308996" y="482600"/>
            <a:ext cx="3961368" cy="1422400"/>
          </a:xfrm>
        </p:spPr>
        <p:txBody>
          <a:bodyPr>
            <a:normAutofit/>
          </a:bodyPr>
          <a:lstStyle/>
          <a:p>
            <a:r>
              <a:rPr lang="pl-PL" dirty="0"/>
              <a:t>PLECAK EWAKUACYJNY</a:t>
            </a:r>
          </a:p>
        </p:txBody>
      </p:sp>
      <p:cxnSp>
        <p:nvCxnSpPr>
          <p:cNvPr id="14" name="Łącznik prosty 13">
            <a:extLst>
              <a:ext uri="{FF2B5EF4-FFF2-40B4-BE49-F238E27FC236}">
                <a16:creationId xmlns:a16="http://schemas.microsoft.com/office/drawing/2014/main" id="{5A51FD1D-CB45-887B-AF18-3F9BC77C2E8C}"/>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5" name="pole tekstowe 14">
            <a:extLst>
              <a:ext uri="{FF2B5EF4-FFF2-40B4-BE49-F238E27FC236}">
                <a16:creationId xmlns:a16="http://schemas.microsoft.com/office/drawing/2014/main" id="{CDDEC15B-1ACD-EADE-0B45-730A25891284}"/>
              </a:ext>
            </a:extLst>
          </p:cNvPr>
          <p:cNvSpPr txBox="1"/>
          <p:nvPr/>
        </p:nvSpPr>
        <p:spPr>
          <a:xfrm>
            <a:off x="6323143" y="4399376"/>
            <a:ext cx="1099147" cy="646331"/>
          </a:xfrm>
          <a:prstGeom prst="rect">
            <a:avLst/>
          </a:prstGeom>
          <a:noFill/>
        </p:spPr>
        <p:txBody>
          <a:bodyPr wrap="none" rtlCol="0">
            <a:spAutoFit/>
          </a:bodyPr>
          <a:lstStyle/>
          <a:p>
            <a:r>
              <a:rPr lang="pl-PL" sz="1200" b="1" dirty="0"/>
              <a:t>ubranie</a:t>
            </a:r>
          </a:p>
          <a:p>
            <a:r>
              <a:rPr lang="pl-PL" sz="1200" b="1" dirty="0"/>
              <a:t>dopasowane</a:t>
            </a:r>
          </a:p>
          <a:p>
            <a:r>
              <a:rPr lang="pl-PL" sz="1200" b="1" dirty="0"/>
              <a:t>do pory roku</a:t>
            </a:r>
          </a:p>
        </p:txBody>
      </p:sp>
      <p:pic>
        <p:nvPicPr>
          <p:cNvPr id="4" name="Grafika 3">
            <a:extLst>
              <a:ext uri="{FF2B5EF4-FFF2-40B4-BE49-F238E27FC236}">
                <a16:creationId xmlns:a16="http://schemas.microsoft.com/office/drawing/2014/main" id="{43D7D5BA-6033-76EC-85FB-497E44E32C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22573" y="2203004"/>
            <a:ext cx="3456384" cy="4037934"/>
          </a:xfrm>
          <a:prstGeom prst="rect">
            <a:avLst/>
          </a:prstGeom>
        </p:spPr>
      </p:pic>
      <p:sp>
        <p:nvSpPr>
          <p:cNvPr id="5" name="pole tekstowe 4">
            <a:extLst>
              <a:ext uri="{FF2B5EF4-FFF2-40B4-BE49-F238E27FC236}">
                <a16:creationId xmlns:a16="http://schemas.microsoft.com/office/drawing/2014/main" id="{F5C971CA-C088-8B02-4551-304ACCA9F58F}"/>
              </a:ext>
            </a:extLst>
          </p:cNvPr>
          <p:cNvSpPr txBox="1"/>
          <p:nvPr/>
        </p:nvSpPr>
        <p:spPr>
          <a:xfrm>
            <a:off x="7803044" y="1957423"/>
            <a:ext cx="812787" cy="276999"/>
          </a:xfrm>
          <a:prstGeom prst="rect">
            <a:avLst/>
          </a:prstGeom>
          <a:noFill/>
        </p:spPr>
        <p:txBody>
          <a:bodyPr wrap="none" rtlCol="0">
            <a:spAutoFit/>
          </a:bodyPr>
          <a:lstStyle/>
          <a:p>
            <a:r>
              <a:rPr lang="pl-PL" sz="1200" b="1" dirty="0"/>
              <a:t>scyzoryk</a:t>
            </a:r>
          </a:p>
        </p:txBody>
      </p:sp>
      <p:sp>
        <p:nvSpPr>
          <p:cNvPr id="6" name="pole tekstowe 5">
            <a:extLst>
              <a:ext uri="{FF2B5EF4-FFF2-40B4-BE49-F238E27FC236}">
                <a16:creationId xmlns:a16="http://schemas.microsoft.com/office/drawing/2014/main" id="{C0B70556-F0E8-DD8E-D6E7-0990BBFDAA78}"/>
              </a:ext>
            </a:extLst>
          </p:cNvPr>
          <p:cNvSpPr txBox="1"/>
          <p:nvPr/>
        </p:nvSpPr>
        <p:spPr>
          <a:xfrm>
            <a:off x="10717144" y="2771223"/>
            <a:ext cx="1354757" cy="1015663"/>
          </a:xfrm>
          <a:prstGeom prst="rect">
            <a:avLst/>
          </a:prstGeom>
          <a:noFill/>
        </p:spPr>
        <p:txBody>
          <a:bodyPr wrap="square" rtlCol="0">
            <a:spAutoFit/>
          </a:bodyPr>
          <a:lstStyle/>
          <a:p>
            <a:pPr algn="ctr"/>
            <a:r>
              <a:rPr lang="pl-PL" sz="1200" b="1" dirty="0"/>
              <a:t>zdjęcia bliskich</a:t>
            </a:r>
          </a:p>
          <a:p>
            <a:pPr algn="ctr"/>
            <a:r>
              <a:rPr lang="pl-PL" sz="1200" b="1" dirty="0"/>
              <a:t>(bardzo ważne</a:t>
            </a:r>
          </a:p>
          <a:p>
            <a:pPr algn="ctr"/>
            <a:r>
              <a:rPr lang="pl-PL" sz="1200" b="1" dirty="0"/>
              <a:t>w przypadku</a:t>
            </a:r>
          </a:p>
          <a:p>
            <a:pPr algn="ctr"/>
            <a:r>
              <a:rPr lang="pl-PL" sz="1200" b="1" dirty="0"/>
              <a:t>gdy zaczniesz </a:t>
            </a:r>
          </a:p>
          <a:p>
            <a:pPr algn="ctr"/>
            <a:r>
              <a:rPr lang="pl-PL" sz="1200" b="1" dirty="0"/>
              <a:t>kogoś szukać)</a:t>
            </a:r>
          </a:p>
        </p:txBody>
      </p:sp>
      <p:sp>
        <p:nvSpPr>
          <p:cNvPr id="7" name="pole tekstowe 6">
            <a:extLst>
              <a:ext uri="{FF2B5EF4-FFF2-40B4-BE49-F238E27FC236}">
                <a16:creationId xmlns:a16="http://schemas.microsoft.com/office/drawing/2014/main" id="{8A2D663B-F1C2-B1B9-3462-F70D4EE45D5A}"/>
              </a:ext>
            </a:extLst>
          </p:cNvPr>
          <p:cNvSpPr txBox="1"/>
          <p:nvPr/>
        </p:nvSpPr>
        <p:spPr>
          <a:xfrm>
            <a:off x="8811823" y="2107904"/>
            <a:ext cx="1458541" cy="461665"/>
          </a:xfrm>
          <a:prstGeom prst="rect">
            <a:avLst/>
          </a:prstGeom>
          <a:noFill/>
        </p:spPr>
        <p:txBody>
          <a:bodyPr wrap="none" rtlCol="0">
            <a:spAutoFit/>
          </a:bodyPr>
          <a:lstStyle/>
          <a:p>
            <a:pPr algn="ctr"/>
            <a:r>
              <a:rPr lang="pl-PL" sz="1200" b="1" dirty="0"/>
              <a:t>żywność</a:t>
            </a:r>
          </a:p>
          <a:p>
            <a:pPr algn="ctr"/>
            <a:r>
              <a:rPr lang="pl-PL" sz="1200" b="1" dirty="0" err="1"/>
              <a:t>wysokoodżywcza</a:t>
            </a:r>
            <a:endParaRPr lang="pl-PL" sz="1200" b="1" dirty="0"/>
          </a:p>
        </p:txBody>
      </p:sp>
      <p:sp>
        <p:nvSpPr>
          <p:cNvPr id="8" name="pole tekstowe 7">
            <a:extLst>
              <a:ext uri="{FF2B5EF4-FFF2-40B4-BE49-F238E27FC236}">
                <a16:creationId xmlns:a16="http://schemas.microsoft.com/office/drawing/2014/main" id="{C2102878-C7B5-EEED-C687-78C818AE06C8}"/>
              </a:ext>
            </a:extLst>
          </p:cNvPr>
          <p:cNvSpPr txBox="1"/>
          <p:nvPr/>
        </p:nvSpPr>
        <p:spPr>
          <a:xfrm>
            <a:off x="6430485" y="2856314"/>
            <a:ext cx="1318759" cy="276999"/>
          </a:xfrm>
          <a:prstGeom prst="rect">
            <a:avLst/>
          </a:prstGeom>
          <a:noFill/>
        </p:spPr>
        <p:txBody>
          <a:bodyPr wrap="none" rtlCol="0">
            <a:spAutoFit/>
          </a:bodyPr>
          <a:lstStyle/>
          <a:p>
            <a:r>
              <a:rPr lang="pl-PL" sz="1200" b="1" dirty="0"/>
              <a:t>worki na śmieci</a:t>
            </a:r>
          </a:p>
        </p:txBody>
      </p:sp>
      <p:sp>
        <p:nvSpPr>
          <p:cNvPr id="9" name="pole tekstowe 8">
            <a:extLst>
              <a:ext uri="{FF2B5EF4-FFF2-40B4-BE49-F238E27FC236}">
                <a16:creationId xmlns:a16="http://schemas.microsoft.com/office/drawing/2014/main" id="{FD5D8B80-2FCE-26C2-CB42-6861B60200E0}"/>
              </a:ext>
            </a:extLst>
          </p:cNvPr>
          <p:cNvSpPr txBox="1"/>
          <p:nvPr/>
        </p:nvSpPr>
        <p:spPr>
          <a:xfrm>
            <a:off x="8054879" y="2917198"/>
            <a:ext cx="1021433" cy="276999"/>
          </a:xfrm>
          <a:prstGeom prst="rect">
            <a:avLst/>
          </a:prstGeom>
          <a:noFill/>
        </p:spPr>
        <p:txBody>
          <a:bodyPr wrap="none" rtlCol="0">
            <a:spAutoFit/>
          </a:bodyPr>
          <a:lstStyle/>
          <a:p>
            <a:r>
              <a:rPr lang="pl-PL" sz="1200" b="1" dirty="0"/>
              <a:t>zapalniczka</a:t>
            </a:r>
          </a:p>
        </p:txBody>
      </p:sp>
      <p:sp>
        <p:nvSpPr>
          <p:cNvPr id="11" name="pole tekstowe 10">
            <a:extLst>
              <a:ext uri="{FF2B5EF4-FFF2-40B4-BE49-F238E27FC236}">
                <a16:creationId xmlns:a16="http://schemas.microsoft.com/office/drawing/2014/main" id="{C45AFAC6-1FE8-433E-E809-ECD913994163}"/>
              </a:ext>
            </a:extLst>
          </p:cNvPr>
          <p:cNvSpPr txBox="1"/>
          <p:nvPr/>
        </p:nvSpPr>
        <p:spPr>
          <a:xfrm>
            <a:off x="7989527" y="6141132"/>
            <a:ext cx="895886" cy="461665"/>
          </a:xfrm>
          <a:prstGeom prst="rect">
            <a:avLst/>
          </a:prstGeom>
          <a:noFill/>
        </p:spPr>
        <p:txBody>
          <a:bodyPr wrap="none" rtlCol="0">
            <a:spAutoFit/>
          </a:bodyPr>
          <a:lstStyle/>
          <a:p>
            <a:pPr algn="ctr"/>
            <a:r>
              <a:rPr lang="pl-PL" sz="1200" b="1" dirty="0"/>
              <a:t>folia</a:t>
            </a:r>
          </a:p>
          <a:p>
            <a:pPr algn="ctr"/>
            <a:r>
              <a:rPr lang="pl-PL" sz="1200" b="1" dirty="0"/>
              <a:t>termiczna</a:t>
            </a:r>
          </a:p>
        </p:txBody>
      </p:sp>
      <p:sp>
        <p:nvSpPr>
          <p:cNvPr id="12" name="pole tekstowe 11">
            <a:extLst>
              <a:ext uri="{FF2B5EF4-FFF2-40B4-BE49-F238E27FC236}">
                <a16:creationId xmlns:a16="http://schemas.microsoft.com/office/drawing/2014/main" id="{2C868434-70F3-6C23-2230-D230B6E72F5C}"/>
              </a:ext>
            </a:extLst>
          </p:cNvPr>
          <p:cNvSpPr txBox="1"/>
          <p:nvPr/>
        </p:nvSpPr>
        <p:spPr>
          <a:xfrm>
            <a:off x="9783071" y="6285174"/>
            <a:ext cx="832279" cy="276999"/>
          </a:xfrm>
          <a:prstGeom prst="rect">
            <a:avLst/>
          </a:prstGeom>
          <a:noFill/>
        </p:spPr>
        <p:txBody>
          <a:bodyPr wrap="none" rtlCol="0">
            <a:spAutoFit/>
          </a:bodyPr>
          <a:lstStyle/>
          <a:p>
            <a:r>
              <a:rPr lang="pl-PL" sz="1200" b="1" dirty="0"/>
              <a:t>karimata</a:t>
            </a:r>
          </a:p>
        </p:txBody>
      </p:sp>
      <p:sp>
        <p:nvSpPr>
          <p:cNvPr id="16" name="pole tekstowe 15">
            <a:extLst>
              <a:ext uri="{FF2B5EF4-FFF2-40B4-BE49-F238E27FC236}">
                <a16:creationId xmlns:a16="http://schemas.microsoft.com/office/drawing/2014/main" id="{34A38A8B-C2CE-E9E5-660C-9F3C4DC3D880}"/>
              </a:ext>
            </a:extLst>
          </p:cNvPr>
          <p:cNvSpPr txBox="1"/>
          <p:nvPr/>
        </p:nvSpPr>
        <p:spPr>
          <a:xfrm>
            <a:off x="10615350" y="4761307"/>
            <a:ext cx="669607" cy="276999"/>
          </a:xfrm>
          <a:prstGeom prst="rect">
            <a:avLst/>
          </a:prstGeom>
          <a:noFill/>
        </p:spPr>
        <p:txBody>
          <a:bodyPr wrap="none" rtlCol="0">
            <a:spAutoFit/>
          </a:bodyPr>
          <a:lstStyle/>
          <a:p>
            <a:r>
              <a:rPr lang="pl-PL" sz="1200" b="1" dirty="0"/>
              <a:t>śpiwór</a:t>
            </a:r>
          </a:p>
        </p:txBody>
      </p:sp>
      <p:sp>
        <p:nvSpPr>
          <p:cNvPr id="17" name="pole tekstowe 16">
            <a:extLst>
              <a:ext uri="{FF2B5EF4-FFF2-40B4-BE49-F238E27FC236}">
                <a16:creationId xmlns:a16="http://schemas.microsoft.com/office/drawing/2014/main" id="{6B1D7CA1-641D-299A-E2DB-C5875B047696}"/>
              </a:ext>
            </a:extLst>
          </p:cNvPr>
          <p:cNvSpPr txBox="1"/>
          <p:nvPr/>
        </p:nvSpPr>
        <p:spPr>
          <a:xfrm>
            <a:off x="8630933" y="3741292"/>
            <a:ext cx="575799" cy="276999"/>
          </a:xfrm>
          <a:prstGeom prst="rect">
            <a:avLst/>
          </a:prstGeom>
          <a:noFill/>
        </p:spPr>
        <p:txBody>
          <a:bodyPr wrap="none" rtlCol="0">
            <a:spAutoFit/>
          </a:bodyPr>
          <a:lstStyle/>
          <a:p>
            <a:r>
              <a:rPr lang="pl-PL" sz="1200" b="1" dirty="0"/>
              <a:t>mapa</a:t>
            </a:r>
          </a:p>
        </p:txBody>
      </p:sp>
      <p:graphicFrame>
        <p:nvGraphicFramePr>
          <p:cNvPr id="21" name="Tabela 20">
            <a:extLst>
              <a:ext uri="{FF2B5EF4-FFF2-40B4-BE49-F238E27FC236}">
                <a16:creationId xmlns:a16="http://schemas.microsoft.com/office/drawing/2014/main" id="{91577869-42F9-82CE-F08C-14FA62B4B585}"/>
              </a:ext>
            </a:extLst>
          </p:cNvPr>
          <p:cNvGraphicFramePr>
            <a:graphicFrameLocks noGrp="1"/>
          </p:cNvGraphicFramePr>
          <p:nvPr>
            <p:extLst>
              <p:ext uri="{D42A27DB-BD31-4B8C-83A1-F6EECF244321}">
                <p14:modId xmlns:p14="http://schemas.microsoft.com/office/powerpoint/2010/main" val="350826475"/>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22" name="Obraz 21" descr="Obraz zawierający godło, herb, symbol, logo&#10;&#10;Opis wygenerowany automatycznie">
            <a:extLst>
              <a:ext uri="{FF2B5EF4-FFF2-40B4-BE49-F238E27FC236}">
                <a16:creationId xmlns:a16="http://schemas.microsoft.com/office/drawing/2014/main" id="{B942E134-491F-F488-AFBA-1C5A9EB098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497200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795CA-D17E-CC70-2738-A7A9EFD2D6E6}"/>
            </a:ext>
          </a:extLst>
        </p:cNvPr>
        <p:cNvGrpSpPr/>
        <p:nvPr/>
      </p:nvGrpSpPr>
      <p:grpSpPr>
        <a:xfrm>
          <a:off x="0" y="0"/>
          <a:ext cx="0" cy="0"/>
          <a:chOff x="0" y="0"/>
          <a:chExt cx="0" cy="0"/>
        </a:xfrm>
      </p:grpSpPr>
      <p:sp>
        <p:nvSpPr>
          <p:cNvPr id="6" name="Symbol zastępczy tekstu 5">
            <a:extLst>
              <a:ext uri="{FF2B5EF4-FFF2-40B4-BE49-F238E27FC236}">
                <a16:creationId xmlns:a16="http://schemas.microsoft.com/office/drawing/2014/main" id="{EA11AD23-566C-0662-91C1-3DDE39068957}"/>
              </a:ext>
            </a:extLst>
          </p:cNvPr>
          <p:cNvSpPr>
            <a:spLocks noGrp="1"/>
          </p:cNvSpPr>
          <p:nvPr>
            <p:ph type="body" idx="1"/>
          </p:nvPr>
        </p:nvSpPr>
        <p:spPr>
          <a:xfrm>
            <a:off x="914162" y="2409861"/>
            <a:ext cx="10360501" cy="4619539"/>
          </a:xfrm>
        </p:spPr>
        <p:txBody>
          <a:bodyPr/>
          <a:lstStyle/>
          <a:p>
            <a:pPr algn="l"/>
            <a:r>
              <a:rPr lang="pl-PL" sz="2400" dirty="0"/>
              <a:t>W czasie pokoju w Polsce działa </a:t>
            </a:r>
            <a:r>
              <a:rPr lang="pl-PL" sz="3200" b="1" dirty="0"/>
              <a:t>system ochrony ludności</a:t>
            </a:r>
            <a:r>
              <a:rPr lang="pl-PL" sz="2400" dirty="0"/>
              <a:t>.  </a:t>
            </a:r>
          </a:p>
          <a:p>
            <a:pPr algn="l"/>
            <a:r>
              <a:rPr lang="pl-PL" sz="2400" dirty="0"/>
              <a:t>Jego zadaniem jest zapewnienie bezpieczeństwa:</a:t>
            </a:r>
          </a:p>
          <a:p>
            <a:pPr algn="l"/>
            <a:endParaRPr lang="pl-PL" sz="2400" dirty="0"/>
          </a:p>
          <a:p>
            <a:pPr marL="541338" indent="-285750" algn="l">
              <a:buFont typeface="Wingdings" panose="05000000000000000000" pitchFamily="2" charset="2"/>
              <a:buChar char="§"/>
            </a:pPr>
            <a:r>
              <a:rPr lang="pl-PL" sz="2400" dirty="0"/>
              <a:t>ludziom, ich zdrowiu i mieniu,</a:t>
            </a:r>
          </a:p>
          <a:p>
            <a:pPr marL="541338" indent="-285750" algn="l">
              <a:buFont typeface="Wingdings" panose="05000000000000000000" pitchFamily="2" charset="2"/>
              <a:buChar char="§"/>
            </a:pPr>
            <a:r>
              <a:rPr lang="pl-PL" sz="2400" dirty="0"/>
              <a:t>ważnej infrastrukturze,</a:t>
            </a:r>
          </a:p>
          <a:p>
            <a:pPr marL="541338" indent="-285750" algn="l">
              <a:buFont typeface="Wingdings" panose="05000000000000000000" pitchFamily="2" charset="2"/>
              <a:buChar char="§"/>
            </a:pPr>
            <a:r>
              <a:rPr lang="pl-PL" sz="2400" dirty="0"/>
              <a:t>środowisku,</a:t>
            </a:r>
          </a:p>
          <a:p>
            <a:pPr marL="541338" indent="-285750" algn="l">
              <a:buFont typeface="Wingdings" panose="05000000000000000000" pitchFamily="2" charset="2"/>
              <a:buChar char="§"/>
            </a:pPr>
            <a:r>
              <a:rPr lang="pl-PL" sz="2400" dirty="0"/>
              <a:t>zwierzętom,</a:t>
            </a:r>
          </a:p>
          <a:p>
            <a:pPr marL="541338" indent="-285750" algn="l">
              <a:buFont typeface="Wingdings" panose="05000000000000000000" pitchFamily="2" charset="2"/>
              <a:buChar char="§"/>
            </a:pPr>
            <a:r>
              <a:rPr lang="pl-PL" sz="2400" dirty="0"/>
              <a:t>i dobrom kultury.</a:t>
            </a:r>
          </a:p>
          <a:p>
            <a:pPr algn="r"/>
            <a:endParaRPr lang="pl-PL" dirty="0"/>
          </a:p>
          <a:p>
            <a:pPr algn="l"/>
            <a:r>
              <a:rPr lang="pl-PL" sz="2400" dirty="0"/>
              <a:t>Jeśli zostanie </a:t>
            </a:r>
            <a:r>
              <a:rPr lang="pl-PL" sz="2400" b="1" dirty="0"/>
              <a:t>ogłoszony stan wojenny </a:t>
            </a:r>
            <a:r>
              <a:rPr lang="pl-PL" sz="2400" dirty="0"/>
              <a:t>lub </a:t>
            </a:r>
            <a:r>
              <a:rPr lang="pl-PL" sz="2400" b="1" dirty="0"/>
              <a:t>wybuchnie wojna </a:t>
            </a:r>
            <a:r>
              <a:rPr lang="pl-PL" sz="2400" dirty="0"/>
              <a:t>…  </a:t>
            </a:r>
            <a:endParaRPr lang="pl-PL" sz="3600" dirty="0"/>
          </a:p>
        </p:txBody>
      </p:sp>
      <p:sp>
        <p:nvSpPr>
          <p:cNvPr id="4" name="Tytuł 4">
            <a:extLst>
              <a:ext uri="{FF2B5EF4-FFF2-40B4-BE49-F238E27FC236}">
                <a16:creationId xmlns:a16="http://schemas.microsoft.com/office/drawing/2014/main" id="{19F70940-3770-9EEC-043B-6188C3E6EE00}"/>
              </a:ext>
            </a:extLst>
          </p:cNvPr>
          <p:cNvSpPr>
            <a:spLocks noGrp="1"/>
          </p:cNvSpPr>
          <p:nvPr>
            <p:ph type="title"/>
          </p:nvPr>
        </p:nvSpPr>
        <p:spPr>
          <a:xfrm>
            <a:off x="45740" y="1268761"/>
            <a:ext cx="12143085" cy="792088"/>
          </a:xfrm>
        </p:spPr>
        <p:txBody>
          <a:bodyPr/>
          <a:lstStyle/>
          <a:p>
            <a:r>
              <a:rPr lang="pl-PL" dirty="0"/>
              <a:t>SYSTEM OCHRONY LUDNOŚCI</a:t>
            </a:r>
          </a:p>
        </p:txBody>
      </p:sp>
      <p:cxnSp>
        <p:nvCxnSpPr>
          <p:cNvPr id="8" name="Łącznik prosty 7">
            <a:extLst>
              <a:ext uri="{FF2B5EF4-FFF2-40B4-BE49-F238E27FC236}">
                <a16:creationId xmlns:a16="http://schemas.microsoft.com/office/drawing/2014/main" id="{6E32DBCE-BCA8-9D71-B7A9-AF38893656BD}"/>
              </a:ext>
            </a:extLst>
          </p:cNvPr>
          <p:cNvCxnSpPr>
            <a:cxnSpLocks/>
          </p:cNvCxnSpPr>
          <p:nvPr/>
        </p:nvCxnSpPr>
        <p:spPr>
          <a:xfrm>
            <a:off x="1917948" y="1988841"/>
            <a:ext cx="83529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2" name="pole tekstowe 11">
            <a:extLst>
              <a:ext uri="{FF2B5EF4-FFF2-40B4-BE49-F238E27FC236}">
                <a16:creationId xmlns:a16="http://schemas.microsoft.com/office/drawing/2014/main" id="{4490D1C0-F795-60DB-92C4-7E59C2F805D5}"/>
              </a:ext>
            </a:extLst>
          </p:cNvPr>
          <p:cNvSpPr txBox="1"/>
          <p:nvPr/>
        </p:nvSpPr>
        <p:spPr>
          <a:xfrm>
            <a:off x="10270875" y="4617261"/>
            <a:ext cx="1656184" cy="397032"/>
          </a:xfrm>
          <a:prstGeom prst="rect">
            <a:avLst/>
          </a:prstGeom>
          <a:noFill/>
        </p:spPr>
        <p:txBody>
          <a:bodyPr wrap="square" rtlCol="0">
            <a:spAutoFit/>
          </a:bodyPr>
          <a:lstStyle/>
          <a:p>
            <a:pPr algn="ctr">
              <a:lnSpc>
                <a:spcPct val="90000"/>
              </a:lnSpc>
            </a:pPr>
            <a:r>
              <a:rPr lang="pl-PL" sz="1100" dirty="0"/>
              <a:t>ochrona ludności</a:t>
            </a:r>
            <a:br>
              <a:rPr lang="pl-PL" sz="1100" dirty="0"/>
            </a:br>
            <a:r>
              <a:rPr lang="pl-PL" sz="1100" dirty="0"/>
              <a:t>i obrona cywilna</a:t>
            </a:r>
          </a:p>
        </p:txBody>
      </p:sp>
      <p:grpSp>
        <p:nvGrpSpPr>
          <p:cNvPr id="2" name="Grupa 1">
            <a:extLst>
              <a:ext uri="{FF2B5EF4-FFF2-40B4-BE49-F238E27FC236}">
                <a16:creationId xmlns:a16="http://schemas.microsoft.com/office/drawing/2014/main" id="{A63E1BE6-3640-FC82-166E-30262AD2DF3D}"/>
              </a:ext>
            </a:extLst>
          </p:cNvPr>
          <p:cNvGrpSpPr/>
          <p:nvPr/>
        </p:nvGrpSpPr>
        <p:grpSpPr>
          <a:xfrm>
            <a:off x="10383836" y="5057721"/>
            <a:ext cx="1430263" cy="1430263"/>
            <a:chOff x="10414892" y="5157192"/>
            <a:chExt cx="1430263" cy="1430263"/>
          </a:xfrm>
        </p:grpSpPr>
        <p:sp>
          <p:nvSpPr>
            <p:cNvPr id="3" name="Prostokąt: zaokrąglone rogi 2">
              <a:extLst>
                <a:ext uri="{FF2B5EF4-FFF2-40B4-BE49-F238E27FC236}">
                  <a16:creationId xmlns:a16="http://schemas.microsoft.com/office/drawing/2014/main" id="{A21F8BD3-C44B-44BA-C852-3FEA515BCF9B}"/>
                </a:ext>
              </a:extLst>
            </p:cNvPr>
            <p:cNvSpPr/>
            <p:nvPr/>
          </p:nvSpPr>
          <p:spPr>
            <a:xfrm>
              <a:off x="10414892" y="5157192"/>
              <a:ext cx="1430263" cy="1430263"/>
            </a:xfrm>
            <a:prstGeom prst="roundRect">
              <a:avLst>
                <a:gd name="adj" fmla="val 6544"/>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5" name="Grafika 4">
              <a:extLst>
                <a:ext uri="{FF2B5EF4-FFF2-40B4-BE49-F238E27FC236}">
                  <a16:creationId xmlns:a16="http://schemas.microsoft.com/office/drawing/2014/main" id="{AA805F39-2365-C2B0-99E3-7EE4BE6E75D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522904" y="5265204"/>
              <a:ext cx="1214239" cy="1214239"/>
            </a:xfrm>
            <a:prstGeom prst="rect">
              <a:avLst/>
            </a:prstGeom>
          </p:spPr>
        </p:pic>
      </p:grpSp>
      <p:graphicFrame>
        <p:nvGraphicFramePr>
          <p:cNvPr id="13" name="Tabela 12">
            <a:extLst>
              <a:ext uri="{FF2B5EF4-FFF2-40B4-BE49-F238E27FC236}">
                <a16:creationId xmlns:a16="http://schemas.microsoft.com/office/drawing/2014/main" id="{6D8FFC31-259F-6710-632B-6E43D78CB24C}"/>
              </a:ext>
            </a:extLst>
          </p:cNvPr>
          <p:cNvGraphicFramePr>
            <a:graphicFrameLocks noGrp="1"/>
          </p:cNvGraphicFramePr>
          <p:nvPr>
            <p:extLst>
              <p:ext uri="{D42A27DB-BD31-4B8C-83A1-F6EECF244321}">
                <p14:modId xmlns:p14="http://schemas.microsoft.com/office/powerpoint/2010/main" val="1594370095"/>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5" name="Obraz 14" descr="Obraz zawierający godło, herb, symbol, logo&#10;&#10;Opis wygenerowany automatycznie">
            <a:extLst>
              <a:ext uri="{FF2B5EF4-FFF2-40B4-BE49-F238E27FC236}">
                <a16:creationId xmlns:a16="http://schemas.microsoft.com/office/drawing/2014/main" id="{124029FE-9757-3F35-2105-A64D74B777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2283610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65A70-F692-A2A2-165C-5FBF5DFE6DF3}"/>
            </a:ext>
          </a:extLst>
        </p:cNvPr>
        <p:cNvGrpSpPr/>
        <p:nvPr/>
      </p:nvGrpSpPr>
      <p:grpSpPr>
        <a:xfrm>
          <a:off x="0" y="0"/>
          <a:ext cx="0" cy="0"/>
          <a:chOff x="0" y="0"/>
          <a:chExt cx="0" cy="0"/>
        </a:xfrm>
      </p:grpSpPr>
      <p:sp>
        <p:nvSpPr>
          <p:cNvPr id="13" name="Tytuł 12">
            <a:extLst>
              <a:ext uri="{FF2B5EF4-FFF2-40B4-BE49-F238E27FC236}">
                <a16:creationId xmlns:a16="http://schemas.microsoft.com/office/drawing/2014/main" id="{68C1B089-A94C-4956-F035-B84B34B2E39C}"/>
              </a:ext>
            </a:extLst>
          </p:cNvPr>
          <p:cNvSpPr>
            <a:spLocks noGrp="1"/>
          </p:cNvSpPr>
          <p:nvPr>
            <p:ph type="title"/>
          </p:nvPr>
        </p:nvSpPr>
        <p:spPr>
          <a:xfrm>
            <a:off x="914162" y="2636912"/>
            <a:ext cx="10360501" cy="1219200"/>
          </a:xfrm>
        </p:spPr>
        <p:txBody>
          <a:bodyPr rtlCol="0"/>
          <a:lstStyle/>
          <a:p>
            <a:pPr algn="ctr" rtl="0"/>
            <a:r>
              <a:rPr lang="pl" dirty="0"/>
              <a:t>VI. SCHRONIENIA</a:t>
            </a:r>
            <a:endParaRPr lang="en-US" dirty="0"/>
          </a:p>
        </p:txBody>
      </p:sp>
      <p:cxnSp>
        <p:nvCxnSpPr>
          <p:cNvPr id="2" name="Łącznik prosty 1">
            <a:extLst>
              <a:ext uri="{FF2B5EF4-FFF2-40B4-BE49-F238E27FC236}">
                <a16:creationId xmlns:a16="http://schemas.microsoft.com/office/drawing/2014/main" id="{DE4AD894-487B-D750-0106-07ECD03024B9}"/>
              </a:ext>
            </a:extLst>
          </p:cNvPr>
          <p:cNvCxnSpPr>
            <a:cxnSpLocks/>
          </p:cNvCxnSpPr>
          <p:nvPr/>
        </p:nvCxnSpPr>
        <p:spPr>
          <a:xfrm>
            <a:off x="1917948" y="3356992"/>
            <a:ext cx="83529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 name="Symbol zastępczy tekstu 5">
            <a:extLst>
              <a:ext uri="{FF2B5EF4-FFF2-40B4-BE49-F238E27FC236}">
                <a16:creationId xmlns:a16="http://schemas.microsoft.com/office/drawing/2014/main" id="{B9532257-E807-C9BC-4FD1-C5990CA831E7}"/>
              </a:ext>
            </a:extLst>
          </p:cNvPr>
          <p:cNvSpPr txBox="1">
            <a:spLocks/>
          </p:cNvSpPr>
          <p:nvPr/>
        </p:nvSpPr>
        <p:spPr>
          <a:xfrm>
            <a:off x="914162" y="3501008"/>
            <a:ext cx="10360501" cy="2664296"/>
          </a:xfrm>
          <a:prstGeom prst="rect">
            <a:avLst/>
          </a:prstGeom>
        </p:spPr>
        <p:txBody>
          <a:bodyPr vert="horz" lIns="121899" tIns="60949" rIns="121899" bIns="60949" rtlCol="0">
            <a:normAutofit/>
          </a:bodyPr>
          <a:lst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1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16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14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2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1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a:lstStyle>
          <a:p>
            <a:pPr marL="0" indent="0" algn="ctr">
              <a:lnSpc>
                <a:spcPct val="100000"/>
              </a:lnSpc>
              <a:spcBef>
                <a:spcPts val="0"/>
              </a:spcBef>
              <a:buNone/>
            </a:pPr>
            <a:r>
              <a:rPr lang="pl-PL" dirty="0"/>
              <a:t>Schrony, a miejsca doraźnego schronienia?</a:t>
            </a:r>
            <a:endParaRPr lang="pl-PL" sz="2000" b="1" dirty="0"/>
          </a:p>
        </p:txBody>
      </p:sp>
      <p:graphicFrame>
        <p:nvGraphicFramePr>
          <p:cNvPr id="9" name="Tabela 8">
            <a:extLst>
              <a:ext uri="{FF2B5EF4-FFF2-40B4-BE49-F238E27FC236}">
                <a16:creationId xmlns:a16="http://schemas.microsoft.com/office/drawing/2014/main" id="{30545AD6-C837-F245-7241-75328669C13F}"/>
              </a:ext>
            </a:extLst>
          </p:cNvPr>
          <p:cNvGraphicFramePr>
            <a:graphicFrameLocks noGrp="1"/>
          </p:cNvGraphicFramePr>
          <p:nvPr>
            <p:extLst>
              <p:ext uri="{D42A27DB-BD31-4B8C-83A1-F6EECF244321}">
                <p14:modId xmlns:p14="http://schemas.microsoft.com/office/powerpoint/2010/main" val="799609617"/>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0" name="Obraz 9" descr="Obraz zawierający godło, herb, symbol, logo&#10;&#10;Opis wygenerowany automatycznie">
            <a:extLst>
              <a:ext uri="{FF2B5EF4-FFF2-40B4-BE49-F238E27FC236}">
                <a16:creationId xmlns:a16="http://schemas.microsoft.com/office/drawing/2014/main" id="{06893AE5-FB2B-00F6-B9DD-5AA2D62122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2249025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611AE-1A1A-0F35-FA92-9A4A7F992EFB}"/>
            </a:ext>
          </a:extLst>
        </p:cNvPr>
        <p:cNvGrpSpPr/>
        <p:nvPr/>
      </p:nvGrpSpPr>
      <p:grpSpPr>
        <a:xfrm>
          <a:off x="0" y="0"/>
          <a:ext cx="0" cy="0"/>
          <a:chOff x="0" y="0"/>
          <a:chExt cx="0" cy="0"/>
        </a:xfrm>
      </p:grpSpPr>
      <p:sp>
        <p:nvSpPr>
          <p:cNvPr id="5" name="Symbol zastępczy obrazu 4">
            <a:extLst>
              <a:ext uri="{FF2B5EF4-FFF2-40B4-BE49-F238E27FC236}">
                <a16:creationId xmlns:a16="http://schemas.microsoft.com/office/drawing/2014/main" id="{7D7D1238-0FDE-169A-35A7-9A4BEF290E70}"/>
              </a:ext>
            </a:extLst>
          </p:cNvPr>
          <p:cNvSpPr>
            <a:spLocks noGrp="1"/>
          </p:cNvSpPr>
          <p:nvPr>
            <p:ph type="pic" idx="1"/>
          </p:nvPr>
        </p:nvSpPr>
        <p:spPr>
          <a:xfrm>
            <a:off x="507869" y="4221087"/>
            <a:ext cx="5514535" cy="2281719"/>
          </a:xfrm>
        </p:spPr>
        <p:txBody>
          <a:bodyPr>
            <a:noAutofit/>
          </a:bodyPr>
          <a:lstStyle/>
          <a:p>
            <a:pPr>
              <a:spcBef>
                <a:spcPts val="0"/>
              </a:spcBef>
            </a:pPr>
            <a:r>
              <a:rPr lang="pl-PL" dirty="0"/>
              <a:t>Informacje o lokalizacji miejsc schronienia znajdziesz:</a:t>
            </a:r>
          </a:p>
          <a:p>
            <a:pPr marL="285750" indent="-285750">
              <a:spcBef>
                <a:spcPts val="0"/>
              </a:spcBef>
              <a:buFont typeface="Wingdings" panose="05000000000000000000" pitchFamily="2" charset="2"/>
              <a:buChar char="§"/>
            </a:pPr>
            <a:r>
              <a:rPr lang="pl-PL" dirty="0"/>
              <a:t>w </a:t>
            </a:r>
            <a:r>
              <a:rPr lang="pl-PL" b="1" dirty="0"/>
              <a:t>urzędzie gminy</a:t>
            </a:r>
            <a:r>
              <a:rPr lang="pl-PL" dirty="0"/>
              <a:t>,</a:t>
            </a:r>
          </a:p>
          <a:p>
            <a:pPr marL="285750" indent="-285750">
              <a:spcBef>
                <a:spcPts val="0"/>
              </a:spcBef>
              <a:buFont typeface="Wingdings" panose="05000000000000000000" pitchFamily="2" charset="2"/>
              <a:buChar char="§"/>
            </a:pPr>
            <a:r>
              <a:rPr lang="pl-PL" dirty="0"/>
              <a:t>jednostce </a:t>
            </a:r>
            <a:r>
              <a:rPr lang="pl-PL" b="1" dirty="0"/>
              <a:t>Państwowej Straży Pożarnej </a:t>
            </a:r>
            <a:r>
              <a:rPr lang="pl-PL" dirty="0"/>
              <a:t>lub </a:t>
            </a:r>
            <a:r>
              <a:rPr lang="pl-PL" b="1" dirty="0"/>
              <a:t>Ochotniczej Straży Pożarnej,</a:t>
            </a:r>
          </a:p>
          <a:p>
            <a:pPr marL="285750" indent="-285750">
              <a:spcBef>
                <a:spcPts val="0"/>
              </a:spcBef>
              <a:buFont typeface="Wingdings" panose="05000000000000000000" pitchFamily="2" charset="2"/>
              <a:buChar char="§"/>
            </a:pPr>
            <a:r>
              <a:rPr lang="pl-PL" dirty="0"/>
              <a:t>na stronie </a:t>
            </a:r>
            <a:r>
              <a:rPr lang="pl-PL" b="1" dirty="0"/>
              <a:t>www.gov.pl/kgpsp</a:t>
            </a:r>
          </a:p>
          <a:p>
            <a:pPr algn="ctr"/>
            <a:endParaRPr lang="pl-PL" dirty="0"/>
          </a:p>
        </p:txBody>
      </p:sp>
      <p:sp>
        <p:nvSpPr>
          <p:cNvPr id="2" name="Tytuł 4">
            <a:extLst>
              <a:ext uri="{FF2B5EF4-FFF2-40B4-BE49-F238E27FC236}">
                <a16:creationId xmlns:a16="http://schemas.microsoft.com/office/drawing/2014/main" id="{FEF81AA7-EF62-FEA1-410B-A01E3DFA1058}"/>
              </a:ext>
            </a:extLst>
          </p:cNvPr>
          <p:cNvSpPr txBox="1">
            <a:spLocks/>
          </p:cNvSpPr>
          <p:nvPr/>
        </p:nvSpPr>
        <p:spPr>
          <a:xfrm>
            <a:off x="6308996" y="482600"/>
            <a:ext cx="3961368"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SCHRONIENIA</a:t>
            </a:r>
          </a:p>
        </p:txBody>
      </p:sp>
      <p:cxnSp>
        <p:nvCxnSpPr>
          <p:cNvPr id="3" name="Łącznik prosty 2">
            <a:extLst>
              <a:ext uri="{FF2B5EF4-FFF2-40B4-BE49-F238E27FC236}">
                <a16:creationId xmlns:a16="http://schemas.microsoft.com/office/drawing/2014/main" id="{37E86820-4EFD-8483-F0B5-6FD47C3C4C28}"/>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24" name="Grafika 23">
            <a:extLst>
              <a:ext uri="{FF2B5EF4-FFF2-40B4-BE49-F238E27FC236}">
                <a16:creationId xmlns:a16="http://schemas.microsoft.com/office/drawing/2014/main" id="{20EEC172-5F95-4E25-2099-E1AF3465C5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61964" y="2002557"/>
            <a:ext cx="1756996" cy="1872208"/>
          </a:xfrm>
          <a:prstGeom prst="rect">
            <a:avLst/>
          </a:prstGeom>
        </p:spPr>
      </p:pic>
      <p:pic>
        <p:nvPicPr>
          <p:cNvPr id="25" name="Grafika 24">
            <a:extLst>
              <a:ext uri="{FF2B5EF4-FFF2-40B4-BE49-F238E27FC236}">
                <a16:creationId xmlns:a16="http://schemas.microsoft.com/office/drawing/2014/main" id="{F84A8F44-28C1-72F0-FD98-29A6E00F27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78768" y="4941168"/>
            <a:ext cx="3721960" cy="1824845"/>
          </a:xfrm>
          <a:prstGeom prst="rect">
            <a:avLst/>
          </a:prstGeom>
        </p:spPr>
      </p:pic>
      <p:sp>
        <p:nvSpPr>
          <p:cNvPr id="10" name="Symbol zastępczy obrazu 4">
            <a:extLst>
              <a:ext uri="{FF2B5EF4-FFF2-40B4-BE49-F238E27FC236}">
                <a16:creationId xmlns:a16="http://schemas.microsoft.com/office/drawing/2014/main" id="{6DD0F940-7CE4-D871-CFEC-78D500A57D47}"/>
              </a:ext>
            </a:extLst>
          </p:cNvPr>
          <p:cNvSpPr txBox="1">
            <a:spLocks/>
          </p:cNvSpPr>
          <p:nvPr/>
        </p:nvSpPr>
        <p:spPr>
          <a:xfrm>
            <a:off x="507869" y="1052740"/>
            <a:ext cx="5010479" cy="852260"/>
          </a:xfrm>
          <a:prstGeom prst="rect">
            <a:avLst/>
          </a:prstGeom>
          <a:noFill/>
          <a:ln w="9525">
            <a:noFill/>
            <a:miter lim="800000"/>
          </a:ln>
          <a:effectLst/>
        </p:spPr>
        <p:txBody>
          <a:bodyPr vert="horz" lIns="121899" tIns="60949" rIns="121899" bIns="60949" rtlCol="0" anchor="ctr" anchorCtr="0">
            <a:noAutofit/>
          </a:bodyPr>
          <a:lstStyle>
            <a:lvl1pPr marL="0" indent="0" algn="l" defTabSz="1218987" rtl="0" eaLnBrk="1" latinLnBrk="0" hangingPunct="1">
              <a:lnSpc>
                <a:spcPct val="130000"/>
              </a:lnSpc>
              <a:spcBef>
                <a:spcPts val="1200"/>
              </a:spcBef>
              <a:buClr>
                <a:schemeClr val="bg1"/>
              </a:buClr>
              <a:buSzPct val="90000"/>
              <a:buFont typeface="Wingdings" panose="05000000000000000000" pitchFamily="2" charset="2"/>
              <a:buNone/>
              <a:defRPr sz="1800" kern="1200">
                <a:solidFill>
                  <a:schemeClr val="bg1"/>
                </a:solidFill>
                <a:latin typeface="+mn-lt"/>
                <a:ea typeface="+mn-ea"/>
                <a:cs typeface="+mn-cs"/>
              </a:defRPr>
            </a:lvl1pPr>
            <a:lvl2pPr marL="609493" indent="0" algn="l" defTabSz="1218987" rtl="0" eaLnBrk="1" latinLnBrk="0" hangingPunct="1">
              <a:lnSpc>
                <a:spcPct val="90000"/>
              </a:lnSpc>
              <a:spcBef>
                <a:spcPts val="800"/>
              </a:spcBef>
              <a:buClr>
                <a:schemeClr val="tx2"/>
              </a:buClr>
              <a:buSzPct val="90000"/>
              <a:buFont typeface="Cambria" pitchFamily="18" charset="0"/>
              <a:buNone/>
              <a:defRPr sz="3700"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tx2"/>
              </a:buClr>
              <a:buFont typeface="Arial" pitchFamily="34" charset="0"/>
              <a:buNone/>
              <a:defRPr sz="3200"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tx2"/>
              </a:buClr>
              <a:buSzPct val="100000"/>
              <a:buFont typeface="Cambria" pitchFamily="18" charset="0"/>
              <a:buNone/>
              <a:defRPr sz="2700"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tx2"/>
              </a:buClr>
              <a:buFont typeface="Arial" pitchFamily="34" charset="0"/>
              <a:buNone/>
              <a:defRPr sz="2700"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tx2"/>
              </a:buClr>
              <a:buSzPct val="100000"/>
              <a:buFont typeface="Cambria" pitchFamily="18" charset="0"/>
              <a:buNone/>
              <a:defRPr sz="2700"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tx2"/>
              </a:buClr>
              <a:buFont typeface="Arial" pitchFamily="34" charset="0"/>
              <a:buNone/>
              <a:defRPr sz="2700"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tx2"/>
              </a:buClr>
              <a:buSzPct val="100000"/>
              <a:buFont typeface="Cambria" pitchFamily="18" charset="0"/>
              <a:buNone/>
              <a:defRPr sz="2700" kern="120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tx2"/>
              </a:buClr>
              <a:buFont typeface="Arial" pitchFamily="34" charset="0"/>
              <a:buNone/>
              <a:defRPr sz="2700" kern="1200">
                <a:solidFill>
                  <a:schemeClr val="tx1"/>
                </a:solidFill>
                <a:latin typeface="+mn-lt"/>
                <a:ea typeface="+mn-ea"/>
                <a:cs typeface="+mn-cs"/>
              </a:defRPr>
            </a:lvl9pPr>
          </a:lstStyle>
          <a:p>
            <a:pPr algn="ctr"/>
            <a:r>
              <a:rPr lang="pl-PL" dirty="0"/>
              <a:t>Schronienia są oznaczone</a:t>
            </a:r>
            <a:br>
              <a:rPr lang="pl-PL" dirty="0"/>
            </a:br>
            <a:r>
              <a:rPr lang="pl-PL" dirty="0"/>
              <a:t>specjalnym znakiem graficznym</a:t>
            </a:r>
          </a:p>
        </p:txBody>
      </p:sp>
      <p:graphicFrame>
        <p:nvGraphicFramePr>
          <p:cNvPr id="11" name="Tabela 10">
            <a:extLst>
              <a:ext uri="{FF2B5EF4-FFF2-40B4-BE49-F238E27FC236}">
                <a16:creationId xmlns:a16="http://schemas.microsoft.com/office/drawing/2014/main" id="{ED4C5023-8CCC-9FBB-8DDE-0A818D6CAB7E}"/>
              </a:ext>
            </a:extLst>
          </p:cNvPr>
          <p:cNvGraphicFramePr>
            <a:graphicFrameLocks noGrp="1"/>
          </p:cNvGraphicFramePr>
          <p:nvPr>
            <p:extLst>
              <p:ext uri="{D42A27DB-BD31-4B8C-83A1-F6EECF244321}">
                <p14:modId xmlns:p14="http://schemas.microsoft.com/office/powerpoint/2010/main" val="3059208653"/>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2" name="Obraz 11" descr="Obraz zawierający godło, herb, symbol, logo&#10;&#10;Opis wygenerowany automatycznie">
            <a:extLst>
              <a:ext uri="{FF2B5EF4-FFF2-40B4-BE49-F238E27FC236}">
                <a16:creationId xmlns:a16="http://schemas.microsoft.com/office/drawing/2014/main" id="{51EB479B-E8C3-C08C-4914-EB558C9A31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
        <p:nvSpPr>
          <p:cNvPr id="13" name="Symbol zastępczy tekstu 6">
            <a:extLst>
              <a:ext uri="{FF2B5EF4-FFF2-40B4-BE49-F238E27FC236}">
                <a16:creationId xmlns:a16="http://schemas.microsoft.com/office/drawing/2014/main" id="{8D95E8F9-D767-E53A-6404-6C3A179AC769}"/>
              </a:ext>
            </a:extLst>
          </p:cNvPr>
          <p:cNvSpPr txBox="1">
            <a:spLocks/>
          </p:cNvSpPr>
          <p:nvPr/>
        </p:nvSpPr>
        <p:spPr>
          <a:xfrm>
            <a:off x="6308996" y="2108200"/>
            <a:ext cx="5473535" cy="4267200"/>
          </a:xfrm>
          <a:prstGeom prst="rect">
            <a:avLst/>
          </a:prstGeom>
        </p:spPr>
        <p:txBody>
          <a:bodyPr vert="horz" lIns="121899" tIns="60949" rIns="121899" bIns="60949" rtlCol="0">
            <a:normAutofit/>
          </a:bodyPr>
          <a:lstStyle>
            <a:lvl1pPr marL="0" indent="0" algn="l" defTabSz="1218987" rtl="0" eaLnBrk="1" latinLnBrk="0" hangingPunct="1">
              <a:lnSpc>
                <a:spcPct val="90000"/>
              </a:lnSpc>
              <a:spcBef>
                <a:spcPts val="1600"/>
              </a:spcBef>
              <a:buClr>
                <a:schemeClr val="tx2"/>
              </a:buClr>
              <a:buSzPct val="90000"/>
              <a:buFont typeface="Arial" pitchFamily="34" charset="0"/>
              <a:buNone/>
              <a:defRPr sz="1800" kern="1200">
                <a:solidFill>
                  <a:schemeClr val="tx1"/>
                </a:solidFill>
                <a:latin typeface="+mn-lt"/>
                <a:ea typeface="+mn-ea"/>
                <a:cs typeface="+mn-cs"/>
              </a:defRPr>
            </a:lvl1pPr>
            <a:lvl2pPr marL="609493" indent="0" algn="l" defTabSz="1218987" rtl="0" eaLnBrk="1" latinLnBrk="0" hangingPunct="1">
              <a:lnSpc>
                <a:spcPct val="90000"/>
              </a:lnSpc>
              <a:spcBef>
                <a:spcPts val="800"/>
              </a:spcBef>
              <a:buClr>
                <a:schemeClr val="tx2"/>
              </a:buClr>
              <a:buSzPct val="90000"/>
              <a:buFont typeface="Cambria" pitchFamily="18" charset="0"/>
              <a:buNone/>
              <a:defRPr sz="1600"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tx2"/>
              </a:buClr>
              <a:buFont typeface="Arial" pitchFamily="34" charset="0"/>
              <a:buNone/>
              <a:defRPr sz="1300"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9pPr>
          </a:lstStyle>
          <a:p>
            <a:pPr>
              <a:lnSpc>
                <a:spcPct val="120000"/>
              </a:lnSpc>
              <a:spcBef>
                <a:spcPts val="1800"/>
              </a:spcBef>
            </a:pPr>
            <a:r>
              <a:rPr lang="pl-PL" sz="2400" b="1" dirty="0"/>
              <a:t>Schron</a:t>
            </a:r>
            <a:r>
              <a:rPr lang="pl-PL" dirty="0"/>
              <a:t> to budowla ochronna o konstrukcji zamkniętej i hermetycznej, wyposażona w systemy filtrowentylacyjne lub pochłaniacze regeneracyjne.</a:t>
            </a:r>
          </a:p>
          <a:p>
            <a:pPr>
              <a:lnSpc>
                <a:spcPct val="120000"/>
              </a:lnSpc>
              <a:spcBef>
                <a:spcPts val="1800"/>
              </a:spcBef>
            </a:pPr>
            <a:r>
              <a:rPr lang="pl-PL" sz="2400" b="1" dirty="0"/>
              <a:t>Miejsca doraźnego schronienia</a:t>
            </a:r>
            <a:br>
              <a:rPr lang="pl-PL" sz="2400" b="1" dirty="0"/>
            </a:br>
            <a:r>
              <a:rPr lang="pl-PL" dirty="0"/>
              <a:t>to obiekty budowlane przystosowane</a:t>
            </a:r>
            <a:br>
              <a:rPr lang="pl-PL" dirty="0"/>
            </a:br>
            <a:r>
              <a:rPr lang="pl-PL" dirty="0"/>
              <a:t>do tymczasowego, krótkotrwałego ukrycia ludzi. </a:t>
            </a:r>
          </a:p>
        </p:txBody>
      </p:sp>
    </p:spTree>
    <p:extLst>
      <p:ext uri="{BB962C8B-B14F-4D97-AF65-F5344CB8AC3E}">
        <p14:creationId xmlns:p14="http://schemas.microsoft.com/office/powerpoint/2010/main" val="575682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68E13-A8EC-F1F5-8586-D532F43D92F3}"/>
            </a:ext>
          </a:extLst>
        </p:cNvPr>
        <p:cNvGrpSpPr/>
        <p:nvPr/>
      </p:nvGrpSpPr>
      <p:grpSpPr>
        <a:xfrm>
          <a:off x="0" y="0"/>
          <a:ext cx="0" cy="0"/>
          <a:chOff x="0" y="0"/>
          <a:chExt cx="0" cy="0"/>
        </a:xfrm>
      </p:grpSpPr>
      <p:pic>
        <p:nvPicPr>
          <p:cNvPr id="57" name="Grafika 56">
            <a:extLst>
              <a:ext uri="{FF2B5EF4-FFF2-40B4-BE49-F238E27FC236}">
                <a16:creationId xmlns:a16="http://schemas.microsoft.com/office/drawing/2014/main" id="{A447ACBA-5999-E852-6761-FB0E8AA8BD1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65820" y="3689601"/>
            <a:ext cx="4649724" cy="3012657"/>
          </a:xfrm>
          <a:prstGeom prst="rect">
            <a:avLst/>
          </a:prstGeom>
        </p:spPr>
      </p:pic>
      <p:sp>
        <p:nvSpPr>
          <p:cNvPr id="5" name="Symbol zastępczy obrazu 4">
            <a:extLst>
              <a:ext uri="{FF2B5EF4-FFF2-40B4-BE49-F238E27FC236}">
                <a16:creationId xmlns:a16="http://schemas.microsoft.com/office/drawing/2014/main" id="{12E31332-4EB3-5AC2-B77A-95C29D24C086}"/>
              </a:ext>
            </a:extLst>
          </p:cNvPr>
          <p:cNvSpPr>
            <a:spLocks noGrp="1"/>
          </p:cNvSpPr>
          <p:nvPr>
            <p:ph type="pic" idx="1"/>
          </p:nvPr>
        </p:nvSpPr>
        <p:spPr>
          <a:xfrm>
            <a:off x="507870" y="764706"/>
            <a:ext cx="5123698" cy="2202620"/>
          </a:xfrm>
        </p:spPr>
        <p:txBody>
          <a:bodyPr>
            <a:noAutofit/>
          </a:bodyPr>
          <a:lstStyle/>
          <a:p>
            <a:pPr algn="ctr">
              <a:lnSpc>
                <a:spcPct val="120000"/>
              </a:lnSpc>
              <a:spcBef>
                <a:spcPts val="0"/>
              </a:spcBef>
            </a:pPr>
            <a:r>
              <a:rPr lang="pl-PL" dirty="0"/>
              <a:t>Jeśli nie możesz ukryć się w oznaczonym miejscu schronienia, zostań w domu</a:t>
            </a:r>
            <a:br>
              <a:rPr lang="pl-PL" sz="2400" dirty="0"/>
            </a:br>
            <a:r>
              <a:rPr lang="pl-PL" sz="2000" b="1" dirty="0"/>
              <a:t>z dala od okien, przy ścianach nośnych,</a:t>
            </a:r>
            <a:br>
              <a:rPr lang="pl-PL" sz="2000" b="1" dirty="0"/>
            </a:br>
            <a:r>
              <a:rPr lang="pl-PL" sz="2000" b="1" dirty="0"/>
              <a:t>w centralnych pomieszczeniach.</a:t>
            </a:r>
            <a:br>
              <a:rPr lang="pl-PL" sz="2400" b="1" dirty="0"/>
            </a:br>
            <a:r>
              <a:rPr lang="pl-PL" i="1" dirty="0"/>
              <a:t>(np. korytarz, łazienka bez okien)</a:t>
            </a:r>
          </a:p>
        </p:txBody>
      </p:sp>
      <p:sp>
        <p:nvSpPr>
          <p:cNvPr id="26" name="pole tekstowe 25">
            <a:extLst>
              <a:ext uri="{FF2B5EF4-FFF2-40B4-BE49-F238E27FC236}">
                <a16:creationId xmlns:a16="http://schemas.microsoft.com/office/drawing/2014/main" id="{3427DEFE-D8E8-15BF-427B-3906EE60AAF7}"/>
              </a:ext>
            </a:extLst>
          </p:cNvPr>
          <p:cNvSpPr txBox="1"/>
          <p:nvPr/>
        </p:nvSpPr>
        <p:spPr>
          <a:xfrm>
            <a:off x="3007953" y="6461952"/>
            <a:ext cx="535724" cy="276999"/>
          </a:xfrm>
          <a:prstGeom prst="rect">
            <a:avLst/>
          </a:prstGeom>
          <a:noFill/>
        </p:spPr>
        <p:txBody>
          <a:bodyPr wrap="none" rtlCol="0">
            <a:spAutoFit/>
          </a:bodyPr>
          <a:lstStyle/>
          <a:p>
            <a:r>
              <a:rPr lang="pl-PL" sz="1200" dirty="0">
                <a:solidFill>
                  <a:schemeClr val="bg1"/>
                </a:solidFill>
              </a:rPr>
              <a:t>salon</a:t>
            </a:r>
          </a:p>
        </p:txBody>
      </p:sp>
      <p:sp>
        <p:nvSpPr>
          <p:cNvPr id="27" name="pole tekstowe 26">
            <a:extLst>
              <a:ext uri="{FF2B5EF4-FFF2-40B4-BE49-F238E27FC236}">
                <a16:creationId xmlns:a16="http://schemas.microsoft.com/office/drawing/2014/main" id="{8A407D2F-AB62-DE49-19B9-D32921BEBF5A}"/>
              </a:ext>
            </a:extLst>
          </p:cNvPr>
          <p:cNvSpPr txBox="1"/>
          <p:nvPr/>
        </p:nvSpPr>
        <p:spPr>
          <a:xfrm>
            <a:off x="101979" y="6461952"/>
            <a:ext cx="776623" cy="276999"/>
          </a:xfrm>
          <a:prstGeom prst="rect">
            <a:avLst/>
          </a:prstGeom>
          <a:noFill/>
        </p:spPr>
        <p:txBody>
          <a:bodyPr wrap="none" rtlCol="0">
            <a:spAutoFit/>
          </a:bodyPr>
          <a:lstStyle/>
          <a:p>
            <a:r>
              <a:rPr lang="pl-PL" sz="1200" dirty="0">
                <a:solidFill>
                  <a:schemeClr val="bg1"/>
                </a:solidFill>
              </a:rPr>
              <a:t>sypialnia</a:t>
            </a:r>
          </a:p>
        </p:txBody>
      </p:sp>
      <p:sp>
        <p:nvSpPr>
          <p:cNvPr id="28" name="pole tekstowe 27">
            <a:extLst>
              <a:ext uri="{FF2B5EF4-FFF2-40B4-BE49-F238E27FC236}">
                <a16:creationId xmlns:a16="http://schemas.microsoft.com/office/drawing/2014/main" id="{4DD55A93-C17C-F6CA-6266-873A45CED27A}"/>
              </a:ext>
            </a:extLst>
          </p:cNvPr>
          <p:cNvSpPr txBox="1"/>
          <p:nvPr/>
        </p:nvSpPr>
        <p:spPr>
          <a:xfrm>
            <a:off x="1584230" y="6461952"/>
            <a:ext cx="746295" cy="276999"/>
          </a:xfrm>
          <a:prstGeom prst="rect">
            <a:avLst/>
          </a:prstGeom>
          <a:noFill/>
        </p:spPr>
        <p:txBody>
          <a:bodyPr wrap="none" rtlCol="0">
            <a:spAutoFit/>
          </a:bodyPr>
          <a:lstStyle/>
          <a:p>
            <a:r>
              <a:rPr lang="pl-PL" sz="1200" dirty="0">
                <a:solidFill>
                  <a:schemeClr val="bg1"/>
                </a:solidFill>
              </a:rPr>
              <a:t>korytarz</a:t>
            </a:r>
          </a:p>
        </p:txBody>
      </p:sp>
      <p:sp>
        <p:nvSpPr>
          <p:cNvPr id="2" name="Tytuł 4">
            <a:extLst>
              <a:ext uri="{FF2B5EF4-FFF2-40B4-BE49-F238E27FC236}">
                <a16:creationId xmlns:a16="http://schemas.microsoft.com/office/drawing/2014/main" id="{1323BC54-3EB3-4EDC-4461-E0321144CBA9}"/>
              </a:ext>
            </a:extLst>
          </p:cNvPr>
          <p:cNvSpPr txBox="1">
            <a:spLocks/>
          </p:cNvSpPr>
          <p:nvPr/>
        </p:nvSpPr>
        <p:spPr>
          <a:xfrm>
            <a:off x="6308996" y="482600"/>
            <a:ext cx="3961368"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SCHRONIENIA</a:t>
            </a:r>
          </a:p>
        </p:txBody>
      </p:sp>
      <p:cxnSp>
        <p:nvCxnSpPr>
          <p:cNvPr id="3" name="Łącznik prosty 2">
            <a:extLst>
              <a:ext uri="{FF2B5EF4-FFF2-40B4-BE49-F238E27FC236}">
                <a16:creationId xmlns:a16="http://schemas.microsoft.com/office/drawing/2014/main" id="{6BE99F07-8958-EFAF-C11F-D45984E61680}"/>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 name="Symbol zastępczy tekstu 6">
            <a:extLst>
              <a:ext uri="{FF2B5EF4-FFF2-40B4-BE49-F238E27FC236}">
                <a16:creationId xmlns:a16="http://schemas.microsoft.com/office/drawing/2014/main" id="{40B0E7CE-D415-3336-0BF1-5CF1EAC5EB9C}"/>
              </a:ext>
            </a:extLst>
          </p:cNvPr>
          <p:cNvSpPr>
            <a:spLocks noGrp="1"/>
          </p:cNvSpPr>
          <p:nvPr>
            <p:ph type="body" sz="half" idx="2"/>
          </p:nvPr>
        </p:nvSpPr>
        <p:spPr>
          <a:xfrm>
            <a:off x="6308996" y="2108200"/>
            <a:ext cx="5473535" cy="4267200"/>
          </a:xfrm>
        </p:spPr>
        <p:txBody>
          <a:bodyPr>
            <a:normAutofit/>
          </a:bodyPr>
          <a:lstStyle/>
          <a:p>
            <a:pPr>
              <a:lnSpc>
                <a:spcPct val="120000"/>
              </a:lnSpc>
            </a:pPr>
            <a:r>
              <a:rPr lang="pl-PL" dirty="0"/>
              <a:t>Jeśli jesteś w budynku …</a:t>
            </a:r>
            <a:br>
              <a:rPr lang="pl-PL" dirty="0"/>
            </a:br>
            <a:br>
              <a:rPr lang="pl-PL" dirty="0"/>
            </a:br>
            <a:r>
              <a:rPr lang="pl-PL" sz="2400" b="1" dirty="0"/>
              <a:t>Zasada „dwóch ścian”.</a:t>
            </a:r>
          </a:p>
          <a:p>
            <a:pPr marL="285750" indent="-285750">
              <a:lnSpc>
                <a:spcPct val="120000"/>
              </a:lnSpc>
              <a:buFont typeface="Wingdings" panose="05000000000000000000" pitchFamily="2" charset="2"/>
              <a:buChar char="§"/>
            </a:pPr>
            <a:r>
              <a:rPr lang="pl-PL" sz="2400" b="1" dirty="0"/>
              <a:t>Przemieść się do centralnych pomieszczeń </a:t>
            </a:r>
            <a:r>
              <a:rPr lang="pl-PL" dirty="0"/>
              <a:t>budynku, oddzielonych</a:t>
            </a:r>
            <a:br>
              <a:rPr lang="pl-PL" dirty="0"/>
            </a:br>
            <a:r>
              <a:rPr lang="pl-PL" dirty="0"/>
              <a:t>co najmniej dwiema pełnymi ścianami</a:t>
            </a:r>
            <a:br>
              <a:rPr lang="pl-PL" dirty="0"/>
            </a:br>
            <a:r>
              <a:rPr lang="pl-PL" dirty="0"/>
              <a:t>od elewacji z oknami.</a:t>
            </a:r>
          </a:p>
          <a:p>
            <a:pPr marL="285750" indent="-285750">
              <a:lnSpc>
                <a:spcPct val="120000"/>
              </a:lnSpc>
              <a:buFont typeface="Wingdings" panose="05000000000000000000" pitchFamily="2" charset="2"/>
              <a:buChar char="§"/>
            </a:pPr>
            <a:r>
              <a:rPr lang="pl-PL" sz="2400" b="1" dirty="0"/>
              <a:t>Usiądź nisko </a:t>
            </a:r>
            <a:r>
              <a:rPr lang="pl-PL" dirty="0"/>
              <a:t>przy ścianie nośnej.</a:t>
            </a:r>
          </a:p>
          <a:p>
            <a:pPr>
              <a:lnSpc>
                <a:spcPct val="120000"/>
              </a:lnSpc>
              <a:spcBef>
                <a:spcPts val="1800"/>
              </a:spcBef>
            </a:pPr>
            <a:endParaRPr lang="pl-PL" dirty="0"/>
          </a:p>
        </p:txBody>
      </p:sp>
      <p:graphicFrame>
        <p:nvGraphicFramePr>
          <p:cNvPr id="11" name="Tabela 10">
            <a:extLst>
              <a:ext uri="{FF2B5EF4-FFF2-40B4-BE49-F238E27FC236}">
                <a16:creationId xmlns:a16="http://schemas.microsoft.com/office/drawing/2014/main" id="{53C9EFB9-C0A3-5EA2-CFF7-30DA619F38AB}"/>
              </a:ext>
            </a:extLst>
          </p:cNvPr>
          <p:cNvGraphicFramePr>
            <a:graphicFrameLocks noGrp="1"/>
          </p:cNvGraphicFramePr>
          <p:nvPr>
            <p:extLst>
              <p:ext uri="{D42A27DB-BD31-4B8C-83A1-F6EECF244321}">
                <p14:modId xmlns:p14="http://schemas.microsoft.com/office/powerpoint/2010/main" val="947920598"/>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2" name="Obraz 11" descr="Obraz zawierający godło, herb, symbol, logo&#10;&#10;Opis wygenerowany automatycznie">
            <a:extLst>
              <a:ext uri="{FF2B5EF4-FFF2-40B4-BE49-F238E27FC236}">
                <a16:creationId xmlns:a16="http://schemas.microsoft.com/office/drawing/2014/main" id="{D12AED1C-B3E1-251B-E56A-5F5433116F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cxnSp>
        <p:nvCxnSpPr>
          <p:cNvPr id="13" name="Łącznik prosty 12">
            <a:extLst>
              <a:ext uri="{FF2B5EF4-FFF2-40B4-BE49-F238E27FC236}">
                <a16:creationId xmlns:a16="http://schemas.microsoft.com/office/drawing/2014/main" id="{A34BFE21-B24D-E40C-7C4E-38388C7A8E3B}"/>
              </a:ext>
            </a:extLst>
          </p:cNvPr>
          <p:cNvCxnSpPr>
            <a:cxnSpLocks/>
            <a:endCxn id="40" idx="3"/>
          </p:cNvCxnSpPr>
          <p:nvPr/>
        </p:nvCxnSpPr>
        <p:spPr>
          <a:xfrm flipH="1">
            <a:off x="1172887" y="5328695"/>
            <a:ext cx="303245" cy="212366"/>
          </a:xfrm>
          <a:prstGeom prst="line">
            <a:avLst/>
          </a:prstGeom>
          <a:ln w="19050">
            <a:solidFill>
              <a:schemeClr val="bg1"/>
            </a:solidFill>
            <a:miter lim="800000"/>
            <a:headEnd type="oval"/>
          </a:ln>
        </p:spPr>
        <p:style>
          <a:lnRef idx="1">
            <a:schemeClr val="accent1"/>
          </a:lnRef>
          <a:fillRef idx="0">
            <a:schemeClr val="accent1"/>
          </a:fillRef>
          <a:effectRef idx="0">
            <a:schemeClr val="accent1"/>
          </a:effectRef>
          <a:fontRef idx="minor">
            <a:schemeClr val="tx1"/>
          </a:fontRef>
        </p:style>
      </p:cxnSp>
      <p:cxnSp>
        <p:nvCxnSpPr>
          <p:cNvPr id="36" name="Łącznik prosty 35">
            <a:extLst>
              <a:ext uri="{FF2B5EF4-FFF2-40B4-BE49-F238E27FC236}">
                <a16:creationId xmlns:a16="http://schemas.microsoft.com/office/drawing/2014/main" id="{66410463-7F44-A9F7-DB3A-622554540C7B}"/>
              </a:ext>
            </a:extLst>
          </p:cNvPr>
          <p:cNvCxnSpPr>
            <a:cxnSpLocks/>
            <a:endCxn id="37" idx="2"/>
          </p:cNvCxnSpPr>
          <p:nvPr/>
        </p:nvCxnSpPr>
        <p:spPr>
          <a:xfrm flipH="1" flipV="1">
            <a:off x="4771353" y="3396234"/>
            <a:ext cx="1" cy="896862"/>
          </a:xfrm>
          <a:prstGeom prst="line">
            <a:avLst/>
          </a:prstGeom>
          <a:ln w="19050">
            <a:solidFill>
              <a:schemeClr val="bg1"/>
            </a:solidFill>
            <a:miter lim="800000"/>
            <a:headEnd type="oval"/>
          </a:ln>
        </p:spPr>
        <p:style>
          <a:lnRef idx="1">
            <a:schemeClr val="accent1"/>
          </a:lnRef>
          <a:fillRef idx="0">
            <a:schemeClr val="accent1"/>
          </a:fillRef>
          <a:effectRef idx="0">
            <a:schemeClr val="accent1"/>
          </a:effectRef>
          <a:fontRef idx="minor">
            <a:schemeClr val="tx1"/>
          </a:fontRef>
        </p:style>
      </p:cxnSp>
      <p:sp>
        <p:nvSpPr>
          <p:cNvPr id="37" name="Prostokąt: zaokrąglone rogi 36">
            <a:extLst>
              <a:ext uri="{FF2B5EF4-FFF2-40B4-BE49-F238E27FC236}">
                <a16:creationId xmlns:a16="http://schemas.microsoft.com/office/drawing/2014/main" id="{B00D92E2-319A-4EB0-1E00-1AE9D230DBFD}"/>
              </a:ext>
            </a:extLst>
          </p:cNvPr>
          <p:cNvSpPr/>
          <p:nvPr/>
        </p:nvSpPr>
        <p:spPr>
          <a:xfrm>
            <a:off x="3901405" y="2971502"/>
            <a:ext cx="1739896" cy="424732"/>
          </a:xfrm>
          <a:prstGeom prst="roundRect">
            <a:avLst/>
          </a:prstGeom>
          <a:solidFill>
            <a:schemeClr val="bg2"/>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pl-PL" sz="1200" b="1" dirty="0">
                <a:solidFill>
                  <a:schemeClr val="tx1"/>
                </a:solidFill>
              </a:rPr>
              <a:t>okna</a:t>
            </a:r>
            <a:r>
              <a:rPr lang="pl-PL" sz="1200" dirty="0">
                <a:solidFill>
                  <a:schemeClr val="tx1"/>
                </a:solidFill>
              </a:rPr>
              <a:t> - uszczelnienie</a:t>
            </a:r>
          </a:p>
          <a:p>
            <a:pPr algn="ctr">
              <a:lnSpc>
                <a:spcPct val="90000"/>
              </a:lnSpc>
            </a:pPr>
            <a:r>
              <a:rPr lang="pl-PL" sz="1200" dirty="0">
                <a:solidFill>
                  <a:schemeClr val="tx1"/>
                </a:solidFill>
              </a:rPr>
              <a:t>taśmą </a:t>
            </a:r>
          </a:p>
        </p:txBody>
      </p:sp>
      <p:sp>
        <p:nvSpPr>
          <p:cNvPr id="40" name="Prostokąt: zaokrąglone rogi 39">
            <a:extLst>
              <a:ext uri="{FF2B5EF4-FFF2-40B4-BE49-F238E27FC236}">
                <a16:creationId xmlns:a16="http://schemas.microsoft.com/office/drawing/2014/main" id="{42B6F83D-CB56-DE5E-9A43-E0B3F26AA2C0}"/>
              </a:ext>
            </a:extLst>
          </p:cNvPr>
          <p:cNvSpPr/>
          <p:nvPr/>
        </p:nvSpPr>
        <p:spPr>
          <a:xfrm>
            <a:off x="358753" y="5328695"/>
            <a:ext cx="814134" cy="424732"/>
          </a:xfrm>
          <a:prstGeom prst="roundRect">
            <a:avLst/>
          </a:prstGeom>
          <a:solidFill>
            <a:schemeClr val="tx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pl-PL" sz="1200" dirty="0">
                <a:solidFill>
                  <a:schemeClr val="bg1"/>
                </a:solidFill>
              </a:rPr>
              <a:t>ściana</a:t>
            </a:r>
          </a:p>
          <a:p>
            <a:pPr algn="ctr">
              <a:lnSpc>
                <a:spcPct val="90000"/>
              </a:lnSpc>
            </a:pPr>
            <a:r>
              <a:rPr lang="pl-PL" sz="1200" dirty="0">
                <a:solidFill>
                  <a:schemeClr val="bg1"/>
                </a:solidFill>
              </a:rPr>
              <a:t>nośna</a:t>
            </a:r>
          </a:p>
        </p:txBody>
      </p:sp>
      <p:sp>
        <p:nvSpPr>
          <p:cNvPr id="41" name="Prostokąt: zaokrąglone rogi 40">
            <a:extLst>
              <a:ext uri="{FF2B5EF4-FFF2-40B4-BE49-F238E27FC236}">
                <a16:creationId xmlns:a16="http://schemas.microsoft.com/office/drawing/2014/main" id="{38FB9EF0-553C-79E9-8AE4-AA30EBFB62D7}"/>
              </a:ext>
            </a:extLst>
          </p:cNvPr>
          <p:cNvSpPr/>
          <p:nvPr/>
        </p:nvSpPr>
        <p:spPr>
          <a:xfrm>
            <a:off x="1268057" y="2971502"/>
            <a:ext cx="1739896" cy="424732"/>
          </a:xfrm>
          <a:prstGeom prst="roundRect">
            <a:avLst/>
          </a:prstGeom>
          <a:solidFill>
            <a:schemeClr val="bg2"/>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pl-PL" sz="1200" b="1" dirty="0">
                <a:solidFill>
                  <a:schemeClr val="tx1"/>
                </a:solidFill>
              </a:rPr>
              <a:t>drzwi</a:t>
            </a:r>
            <a:r>
              <a:rPr lang="pl-PL" sz="1200" dirty="0">
                <a:solidFill>
                  <a:schemeClr val="tx1"/>
                </a:solidFill>
              </a:rPr>
              <a:t> - uszczelnienie</a:t>
            </a:r>
          </a:p>
          <a:p>
            <a:pPr algn="ctr">
              <a:lnSpc>
                <a:spcPct val="90000"/>
              </a:lnSpc>
            </a:pPr>
            <a:r>
              <a:rPr lang="pl-PL" sz="1200" dirty="0">
                <a:solidFill>
                  <a:schemeClr val="tx1"/>
                </a:solidFill>
              </a:rPr>
              <a:t>ręcznikiem i taśmą</a:t>
            </a:r>
          </a:p>
        </p:txBody>
      </p:sp>
      <p:cxnSp>
        <p:nvCxnSpPr>
          <p:cNvPr id="61" name="Łącznik prosty 60">
            <a:extLst>
              <a:ext uri="{FF2B5EF4-FFF2-40B4-BE49-F238E27FC236}">
                <a16:creationId xmlns:a16="http://schemas.microsoft.com/office/drawing/2014/main" id="{9F582C37-B603-9E5F-BC1C-0202D45F1663}"/>
              </a:ext>
            </a:extLst>
          </p:cNvPr>
          <p:cNvCxnSpPr>
            <a:cxnSpLocks/>
            <a:endCxn id="41" idx="2"/>
          </p:cNvCxnSpPr>
          <p:nvPr/>
        </p:nvCxnSpPr>
        <p:spPr>
          <a:xfrm flipV="1">
            <a:off x="2097231" y="3396234"/>
            <a:ext cx="40774" cy="1472926"/>
          </a:xfrm>
          <a:prstGeom prst="line">
            <a:avLst/>
          </a:prstGeom>
          <a:ln w="19050">
            <a:solidFill>
              <a:schemeClr val="bg1"/>
            </a:solidFill>
            <a:miter lim="800000"/>
            <a:head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2572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67F31-34A6-397D-23B3-6F0DEC3A15FE}"/>
            </a:ext>
          </a:extLst>
        </p:cNvPr>
        <p:cNvGrpSpPr/>
        <p:nvPr/>
      </p:nvGrpSpPr>
      <p:grpSpPr>
        <a:xfrm>
          <a:off x="0" y="0"/>
          <a:ext cx="0" cy="0"/>
          <a:chOff x="0" y="0"/>
          <a:chExt cx="0" cy="0"/>
        </a:xfrm>
      </p:grpSpPr>
      <p:graphicFrame>
        <p:nvGraphicFramePr>
          <p:cNvPr id="9" name="Tabela 8">
            <a:extLst>
              <a:ext uri="{FF2B5EF4-FFF2-40B4-BE49-F238E27FC236}">
                <a16:creationId xmlns:a16="http://schemas.microsoft.com/office/drawing/2014/main" id="{7DE604D0-CEF7-F522-7313-E80996FCF3C5}"/>
              </a:ext>
            </a:extLst>
          </p:cNvPr>
          <p:cNvGraphicFramePr>
            <a:graphicFrameLocks noGrp="1"/>
          </p:cNvGraphicFramePr>
          <p:nvPr>
            <p:extLst>
              <p:ext uri="{D42A27DB-BD31-4B8C-83A1-F6EECF244321}">
                <p14:modId xmlns:p14="http://schemas.microsoft.com/office/powerpoint/2010/main" val="3906536576"/>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sp>
        <p:nvSpPr>
          <p:cNvPr id="5" name="Symbol zastępczy obrazu 4">
            <a:extLst>
              <a:ext uri="{FF2B5EF4-FFF2-40B4-BE49-F238E27FC236}">
                <a16:creationId xmlns:a16="http://schemas.microsoft.com/office/drawing/2014/main" id="{6B79ECCD-CAC5-8998-1A82-B97C76780433}"/>
              </a:ext>
            </a:extLst>
          </p:cNvPr>
          <p:cNvSpPr>
            <a:spLocks noGrp="1"/>
          </p:cNvSpPr>
          <p:nvPr>
            <p:ph type="pic" idx="1"/>
          </p:nvPr>
        </p:nvSpPr>
        <p:spPr>
          <a:xfrm>
            <a:off x="404627" y="908722"/>
            <a:ext cx="5599934" cy="4680518"/>
          </a:xfrm>
        </p:spPr>
        <p:txBody>
          <a:bodyPr>
            <a:normAutofit/>
          </a:bodyPr>
          <a:lstStyle/>
          <a:p>
            <a:pPr marL="342900" indent="-342900">
              <a:buFont typeface="+mj-lt"/>
              <a:buAutoNum type="arabicPeriod"/>
            </a:pPr>
            <a:r>
              <a:rPr lang="pl-PL" sz="2400" b="1" dirty="0"/>
              <a:t>Zatrzymaj się</a:t>
            </a:r>
            <a:br>
              <a:rPr lang="pl-PL" sz="2400" b="1" dirty="0"/>
            </a:br>
            <a:r>
              <a:rPr lang="pl-PL" dirty="0"/>
              <a:t>(zachowaj bezpieczeństwo ruchu).</a:t>
            </a:r>
          </a:p>
          <a:p>
            <a:pPr marL="342900" indent="-342900">
              <a:buFont typeface="+mj-lt"/>
              <a:buAutoNum type="arabicPeriod"/>
            </a:pPr>
            <a:r>
              <a:rPr lang="pl-PL" sz="2400" b="1" dirty="0"/>
              <a:t>Opuść pojazd </a:t>
            </a:r>
            <a:r>
              <a:rPr lang="pl-PL" dirty="0"/>
              <a:t>i poszukaj najbliższej osłony wg zasady „dwóch ścian”:</a:t>
            </a:r>
          </a:p>
          <a:p>
            <a:pPr marL="625475" indent="-342900">
              <a:buFont typeface="Wingdings" panose="05000000000000000000" pitchFamily="2" charset="2"/>
              <a:buChar char="§"/>
            </a:pPr>
            <a:r>
              <a:rPr lang="pl-PL" b="1" dirty="0"/>
              <a:t>Przemieść się do centralnych pomieszczeń </a:t>
            </a:r>
            <a:r>
              <a:rPr lang="pl-PL" dirty="0"/>
              <a:t>budynku, oddzielonych co najmniej dwiema pełnymi ścianami od elewacji z oknami</a:t>
            </a:r>
            <a:br>
              <a:rPr lang="pl-PL" dirty="0"/>
            </a:br>
            <a:r>
              <a:rPr lang="pl-PL" dirty="0"/>
              <a:t>(</a:t>
            </a:r>
            <a:r>
              <a:rPr lang="pl-PL" i="1" dirty="0"/>
              <a:t>np. korytarz, łazienka bez okien</a:t>
            </a:r>
            <a:r>
              <a:rPr lang="pl-PL" dirty="0"/>
              <a:t>).</a:t>
            </a:r>
          </a:p>
          <a:p>
            <a:pPr marL="625475" indent="-342900">
              <a:buFont typeface="Wingdings" panose="05000000000000000000" pitchFamily="2" charset="2"/>
              <a:buChar char="§"/>
            </a:pPr>
            <a:r>
              <a:rPr lang="pl-PL" b="1" dirty="0"/>
              <a:t>Usiądź nisko przy ścianie nośnej</a:t>
            </a:r>
            <a:r>
              <a:rPr lang="pl-PL" dirty="0"/>
              <a:t>.</a:t>
            </a:r>
          </a:p>
        </p:txBody>
      </p:sp>
      <p:sp>
        <p:nvSpPr>
          <p:cNvPr id="6" name="Tytuł 4">
            <a:extLst>
              <a:ext uri="{FF2B5EF4-FFF2-40B4-BE49-F238E27FC236}">
                <a16:creationId xmlns:a16="http://schemas.microsoft.com/office/drawing/2014/main" id="{29BEAB9C-4AE5-3A51-69E0-0537A5B79CC6}"/>
              </a:ext>
            </a:extLst>
          </p:cNvPr>
          <p:cNvSpPr txBox="1">
            <a:spLocks/>
          </p:cNvSpPr>
          <p:nvPr/>
        </p:nvSpPr>
        <p:spPr>
          <a:xfrm>
            <a:off x="6308996" y="482600"/>
            <a:ext cx="3961368"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SCHRONIENIA</a:t>
            </a:r>
          </a:p>
        </p:txBody>
      </p:sp>
      <p:cxnSp>
        <p:nvCxnSpPr>
          <p:cNvPr id="7" name="Łącznik prosty 6">
            <a:extLst>
              <a:ext uri="{FF2B5EF4-FFF2-40B4-BE49-F238E27FC236}">
                <a16:creationId xmlns:a16="http://schemas.microsoft.com/office/drawing/2014/main" id="{6D616CD0-BBB8-121E-2D5E-92CCEBFCD1E1}"/>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10" name="Grafika 9">
            <a:extLst>
              <a:ext uri="{FF2B5EF4-FFF2-40B4-BE49-F238E27FC236}">
                <a16:creationId xmlns:a16="http://schemas.microsoft.com/office/drawing/2014/main" id="{8905EA31-CE31-E20C-2334-04C6E09B8A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21598" y="3410654"/>
            <a:ext cx="5385655" cy="2389410"/>
          </a:xfrm>
          <a:prstGeom prst="rect">
            <a:avLst/>
          </a:prstGeom>
        </p:spPr>
      </p:pic>
      <p:cxnSp>
        <p:nvCxnSpPr>
          <p:cNvPr id="3" name="Łącznik prosty 2">
            <a:extLst>
              <a:ext uri="{FF2B5EF4-FFF2-40B4-BE49-F238E27FC236}">
                <a16:creationId xmlns:a16="http://schemas.microsoft.com/office/drawing/2014/main" id="{2BE7597E-E851-8C01-336E-E6D8D41CAEA1}"/>
              </a:ext>
            </a:extLst>
          </p:cNvPr>
          <p:cNvCxnSpPr>
            <a:cxnSpLocks/>
          </p:cNvCxnSpPr>
          <p:nvPr/>
        </p:nvCxnSpPr>
        <p:spPr>
          <a:xfrm flipH="1">
            <a:off x="0" y="559706"/>
            <a:ext cx="12188824" cy="0"/>
          </a:xfrm>
          <a:prstGeom prst="line">
            <a:avLst/>
          </a:prstGeom>
          <a:ln w="19050">
            <a:solidFill>
              <a:schemeClr val="bg1"/>
            </a:solidFill>
            <a:miter lim="800000"/>
          </a:ln>
        </p:spPr>
        <p:style>
          <a:lnRef idx="1">
            <a:schemeClr val="accent1"/>
          </a:lnRef>
          <a:fillRef idx="0">
            <a:schemeClr val="accent1"/>
          </a:fillRef>
          <a:effectRef idx="0">
            <a:schemeClr val="accent1"/>
          </a:effectRef>
          <a:fontRef idx="minor">
            <a:schemeClr val="tx1"/>
          </a:fontRef>
        </p:style>
      </p:cxnSp>
      <p:pic>
        <p:nvPicPr>
          <p:cNvPr id="13" name="Obraz 12" descr="Obraz zawierający godło, herb, symbol, logo&#10;&#10;Opis wygenerowany automatycznie">
            <a:extLst>
              <a:ext uri="{FF2B5EF4-FFF2-40B4-BE49-F238E27FC236}">
                <a16:creationId xmlns:a16="http://schemas.microsoft.com/office/drawing/2014/main" id="{3F0044E9-FEC3-95B9-D992-6A196F5080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
        <p:nvSpPr>
          <p:cNvPr id="15" name="Symbol zastępczy tekstu 6">
            <a:extLst>
              <a:ext uri="{FF2B5EF4-FFF2-40B4-BE49-F238E27FC236}">
                <a16:creationId xmlns:a16="http://schemas.microsoft.com/office/drawing/2014/main" id="{A1E53B00-DE4A-A73F-EC5B-7220BF9794AF}"/>
              </a:ext>
            </a:extLst>
          </p:cNvPr>
          <p:cNvSpPr>
            <a:spLocks noGrp="1"/>
          </p:cNvSpPr>
          <p:nvPr>
            <p:ph type="body" sz="half" idx="2"/>
          </p:nvPr>
        </p:nvSpPr>
        <p:spPr>
          <a:xfrm>
            <a:off x="6308996" y="2108200"/>
            <a:ext cx="5473535" cy="4267200"/>
          </a:xfrm>
        </p:spPr>
        <p:txBody>
          <a:bodyPr>
            <a:normAutofit/>
          </a:bodyPr>
          <a:lstStyle/>
          <a:p>
            <a:pPr>
              <a:lnSpc>
                <a:spcPct val="120000"/>
              </a:lnSpc>
            </a:pPr>
            <a:r>
              <a:rPr lang="pl-PL" dirty="0"/>
              <a:t>Jeśli jedziesz pojazdem …</a:t>
            </a:r>
          </a:p>
        </p:txBody>
      </p:sp>
      <p:sp>
        <p:nvSpPr>
          <p:cNvPr id="8" name="Prostokąt 7">
            <a:extLst>
              <a:ext uri="{FF2B5EF4-FFF2-40B4-BE49-F238E27FC236}">
                <a16:creationId xmlns:a16="http://schemas.microsoft.com/office/drawing/2014/main" id="{FD05E397-E9D5-B63B-004A-7AAB6EE689A5}"/>
              </a:ext>
            </a:extLst>
          </p:cNvPr>
          <p:cNvSpPr/>
          <p:nvPr/>
        </p:nvSpPr>
        <p:spPr>
          <a:xfrm>
            <a:off x="981844" y="5589240"/>
            <a:ext cx="4176464" cy="858896"/>
          </a:xfrm>
          <a:prstGeom prst="rect">
            <a:avLst/>
          </a:prstGeom>
          <a:solidFill>
            <a:schemeClr val="tx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bg1"/>
                </a:solidFill>
              </a:rPr>
              <a:t>PAMIĘTAJ!</a:t>
            </a:r>
            <a:br>
              <a:rPr lang="pl-PL" sz="1600" dirty="0">
                <a:solidFill>
                  <a:schemeClr val="bg1"/>
                </a:solidFill>
              </a:rPr>
            </a:br>
            <a:r>
              <a:rPr lang="pl-PL" sz="1800" dirty="0">
                <a:solidFill>
                  <a:schemeClr val="bg1"/>
                </a:solidFill>
              </a:rPr>
              <a:t>Pojazd nie chroni przed odłamkami.</a:t>
            </a:r>
            <a:endParaRPr lang="pl-PL" sz="2000" b="1" dirty="0">
              <a:solidFill>
                <a:schemeClr val="bg1"/>
              </a:solidFill>
            </a:endParaRPr>
          </a:p>
        </p:txBody>
      </p:sp>
    </p:spTree>
    <p:extLst>
      <p:ext uri="{BB962C8B-B14F-4D97-AF65-F5344CB8AC3E}">
        <p14:creationId xmlns:p14="http://schemas.microsoft.com/office/powerpoint/2010/main" val="128570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87833-22D5-3E0A-8721-9F843A89563D}"/>
            </a:ext>
          </a:extLst>
        </p:cNvPr>
        <p:cNvGrpSpPr/>
        <p:nvPr/>
      </p:nvGrpSpPr>
      <p:grpSpPr>
        <a:xfrm>
          <a:off x="0" y="0"/>
          <a:ext cx="0" cy="0"/>
          <a:chOff x="0" y="0"/>
          <a:chExt cx="0" cy="0"/>
        </a:xfrm>
      </p:grpSpPr>
      <p:graphicFrame>
        <p:nvGraphicFramePr>
          <p:cNvPr id="9" name="Tabela 8">
            <a:extLst>
              <a:ext uri="{FF2B5EF4-FFF2-40B4-BE49-F238E27FC236}">
                <a16:creationId xmlns:a16="http://schemas.microsoft.com/office/drawing/2014/main" id="{E15DAC78-6D67-80E3-6296-A147E9DD0463}"/>
              </a:ext>
            </a:extLst>
          </p:cNvPr>
          <p:cNvGraphicFramePr>
            <a:graphicFrameLocks noGrp="1"/>
          </p:cNvGraphicFramePr>
          <p:nvPr>
            <p:extLst>
              <p:ext uri="{D42A27DB-BD31-4B8C-83A1-F6EECF244321}">
                <p14:modId xmlns:p14="http://schemas.microsoft.com/office/powerpoint/2010/main" val="4154332313"/>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sp>
        <p:nvSpPr>
          <p:cNvPr id="5" name="Symbol zastępczy obrazu 4">
            <a:extLst>
              <a:ext uri="{FF2B5EF4-FFF2-40B4-BE49-F238E27FC236}">
                <a16:creationId xmlns:a16="http://schemas.microsoft.com/office/drawing/2014/main" id="{0F065E0B-B95F-630F-5A5D-13EC5D88AF90}"/>
              </a:ext>
            </a:extLst>
          </p:cNvPr>
          <p:cNvSpPr>
            <a:spLocks noGrp="1"/>
          </p:cNvSpPr>
          <p:nvPr>
            <p:ph type="pic" idx="1"/>
          </p:nvPr>
        </p:nvSpPr>
        <p:spPr>
          <a:xfrm>
            <a:off x="404627" y="3941417"/>
            <a:ext cx="5599934" cy="2592286"/>
          </a:xfrm>
        </p:spPr>
        <p:txBody>
          <a:bodyPr>
            <a:normAutofit/>
          </a:bodyPr>
          <a:lstStyle/>
          <a:p>
            <a:pPr algn="ctr"/>
            <a:r>
              <a:rPr lang="pl-PL" dirty="0"/>
              <a:t>Jeśli jesteś poza domem, szukaj miejsc,</a:t>
            </a:r>
            <a:br>
              <a:rPr lang="pl-PL" dirty="0"/>
            </a:br>
            <a:r>
              <a:rPr lang="pl-PL" dirty="0"/>
              <a:t>które zapewniają minimum ochrony </a:t>
            </a:r>
            <a:br>
              <a:rPr lang="pl-PL" dirty="0"/>
            </a:br>
            <a:r>
              <a:rPr lang="pl-PL" sz="2400" b="1" dirty="0"/>
              <a:t>(najniższe kondygnacje budynków,</a:t>
            </a:r>
            <a:br>
              <a:rPr lang="pl-PL" sz="2400" b="1" dirty="0"/>
            </a:br>
            <a:r>
              <a:rPr lang="pl-PL" sz="2400" b="1" dirty="0"/>
              <a:t>w tym piwnice, garaże podziemne, tunele, przejścia podziemne).</a:t>
            </a:r>
          </a:p>
        </p:txBody>
      </p:sp>
      <p:sp>
        <p:nvSpPr>
          <p:cNvPr id="17" name="Symbol zastępczy tekstu 3">
            <a:extLst>
              <a:ext uri="{FF2B5EF4-FFF2-40B4-BE49-F238E27FC236}">
                <a16:creationId xmlns:a16="http://schemas.microsoft.com/office/drawing/2014/main" id="{3C94BE93-70C5-A930-65A3-0682F8A6B2D0}"/>
              </a:ext>
            </a:extLst>
          </p:cNvPr>
          <p:cNvSpPr txBox="1">
            <a:spLocks/>
          </p:cNvSpPr>
          <p:nvPr/>
        </p:nvSpPr>
        <p:spPr>
          <a:xfrm>
            <a:off x="6189290" y="6237312"/>
            <a:ext cx="5599935" cy="3168352"/>
          </a:xfrm>
          <a:prstGeom prst="rect">
            <a:avLst/>
          </a:prstGeom>
        </p:spPr>
        <p:txBody>
          <a:bodyPr vert="horz" lIns="121899" tIns="60949" rIns="121899" bIns="60949" rtlCol="0">
            <a:noAutofit/>
          </a:bodyPr>
          <a:lstStyle>
            <a:lvl1pPr marL="0" indent="0" algn="l" defTabSz="1218987" rtl="0" eaLnBrk="1" latinLnBrk="0" hangingPunct="1">
              <a:lnSpc>
                <a:spcPct val="90000"/>
              </a:lnSpc>
              <a:spcBef>
                <a:spcPts val="1600"/>
              </a:spcBef>
              <a:buClr>
                <a:schemeClr val="tx2"/>
              </a:buClr>
              <a:buSzPct val="90000"/>
              <a:buFont typeface="Arial" pitchFamily="34" charset="0"/>
              <a:buNone/>
              <a:defRPr sz="1800" kern="1200">
                <a:solidFill>
                  <a:schemeClr val="tx1"/>
                </a:solidFill>
                <a:latin typeface="+mn-lt"/>
                <a:ea typeface="+mn-ea"/>
                <a:cs typeface="+mn-cs"/>
              </a:defRPr>
            </a:lvl1pPr>
            <a:lvl2pPr marL="609493" indent="0" algn="l" defTabSz="1218987" rtl="0" eaLnBrk="1" latinLnBrk="0" hangingPunct="1">
              <a:lnSpc>
                <a:spcPct val="90000"/>
              </a:lnSpc>
              <a:spcBef>
                <a:spcPts val="800"/>
              </a:spcBef>
              <a:buClr>
                <a:schemeClr val="tx2"/>
              </a:buClr>
              <a:buSzPct val="90000"/>
              <a:buFont typeface="Cambria" pitchFamily="18" charset="0"/>
              <a:buNone/>
              <a:defRPr sz="1600"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tx2"/>
              </a:buClr>
              <a:buFont typeface="Arial" pitchFamily="34" charset="0"/>
              <a:buNone/>
              <a:defRPr sz="1300"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9pPr>
          </a:lstStyle>
          <a:p>
            <a:pPr>
              <a:lnSpc>
                <a:spcPct val="120000"/>
              </a:lnSpc>
              <a:spcBef>
                <a:spcPts val="1800"/>
              </a:spcBef>
            </a:pPr>
            <a:endParaRPr lang="pl-PL" dirty="0"/>
          </a:p>
        </p:txBody>
      </p:sp>
      <p:pic>
        <p:nvPicPr>
          <p:cNvPr id="18" name="Grafika 17">
            <a:extLst>
              <a:ext uri="{FF2B5EF4-FFF2-40B4-BE49-F238E27FC236}">
                <a16:creationId xmlns:a16="http://schemas.microsoft.com/office/drawing/2014/main" id="{5DB97824-ACE3-9744-834E-473B628DE8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28013" y="804774"/>
            <a:ext cx="2808312" cy="3082293"/>
          </a:xfrm>
          <a:prstGeom prst="rect">
            <a:avLst/>
          </a:prstGeom>
        </p:spPr>
      </p:pic>
      <p:sp>
        <p:nvSpPr>
          <p:cNvPr id="6" name="Tytuł 4">
            <a:extLst>
              <a:ext uri="{FF2B5EF4-FFF2-40B4-BE49-F238E27FC236}">
                <a16:creationId xmlns:a16="http://schemas.microsoft.com/office/drawing/2014/main" id="{464C0F07-BBE4-3C32-ED95-8B48DEEB4547}"/>
              </a:ext>
            </a:extLst>
          </p:cNvPr>
          <p:cNvSpPr txBox="1">
            <a:spLocks/>
          </p:cNvSpPr>
          <p:nvPr/>
        </p:nvSpPr>
        <p:spPr>
          <a:xfrm>
            <a:off x="6308996" y="482600"/>
            <a:ext cx="3961368"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SCHRONIENIA</a:t>
            </a:r>
          </a:p>
        </p:txBody>
      </p:sp>
      <p:cxnSp>
        <p:nvCxnSpPr>
          <p:cNvPr id="7" name="Łącznik prosty 6">
            <a:extLst>
              <a:ext uri="{FF2B5EF4-FFF2-40B4-BE49-F238E27FC236}">
                <a16:creationId xmlns:a16="http://schemas.microsoft.com/office/drawing/2014/main" id="{06A27927-9B78-F10C-C715-3E65811FEFE5}"/>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 name="Symbol zastępczy tekstu 6">
            <a:extLst>
              <a:ext uri="{FF2B5EF4-FFF2-40B4-BE49-F238E27FC236}">
                <a16:creationId xmlns:a16="http://schemas.microsoft.com/office/drawing/2014/main" id="{A0516592-E2FB-0D0C-643E-36B36AE93C60}"/>
              </a:ext>
            </a:extLst>
          </p:cNvPr>
          <p:cNvSpPr>
            <a:spLocks noGrp="1"/>
          </p:cNvSpPr>
          <p:nvPr>
            <p:ph type="body" sz="half" idx="2"/>
          </p:nvPr>
        </p:nvSpPr>
        <p:spPr>
          <a:xfrm>
            <a:off x="6308996" y="2061170"/>
            <a:ext cx="5473535" cy="4267200"/>
          </a:xfrm>
        </p:spPr>
        <p:txBody>
          <a:bodyPr>
            <a:normAutofit/>
          </a:bodyPr>
          <a:lstStyle/>
          <a:p>
            <a:pPr>
              <a:lnSpc>
                <a:spcPct val="120000"/>
              </a:lnSpc>
              <a:spcBef>
                <a:spcPts val="1800"/>
              </a:spcBef>
            </a:pPr>
            <a:r>
              <a:rPr lang="pl-PL" dirty="0"/>
              <a:t>Jeśli jesteś na zewnątrz …</a:t>
            </a:r>
          </a:p>
          <a:p>
            <a:pPr>
              <a:lnSpc>
                <a:spcPct val="120000"/>
              </a:lnSpc>
              <a:spcBef>
                <a:spcPts val="1800"/>
              </a:spcBef>
            </a:pPr>
            <a:r>
              <a:rPr lang="pl-PL" dirty="0"/>
              <a:t>Nawet zwykłe zagłębienia terenu zapewniają lepszą ochronę niż przebywanie na otwartej przestrzeni.</a:t>
            </a:r>
          </a:p>
        </p:txBody>
      </p:sp>
      <p:pic>
        <p:nvPicPr>
          <p:cNvPr id="19" name="Grafika 18">
            <a:extLst>
              <a:ext uri="{FF2B5EF4-FFF2-40B4-BE49-F238E27FC236}">
                <a16:creationId xmlns:a16="http://schemas.microsoft.com/office/drawing/2014/main" id="{5A41D2B7-2F03-DBDE-FD49-49AD7E32AA7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78588" y="4085432"/>
            <a:ext cx="3174752" cy="2304256"/>
          </a:xfrm>
          <a:prstGeom prst="rect">
            <a:avLst/>
          </a:prstGeom>
        </p:spPr>
      </p:pic>
      <p:pic>
        <p:nvPicPr>
          <p:cNvPr id="12" name="Obraz 11" descr="Obraz zawierający godło, herb, symbol, logo&#10;&#10;Opis wygenerowany automatycznie">
            <a:extLst>
              <a:ext uri="{FF2B5EF4-FFF2-40B4-BE49-F238E27FC236}">
                <a16:creationId xmlns:a16="http://schemas.microsoft.com/office/drawing/2014/main" id="{814A9167-5C10-CE41-C0EB-77E1948EF26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3737587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BA2A9-AF4E-4AD3-7E81-5EA3D059EAA3}"/>
            </a:ext>
          </a:extLst>
        </p:cNvPr>
        <p:cNvGrpSpPr/>
        <p:nvPr/>
      </p:nvGrpSpPr>
      <p:grpSpPr>
        <a:xfrm>
          <a:off x="0" y="0"/>
          <a:ext cx="0" cy="0"/>
          <a:chOff x="0" y="0"/>
          <a:chExt cx="0" cy="0"/>
        </a:xfrm>
      </p:grpSpPr>
      <p:sp>
        <p:nvSpPr>
          <p:cNvPr id="5" name="Symbol zastępczy obrazu 4">
            <a:extLst>
              <a:ext uri="{FF2B5EF4-FFF2-40B4-BE49-F238E27FC236}">
                <a16:creationId xmlns:a16="http://schemas.microsoft.com/office/drawing/2014/main" id="{F9342047-7B0B-F4A4-5A4C-C1D0A2ED1CAD}"/>
              </a:ext>
            </a:extLst>
          </p:cNvPr>
          <p:cNvSpPr>
            <a:spLocks noGrp="1"/>
          </p:cNvSpPr>
          <p:nvPr>
            <p:ph type="pic" idx="1"/>
          </p:nvPr>
        </p:nvSpPr>
        <p:spPr>
          <a:xfrm>
            <a:off x="404626" y="1988840"/>
            <a:ext cx="5689785" cy="3600399"/>
          </a:xfrm>
        </p:spPr>
        <p:txBody>
          <a:bodyPr>
            <a:normAutofit/>
          </a:bodyPr>
          <a:lstStyle/>
          <a:p>
            <a:pPr marL="342900" indent="-342900">
              <a:buFont typeface="+mj-lt"/>
              <a:buAutoNum type="arabicParenR"/>
            </a:pPr>
            <a:r>
              <a:rPr lang="pl-PL" dirty="0"/>
              <a:t> </a:t>
            </a:r>
            <a:r>
              <a:rPr lang="pl-PL" sz="2400" b="1" dirty="0"/>
              <a:t>Padnij na ziemię </a:t>
            </a:r>
            <a:br>
              <a:rPr lang="pl-PL" sz="2400" b="1" dirty="0"/>
            </a:br>
            <a:r>
              <a:rPr lang="pl-PL" dirty="0"/>
              <a:t>najlepiej w zagłębieniu – i osłoń głowę.</a:t>
            </a:r>
          </a:p>
          <a:p>
            <a:pPr marL="342900" indent="-342900">
              <a:buFont typeface="+mj-lt"/>
              <a:buAutoNum type="arabicParenR"/>
            </a:pPr>
            <a:r>
              <a:rPr lang="pl-PL" dirty="0"/>
              <a:t> </a:t>
            </a:r>
            <a:r>
              <a:rPr lang="pl-PL" sz="2400" b="1" dirty="0"/>
              <a:t>Nie wychodź ze schronienia</a:t>
            </a:r>
            <a:br>
              <a:rPr lang="pl-PL" sz="2400" b="1" dirty="0"/>
            </a:br>
            <a:r>
              <a:rPr lang="pl-PL" dirty="0"/>
              <a:t>zbyt szybko.</a:t>
            </a:r>
          </a:p>
          <a:p>
            <a:pPr marL="342900" indent="-342900">
              <a:buFont typeface="+mj-lt"/>
              <a:buAutoNum type="arabicParenR"/>
            </a:pPr>
            <a:r>
              <a:rPr lang="pl-PL" dirty="0"/>
              <a:t> Nie przeciążaj linii telefonicznych</a:t>
            </a:r>
            <a:br>
              <a:rPr lang="pl-PL" dirty="0"/>
            </a:br>
            <a:r>
              <a:rPr lang="pl-PL" dirty="0"/>
              <a:t>– </a:t>
            </a:r>
            <a:r>
              <a:rPr lang="pl-PL" sz="2400" b="1" dirty="0"/>
              <a:t>korzystaj z SMS-ów</a:t>
            </a:r>
            <a:r>
              <a:rPr lang="pl-PL" dirty="0"/>
              <a:t>.</a:t>
            </a:r>
            <a:endParaRPr lang="pl-PL" sz="2400" b="1" dirty="0"/>
          </a:p>
        </p:txBody>
      </p:sp>
      <p:sp>
        <p:nvSpPr>
          <p:cNvPr id="17" name="Symbol zastępczy tekstu 3">
            <a:extLst>
              <a:ext uri="{FF2B5EF4-FFF2-40B4-BE49-F238E27FC236}">
                <a16:creationId xmlns:a16="http://schemas.microsoft.com/office/drawing/2014/main" id="{839A323C-F0B4-7F8F-A627-CF2C372C81CC}"/>
              </a:ext>
            </a:extLst>
          </p:cNvPr>
          <p:cNvSpPr txBox="1">
            <a:spLocks/>
          </p:cNvSpPr>
          <p:nvPr/>
        </p:nvSpPr>
        <p:spPr>
          <a:xfrm>
            <a:off x="6189290" y="6237312"/>
            <a:ext cx="5599935" cy="3168352"/>
          </a:xfrm>
          <a:prstGeom prst="rect">
            <a:avLst/>
          </a:prstGeom>
        </p:spPr>
        <p:txBody>
          <a:bodyPr vert="horz" lIns="121899" tIns="60949" rIns="121899" bIns="60949" rtlCol="0">
            <a:noAutofit/>
          </a:bodyPr>
          <a:lstStyle>
            <a:lvl1pPr marL="0" indent="0" algn="l" defTabSz="1218987" rtl="0" eaLnBrk="1" latinLnBrk="0" hangingPunct="1">
              <a:lnSpc>
                <a:spcPct val="90000"/>
              </a:lnSpc>
              <a:spcBef>
                <a:spcPts val="1600"/>
              </a:spcBef>
              <a:buClr>
                <a:schemeClr val="tx2"/>
              </a:buClr>
              <a:buSzPct val="90000"/>
              <a:buFont typeface="Arial" pitchFamily="34" charset="0"/>
              <a:buNone/>
              <a:defRPr sz="1800" kern="1200">
                <a:solidFill>
                  <a:schemeClr val="tx1"/>
                </a:solidFill>
                <a:latin typeface="+mn-lt"/>
                <a:ea typeface="+mn-ea"/>
                <a:cs typeface="+mn-cs"/>
              </a:defRPr>
            </a:lvl1pPr>
            <a:lvl2pPr marL="609493" indent="0" algn="l" defTabSz="1218987" rtl="0" eaLnBrk="1" latinLnBrk="0" hangingPunct="1">
              <a:lnSpc>
                <a:spcPct val="90000"/>
              </a:lnSpc>
              <a:spcBef>
                <a:spcPts val="800"/>
              </a:spcBef>
              <a:buClr>
                <a:schemeClr val="tx2"/>
              </a:buClr>
              <a:buSzPct val="90000"/>
              <a:buFont typeface="Cambria" pitchFamily="18" charset="0"/>
              <a:buNone/>
              <a:defRPr sz="1600"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tx2"/>
              </a:buClr>
              <a:buFont typeface="Arial" pitchFamily="34" charset="0"/>
              <a:buNone/>
              <a:defRPr sz="1300"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9pPr>
          </a:lstStyle>
          <a:p>
            <a:pPr>
              <a:lnSpc>
                <a:spcPct val="120000"/>
              </a:lnSpc>
              <a:spcBef>
                <a:spcPts val="1800"/>
              </a:spcBef>
            </a:pPr>
            <a:endParaRPr lang="pl-PL" dirty="0"/>
          </a:p>
        </p:txBody>
      </p:sp>
      <p:cxnSp>
        <p:nvCxnSpPr>
          <p:cNvPr id="7" name="Łącznik prosty 6">
            <a:extLst>
              <a:ext uri="{FF2B5EF4-FFF2-40B4-BE49-F238E27FC236}">
                <a16:creationId xmlns:a16="http://schemas.microsoft.com/office/drawing/2014/main" id="{703D6A80-8243-8C9F-9F5E-17603DB216AD}"/>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10" name="Grafika 9">
            <a:extLst>
              <a:ext uri="{FF2B5EF4-FFF2-40B4-BE49-F238E27FC236}">
                <a16:creationId xmlns:a16="http://schemas.microsoft.com/office/drawing/2014/main" id="{3D985C83-CC3E-F24B-6FC8-1A87A6AAA7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42484" y="3225174"/>
            <a:ext cx="4827522" cy="3448230"/>
          </a:xfrm>
          <a:prstGeom prst="rect">
            <a:avLst/>
          </a:prstGeom>
        </p:spPr>
      </p:pic>
      <p:graphicFrame>
        <p:nvGraphicFramePr>
          <p:cNvPr id="11" name="Tabela 10">
            <a:extLst>
              <a:ext uri="{FF2B5EF4-FFF2-40B4-BE49-F238E27FC236}">
                <a16:creationId xmlns:a16="http://schemas.microsoft.com/office/drawing/2014/main" id="{E7537307-5EE5-6A95-DF70-8786C4BBCCF2}"/>
              </a:ext>
            </a:extLst>
          </p:cNvPr>
          <p:cNvGraphicFramePr>
            <a:graphicFrameLocks noGrp="1"/>
          </p:cNvGraphicFramePr>
          <p:nvPr>
            <p:extLst>
              <p:ext uri="{D42A27DB-BD31-4B8C-83A1-F6EECF244321}">
                <p14:modId xmlns:p14="http://schemas.microsoft.com/office/powerpoint/2010/main" val="2482801166"/>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2" name="Obraz 11" descr="Obraz zawierający godło, herb, symbol, logo&#10;&#10;Opis wygenerowany automatycznie">
            <a:extLst>
              <a:ext uri="{FF2B5EF4-FFF2-40B4-BE49-F238E27FC236}">
                <a16:creationId xmlns:a16="http://schemas.microsoft.com/office/drawing/2014/main" id="{86FE64AD-F56D-43D3-93AB-E608FC47BD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
        <p:nvSpPr>
          <p:cNvPr id="2" name="Tytuł 4">
            <a:extLst>
              <a:ext uri="{FF2B5EF4-FFF2-40B4-BE49-F238E27FC236}">
                <a16:creationId xmlns:a16="http://schemas.microsoft.com/office/drawing/2014/main" id="{5E641318-AC35-92CD-2FBD-D9627A3A1604}"/>
              </a:ext>
            </a:extLst>
          </p:cNvPr>
          <p:cNvSpPr txBox="1">
            <a:spLocks/>
          </p:cNvSpPr>
          <p:nvPr/>
        </p:nvSpPr>
        <p:spPr>
          <a:xfrm>
            <a:off x="6308996" y="482600"/>
            <a:ext cx="3961368"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SCHRONIENIA</a:t>
            </a:r>
          </a:p>
        </p:txBody>
      </p:sp>
      <p:sp>
        <p:nvSpPr>
          <p:cNvPr id="3" name="Symbol zastępczy tekstu 6">
            <a:extLst>
              <a:ext uri="{FF2B5EF4-FFF2-40B4-BE49-F238E27FC236}">
                <a16:creationId xmlns:a16="http://schemas.microsoft.com/office/drawing/2014/main" id="{E075DA07-7EFB-A25D-D052-B51FC5027C36}"/>
              </a:ext>
            </a:extLst>
          </p:cNvPr>
          <p:cNvSpPr>
            <a:spLocks noGrp="1"/>
          </p:cNvSpPr>
          <p:nvPr>
            <p:ph type="body" sz="half" idx="2"/>
          </p:nvPr>
        </p:nvSpPr>
        <p:spPr>
          <a:xfrm>
            <a:off x="6308996" y="2108200"/>
            <a:ext cx="5473535" cy="4267200"/>
          </a:xfrm>
        </p:spPr>
        <p:txBody>
          <a:bodyPr>
            <a:normAutofit/>
          </a:bodyPr>
          <a:lstStyle/>
          <a:p>
            <a:pPr>
              <a:lnSpc>
                <a:spcPct val="120000"/>
              </a:lnSpc>
            </a:pPr>
            <a:r>
              <a:rPr lang="pl-PL" dirty="0"/>
              <a:t>Jeśli słyszysz eksplozję …</a:t>
            </a:r>
          </a:p>
        </p:txBody>
      </p:sp>
    </p:spTree>
    <p:extLst>
      <p:ext uri="{BB962C8B-B14F-4D97-AF65-F5344CB8AC3E}">
        <p14:creationId xmlns:p14="http://schemas.microsoft.com/office/powerpoint/2010/main" val="2874430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F223F-F839-8ED9-BB1B-8FFB36839523}"/>
            </a:ext>
          </a:extLst>
        </p:cNvPr>
        <p:cNvGrpSpPr/>
        <p:nvPr/>
      </p:nvGrpSpPr>
      <p:grpSpPr>
        <a:xfrm>
          <a:off x="0" y="0"/>
          <a:ext cx="0" cy="0"/>
          <a:chOff x="0" y="0"/>
          <a:chExt cx="0" cy="0"/>
        </a:xfrm>
      </p:grpSpPr>
      <p:pic>
        <p:nvPicPr>
          <p:cNvPr id="5" name="Grafika 4">
            <a:extLst>
              <a:ext uri="{FF2B5EF4-FFF2-40B4-BE49-F238E27FC236}">
                <a16:creationId xmlns:a16="http://schemas.microsoft.com/office/drawing/2014/main" id="{87B75DA6-D419-B64B-B51B-07B79C5E91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74732" y="2935272"/>
            <a:ext cx="3214093" cy="4420661"/>
          </a:xfrm>
          <a:prstGeom prst="rect">
            <a:avLst/>
          </a:prstGeom>
        </p:spPr>
      </p:pic>
      <p:sp>
        <p:nvSpPr>
          <p:cNvPr id="2" name="Tytuł 4">
            <a:extLst>
              <a:ext uri="{FF2B5EF4-FFF2-40B4-BE49-F238E27FC236}">
                <a16:creationId xmlns:a16="http://schemas.microsoft.com/office/drawing/2014/main" id="{4A9AC589-BD52-5560-B453-7A7D62662C65}"/>
              </a:ext>
            </a:extLst>
          </p:cNvPr>
          <p:cNvSpPr txBox="1">
            <a:spLocks/>
          </p:cNvSpPr>
          <p:nvPr/>
        </p:nvSpPr>
        <p:spPr>
          <a:xfrm>
            <a:off x="6308996" y="482600"/>
            <a:ext cx="3961368"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SCHRONIENIA</a:t>
            </a:r>
          </a:p>
        </p:txBody>
      </p:sp>
      <p:cxnSp>
        <p:nvCxnSpPr>
          <p:cNvPr id="3" name="Łącznik prosty 2">
            <a:extLst>
              <a:ext uri="{FF2B5EF4-FFF2-40B4-BE49-F238E27FC236}">
                <a16:creationId xmlns:a16="http://schemas.microsoft.com/office/drawing/2014/main" id="{9455A629-64B4-C94E-12C3-4E09522986EB}"/>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graphicFrame>
        <p:nvGraphicFramePr>
          <p:cNvPr id="11" name="Tabela 10">
            <a:extLst>
              <a:ext uri="{FF2B5EF4-FFF2-40B4-BE49-F238E27FC236}">
                <a16:creationId xmlns:a16="http://schemas.microsoft.com/office/drawing/2014/main" id="{36EAADEB-8BF7-A62B-F28C-9A78C779F40F}"/>
              </a:ext>
            </a:extLst>
          </p:cNvPr>
          <p:cNvGraphicFramePr>
            <a:graphicFrameLocks noGrp="1"/>
          </p:cNvGraphicFramePr>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2" name="Obraz 11" descr="Obraz zawierający godło, herb, symbol, logo&#10;&#10;Opis wygenerowany automatycznie">
            <a:extLst>
              <a:ext uri="{FF2B5EF4-FFF2-40B4-BE49-F238E27FC236}">
                <a16:creationId xmlns:a16="http://schemas.microsoft.com/office/drawing/2014/main" id="{CA7A4A60-A0B9-9FD9-1779-F53167B5BA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
        <p:nvSpPr>
          <p:cNvPr id="7" name="Symbol zastępczy obrazu 4">
            <a:extLst>
              <a:ext uri="{FF2B5EF4-FFF2-40B4-BE49-F238E27FC236}">
                <a16:creationId xmlns:a16="http://schemas.microsoft.com/office/drawing/2014/main" id="{3813DD78-819C-EBCC-D260-26BC8C060DB3}"/>
              </a:ext>
            </a:extLst>
          </p:cNvPr>
          <p:cNvSpPr txBox="1">
            <a:spLocks/>
          </p:cNvSpPr>
          <p:nvPr/>
        </p:nvSpPr>
        <p:spPr>
          <a:xfrm>
            <a:off x="507869" y="555436"/>
            <a:ext cx="5473534" cy="6302564"/>
          </a:xfrm>
          <a:prstGeom prst="rect">
            <a:avLst/>
          </a:prstGeom>
          <a:noFill/>
          <a:ln w="9525">
            <a:noFill/>
            <a:miter lim="800000"/>
          </a:ln>
          <a:effectLst/>
        </p:spPr>
        <p:txBody>
          <a:bodyPr vert="horz" lIns="121899" tIns="60949" rIns="121899" bIns="60949" rtlCol="0" anchor="ctr" anchorCtr="0">
            <a:noAutofit/>
          </a:bodyPr>
          <a:lstStyle>
            <a:lvl1pPr marL="0" indent="0" algn="l" defTabSz="1218987" rtl="0" eaLnBrk="1" latinLnBrk="0" hangingPunct="1">
              <a:lnSpc>
                <a:spcPct val="130000"/>
              </a:lnSpc>
              <a:spcBef>
                <a:spcPts val="1200"/>
              </a:spcBef>
              <a:buClr>
                <a:schemeClr val="bg1"/>
              </a:buClr>
              <a:buSzPct val="90000"/>
              <a:buFont typeface="Wingdings" panose="05000000000000000000" pitchFamily="2" charset="2"/>
              <a:buNone/>
              <a:defRPr sz="1800" kern="1200">
                <a:solidFill>
                  <a:schemeClr val="bg1"/>
                </a:solidFill>
                <a:latin typeface="+mn-lt"/>
                <a:ea typeface="+mn-ea"/>
                <a:cs typeface="+mn-cs"/>
              </a:defRPr>
            </a:lvl1pPr>
            <a:lvl2pPr marL="609493" indent="0" algn="l" defTabSz="1218987" rtl="0" eaLnBrk="1" latinLnBrk="0" hangingPunct="1">
              <a:lnSpc>
                <a:spcPct val="90000"/>
              </a:lnSpc>
              <a:spcBef>
                <a:spcPts val="800"/>
              </a:spcBef>
              <a:buClr>
                <a:schemeClr val="tx2"/>
              </a:buClr>
              <a:buSzPct val="90000"/>
              <a:buFont typeface="Cambria" pitchFamily="18" charset="0"/>
              <a:buNone/>
              <a:defRPr sz="3700"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tx2"/>
              </a:buClr>
              <a:buFont typeface="Arial" pitchFamily="34" charset="0"/>
              <a:buNone/>
              <a:defRPr sz="3200"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tx2"/>
              </a:buClr>
              <a:buSzPct val="100000"/>
              <a:buFont typeface="Cambria" pitchFamily="18" charset="0"/>
              <a:buNone/>
              <a:defRPr sz="2700"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tx2"/>
              </a:buClr>
              <a:buFont typeface="Arial" pitchFamily="34" charset="0"/>
              <a:buNone/>
              <a:defRPr sz="2700"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tx2"/>
              </a:buClr>
              <a:buSzPct val="100000"/>
              <a:buFont typeface="Cambria" pitchFamily="18" charset="0"/>
              <a:buNone/>
              <a:defRPr sz="2700"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tx2"/>
              </a:buClr>
              <a:buFont typeface="Arial" pitchFamily="34" charset="0"/>
              <a:buNone/>
              <a:defRPr sz="2700"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tx2"/>
              </a:buClr>
              <a:buSzPct val="100000"/>
              <a:buFont typeface="Cambria" pitchFamily="18" charset="0"/>
              <a:buNone/>
              <a:defRPr sz="2700" kern="120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tx2"/>
              </a:buClr>
              <a:buFont typeface="Arial" pitchFamily="34" charset="0"/>
              <a:buNone/>
              <a:defRPr sz="2700" kern="1200">
                <a:solidFill>
                  <a:schemeClr val="tx1"/>
                </a:solidFill>
                <a:latin typeface="+mn-lt"/>
                <a:ea typeface="+mn-ea"/>
                <a:cs typeface="+mn-cs"/>
              </a:defRPr>
            </a:lvl9pPr>
          </a:lstStyle>
          <a:p>
            <a:pPr marL="342900" indent="-342900">
              <a:buFont typeface="+mj-lt"/>
              <a:buAutoNum type="arabicParenR"/>
            </a:pPr>
            <a:r>
              <a:rPr lang="pl-PL" dirty="0"/>
              <a:t> </a:t>
            </a:r>
            <a:r>
              <a:rPr lang="pl-PL" sz="2000" b="1" dirty="0"/>
              <a:t>SŁYSZYSZ DŹWIĘK?</a:t>
            </a:r>
            <a:br>
              <a:rPr lang="pl-PL" sz="2000" b="1" dirty="0"/>
            </a:br>
            <a:r>
              <a:rPr lang="pl-PL" sz="1400" dirty="0"/>
              <a:t>Nie analizuj! Nie zastanawiaj się!</a:t>
            </a:r>
            <a:br>
              <a:rPr lang="pl-PL" sz="1400" dirty="0"/>
            </a:br>
            <a:r>
              <a:rPr lang="pl-PL" sz="1400" dirty="0"/>
              <a:t>Za 30 sekund może być już nad Twoim dachem.</a:t>
            </a:r>
          </a:p>
          <a:p>
            <a:pPr marL="342900" indent="-342900">
              <a:buFont typeface="+mj-lt"/>
              <a:buAutoNum type="arabicParenR"/>
            </a:pPr>
            <a:r>
              <a:rPr lang="pl-PL" dirty="0"/>
              <a:t> </a:t>
            </a:r>
            <a:r>
              <a:rPr lang="pl-PL" b="1" dirty="0"/>
              <a:t>NIE NAGRYWAJ!</a:t>
            </a:r>
            <a:br>
              <a:rPr lang="pl-PL" b="1" dirty="0"/>
            </a:br>
            <a:r>
              <a:rPr lang="pl-PL" sz="1400" dirty="0"/>
              <a:t>Żadne nagranie nie jest warte Twojego życia.</a:t>
            </a:r>
          </a:p>
          <a:p>
            <a:pPr marL="342900" indent="-342900">
              <a:buFont typeface="+mj-lt"/>
              <a:buAutoNum type="arabicParenR"/>
            </a:pPr>
            <a:r>
              <a:rPr lang="pl-PL" dirty="0"/>
              <a:t> </a:t>
            </a:r>
            <a:r>
              <a:rPr lang="pl-PL" b="1" dirty="0"/>
              <a:t>ODEJDŹ OD OKNA!</a:t>
            </a:r>
            <a:br>
              <a:rPr lang="pl-PL" dirty="0"/>
            </a:br>
            <a:r>
              <a:rPr lang="pl-PL" sz="1400" dirty="0"/>
              <a:t>Szkło rozpryskuje się jak ostrza. Okno to najniebezpieczniejsze miejsce. Odejdź jak najdalej. Najlepiej w głąb mieszkania</a:t>
            </a:r>
            <a:r>
              <a:rPr lang="pl-PL" sz="1200" dirty="0"/>
              <a:t>.</a:t>
            </a:r>
          </a:p>
          <a:p>
            <a:pPr marL="342900" indent="-342900">
              <a:buFont typeface="+mj-lt"/>
              <a:buAutoNum type="arabicParenR"/>
            </a:pPr>
            <a:r>
              <a:rPr lang="pl-PL" dirty="0"/>
              <a:t> </a:t>
            </a:r>
            <a:r>
              <a:rPr lang="pl-PL" sz="2000" b="1" dirty="0"/>
              <a:t>ZNAJDŹ DWIE ŚCIANY!</a:t>
            </a:r>
            <a:br>
              <a:rPr lang="pl-PL" sz="2000" b="1" dirty="0"/>
            </a:br>
            <a:r>
              <a:rPr lang="pl-PL" sz="1400" dirty="0"/>
              <a:t>Między Tobą a ulicą powinny być co najmniej dwie ściany nośne: </a:t>
            </a:r>
            <a:br>
              <a:rPr lang="pl-PL" sz="1400" dirty="0"/>
            </a:br>
            <a:r>
              <a:rPr lang="pl-PL" sz="1400" dirty="0"/>
              <a:t>- </a:t>
            </a:r>
            <a:r>
              <a:rPr lang="pl-PL" sz="1400" i="1" dirty="0"/>
              <a:t>Kuchnia z oknami 	– </a:t>
            </a:r>
            <a:r>
              <a:rPr lang="pl-PL" sz="1400" b="1" i="1" dirty="0"/>
              <a:t>nie</a:t>
            </a:r>
            <a:r>
              <a:rPr lang="pl-PL" sz="1400" i="1" dirty="0"/>
              <a:t>. </a:t>
            </a:r>
            <a:br>
              <a:rPr lang="pl-PL" sz="1400" i="1" dirty="0"/>
            </a:br>
            <a:r>
              <a:rPr lang="pl-PL" sz="1400" i="1" dirty="0"/>
              <a:t>- Łazienka bez okien 	– </a:t>
            </a:r>
            <a:r>
              <a:rPr lang="pl-PL" sz="1400" b="1" i="1" dirty="0"/>
              <a:t>tak</a:t>
            </a:r>
            <a:r>
              <a:rPr lang="pl-PL" sz="1400" i="1" dirty="0"/>
              <a:t>. </a:t>
            </a:r>
            <a:br>
              <a:rPr lang="pl-PL" sz="1400" i="1" dirty="0"/>
            </a:br>
            <a:r>
              <a:rPr lang="pl-PL" sz="1400" i="1" dirty="0"/>
              <a:t>- Korytarz 		–</a:t>
            </a:r>
            <a:r>
              <a:rPr lang="pl-PL" sz="1400" b="1" i="1" dirty="0"/>
              <a:t> idealnie</a:t>
            </a:r>
            <a:r>
              <a:rPr lang="pl-PL" sz="1400" i="1" dirty="0"/>
              <a:t>.</a:t>
            </a:r>
          </a:p>
          <a:p>
            <a:pPr marL="342900" indent="-342900">
              <a:buFont typeface="+mj-lt"/>
              <a:buAutoNum type="arabicParenR"/>
            </a:pPr>
            <a:r>
              <a:rPr lang="pl-PL" dirty="0"/>
              <a:t> </a:t>
            </a:r>
            <a:r>
              <a:rPr lang="pl-PL" sz="2000" b="1" dirty="0"/>
              <a:t>NA PODŁOGĘ! BEZ SŁÓW! BEZ PYTAŃ</a:t>
            </a:r>
            <a:r>
              <a:rPr lang="pl-PL" b="1" dirty="0"/>
              <a:t>!</a:t>
            </a:r>
            <a:br>
              <a:rPr lang="pl-PL" dirty="0"/>
            </a:br>
            <a:br>
              <a:rPr lang="pl-PL" sz="1400" dirty="0"/>
            </a:br>
            <a:endParaRPr lang="pl-PL" sz="1200" dirty="0"/>
          </a:p>
        </p:txBody>
      </p:sp>
      <p:sp>
        <p:nvSpPr>
          <p:cNvPr id="10" name="Symbol zastępczy tekstu 6">
            <a:extLst>
              <a:ext uri="{FF2B5EF4-FFF2-40B4-BE49-F238E27FC236}">
                <a16:creationId xmlns:a16="http://schemas.microsoft.com/office/drawing/2014/main" id="{DC85CCA1-785A-0E2B-5781-E538467F20B7}"/>
              </a:ext>
            </a:extLst>
          </p:cNvPr>
          <p:cNvSpPr>
            <a:spLocks noGrp="1"/>
          </p:cNvSpPr>
          <p:nvPr>
            <p:ph type="body" sz="half" idx="2"/>
          </p:nvPr>
        </p:nvSpPr>
        <p:spPr>
          <a:xfrm>
            <a:off x="6308996" y="2108200"/>
            <a:ext cx="5473535" cy="4267200"/>
          </a:xfrm>
        </p:spPr>
        <p:txBody>
          <a:bodyPr>
            <a:normAutofit/>
          </a:bodyPr>
          <a:lstStyle/>
          <a:p>
            <a:pPr>
              <a:lnSpc>
                <a:spcPct val="120000"/>
              </a:lnSpc>
            </a:pPr>
            <a:r>
              <a:rPr lang="pl-PL" dirty="0"/>
              <a:t>Jeśli słyszysz niski, przypominający buczenie</a:t>
            </a:r>
            <a:br>
              <a:rPr lang="pl-PL" dirty="0"/>
            </a:br>
            <a:r>
              <a:rPr lang="pl-PL" dirty="0"/>
              <a:t>„dźwięk kosiarki” – działaj natychmiast!</a:t>
            </a:r>
            <a:br>
              <a:rPr lang="pl-PL" dirty="0"/>
            </a:br>
            <a:endParaRPr lang="pl-PL" dirty="0"/>
          </a:p>
        </p:txBody>
      </p:sp>
      <p:pic>
        <p:nvPicPr>
          <p:cNvPr id="24" name="Grafika 23">
            <a:extLst>
              <a:ext uri="{FF2B5EF4-FFF2-40B4-BE49-F238E27FC236}">
                <a16:creationId xmlns:a16="http://schemas.microsoft.com/office/drawing/2014/main" id="{AA18E659-4A82-08E3-56B4-90E7589A62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54453" y="5434041"/>
            <a:ext cx="910764" cy="1057958"/>
          </a:xfrm>
          <a:prstGeom prst="rect">
            <a:avLst/>
          </a:prstGeom>
        </p:spPr>
      </p:pic>
      <p:sp>
        <p:nvSpPr>
          <p:cNvPr id="25" name="pole tekstowe 24">
            <a:extLst>
              <a:ext uri="{FF2B5EF4-FFF2-40B4-BE49-F238E27FC236}">
                <a16:creationId xmlns:a16="http://schemas.microsoft.com/office/drawing/2014/main" id="{41C2E736-93C5-C4FC-AE0F-727DF81666C4}"/>
              </a:ext>
            </a:extLst>
          </p:cNvPr>
          <p:cNvSpPr txBox="1"/>
          <p:nvPr/>
        </p:nvSpPr>
        <p:spPr>
          <a:xfrm>
            <a:off x="7393702" y="5855434"/>
            <a:ext cx="1344749" cy="369332"/>
          </a:xfrm>
          <a:prstGeom prst="rect">
            <a:avLst/>
          </a:prstGeom>
          <a:noFill/>
        </p:spPr>
        <p:txBody>
          <a:bodyPr wrap="square" rtlCol="0">
            <a:spAutoFit/>
          </a:bodyPr>
          <a:lstStyle/>
          <a:p>
            <a:pPr algn="ctr"/>
            <a:r>
              <a:rPr lang="pl-PL" sz="1800" b="1" dirty="0"/>
              <a:t>30 sekund</a:t>
            </a:r>
          </a:p>
        </p:txBody>
      </p:sp>
      <p:sp>
        <p:nvSpPr>
          <p:cNvPr id="28" name="Owal 27">
            <a:extLst>
              <a:ext uri="{FF2B5EF4-FFF2-40B4-BE49-F238E27FC236}">
                <a16:creationId xmlns:a16="http://schemas.microsoft.com/office/drawing/2014/main" id="{6795F688-AF4B-412F-9DF2-126E92FF8CA1}"/>
              </a:ext>
            </a:extLst>
          </p:cNvPr>
          <p:cNvSpPr/>
          <p:nvPr/>
        </p:nvSpPr>
        <p:spPr>
          <a:xfrm>
            <a:off x="10417873" y="5786165"/>
            <a:ext cx="429148" cy="429148"/>
          </a:xfrm>
          <a:prstGeom prst="ellipse">
            <a:avLst/>
          </a:prstGeom>
          <a:solidFill>
            <a:srgbClr val="FF0000"/>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tx1"/>
                </a:solidFill>
              </a:rPr>
              <a:t>1</a:t>
            </a:r>
          </a:p>
        </p:txBody>
      </p:sp>
      <p:pic>
        <p:nvPicPr>
          <p:cNvPr id="20" name="Grafika 19">
            <a:extLst>
              <a:ext uri="{FF2B5EF4-FFF2-40B4-BE49-F238E27FC236}">
                <a16:creationId xmlns:a16="http://schemas.microsoft.com/office/drawing/2014/main" id="{4CFFD658-F95D-1C19-B876-3B8E72A87DC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26165" y="3029070"/>
            <a:ext cx="1679560" cy="1057958"/>
          </a:xfrm>
          <a:prstGeom prst="rect">
            <a:avLst/>
          </a:prstGeom>
        </p:spPr>
      </p:pic>
      <p:sp>
        <p:nvSpPr>
          <p:cNvPr id="32" name="Prostokąt 31">
            <a:extLst>
              <a:ext uri="{FF2B5EF4-FFF2-40B4-BE49-F238E27FC236}">
                <a16:creationId xmlns:a16="http://schemas.microsoft.com/office/drawing/2014/main" id="{22F12A8D-DCA5-E394-07EE-0D7F26EE48DE}"/>
              </a:ext>
            </a:extLst>
          </p:cNvPr>
          <p:cNvSpPr/>
          <p:nvPr/>
        </p:nvSpPr>
        <p:spPr>
          <a:xfrm>
            <a:off x="1049513" y="6040100"/>
            <a:ext cx="4176464" cy="524927"/>
          </a:xfrm>
          <a:prstGeom prst="rect">
            <a:avLst/>
          </a:prstGeom>
          <a:solidFill>
            <a:schemeClr val="tx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b="1" dirty="0">
                <a:solidFill>
                  <a:schemeClr val="bg1"/>
                </a:solidFill>
              </a:rPr>
              <a:t>Połóż się i osłoń głowę rękami.</a:t>
            </a:r>
          </a:p>
        </p:txBody>
      </p:sp>
      <p:sp>
        <p:nvSpPr>
          <p:cNvPr id="35" name="Owal 34">
            <a:extLst>
              <a:ext uri="{FF2B5EF4-FFF2-40B4-BE49-F238E27FC236}">
                <a16:creationId xmlns:a16="http://schemas.microsoft.com/office/drawing/2014/main" id="{9138F6E7-B2FF-D1C4-2646-2F2AA22CA261}"/>
              </a:ext>
            </a:extLst>
          </p:cNvPr>
          <p:cNvSpPr/>
          <p:nvPr/>
        </p:nvSpPr>
        <p:spPr>
          <a:xfrm>
            <a:off x="11449816" y="4293096"/>
            <a:ext cx="429148" cy="429148"/>
          </a:xfrm>
          <a:prstGeom prst="ellipse">
            <a:avLst/>
          </a:prstGeom>
          <a:solidFill>
            <a:srgbClr val="FF0000"/>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tx1"/>
                </a:solidFill>
              </a:rPr>
              <a:t>2</a:t>
            </a:r>
          </a:p>
        </p:txBody>
      </p:sp>
      <p:cxnSp>
        <p:nvCxnSpPr>
          <p:cNvPr id="42" name="Łącznik prosty 41">
            <a:extLst>
              <a:ext uri="{FF2B5EF4-FFF2-40B4-BE49-F238E27FC236}">
                <a16:creationId xmlns:a16="http://schemas.microsoft.com/office/drawing/2014/main" id="{3E34208D-6D97-BB97-FCB2-9F7274841571}"/>
              </a:ext>
            </a:extLst>
          </p:cNvPr>
          <p:cNvCxnSpPr>
            <a:cxnSpLocks/>
            <a:endCxn id="43" idx="2"/>
          </p:cNvCxnSpPr>
          <p:nvPr/>
        </p:nvCxnSpPr>
        <p:spPr>
          <a:xfrm flipV="1">
            <a:off x="10656708" y="3618695"/>
            <a:ext cx="0" cy="1178457"/>
          </a:xfrm>
          <a:prstGeom prst="line">
            <a:avLst/>
          </a:prstGeom>
          <a:ln w="19050">
            <a:solidFill>
              <a:schemeClr val="bg1"/>
            </a:solidFill>
            <a:miter lim="800000"/>
            <a:headEnd type="oval"/>
          </a:ln>
        </p:spPr>
        <p:style>
          <a:lnRef idx="1">
            <a:schemeClr val="accent1"/>
          </a:lnRef>
          <a:fillRef idx="0">
            <a:schemeClr val="accent1"/>
          </a:fillRef>
          <a:effectRef idx="0">
            <a:schemeClr val="accent1"/>
          </a:effectRef>
          <a:fontRef idx="minor">
            <a:schemeClr val="tx1"/>
          </a:fontRef>
        </p:style>
      </p:cxnSp>
      <p:sp>
        <p:nvSpPr>
          <p:cNvPr id="43" name="Prostokąt: zaokrąglone rogi 42">
            <a:extLst>
              <a:ext uri="{FF2B5EF4-FFF2-40B4-BE49-F238E27FC236}">
                <a16:creationId xmlns:a16="http://schemas.microsoft.com/office/drawing/2014/main" id="{375EC8FF-A628-A3EB-63DF-693DDDBFB4E2}"/>
              </a:ext>
            </a:extLst>
          </p:cNvPr>
          <p:cNvSpPr/>
          <p:nvPr/>
        </p:nvSpPr>
        <p:spPr>
          <a:xfrm>
            <a:off x="10249641" y="3193963"/>
            <a:ext cx="814134" cy="424732"/>
          </a:xfrm>
          <a:prstGeom prst="roundRect">
            <a:avLst/>
          </a:prstGeom>
          <a:solidFill>
            <a:schemeClr val="tx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pl-PL" sz="1200" dirty="0">
                <a:solidFill>
                  <a:schemeClr val="bg1"/>
                </a:solidFill>
              </a:rPr>
              <a:t>ściana</a:t>
            </a:r>
          </a:p>
          <a:p>
            <a:pPr algn="ctr">
              <a:lnSpc>
                <a:spcPct val="90000"/>
              </a:lnSpc>
            </a:pPr>
            <a:r>
              <a:rPr lang="pl-PL" sz="1200" dirty="0">
                <a:solidFill>
                  <a:schemeClr val="bg1"/>
                </a:solidFill>
              </a:rPr>
              <a:t>nośna</a:t>
            </a:r>
          </a:p>
        </p:txBody>
      </p:sp>
    </p:spTree>
    <p:extLst>
      <p:ext uri="{BB962C8B-B14F-4D97-AF65-F5344CB8AC3E}">
        <p14:creationId xmlns:p14="http://schemas.microsoft.com/office/powerpoint/2010/main" val="1627337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DFC59-C747-8507-B36B-9D6C54EAD917}"/>
            </a:ext>
          </a:extLst>
        </p:cNvPr>
        <p:cNvGrpSpPr/>
        <p:nvPr/>
      </p:nvGrpSpPr>
      <p:grpSpPr>
        <a:xfrm>
          <a:off x="0" y="0"/>
          <a:ext cx="0" cy="0"/>
          <a:chOff x="0" y="0"/>
          <a:chExt cx="0" cy="0"/>
        </a:xfrm>
      </p:grpSpPr>
      <p:sp>
        <p:nvSpPr>
          <p:cNvPr id="2" name="Tytuł 4">
            <a:extLst>
              <a:ext uri="{FF2B5EF4-FFF2-40B4-BE49-F238E27FC236}">
                <a16:creationId xmlns:a16="http://schemas.microsoft.com/office/drawing/2014/main" id="{DA58F9CA-4AE8-DE90-615E-13F69FDDFC4A}"/>
              </a:ext>
            </a:extLst>
          </p:cNvPr>
          <p:cNvSpPr txBox="1">
            <a:spLocks/>
          </p:cNvSpPr>
          <p:nvPr/>
        </p:nvSpPr>
        <p:spPr>
          <a:xfrm>
            <a:off x="6308996" y="482600"/>
            <a:ext cx="3961368"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SCHRONIENIA</a:t>
            </a:r>
          </a:p>
        </p:txBody>
      </p:sp>
      <p:cxnSp>
        <p:nvCxnSpPr>
          <p:cNvPr id="3" name="Łącznik prosty 2">
            <a:extLst>
              <a:ext uri="{FF2B5EF4-FFF2-40B4-BE49-F238E27FC236}">
                <a16:creationId xmlns:a16="http://schemas.microsoft.com/office/drawing/2014/main" id="{AED7E165-2983-367A-2803-AC4DD689CCB0}"/>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graphicFrame>
        <p:nvGraphicFramePr>
          <p:cNvPr id="11" name="Tabela 10">
            <a:extLst>
              <a:ext uri="{FF2B5EF4-FFF2-40B4-BE49-F238E27FC236}">
                <a16:creationId xmlns:a16="http://schemas.microsoft.com/office/drawing/2014/main" id="{36C81BC3-DF9E-8ACD-8C11-35FC6B7D1508}"/>
              </a:ext>
            </a:extLst>
          </p:cNvPr>
          <p:cNvGraphicFramePr>
            <a:graphicFrameLocks noGrp="1"/>
          </p:cNvGraphicFramePr>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2" name="Obraz 11" descr="Obraz zawierający godło, herb, symbol, logo&#10;&#10;Opis wygenerowany automatycznie">
            <a:extLst>
              <a:ext uri="{FF2B5EF4-FFF2-40B4-BE49-F238E27FC236}">
                <a16:creationId xmlns:a16="http://schemas.microsoft.com/office/drawing/2014/main" id="{A03B549D-D360-0D8F-50B1-5F6F6F9C9A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
        <p:nvSpPr>
          <p:cNvPr id="7" name="Symbol zastępczy obrazu 4">
            <a:extLst>
              <a:ext uri="{FF2B5EF4-FFF2-40B4-BE49-F238E27FC236}">
                <a16:creationId xmlns:a16="http://schemas.microsoft.com/office/drawing/2014/main" id="{D18F800A-3745-8A5A-2886-F3383D266DDE}"/>
              </a:ext>
            </a:extLst>
          </p:cNvPr>
          <p:cNvSpPr txBox="1">
            <a:spLocks/>
          </p:cNvSpPr>
          <p:nvPr/>
        </p:nvSpPr>
        <p:spPr>
          <a:xfrm>
            <a:off x="507868" y="665010"/>
            <a:ext cx="5543427" cy="6148367"/>
          </a:xfrm>
          <a:prstGeom prst="rect">
            <a:avLst/>
          </a:prstGeom>
          <a:noFill/>
          <a:ln w="9525">
            <a:noFill/>
            <a:miter lim="800000"/>
          </a:ln>
          <a:effectLst/>
        </p:spPr>
        <p:txBody>
          <a:bodyPr vert="horz" lIns="121899" tIns="60949" rIns="121899" bIns="60949" rtlCol="0" anchor="ctr" anchorCtr="0">
            <a:noAutofit/>
          </a:bodyPr>
          <a:lstStyle>
            <a:lvl1pPr marL="0" indent="0" algn="l" defTabSz="1218987" rtl="0" eaLnBrk="1" latinLnBrk="0" hangingPunct="1">
              <a:lnSpc>
                <a:spcPct val="130000"/>
              </a:lnSpc>
              <a:spcBef>
                <a:spcPts val="1200"/>
              </a:spcBef>
              <a:buClr>
                <a:schemeClr val="bg1"/>
              </a:buClr>
              <a:buSzPct val="90000"/>
              <a:buFont typeface="Wingdings" panose="05000000000000000000" pitchFamily="2" charset="2"/>
              <a:buNone/>
              <a:defRPr sz="1800" kern="1200">
                <a:solidFill>
                  <a:schemeClr val="bg1"/>
                </a:solidFill>
                <a:latin typeface="+mn-lt"/>
                <a:ea typeface="+mn-ea"/>
                <a:cs typeface="+mn-cs"/>
              </a:defRPr>
            </a:lvl1pPr>
            <a:lvl2pPr marL="609493" indent="0" algn="l" defTabSz="1218987" rtl="0" eaLnBrk="1" latinLnBrk="0" hangingPunct="1">
              <a:lnSpc>
                <a:spcPct val="90000"/>
              </a:lnSpc>
              <a:spcBef>
                <a:spcPts val="800"/>
              </a:spcBef>
              <a:buClr>
                <a:schemeClr val="tx2"/>
              </a:buClr>
              <a:buSzPct val="90000"/>
              <a:buFont typeface="Cambria" pitchFamily="18" charset="0"/>
              <a:buNone/>
              <a:defRPr sz="3700"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tx2"/>
              </a:buClr>
              <a:buFont typeface="Arial" pitchFamily="34" charset="0"/>
              <a:buNone/>
              <a:defRPr sz="3200"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tx2"/>
              </a:buClr>
              <a:buSzPct val="100000"/>
              <a:buFont typeface="Cambria" pitchFamily="18" charset="0"/>
              <a:buNone/>
              <a:defRPr sz="2700"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tx2"/>
              </a:buClr>
              <a:buFont typeface="Arial" pitchFamily="34" charset="0"/>
              <a:buNone/>
              <a:defRPr sz="2700"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tx2"/>
              </a:buClr>
              <a:buSzPct val="100000"/>
              <a:buFont typeface="Cambria" pitchFamily="18" charset="0"/>
              <a:buNone/>
              <a:defRPr sz="2700"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tx2"/>
              </a:buClr>
              <a:buFont typeface="Arial" pitchFamily="34" charset="0"/>
              <a:buNone/>
              <a:defRPr sz="2700"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tx2"/>
              </a:buClr>
              <a:buSzPct val="100000"/>
              <a:buFont typeface="Cambria" pitchFamily="18" charset="0"/>
              <a:buNone/>
              <a:defRPr sz="2700" kern="120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tx2"/>
              </a:buClr>
              <a:buFont typeface="Arial" pitchFamily="34" charset="0"/>
              <a:buNone/>
              <a:defRPr sz="2700" kern="1200">
                <a:solidFill>
                  <a:schemeClr val="tx1"/>
                </a:solidFill>
                <a:latin typeface="+mn-lt"/>
                <a:ea typeface="+mn-ea"/>
                <a:cs typeface="+mn-cs"/>
              </a:defRPr>
            </a:lvl9pPr>
          </a:lstStyle>
          <a:p>
            <a:pPr marL="342900" indent="-342900">
              <a:buFont typeface="+mj-lt"/>
              <a:buAutoNum type="arabicParenR" startAt="6"/>
            </a:pPr>
            <a:r>
              <a:rPr lang="pl-PL" dirty="0"/>
              <a:t> </a:t>
            </a:r>
            <a:r>
              <a:rPr lang="pl-PL" sz="2000" b="1" dirty="0"/>
              <a:t>JESTEŚ NA ZEWNĄTRZ?</a:t>
            </a:r>
            <a:br>
              <a:rPr lang="pl-PL" sz="2000" b="1" dirty="0"/>
            </a:br>
            <a:br>
              <a:rPr lang="pl-PL" sz="2000" b="1" dirty="0"/>
            </a:br>
            <a:br>
              <a:rPr lang="pl-PL" sz="2000" b="1" dirty="0"/>
            </a:br>
            <a:r>
              <a:rPr lang="pl-PL" sz="1400" b="1" dirty="0"/>
              <a:t>Najlepiej </a:t>
            </a:r>
            <a:r>
              <a:rPr lang="pl-PL" sz="1400" dirty="0"/>
              <a:t>– za betonową ścianą lub w jakimkolwiek zagłębieniu. </a:t>
            </a:r>
            <a:r>
              <a:rPr lang="pl-PL" sz="1400" b="1" dirty="0"/>
              <a:t>Jeśli niczego nie ma </a:t>
            </a:r>
            <a:r>
              <a:rPr lang="pl-PL" sz="1400" dirty="0"/>
              <a:t>– po prostu padnij na ziemię.</a:t>
            </a:r>
          </a:p>
          <a:p>
            <a:pPr marL="342900" indent="-342900">
              <a:buFont typeface="+mj-lt"/>
              <a:buAutoNum type="arabicParenR" startAt="6"/>
            </a:pPr>
            <a:r>
              <a:rPr lang="pl-PL" dirty="0"/>
              <a:t> </a:t>
            </a:r>
            <a:r>
              <a:rPr lang="pl-PL" b="1" dirty="0"/>
              <a:t>W SAMOCHODZIE? </a:t>
            </a:r>
            <a:r>
              <a:rPr lang="pl-PL" sz="1200" dirty="0"/>
              <a:t>– STAŃ SIĘ NIEWIDZIALNY</a:t>
            </a:r>
            <a:br>
              <a:rPr lang="pl-PL" sz="1200" dirty="0"/>
            </a:br>
            <a:r>
              <a:rPr lang="pl-PL" sz="1400" b="1" dirty="0"/>
              <a:t>Zgaś silnik, wyłącz światła. </a:t>
            </a:r>
            <a:r>
              <a:rPr lang="pl-PL" sz="1400" dirty="0"/>
              <a:t>Opuść pojazd. Szukaj schronienia: przejście podziemne, zagłębienie terenu, betonowa osłona.</a:t>
            </a:r>
            <a:br>
              <a:rPr lang="pl-PL" sz="1400" dirty="0"/>
            </a:br>
            <a:r>
              <a:rPr lang="pl-PL" sz="1400" b="1" dirty="0"/>
              <a:t>Jeśli niczego nie ma </a:t>
            </a:r>
            <a:r>
              <a:rPr lang="pl-PL" sz="1400" dirty="0"/>
              <a:t>– połóż się przy krawężniku, obok samochodu lub pod nim. Światło i ruch to orientacja dla dronów.</a:t>
            </a:r>
          </a:p>
          <a:p>
            <a:pPr marL="342900" indent="-342900">
              <a:buFont typeface="+mj-lt"/>
              <a:buAutoNum type="arabicParenR" startAt="6"/>
            </a:pPr>
            <a:r>
              <a:rPr lang="pl-PL" dirty="0"/>
              <a:t> </a:t>
            </a:r>
            <a:r>
              <a:rPr lang="pl-PL" b="1" dirty="0"/>
              <a:t>ZATKAJ USZY, OTWÓRZ USTA </a:t>
            </a:r>
            <a:br>
              <a:rPr lang="pl-PL" dirty="0"/>
            </a:br>
            <a:r>
              <a:rPr lang="pl-PL" sz="1400" dirty="0"/>
              <a:t>To ochrona przed falą uderzeniową.</a:t>
            </a:r>
            <a:br>
              <a:rPr lang="pl-PL" sz="1400" dirty="0"/>
            </a:br>
            <a:r>
              <a:rPr lang="pl-PL" sz="1400" dirty="0"/>
              <a:t>Prosty gest, który może uratować Twój słuch i płuca.</a:t>
            </a:r>
          </a:p>
          <a:p>
            <a:pPr marL="342900" indent="-342900">
              <a:buFont typeface="+mj-lt"/>
              <a:buAutoNum type="arabicParenR" startAt="6"/>
            </a:pPr>
            <a:r>
              <a:rPr lang="pl-PL" dirty="0"/>
              <a:t> </a:t>
            </a:r>
            <a:r>
              <a:rPr lang="pl-PL" b="1" dirty="0"/>
              <a:t>NIE RUSZAJ SIĘ, DOPÓKI NIE BĘDZIE CISZY PRZEZ MINIMUM 10 MINUT</a:t>
            </a:r>
            <a:br>
              <a:rPr lang="pl-PL" b="1" dirty="0"/>
            </a:br>
            <a:r>
              <a:rPr lang="pl-PL" sz="1400" dirty="0"/>
              <a:t>Drugi nalot bywa najgroźniejszy. Cisza po pierwszej eksplozji</a:t>
            </a:r>
            <a:br>
              <a:rPr lang="pl-PL" sz="1400" dirty="0"/>
            </a:br>
            <a:r>
              <a:rPr lang="pl-PL" sz="1400" dirty="0"/>
              <a:t>to pułapka. Wytrzymaj. Leż spokojnie.</a:t>
            </a:r>
            <a:endParaRPr lang="pl-PL" sz="1200" dirty="0"/>
          </a:p>
        </p:txBody>
      </p:sp>
      <p:sp>
        <p:nvSpPr>
          <p:cNvPr id="14" name="Symbol zastępczy tekstu 6">
            <a:extLst>
              <a:ext uri="{FF2B5EF4-FFF2-40B4-BE49-F238E27FC236}">
                <a16:creationId xmlns:a16="http://schemas.microsoft.com/office/drawing/2014/main" id="{08E8191E-F140-9B3A-6835-A5196DBC74B4}"/>
              </a:ext>
            </a:extLst>
          </p:cNvPr>
          <p:cNvSpPr>
            <a:spLocks noGrp="1"/>
          </p:cNvSpPr>
          <p:nvPr>
            <p:ph type="body" sz="half" idx="2"/>
          </p:nvPr>
        </p:nvSpPr>
        <p:spPr>
          <a:xfrm>
            <a:off x="6308996" y="2108200"/>
            <a:ext cx="5473535" cy="4267200"/>
          </a:xfrm>
        </p:spPr>
        <p:txBody>
          <a:bodyPr>
            <a:normAutofit/>
          </a:bodyPr>
          <a:lstStyle/>
          <a:p>
            <a:pPr>
              <a:lnSpc>
                <a:spcPct val="120000"/>
              </a:lnSpc>
            </a:pPr>
            <a:r>
              <a:rPr lang="pl-PL" dirty="0"/>
              <a:t>Jeśli słyszysz niski, przypominający buczenie</a:t>
            </a:r>
            <a:br>
              <a:rPr lang="pl-PL" dirty="0"/>
            </a:br>
            <a:r>
              <a:rPr lang="pl-PL" dirty="0"/>
              <a:t>„dźwięk kosiarki” – działaj natychmiast!</a:t>
            </a:r>
            <a:br>
              <a:rPr lang="pl-PL" dirty="0"/>
            </a:br>
            <a:endParaRPr lang="pl-PL" dirty="0"/>
          </a:p>
        </p:txBody>
      </p:sp>
      <p:sp>
        <p:nvSpPr>
          <p:cNvPr id="4" name="Prostokąt 3">
            <a:extLst>
              <a:ext uri="{FF2B5EF4-FFF2-40B4-BE49-F238E27FC236}">
                <a16:creationId xmlns:a16="http://schemas.microsoft.com/office/drawing/2014/main" id="{1E6F2DF3-880E-F604-13C6-4CC576083E0B}"/>
              </a:ext>
            </a:extLst>
          </p:cNvPr>
          <p:cNvSpPr/>
          <p:nvPr/>
        </p:nvSpPr>
        <p:spPr>
          <a:xfrm>
            <a:off x="933071" y="1378491"/>
            <a:ext cx="4623130" cy="524927"/>
          </a:xfrm>
          <a:prstGeom prst="rect">
            <a:avLst/>
          </a:prstGeom>
          <a:solidFill>
            <a:schemeClr val="tx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b="1" dirty="0">
                <a:solidFill>
                  <a:schemeClr val="bg1"/>
                </a:solidFill>
              </a:rPr>
              <a:t>Przykucnij, szukaj ochrony z betonu.</a:t>
            </a:r>
          </a:p>
        </p:txBody>
      </p:sp>
      <p:pic>
        <p:nvPicPr>
          <p:cNvPr id="20" name="Grafika 19">
            <a:extLst>
              <a:ext uri="{FF2B5EF4-FFF2-40B4-BE49-F238E27FC236}">
                <a16:creationId xmlns:a16="http://schemas.microsoft.com/office/drawing/2014/main" id="{1709FBEC-17C2-E2AE-AEF5-E350CEB9FD2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54453" y="5434041"/>
            <a:ext cx="910764" cy="1057958"/>
          </a:xfrm>
          <a:prstGeom prst="rect">
            <a:avLst/>
          </a:prstGeom>
        </p:spPr>
      </p:pic>
      <p:sp>
        <p:nvSpPr>
          <p:cNvPr id="21" name="pole tekstowe 20">
            <a:extLst>
              <a:ext uri="{FF2B5EF4-FFF2-40B4-BE49-F238E27FC236}">
                <a16:creationId xmlns:a16="http://schemas.microsoft.com/office/drawing/2014/main" id="{119043FB-6D2A-A013-0DCC-A1B682440860}"/>
              </a:ext>
            </a:extLst>
          </p:cNvPr>
          <p:cNvSpPr txBox="1"/>
          <p:nvPr/>
        </p:nvSpPr>
        <p:spPr>
          <a:xfrm>
            <a:off x="7393702" y="5855434"/>
            <a:ext cx="1344749" cy="369332"/>
          </a:xfrm>
          <a:prstGeom prst="rect">
            <a:avLst/>
          </a:prstGeom>
          <a:noFill/>
        </p:spPr>
        <p:txBody>
          <a:bodyPr wrap="square" rtlCol="0">
            <a:spAutoFit/>
          </a:bodyPr>
          <a:lstStyle/>
          <a:p>
            <a:pPr algn="ctr"/>
            <a:r>
              <a:rPr lang="pl-PL" sz="1800" b="1" dirty="0"/>
              <a:t>30 sekund</a:t>
            </a:r>
          </a:p>
        </p:txBody>
      </p:sp>
      <p:pic>
        <p:nvPicPr>
          <p:cNvPr id="24" name="Grafika 23">
            <a:extLst>
              <a:ext uri="{FF2B5EF4-FFF2-40B4-BE49-F238E27FC236}">
                <a16:creationId xmlns:a16="http://schemas.microsoft.com/office/drawing/2014/main" id="{6DBA312C-3521-ACB2-065F-CBBE1323F9B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15036" y="3012626"/>
            <a:ext cx="1679560" cy="1057958"/>
          </a:xfrm>
          <a:prstGeom prst="rect">
            <a:avLst/>
          </a:prstGeom>
        </p:spPr>
      </p:pic>
      <p:pic>
        <p:nvPicPr>
          <p:cNvPr id="16" name="Grafika 15">
            <a:extLst>
              <a:ext uri="{FF2B5EF4-FFF2-40B4-BE49-F238E27FC236}">
                <a16:creationId xmlns:a16="http://schemas.microsoft.com/office/drawing/2014/main" id="{695B7AB6-27D8-3872-C962-8431BC9CA30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34787" y="1758147"/>
            <a:ext cx="5092339" cy="4617253"/>
          </a:xfrm>
          <a:prstGeom prst="rect">
            <a:avLst/>
          </a:prstGeom>
        </p:spPr>
      </p:pic>
      <p:pic>
        <p:nvPicPr>
          <p:cNvPr id="22" name="Grafika 21">
            <a:extLst>
              <a:ext uri="{FF2B5EF4-FFF2-40B4-BE49-F238E27FC236}">
                <a16:creationId xmlns:a16="http://schemas.microsoft.com/office/drawing/2014/main" id="{FF337D2C-48B7-9016-1C0E-F7D138AD27F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603850" y="4492080"/>
            <a:ext cx="960392" cy="1363354"/>
          </a:xfrm>
          <a:prstGeom prst="rect">
            <a:avLst/>
          </a:prstGeom>
        </p:spPr>
      </p:pic>
    </p:spTree>
    <p:extLst>
      <p:ext uri="{BB962C8B-B14F-4D97-AF65-F5344CB8AC3E}">
        <p14:creationId xmlns:p14="http://schemas.microsoft.com/office/powerpoint/2010/main" val="3062096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970FF-0178-52C0-786E-154B31CDD071}"/>
            </a:ext>
          </a:extLst>
        </p:cNvPr>
        <p:cNvGrpSpPr/>
        <p:nvPr/>
      </p:nvGrpSpPr>
      <p:grpSpPr>
        <a:xfrm>
          <a:off x="0" y="0"/>
          <a:ext cx="0" cy="0"/>
          <a:chOff x="0" y="0"/>
          <a:chExt cx="0" cy="0"/>
        </a:xfrm>
      </p:grpSpPr>
      <p:pic>
        <p:nvPicPr>
          <p:cNvPr id="25" name="Grafika 24">
            <a:extLst>
              <a:ext uri="{FF2B5EF4-FFF2-40B4-BE49-F238E27FC236}">
                <a16:creationId xmlns:a16="http://schemas.microsoft.com/office/drawing/2014/main" id="{5771E711-7D53-5363-BBFA-CDEA584B89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57886" y="4287439"/>
            <a:ext cx="3473378" cy="2031216"/>
          </a:xfrm>
          <a:prstGeom prst="rect">
            <a:avLst/>
          </a:prstGeom>
        </p:spPr>
      </p:pic>
      <p:sp>
        <p:nvSpPr>
          <p:cNvPr id="26" name="Prostokąt 25">
            <a:extLst>
              <a:ext uri="{FF2B5EF4-FFF2-40B4-BE49-F238E27FC236}">
                <a16:creationId xmlns:a16="http://schemas.microsoft.com/office/drawing/2014/main" id="{FFBEA4C7-122E-021E-7412-2150419D988F}"/>
              </a:ext>
            </a:extLst>
          </p:cNvPr>
          <p:cNvSpPr/>
          <p:nvPr/>
        </p:nvSpPr>
        <p:spPr>
          <a:xfrm>
            <a:off x="7200326" y="6167489"/>
            <a:ext cx="4988499" cy="458374"/>
          </a:xfrm>
          <a:prstGeom prst="rect">
            <a:avLst/>
          </a:prstGeom>
          <a:solidFill>
            <a:schemeClr val="bg2"/>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4">
            <a:extLst>
              <a:ext uri="{FF2B5EF4-FFF2-40B4-BE49-F238E27FC236}">
                <a16:creationId xmlns:a16="http://schemas.microsoft.com/office/drawing/2014/main" id="{8B7D89A8-49E9-27F4-CA26-C2D7238FF8EA}"/>
              </a:ext>
            </a:extLst>
          </p:cNvPr>
          <p:cNvSpPr txBox="1">
            <a:spLocks/>
          </p:cNvSpPr>
          <p:nvPr/>
        </p:nvSpPr>
        <p:spPr>
          <a:xfrm>
            <a:off x="6308996" y="482600"/>
            <a:ext cx="3961368"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Gdzie się ukryć?</a:t>
            </a:r>
          </a:p>
        </p:txBody>
      </p:sp>
      <p:cxnSp>
        <p:nvCxnSpPr>
          <p:cNvPr id="3" name="Łącznik prosty 2">
            <a:extLst>
              <a:ext uri="{FF2B5EF4-FFF2-40B4-BE49-F238E27FC236}">
                <a16:creationId xmlns:a16="http://schemas.microsoft.com/office/drawing/2014/main" id="{3A2ED6F7-A388-7096-9233-276E0AAC10B9}"/>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graphicFrame>
        <p:nvGraphicFramePr>
          <p:cNvPr id="11" name="Tabela 10">
            <a:extLst>
              <a:ext uri="{FF2B5EF4-FFF2-40B4-BE49-F238E27FC236}">
                <a16:creationId xmlns:a16="http://schemas.microsoft.com/office/drawing/2014/main" id="{7C6F5CFF-9537-10D7-5EBC-FCD4C7B1AC5F}"/>
              </a:ext>
            </a:extLst>
          </p:cNvPr>
          <p:cNvGraphicFramePr>
            <a:graphicFrameLocks noGrp="1"/>
          </p:cNvGraphicFramePr>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2" name="Obraz 11" descr="Obraz zawierający godło, herb, symbol, logo&#10;&#10;Opis wygenerowany automatycznie">
            <a:extLst>
              <a:ext uri="{FF2B5EF4-FFF2-40B4-BE49-F238E27FC236}">
                <a16:creationId xmlns:a16="http://schemas.microsoft.com/office/drawing/2014/main" id="{EE70B4E7-A6A4-F9A6-D6BC-0F989B39B9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
        <p:nvSpPr>
          <p:cNvPr id="7" name="Symbol zastępczy obrazu 4">
            <a:extLst>
              <a:ext uri="{FF2B5EF4-FFF2-40B4-BE49-F238E27FC236}">
                <a16:creationId xmlns:a16="http://schemas.microsoft.com/office/drawing/2014/main" id="{D8FC0E69-ED49-A888-E305-644B85E86347}"/>
              </a:ext>
            </a:extLst>
          </p:cNvPr>
          <p:cNvSpPr txBox="1">
            <a:spLocks/>
          </p:cNvSpPr>
          <p:nvPr/>
        </p:nvSpPr>
        <p:spPr>
          <a:xfrm>
            <a:off x="507868" y="665009"/>
            <a:ext cx="4836285" cy="6192991"/>
          </a:xfrm>
          <a:prstGeom prst="rect">
            <a:avLst/>
          </a:prstGeom>
          <a:noFill/>
          <a:ln w="9525">
            <a:noFill/>
            <a:miter lim="800000"/>
          </a:ln>
          <a:effectLst/>
        </p:spPr>
        <p:txBody>
          <a:bodyPr vert="horz" lIns="121899" tIns="60949" rIns="121899" bIns="60949" rtlCol="0" anchor="ctr" anchorCtr="0">
            <a:noAutofit/>
          </a:bodyPr>
          <a:lstStyle>
            <a:lvl1pPr marL="0" indent="0" algn="l" defTabSz="1218987" rtl="0" eaLnBrk="1" latinLnBrk="0" hangingPunct="1">
              <a:lnSpc>
                <a:spcPct val="130000"/>
              </a:lnSpc>
              <a:spcBef>
                <a:spcPts val="1200"/>
              </a:spcBef>
              <a:buClr>
                <a:schemeClr val="bg1"/>
              </a:buClr>
              <a:buSzPct val="90000"/>
              <a:buFont typeface="Wingdings" panose="05000000000000000000" pitchFamily="2" charset="2"/>
              <a:buNone/>
              <a:defRPr sz="1800" kern="1200">
                <a:solidFill>
                  <a:schemeClr val="bg1"/>
                </a:solidFill>
                <a:latin typeface="+mn-lt"/>
                <a:ea typeface="+mn-ea"/>
                <a:cs typeface="+mn-cs"/>
              </a:defRPr>
            </a:lvl1pPr>
            <a:lvl2pPr marL="609493" indent="0" algn="l" defTabSz="1218987" rtl="0" eaLnBrk="1" latinLnBrk="0" hangingPunct="1">
              <a:lnSpc>
                <a:spcPct val="90000"/>
              </a:lnSpc>
              <a:spcBef>
                <a:spcPts val="800"/>
              </a:spcBef>
              <a:buClr>
                <a:schemeClr val="tx2"/>
              </a:buClr>
              <a:buSzPct val="90000"/>
              <a:buFont typeface="Cambria" pitchFamily="18" charset="0"/>
              <a:buNone/>
              <a:defRPr sz="3700"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tx2"/>
              </a:buClr>
              <a:buFont typeface="Arial" pitchFamily="34" charset="0"/>
              <a:buNone/>
              <a:defRPr sz="3200"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tx2"/>
              </a:buClr>
              <a:buSzPct val="100000"/>
              <a:buFont typeface="Cambria" pitchFamily="18" charset="0"/>
              <a:buNone/>
              <a:defRPr sz="2700"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tx2"/>
              </a:buClr>
              <a:buFont typeface="Arial" pitchFamily="34" charset="0"/>
              <a:buNone/>
              <a:defRPr sz="2700"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tx2"/>
              </a:buClr>
              <a:buSzPct val="100000"/>
              <a:buFont typeface="Cambria" pitchFamily="18" charset="0"/>
              <a:buNone/>
              <a:defRPr sz="2700"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tx2"/>
              </a:buClr>
              <a:buFont typeface="Arial" pitchFamily="34" charset="0"/>
              <a:buNone/>
              <a:defRPr sz="2700"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tx2"/>
              </a:buClr>
              <a:buSzPct val="100000"/>
              <a:buFont typeface="Cambria" pitchFamily="18" charset="0"/>
              <a:buNone/>
              <a:defRPr sz="2700" kern="120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tx2"/>
              </a:buClr>
              <a:buFont typeface="Arial" pitchFamily="34" charset="0"/>
              <a:buNone/>
              <a:defRPr sz="2700" kern="1200">
                <a:solidFill>
                  <a:schemeClr val="tx1"/>
                </a:solidFill>
                <a:latin typeface="+mn-lt"/>
                <a:ea typeface="+mn-ea"/>
                <a:cs typeface="+mn-cs"/>
              </a:defRPr>
            </a:lvl9pPr>
          </a:lstStyle>
          <a:p>
            <a:pPr algn="ctr"/>
            <a:r>
              <a:rPr lang="pl-PL" sz="1400" dirty="0"/>
              <a:t>Aplikacja w krótkim czasie</a:t>
            </a:r>
            <a:br>
              <a:rPr lang="pl-PL" sz="1400" dirty="0"/>
            </a:br>
            <a:r>
              <a:rPr lang="pl-PL" b="1" dirty="0"/>
              <a:t>wskaże najbliższe punkty schronienia</a:t>
            </a:r>
            <a:br>
              <a:rPr lang="pl-PL" sz="1400" dirty="0"/>
            </a:br>
            <a:r>
              <a:rPr lang="pl-PL" sz="1400" dirty="0"/>
              <a:t>dla Ciebie i Twoich bliskich!</a:t>
            </a:r>
          </a:p>
          <a:p>
            <a:endParaRPr lang="pl-PL" sz="1400" dirty="0"/>
          </a:p>
          <a:p>
            <a:r>
              <a:rPr lang="pl-PL" sz="1400" dirty="0"/>
              <a:t>o aplikacji …</a:t>
            </a:r>
          </a:p>
          <a:p>
            <a:pPr marL="285750" indent="-285750">
              <a:buFont typeface="Wingdings" panose="05000000000000000000" pitchFamily="2" charset="2"/>
              <a:buChar char="§"/>
            </a:pPr>
            <a:r>
              <a:rPr lang="pl-PL" sz="1400" dirty="0"/>
              <a:t>to wykaz </a:t>
            </a:r>
            <a:r>
              <a:rPr lang="pl-PL" b="1" dirty="0"/>
              <a:t>punktów schronienia</a:t>
            </a:r>
            <a:br>
              <a:rPr lang="pl-PL" b="1" dirty="0"/>
            </a:br>
            <a:r>
              <a:rPr lang="pl-PL" sz="1400" dirty="0"/>
              <a:t>czyli przestrzeni mogących zapewnić podstawową osłonę dzięki masywnej konstrukcji lub położeniu</a:t>
            </a:r>
            <a:br>
              <a:rPr lang="pl-PL" sz="1400" dirty="0"/>
            </a:br>
            <a:r>
              <a:rPr lang="pl-PL" sz="1400" dirty="0"/>
              <a:t>pod ziemią </a:t>
            </a:r>
            <a:r>
              <a:rPr lang="pl-PL" sz="1400" i="1" dirty="0"/>
              <a:t>(np. przejścia podziemne, tunele, garaże podziemne, piwnice budynków użyteczności publicznej)</a:t>
            </a:r>
          </a:p>
          <a:p>
            <a:pPr marL="285750" indent="-285750">
              <a:buFont typeface="Wingdings" panose="05000000000000000000" pitchFamily="2" charset="2"/>
              <a:buChar char="§"/>
            </a:pPr>
            <a:r>
              <a:rPr lang="pl-PL" b="1" dirty="0"/>
              <a:t>wykaz miejsc </a:t>
            </a:r>
            <a:r>
              <a:rPr lang="pl-PL" sz="1400" dirty="0"/>
              <a:t>jest weryfikowany przez</a:t>
            </a:r>
            <a:br>
              <a:rPr lang="pl-PL" sz="1400" dirty="0"/>
            </a:br>
            <a:r>
              <a:rPr lang="pl-PL" b="1" dirty="0"/>
              <a:t>Państwową Straż Pożarną</a:t>
            </a:r>
            <a:br>
              <a:rPr lang="pl-PL" sz="1400" b="1" dirty="0"/>
            </a:br>
            <a:r>
              <a:rPr lang="pl-PL" sz="1400" dirty="0"/>
              <a:t>i upoważnione </a:t>
            </a:r>
            <a:r>
              <a:rPr lang="pl-PL" b="1" dirty="0"/>
              <a:t>organy ochrony ludności</a:t>
            </a:r>
          </a:p>
          <a:p>
            <a:pPr marL="285750" indent="-285750">
              <a:buFont typeface="Wingdings" panose="05000000000000000000" pitchFamily="2" charset="2"/>
              <a:buChar char="§"/>
            </a:pPr>
            <a:r>
              <a:rPr lang="pl-PL" sz="1400" dirty="0"/>
              <a:t>aplikacja </a:t>
            </a:r>
            <a:r>
              <a:rPr lang="pl-PL" b="1" dirty="0"/>
              <a:t>działa także offline </a:t>
            </a:r>
            <a:r>
              <a:rPr lang="pl-PL" sz="1400" dirty="0"/>
              <a:t>(bez Internetu)</a:t>
            </a:r>
            <a:br>
              <a:rPr lang="pl-PL" sz="1400" dirty="0"/>
            </a:br>
            <a:r>
              <a:rPr lang="pl-PL" sz="1400" dirty="0"/>
              <a:t>– po pobraniu danych</a:t>
            </a:r>
          </a:p>
        </p:txBody>
      </p:sp>
      <p:sp>
        <p:nvSpPr>
          <p:cNvPr id="14" name="Symbol zastępczy tekstu 6">
            <a:extLst>
              <a:ext uri="{FF2B5EF4-FFF2-40B4-BE49-F238E27FC236}">
                <a16:creationId xmlns:a16="http://schemas.microsoft.com/office/drawing/2014/main" id="{289E374D-9BB3-9C8B-09C4-6D4F3699F814}"/>
              </a:ext>
            </a:extLst>
          </p:cNvPr>
          <p:cNvSpPr>
            <a:spLocks noGrp="1"/>
          </p:cNvSpPr>
          <p:nvPr>
            <p:ph type="body" sz="half" idx="2"/>
          </p:nvPr>
        </p:nvSpPr>
        <p:spPr>
          <a:xfrm>
            <a:off x="6308996" y="2108200"/>
            <a:ext cx="5473535" cy="4267200"/>
          </a:xfrm>
        </p:spPr>
        <p:txBody>
          <a:bodyPr>
            <a:normAutofit/>
          </a:bodyPr>
          <a:lstStyle/>
          <a:p>
            <a:pPr>
              <a:lnSpc>
                <a:spcPct val="120000"/>
              </a:lnSpc>
            </a:pPr>
            <a:r>
              <a:rPr lang="pl-PL" dirty="0"/>
              <a:t>punkty schronienia w Polsce</a:t>
            </a:r>
          </a:p>
          <a:p>
            <a:pPr>
              <a:lnSpc>
                <a:spcPct val="120000"/>
              </a:lnSpc>
            </a:pPr>
            <a:endParaRPr lang="pl-PL" dirty="0"/>
          </a:p>
        </p:txBody>
      </p:sp>
      <p:pic>
        <p:nvPicPr>
          <p:cNvPr id="6" name="Grafika 5">
            <a:extLst>
              <a:ext uri="{FF2B5EF4-FFF2-40B4-BE49-F238E27FC236}">
                <a16:creationId xmlns:a16="http://schemas.microsoft.com/office/drawing/2014/main" id="{F3D9936E-7D5F-A525-7E79-784014A3B7A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79443" y="2653976"/>
            <a:ext cx="1430263" cy="1430263"/>
          </a:xfrm>
          <a:prstGeom prst="rect">
            <a:avLst/>
          </a:prstGeom>
        </p:spPr>
      </p:pic>
      <p:pic>
        <p:nvPicPr>
          <p:cNvPr id="15" name="Grafika 14">
            <a:extLst>
              <a:ext uri="{FF2B5EF4-FFF2-40B4-BE49-F238E27FC236}">
                <a16:creationId xmlns:a16="http://schemas.microsoft.com/office/drawing/2014/main" id="{D0784D2B-9296-4DAF-C0DC-5E34EDF73BA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04312" y="2780928"/>
            <a:ext cx="1794801" cy="3253077"/>
          </a:xfrm>
          <a:prstGeom prst="rect">
            <a:avLst/>
          </a:prstGeom>
        </p:spPr>
      </p:pic>
      <p:sp>
        <p:nvSpPr>
          <p:cNvPr id="17" name="pole tekstowe 16">
            <a:extLst>
              <a:ext uri="{FF2B5EF4-FFF2-40B4-BE49-F238E27FC236}">
                <a16:creationId xmlns:a16="http://schemas.microsoft.com/office/drawing/2014/main" id="{66983DA2-8F6F-75D3-23FE-ADD4EEFDE9C2}"/>
              </a:ext>
            </a:extLst>
          </p:cNvPr>
          <p:cNvSpPr txBox="1"/>
          <p:nvPr/>
        </p:nvSpPr>
        <p:spPr>
          <a:xfrm>
            <a:off x="7403166" y="6237312"/>
            <a:ext cx="4688912" cy="369332"/>
          </a:xfrm>
          <a:prstGeom prst="rect">
            <a:avLst/>
          </a:prstGeom>
          <a:noFill/>
        </p:spPr>
        <p:txBody>
          <a:bodyPr wrap="none" rtlCol="0">
            <a:spAutoFit/>
          </a:bodyPr>
          <a:lstStyle/>
          <a:p>
            <a:pPr>
              <a:lnSpc>
                <a:spcPct val="90000"/>
              </a:lnSpc>
            </a:pPr>
            <a:r>
              <a:rPr lang="pl-PL" sz="2000" spc="600" dirty="0"/>
              <a:t>https://gdziesieukryc.pl</a:t>
            </a:r>
          </a:p>
        </p:txBody>
      </p:sp>
    </p:spTree>
    <p:extLst>
      <p:ext uri="{BB962C8B-B14F-4D97-AF65-F5344CB8AC3E}">
        <p14:creationId xmlns:p14="http://schemas.microsoft.com/office/powerpoint/2010/main" val="22331685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379BB-F907-24FC-413B-797C5D2D61A8}"/>
            </a:ext>
          </a:extLst>
        </p:cNvPr>
        <p:cNvGrpSpPr/>
        <p:nvPr/>
      </p:nvGrpSpPr>
      <p:grpSpPr>
        <a:xfrm>
          <a:off x="0" y="0"/>
          <a:ext cx="0" cy="0"/>
          <a:chOff x="0" y="0"/>
          <a:chExt cx="0" cy="0"/>
        </a:xfrm>
      </p:grpSpPr>
      <p:sp>
        <p:nvSpPr>
          <p:cNvPr id="13" name="Tytuł 12">
            <a:extLst>
              <a:ext uri="{FF2B5EF4-FFF2-40B4-BE49-F238E27FC236}">
                <a16:creationId xmlns:a16="http://schemas.microsoft.com/office/drawing/2014/main" id="{9258EBB7-2D9C-8FB2-C5D0-33FDC3B6A2B6}"/>
              </a:ext>
            </a:extLst>
          </p:cNvPr>
          <p:cNvSpPr>
            <a:spLocks noGrp="1"/>
          </p:cNvSpPr>
          <p:nvPr>
            <p:ph type="title"/>
          </p:nvPr>
        </p:nvSpPr>
        <p:spPr>
          <a:xfrm>
            <a:off x="914162" y="2636912"/>
            <a:ext cx="10360501" cy="1219200"/>
          </a:xfrm>
        </p:spPr>
        <p:txBody>
          <a:bodyPr rtlCol="0"/>
          <a:lstStyle/>
          <a:p>
            <a:pPr algn="ctr" rtl="0"/>
            <a:r>
              <a:rPr lang="pl" dirty="0"/>
              <a:t>VII. POŻAR</a:t>
            </a:r>
            <a:endParaRPr lang="en-US" dirty="0"/>
          </a:p>
        </p:txBody>
      </p:sp>
      <p:cxnSp>
        <p:nvCxnSpPr>
          <p:cNvPr id="2" name="Łącznik prosty 1">
            <a:extLst>
              <a:ext uri="{FF2B5EF4-FFF2-40B4-BE49-F238E27FC236}">
                <a16:creationId xmlns:a16="http://schemas.microsoft.com/office/drawing/2014/main" id="{87FE9229-979D-F2A0-DEA8-D63F29235D6B}"/>
              </a:ext>
            </a:extLst>
          </p:cNvPr>
          <p:cNvCxnSpPr>
            <a:cxnSpLocks/>
          </p:cNvCxnSpPr>
          <p:nvPr/>
        </p:nvCxnSpPr>
        <p:spPr>
          <a:xfrm>
            <a:off x="1917948" y="3356992"/>
            <a:ext cx="83529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 name="Symbol zastępczy tekstu 5">
            <a:extLst>
              <a:ext uri="{FF2B5EF4-FFF2-40B4-BE49-F238E27FC236}">
                <a16:creationId xmlns:a16="http://schemas.microsoft.com/office/drawing/2014/main" id="{E062A27F-05DF-C293-97BF-A0F4D1307869}"/>
              </a:ext>
            </a:extLst>
          </p:cNvPr>
          <p:cNvSpPr txBox="1">
            <a:spLocks/>
          </p:cNvSpPr>
          <p:nvPr/>
        </p:nvSpPr>
        <p:spPr>
          <a:xfrm>
            <a:off x="914162" y="3501008"/>
            <a:ext cx="10360501" cy="2664296"/>
          </a:xfrm>
          <a:prstGeom prst="rect">
            <a:avLst/>
          </a:prstGeom>
        </p:spPr>
        <p:txBody>
          <a:bodyPr vert="horz" lIns="121899" tIns="60949" rIns="121899" bIns="60949" rtlCol="0">
            <a:normAutofit/>
          </a:bodyPr>
          <a:lst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1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16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14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2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1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a:lstStyle>
          <a:p>
            <a:pPr marL="0" indent="0" algn="ctr">
              <a:lnSpc>
                <a:spcPct val="100000"/>
              </a:lnSpc>
              <a:spcBef>
                <a:spcPts val="0"/>
              </a:spcBef>
              <a:buNone/>
            </a:pPr>
            <a:r>
              <a:rPr lang="pl-PL" dirty="0"/>
              <a:t>Czym jest urządzenie do wykrywania pożaru?</a:t>
            </a:r>
          </a:p>
          <a:p>
            <a:pPr marL="0" indent="0" algn="ctr">
              <a:lnSpc>
                <a:spcPct val="100000"/>
              </a:lnSpc>
              <a:spcBef>
                <a:spcPts val="0"/>
              </a:spcBef>
              <a:buNone/>
            </a:pPr>
            <a:r>
              <a:rPr lang="pl-PL" dirty="0"/>
              <a:t>Gdzie je zamontować?</a:t>
            </a:r>
          </a:p>
          <a:p>
            <a:pPr marL="0" indent="0" algn="ctr">
              <a:lnSpc>
                <a:spcPct val="100000"/>
              </a:lnSpc>
              <a:spcBef>
                <a:spcPts val="0"/>
              </a:spcBef>
              <a:buNone/>
            </a:pPr>
            <a:r>
              <a:rPr lang="pl-PL" dirty="0"/>
              <a:t>Instrukcja gaszenia pożarów podręcznym sprzętem gaśniczym.</a:t>
            </a:r>
          </a:p>
          <a:p>
            <a:pPr marL="0" indent="0" algn="ctr">
              <a:lnSpc>
                <a:spcPct val="100000"/>
              </a:lnSpc>
              <a:spcBef>
                <a:spcPts val="0"/>
              </a:spcBef>
              <a:buNone/>
            </a:pPr>
            <a:r>
              <a:rPr lang="pl-PL" dirty="0"/>
              <a:t>Grupy pożarów.</a:t>
            </a:r>
          </a:p>
        </p:txBody>
      </p:sp>
      <p:graphicFrame>
        <p:nvGraphicFramePr>
          <p:cNvPr id="9" name="Tabela 8">
            <a:extLst>
              <a:ext uri="{FF2B5EF4-FFF2-40B4-BE49-F238E27FC236}">
                <a16:creationId xmlns:a16="http://schemas.microsoft.com/office/drawing/2014/main" id="{9DA990BC-C6CB-0103-AF06-F28DF2ECAF73}"/>
              </a:ext>
            </a:extLst>
          </p:cNvPr>
          <p:cNvGraphicFramePr>
            <a:graphicFrameLocks noGrp="1"/>
          </p:cNvGraphicFramePr>
          <p:nvPr>
            <p:extLst>
              <p:ext uri="{D42A27DB-BD31-4B8C-83A1-F6EECF244321}">
                <p14:modId xmlns:p14="http://schemas.microsoft.com/office/powerpoint/2010/main" val="531301978"/>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0" name="Obraz 9" descr="Obraz zawierający godło, herb, symbol, logo&#10;&#10;Opis wygenerowany automatycznie">
            <a:extLst>
              <a:ext uri="{FF2B5EF4-FFF2-40B4-BE49-F238E27FC236}">
                <a16:creationId xmlns:a16="http://schemas.microsoft.com/office/drawing/2014/main" id="{4A5D9E32-9CE5-8242-B0F4-902DEBD110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133974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C8459-C4C2-69EB-BD2B-8EFDA9EDF48F}"/>
            </a:ext>
          </a:extLst>
        </p:cNvPr>
        <p:cNvGrpSpPr/>
        <p:nvPr/>
      </p:nvGrpSpPr>
      <p:grpSpPr>
        <a:xfrm>
          <a:off x="0" y="0"/>
          <a:ext cx="0" cy="0"/>
          <a:chOff x="0" y="0"/>
          <a:chExt cx="0" cy="0"/>
        </a:xfrm>
      </p:grpSpPr>
      <p:sp>
        <p:nvSpPr>
          <p:cNvPr id="6" name="Symbol zastępczy tekstu 5">
            <a:extLst>
              <a:ext uri="{FF2B5EF4-FFF2-40B4-BE49-F238E27FC236}">
                <a16:creationId xmlns:a16="http://schemas.microsoft.com/office/drawing/2014/main" id="{48BCDE74-FFD9-32D6-47ED-60A7866AB88C}"/>
              </a:ext>
            </a:extLst>
          </p:cNvPr>
          <p:cNvSpPr>
            <a:spLocks noGrp="1"/>
          </p:cNvSpPr>
          <p:nvPr>
            <p:ph type="body" idx="1"/>
          </p:nvPr>
        </p:nvSpPr>
        <p:spPr>
          <a:xfrm>
            <a:off x="765820" y="2132856"/>
            <a:ext cx="10729192" cy="4392488"/>
          </a:xfrm>
        </p:spPr>
        <p:txBody>
          <a:bodyPr/>
          <a:lstStyle/>
          <a:p>
            <a:r>
              <a:rPr lang="pl-PL" sz="2400" dirty="0"/>
              <a:t>… system ten automatycznie przekształca się w </a:t>
            </a:r>
            <a:r>
              <a:rPr lang="pl-PL" sz="2400" b="1" dirty="0"/>
              <a:t>obronę cywilną.</a:t>
            </a:r>
            <a:br>
              <a:rPr lang="pl-PL" sz="2400" b="1" dirty="0"/>
            </a:br>
            <a:endParaRPr lang="pl-PL" sz="2400" b="1" dirty="0"/>
          </a:p>
          <a:p>
            <a:r>
              <a:rPr lang="pl-PL" sz="2400" dirty="0"/>
              <a:t>Obronę przed zagrożeniem zewnętrznym równolegle prowadzi Wojsko Polskie.</a:t>
            </a:r>
            <a:br>
              <a:rPr lang="pl-PL" sz="2000" dirty="0"/>
            </a:br>
            <a:endParaRPr lang="pl-PL" sz="2400" dirty="0"/>
          </a:p>
          <a:p>
            <a:r>
              <a:rPr lang="pl-PL" sz="2800" b="1" dirty="0"/>
              <a:t>Obrona cywilna </a:t>
            </a:r>
            <a:r>
              <a:rPr lang="pl-PL" sz="2000" dirty="0"/>
              <a:t>nie jest częścią Sił Zbrojnych.</a:t>
            </a:r>
          </a:p>
          <a:p>
            <a:r>
              <a:rPr lang="pl-PL" sz="2800" b="1" dirty="0"/>
              <a:t>Obrona cywilna </a:t>
            </a:r>
            <a:r>
              <a:rPr lang="pl-PL" sz="2000" dirty="0"/>
              <a:t>ma chronić nas wszystkich przed zagrożeniami</a:t>
            </a:r>
            <a:br>
              <a:rPr lang="pl-PL" sz="2000" dirty="0"/>
            </a:br>
            <a:r>
              <a:rPr lang="pl-PL" sz="2000" dirty="0"/>
              <a:t>związanymi z działaniami wojennymi i ich skutkami.</a:t>
            </a:r>
          </a:p>
          <a:p>
            <a:endParaRPr lang="pl-PL" sz="2400" dirty="0"/>
          </a:p>
          <a:p>
            <a:r>
              <a:rPr lang="pl-PL" sz="2000" dirty="0"/>
              <a:t>Odpowiedzialność za przetrwanie</a:t>
            </a:r>
          </a:p>
          <a:p>
            <a:r>
              <a:rPr lang="pl-PL" sz="2000" dirty="0"/>
              <a:t>i ograniczenie skutków kryzysu</a:t>
            </a:r>
          </a:p>
          <a:p>
            <a:r>
              <a:rPr lang="pl-PL" sz="2000" dirty="0"/>
              <a:t>nie spoczywa wyłącznie na władzach</a:t>
            </a:r>
          </a:p>
          <a:p>
            <a:r>
              <a:rPr lang="pl-PL" sz="2000" dirty="0"/>
              <a:t>– </a:t>
            </a:r>
            <a:r>
              <a:rPr lang="pl-PL" sz="2400" b="1" dirty="0"/>
              <a:t>to nasze wspólne zadanie</a:t>
            </a:r>
            <a:r>
              <a:rPr lang="pl-PL" sz="2000" dirty="0"/>
              <a:t>.</a:t>
            </a:r>
            <a:endParaRPr lang="pl-PL" sz="3200" dirty="0"/>
          </a:p>
        </p:txBody>
      </p:sp>
      <p:sp>
        <p:nvSpPr>
          <p:cNvPr id="4" name="Tytuł 4">
            <a:extLst>
              <a:ext uri="{FF2B5EF4-FFF2-40B4-BE49-F238E27FC236}">
                <a16:creationId xmlns:a16="http://schemas.microsoft.com/office/drawing/2014/main" id="{D5AB58E4-C0C0-62F1-1FEF-EB7EC079CB31}"/>
              </a:ext>
            </a:extLst>
          </p:cNvPr>
          <p:cNvSpPr>
            <a:spLocks noGrp="1"/>
          </p:cNvSpPr>
          <p:nvPr>
            <p:ph type="title"/>
          </p:nvPr>
        </p:nvSpPr>
        <p:spPr>
          <a:xfrm>
            <a:off x="45740" y="1268760"/>
            <a:ext cx="12143085" cy="792088"/>
          </a:xfrm>
        </p:spPr>
        <p:txBody>
          <a:bodyPr/>
          <a:lstStyle/>
          <a:p>
            <a:r>
              <a:rPr lang="pl-PL" dirty="0"/>
              <a:t>OBRONA CYWILNA</a:t>
            </a:r>
          </a:p>
        </p:txBody>
      </p:sp>
      <p:cxnSp>
        <p:nvCxnSpPr>
          <p:cNvPr id="8" name="Łącznik prosty 7">
            <a:extLst>
              <a:ext uri="{FF2B5EF4-FFF2-40B4-BE49-F238E27FC236}">
                <a16:creationId xmlns:a16="http://schemas.microsoft.com/office/drawing/2014/main" id="{E5D22D11-46A5-56AD-57EA-06044BC7263D}"/>
              </a:ext>
            </a:extLst>
          </p:cNvPr>
          <p:cNvCxnSpPr>
            <a:cxnSpLocks/>
          </p:cNvCxnSpPr>
          <p:nvPr/>
        </p:nvCxnSpPr>
        <p:spPr>
          <a:xfrm>
            <a:off x="1917948" y="1988840"/>
            <a:ext cx="83529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 name="Prostokąt 1">
            <a:extLst>
              <a:ext uri="{FF2B5EF4-FFF2-40B4-BE49-F238E27FC236}">
                <a16:creationId xmlns:a16="http://schemas.microsoft.com/office/drawing/2014/main" id="{2FC84966-C82C-3AB2-3AD7-54CAF8370801}"/>
              </a:ext>
            </a:extLst>
          </p:cNvPr>
          <p:cNvSpPr/>
          <p:nvPr/>
        </p:nvSpPr>
        <p:spPr>
          <a:xfrm>
            <a:off x="3862164" y="5013176"/>
            <a:ext cx="4481736" cy="1511051"/>
          </a:xfrm>
          <a:prstGeom prst="rect">
            <a:avLst/>
          </a:prstGeom>
          <a:noFill/>
          <a:ln>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ole tekstowe 8">
            <a:extLst>
              <a:ext uri="{FF2B5EF4-FFF2-40B4-BE49-F238E27FC236}">
                <a16:creationId xmlns:a16="http://schemas.microsoft.com/office/drawing/2014/main" id="{0E364D3E-88DB-16D5-7CDF-4F1FA477F573}"/>
              </a:ext>
            </a:extLst>
          </p:cNvPr>
          <p:cNvSpPr txBox="1"/>
          <p:nvPr/>
        </p:nvSpPr>
        <p:spPr>
          <a:xfrm>
            <a:off x="10270875" y="4617261"/>
            <a:ext cx="1656184" cy="397032"/>
          </a:xfrm>
          <a:prstGeom prst="rect">
            <a:avLst/>
          </a:prstGeom>
          <a:noFill/>
        </p:spPr>
        <p:txBody>
          <a:bodyPr wrap="square" rtlCol="0">
            <a:spAutoFit/>
          </a:bodyPr>
          <a:lstStyle/>
          <a:p>
            <a:pPr algn="ctr">
              <a:lnSpc>
                <a:spcPct val="90000"/>
              </a:lnSpc>
            </a:pPr>
            <a:r>
              <a:rPr lang="pl-PL" sz="1100" dirty="0"/>
              <a:t>ochrona ludności</a:t>
            </a:r>
            <a:br>
              <a:rPr lang="pl-PL" sz="1100" dirty="0"/>
            </a:br>
            <a:r>
              <a:rPr lang="pl-PL" sz="1100" dirty="0"/>
              <a:t>i obrona cywilna</a:t>
            </a:r>
          </a:p>
        </p:txBody>
      </p:sp>
      <p:grpSp>
        <p:nvGrpSpPr>
          <p:cNvPr id="12" name="Grupa 11">
            <a:extLst>
              <a:ext uri="{FF2B5EF4-FFF2-40B4-BE49-F238E27FC236}">
                <a16:creationId xmlns:a16="http://schemas.microsoft.com/office/drawing/2014/main" id="{4AB02589-1F2F-A1DF-2C31-3392634E94AE}"/>
              </a:ext>
            </a:extLst>
          </p:cNvPr>
          <p:cNvGrpSpPr/>
          <p:nvPr/>
        </p:nvGrpSpPr>
        <p:grpSpPr>
          <a:xfrm>
            <a:off x="10383836" y="5057721"/>
            <a:ext cx="1430263" cy="1430263"/>
            <a:chOff x="10414892" y="5157192"/>
            <a:chExt cx="1430263" cy="1430263"/>
          </a:xfrm>
        </p:grpSpPr>
        <p:sp>
          <p:nvSpPr>
            <p:cNvPr id="13" name="Prostokąt: zaokrąglone rogi 12">
              <a:extLst>
                <a:ext uri="{FF2B5EF4-FFF2-40B4-BE49-F238E27FC236}">
                  <a16:creationId xmlns:a16="http://schemas.microsoft.com/office/drawing/2014/main" id="{691C0BD3-D306-73BE-4EC0-9F9E5A3CD12B}"/>
                </a:ext>
              </a:extLst>
            </p:cNvPr>
            <p:cNvSpPr/>
            <p:nvPr/>
          </p:nvSpPr>
          <p:spPr>
            <a:xfrm>
              <a:off x="10414892" y="5157192"/>
              <a:ext cx="1430263" cy="1430263"/>
            </a:xfrm>
            <a:prstGeom prst="roundRect">
              <a:avLst>
                <a:gd name="adj" fmla="val 6544"/>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14" name="Grafika 13">
              <a:extLst>
                <a:ext uri="{FF2B5EF4-FFF2-40B4-BE49-F238E27FC236}">
                  <a16:creationId xmlns:a16="http://schemas.microsoft.com/office/drawing/2014/main" id="{B038EF15-33FE-F6DA-7EB8-CC03C54F6D6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522904" y="5265204"/>
              <a:ext cx="1214239" cy="1214239"/>
            </a:xfrm>
            <a:prstGeom prst="rect">
              <a:avLst/>
            </a:prstGeom>
          </p:spPr>
        </p:pic>
      </p:grpSp>
      <p:graphicFrame>
        <p:nvGraphicFramePr>
          <p:cNvPr id="11" name="Tabela 10">
            <a:extLst>
              <a:ext uri="{FF2B5EF4-FFF2-40B4-BE49-F238E27FC236}">
                <a16:creationId xmlns:a16="http://schemas.microsoft.com/office/drawing/2014/main" id="{9D34286D-A402-2A42-7A14-2AA95D47873C}"/>
              </a:ext>
            </a:extLst>
          </p:cNvPr>
          <p:cNvGraphicFramePr>
            <a:graphicFrameLocks noGrp="1"/>
          </p:cNvGraphicFramePr>
          <p:nvPr>
            <p:extLst>
              <p:ext uri="{D42A27DB-BD31-4B8C-83A1-F6EECF244321}">
                <p14:modId xmlns:p14="http://schemas.microsoft.com/office/powerpoint/2010/main" val="3851814382"/>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6" name="Obraz 15" descr="Obraz zawierający godło, herb, symbol, logo&#10;&#10;Opis wygenerowany automatycznie">
            <a:extLst>
              <a:ext uri="{FF2B5EF4-FFF2-40B4-BE49-F238E27FC236}">
                <a16:creationId xmlns:a16="http://schemas.microsoft.com/office/drawing/2014/main" id="{FB2C594D-D0D2-5879-0216-68DECBEF2C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3566653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F7607-3708-1624-7427-6B040F13F92A}"/>
            </a:ext>
          </a:extLst>
        </p:cNvPr>
        <p:cNvGrpSpPr/>
        <p:nvPr/>
      </p:nvGrpSpPr>
      <p:grpSpPr>
        <a:xfrm>
          <a:off x="0" y="0"/>
          <a:ext cx="0" cy="0"/>
          <a:chOff x="0" y="0"/>
          <a:chExt cx="0" cy="0"/>
        </a:xfrm>
      </p:grpSpPr>
      <p:graphicFrame>
        <p:nvGraphicFramePr>
          <p:cNvPr id="9" name="Tabela 8">
            <a:extLst>
              <a:ext uri="{FF2B5EF4-FFF2-40B4-BE49-F238E27FC236}">
                <a16:creationId xmlns:a16="http://schemas.microsoft.com/office/drawing/2014/main" id="{930E3099-B626-BBAB-12A0-89A4166E2123}"/>
              </a:ext>
            </a:extLst>
          </p:cNvPr>
          <p:cNvGraphicFramePr>
            <a:graphicFrameLocks noGrp="1"/>
          </p:cNvGraphicFramePr>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0" name="Obraz 9" descr="Obraz zawierający godło, herb, symbol, logo&#10;&#10;Opis wygenerowany automatycznie">
            <a:extLst>
              <a:ext uri="{FF2B5EF4-FFF2-40B4-BE49-F238E27FC236}">
                <a16:creationId xmlns:a16="http://schemas.microsoft.com/office/drawing/2014/main" id="{7A494B2D-39B5-6E54-AC32-BFAE5AE3EE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
        <p:nvSpPr>
          <p:cNvPr id="6" name="pole tekstowe 5">
            <a:extLst>
              <a:ext uri="{FF2B5EF4-FFF2-40B4-BE49-F238E27FC236}">
                <a16:creationId xmlns:a16="http://schemas.microsoft.com/office/drawing/2014/main" id="{DF7445BE-EFEE-C987-EA91-1CA0F22BA376}"/>
              </a:ext>
            </a:extLst>
          </p:cNvPr>
          <p:cNvSpPr txBox="1"/>
          <p:nvPr/>
        </p:nvSpPr>
        <p:spPr>
          <a:xfrm>
            <a:off x="765820" y="2420888"/>
            <a:ext cx="5544616" cy="3077766"/>
          </a:xfrm>
          <a:prstGeom prst="rect">
            <a:avLst/>
          </a:prstGeom>
          <a:noFill/>
        </p:spPr>
        <p:txBody>
          <a:bodyPr wrap="square" rtlCol="0">
            <a:spAutoFit/>
          </a:bodyPr>
          <a:lstStyle/>
          <a:p>
            <a:r>
              <a:rPr lang="pl-PL" sz="2800" b="1" dirty="0"/>
              <a:t>Autonomiczna czujka dymu</a:t>
            </a:r>
            <a:br>
              <a:rPr lang="pl-PL" sz="2800" b="1" dirty="0"/>
            </a:br>
            <a:endParaRPr lang="pl-PL" sz="2800" b="1" dirty="0"/>
          </a:p>
          <a:p>
            <a:r>
              <a:rPr lang="pl-PL" sz="1800" dirty="0"/>
              <a:t>to urządzenie sygnalizujące obecność dymu</a:t>
            </a:r>
            <a:br>
              <a:rPr lang="pl-PL" sz="1800" dirty="0"/>
            </a:br>
            <a:r>
              <a:rPr lang="pl-PL" sz="1800" dirty="0"/>
              <a:t>w pomieszczeniu, które daje wczesne</a:t>
            </a:r>
            <a:br>
              <a:rPr lang="pl-PL" sz="1800" dirty="0"/>
            </a:br>
            <a:r>
              <a:rPr lang="pl-PL" sz="1800" dirty="0"/>
              <a:t>ostrzeżenie o pożarze. </a:t>
            </a:r>
          </a:p>
          <a:p>
            <a:endParaRPr lang="pl-PL" sz="1800" dirty="0"/>
          </a:p>
          <a:p>
            <a:r>
              <a:rPr lang="pl-PL" sz="1800" dirty="0"/>
              <a:t>Ostrzeżenie to </a:t>
            </a:r>
            <a:r>
              <a:rPr lang="pl-PL" b="1" dirty="0"/>
              <a:t>umożliwia szybką ewakuację</a:t>
            </a:r>
            <a:r>
              <a:rPr lang="pl-PL" sz="1800" b="1" dirty="0"/>
              <a:t> </a:t>
            </a:r>
            <a:r>
              <a:rPr lang="pl-PL" sz="1800" dirty="0"/>
              <a:t>lub podjęcie, w miarę możliwości, działań gaśniczych.</a:t>
            </a:r>
            <a:endParaRPr lang="pl-PL" dirty="0"/>
          </a:p>
        </p:txBody>
      </p:sp>
      <p:pic>
        <p:nvPicPr>
          <p:cNvPr id="15" name="Grafika 14">
            <a:extLst>
              <a:ext uri="{FF2B5EF4-FFF2-40B4-BE49-F238E27FC236}">
                <a16:creationId xmlns:a16="http://schemas.microsoft.com/office/drawing/2014/main" id="{9C0DD72E-14B1-6B6D-3194-DE6D6D9D83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54452" y="857409"/>
            <a:ext cx="5334000" cy="5391150"/>
          </a:xfrm>
          <a:prstGeom prst="rect">
            <a:avLst/>
          </a:prstGeom>
        </p:spPr>
      </p:pic>
    </p:spTree>
    <p:extLst>
      <p:ext uri="{BB962C8B-B14F-4D97-AF65-F5344CB8AC3E}">
        <p14:creationId xmlns:p14="http://schemas.microsoft.com/office/powerpoint/2010/main" val="3186766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5EA31-3103-2780-1D43-D257CBD6AEBC}"/>
            </a:ext>
          </a:extLst>
        </p:cNvPr>
        <p:cNvGrpSpPr/>
        <p:nvPr/>
      </p:nvGrpSpPr>
      <p:grpSpPr>
        <a:xfrm>
          <a:off x="0" y="0"/>
          <a:ext cx="0" cy="0"/>
          <a:chOff x="0" y="0"/>
          <a:chExt cx="0" cy="0"/>
        </a:xfrm>
      </p:grpSpPr>
      <p:graphicFrame>
        <p:nvGraphicFramePr>
          <p:cNvPr id="9" name="Tabela 8">
            <a:extLst>
              <a:ext uri="{FF2B5EF4-FFF2-40B4-BE49-F238E27FC236}">
                <a16:creationId xmlns:a16="http://schemas.microsoft.com/office/drawing/2014/main" id="{96918836-835D-E308-DD3B-AE5C98EE73EA}"/>
              </a:ext>
            </a:extLst>
          </p:cNvPr>
          <p:cNvGraphicFramePr>
            <a:graphicFrameLocks noGrp="1"/>
          </p:cNvGraphicFramePr>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0" name="Obraz 9" descr="Obraz zawierający godło, herb, symbol, logo&#10;&#10;Opis wygenerowany automatycznie">
            <a:extLst>
              <a:ext uri="{FF2B5EF4-FFF2-40B4-BE49-F238E27FC236}">
                <a16:creationId xmlns:a16="http://schemas.microsoft.com/office/drawing/2014/main" id="{86BE9B5B-9620-C22E-EC76-B231EC25DC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
        <p:nvSpPr>
          <p:cNvPr id="6" name="pole tekstowe 5">
            <a:extLst>
              <a:ext uri="{FF2B5EF4-FFF2-40B4-BE49-F238E27FC236}">
                <a16:creationId xmlns:a16="http://schemas.microsoft.com/office/drawing/2014/main" id="{95D0E566-8FDE-3A48-B939-5B155F3A1F1E}"/>
              </a:ext>
            </a:extLst>
          </p:cNvPr>
          <p:cNvSpPr txBox="1"/>
          <p:nvPr/>
        </p:nvSpPr>
        <p:spPr>
          <a:xfrm>
            <a:off x="765820" y="2420888"/>
            <a:ext cx="4824535" cy="2985433"/>
          </a:xfrm>
          <a:prstGeom prst="rect">
            <a:avLst/>
          </a:prstGeom>
          <a:noFill/>
        </p:spPr>
        <p:txBody>
          <a:bodyPr wrap="square" rtlCol="0">
            <a:spAutoFit/>
          </a:bodyPr>
          <a:lstStyle/>
          <a:p>
            <a:r>
              <a:rPr lang="pl-PL" sz="2800" b="1" dirty="0"/>
              <a:t>Autonomiczna czujka dymu </a:t>
            </a:r>
          </a:p>
          <a:p>
            <a:endParaRPr lang="pl-PL" sz="2800" b="1" dirty="0"/>
          </a:p>
          <a:p>
            <a:r>
              <a:rPr lang="pl-PL" sz="1800" dirty="0"/>
              <a:t>Dym wraz z ciepłym powietrzem oraz innymi produktami spalania dąży najkrótszą drogą</a:t>
            </a:r>
            <a:br>
              <a:rPr lang="pl-PL" sz="1800" dirty="0"/>
            </a:br>
            <a:r>
              <a:rPr lang="pl-PL" sz="1800" dirty="0"/>
              <a:t>do sufitu, rozprzestrzenia się poziomo</a:t>
            </a:r>
            <a:br>
              <a:rPr lang="pl-PL" sz="1800" dirty="0"/>
            </a:br>
            <a:r>
              <a:rPr lang="pl-PL" sz="1800" dirty="0"/>
              <a:t>po jego powierzchni i zaczyna opadać. </a:t>
            </a:r>
          </a:p>
          <a:p>
            <a:endParaRPr lang="pl-PL" sz="1800" dirty="0"/>
          </a:p>
          <a:p>
            <a:r>
              <a:rPr lang="pl-PL" sz="1800" dirty="0"/>
              <a:t>Dlatego autonomiczną czujkę dymu najlepiej </a:t>
            </a:r>
            <a:r>
              <a:rPr lang="pl-PL" b="1" dirty="0"/>
              <a:t>zamontuj na środku sufitu</a:t>
            </a:r>
            <a:r>
              <a:rPr lang="pl-PL" sz="1800" dirty="0"/>
              <a:t>.</a:t>
            </a:r>
            <a:endParaRPr lang="pl-PL" dirty="0"/>
          </a:p>
        </p:txBody>
      </p:sp>
      <p:pic>
        <p:nvPicPr>
          <p:cNvPr id="4" name="Grafika 3">
            <a:extLst>
              <a:ext uri="{FF2B5EF4-FFF2-40B4-BE49-F238E27FC236}">
                <a16:creationId xmlns:a16="http://schemas.microsoft.com/office/drawing/2014/main" id="{AFB8318C-7F98-CC71-A412-B977759489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73795" y="1484784"/>
            <a:ext cx="5779493" cy="4603360"/>
          </a:xfrm>
          <a:prstGeom prst="rect">
            <a:avLst/>
          </a:prstGeom>
        </p:spPr>
      </p:pic>
    </p:spTree>
    <p:extLst>
      <p:ext uri="{BB962C8B-B14F-4D97-AF65-F5344CB8AC3E}">
        <p14:creationId xmlns:p14="http://schemas.microsoft.com/office/powerpoint/2010/main" val="2227854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87B03-31F8-436B-6516-B507D0C6EA3A}"/>
            </a:ext>
          </a:extLst>
        </p:cNvPr>
        <p:cNvGrpSpPr/>
        <p:nvPr/>
      </p:nvGrpSpPr>
      <p:grpSpPr>
        <a:xfrm>
          <a:off x="0" y="0"/>
          <a:ext cx="0" cy="0"/>
          <a:chOff x="0" y="0"/>
          <a:chExt cx="0" cy="0"/>
        </a:xfrm>
      </p:grpSpPr>
      <p:graphicFrame>
        <p:nvGraphicFramePr>
          <p:cNvPr id="9" name="Tabela 8">
            <a:extLst>
              <a:ext uri="{FF2B5EF4-FFF2-40B4-BE49-F238E27FC236}">
                <a16:creationId xmlns:a16="http://schemas.microsoft.com/office/drawing/2014/main" id="{FD6A4E0E-673A-019C-40BE-950F8EE51925}"/>
              </a:ext>
            </a:extLst>
          </p:cNvPr>
          <p:cNvGraphicFramePr>
            <a:graphicFrameLocks noGrp="1"/>
          </p:cNvGraphicFramePr>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0" name="Obraz 9" descr="Obraz zawierający godło, herb, symbol, logo&#10;&#10;Opis wygenerowany automatycznie">
            <a:extLst>
              <a:ext uri="{FF2B5EF4-FFF2-40B4-BE49-F238E27FC236}">
                <a16:creationId xmlns:a16="http://schemas.microsoft.com/office/drawing/2014/main" id="{149284EA-C986-5572-93F8-BB2C9F7CAE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
        <p:nvSpPr>
          <p:cNvPr id="6" name="pole tekstowe 5">
            <a:extLst>
              <a:ext uri="{FF2B5EF4-FFF2-40B4-BE49-F238E27FC236}">
                <a16:creationId xmlns:a16="http://schemas.microsoft.com/office/drawing/2014/main" id="{9DD8CD4B-6EF9-B69B-D204-89A041172383}"/>
              </a:ext>
            </a:extLst>
          </p:cNvPr>
          <p:cNvSpPr txBox="1"/>
          <p:nvPr/>
        </p:nvSpPr>
        <p:spPr>
          <a:xfrm>
            <a:off x="765820" y="2420888"/>
            <a:ext cx="6264696" cy="1231106"/>
          </a:xfrm>
          <a:prstGeom prst="rect">
            <a:avLst/>
          </a:prstGeom>
          <a:noFill/>
        </p:spPr>
        <p:txBody>
          <a:bodyPr wrap="square" rtlCol="0">
            <a:spAutoFit/>
          </a:bodyPr>
          <a:lstStyle/>
          <a:p>
            <a:r>
              <a:rPr lang="pl-PL" sz="2800" b="1" dirty="0"/>
              <a:t>Autonomiczna czujka dymu</a:t>
            </a:r>
          </a:p>
          <a:p>
            <a:endParaRPr lang="pl-PL" sz="2800" dirty="0"/>
          </a:p>
          <a:p>
            <a:r>
              <a:rPr lang="pl-PL" sz="1800" dirty="0"/>
              <a:t>Montaż na powierzchniach niepłaskich.</a:t>
            </a:r>
          </a:p>
        </p:txBody>
      </p:sp>
      <p:pic>
        <p:nvPicPr>
          <p:cNvPr id="8" name="Grafika 7">
            <a:extLst>
              <a:ext uri="{FF2B5EF4-FFF2-40B4-BE49-F238E27FC236}">
                <a16:creationId xmlns:a16="http://schemas.microsoft.com/office/drawing/2014/main" id="{CD68DF19-DC91-8B5F-E81B-EA963699A5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00894" y="4423763"/>
            <a:ext cx="5028684" cy="2187365"/>
          </a:xfrm>
          <a:prstGeom prst="rect">
            <a:avLst/>
          </a:prstGeom>
        </p:spPr>
      </p:pic>
      <p:pic>
        <p:nvPicPr>
          <p:cNvPr id="12" name="Grafika 11">
            <a:extLst>
              <a:ext uri="{FF2B5EF4-FFF2-40B4-BE49-F238E27FC236}">
                <a16:creationId xmlns:a16="http://schemas.microsoft.com/office/drawing/2014/main" id="{4390B167-56DF-535B-7900-56A32FEFD8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54454" y="1066194"/>
            <a:ext cx="4968551" cy="2736085"/>
          </a:xfrm>
          <a:prstGeom prst="rect">
            <a:avLst/>
          </a:prstGeom>
        </p:spPr>
      </p:pic>
    </p:spTree>
    <p:extLst>
      <p:ext uri="{BB962C8B-B14F-4D97-AF65-F5344CB8AC3E}">
        <p14:creationId xmlns:p14="http://schemas.microsoft.com/office/powerpoint/2010/main" val="3330547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B274E-24F7-A602-2032-9CD7AE16B22B}"/>
            </a:ext>
          </a:extLst>
        </p:cNvPr>
        <p:cNvGrpSpPr/>
        <p:nvPr/>
      </p:nvGrpSpPr>
      <p:grpSpPr>
        <a:xfrm>
          <a:off x="0" y="0"/>
          <a:ext cx="0" cy="0"/>
          <a:chOff x="0" y="0"/>
          <a:chExt cx="0" cy="0"/>
        </a:xfrm>
      </p:grpSpPr>
      <p:graphicFrame>
        <p:nvGraphicFramePr>
          <p:cNvPr id="9" name="Tabela 8">
            <a:extLst>
              <a:ext uri="{FF2B5EF4-FFF2-40B4-BE49-F238E27FC236}">
                <a16:creationId xmlns:a16="http://schemas.microsoft.com/office/drawing/2014/main" id="{DA45EE27-F509-8188-F672-1212585FDE3B}"/>
              </a:ext>
            </a:extLst>
          </p:cNvPr>
          <p:cNvGraphicFramePr>
            <a:graphicFrameLocks noGrp="1"/>
          </p:cNvGraphicFramePr>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0" name="Obraz 9" descr="Obraz zawierający godło, herb, symbol, logo&#10;&#10;Opis wygenerowany automatycznie">
            <a:extLst>
              <a:ext uri="{FF2B5EF4-FFF2-40B4-BE49-F238E27FC236}">
                <a16:creationId xmlns:a16="http://schemas.microsoft.com/office/drawing/2014/main" id="{E796FF67-BB82-80EA-7A56-F58F3377F1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
        <p:nvSpPr>
          <p:cNvPr id="6" name="pole tekstowe 5">
            <a:extLst>
              <a:ext uri="{FF2B5EF4-FFF2-40B4-BE49-F238E27FC236}">
                <a16:creationId xmlns:a16="http://schemas.microsoft.com/office/drawing/2014/main" id="{76C1ED41-B216-53F6-2BCC-C7011A45B2E2}"/>
              </a:ext>
            </a:extLst>
          </p:cNvPr>
          <p:cNvSpPr txBox="1"/>
          <p:nvPr/>
        </p:nvSpPr>
        <p:spPr>
          <a:xfrm>
            <a:off x="765820" y="2420888"/>
            <a:ext cx="6264696" cy="2369880"/>
          </a:xfrm>
          <a:prstGeom prst="rect">
            <a:avLst/>
          </a:prstGeom>
          <a:noFill/>
        </p:spPr>
        <p:txBody>
          <a:bodyPr wrap="square" rtlCol="0">
            <a:spAutoFit/>
          </a:bodyPr>
          <a:lstStyle/>
          <a:p>
            <a:r>
              <a:rPr lang="pl-PL" sz="2800" b="1" dirty="0"/>
              <a:t>Autonomiczna czujka dymu</a:t>
            </a:r>
            <a:endParaRPr lang="pl-PL" sz="1800" dirty="0"/>
          </a:p>
          <a:p>
            <a:endParaRPr lang="pl-PL" sz="1800" dirty="0"/>
          </a:p>
          <a:p>
            <a:r>
              <a:rPr lang="pl-PL" sz="1800" dirty="0"/>
              <a:t>W mieszkaniu i domu wielokondygnacyjnym by zapewnić podstawową ochronę (tzw. „minimalną”) należy umieścić </a:t>
            </a:r>
            <a:br>
              <a:rPr lang="pl-PL" sz="1800" dirty="0"/>
            </a:br>
            <a:br>
              <a:rPr lang="pl-PL" sz="1800" dirty="0"/>
            </a:br>
            <a:r>
              <a:rPr lang="pl-PL" b="1" dirty="0"/>
              <a:t>co najmniej jedną autonomiczną czujkę dymu na każdym piętrze. </a:t>
            </a:r>
          </a:p>
        </p:txBody>
      </p:sp>
      <p:pic>
        <p:nvPicPr>
          <p:cNvPr id="5" name="Grafika 4">
            <a:extLst>
              <a:ext uri="{FF2B5EF4-FFF2-40B4-BE49-F238E27FC236}">
                <a16:creationId xmlns:a16="http://schemas.microsoft.com/office/drawing/2014/main" id="{24B6670E-EC8A-6316-5A5C-84034719CB3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46540" y="1214516"/>
            <a:ext cx="4631108" cy="3546524"/>
          </a:xfrm>
          <a:prstGeom prst="rect">
            <a:avLst/>
          </a:prstGeom>
        </p:spPr>
      </p:pic>
      <p:pic>
        <p:nvPicPr>
          <p:cNvPr id="11" name="Grafika 10">
            <a:extLst>
              <a:ext uri="{FF2B5EF4-FFF2-40B4-BE49-F238E27FC236}">
                <a16:creationId xmlns:a16="http://schemas.microsoft.com/office/drawing/2014/main" id="{1971792D-41C8-43F2-72B8-E991FB37C76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67217" y="5442885"/>
            <a:ext cx="946659" cy="1008633"/>
          </a:xfrm>
          <a:prstGeom prst="rect">
            <a:avLst/>
          </a:prstGeom>
        </p:spPr>
      </p:pic>
      <p:sp>
        <p:nvSpPr>
          <p:cNvPr id="12" name="pole tekstowe 11">
            <a:extLst>
              <a:ext uri="{FF2B5EF4-FFF2-40B4-BE49-F238E27FC236}">
                <a16:creationId xmlns:a16="http://schemas.microsoft.com/office/drawing/2014/main" id="{2B5261C6-8E0C-6398-6DA9-11F0AE728350}"/>
              </a:ext>
            </a:extLst>
          </p:cNvPr>
          <p:cNvSpPr txBox="1"/>
          <p:nvPr/>
        </p:nvSpPr>
        <p:spPr>
          <a:xfrm>
            <a:off x="4654252" y="5331322"/>
            <a:ext cx="6264696" cy="1200329"/>
          </a:xfrm>
          <a:prstGeom prst="rect">
            <a:avLst/>
          </a:prstGeom>
          <a:noFill/>
        </p:spPr>
        <p:txBody>
          <a:bodyPr wrap="square" rtlCol="0">
            <a:spAutoFit/>
          </a:bodyPr>
          <a:lstStyle/>
          <a:p>
            <a:pPr algn="r"/>
            <a:r>
              <a:rPr lang="pl-PL" sz="1800" dirty="0"/>
              <a:t>Jeśli posiadasz panele fotowoltaiczne,</a:t>
            </a:r>
          </a:p>
          <a:p>
            <a:pPr algn="r"/>
            <a:r>
              <a:rPr lang="pl-PL" sz="1800" dirty="0"/>
              <a:t>w garażu znajduje się „magazyn energii”</a:t>
            </a:r>
          </a:p>
          <a:p>
            <a:pPr algn="r"/>
            <a:r>
              <a:rPr lang="pl-PL" sz="1800" dirty="0"/>
              <a:t>zalecane jest </a:t>
            </a:r>
            <a:r>
              <a:rPr lang="pl-PL" sz="1800" b="1" dirty="0"/>
              <a:t>umieszczenie autonomicznej czujki dymu</a:t>
            </a:r>
          </a:p>
          <a:p>
            <a:pPr algn="r"/>
            <a:r>
              <a:rPr lang="pl-PL" sz="1800" b="1" dirty="0"/>
              <a:t>z funkcją powiadamiania o zagrożeniu na </a:t>
            </a:r>
            <a:r>
              <a:rPr lang="pl-PL" sz="1800" b="1" dirty="0" err="1"/>
              <a:t>smartphonie</a:t>
            </a:r>
            <a:r>
              <a:rPr lang="pl-PL" sz="1800" b="1" dirty="0"/>
              <a:t>.</a:t>
            </a:r>
            <a:endParaRPr lang="pl-PL" sz="1800" dirty="0"/>
          </a:p>
        </p:txBody>
      </p:sp>
      <p:pic>
        <p:nvPicPr>
          <p:cNvPr id="18" name="Grafika 17">
            <a:extLst>
              <a:ext uri="{FF2B5EF4-FFF2-40B4-BE49-F238E27FC236}">
                <a16:creationId xmlns:a16="http://schemas.microsoft.com/office/drawing/2014/main" id="{EAFE6FBD-2A5F-1D28-EAF2-827AB89108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175527">
            <a:off x="11545048" y="4446253"/>
            <a:ext cx="507105" cy="693933"/>
          </a:xfrm>
          <a:prstGeom prst="rect">
            <a:avLst/>
          </a:prstGeom>
        </p:spPr>
      </p:pic>
    </p:spTree>
    <p:extLst>
      <p:ext uri="{BB962C8B-B14F-4D97-AF65-F5344CB8AC3E}">
        <p14:creationId xmlns:p14="http://schemas.microsoft.com/office/powerpoint/2010/main" val="4022289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78DB0-8735-354F-BDD0-43490ACB4CB8}"/>
            </a:ext>
          </a:extLst>
        </p:cNvPr>
        <p:cNvGrpSpPr/>
        <p:nvPr/>
      </p:nvGrpSpPr>
      <p:grpSpPr>
        <a:xfrm>
          <a:off x="0" y="0"/>
          <a:ext cx="0" cy="0"/>
          <a:chOff x="0" y="0"/>
          <a:chExt cx="0" cy="0"/>
        </a:xfrm>
      </p:grpSpPr>
      <p:graphicFrame>
        <p:nvGraphicFramePr>
          <p:cNvPr id="9" name="Tabela 8">
            <a:extLst>
              <a:ext uri="{FF2B5EF4-FFF2-40B4-BE49-F238E27FC236}">
                <a16:creationId xmlns:a16="http://schemas.microsoft.com/office/drawing/2014/main" id="{743B3BB8-2912-EADB-8712-024A985405E9}"/>
              </a:ext>
            </a:extLst>
          </p:cNvPr>
          <p:cNvGraphicFramePr>
            <a:graphicFrameLocks noGrp="1"/>
          </p:cNvGraphicFramePr>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0" name="Obraz 9" descr="Obraz zawierający godło, herb, symbol, logo&#10;&#10;Opis wygenerowany automatycznie">
            <a:extLst>
              <a:ext uri="{FF2B5EF4-FFF2-40B4-BE49-F238E27FC236}">
                <a16:creationId xmlns:a16="http://schemas.microsoft.com/office/drawing/2014/main" id="{7984ADDD-C141-6B6F-3B92-4AA41FD4E1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
        <p:nvSpPr>
          <p:cNvPr id="6" name="pole tekstowe 5">
            <a:extLst>
              <a:ext uri="{FF2B5EF4-FFF2-40B4-BE49-F238E27FC236}">
                <a16:creationId xmlns:a16="http://schemas.microsoft.com/office/drawing/2014/main" id="{50790564-57B9-20BF-B7FA-FFC1900F11E0}"/>
              </a:ext>
            </a:extLst>
          </p:cNvPr>
          <p:cNvSpPr txBox="1"/>
          <p:nvPr/>
        </p:nvSpPr>
        <p:spPr>
          <a:xfrm>
            <a:off x="765820" y="2420888"/>
            <a:ext cx="5688632" cy="2985433"/>
          </a:xfrm>
          <a:prstGeom prst="rect">
            <a:avLst/>
          </a:prstGeom>
          <a:noFill/>
        </p:spPr>
        <p:txBody>
          <a:bodyPr wrap="square" rtlCol="0">
            <a:spAutoFit/>
          </a:bodyPr>
          <a:lstStyle/>
          <a:p>
            <a:r>
              <a:rPr lang="pl-PL" sz="2800" b="1" dirty="0"/>
              <a:t>Autonomiczną czujkę dymu </a:t>
            </a:r>
          </a:p>
          <a:p>
            <a:endParaRPr lang="pl-PL" sz="2800" b="1" dirty="0"/>
          </a:p>
          <a:p>
            <a:r>
              <a:rPr lang="pl-PL" sz="1800" dirty="0"/>
              <a:t>montuj w takich miejscach, aby</a:t>
            </a:r>
            <a:br>
              <a:rPr lang="pl-PL" sz="1800" dirty="0"/>
            </a:br>
            <a:endParaRPr lang="pl-PL" sz="1800" dirty="0"/>
          </a:p>
          <a:p>
            <a:r>
              <a:rPr lang="pl-PL" b="1" dirty="0"/>
              <a:t>chroniona była „droga ewakuacyjna”.</a:t>
            </a:r>
          </a:p>
          <a:p>
            <a:endParaRPr lang="pl-PL" sz="1800" dirty="0"/>
          </a:p>
          <a:p>
            <a:r>
              <a:rPr lang="pl-PL" sz="1800" dirty="0"/>
              <a:t>czyli ciąg komunikacyjny mieszkania bądź domu umożliwiający bezpieczne opuszczenie</a:t>
            </a:r>
          </a:p>
          <a:p>
            <a:r>
              <a:rPr lang="pl-PL" sz="1800" dirty="0"/>
              <a:t>w razie zagrożenia.</a:t>
            </a:r>
            <a:endParaRPr lang="pl-PL" sz="1800" b="1" dirty="0"/>
          </a:p>
        </p:txBody>
      </p:sp>
      <p:pic>
        <p:nvPicPr>
          <p:cNvPr id="4" name="Grafika 3">
            <a:extLst>
              <a:ext uri="{FF2B5EF4-FFF2-40B4-BE49-F238E27FC236}">
                <a16:creationId xmlns:a16="http://schemas.microsoft.com/office/drawing/2014/main" id="{270EF6B5-E357-2D5F-DF86-2114323FEE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98468" y="2060848"/>
            <a:ext cx="5106141" cy="3562141"/>
          </a:xfrm>
          <a:prstGeom prst="rect">
            <a:avLst/>
          </a:prstGeom>
        </p:spPr>
      </p:pic>
      <p:sp>
        <p:nvSpPr>
          <p:cNvPr id="3" name="pole tekstowe 2">
            <a:extLst>
              <a:ext uri="{FF2B5EF4-FFF2-40B4-BE49-F238E27FC236}">
                <a16:creationId xmlns:a16="http://schemas.microsoft.com/office/drawing/2014/main" id="{9C5FE3D5-FD07-6FA1-61C3-1BED721368E9}"/>
              </a:ext>
            </a:extLst>
          </p:cNvPr>
          <p:cNvSpPr txBox="1"/>
          <p:nvPr/>
        </p:nvSpPr>
        <p:spPr>
          <a:xfrm>
            <a:off x="5662364" y="5877272"/>
            <a:ext cx="6102926" cy="646331"/>
          </a:xfrm>
          <a:prstGeom prst="rect">
            <a:avLst/>
          </a:prstGeom>
          <a:noFill/>
        </p:spPr>
        <p:txBody>
          <a:bodyPr wrap="square">
            <a:spAutoFit/>
          </a:bodyPr>
          <a:lstStyle/>
          <a:p>
            <a:pPr algn="r"/>
            <a:r>
              <a:rPr lang="pl-PL" sz="1800" dirty="0"/>
              <a:t>Czujka powinna być zamontowana na korytarzu,</a:t>
            </a:r>
            <a:br>
              <a:rPr lang="pl-PL" sz="1800" dirty="0"/>
            </a:br>
            <a:r>
              <a:rPr lang="pl-PL" sz="1800" dirty="0"/>
              <a:t>w bezpośrednim sąsiedztwie sypialni.</a:t>
            </a:r>
          </a:p>
        </p:txBody>
      </p:sp>
    </p:spTree>
    <p:extLst>
      <p:ext uri="{BB962C8B-B14F-4D97-AF65-F5344CB8AC3E}">
        <p14:creationId xmlns:p14="http://schemas.microsoft.com/office/powerpoint/2010/main" val="2193859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15FFD-6265-DA84-F7F1-EE8FDA256F03}"/>
            </a:ext>
          </a:extLst>
        </p:cNvPr>
        <p:cNvGrpSpPr/>
        <p:nvPr/>
      </p:nvGrpSpPr>
      <p:grpSpPr>
        <a:xfrm>
          <a:off x="0" y="0"/>
          <a:ext cx="0" cy="0"/>
          <a:chOff x="0" y="0"/>
          <a:chExt cx="0" cy="0"/>
        </a:xfrm>
      </p:grpSpPr>
      <p:sp>
        <p:nvSpPr>
          <p:cNvPr id="8" name="pole tekstowe 7">
            <a:extLst>
              <a:ext uri="{FF2B5EF4-FFF2-40B4-BE49-F238E27FC236}">
                <a16:creationId xmlns:a16="http://schemas.microsoft.com/office/drawing/2014/main" id="{E0EA4282-3F66-082A-F86A-C67AEE9CE790}"/>
              </a:ext>
            </a:extLst>
          </p:cNvPr>
          <p:cNvSpPr txBox="1"/>
          <p:nvPr/>
        </p:nvSpPr>
        <p:spPr>
          <a:xfrm>
            <a:off x="322604" y="2754462"/>
            <a:ext cx="2367046" cy="678071"/>
          </a:xfrm>
          <a:prstGeom prst="rect">
            <a:avLst/>
          </a:prstGeom>
          <a:noFill/>
        </p:spPr>
        <p:txBody>
          <a:bodyPr wrap="square" rtlCol="0">
            <a:spAutoFit/>
          </a:bodyPr>
          <a:lstStyle/>
          <a:p>
            <a:pPr algn="ctr">
              <a:lnSpc>
                <a:spcPct val="110000"/>
              </a:lnSpc>
            </a:pPr>
            <a:r>
              <a:rPr lang="pl-PL" sz="1800" dirty="0"/>
              <a:t>oceń</a:t>
            </a:r>
          </a:p>
          <a:p>
            <a:pPr algn="ctr">
              <a:lnSpc>
                <a:spcPct val="110000"/>
              </a:lnSpc>
            </a:pPr>
            <a:r>
              <a:rPr lang="pl-PL" sz="1800" dirty="0"/>
              <a:t>rodzaj pożaru</a:t>
            </a:r>
          </a:p>
        </p:txBody>
      </p:sp>
      <p:sp>
        <p:nvSpPr>
          <p:cNvPr id="11" name="pole tekstowe 10">
            <a:extLst>
              <a:ext uri="{FF2B5EF4-FFF2-40B4-BE49-F238E27FC236}">
                <a16:creationId xmlns:a16="http://schemas.microsoft.com/office/drawing/2014/main" id="{BD7607A8-9768-4C13-48B6-572D4C4502BE}"/>
              </a:ext>
            </a:extLst>
          </p:cNvPr>
          <p:cNvSpPr txBox="1"/>
          <p:nvPr/>
        </p:nvSpPr>
        <p:spPr>
          <a:xfrm>
            <a:off x="2796937" y="5633396"/>
            <a:ext cx="6264696" cy="982770"/>
          </a:xfrm>
          <a:prstGeom prst="rect">
            <a:avLst/>
          </a:prstGeom>
          <a:noFill/>
        </p:spPr>
        <p:txBody>
          <a:bodyPr wrap="square" rtlCol="0">
            <a:spAutoFit/>
          </a:bodyPr>
          <a:lstStyle/>
          <a:p>
            <a:pPr algn="ctr">
              <a:lnSpc>
                <a:spcPct val="110000"/>
              </a:lnSpc>
            </a:pPr>
            <a:r>
              <a:rPr lang="pl-PL" sz="1800" dirty="0"/>
              <a:t>naciśnij dźwignię i omiataj źródło ognia środkiem</a:t>
            </a:r>
          </a:p>
          <a:p>
            <a:pPr algn="ctr">
              <a:lnSpc>
                <a:spcPct val="110000"/>
              </a:lnSpc>
            </a:pPr>
            <a:r>
              <a:rPr lang="pl-PL" sz="1800" dirty="0"/>
              <a:t>gaśniczym (ruchy lewo-prawo), aż pożar zostanie</a:t>
            </a:r>
          </a:p>
          <a:p>
            <a:pPr algn="ctr">
              <a:lnSpc>
                <a:spcPct val="110000"/>
              </a:lnSpc>
            </a:pPr>
            <a:r>
              <a:rPr lang="pl-PL" sz="1800" dirty="0"/>
              <a:t>ugaszony.  </a:t>
            </a:r>
            <a:r>
              <a:rPr lang="pl-PL" sz="1800" dirty="0">
                <a:solidFill>
                  <a:srgbClr val="FFFF00"/>
                </a:solidFill>
                <a:highlight>
                  <a:srgbClr val="C0C0C0"/>
                </a:highlight>
              </a:rPr>
              <a:t> </a:t>
            </a:r>
            <a:r>
              <a:rPr lang="pl-PL" sz="1800" b="1" dirty="0">
                <a:solidFill>
                  <a:schemeClr val="bg1"/>
                </a:solidFill>
                <a:highlight>
                  <a:srgbClr val="C0C0C0"/>
                </a:highlight>
              </a:rPr>
              <a:t>Gaśnicy używaj w pozycji pionowej </a:t>
            </a:r>
            <a:r>
              <a:rPr lang="pl-PL" sz="1800" dirty="0"/>
              <a:t>!</a:t>
            </a:r>
          </a:p>
        </p:txBody>
      </p:sp>
      <p:sp>
        <p:nvSpPr>
          <p:cNvPr id="12" name="pole tekstowe 11">
            <a:extLst>
              <a:ext uri="{FF2B5EF4-FFF2-40B4-BE49-F238E27FC236}">
                <a16:creationId xmlns:a16="http://schemas.microsoft.com/office/drawing/2014/main" id="{F648CF3A-D691-627D-E1BE-938DE07982B2}"/>
              </a:ext>
            </a:extLst>
          </p:cNvPr>
          <p:cNvSpPr txBox="1"/>
          <p:nvPr/>
        </p:nvSpPr>
        <p:spPr>
          <a:xfrm>
            <a:off x="371004" y="5657842"/>
            <a:ext cx="2189115" cy="678071"/>
          </a:xfrm>
          <a:prstGeom prst="rect">
            <a:avLst/>
          </a:prstGeom>
          <a:noFill/>
        </p:spPr>
        <p:txBody>
          <a:bodyPr wrap="square" rtlCol="0">
            <a:spAutoFit/>
          </a:bodyPr>
          <a:lstStyle/>
          <a:p>
            <a:pPr algn="ctr">
              <a:lnSpc>
                <a:spcPct val="110000"/>
              </a:lnSpc>
            </a:pPr>
            <a:r>
              <a:rPr lang="pl-PL" sz="1800" dirty="0"/>
              <a:t>wyciągnij</a:t>
            </a:r>
          </a:p>
          <a:p>
            <a:pPr algn="ctr">
              <a:lnSpc>
                <a:spcPct val="110000"/>
              </a:lnSpc>
            </a:pPr>
            <a:r>
              <a:rPr lang="pl-PL" sz="1800" dirty="0"/>
              <a:t>zawleczkę</a:t>
            </a:r>
          </a:p>
        </p:txBody>
      </p:sp>
      <p:sp>
        <p:nvSpPr>
          <p:cNvPr id="14" name="pole tekstowe 13">
            <a:extLst>
              <a:ext uri="{FF2B5EF4-FFF2-40B4-BE49-F238E27FC236}">
                <a16:creationId xmlns:a16="http://schemas.microsoft.com/office/drawing/2014/main" id="{5B08B5C4-0F41-BEFD-EFA3-3542A3E5228B}"/>
              </a:ext>
            </a:extLst>
          </p:cNvPr>
          <p:cNvSpPr txBox="1"/>
          <p:nvPr/>
        </p:nvSpPr>
        <p:spPr>
          <a:xfrm>
            <a:off x="7972787" y="2754462"/>
            <a:ext cx="1594552" cy="982770"/>
          </a:xfrm>
          <a:prstGeom prst="rect">
            <a:avLst/>
          </a:prstGeom>
          <a:noFill/>
        </p:spPr>
        <p:txBody>
          <a:bodyPr wrap="square" rtlCol="0">
            <a:spAutoFit/>
          </a:bodyPr>
          <a:lstStyle/>
          <a:p>
            <a:pPr algn="ctr">
              <a:lnSpc>
                <a:spcPct val="110000"/>
              </a:lnSpc>
            </a:pPr>
            <a:r>
              <a:rPr lang="pl-PL" sz="1800" dirty="0"/>
              <a:t>dobierz odpowiedni </a:t>
            </a:r>
          </a:p>
          <a:p>
            <a:pPr algn="ctr">
              <a:lnSpc>
                <a:spcPct val="110000"/>
              </a:lnSpc>
            </a:pPr>
            <a:r>
              <a:rPr lang="pl-PL" sz="1800" dirty="0"/>
              <a:t>typ gaśnicy</a:t>
            </a:r>
          </a:p>
        </p:txBody>
      </p:sp>
      <p:sp>
        <p:nvSpPr>
          <p:cNvPr id="15" name="pole tekstowe 14">
            <a:extLst>
              <a:ext uri="{FF2B5EF4-FFF2-40B4-BE49-F238E27FC236}">
                <a16:creationId xmlns:a16="http://schemas.microsoft.com/office/drawing/2014/main" id="{5082CFB8-7D43-1C81-2982-6EDC5769FBE2}"/>
              </a:ext>
            </a:extLst>
          </p:cNvPr>
          <p:cNvSpPr txBox="1"/>
          <p:nvPr/>
        </p:nvSpPr>
        <p:spPr>
          <a:xfrm>
            <a:off x="4339942" y="2754462"/>
            <a:ext cx="2053834" cy="982770"/>
          </a:xfrm>
          <a:prstGeom prst="rect">
            <a:avLst/>
          </a:prstGeom>
          <a:noFill/>
        </p:spPr>
        <p:txBody>
          <a:bodyPr wrap="square" rtlCol="0">
            <a:spAutoFit/>
          </a:bodyPr>
          <a:lstStyle/>
          <a:p>
            <a:pPr algn="ctr">
              <a:lnSpc>
                <a:spcPct val="110000"/>
              </a:lnSpc>
            </a:pPr>
            <a:r>
              <a:rPr lang="pl-PL" sz="1800" dirty="0"/>
              <a:t>jeśli to możliwe,</a:t>
            </a:r>
          </a:p>
          <a:p>
            <a:pPr algn="ctr">
              <a:lnSpc>
                <a:spcPct val="110000"/>
              </a:lnSpc>
            </a:pPr>
            <a:r>
              <a:rPr lang="pl-PL" sz="1800" dirty="0"/>
              <a:t>odłącz urządzenie</a:t>
            </a:r>
          </a:p>
          <a:p>
            <a:pPr algn="ctr">
              <a:lnSpc>
                <a:spcPct val="110000"/>
              </a:lnSpc>
            </a:pPr>
            <a:r>
              <a:rPr lang="pl-PL" sz="1800" dirty="0"/>
              <a:t>od źródła zasilania</a:t>
            </a:r>
          </a:p>
        </p:txBody>
      </p:sp>
      <p:pic>
        <p:nvPicPr>
          <p:cNvPr id="9" name="Grafika 8">
            <a:extLst>
              <a:ext uri="{FF2B5EF4-FFF2-40B4-BE49-F238E27FC236}">
                <a16:creationId xmlns:a16="http://schemas.microsoft.com/office/drawing/2014/main" id="{27BC76DE-D5AC-C57B-D479-8E0514CCB35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63734" y="747478"/>
            <a:ext cx="2750320" cy="1633648"/>
          </a:xfrm>
          <a:prstGeom prst="rect">
            <a:avLst/>
          </a:prstGeom>
        </p:spPr>
      </p:pic>
      <p:pic>
        <p:nvPicPr>
          <p:cNvPr id="13" name="Grafika 12">
            <a:extLst>
              <a:ext uri="{FF2B5EF4-FFF2-40B4-BE49-F238E27FC236}">
                <a16:creationId xmlns:a16="http://schemas.microsoft.com/office/drawing/2014/main" id="{12351625-923B-8972-81A8-436DF2B569A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725473" y="1023204"/>
            <a:ext cx="2343150" cy="1285875"/>
          </a:xfrm>
          <a:prstGeom prst="rect">
            <a:avLst/>
          </a:prstGeom>
        </p:spPr>
      </p:pic>
      <p:pic>
        <p:nvPicPr>
          <p:cNvPr id="17" name="Grafika 16">
            <a:extLst>
              <a:ext uri="{FF2B5EF4-FFF2-40B4-BE49-F238E27FC236}">
                <a16:creationId xmlns:a16="http://schemas.microsoft.com/office/drawing/2014/main" id="{BA22AFEB-524F-05C1-01D0-47952A3C69C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89043" y="1074178"/>
            <a:ext cx="1695686" cy="2295380"/>
          </a:xfrm>
          <a:prstGeom prst="rect">
            <a:avLst/>
          </a:prstGeom>
        </p:spPr>
      </p:pic>
      <p:pic>
        <p:nvPicPr>
          <p:cNvPr id="19" name="Grafika 18">
            <a:extLst>
              <a:ext uri="{FF2B5EF4-FFF2-40B4-BE49-F238E27FC236}">
                <a16:creationId xmlns:a16="http://schemas.microsoft.com/office/drawing/2014/main" id="{B826FB40-46E3-38FC-6727-9EC744906F4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0267" y="3909493"/>
            <a:ext cx="1732545" cy="1732545"/>
          </a:xfrm>
          <a:prstGeom prst="rect">
            <a:avLst/>
          </a:prstGeom>
        </p:spPr>
      </p:pic>
      <p:pic>
        <p:nvPicPr>
          <p:cNvPr id="24" name="Grafika 23">
            <a:extLst>
              <a:ext uri="{FF2B5EF4-FFF2-40B4-BE49-F238E27FC236}">
                <a16:creationId xmlns:a16="http://schemas.microsoft.com/office/drawing/2014/main" id="{C8787DE8-84C4-5908-D805-EC3E5E3C0981}"/>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6438038" y="3669286"/>
            <a:ext cx="5526107" cy="2275023"/>
          </a:xfrm>
          <a:prstGeom prst="rect">
            <a:avLst/>
          </a:prstGeom>
        </p:spPr>
      </p:pic>
      <p:cxnSp>
        <p:nvCxnSpPr>
          <p:cNvPr id="26" name="Łącznik prosty 25">
            <a:extLst>
              <a:ext uri="{FF2B5EF4-FFF2-40B4-BE49-F238E27FC236}">
                <a16:creationId xmlns:a16="http://schemas.microsoft.com/office/drawing/2014/main" id="{A9B478E2-91D2-DED2-76EA-F5675C9113C4}"/>
              </a:ext>
            </a:extLst>
          </p:cNvPr>
          <p:cNvCxnSpPr>
            <a:cxnSpLocks/>
            <a:stCxn id="28" idx="6"/>
          </p:cNvCxnSpPr>
          <p:nvPr/>
        </p:nvCxnSpPr>
        <p:spPr>
          <a:xfrm flipV="1">
            <a:off x="1796580" y="2441372"/>
            <a:ext cx="5389838" cy="1"/>
          </a:xfrm>
          <a:prstGeom prst="line">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8" name="Owal 27">
            <a:extLst>
              <a:ext uri="{FF2B5EF4-FFF2-40B4-BE49-F238E27FC236}">
                <a16:creationId xmlns:a16="http://schemas.microsoft.com/office/drawing/2014/main" id="{D3C6B0AC-2CBB-6FEC-F20A-3750AEBB9EE6}"/>
              </a:ext>
            </a:extLst>
          </p:cNvPr>
          <p:cNvSpPr/>
          <p:nvPr/>
        </p:nvSpPr>
        <p:spPr>
          <a:xfrm>
            <a:off x="1161071" y="2123618"/>
            <a:ext cx="635509" cy="635509"/>
          </a:xfrm>
          <a:prstGeom prst="ellipse">
            <a:avLst/>
          </a:prstGeom>
          <a:solidFill>
            <a:schemeClr val="tx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bg1"/>
                </a:solidFill>
              </a:rPr>
              <a:t>1</a:t>
            </a:r>
          </a:p>
        </p:txBody>
      </p:sp>
      <p:sp>
        <p:nvSpPr>
          <p:cNvPr id="30" name="Łuk 29">
            <a:extLst>
              <a:ext uri="{FF2B5EF4-FFF2-40B4-BE49-F238E27FC236}">
                <a16:creationId xmlns:a16="http://schemas.microsoft.com/office/drawing/2014/main" id="{15C295AA-9A58-CDCD-5E8C-632EA39983A1}"/>
              </a:ext>
            </a:extLst>
          </p:cNvPr>
          <p:cNvSpPr/>
          <p:nvPr/>
        </p:nvSpPr>
        <p:spPr>
          <a:xfrm>
            <a:off x="6572919" y="2440946"/>
            <a:ext cx="1198734" cy="1198734"/>
          </a:xfrm>
          <a:prstGeom prst="arc">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31" name="Łuk 30">
            <a:extLst>
              <a:ext uri="{FF2B5EF4-FFF2-40B4-BE49-F238E27FC236}">
                <a16:creationId xmlns:a16="http://schemas.microsoft.com/office/drawing/2014/main" id="{2E96963C-D049-19EA-57A6-06C948E6FB08}"/>
              </a:ext>
            </a:extLst>
          </p:cNvPr>
          <p:cNvSpPr/>
          <p:nvPr/>
        </p:nvSpPr>
        <p:spPr>
          <a:xfrm rot="5400000">
            <a:off x="6587051" y="2742407"/>
            <a:ext cx="1198734" cy="1198734"/>
          </a:xfrm>
          <a:prstGeom prst="arc">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cxnSp>
        <p:nvCxnSpPr>
          <p:cNvPr id="37" name="Łącznik prosty 36">
            <a:extLst>
              <a:ext uri="{FF2B5EF4-FFF2-40B4-BE49-F238E27FC236}">
                <a16:creationId xmlns:a16="http://schemas.microsoft.com/office/drawing/2014/main" id="{696E8903-34CD-5749-08BC-75EB616DFB2E}"/>
              </a:ext>
            </a:extLst>
          </p:cNvPr>
          <p:cNvCxnSpPr>
            <a:cxnSpLocks/>
            <a:stCxn id="40" idx="2"/>
            <a:endCxn id="31" idx="2"/>
          </p:cNvCxnSpPr>
          <p:nvPr/>
        </p:nvCxnSpPr>
        <p:spPr>
          <a:xfrm>
            <a:off x="3370945" y="3940289"/>
            <a:ext cx="3815473" cy="852"/>
          </a:xfrm>
          <a:prstGeom prst="line">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9" name="Łuk 38">
            <a:extLst>
              <a:ext uri="{FF2B5EF4-FFF2-40B4-BE49-F238E27FC236}">
                <a16:creationId xmlns:a16="http://schemas.microsoft.com/office/drawing/2014/main" id="{C1E51D8C-73F3-9FF0-3229-79512A3513CC}"/>
              </a:ext>
            </a:extLst>
          </p:cNvPr>
          <p:cNvSpPr/>
          <p:nvPr/>
        </p:nvSpPr>
        <p:spPr>
          <a:xfrm rot="10800000">
            <a:off x="2771578" y="4175677"/>
            <a:ext cx="1198734" cy="1198734"/>
          </a:xfrm>
          <a:prstGeom prst="arc">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40" name="Łuk 39">
            <a:extLst>
              <a:ext uri="{FF2B5EF4-FFF2-40B4-BE49-F238E27FC236}">
                <a16:creationId xmlns:a16="http://schemas.microsoft.com/office/drawing/2014/main" id="{5243B3ED-7AE7-A4CE-324B-0389F228714F}"/>
              </a:ext>
            </a:extLst>
          </p:cNvPr>
          <p:cNvSpPr/>
          <p:nvPr/>
        </p:nvSpPr>
        <p:spPr>
          <a:xfrm rot="16200000">
            <a:off x="2771578" y="3940289"/>
            <a:ext cx="1198734" cy="1198734"/>
          </a:xfrm>
          <a:prstGeom prst="arc">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cxnSp>
        <p:nvCxnSpPr>
          <p:cNvPr id="41" name="Łącznik prosty 40">
            <a:extLst>
              <a:ext uri="{FF2B5EF4-FFF2-40B4-BE49-F238E27FC236}">
                <a16:creationId xmlns:a16="http://schemas.microsoft.com/office/drawing/2014/main" id="{6BE036D1-DA86-2877-6B87-FFDE8B464CBC}"/>
              </a:ext>
            </a:extLst>
          </p:cNvPr>
          <p:cNvCxnSpPr>
            <a:cxnSpLocks/>
            <a:stCxn id="39" idx="0"/>
          </p:cNvCxnSpPr>
          <p:nvPr/>
        </p:nvCxnSpPr>
        <p:spPr>
          <a:xfrm>
            <a:off x="3370945" y="5374411"/>
            <a:ext cx="2723463" cy="0"/>
          </a:xfrm>
          <a:prstGeom prst="line">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3" name="Owal 42">
            <a:extLst>
              <a:ext uri="{FF2B5EF4-FFF2-40B4-BE49-F238E27FC236}">
                <a16:creationId xmlns:a16="http://schemas.microsoft.com/office/drawing/2014/main" id="{1F0A82B9-CB04-9C54-71DD-2B314115B8E0}"/>
              </a:ext>
            </a:extLst>
          </p:cNvPr>
          <p:cNvSpPr/>
          <p:nvPr/>
        </p:nvSpPr>
        <p:spPr>
          <a:xfrm>
            <a:off x="5052955" y="2107799"/>
            <a:ext cx="635509" cy="635509"/>
          </a:xfrm>
          <a:prstGeom prst="ellipse">
            <a:avLst/>
          </a:prstGeom>
          <a:solidFill>
            <a:schemeClr val="tx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bg1"/>
                </a:solidFill>
              </a:rPr>
              <a:t>2</a:t>
            </a:r>
          </a:p>
        </p:txBody>
      </p:sp>
      <p:sp>
        <p:nvSpPr>
          <p:cNvPr id="44" name="Owal 43">
            <a:extLst>
              <a:ext uri="{FF2B5EF4-FFF2-40B4-BE49-F238E27FC236}">
                <a16:creationId xmlns:a16="http://schemas.microsoft.com/office/drawing/2014/main" id="{AE5855A4-3666-572F-415D-47CC12B754BE}"/>
              </a:ext>
            </a:extLst>
          </p:cNvPr>
          <p:cNvSpPr/>
          <p:nvPr/>
        </p:nvSpPr>
        <p:spPr>
          <a:xfrm>
            <a:off x="7444918" y="2894958"/>
            <a:ext cx="635509" cy="635509"/>
          </a:xfrm>
          <a:prstGeom prst="ellipse">
            <a:avLst/>
          </a:prstGeom>
          <a:solidFill>
            <a:schemeClr val="tx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bg1"/>
                </a:solidFill>
              </a:rPr>
              <a:t>3</a:t>
            </a:r>
          </a:p>
        </p:txBody>
      </p:sp>
      <p:sp>
        <p:nvSpPr>
          <p:cNvPr id="45" name="Owal 44">
            <a:extLst>
              <a:ext uri="{FF2B5EF4-FFF2-40B4-BE49-F238E27FC236}">
                <a16:creationId xmlns:a16="http://schemas.microsoft.com/office/drawing/2014/main" id="{81009D76-B765-1176-D848-5E25F3F1A718}"/>
              </a:ext>
            </a:extLst>
          </p:cNvPr>
          <p:cNvSpPr/>
          <p:nvPr/>
        </p:nvSpPr>
        <p:spPr>
          <a:xfrm>
            <a:off x="2479183" y="4344839"/>
            <a:ext cx="635509" cy="635509"/>
          </a:xfrm>
          <a:prstGeom prst="ellipse">
            <a:avLst/>
          </a:prstGeom>
          <a:solidFill>
            <a:schemeClr val="tx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bg1"/>
                </a:solidFill>
              </a:rPr>
              <a:t>4</a:t>
            </a:r>
          </a:p>
        </p:txBody>
      </p:sp>
      <p:sp>
        <p:nvSpPr>
          <p:cNvPr id="48" name="Owal 47">
            <a:extLst>
              <a:ext uri="{FF2B5EF4-FFF2-40B4-BE49-F238E27FC236}">
                <a16:creationId xmlns:a16="http://schemas.microsoft.com/office/drawing/2014/main" id="{9086C9A0-706E-040C-6F1E-6AC43CED09AF}"/>
              </a:ext>
            </a:extLst>
          </p:cNvPr>
          <p:cNvSpPr/>
          <p:nvPr/>
        </p:nvSpPr>
        <p:spPr>
          <a:xfrm>
            <a:off x="5684120" y="5040444"/>
            <a:ext cx="635509" cy="635509"/>
          </a:xfrm>
          <a:prstGeom prst="ellipse">
            <a:avLst/>
          </a:prstGeom>
          <a:solidFill>
            <a:schemeClr val="tx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bg1"/>
                </a:solidFill>
              </a:rPr>
              <a:t>5</a:t>
            </a:r>
          </a:p>
        </p:txBody>
      </p:sp>
      <p:cxnSp>
        <p:nvCxnSpPr>
          <p:cNvPr id="50" name="Łącznik prosty ze strzałką 49">
            <a:extLst>
              <a:ext uri="{FF2B5EF4-FFF2-40B4-BE49-F238E27FC236}">
                <a16:creationId xmlns:a16="http://schemas.microsoft.com/office/drawing/2014/main" id="{FC800E37-EBA4-ACF1-B0BA-A6751D29CAA2}"/>
              </a:ext>
            </a:extLst>
          </p:cNvPr>
          <p:cNvCxnSpPr/>
          <p:nvPr/>
        </p:nvCxnSpPr>
        <p:spPr>
          <a:xfrm>
            <a:off x="8489893" y="5517651"/>
            <a:ext cx="1440506" cy="0"/>
          </a:xfrm>
          <a:prstGeom prst="straightConnector1">
            <a:avLst/>
          </a:prstGeom>
          <a:ln w="19050">
            <a:solidFill>
              <a:schemeClr val="tx1"/>
            </a:solidFill>
            <a:prstDash val="dash"/>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55" name="pole tekstowe 54">
            <a:extLst>
              <a:ext uri="{FF2B5EF4-FFF2-40B4-BE49-F238E27FC236}">
                <a16:creationId xmlns:a16="http://schemas.microsoft.com/office/drawing/2014/main" id="{8D13847E-7B19-EB49-F21B-27632C59D1F8}"/>
              </a:ext>
            </a:extLst>
          </p:cNvPr>
          <p:cNvSpPr txBox="1"/>
          <p:nvPr/>
        </p:nvSpPr>
        <p:spPr>
          <a:xfrm>
            <a:off x="8589043" y="5555481"/>
            <a:ext cx="1700245" cy="341632"/>
          </a:xfrm>
          <a:prstGeom prst="rect">
            <a:avLst/>
          </a:prstGeom>
          <a:noFill/>
        </p:spPr>
        <p:txBody>
          <a:bodyPr wrap="square" rtlCol="0">
            <a:spAutoFit/>
          </a:bodyPr>
          <a:lstStyle/>
          <a:p>
            <a:pPr>
              <a:lnSpc>
                <a:spcPct val="90000"/>
              </a:lnSpc>
            </a:pPr>
            <a:r>
              <a:rPr lang="pl-PL" sz="1800" dirty="0"/>
              <a:t>min. 1 metr</a:t>
            </a:r>
          </a:p>
        </p:txBody>
      </p:sp>
      <p:cxnSp>
        <p:nvCxnSpPr>
          <p:cNvPr id="59" name="Łącznik prosty 58">
            <a:extLst>
              <a:ext uri="{FF2B5EF4-FFF2-40B4-BE49-F238E27FC236}">
                <a16:creationId xmlns:a16="http://schemas.microsoft.com/office/drawing/2014/main" id="{26B01C1A-E879-E238-C15F-4AB919A13B1C}"/>
              </a:ext>
            </a:extLst>
          </p:cNvPr>
          <p:cNvCxnSpPr>
            <a:cxnSpLocks/>
          </p:cNvCxnSpPr>
          <p:nvPr/>
        </p:nvCxnSpPr>
        <p:spPr>
          <a:xfrm>
            <a:off x="8475996" y="5437874"/>
            <a:ext cx="0" cy="159553"/>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61" name="Łącznik prosty 60">
            <a:extLst>
              <a:ext uri="{FF2B5EF4-FFF2-40B4-BE49-F238E27FC236}">
                <a16:creationId xmlns:a16="http://schemas.microsoft.com/office/drawing/2014/main" id="{E19F1765-43AF-A1BA-61FF-F21CBBA44105}"/>
              </a:ext>
            </a:extLst>
          </p:cNvPr>
          <p:cNvCxnSpPr>
            <a:cxnSpLocks/>
          </p:cNvCxnSpPr>
          <p:nvPr/>
        </p:nvCxnSpPr>
        <p:spPr>
          <a:xfrm>
            <a:off x="9949449" y="5437874"/>
            <a:ext cx="0" cy="159553"/>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graphicFrame>
        <p:nvGraphicFramePr>
          <p:cNvPr id="65" name="Tabela 64">
            <a:extLst>
              <a:ext uri="{FF2B5EF4-FFF2-40B4-BE49-F238E27FC236}">
                <a16:creationId xmlns:a16="http://schemas.microsoft.com/office/drawing/2014/main" id="{E5C393EC-9A0F-C7FE-E95A-40B5C0C7D5C1}"/>
              </a:ext>
            </a:extLst>
          </p:cNvPr>
          <p:cNvGraphicFramePr>
            <a:graphicFrameLocks noGrp="1"/>
          </p:cNvGraphicFramePr>
          <p:nvPr>
            <p:extLst>
              <p:ext uri="{D42A27DB-BD31-4B8C-83A1-F6EECF244321}">
                <p14:modId xmlns:p14="http://schemas.microsoft.com/office/powerpoint/2010/main" val="1770348024"/>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74" name="Obraz 73" descr="Obraz zawierający godło, herb, symbol, logo&#10;&#10;Opis wygenerowany automatycznie">
            <a:extLst>
              <a:ext uri="{FF2B5EF4-FFF2-40B4-BE49-F238E27FC236}">
                <a16:creationId xmlns:a16="http://schemas.microsoft.com/office/drawing/2014/main" id="{0A7305D1-605B-5B65-9B69-FA452A3938C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2079841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Grafika 37">
            <a:extLst>
              <a:ext uri="{FF2B5EF4-FFF2-40B4-BE49-F238E27FC236}">
                <a16:creationId xmlns:a16="http://schemas.microsoft.com/office/drawing/2014/main" id="{2D95963B-9D7D-2E5D-4E30-5EEDC547463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425916" y="3428153"/>
            <a:ext cx="1034416" cy="727323"/>
          </a:xfrm>
          <a:prstGeom prst="rect">
            <a:avLst/>
          </a:prstGeom>
        </p:spPr>
      </p:pic>
      <p:pic>
        <p:nvPicPr>
          <p:cNvPr id="39" name="Grafika 38">
            <a:extLst>
              <a:ext uri="{FF2B5EF4-FFF2-40B4-BE49-F238E27FC236}">
                <a16:creationId xmlns:a16="http://schemas.microsoft.com/office/drawing/2014/main" id="{073D8C99-B36D-FF2B-0373-BD54809158C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425916" y="4743004"/>
            <a:ext cx="1034416" cy="727323"/>
          </a:xfrm>
          <a:prstGeom prst="rect">
            <a:avLst/>
          </a:prstGeom>
        </p:spPr>
      </p:pic>
      <p:pic>
        <p:nvPicPr>
          <p:cNvPr id="40" name="Grafika 39">
            <a:extLst>
              <a:ext uri="{FF2B5EF4-FFF2-40B4-BE49-F238E27FC236}">
                <a16:creationId xmlns:a16="http://schemas.microsoft.com/office/drawing/2014/main" id="{B5E4B2E4-AEBC-0B04-CDFD-0EC62E32900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419824" y="5913226"/>
            <a:ext cx="1034416" cy="727323"/>
          </a:xfrm>
          <a:prstGeom prst="rect">
            <a:avLst/>
          </a:prstGeom>
        </p:spPr>
      </p:pic>
      <p:pic>
        <p:nvPicPr>
          <p:cNvPr id="36" name="Grafika 35">
            <a:extLst>
              <a:ext uri="{FF2B5EF4-FFF2-40B4-BE49-F238E27FC236}">
                <a16:creationId xmlns:a16="http://schemas.microsoft.com/office/drawing/2014/main" id="{2C596C57-B4AE-F51C-14E6-6D975C10138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425916" y="2146427"/>
            <a:ext cx="1034416" cy="727323"/>
          </a:xfrm>
          <a:prstGeom prst="rect">
            <a:avLst/>
          </a:prstGeom>
        </p:spPr>
      </p:pic>
      <p:pic>
        <p:nvPicPr>
          <p:cNvPr id="8" name="Grafika 7">
            <a:extLst>
              <a:ext uri="{FF2B5EF4-FFF2-40B4-BE49-F238E27FC236}">
                <a16:creationId xmlns:a16="http://schemas.microsoft.com/office/drawing/2014/main" id="{F18D9C86-818E-F68C-1B4D-B5FB09AB39B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319609" y="5723895"/>
            <a:ext cx="462359" cy="1073184"/>
          </a:xfrm>
          <a:prstGeom prst="rect">
            <a:avLst/>
          </a:prstGeom>
        </p:spPr>
      </p:pic>
      <p:pic>
        <p:nvPicPr>
          <p:cNvPr id="9" name="Grafika 8">
            <a:extLst>
              <a:ext uri="{FF2B5EF4-FFF2-40B4-BE49-F238E27FC236}">
                <a16:creationId xmlns:a16="http://schemas.microsoft.com/office/drawing/2014/main" id="{33185216-D5A6-19C5-19AB-27A656CD6F9A}"/>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7328335" y="4512216"/>
            <a:ext cx="462359" cy="1073184"/>
          </a:xfrm>
          <a:prstGeom prst="rect">
            <a:avLst/>
          </a:prstGeom>
        </p:spPr>
      </p:pic>
      <p:pic>
        <p:nvPicPr>
          <p:cNvPr id="10" name="Grafika 9">
            <a:extLst>
              <a:ext uri="{FF2B5EF4-FFF2-40B4-BE49-F238E27FC236}">
                <a16:creationId xmlns:a16="http://schemas.microsoft.com/office/drawing/2014/main" id="{EDFF899C-87A7-A0D3-F784-F82BC657FDC2}"/>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7319610" y="3221515"/>
            <a:ext cx="462359" cy="1073181"/>
          </a:xfrm>
          <a:prstGeom prst="rect">
            <a:avLst/>
          </a:prstGeom>
        </p:spPr>
      </p:pic>
      <p:pic>
        <p:nvPicPr>
          <p:cNvPr id="11" name="Grafika 10">
            <a:extLst>
              <a:ext uri="{FF2B5EF4-FFF2-40B4-BE49-F238E27FC236}">
                <a16:creationId xmlns:a16="http://schemas.microsoft.com/office/drawing/2014/main" id="{D8531C71-88CA-9636-A9CA-23C042783265}"/>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7327040" y="1832332"/>
            <a:ext cx="462359" cy="1073181"/>
          </a:xfrm>
          <a:prstGeom prst="rect">
            <a:avLst/>
          </a:prstGeom>
        </p:spPr>
      </p:pic>
      <p:pic>
        <p:nvPicPr>
          <p:cNvPr id="83" name="Grafika 82">
            <a:extLst>
              <a:ext uri="{FF2B5EF4-FFF2-40B4-BE49-F238E27FC236}">
                <a16:creationId xmlns:a16="http://schemas.microsoft.com/office/drawing/2014/main" id="{113FED09-73A8-B092-EF95-76FFEAE0DD72}"/>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032435" y="3313548"/>
            <a:ext cx="631139" cy="855543"/>
          </a:xfrm>
          <a:prstGeom prst="rect">
            <a:avLst/>
          </a:prstGeom>
        </p:spPr>
      </p:pic>
      <p:pic>
        <p:nvPicPr>
          <p:cNvPr id="13" name="Grafika 12">
            <a:extLst>
              <a:ext uri="{FF2B5EF4-FFF2-40B4-BE49-F238E27FC236}">
                <a16:creationId xmlns:a16="http://schemas.microsoft.com/office/drawing/2014/main" id="{83E62032-CAB1-F532-5E0C-32CD070DF20A}"/>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028926" y="4622721"/>
            <a:ext cx="631139" cy="855543"/>
          </a:xfrm>
          <a:prstGeom prst="rect">
            <a:avLst/>
          </a:prstGeom>
        </p:spPr>
      </p:pic>
      <p:pic>
        <p:nvPicPr>
          <p:cNvPr id="14" name="Grafika 13">
            <a:extLst>
              <a:ext uri="{FF2B5EF4-FFF2-40B4-BE49-F238E27FC236}">
                <a16:creationId xmlns:a16="http://schemas.microsoft.com/office/drawing/2014/main" id="{E436E178-5868-AC77-2A71-5F2A1D44A891}"/>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025579" y="5878728"/>
            <a:ext cx="631139" cy="855543"/>
          </a:xfrm>
          <a:prstGeom prst="rect">
            <a:avLst/>
          </a:prstGeom>
        </p:spPr>
      </p:pic>
      <p:pic>
        <p:nvPicPr>
          <p:cNvPr id="15" name="Grafika 14">
            <a:extLst>
              <a:ext uri="{FF2B5EF4-FFF2-40B4-BE49-F238E27FC236}">
                <a16:creationId xmlns:a16="http://schemas.microsoft.com/office/drawing/2014/main" id="{646D7D88-3DDE-E52B-DC1E-62BE9592C01A}"/>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032435" y="2041029"/>
            <a:ext cx="631139" cy="855543"/>
          </a:xfrm>
          <a:prstGeom prst="rect">
            <a:avLst/>
          </a:prstGeom>
        </p:spPr>
      </p:pic>
      <p:sp>
        <p:nvSpPr>
          <p:cNvPr id="12" name="pole tekstowe 11">
            <a:extLst>
              <a:ext uri="{FF2B5EF4-FFF2-40B4-BE49-F238E27FC236}">
                <a16:creationId xmlns:a16="http://schemas.microsoft.com/office/drawing/2014/main" id="{D2C4C483-1A2F-66FD-FDB8-E3607ACDB581}"/>
              </a:ext>
            </a:extLst>
          </p:cNvPr>
          <p:cNvSpPr txBox="1"/>
          <p:nvPr/>
        </p:nvSpPr>
        <p:spPr>
          <a:xfrm>
            <a:off x="1673795" y="2080492"/>
            <a:ext cx="4928628" cy="646331"/>
          </a:xfrm>
          <a:prstGeom prst="rect">
            <a:avLst/>
          </a:prstGeom>
          <a:noFill/>
        </p:spPr>
        <p:txBody>
          <a:bodyPr wrap="square" rtlCol="0">
            <a:spAutoFit/>
          </a:bodyPr>
          <a:lstStyle/>
          <a:p>
            <a:pPr>
              <a:lnSpc>
                <a:spcPct val="90000"/>
              </a:lnSpc>
            </a:pPr>
            <a:r>
              <a:rPr lang="pl-PL" b="1" dirty="0"/>
              <a:t>materiały stałe</a:t>
            </a:r>
          </a:p>
          <a:p>
            <a:pPr>
              <a:lnSpc>
                <a:spcPct val="90000"/>
              </a:lnSpc>
            </a:pPr>
            <a:r>
              <a:rPr lang="pl-PL" sz="1600" dirty="0"/>
              <a:t>(drewno, węgiel, papier, tkanina, słoma)</a:t>
            </a:r>
          </a:p>
        </p:txBody>
      </p:sp>
      <p:pic>
        <p:nvPicPr>
          <p:cNvPr id="18" name="Grafika 17">
            <a:extLst>
              <a:ext uri="{FF2B5EF4-FFF2-40B4-BE49-F238E27FC236}">
                <a16:creationId xmlns:a16="http://schemas.microsoft.com/office/drawing/2014/main" id="{8F6F4A41-CDD8-C70D-650F-C373A831AE3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81485" y="2028009"/>
            <a:ext cx="876763" cy="863774"/>
          </a:xfrm>
          <a:prstGeom prst="rect">
            <a:avLst/>
          </a:prstGeom>
        </p:spPr>
      </p:pic>
      <p:pic>
        <p:nvPicPr>
          <p:cNvPr id="20" name="Grafika 19">
            <a:extLst>
              <a:ext uri="{FF2B5EF4-FFF2-40B4-BE49-F238E27FC236}">
                <a16:creationId xmlns:a16="http://schemas.microsoft.com/office/drawing/2014/main" id="{1AF6D3CA-8AF1-8DD7-231D-DF6C3F029F1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81485" y="3279299"/>
            <a:ext cx="876763" cy="863774"/>
          </a:xfrm>
          <a:prstGeom prst="rect">
            <a:avLst/>
          </a:prstGeom>
        </p:spPr>
      </p:pic>
      <p:pic>
        <p:nvPicPr>
          <p:cNvPr id="22" name="Grafika 21">
            <a:extLst>
              <a:ext uri="{FF2B5EF4-FFF2-40B4-BE49-F238E27FC236}">
                <a16:creationId xmlns:a16="http://schemas.microsoft.com/office/drawing/2014/main" id="{939BAE13-0023-DF05-BC51-5B8C0CE2A9E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81485" y="4530589"/>
            <a:ext cx="876763" cy="863774"/>
          </a:xfrm>
          <a:prstGeom prst="rect">
            <a:avLst/>
          </a:prstGeom>
        </p:spPr>
      </p:pic>
      <p:pic>
        <p:nvPicPr>
          <p:cNvPr id="24" name="Grafika 23">
            <a:extLst>
              <a:ext uri="{FF2B5EF4-FFF2-40B4-BE49-F238E27FC236}">
                <a16:creationId xmlns:a16="http://schemas.microsoft.com/office/drawing/2014/main" id="{C47CA10C-A2A5-DCF9-EEB5-CB4F17DA07B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81485" y="5781879"/>
            <a:ext cx="876763" cy="863774"/>
          </a:xfrm>
          <a:prstGeom prst="rect">
            <a:avLst/>
          </a:prstGeom>
        </p:spPr>
      </p:pic>
      <p:sp>
        <p:nvSpPr>
          <p:cNvPr id="25" name="pole tekstowe 24">
            <a:extLst>
              <a:ext uri="{FF2B5EF4-FFF2-40B4-BE49-F238E27FC236}">
                <a16:creationId xmlns:a16="http://schemas.microsoft.com/office/drawing/2014/main" id="{6C2D4EF7-B269-0034-C964-1E7F6082BC0A}"/>
              </a:ext>
            </a:extLst>
          </p:cNvPr>
          <p:cNvSpPr txBox="1"/>
          <p:nvPr/>
        </p:nvSpPr>
        <p:spPr>
          <a:xfrm>
            <a:off x="1673795" y="3356158"/>
            <a:ext cx="5009674" cy="646331"/>
          </a:xfrm>
          <a:prstGeom prst="rect">
            <a:avLst/>
          </a:prstGeom>
          <a:noFill/>
        </p:spPr>
        <p:txBody>
          <a:bodyPr wrap="square" rtlCol="0">
            <a:spAutoFit/>
          </a:bodyPr>
          <a:lstStyle/>
          <a:p>
            <a:pPr>
              <a:lnSpc>
                <a:spcPct val="90000"/>
              </a:lnSpc>
            </a:pPr>
            <a:r>
              <a:rPr lang="pl-PL" b="1" dirty="0"/>
              <a:t>ciecze i materiały topiące się </a:t>
            </a:r>
          </a:p>
          <a:p>
            <a:pPr>
              <a:lnSpc>
                <a:spcPct val="90000"/>
              </a:lnSpc>
            </a:pPr>
            <a:r>
              <a:rPr lang="pl-PL" sz="1600" dirty="0"/>
              <a:t>(nafta, benzyna, alkohol, farba, lakier, rozpuszczalnik)</a:t>
            </a:r>
          </a:p>
        </p:txBody>
      </p:sp>
      <p:sp>
        <p:nvSpPr>
          <p:cNvPr id="26" name="pole tekstowe 25">
            <a:extLst>
              <a:ext uri="{FF2B5EF4-FFF2-40B4-BE49-F238E27FC236}">
                <a16:creationId xmlns:a16="http://schemas.microsoft.com/office/drawing/2014/main" id="{B058E28A-6720-67AD-C3DC-4267CA7DB872}"/>
              </a:ext>
            </a:extLst>
          </p:cNvPr>
          <p:cNvSpPr txBox="1"/>
          <p:nvPr/>
        </p:nvSpPr>
        <p:spPr>
          <a:xfrm>
            <a:off x="1673795" y="4633746"/>
            <a:ext cx="4818904" cy="646331"/>
          </a:xfrm>
          <a:prstGeom prst="rect">
            <a:avLst/>
          </a:prstGeom>
          <a:noFill/>
        </p:spPr>
        <p:txBody>
          <a:bodyPr wrap="square" rtlCol="0">
            <a:spAutoFit/>
          </a:bodyPr>
          <a:lstStyle/>
          <a:p>
            <a:pPr>
              <a:lnSpc>
                <a:spcPct val="90000"/>
              </a:lnSpc>
            </a:pPr>
            <a:r>
              <a:rPr lang="pl-PL" b="1" dirty="0"/>
              <a:t>gazy</a:t>
            </a:r>
          </a:p>
          <a:p>
            <a:pPr>
              <a:lnSpc>
                <a:spcPct val="90000"/>
              </a:lnSpc>
            </a:pPr>
            <a:r>
              <a:rPr lang="pl-PL" sz="1600" dirty="0"/>
              <a:t>(gaz miejski, metan, propan)</a:t>
            </a:r>
          </a:p>
        </p:txBody>
      </p:sp>
      <p:sp>
        <p:nvSpPr>
          <p:cNvPr id="27" name="pole tekstowe 26">
            <a:extLst>
              <a:ext uri="{FF2B5EF4-FFF2-40B4-BE49-F238E27FC236}">
                <a16:creationId xmlns:a16="http://schemas.microsoft.com/office/drawing/2014/main" id="{9677D4D4-5EB9-0BC7-E447-DC59649676CA}"/>
              </a:ext>
            </a:extLst>
          </p:cNvPr>
          <p:cNvSpPr txBox="1"/>
          <p:nvPr/>
        </p:nvSpPr>
        <p:spPr>
          <a:xfrm>
            <a:off x="1673795" y="5928634"/>
            <a:ext cx="4693212" cy="646331"/>
          </a:xfrm>
          <a:prstGeom prst="rect">
            <a:avLst/>
          </a:prstGeom>
          <a:noFill/>
        </p:spPr>
        <p:txBody>
          <a:bodyPr wrap="square" rtlCol="0">
            <a:spAutoFit/>
          </a:bodyPr>
          <a:lstStyle/>
          <a:p>
            <a:pPr>
              <a:lnSpc>
                <a:spcPct val="90000"/>
              </a:lnSpc>
            </a:pPr>
            <a:r>
              <a:rPr lang="pl-PL" b="1" dirty="0"/>
              <a:t>tłuszcze i oleje </a:t>
            </a:r>
          </a:p>
          <a:p>
            <a:pPr>
              <a:lnSpc>
                <a:spcPct val="90000"/>
              </a:lnSpc>
            </a:pPr>
            <a:r>
              <a:rPr lang="pl-PL" sz="1600" dirty="0"/>
              <a:t>(olej z patelni)</a:t>
            </a:r>
          </a:p>
        </p:txBody>
      </p:sp>
      <p:cxnSp>
        <p:nvCxnSpPr>
          <p:cNvPr id="32" name="Łącznik prosty 31">
            <a:extLst>
              <a:ext uri="{FF2B5EF4-FFF2-40B4-BE49-F238E27FC236}">
                <a16:creationId xmlns:a16="http://schemas.microsoft.com/office/drawing/2014/main" id="{23D89D2D-A460-451B-8844-8C40A563C0C3}"/>
              </a:ext>
            </a:extLst>
          </p:cNvPr>
          <p:cNvCxnSpPr>
            <a:cxnSpLocks/>
          </p:cNvCxnSpPr>
          <p:nvPr/>
        </p:nvCxnSpPr>
        <p:spPr>
          <a:xfrm>
            <a:off x="380061" y="3071936"/>
            <a:ext cx="11428699" cy="0"/>
          </a:xfrm>
          <a:prstGeom prst="line">
            <a:avLst/>
          </a:prstGeom>
          <a:ln w="19050">
            <a:solidFill>
              <a:schemeClr val="tx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Łącznik prosty 32">
            <a:extLst>
              <a:ext uri="{FF2B5EF4-FFF2-40B4-BE49-F238E27FC236}">
                <a16:creationId xmlns:a16="http://schemas.microsoft.com/office/drawing/2014/main" id="{79AFF33C-6F21-375D-2F86-CA0EA3731814}"/>
              </a:ext>
            </a:extLst>
          </p:cNvPr>
          <p:cNvCxnSpPr>
            <a:cxnSpLocks/>
          </p:cNvCxnSpPr>
          <p:nvPr/>
        </p:nvCxnSpPr>
        <p:spPr>
          <a:xfrm>
            <a:off x="380061" y="4372746"/>
            <a:ext cx="11428699" cy="0"/>
          </a:xfrm>
          <a:prstGeom prst="line">
            <a:avLst/>
          </a:prstGeom>
          <a:ln w="19050">
            <a:solidFill>
              <a:schemeClr val="tx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Łącznik prosty 33">
            <a:extLst>
              <a:ext uri="{FF2B5EF4-FFF2-40B4-BE49-F238E27FC236}">
                <a16:creationId xmlns:a16="http://schemas.microsoft.com/office/drawing/2014/main" id="{91822E6F-8F23-9A7C-0FE8-FAE2820A96FF}"/>
              </a:ext>
            </a:extLst>
          </p:cNvPr>
          <p:cNvCxnSpPr>
            <a:cxnSpLocks/>
          </p:cNvCxnSpPr>
          <p:nvPr/>
        </p:nvCxnSpPr>
        <p:spPr>
          <a:xfrm>
            <a:off x="380061" y="5673557"/>
            <a:ext cx="11428699" cy="0"/>
          </a:xfrm>
          <a:prstGeom prst="line">
            <a:avLst/>
          </a:prstGeom>
          <a:ln w="19050">
            <a:solidFill>
              <a:schemeClr val="tx1">
                <a:lumMod val="75000"/>
              </a:schemeClr>
            </a:solidFill>
            <a:miter lim="800000"/>
          </a:ln>
        </p:spPr>
        <p:style>
          <a:lnRef idx="1">
            <a:schemeClr val="accent1"/>
          </a:lnRef>
          <a:fillRef idx="0">
            <a:schemeClr val="accent1"/>
          </a:fillRef>
          <a:effectRef idx="0">
            <a:schemeClr val="accent1"/>
          </a:effectRef>
          <a:fontRef idx="minor">
            <a:schemeClr val="tx1"/>
          </a:fontRef>
        </p:style>
      </p:cxnSp>
      <p:pic>
        <p:nvPicPr>
          <p:cNvPr id="98" name="Grafika 97">
            <a:extLst>
              <a:ext uri="{FF2B5EF4-FFF2-40B4-BE49-F238E27FC236}">
                <a16:creationId xmlns:a16="http://schemas.microsoft.com/office/drawing/2014/main" id="{809DE918-6926-D17E-90CF-28DF3CE49F64}"/>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722127" y="6213766"/>
            <a:ext cx="477790" cy="477790"/>
          </a:xfrm>
          <a:prstGeom prst="rect">
            <a:avLst/>
          </a:prstGeom>
          <a:effectLst>
            <a:outerShdw blurRad="50800" dist="38100" dir="10800000" algn="r" rotWithShape="0">
              <a:prstClr val="black">
                <a:alpha val="40000"/>
              </a:prstClr>
            </a:outerShdw>
          </a:effectLst>
        </p:spPr>
      </p:pic>
      <p:pic>
        <p:nvPicPr>
          <p:cNvPr id="105" name="Grafika 104">
            <a:extLst>
              <a:ext uri="{FF2B5EF4-FFF2-40B4-BE49-F238E27FC236}">
                <a16:creationId xmlns:a16="http://schemas.microsoft.com/office/drawing/2014/main" id="{F660BEA9-30B8-0DB5-7828-C792C1D6B8B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591169" y="6213766"/>
            <a:ext cx="477790" cy="477790"/>
          </a:xfrm>
          <a:prstGeom prst="rect">
            <a:avLst/>
          </a:prstGeom>
          <a:effectLst>
            <a:outerShdw blurRad="50800" dist="38100" dir="10800000" algn="r" rotWithShape="0">
              <a:prstClr val="black">
                <a:alpha val="40000"/>
              </a:prstClr>
            </a:outerShdw>
          </a:effectLst>
        </p:spPr>
      </p:pic>
      <p:pic>
        <p:nvPicPr>
          <p:cNvPr id="106" name="Grafika 105">
            <a:extLst>
              <a:ext uri="{FF2B5EF4-FFF2-40B4-BE49-F238E27FC236}">
                <a16:creationId xmlns:a16="http://schemas.microsoft.com/office/drawing/2014/main" id="{6B7E5559-49B9-2CE5-CEB4-A1449ADE3319}"/>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1257230" y="6213766"/>
            <a:ext cx="477790" cy="477790"/>
          </a:xfrm>
          <a:prstGeom prst="rect">
            <a:avLst/>
          </a:prstGeom>
          <a:effectLst>
            <a:outerShdw blurRad="50800" dist="38100" dir="10800000" algn="r" rotWithShape="0">
              <a:prstClr val="black">
                <a:alpha val="40000"/>
              </a:prstClr>
            </a:outerShdw>
          </a:effectLst>
        </p:spPr>
      </p:pic>
      <p:pic>
        <p:nvPicPr>
          <p:cNvPr id="108" name="Grafika 107">
            <a:extLst>
              <a:ext uri="{FF2B5EF4-FFF2-40B4-BE49-F238E27FC236}">
                <a16:creationId xmlns:a16="http://schemas.microsoft.com/office/drawing/2014/main" id="{E7AF9079-7460-E66E-F52D-196891351C8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1359188" y="1007725"/>
            <a:ext cx="262879" cy="262879"/>
          </a:xfrm>
          <a:prstGeom prst="rect">
            <a:avLst/>
          </a:prstGeom>
          <a:effectLst>
            <a:outerShdw blurRad="50800" dist="38100" dir="10800000" algn="r" rotWithShape="0">
              <a:prstClr val="black">
                <a:alpha val="40000"/>
              </a:prstClr>
            </a:outerShdw>
          </a:effectLst>
        </p:spPr>
      </p:pic>
      <p:pic>
        <p:nvPicPr>
          <p:cNvPr id="109" name="Grafika 108">
            <a:extLst>
              <a:ext uri="{FF2B5EF4-FFF2-40B4-BE49-F238E27FC236}">
                <a16:creationId xmlns:a16="http://schemas.microsoft.com/office/drawing/2014/main" id="{D90F8F7F-9B74-B668-7377-360BA7B76BB0}"/>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1359187" y="1296102"/>
            <a:ext cx="262879" cy="262879"/>
          </a:xfrm>
          <a:prstGeom prst="rect">
            <a:avLst/>
          </a:prstGeom>
          <a:effectLst>
            <a:outerShdw blurRad="50800" dist="38100" dir="10800000" algn="r" rotWithShape="0">
              <a:prstClr val="black">
                <a:alpha val="40000"/>
              </a:prstClr>
            </a:outerShdw>
          </a:effectLst>
        </p:spPr>
      </p:pic>
      <p:sp>
        <p:nvSpPr>
          <p:cNvPr id="110" name="pole tekstowe 109">
            <a:extLst>
              <a:ext uri="{FF2B5EF4-FFF2-40B4-BE49-F238E27FC236}">
                <a16:creationId xmlns:a16="http://schemas.microsoft.com/office/drawing/2014/main" id="{D5F59236-770D-78B7-FA95-710DF3AAEAA4}"/>
              </a:ext>
            </a:extLst>
          </p:cNvPr>
          <p:cNvSpPr txBox="1"/>
          <p:nvPr/>
        </p:nvSpPr>
        <p:spPr>
          <a:xfrm>
            <a:off x="9838828" y="1028947"/>
            <a:ext cx="1520359" cy="535531"/>
          </a:xfrm>
          <a:prstGeom prst="rect">
            <a:avLst/>
          </a:prstGeom>
          <a:noFill/>
        </p:spPr>
        <p:txBody>
          <a:bodyPr wrap="square" rtlCol="0">
            <a:spAutoFit/>
          </a:bodyPr>
          <a:lstStyle/>
          <a:p>
            <a:pPr algn="r">
              <a:lnSpc>
                <a:spcPct val="90000"/>
              </a:lnSpc>
            </a:pPr>
            <a:r>
              <a:rPr lang="pl-PL" sz="1000" b="1" dirty="0"/>
              <a:t>można stosować</a:t>
            </a:r>
          </a:p>
          <a:p>
            <a:pPr algn="r">
              <a:lnSpc>
                <a:spcPct val="90000"/>
              </a:lnSpc>
            </a:pPr>
            <a:endParaRPr lang="pl-PL" sz="200" b="1" dirty="0"/>
          </a:p>
          <a:p>
            <a:pPr algn="r">
              <a:lnSpc>
                <a:spcPct val="90000"/>
              </a:lnSpc>
            </a:pPr>
            <a:endParaRPr lang="pl-PL" sz="1000" b="1" dirty="0"/>
          </a:p>
          <a:p>
            <a:pPr algn="r">
              <a:lnSpc>
                <a:spcPct val="90000"/>
              </a:lnSpc>
            </a:pPr>
            <a:r>
              <a:rPr lang="pl-PL" sz="1000" b="1" dirty="0"/>
              <a:t>nie można stosować</a:t>
            </a:r>
            <a:endParaRPr lang="pl-PL" sz="1000" dirty="0"/>
          </a:p>
        </p:txBody>
      </p:sp>
      <p:pic>
        <p:nvPicPr>
          <p:cNvPr id="16" name="Grafika 15">
            <a:extLst>
              <a:ext uri="{FF2B5EF4-FFF2-40B4-BE49-F238E27FC236}">
                <a16:creationId xmlns:a16="http://schemas.microsoft.com/office/drawing/2014/main" id="{15CAC34C-5904-C35D-F118-80FFDF4F9C4D}"/>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710175" y="4971502"/>
            <a:ext cx="477790" cy="477790"/>
          </a:xfrm>
          <a:prstGeom prst="rect">
            <a:avLst/>
          </a:prstGeom>
          <a:effectLst>
            <a:outerShdw blurRad="50800" dist="38100" dir="10800000" algn="r" rotWithShape="0">
              <a:prstClr val="black">
                <a:alpha val="40000"/>
              </a:prstClr>
            </a:outerShdw>
          </a:effectLst>
        </p:spPr>
      </p:pic>
      <p:pic>
        <p:nvPicPr>
          <p:cNvPr id="17" name="Grafika 16">
            <a:extLst>
              <a:ext uri="{FF2B5EF4-FFF2-40B4-BE49-F238E27FC236}">
                <a16:creationId xmlns:a16="http://schemas.microsoft.com/office/drawing/2014/main" id="{B5B0E57A-6D34-1EEB-0A0B-FDBF53FAB8B1}"/>
              </a:ext>
            </a:extLst>
          </p:cNvPr>
          <p:cNvPicPr>
            <a:picLocks noChangeAspect="1"/>
          </p:cNvPicPr>
          <p:nvPr/>
        </p:nvPicPr>
        <p:blipFill>
          <a:blip r:embed="rId21">
            <a:extLst>
              <a:ext uri="{96DAC541-7B7A-43D3-8B79-37D633B846F1}">
                <asvg:svgBlip xmlns:asvg="http://schemas.microsoft.com/office/drawing/2016/SVG/main" r:embed="rId22"/>
              </a:ext>
            </a:extLst>
          </a:blip>
          <a:srcRect/>
          <a:stretch/>
        </p:blipFill>
        <p:spPr>
          <a:xfrm>
            <a:off x="9579217" y="4971502"/>
            <a:ext cx="477790" cy="477790"/>
          </a:xfrm>
          <a:prstGeom prst="rect">
            <a:avLst/>
          </a:prstGeom>
          <a:effectLst>
            <a:outerShdw blurRad="50800" dist="38100" dir="10800000" algn="r" rotWithShape="0">
              <a:prstClr val="black">
                <a:alpha val="40000"/>
              </a:prstClr>
            </a:outerShdw>
          </a:effectLst>
        </p:spPr>
      </p:pic>
      <p:pic>
        <p:nvPicPr>
          <p:cNvPr id="19" name="Grafika 18">
            <a:extLst>
              <a:ext uri="{FF2B5EF4-FFF2-40B4-BE49-F238E27FC236}">
                <a16:creationId xmlns:a16="http://schemas.microsoft.com/office/drawing/2014/main" id="{BE12F873-6EE8-461B-7145-2D607E619340}"/>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1245278" y="4971502"/>
            <a:ext cx="477790" cy="477790"/>
          </a:xfrm>
          <a:prstGeom prst="rect">
            <a:avLst/>
          </a:prstGeom>
          <a:effectLst>
            <a:outerShdw blurRad="50800" dist="38100" dir="10800000" algn="r" rotWithShape="0">
              <a:prstClr val="black">
                <a:alpha val="40000"/>
              </a:prstClr>
            </a:outerShdw>
          </a:effectLst>
        </p:spPr>
      </p:pic>
      <p:pic>
        <p:nvPicPr>
          <p:cNvPr id="21" name="Grafika 20">
            <a:extLst>
              <a:ext uri="{FF2B5EF4-FFF2-40B4-BE49-F238E27FC236}">
                <a16:creationId xmlns:a16="http://schemas.microsoft.com/office/drawing/2014/main" id="{15D35893-FE52-9FFC-4C09-B0987AA1AF8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690603" y="3705551"/>
            <a:ext cx="477790" cy="477790"/>
          </a:xfrm>
          <a:prstGeom prst="rect">
            <a:avLst/>
          </a:prstGeom>
          <a:effectLst>
            <a:outerShdw blurRad="50800" dist="38100" dir="10800000" algn="r" rotWithShape="0">
              <a:prstClr val="black">
                <a:alpha val="40000"/>
              </a:prstClr>
            </a:outerShdw>
          </a:effectLst>
        </p:spPr>
      </p:pic>
      <p:pic>
        <p:nvPicPr>
          <p:cNvPr id="23" name="Grafika 22">
            <a:extLst>
              <a:ext uri="{FF2B5EF4-FFF2-40B4-BE49-F238E27FC236}">
                <a16:creationId xmlns:a16="http://schemas.microsoft.com/office/drawing/2014/main" id="{3B195F76-19E6-A904-A9FF-6BD3F5547186}"/>
              </a:ext>
            </a:extLst>
          </p:cNvPr>
          <p:cNvPicPr>
            <a:picLocks noChangeAspect="1"/>
          </p:cNvPicPr>
          <p:nvPr/>
        </p:nvPicPr>
        <p:blipFill>
          <a:blip r:embed="rId21">
            <a:extLst>
              <a:ext uri="{96DAC541-7B7A-43D3-8B79-37D633B846F1}">
                <asvg:svgBlip xmlns:asvg="http://schemas.microsoft.com/office/drawing/2016/SVG/main" r:embed="rId22"/>
              </a:ext>
            </a:extLst>
          </a:blip>
          <a:srcRect/>
          <a:stretch/>
        </p:blipFill>
        <p:spPr>
          <a:xfrm>
            <a:off x="9559645" y="3705551"/>
            <a:ext cx="477790" cy="477790"/>
          </a:xfrm>
          <a:prstGeom prst="rect">
            <a:avLst/>
          </a:prstGeom>
          <a:effectLst>
            <a:outerShdw blurRad="50800" dist="38100" dir="10800000" algn="r" rotWithShape="0">
              <a:prstClr val="black">
                <a:alpha val="40000"/>
              </a:prstClr>
            </a:outerShdw>
          </a:effectLst>
        </p:spPr>
      </p:pic>
      <p:pic>
        <p:nvPicPr>
          <p:cNvPr id="28" name="Grafika 27">
            <a:extLst>
              <a:ext uri="{FF2B5EF4-FFF2-40B4-BE49-F238E27FC236}">
                <a16:creationId xmlns:a16="http://schemas.microsoft.com/office/drawing/2014/main" id="{DF115DD4-CDAC-F349-9D81-024774AE562A}"/>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1225706" y="3705551"/>
            <a:ext cx="477790" cy="477790"/>
          </a:xfrm>
          <a:prstGeom prst="rect">
            <a:avLst/>
          </a:prstGeom>
          <a:effectLst>
            <a:outerShdw blurRad="50800" dist="38100" dir="10800000" algn="r" rotWithShape="0">
              <a:prstClr val="black">
                <a:alpha val="40000"/>
              </a:prstClr>
            </a:outerShdw>
          </a:effectLst>
        </p:spPr>
      </p:pic>
      <p:pic>
        <p:nvPicPr>
          <p:cNvPr id="29" name="Grafika 28">
            <a:extLst>
              <a:ext uri="{FF2B5EF4-FFF2-40B4-BE49-F238E27FC236}">
                <a16:creationId xmlns:a16="http://schemas.microsoft.com/office/drawing/2014/main" id="{1946C33C-A549-2123-2030-91DF1BB22B9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690603" y="2396195"/>
            <a:ext cx="477790" cy="477790"/>
          </a:xfrm>
          <a:prstGeom prst="rect">
            <a:avLst/>
          </a:prstGeom>
          <a:effectLst>
            <a:outerShdw blurRad="50800" dist="38100" dir="10800000" algn="r" rotWithShape="0">
              <a:prstClr val="black">
                <a:alpha val="40000"/>
              </a:prstClr>
            </a:outerShdw>
          </a:effectLst>
        </p:spPr>
      </p:pic>
      <p:pic>
        <p:nvPicPr>
          <p:cNvPr id="30" name="Grafika 29">
            <a:extLst>
              <a:ext uri="{FF2B5EF4-FFF2-40B4-BE49-F238E27FC236}">
                <a16:creationId xmlns:a16="http://schemas.microsoft.com/office/drawing/2014/main" id="{3252E9AD-2420-C72C-FC02-77905C5EB61C}"/>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559645" y="2396195"/>
            <a:ext cx="477790" cy="477790"/>
          </a:xfrm>
          <a:prstGeom prst="rect">
            <a:avLst/>
          </a:prstGeom>
          <a:effectLst>
            <a:outerShdw blurRad="50800" dist="38100" dir="10800000" algn="r" rotWithShape="0">
              <a:prstClr val="black">
                <a:alpha val="40000"/>
              </a:prstClr>
            </a:outerShdw>
          </a:effectLst>
        </p:spPr>
      </p:pic>
      <p:pic>
        <p:nvPicPr>
          <p:cNvPr id="31" name="Grafika 30">
            <a:extLst>
              <a:ext uri="{FF2B5EF4-FFF2-40B4-BE49-F238E27FC236}">
                <a16:creationId xmlns:a16="http://schemas.microsoft.com/office/drawing/2014/main" id="{9DD36480-62A1-4C52-BD82-6308A9D7F4C8}"/>
              </a:ext>
            </a:extLst>
          </p:cNvPr>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11225706" y="2396195"/>
            <a:ext cx="477790" cy="477790"/>
          </a:xfrm>
          <a:prstGeom prst="rect">
            <a:avLst/>
          </a:prstGeom>
          <a:effectLst>
            <a:outerShdw blurRad="50800" dist="38100" dir="10800000" algn="r" rotWithShape="0">
              <a:prstClr val="black">
                <a:alpha val="40000"/>
              </a:prstClr>
            </a:outerShdw>
          </a:effectLst>
        </p:spPr>
      </p:pic>
      <p:graphicFrame>
        <p:nvGraphicFramePr>
          <p:cNvPr id="42" name="Tabela 41">
            <a:extLst>
              <a:ext uri="{FF2B5EF4-FFF2-40B4-BE49-F238E27FC236}">
                <a16:creationId xmlns:a16="http://schemas.microsoft.com/office/drawing/2014/main" id="{741605F5-3D0E-EC63-B0FD-13CAE77D2AA8}"/>
              </a:ext>
            </a:extLst>
          </p:cNvPr>
          <p:cNvGraphicFramePr>
            <a:graphicFrameLocks noGrp="1"/>
          </p:cNvGraphicFramePr>
          <p:nvPr>
            <p:extLst>
              <p:ext uri="{D42A27DB-BD31-4B8C-83A1-F6EECF244321}">
                <p14:modId xmlns:p14="http://schemas.microsoft.com/office/powerpoint/2010/main" val="897324793"/>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45" name="Obraz 44" descr="Obraz zawierający godło, herb, symbol, logo&#10;&#10;Opis wygenerowany automatycznie">
            <a:extLst>
              <a:ext uri="{FF2B5EF4-FFF2-40B4-BE49-F238E27FC236}">
                <a16:creationId xmlns:a16="http://schemas.microsoft.com/office/drawing/2014/main" id="{90DEE4A2-AE5C-5BB2-65C7-50BDA3734D6E}"/>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13369005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2170B-2E52-A0FA-8956-CAF1688D7A50}"/>
            </a:ext>
          </a:extLst>
        </p:cNvPr>
        <p:cNvGrpSpPr/>
        <p:nvPr/>
      </p:nvGrpSpPr>
      <p:grpSpPr>
        <a:xfrm>
          <a:off x="0" y="0"/>
          <a:ext cx="0" cy="0"/>
          <a:chOff x="0" y="0"/>
          <a:chExt cx="0" cy="0"/>
        </a:xfrm>
      </p:grpSpPr>
      <p:sp>
        <p:nvSpPr>
          <p:cNvPr id="5" name="Symbol zastępczy obrazu 4">
            <a:extLst>
              <a:ext uri="{FF2B5EF4-FFF2-40B4-BE49-F238E27FC236}">
                <a16:creationId xmlns:a16="http://schemas.microsoft.com/office/drawing/2014/main" id="{058542E2-5A5D-9774-462A-C0E5EC455CD8}"/>
              </a:ext>
            </a:extLst>
          </p:cNvPr>
          <p:cNvSpPr>
            <a:spLocks noGrp="1"/>
          </p:cNvSpPr>
          <p:nvPr>
            <p:ph type="pic" idx="1"/>
          </p:nvPr>
        </p:nvSpPr>
        <p:spPr>
          <a:xfrm>
            <a:off x="86005" y="980730"/>
            <a:ext cx="6094412" cy="5472602"/>
          </a:xfrm>
        </p:spPr>
        <p:txBody>
          <a:bodyPr>
            <a:noAutofit/>
          </a:bodyPr>
          <a:lstStyle/>
          <a:p>
            <a:pPr marL="342900" indent="-342900">
              <a:buFont typeface="+mj-lt"/>
              <a:buAutoNum type="arabicParenR"/>
            </a:pPr>
            <a:r>
              <a:rPr lang="pl-PL" dirty="0"/>
              <a:t> Zadzwoń pod </a:t>
            </a:r>
            <a:r>
              <a:rPr lang="pl-PL" sz="2400" b="1" dirty="0"/>
              <a:t>numer alarmowy 112</a:t>
            </a:r>
            <a:r>
              <a:rPr lang="pl-PL" dirty="0"/>
              <a:t>,</a:t>
            </a:r>
            <a:br>
              <a:rPr lang="pl-PL" dirty="0"/>
            </a:br>
            <a:r>
              <a:rPr lang="pl-PL" dirty="0"/>
              <a:t>aby wezwać straż pożarną.</a:t>
            </a:r>
            <a:br>
              <a:rPr lang="pl-PL" dirty="0"/>
            </a:br>
            <a:endParaRPr lang="pl-PL" dirty="0"/>
          </a:p>
          <a:p>
            <a:pPr marL="342900" indent="-342900">
              <a:buFont typeface="+mj-lt"/>
              <a:buAutoNum type="arabicParenR"/>
            </a:pPr>
            <a:r>
              <a:rPr lang="pl-PL" dirty="0"/>
              <a:t> </a:t>
            </a:r>
            <a:r>
              <a:rPr lang="pl-PL" sz="2400" b="1" dirty="0"/>
              <a:t>Próbuj ugasić ogień</a:t>
            </a:r>
            <a:r>
              <a:rPr lang="pl-PL" dirty="0"/>
              <a:t>,</a:t>
            </a:r>
            <a:br>
              <a:rPr lang="pl-PL" dirty="0"/>
            </a:br>
            <a:r>
              <a:rPr lang="pl-PL" dirty="0"/>
              <a:t>jeśli jest nieduży.</a:t>
            </a:r>
            <a:br>
              <a:rPr lang="pl-PL" dirty="0"/>
            </a:br>
            <a:endParaRPr lang="pl-PL" dirty="0"/>
          </a:p>
          <a:p>
            <a:pPr marL="342900" indent="-342900">
              <a:buFont typeface="+mj-lt"/>
              <a:buAutoNum type="arabicParenR"/>
            </a:pPr>
            <a:r>
              <a:rPr lang="pl-PL" dirty="0"/>
              <a:t> </a:t>
            </a:r>
            <a:r>
              <a:rPr lang="pl-PL" sz="2400" b="1" dirty="0"/>
              <a:t>Zakręć główny zawór gazu</a:t>
            </a:r>
            <a:r>
              <a:rPr lang="pl-PL" sz="2400" dirty="0"/>
              <a:t> i </a:t>
            </a:r>
            <a:r>
              <a:rPr lang="pl-PL" sz="2400" b="1" dirty="0"/>
              <a:t>wyłącz główne wyłączniki prądu</a:t>
            </a:r>
            <a:r>
              <a:rPr lang="pl-PL" sz="2400" dirty="0"/>
              <a:t> </a:t>
            </a:r>
            <a:br>
              <a:rPr lang="pl-PL" sz="2400" dirty="0"/>
            </a:br>
            <a:r>
              <a:rPr lang="pl-PL" dirty="0"/>
              <a:t>– o ile to bezpieczne. </a:t>
            </a:r>
          </a:p>
        </p:txBody>
      </p:sp>
      <p:sp>
        <p:nvSpPr>
          <p:cNvPr id="2" name="Tytuł 4">
            <a:extLst>
              <a:ext uri="{FF2B5EF4-FFF2-40B4-BE49-F238E27FC236}">
                <a16:creationId xmlns:a16="http://schemas.microsoft.com/office/drawing/2014/main" id="{9A335037-44D0-5B25-806C-55BD1FEB070C}"/>
              </a:ext>
            </a:extLst>
          </p:cNvPr>
          <p:cNvSpPr txBox="1">
            <a:spLocks/>
          </p:cNvSpPr>
          <p:nvPr/>
        </p:nvSpPr>
        <p:spPr>
          <a:xfrm>
            <a:off x="6308996" y="482600"/>
            <a:ext cx="4825976"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GDY ZAUWAŻYSZ POŻAR?</a:t>
            </a:r>
          </a:p>
        </p:txBody>
      </p:sp>
      <p:cxnSp>
        <p:nvCxnSpPr>
          <p:cNvPr id="3" name="Łącznik prosty 2">
            <a:extLst>
              <a:ext uri="{FF2B5EF4-FFF2-40B4-BE49-F238E27FC236}">
                <a16:creationId xmlns:a16="http://schemas.microsoft.com/office/drawing/2014/main" id="{1731A70B-13CC-CCDC-6BE4-8A161DA778AC}"/>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 name="Symbol zastępczy tekstu 6">
            <a:extLst>
              <a:ext uri="{FF2B5EF4-FFF2-40B4-BE49-F238E27FC236}">
                <a16:creationId xmlns:a16="http://schemas.microsoft.com/office/drawing/2014/main" id="{2CF2D7C7-47F3-0613-2143-49C52272AF76}"/>
              </a:ext>
            </a:extLst>
          </p:cNvPr>
          <p:cNvSpPr>
            <a:spLocks noGrp="1"/>
          </p:cNvSpPr>
          <p:nvPr>
            <p:ph type="body" sz="half" idx="2"/>
          </p:nvPr>
        </p:nvSpPr>
        <p:spPr>
          <a:xfrm>
            <a:off x="6308996" y="2108200"/>
            <a:ext cx="5473535" cy="4267200"/>
          </a:xfrm>
        </p:spPr>
        <p:txBody>
          <a:bodyPr>
            <a:normAutofit/>
          </a:bodyPr>
          <a:lstStyle/>
          <a:p>
            <a:pPr>
              <a:lnSpc>
                <a:spcPct val="120000"/>
              </a:lnSpc>
              <a:spcBef>
                <a:spcPts val="1800"/>
              </a:spcBef>
            </a:pPr>
            <a:r>
              <a:rPr lang="pl-PL" dirty="0"/>
              <a:t>W czasie pożaru nie używaj windy!</a:t>
            </a:r>
            <a:br>
              <a:rPr lang="pl-PL" dirty="0"/>
            </a:br>
            <a:r>
              <a:rPr lang="pl-PL" dirty="0"/>
              <a:t>Korzystaj tylko ze schodów!</a:t>
            </a:r>
          </a:p>
        </p:txBody>
      </p:sp>
      <p:pic>
        <p:nvPicPr>
          <p:cNvPr id="4" name="Grafika 3">
            <a:extLst>
              <a:ext uri="{FF2B5EF4-FFF2-40B4-BE49-F238E27FC236}">
                <a16:creationId xmlns:a16="http://schemas.microsoft.com/office/drawing/2014/main" id="{D4FA6FA3-DD3A-15D2-749A-A262373AE1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686454" flipH="1">
            <a:off x="8781667" y="5568825"/>
            <a:ext cx="1072762" cy="705942"/>
          </a:xfrm>
          <a:prstGeom prst="rect">
            <a:avLst/>
          </a:prstGeom>
        </p:spPr>
      </p:pic>
      <p:sp>
        <p:nvSpPr>
          <p:cNvPr id="9" name="Znak „niedozwolone” 8">
            <a:extLst>
              <a:ext uri="{FF2B5EF4-FFF2-40B4-BE49-F238E27FC236}">
                <a16:creationId xmlns:a16="http://schemas.microsoft.com/office/drawing/2014/main" id="{319E9F71-124C-8C62-02C2-BFB9B546F5E9}"/>
              </a:ext>
            </a:extLst>
          </p:cNvPr>
          <p:cNvSpPr/>
          <p:nvPr/>
        </p:nvSpPr>
        <p:spPr>
          <a:xfrm>
            <a:off x="8614692" y="5264992"/>
            <a:ext cx="1313608" cy="1313608"/>
          </a:xfrm>
          <a:prstGeom prst="noSmoking">
            <a:avLst>
              <a:gd name="adj" fmla="val 11096"/>
            </a:avLst>
          </a:prstGeom>
          <a:solidFill>
            <a:srgbClr val="FF0000"/>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14" name="Prostokąt 13">
            <a:extLst>
              <a:ext uri="{FF2B5EF4-FFF2-40B4-BE49-F238E27FC236}">
                <a16:creationId xmlns:a16="http://schemas.microsoft.com/office/drawing/2014/main" id="{01A3465A-CA6A-8C88-A50A-83D83395BFCD}"/>
              </a:ext>
            </a:extLst>
          </p:cNvPr>
          <p:cNvSpPr/>
          <p:nvPr/>
        </p:nvSpPr>
        <p:spPr>
          <a:xfrm>
            <a:off x="7136436" y="3945878"/>
            <a:ext cx="4104455" cy="1119567"/>
          </a:xfrm>
          <a:prstGeom prst="rect">
            <a:avLst/>
          </a:prstGeom>
          <a:noFill/>
          <a:ln>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800" b="1" dirty="0"/>
              <a:t>Pamiętaj!</a:t>
            </a:r>
            <a:br>
              <a:rPr lang="pl-PL" sz="1800" b="1" dirty="0"/>
            </a:br>
            <a:r>
              <a:rPr lang="pl-PL" sz="1800" dirty="0"/>
              <a:t>nie gaś wodą urządzeń elektrycznych,</a:t>
            </a:r>
            <a:br>
              <a:rPr lang="pl-PL" sz="1800" dirty="0"/>
            </a:br>
            <a:r>
              <a:rPr lang="pl-PL" sz="1800" dirty="0"/>
              <a:t>palących się olejów ani tłuszczu.</a:t>
            </a:r>
          </a:p>
        </p:txBody>
      </p:sp>
      <p:graphicFrame>
        <p:nvGraphicFramePr>
          <p:cNvPr id="7" name="Tabela 6">
            <a:extLst>
              <a:ext uri="{FF2B5EF4-FFF2-40B4-BE49-F238E27FC236}">
                <a16:creationId xmlns:a16="http://schemas.microsoft.com/office/drawing/2014/main" id="{7072444B-D843-43F3-6EB9-5DA1F1A04458}"/>
              </a:ext>
            </a:extLst>
          </p:cNvPr>
          <p:cNvGraphicFramePr>
            <a:graphicFrameLocks noGrp="1"/>
          </p:cNvGraphicFramePr>
          <p:nvPr>
            <p:extLst>
              <p:ext uri="{D42A27DB-BD31-4B8C-83A1-F6EECF244321}">
                <p14:modId xmlns:p14="http://schemas.microsoft.com/office/powerpoint/2010/main" val="3769492499"/>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5" name="Obraz 14" descr="Obraz zawierający godło, herb, symbol, logo&#10;&#10;Opis wygenerowany automatycznie">
            <a:extLst>
              <a:ext uri="{FF2B5EF4-FFF2-40B4-BE49-F238E27FC236}">
                <a16:creationId xmlns:a16="http://schemas.microsoft.com/office/drawing/2014/main" id="{9E9366D3-7412-EAD5-F838-3078B744B9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2673920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0B6E3-CF96-6346-2324-60A8920CBB08}"/>
            </a:ext>
          </a:extLst>
        </p:cNvPr>
        <p:cNvGrpSpPr/>
        <p:nvPr/>
      </p:nvGrpSpPr>
      <p:grpSpPr>
        <a:xfrm>
          <a:off x="0" y="0"/>
          <a:ext cx="0" cy="0"/>
          <a:chOff x="0" y="0"/>
          <a:chExt cx="0" cy="0"/>
        </a:xfrm>
      </p:grpSpPr>
      <p:sp>
        <p:nvSpPr>
          <p:cNvPr id="5" name="Symbol zastępczy obrazu 4">
            <a:extLst>
              <a:ext uri="{FF2B5EF4-FFF2-40B4-BE49-F238E27FC236}">
                <a16:creationId xmlns:a16="http://schemas.microsoft.com/office/drawing/2014/main" id="{4E44D5B0-E600-28C8-C46B-9ABB82F514B3}"/>
              </a:ext>
            </a:extLst>
          </p:cNvPr>
          <p:cNvSpPr>
            <a:spLocks noGrp="1"/>
          </p:cNvSpPr>
          <p:nvPr>
            <p:ph type="pic" idx="1"/>
          </p:nvPr>
        </p:nvSpPr>
        <p:spPr>
          <a:xfrm>
            <a:off x="86005" y="1196754"/>
            <a:ext cx="6094412" cy="5178644"/>
          </a:xfrm>
        </p:spPr>
        <p:txBody>
          <a:bodyPr>
            <a:noAutofit/>
          </a:bodyPr>
          <a:lstStyle/>
          <a:p>
            <a:pPr marL="457200" indent="-457200">
              <a:buFont typeface="+mj-lt"/>
              <a:buAutoNum type="arabicParenR" startAt="4"/>
            </a:pPr>
            <a:r>
              <a:rPr lang="pl-PL" dirty="0"/>
              <a:t> </a:t>
            </a:r>
            <a:r>
              <a:rPr lang="pl-PL" sz="2400" b="1" dirty="0"/>
              <a:t>Nie otwieraj okien ani drzwi</a:t>
            </a:r>
            <a:r>
              <a:rPr lang="pl-PL" b="1" dirty="0"/>
              <a:t>.</a:t>
            </a:r>
            <a:br>
              <a:rPr lang="pl-PL" b="1" dirty="0"/>
            </a:br>
            <a:r>
              <a:rPr lang="pl-PL" dirty="0"/>
              <a:t>Ograniczenie dostępu powietrza spowolni rozprzestrzenianie się ognia.</a:t>
            </a:r>
          </a:p>
          <a:p>
            <a:pPr marL="457200" indent="-457200">
              <a:buFont typeface="+mj-lt"/>
              <a:buAutoNum type="arabicParenR" startAt="4"/>
            </a:pPr>
            <a:endParaRPr lang="pl-PL" dirty="0"/>
          </a:p>
          <a:p>
            <a:pPr marL="342900" indent="-342900">
              <a:buFont typeface="+mj-lt"/>
              <a:buAutoNum type="arabicParenR" startAt="4"/>
            </a:pPr>
            <a:r>
              <a:rPr lang="pl-PL" dirty="0"/>
              <a:t> </a:t>
            </a:r>
            <a:r>
              <a:rPr lang="pl-PL" sz="2400" b="1" dirty="0"/>
              <a:t>Chroń drogi oddechowe</a:t>
            </a:r>
            <a:r>
              <a:rPr lang="pl-PL" dirty="0"/>
              <a:t>.</a:t>
            </a:r>
            <a:br>
              <a:rPr lang="pl-PL" dirty="0"/>
            </a:br>
            <a:r>
              <a:rPr lang="pl-PL" dirty="0"/>
              <a:t>Osłaniaj usta i nos, najlepiej mokrym materiałem.</a:t>
            </a:r>
          </a:p>
          <a:p>
            <a:pPr marL="342900" indent="-342900">
              <a:buFont typeface="+mj-lt"/>
              <a:buAutoNum type="arabicParenR" startAt="4"/>
            </a:pPr>
            <a:endParaRPr lang="pl-PL" dirty="0"/>
          </a:p>
          <a:p>
            <a:pPr marL="342900" indent="-342900">
              <a:buFont typeface="+mj-lt"/>
              <a:buAutoNum type="arabicParenR" startAt="4"/>
            </a:pPr>
            <a:r>
              <a:rPr lang="pl-PL" dirty="0"/>
              <a:t> </a:t>
            </a:r>
            <a:r>
              <a:rPr lang="pl-PL" sz="2400" b="1" dirty="0"/>
              <a:t>Poinformuj służby ratownicze</a:t>
            </a:r>
            <a:r>
              <a:rPr lang="pl-PL" sz="2400" dirty="0"/>
              <a:t>,</a:t>
            </a:r>
            <a:br>
              <a:rPr lang="pl-PL" dirty="0"/>
            </a:br>
            <a:r>
              <a:rPr lang="pl-PL" dirty="0"/>
              <a:t>jeśli ktoś został w budynku i podaj dokładną lokalizację.</a:t>
            </a:r>
          </a:p>
        </p:txBody>
      </p:sp>
      <p:sp>
        <p:nvSpPr>
          <p:cNvPr id="2" name="Tytuł 4">
            <a:extLst>
              <a:ext uri="{FF2B5EF4-FFF2-40B4-BE49-F238E27FC236}">
                <a16:creationId xmlns:a16="http://schemas.microsoft.com/office/drawing/2014/main" id="{8BDD2F22-5335-F7B6-A01B-627D26C5BF1E}"/>
              </a:ext>
            </a:extLst>
          </p:cNvPr>
          <p:cNvSpPr txBox="1">
            <a:spLocks/>
          </p:cNvSpPr>
          <p:nvPr/>
        </p:nvSpPr>
        <p:spPr>
          <a:xfrm>
            <a:off x="6308996" y="482600"/>
            <a:ext cx="4825976"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GDY ZAUWAŻYSZ POŻAR?</a:t>
            </a:r>
          </a:p>
        </p:txBody>
      </p:sp>
      <p:cxnSp>
        <p:nvCxnSpPr>
          <p:cNvPr id="3" name="Łącznik prosty 2">
            <a:extLst>
              <a:ext uri="{FF2B5EF4-FFF2-40B4-BE49-F238E27FC236}">
                <a16:creationId xmlns:a16="http://schemas.microsoft.com/office/drawing/2014/main" id="{1B46A017-34B3-3B9F-CE20-ED823A2CC106}"/>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 name="Symbol zastępczy tekstu 6">
            <a:extLst>
              <a:ext uri="{FF2B5EF4-FFF2-40B4-BE49-F238E27FC236}">
                <a16:creationId xmlns:a16="http://schemas.microsoft.com/office/drawing/2014/main" id="{074CBB2E-148D-75BD-21F7-81BD99796906}"/>
              </a:ext>
            </a:extLst>
          </p:cNvPr>
          <p:cNvSpPr>
            <a:spLocks noGrp="1"/>
          </p:cNvSpPr>
          <p:nvPr>
            <p:ph type="body" sz="half" idx="2"/>
          </p:nvPr>
        </p:nvSpPr>
        <p:spPr>
          <a:xfrm>
            <a:off x="6308996" y="2108200"/>
            <a:ext cx="5473535" cy="4267200"/>
          </a:xfrm>
        </p:spPr>
        <p:txBody>
          <a:bodyPr>
            <a:normAutofit/>
          </a:bodyPr>
          <a:lstStyle/>
          <a:p>
            <a:pPr>
              <a:lnSpc>
                <a:spcPct val="120000"/>
              </a:lnSpc>
              <a:spcBef>
                <a:spcPts val="1800"/>
              </a:spcBef>
            </a:pPr>
            <a:r>
              <a:rPr lang="pl-PL" dirty="0"/>
              <a:t>W czasie pożaru nie używaj windy!</a:t>
            </a:r>
            <a:br>
              <a:rPr lang="pl-PL" dirty="0"/>
            </a:br>
            <a:r>
              <a:rPr lang="pl-PL" dirty="0"/>
              <a:t>Korzystaj tylko ze schodów!</a:t>
            </a:r>
          </a:p>
        </p:txBody>
      </p:sp>
      <p:pic>
        <p:nvPicPr>
          <p:cNvPr id="14" name="Grafika 13">
            <a:extLst>
              <a:ext uri="{FF2B5EF4-FFF2-40B4-BE49-F238E27FC236}">
                <a16:creationId xmlns:a16="http://schemas.microsoft.com/office/drawing/2014/main" id="{43B34740-287F-0E00-99A0-B1E38A6975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686454" flipH="1">
            <a:off x="8781667" y="5568825"/>
            <a:ext cx="1072762" cy="705942"/>
          </a:xfrm>
          <a:prstGeom prst="rect">
            <a:avLst/>
          </a:prstGeom>
        </p:spPr>
      </p:pic>
      <p:sp>
        <p:nvSpPr>
          <p:cNvPr id="15" name="Znak „niedozwolone” 14">
            <a:extLst>
              <a:ext uri="{FF2B5EF4-FFF2-40B4-BE49-F238E27FC236}">
                <a16:creationId xmlns:a16="http://schemas.microsoft.com/office/drawing/2014/main" id="{C0ABE23B-4CD1-A432-41A8-31C7FD734EFE}"/>
              </a:ext>
            </a:extLst>
          </p:cNvPr>
          <p:cNvSpPr/>
          <p:nvPr/>
        </p:nvSpPr>
        <p:spPr>
          <a:xfrm>
            <a:off x="8614692" y="5264992"/>
            <a:ext cx="1313608" cy="1313608"/>
          </a:xfrm>
          <a:prstGeom prst="noSmoking">
            <a:avLst>
              <a:gd name="adj" fmla="val 11096"/>
            </a:avLst>
          </a:prstGeom>
          <a:solidFill>
            <a:srgbClr val="FF0000"/>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16" name="Prostokąt 15">
            <a:extLst>
              <a:ext uri="{FF2B5EF4-FFF2-40B4-BE49-F238E27FC236}">
                <a16:creationId xmlns:a16="http://schemas.microsoft.com/office/drawing/2014/main" id="{E5C6E5D1-1199-2678-B694-63244D5B9266}"/>
              </a:ext>
            </a:extLst>
          </p:cNvPr>
          <p:cNvSpPr/>
          <p:nvPr/>
        </p:nvSpPr>
        <p:spPr>
          <a:xfrm>
            <a:off x="7136436" y="3945878"/>
            <a:ext cx="4104455" cy="1119567"/>
          </a:xfrm>
          <a:prstGeom prst="rect">
            <a:avLst/>
          </a:prstGeom>
          <a:noFill/>
          <a:ln>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800" b="1" dirty="0"/>
              <a:t>Pamiętaj!</a:t>
            </a:r>
            <a:br>
              <a:rPr lang="pl-PL" sz="1800" b="1" dirty="0"/>
            </a:br>
            <a:r>
              <a:rPr lang="pl-PL" sz="1800" dirty="0"/>
              <a:t>nie gaś wodą urządzeń elektrycznych,</a:t>
            </a:r>
            <a:br>
              <a:rPr lang="pl-PL" sz="1800" dirty="0"/>
            </a:br>
            <a:r>
              <a:rPr lang="pl-PL" sz="1800" dirty="0"/>
              <a:t>palących się olejów ani tłuszczu.</a:t>
            </a:r>
          </a:p>
        </p:txBody>
      </p:sp>
      <p:graphicFrame>
        <p:nvGraphicFramePr>
          <p:cNvPr id="4" name="Tabela 3">
            <a:extLst>
              <a:ext uri="{FF2B5EF4-FFF2-40B4-BE49-F238E27FC236}">
                <a16:creationId xmlns:a16="http://schemas.microsoft.com/office/drawing/2014/main" id="{D0C278DC-F9B5-3C78-906B-08B471CE0665}"/>
              </a:ext>
            </a:extLst>
          </p:cNvPr>
          <p:cNvGraphicFramePr>
            <a:graphicFrameLocks noGrp="1"/>
          </p:cNvGraphicFramePr>
          <p:nvPr>
            <p:extLst>
              <p:ext uri="{D42A27DB-BD31-4B8C-83A1-F6EECF244321}">
                <p14:modId xmlns:p14="http://schemas.microsoft.com/office/powerpoint/2010/main" val="2259813732"/>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7" name="Obraz 6" descr="Obraz zawierający godło, herb, symbol, logo&#10;&#10;Opis wygenerowany automatycznie">
            <a:extLst>
              <a:ext uri="{FF2B5EF4-FFF2-40B4-BE49-F238E27FC236}">
                <a16:creationId xmlns:a16="http://schemas.microsoft.com/office/drawing/2014/main" id="{0AC3EC03-3E23-925B-D323-921CE0444F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2006143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FA93E-B949-2EC7-B14B-66DB62857001}"/>
            </a:ext>
          </a:extLst>
        </p:cNvPr>
        <p:cNvGrpSpPr/>
        <p:nvPr/>
      </p:nvGrpSpPr>
      <p:grpSpPr>
        <a:xfrm>
          <a:off x="0" y="0"/>
          <a:ext cx="0" cy="0"/>
          <a:chOff x="0" y="0"/>
          <a:chExt cx="0" cy="0"/>
        </a:xfrm>
      </p:grpSpPr>
      <p:sp>
        <p:nvSpPr>
          <p:cNvPr id="13" name="Tytuł 12">
            <a:extLst>
              <a:ext uri="{FF2B5EF4-FFF2-40B4-BE49-F238E27FC236}">
                <a16:creationId xmlns:a16="http://schemas.microsoft.com/office/drawing/2014/main" id="{68A0EC33-554D-AAD0-0887-6837DE302A5E}"/>
              </a:ext>
            </a:extLst>
          </p:cNvPr>
          <p:cNvSpPr>
            <a:spLocks noGrp="1"/>
          </p:cNvSpPr>
          <p:nvPr>
            <p:ph type="title"/>
          </p:nvPr>
        </p:nvSpPr>
        <p:spPr>
          <a:xfrm>
            <a:off x="914162" y="2636912"/>
            <a:ext cx="10360501" cy="1219200"/>
          </a:xfrm>
        </p:spPr>
        <p:txBody>
          <a:bodyPr rtlCol="0"/>
          <a:lstStyle/>
          <a:p>
            <a:pPr algn="ctr" rtl="0"/>
            <a:r>
              <a:rPr lang="pl" dirty="0"/>
              <a:t>VIII. POWÓDŹ</a:t>
            </a:r>
            <a:endParaRPr lang="en-US" dirty="0"/>
          </a:p>
        </p:txBody>
      </p:sp>
      <p:cxnSp>
        <p:nvCxnSpPr>
          <p:cNvPr id="2" name="Łącznik prosty 1">
            <a:extLst>
              <a:ext uri="{FF2B5EF4-FFF2-40B4-BE49-F238E27FC236}">
                <a16:creationId xmlns:a16="http://schemas.microsoft.com/office/drawing/2014/main" id="{7854894F-49CB-1124-6CBA-742B094A8D3A}"/>
              </a:ext>
            </a:extLst>
          </p:cNvPr>
          <p:cNvCxnSpPr>
            <a:cxnSpLocks/>
          </p:cNvCxnSpPr>
          <p:nvPr/>
        </p:nvCxnSpPr>
        <p:spPr>
          <a:xfrm>
            <a:off x="1917948" y="3356992"/>
            <a:ext cx="83529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 name="Symbol zastępczy tekstu 5">
            <a:extLst>
              <a:ext uri="{FF2B5EF4-FFF2-40B4-BE49-F238E27FC236}">
                <a16:creationId xmlns:a16="http://schemas.microsoft.com/office/drawing/2014/main" id="{E07F1357-C927-59FD-37EF-029C705960D8}"/>
              </a:ext>
            </a:extLst>
          </p:cNvPr>
          <p:cNvSpPr txBox="1">
            <a:spLocks/>
          </p:cNvSpPr>
          <p:nvPr/>
        </p:nvSpPr>
        <p:spPr>
          <a:xfrm>
            <a:off x="914162" y="3501008"/>
            <a:ext cx="10360501" cy="2664296"/>
          </a:xfrm>
          <a:prstGeom prst="rect">
            <a:avLst/>
          </a:prstGeom>
        </p:spPr>
        <p:txBody>
          <a:bodyPr vert="horz" lIns="121899" tIns="60949" rIns="121899" bIns="60949" rtlCol="0">
            <a:normAutofit/>
          </a:bodyPr>
          <a:lst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1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16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14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2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1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a:lstStyle>
          <a:p>
            <a:pPr marL="0" indent="0" algn="ctr">
              <a:lnSpc>
                <a:spcPct val="100000"/>
              </a:lnSpc>
              <a:spcBef>
                <a:spcPts val="0"/>
              </a:spcBef>
              <a:buNone/>
            </a:pPr>
            <a:r>
              <a:rPr lang="pl-PL" dirty="0"/>
              <a:t>Jeśli zostanie ogłoszona ewakuacja, nie zostawaj na zalanym terenie</a:t>
            </a:r>
          </a:p>
          <a:p>
            <a:pPr marL="0" indent="0" algn="ctr">
              <a:lnSpc>
                <a:spcPct val="100000"/>
              </a:lnSpc>
              <a:spcBef>
                <a:spcPts val="0"/>
              </a:spcBef>
              <a:buNone/>
            </a:pPr>
            <a:r>
              <a:rPr lang="pl-PL" dirty="0"/>
              <a:t>z powodu dobytku. Teren zabezpieczą służby.</a:t>
            </a:r>
          </a:p>
        </p:txBody>
      </p:sp>
      <p:graphicFrame>
        <p:nvGraphicFramePr>
          <p:cNvPr id="8" name="Tabela 7">
            <a:extLst>
              <a:ext uri="{FF2B5EF4-FFF2-40B4-BE49-F238E27FC236}">
                <a16:creationId xmlns:a16="http://schemas.microsoft.com/office/drawing/2014/main" id="{176AD2A2-7683-CA46-A480-349AAEFEF455}"/>
              </a:ext>
            </a:extLst>
          </p:cNvPr>
          <p:cNvGraphicFramePr>
            <a:graphicFrameLocks noGrp="1"/>
          </p:cNvGraphicFramePr>
          <p:nvPr>
            <p:extLst>
              <p:ext uri="{D42A27DB-BD31-4B8C-83A1-F6EECF244321}">
                <p14:modId xmlns:p14="http://schemas.microsoft.com/office/powerpoint/2010/main" val="4236676227"/>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0" name="Obraz 9" descr="Obraz zawierający godło, herb, symbol, logo&#10;&#10;Opis wygenerowany automatycznie">
            <a:extLst>
              <a:ext uri="{FF2B5EF4-FFF2-40B4-BE49-F238E27FC236}">
                <a16:creationId xmlns:a16="http://schemas.microsoft.com/office/drawing/2014/main" id="{AB8D976B-B492-BE04-571C-4E9E2C6094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968776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77F22-88F9-79DE-5DA0-4C3F33376F47}"/>
            </a:ext>
          </a:extLst>
        </p:cNvPr>
        <p:cNvGrpSpPr/>
        <p:nvPr/>
      </p:nvGrpSpPr>
      <p:grpSpPr>
        <a:xfrm>
          <a:off x="0" y="0"/>
          <a:ext cx="0" cy="0"/>
          <a:chOff x="0" y="0"/>
          <a:chExt cx="0" cy="0"/>
        </a:xfrm>
      </p:grpSpPr>
      <p:sp>
        <p:nvSpPr>
          <p:cNvPr id="6" name="Symbol zastępczy tekstu 5">
            <a:extLst>
              <a:ext uri="{FF2B5EF4-FFF2-40B4-BE49-F238E27FC236}">
                <a16:creationId xmlns:a16="http://schemas.microsoft.com/office/drawing/2014/main" id="{C1F9279B-1DDB-19F1-311C-7C0550C4F5D7}"/>
              </a:ext>
            </a:extLst>
          </p:cNvPr>
          <p:cNvSpPr>
            <a:spLocks noGrp="1"/>
          </p:cNvSpPr>
          <p:nvPr>
            <p:ph type="body" idx="1"/>
          </p:nvPr>
        </p:nvSpPr>
        <p:spPr>
          <a:xfrm>
            <a:off x="914162" y="2132856"/>
            <a:ext cx="10360501" cy="4392488"/>
          </a:xfrm>
        </p:spPr>
        <p:txBody>
          <a:bodyPr/>
          <a:lstStyle/>
          <a:p>
            <a:pPr>
              <a:lnSpc>
                <a:spcPct val="130000"/>
              </a:lnSpc>
            </a:pPr>
            <a:r>
              <a:rPr lang="pl-PL" sz="2000" dirty="0"/>
              <a:t>Międzynarodowym znakiem graficznym obrony cywilnej jest</a:t>
            </a:r>
            <a:br>
              <a:rPr lang="pl-PL" sz="2000" dirty="0"/>
            </a:br>
            <a:r>
              <a:rPr lang="pl-PL" sz="2400" b="1" dirty="0"/>
              <a:t>niebieski trójkąt równoboczny na pomarańczowym tle,</a:t>
            </a:r>
            <a:br>
              <a:rPr lang="pl-PL" sz="2400" b="1" dirty="0"/>
            </a:br>
            <a:r>
              <a:rPr lang="pl-PL" sz="2400" dirty="0"/>
              <a:t>nie dotykający wierzchołkami krawędzi.</a:t>
            </a:r>
            <a:endParaRPr lang="pl-PL" sz="2000" dirty="0"/>
          </a:p>
        </p:txBody>
      </p:sp>
      <p:sp>
        <p:nvSpPr>
          <p:cNvPr id="4" name="Tytuł 4">
            <a:extLst>
              <a:ext uri="{FF2B5EF4-FFF2-40B4-BE49-F238E27FC236}">
                <a16:creationId xmlns:a16="http://schemas.microsoft.com/office/drawing/2014/main" id="{2BFECD00-AB39-2691-3E53-9B81C3E52B12}"/>
              </a:ext>
            </a:extLst>
          </p:cNvPr>
          <p:cNvSpPr>
            <a:spLocks noGrp="1"/>
          </p:cNvSpPr>
          <p:nvPr>
            <p:ph type="title"/>
          </p:nvPr>
        </p:nvSpPr>
        <p:spPr>
          <a:xfrm>
            <a:off x="45740" y="1268760"/>
            <a:ext cx="12143085" cy="792088"/>
          </a:xfrm>
        </p:spPr>
        <p:txBody>
          <a:bodyPr/>
          <a:lstStyle/>
          <a:p>
            <a:r>
              <a:rPr lang="pl-PL" dirty="0"/>
              <a:t>OBRONA CYWILNA</a:t>
            </a:r>
          </a:p>
        </p:txBody>
      </p:sp>
      <p:cxnSp>
        <p:nvCxnSpPr>
          <p:cNvPr id="8" name="Łącznik prosty 7">
            <a:extLst>
              <a:ext uri="{FF2B5EF4-FFF2-40B4-BE49-F238E27FC236}">
                <a16:creationId xmlns:a16="http://schemas.microsoft.com/office/drawing/2014/main" id="{785B700D-4528-5078-D2F1-92878938D780}"/>
              </a:ext>
            </a:extLst>
          </p:cNvPr>
          <p:cNvCxnSpPr>
            <a:cxnSpLocks/>
          </p:cNvCxnSpPr>
          <p:nvPr/>
        </p:nvCxnSpPr>
        <p:spPr>
          <a:xfrm>
            <a:off x="1917948" y="1988840"/>
            <a:ext cx="83529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grpSp>
        <p:nvGrpSpPr>
          <p:cNvPr id="10" name="Grupa 9">
            <a:extLst>
              <a:ext uri="{FF2B5EF4-FFF2-40B4-BE49-F238E27FC236}">
                <a16:creationId xmlns:a16="http://schemas.microsoft.com/office/drawing/2014/main" id="{0379CC0F-4947-582D-96AC-D5B511BAB534}"/>
              </a:ext>
            </a:extLst>
          </p:cNvPr>
          <p:cNvGrpSpPr/>
          <p:nvPr/>
        </p:nvGrpSpPr>
        <p:grpSpPr>
          <a:xfrm>
            <a:off x="10383836" y="5057721"/>
            <a:ext cx="1430263" cy="1430263"/>
            <a:chOff x="10414892" y="5157192"/>
            <a:chExt cx="1430263" cy="1430263"/>
          </a:xfrm>
        </p:grpSpPr>
        <p:sp>
          <p:nvSpPr>
            <p:cNvPr id="7" name="Prostokąt: zaokrąglone rogi 6">
              <a:extLst>
                <a:ext uri="{FF2B5EF4-FFF2-40B4-BE49-F238E27FC236}">
                  <a16:creationId xmlns:a16="http://schemas.microsoft.com/office/drawing/2014/main" id="{EF1A6EA6-E950-D657-0C80-9863AD072F3B}"/>
                </a:ext>
              </a:extLst>
            </p:cNvPr>
            <p:cNvSpPr/>
            <p:nvPr/>
          </p:nvSpPr>
          <p:spPr>
            <a:xfrm>
              <a:off x="10414892" y="5157192"/>
              <a:ext cx="1430263" cy="1430263"/>
            </a:xfrm>
            <a:prstGeom prst="roundRect">
              <a:avLst>
                <a:gd name="adj" fmla="val 6544"/>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3" name="Grafika 2">
              <a:extLst>
                <a:ext uri="{FF2B5EF4-FFF2-40B4-BE49-F238E27FC236}">
                  <a16:creationId xmlns:a16="http://schemas.microsoft.com/office/drawing/2014/main" id="{CF8499A8-6DF9-75A6-713D-98DC0D8AFD0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522904" y="5265204"/>
              <a:ext cx="1214239" cy="1214239"/>
            </a:xfrm>
            <a:prstGeom prst="rect">
              <a:avLst/>
            </a:prstGeom>
          </p:spPr>
        </p:pic>
      </p:grpSp>
      <p:sp>
        <p:nvSpPr>
          <p:cNvPr id="9" name="pole tekstowe 8">
            <a:extLst>
              <a:ext uri="{FF2B5EF4-FFF2-40B4-BE49-F238E27FC236}">
                <a16:creationId xmlns:a16="http://schemas.microsoft.com/office/drawing/2014/main" id="{1A1D4709-1E67-B89D-F897-D4319224E453}"/>
              </a:ext>
            </a:extLst>
          </p:cNvPr>
          <p:cNvSpPr txBox="1"/>
          <p:nvPr/>
        </p:nvSpPr>
        <p:spPr>
          <a:xfrm>
            <a:off x="10270875" y="4617261"/>
            <a:ext cx="1656184" cy="397032"/>
          </a:xfrm>
          <a:prstGeom prst="rect">
            <a:avLst/>
          </a:prstGeom>
          <a:noFill/>
        </p:spPr>
        <p:txBody>
          <a:bodyPr wrap="square" rtlCol="0">
            <a:spAutoFit/>
          </a:bodyPr>
          <a:lstStyle/>
          <a:p>
            <a:pPr algn="ctr">
              <a:lnSpc>
                <a:spcPct val="90000"/>
              </a:lnSpc>
            </a:pPr>
            <a:r>
              <a:rPr lang="pl-PL" sz="1100" dirty="0"/>
              <a:t>ochrona ludności</a:t>
            </a:r>
            <a:br>
              <a:rPr lang="pl-PL" sz="1100" dirty="0"/>
            </a:br>
            <a:r>
              <a:rPr lang="pl-PL" sz="1100" dirty="0"/>
              <a:t>i obrona cywilna</a:t>
            </a:r>
          </a:p>
        </p:txBody>
      </p:sp>
      <p:pic>
        <p:nvPicPr>
          <p:cNvPr id="11" name="Grafika 10">
            <a:extLst>
              <a:ext uri="{FF2B5EF4-FFF2-40B4-BE49-F238E27FC236}">
                <a16:creationId xmlns:a16="http://schemas.microsoft.com/office/drawing/2014/main" id="{E101CD2D-6CF8-A001-16ED-CC639BC0010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68445" y="3789040"/>
            <a:ext cx="2251933" cy="2251933"/>
          </a:xfrm>
          <a:prstGeom prst="rect">
            <a:avLst/>
          </a:prstGeom>
        </p:spPr>
      </p:pic>
      <p:graphicFrame>
        <p:nvGraphicFramePr>
          <p:cNvPr id="20" name="Tabela 19">
            <a:extLst>
              <a:ext uri="{FF2B5EF4-FFF2-40B4-BE49-F238E27FC236}">
                <a16:creationId xmlns:a16="http://schemas.microsoft.com/office/drawing/2014/main" id="{5B2130A7-86C2-A9BE-A5F1-39ED71FFBFF8}"/>
              </a:ext>
            </a:extLst>
          </p:cNvPr>
          <p:cNvGraphicFramePr>
            <a:graphicFrameLocks noGrp="1"/>
          </p:cNvGraphicFramePr>
          <p:nvPr>
            <p:extLst>
              <p:ext uri="{D42A27DB-BD31-4B8C-83A1-F6EECF244321}">
                <p14:modId xmlns:p14="http://schemas.microsoft.com/office/powerpoint/2010/main" val="577084086"/>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21" name="Obraz 20" descr="Obraz zawierający godło, herb, symbol, logo&#10;&#10;Opis wygenerowany automatycznie">
            <a:extLst>
              <a:ext uri="{FF2B5EF4-FFF2-40B4-BE49-F238E27FC236}">
                <a16:creationId xmlns:a16="http://schemas.microsoft.com/office/drawing/2014/main" id="{80B71153-7311-1D90-D932-4842CD20ED1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3082877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5A785-2BE0-2494-C4B7-42D4C3DBAFF5}"/>
            </a:ext>
          </a:extLst>
        </p:cNvPr>
        <p:cNvGrpSpPr/>
        <p:nvPr/>
      </p:nvGrpSpPr>
      <p:grpSpPr>
        <a:xfrm>
          <a:off x="0" y="0"/>
          <a:ext cx="0" cy="0"/>
          <a:chOff x="0" y="0"/>
          <a:chExt cx="0" cy="0"/>
        </a:xfrm>
      </p:grpSpPr>
      <p:sp>
        <p:nvSpPr>
          <p:cNvPr id="5" name="Symbol zastępczy obrazu 4">
            <a:extLst>
              <a:ext uri="{FF2B5EF4-FFF2-40B4-BE49-F238E27FC236}">
                <a16:creationId xmlns:a16="http://schemas.microsoft.com/office/drawing/2014/main" id="{DC51D2A5-6059-3882-C6EE-4D66B926B4E0}"/>
              </a:ext>
            </a:extLst>
          </p:cNvPr>
          <p:cNvSpPr>
            <a:spLocks noGrp="1"/>
          </p:cNvSpPr>
          <p:nvPr>
            <p:ph type="pic" idx="1"/>
          </p:nvPr>
        </p:nvSpPr>
        <p:spPr>
          <a:xfrm>
            <a:off x="507869" y="980729"/>
            <a:ext cx="5371960" cy="5616620"/>
          </a:xfrm>
        </p:spPr>
        <p:txBody>
          <a:bodyPr>
            <a:noAutofit/>
          </a:bodyPr>
          <a:lstStyle/>
          <a:p>
            <a:pPr marL="342900" indent="-342900">
              <a:buFont typeface="+mj-lt"/>
              <a:buAutoNum type="arabicParenR"/>
            </a:pPr>
            <a:r>
              <a:rPr lang="pl-PL" dirty="0"/>
              <a:t> </a:t>
            </a:r>
            <a:r>
              <a:rPr lang="pl-PL" sz="2000" b="1" dirty="0"/>
              <a:t>Przygotuj plecak </a:t>
            </a:r>
            <a:r>
              <a:rPr lang="pl-PL" dirty="0"/>
              <a:t>ewakuacyjny.</a:t>
            </a:r>
          </a:p>
          <a:p>
            <a:pPr marL="342900" indent="-342900">
              <a:buFont typeface="+mj-lt"/>
              <a:buAutoNum type="arabicParenR"/>
            </a:pPr>
            <a:r>
              <a:rPr lang="pl-PL" dirty="0"/>
              <a:t> Sprawdź, czy </a:t>
            </a:r>
            <a:r>
              <a:rPr lang="pl-PL" sz="2000" b="1" dirty="0"/>
              <a:t>sąsiedzi</a:t>
            </a:r>
            <a:r>
              <a:rPr lang="pl-PL" dirty="0"/>
              <a:t> potrzebują pomocy.</a:t>
            </a:r>
          </a:p>
          <a:p>
            <a:pPr marL="342900" indent="-342900">
              <a:buFont typeface="+mj-lt"/>
              <a:buAutoNum type="arabicParenR"/>
            </a:pPr>
            <a:r>
              <a:rPr lang="pl-PL" dirty="0"/>
              <a:t> </a:t>
            </a:r>
            <a:r>
              <a:rPr lang="pl-PL" sz="2000" b="1" dirty="0"/>
              <a:t>Zabezpiecz dom</a:t>
            </a:r>
            <a:r>
              <a:rPr lang="pl-PL" dirty="0"/>
              <a:t>, przygotuj worki z piaskiem. Uszczelnij drzwi i okna.</a:t>
            </a:r>
          </a:p>
          <a:p>
            <a:pPr marL="342900" indent="-342900">
              <a:buFont typeface="+mj-lt"/>
              <a:buAutoNum type="arabicParenR"/>
            </a:pPr>
            <a:r>
              <a:rPr lang="pl-PL" dirty="0"/>
              <a:t> </a:t>
            </a:r>
            <a:r>
              <a:rPr lang="pl-PL" sz="2000" b="1" dirty="0"/>
              <a:t>Przenieś wartościowe rzeczy </a:t>
            </a:r>
            <a:r>
              <a:rPr lang="pl-PL" dirty="0"/>
              <a:t>i urządzenia elektryczne na górne piętra budynku.</a:t>
            </a:r>
          </a:p>
          <a:p>
            <a:pPr marL="342900" indent="-342900">
              <a:buFont typeface="+mj-lt"/>
              <a:buAutoNum type="arabicParenR"/>
            </a:pPr>
            <a:r>
              <a:rPr lang="pl-PL" dirty="0"/>
              <a:t> </a:t>
            </a:r>
            <a:r>
              <a:rPr lang="pl-PL" sz="2000" b="1" dirty="0"/>
              <a:t>Wyłącz instalację elektryczną i gazową</a:t>
            </a:r>
            <a:r>
              <a:rPr lang="pl-PL" dirty="0"/>
              <a:t>, zabezpiecz włazy i wyloty instalacji kanalizacyjnej.</a:t>
            </a:r>
          </a:p>
          <a:p>
            <a:pPr marL="342900" indent="-342900">
              <a:buFont typeface="+mj-lt"/>
              <a:buAutoNum type="arabicParenR"/>
            </a:pPr>
            <a:r>
              <a:rPr lang="pl-PL" dirty="0"/>
              <a:t> </a:t>
            </a:r>
            <a:r>
              <a:rPr lang="pl-PL" sz="2000" b="1" dirty="0"/>
              <a:t>Zaparkuj pojazdy </a:t>
            </a:r>
            <a:r>
              <a:rPr lang="pl-PL" dirty="0"/>
              <a:t>w bezpiecznym miejscu,</a:t>
            </a:r>
            <a:br>
              <a:rPr lang="pl-PL" dirty="0"/>
            </a:br>
            <a:r>
              <a:rPr lang="pl-PL" dirty="0"/>
              <a:t>nie blokuj dróg.</a:t>
            </a:r>
          </a:p>
          <a:p>
            <a:pPr marL="342900" indent="-342900">
              <a:buFont typeface="+mj-lt"/>
              <a:buAutoNum type="arabicParenR"/>
            </a:pPr>
            <a:r>
              <a:rPr lang="pl-PL" dirty="0"/>
              <a:t> </a:t>
            </a:r>
            <a:r>
              <a:rPr lang="pl-PL" sz="2000" b="1" dirty="0"/>
              <a:t>Przygotuj zwierzęta </a:t>
            </a:r>
            <a:r>
              <a:rPr lang="pl-PL" dirty="0"/>
              <a:t>do ewakuacji.</a:t>
            </a:r>
          </a:p>
        </p:txBody>
      </p:sp>
      <p:sp>
        <p:nvSpPr>
          <p:cNvPr id="2" name="Tytuł 4">
            <a:extLst>
              <a:ext uri="{FF2B5EF4-FFF2-40B4-BE49-F238E27FC236}">
                <a16:creationId xmlns:a16="http://schemas.microsoft.com/office/drawing/2014/main" id="{7A657E71-32E2-5F37-F31F-01288910DEF8}"/>
              </a:ext>
            </a:extLst>
          </p:cNvPr>
          <p:cNvSpPr txBox="1">
            <a:spLocks/>
          </p:cNvSpPr>
          <p:nvPr/>
        </p:nvSpPr>
        <p:spPr>
          <a:xfrm>
            <a:off x="6308996" y="482600"/>
            <a:ext cx="4825976"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POWÓDŹ</a:t>
            </a:r>
          </a:p>
        </p:txBody>
      </p:sp>
      <p:cxnSp>
        <p:nvCxnSpPr>
          <p:cNvPr id="3" name="Łącznik prosty 2">
            <a:extLst>
              <a:ext uri="{FF2B5EF4-FFF2-40B4-BE49-F238E27FC236}">
                <a16:creationId xmlns:a16="http://schemas.microsoft.com/office/drawing/2014/main" id="{3DFE369F-FC2C-4C98-E7F8-5795737DA3B5}"/>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graphicFrame>
        <p:nvGraphicFramePr>
          <p:cNvPr id="13" name="Tabela 12">
            <a:extLst>
              <a:ext uri="{FF2B5EF4-FFF2-40B4-BE49-F238E27FC236}">
                <a16:creationId xmlns:a16="http://schemas.microsoft.com/office/drawing/2014/main" id="{13369A14-0DBB-1EE3-1601-2E0C8B97C370}"/>
              </a:ext>
            </a:extLst>
          </p:cNvPr>
          <p:cNvGraphicFramePr>
            <a:graphicFrameLocks noGrp="1"/>
          </p:cNvGraphicFramePr>
          <p:nvPr>
            <p:extLst>
              <p:ext uri="{D42A27DB-BD31-4B8C-83A1-F6EECF244321}">
                <p14:modId xmlns:p14="http://schemas.microsoft.com/office/powerpoint/2010/main" val="3041733115"/>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21" name="Grafika 20">
            <a:extLst>
              <a:ext uri="{FF2B5EF4-FFF2-40B4-BE49-F238E27FC236}">
                <a16:creationId xmlns:a16="http://schemas.microsoft.com/office/drawing/2014/main" id="{605E3475-9699-0D72-C79E-3644F93DAB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54453" y="4088905"/>
            <a:ext cx="5053488" cy="2489695"/>
          </a:xfrm>
          <a:prstGeom prst="rect">
            <a:avLst/>
          </a:prstGeom>
        </p:spPr>
      </p:pic>
      <p:sp>
        <p:nvSpPr>
          <p:cNvPr id="29" name="Symbol zastępczy tekstu 6">
            <a:extLst>
              <a:ext uri="{FF2B5EF4-FFF2-40B4-BE49-F238E27FC236}">
                <a16:creationId xmlns:a16="http://schemas.microsoft.com/office/drawing/2014/main" id="{A17D7356-C700-E873-B350-F5B405A50950}"/>
              </a:ext>
            </a:extLst>
          </p:cNvPr>
          <p:cNvSpPr>
            <a:spLocks noGrp="1"/>
          </p:cNvSpPr>
          <p:nvPr>
            <p:ph type="body" sz="half" idx="2"/>
          </p:nvPr>
        </p:nvSpPr>
        <p:spPr>
          <a:xfrm>
            <a:off x="6308996" y="2108200"/>
            <a:ext cx="5473535" cy="4267200"/>
          </a:xfrm>
        </p:spPr>
        <p:txBody>
          <a:bodyPr>
            <a:normAutofit/>
          </a:bodyPr>
          <a:lstStyle/>
          <a:p>
            <a:pPr>
              <a:lnSpc>
                <a:spcPct val="100000"/>
              </a:lnSpc>
              <a:spcBef>
                <a:spcPts val="1800"/>
              </a:spcBef>
            </a:pPr>
            <a:r>
              <a:rPr lang="pl-PL" dirty="0"/>
              <a:t>Słuchaj komunikatów o zagrożeniu.</a:t>
            </a:r>
            <a:br>
              <a:rPr lang="pl-PL" dirty="0"/>
            </a:br>
            <a:r>
              <a:rPr lang="pl-PL" dirty="0"/>
              <a:t>Nie zbliżaj się do wezbranych rzek.</a:t>
            </a:r>
            <a:br>
              <a:rPr lang="pl-PL" dirty="0"/>
            </a:br>
            <a:r>
              <a:rPr lang="pl-PL" dirty="0"/>
              <a:t>Słuchaj poleceń służb.</a:t>
            </a:r>
          </a:p>
        </p:txBody>
      </p:sp>
      <p:pic>
        <p:nvPicPr>
          <p:cNvPr id="30" name="Obraz 29" descr="Obraz zawierający godło, herb, symbol, logo&#10;&#10;Opis wygenerowany automatycznie">
            <a:extLst>
              <a:ext uri="{FF2B5EF4-FFF2-40B4-BE49-F238E27FC236}">
                <a16:creationId xmlns:a16="http://schemas.microsoft.com/office/drawing/2014/main" id="{6328126C-4323-0691-3D8E-430F10E080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2055842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B4906-1D87-79A8-A69B-0D936E52DF62}"/>
            </a:ext>
          </a:extLst>
        </p:cNvPr>
        <p:cNvGrpSpPr/>
        <p:nvPr/>
      </p:nvGrpSpPr>
      <p:grpSpPr>
        <a:xfrm>
          <a:off x="0" y="0"/>
          <a:ext cx="0" cy="0"/>
          <a:chOff x="0" y="0"/>
          <a:chExt cx="0" cy="0"/>
        </a:xfrm>
      </p:grpSpPr>
      <p:sp>
        <p:nvSpPr>
          <p:cNvPr id="2" name="Tytuł 4">
            <a:extLst>
              <a:ext uri="{FF2B5EF4-FFF2-40B4-BE49-F238E27FC236}">
                <a16:creationId xmlns:a16="http://schemas.microsoft.com/office/drawing/2014/main" id="{7DA7CFE4-0077-D2D4-DE2D-238DE46541BC}"/>
              </a:ext>
            </a:extLst>
          </p:cNvPr>
          <p:cNvSpPr txBox="1">
            <a:spLocks/>
          </p:cNvSpPr>
          <p:nvPr/>
        </p:nvSpPr>
        <p:spPr>
          <a:xfrm>
            <a:off x="6308996" y="482600"/>
            <a:ext cx="4825976"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POWÓDŹ</a:t>
            </a:r>
          </a:p>
        </p:txBody>
      </p:sp>
      <p:cxnSp>
        <p:nvCxnSpPr>
          <p:cNvPr id="3" name="Łącznik prosty 2">
            <a:extLst>
              <a:ext uri="{FF2B5EF4-FFF2-40B4-BE49-F238E27FC236}">
                <a16:creationId xmlns:a16="http://schemas.microsoft.com/office/drawing/2014/main" id="{B20125D5-D315-0DAE-E1FE-A35FFB98BD4A}"/>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5" name="Symbol zastępczy tekstu 6">
            <a:extLst>
              <a:ext uri="{FF2B5EF4-FFF2-40B4-BE49-F238E27FC236}">
                <a16:creationId xmlns:a16="http://schemas.microsoft.com/office/drawing/2014/main" id="{6FE91769-94D7-8F6E-E520-4651762187DA}"/>
              </a:ext>
            </a:extLst>
          </p:cNvPr>
          <p:cNvSpPr>
            <a:spLocks noGrp="1"/>
          </p:cNvSpPr>
          <p:nvPr>
            <p:ph type="body" sz="half" idx="2"/>
          </p:nvPr>
        </p:nvSpPr>
        <p:spPr>
          <a:xfrm>
            <a:off x="6308996" y="2108200"/>
            <a:ext cx="5473535" cy="4267200"/>
          </a:xfrm>
        </p:spPr>
        <p:txBody>
          <a:bodyPr>
            <a:normAutofit/>
          </a:bodyPr>
          <a:lstStyle/>
          <a:p>
            <a:pPr>
              <a:lnSpc>
                <a:spcPct val="120000"/>
              </a:lnSpc>
              <a:spcBef>
                <a:spcPts val="1800"/>
              </a:spcBef>
            </a:pPr>
            <a:r>
              <a:rPr lang="pl-PL" dirty="0"/>
              <a:t>Jeżeli ewakuacja nie jest możliwa, </a:t>
            </a:r>
            <a:r>
              <a:rPr lang="pl-PL" sz="2400" b="1" dirty="0"/>
              <a:t>wywieś flagę</a:t>
            </a:r>
            <a:br>
              <a:rPr lang="pl-PL" dirty="0"/>
            </a:br>
            <a:r>
              <a:rPr lang="pl-PL" dirty="0"/>
              <a:t>w widocznym miejscu, aby ratownicy wiedzieli, czego potrzebujesz. </a:t>
            </a:r>
            <a:br>
              <a:rPr lang="pl-PL" dirty="0"/>
            </a:br>
            <a:r>
              <a:rPr lang="pl-PL" dirty="0"/>
              <a:t>Flaga może być zrobiona np. z ubrań.</a:t>
            </a:r>
          </a:p>
          <a:p>
            <a:pPr>
              <a:lnSpc>
                <a:spcPct val="100000"/>
              </a:lnSpc>
              <a:spcBef>
                <a:spcPts val="1800"/>
              </a:spcBef>
            </a:pPr>
            <a:endParaRPr lang="pl-PL" dirty="0"/>
          </a:p>
        </p:txBody>
      </p:sp>
      <p:graphicFrame>
        <p:nvGraphicFramePr>
          <p:cNvPr id="13" name="Tabela 12">
            <a:extLst>
              <a:ext uri="{FF2B5EF4-FFF2-40B4-BE49-F238E27FC236}">
                <a16:creationId xmlns:a16="http://schemas.microsoft.com/office/drawing/2014/main" id="{5AF02E65-5DEA-3D6D-E922-28D94B5418C9}"/>
              </a:ext>
            </a:extLst>
          </p:cNvPr>
          <p:cNvGraphicFramePr>
            <a:graphicFrameLocks noGrp="1"/>
          </p:cNvGraphicFramePr>
          <p:nvPr>
            <p:extLst>
              <p:ext uri="{D42A27DB-BD31-4B8C-83A1-F6EECF244321}">
                <p14:modId xmlns:p14="http://schemas.microsoft.com/office/powerpoint/2010/main" val="3122393766"/>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21" name="Grafika 20">
            <a:extLst>
              <a:ext uri="{FF2B5EF4-FFF2-40B4-BE49-F238E27FC236}">
                <a16:creationId xmlns:a16="http://schemas.microsoft.com/office/drawing/2014/main" id="{60444B0F-42F3-737D-13E5-C98C98744B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54453" y="4088905"/>
            <a:ext cx="5053488" cy="2489695"/>
          </a:xfrm>
          <a:prstGeom prst="rect">
            <a:avLst/>
          </a:prstGeom>
        </p:spPr>
      </p:pic>
      <p:sp>
        <p:nvSpPr>
          <p:cNvPr id="22" name="Schemat blokowy: taśma dziurkowana 21">
            <a:extLst>
              <a:ext uri="{FF2B5EF4-FFF2-40B4-BE49-F238E27FC236}">
                <a16:creationId xmlns:a16="http://schemas.microsoft.com/office/drawing/2014/main" id="{DDE8B5B8-6D1A-C5C8-02BA-96E18EF32C80}"/>
              </a:ext>
            </a:extLst>
          </p:cNvPr>
          <p:cNvSpPr/>
          <p:nvPr/>
        </p:nvSpPr>
        <p:spPr>
          <a:xfrm rot="2274141">
            <a:off x="3911139" y="1453591"/>
            <a:ext cx="1009107" cy="926149"/>
          </a:xfrm>
          <a:prstGeom prst="flowChartPunchedTape">
            <a:avLst/>
          </a:prstGeom>
          <a:solidFill>
            <a:schemeClr val="tx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3" name="Schemat blokowy: taśma dziurkowana 22">
            <a:extLst>
              <a:ext uri="{FF2B5EF4-FFF2-40B4-BE49-F238E27FC236}">
                <a16:creationId xmlns:a16="http://schemas.microsoft.com/office/drawing/2014/main" id="{75780393-89FC-E41D-025C-865C4552B2D2}"/>
              </a:ext>
            </a:extLst>
          </p:cNvPr>
          <p:cNvSpPr/>
          <p:nvPr/>
        </p:nvSpPr>
        <p:spPr>
          <a:xfrm rot="2274141">
            <a:off x="3931322" y="5236976"/>
            <a:ext cx="1009107" cy="926149"/>
          </a:xfrm>
          <a:prstGeom prst="flowChartPunchedTape">
            <a:avLst/>
          </a:prstGeom>
          <a:solidFill>
            <a:srgbClr val="0070C0"/>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4" name="Schemat blokowy: taśma dziurkowana 23">
            <a:extLst>
              <a:ext uri="{FF2B5EF4-FFF2-40B4-BE49-F238E27FC236}">
                <a16:creationId xmlns:a16="http://schemas.microsoft.com/office/drawing/2014/main" id="{36739292-CBFA-B1CB-A2B2-06ECCD36081E}"/>
              </a:ext>
            </a:extLst>
          </p:cNvPr>
          <p:cNvSpPr/>
          <p:nvPr/>
        </p:nvSpPr>
        <p:spPr>
          <a:xfrm rot="2274141">
            <a:off x="3931352" y="3383609"/>
            <a:ext cx="1009107" cy="926149"/>
          </a:xfrm>
          <a:prstGeom prst="flowChartPunchedTape">
            <a:avLst/>
          </a:prstGeom>
          <a:solidFill>
            <a:schemeClr val="bg2">
              <a:lumMod val="60000"/>
              <a:lumOff val="40000"/>
            </a:schemeClr>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cxnSp>
        <p:nvCxnSpPr>
          <p:cNvPr id="26" name="Łącznik prosty 25">
            <a:extLst>
              <a:ext uri="{FF2B5EF4-FFF2-40B4-BE49-F238E27FC236}">
                <a16:creationId xmlns:a16="http://schemas.microsoft.com/office/drawing/2014/main" id="{6539AD0A-FF07-0BC4-92C1-4F0112BDD007}"/>
              </a:ext>
            </a:extLst>
          </p:cNvPr>
          <p:cNvCxnSpPr>
            <a:cxnSpLocks/>
          </p:cNvCxnSpPr>
          <p:nvPr/>
        </p:nvCxnSpPr>
        <p:spPr>
          <a:xfrm rot="2911680">
            <a:off x="3789955" y="1149454"/>
            <a:ext cx="222517" cy="1186077"/>
          </a:xfrm>
          <a:prstGeom prst="line">
            <a:avLst/>
          </a:prstGeom>
          <a:ln w="76200">
            <a:solidFill>
              <a:schemeClr val="bg1"/>
            </a:solidFill>
            <a:miter lim="800000"/>
          </a:ln>
        </p:spPr>
        <p:style>
          <a:lnRef idx="1">
            <a:schemeClr val="accent1"/>
          </a:lnRef>
          <a:fillRef idx="0">
            <a:schemeClr val="accent1"/>
          </a:fillRef>
          <a:effectRef idx="0">
            <a:schemeClr val="accent1"/>
          </a:effectRef>
          <a:fontRef idx="minor">
            <a:schemeClr val="tx1"/>
          </a:fontRef>
        </p:style>
      </p:cxnSp>
      <p:sp>
        <p:nvSpPr>
          <p:cNvPr id="28" name="pole tekstowe 27">
            <a:extLst>
              <a:ext uri="{FF2B5EF4-FFF2-40B4-BE49-F238E27FC236}">
                <a16:creationId xmlns:a16="http://schemas.microsoft.com/office/drawing/2014/main" id="{E428208E-6AD6-C756-6BE5-174D26688896}"/>
              </a:ext>
            </a:extLst>
          </p:cNvPr>
          <p:cNvSpPr txBox="1"/>
          <p:nvPr/>
        </p:nvSpPr>
        <p:spPr>
          <a:xfrm>
            <a:off x="0" y="1174115"/>
            <a:ext cx="3339068" cy="1299330"/>
          </a:xfrm>
          <a:prstGeom prst="rect">
            <a:avLst/>
          </a:prstGeom>
          <a:noFill/>
        </p:spPr>
        <p:txBody>
          <a:bodyPr wrap="square" rtlCol="0">
            <a:spAutoFit/>
          </a:bodyPr>
          <a:lstStyle/>
          <a:p>
            <a:pPr algn="r">
              <a:lnSpc>
                <a:spcPct val="110000"/>
              </a:lnSpc>
              <a:spcAft>
                <a:spcPts val="600"/>
              </a:spcAft>
            </a:pPr>
            <a:r>
              <a:rPr lang="pl-PL" sz="2000" b="1" dirty="0">
                <a:solidFill>
                  <a:schemeClr val="bg1"/>
                </a:solidFill>
              </a:rPr>
              <a:t>KOLOR BIAŁY</a:t>
            </a:r>
          </a:p>
          <a:p>
            <a:pPr algn="r">
              <a:lnSpc>
                <a:spcPct val="110000"/>
              </a:lnSpc>
            </a:pPr>
            <a:r>
              <a:rPr lang="pl-PL" sz="1600" dirty="0">
                <a:solidFill>
                  <a:schemeClr val="bg1"/>
                </a:solidFill>
              </a:rPr>
              <a:t>Potrzeba ewakuacji.</a:t>
            </a:r>
          </a:p>
          <a:p>
            <a:pPr algn="r">
              <a:lnSpc>
                <a:spcPct val="110000"/>
              </a:lnSpc>
            </a:pPr>
            <a:r>
              <a:rPr lang="pl-PL" sz="1600" dirty="0">
                <a:solidFill>
                  <a:schemeClr val="bg1"/>
                </a:solidFill>
              </a:rPr>
              <a:t>Chcesz opuścić miejsce,</a:t>
            </a:r>
            <a:br>
              <a:rPr lang="pl-PL" sz="1600" dirty="0">
                <a:solidFill>
                  <a:schemeClr val="bg1"/>
                </a:solidFill>
              </a:rPr>
            </a:br>
            <a:r>
              <a:rPr lang="pl-PL" sz="1600" dirty="0">
                <a:solidFill>
                  <a:schemeClr val="bg1"/>
                </a:solidFill>
              </a:rPr>
              <a:t>w którym jesteś.</a:t>
            </a:r>
          </a:p>
        </p:txBody>
      </p:sp>
      <p:cxnSp>
        <p:nvCxnSpPr>
          <p:cNvPr id="12" name="Łącznik prosty 11">
            <a:extLst>
              <a:ext uri="{FF2B5EF4-FFF2-40B4-BE49-F238E27FC236}">
                <a16:creationId xmlns:a16="http://schemas.microsoft.com/office/drawing/2014/main" id="{AEEE02E0-D0C9-3D60-FC44-C8F7E32851C5}"/>
              </a:ext>
            </a:extLst>
          </p:cNvPr>
          <p:cNvCxnSpPr>
            <a:cxnSpLocks/>
          </p:cNvCxnSpPr>
          <p:nvPr/>
        </p:nvCxnSpPr>
        <p:spPr>
          <a:xfrm rot="2911680">
            <a:off x="3789955" y="3086017"/>
            <a:ext cx="222517" cy="1186077"/>
          </a:xfrm>
          <a:prstGeom prst="line">
            <a:avLst/>
          </a:prstGeom>
          <a:ln w="7620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14" name="Łącznik prosty 13">
            <a:extLst>
              <a:ext uri="{FF2B5EF4-FFF2-40B4-BE49-F238E27FC236}">
                <a16:creationId xmlns:a16="http://schemas.microsoft.com/office/drawing/2014/main" id="{591EBA06-34A8-4471-4AE9-ABB76B457501}"/>
              </a:ext>
            </a:extLst>
          </p:cNvPr>
          <p:cNvCxnSpPr>
            <a:cxnSpLocks/>
          </p:cNvCxnSpPr>
          <p:nvPr/>
        </p:nvCxnSpPr>
        <p:spPr>
          <a:xfrm rot="2911680">
            <a:off x="3797899" y="4911263"/>
            <a:ext cx="222517" cy="1186077"/>
          </a:xfrm>
          <a:prstGeom prst="line">
            <a:avLst/>
          </a:prstGeom>
          <a:ln w="76200">
            <a:solidFill>
              <a:schemeClr val="bg1"/>
            </a:solidFill>
            <a:miter lim="800000"/>
          </a:ln>
        </p:spPr>
        <p:style>
          <a:lnRef idx="1">
            <a:schemeClr val="accent1"/>
          </a:lnRef>
          <a:fillRef idx="0">
            <a:schemeClr val="accent1"/>
          </a:fillRef>
          <a:effectRef idx="0">
            <a:schemeClr val="accent1"/>
          </a:effectRef>
          <a:fontRef idx="minor">
            <a:schemeClr val="tx1"/>
          </a:fontRef>
        </p:style>
      </p:cxnSp>
      <p:sp>
        <p:nvSpPr>
          <p:cNvPr id="16" name="Schemat blokowy: taśma dziurkowana 15">
            <a:extLst>
              <a:ext uri="{FF2B5EF4-FFF2-40B4-BE49-F238E27FC236}">
                <a16:creationId xmlns:a16="http://schemas.microsoft.com/office/drawing/2014/main" id="{75E4092B-C32F-92B8-B953-A5CFCFCCADC2}"/>
              </a:ext>
            </a:extLst>
          </p:cNvPr>
          <p:cNvSpPr/>
          <p:nvPr/>
        </p:nvSpPr>
        <p:spPr>
          <a:xfrm rot="18110038">
            <a:off x="8235086" y="5495304"/>
            <a:ext cx="260287" cy="238889"/>
          </a:xfrm>
          <a:prstGeom prst="flowChartPunchedTape">
            <a:avLst/>
          </a:prstGeom>
          <a:solidFill>
            <a:schemeClr val="bg2">
              <a:lumMod val="60000"/>
              <a:lumOff val="40000"/>
            </a:schemeClr>
          </a:solid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cxnSp>
        <p:nvCxnSpPr>
          <p:cNvPr id="17" name="Łącznik prosty 16">
            <a:extLst>
              <a:ext uri="{FF2B5EF4-FFF2-40B4-BE49-F238E27FC236}">
                <a16:creationId xmlns:a16="http://schemas.microsoft.com/office/drawing/2014/main" id="{7A5E6A5E-12CD-95CF-94FD-9E639C07972F}"/>
              </a:ext>
            </a:extLst>
          </p:cNvPr>
          <p:cNvCxnSpPr>
            <a:cxnSpLocks/>
          </p:cNvCxnSpPr>
          <p:nvPr/>
        </p:nvCxnSpPr>
        <p:spPr>
          <a:xfrm>
            <a:off x="8326660" y="5445494"/>
            <a:ext cx="241520" cy="143746"/>
          </a:xfrm>
          <a:prstGeom prst="line">
            <a:avLst/>
          </a:prstGeom>
          <a:ln w="19050">
            <a:solidFill>
              <a:schemeClr val="bg1"/>
            </a:solidFill>
            <a:miter lim="800000"/>
          </a:ln>
        </p:spPr>
        <p:style>
          <a:lnRef idx="1">
            <a:schemeClr val="accent1"/>
          </a:lnRef>
          <a:fillRef idx="0">
            <a:schemeClr val="accent1"/>
          </a:fillRef>
          <a:effectRef idx="0">
            <a:schemeClr val="accent1"/>
          </a:effectRef>
          <a:fontRef idx="minor">
            <a:schemeClr val="tx1"/>
          </a:fontRef>
        </p:style>
      </p:cxnSp>
      <p:sp>
        <p:nvSpPr>
          <p:cNvPr id="30" name="pole tekstowe 29">
            <a:extLst>
              <a:ext uri="{FF2B5EF4-FFF2-40B4-BE49-F238E27FC236}">
                <a16:creationId xmlns:a16="http://schemas.microsoft.com/office/drawing/2014/main" id="{2710997D-B7EE-6953-CF9E-8B46164968FF}"/>
              </a:ext>
            </a:extLst>
          </p:cNvPr>
          <p:cNvSpPr txBox="1"/>
          <p:nvPr/>
        </p:nvSpPr>
        <p:spPr>
          <a:xfrm>
            <a:off x="0" y="3109557"/>
            <a:ext cx="3339068" cy="1299330"/>
          </a:xfrm>
          <a:prstGeom prst="rect">
            <a:avLst/>
          </a:prstGeom>
          <a:noFill/>
        </p:spPr>
        <p:txBody>
          <a:bodyPr wrap="square" rtlCol="0">
            <a:spAutoFit/>
          </a:bodyPr>
          <a:lstStyle/>
          <a:p>
            <a:pPr algn="r">
              <a:lnSpc>
                <a:spcPct val="110000"/>
              </a:lnSpc>
              <a:spcAft>
                <a:spcPts val="600"/>
              </a:spcAft>
            </a:pPr>
            <a:r>
              <a:rPr lang="pl-PL" sz="2000" b="1" dirty="0">
                <a:solidFill>
                  <a:schemeClr val="bg1"/>
                </a:solidFill>
              </a:rPr>
              <a:t>KOLOR CZERWONY</a:t>
            </a:r>
          </a:p>
          <a:p>
            <a:pPr algn="r">
              <a:lnSpc>
                <a:spcPct val="110000"/>
              </a:lnSpc>
            </a:pPr>
            <a:r>
              <a:rPr lang="pl-PL" sz="1600" dirty="0">
                <a:solidFill>
                  <a:schemeClr val="bg1"/>
                </a:solidFill>
              </a:rPr>
              <a:t>Potrzeba pomocy medycznej.</a:t>
            </a:r>
          </a:p>
          <a:p>
            <a:pPr algn="r">
              <a:lnSpc>
                <a:spcPct val="110000"/>
              </a:lnSpc>
            </a:pPr>
            <a:r>
              <a:rPr lang="pl-PL" sz="1600" dirty="0">
                <a:solidFill>
                  <a:schemeClr val="bg1"/>
                </a:solidFill>
              </a:rPr>
              <a:t>Prosisz o lekarza lub inną formę pomocy medycznej.</a:t>
            </a:r>
          </a:p>
        </p:txBody>
      </p:sp>
      <p:sp>
        <p:nvSpPr>
          <p:cNvPr id="31" name="pole tekstowe 30">
            <a:extLst>
              <a:ext uri="{FF2B5EF4-FFF2-40B4-BE49-F238E27FC236}">
                <a16:creationId xmlns:a16="http://schemas.microsoft.com/office/drawing/2014/main" id="{26DDE835-3C85-C238-EB72-556EAE3577C3}"/>
              </a:ext>
            </a:extLst>
          </p:cNvPr>
          <p:cNvSpPr txBox="1"/>
          <p:nvPr/>
        </p:nvSpPr>
        <p:spPr>
          <a:xfrm>
            <a:off x="-74" y="4989046"/>
            <a:ext cx="3339068" cy="1028487"/>
          </a:xfrm>
          <a:prstGeom prst="rect">
            <a:avLst/>
          </a:prstGeom>
          <a:noFill/>
        </p:spPr>
        <p:txBody>
          <a:bodyPr wrap="square" rtlCol="0">
            <a:spAutoFit/>
          </a:bodyPr>
          <a:lstStyle/>
          <a:p>
            <a:pPr algn="r">
              <a:lnSpc>
                <a:spcPct val="110000"/>
              </a:lnSpc>
              <a:spcAft>
                <a:spcPts val="600"/>
              </a:spcAft>
            </a:pPr>
            <a:r>
              <a:rPr lang="pl-PL" sz="2000" b="1" dirty="0">
                <a:solidFill>
                  <a:schemeClr val="bg1"/>
                </a:solidFill>
              </a:rPr>
              <a:t>KOLOR NIEBIESKI</a:t>
            </a:r>
          </a:p>
          <a:p>
            <a:pPr algn="r">
              <a:lnSpc>
                <a:spcPct val="110000"/>
              </a:lnSpc>
            </a:pPr>
            <a:r>
              <a:rPr lang="pl-PL" sz="1600" dirty="0">
                <a:solidFill>
                  <a:schemeClr val="bg1"/>
                </a:solidFill>
              </a:rPr>
              <a:t>Potrzeba wody i żywności.</a:t>
            </a:r>
          </a:p>
          <a:p>
            <a:pPr algn="r">
              <a:lnSpc>
                <a:spcPct val="110000"/>
              </a:lnSpc>
            </a:pPr>
            <a:r>
              <a:rPr lang="pl-PL" sz="1600" dirty="0">
                <a:solidFill>
                  <a:schemeClr val="bg1"/>
                </a:solidFill>
              </a:rPr>
              <a:t>Prosisz o jedzenie i wodę.</a:t>
            </a:r>
          </a:p>
        </p:txBody>
      </p:sp>
      <p:pic>
        <p:nvPicPr>
          <p:cNvPr id="46" name="Grafika 45">
            <a:extLst>
              <a:ext uri="{FF2B5EF4-FFF2-40B4-BE49-F238E27FC236}">
                <a16:creationId xmlns:a16="http://schemas.microsoft.com/office/drawing/2014/main" id="{CCE6E534-A977-88B2-6176-51AE4159221F}"/>
              </a:ext>
            </a:extLst>
          </p:cNvPr>
          <p:cNvPicPr>
            <a:picLocks noChangeAspect="1"/>
          </p:cNvPicPr>
          <p:nvPr/>
        </p:nvPicPr>
        <p:blipFill>
          <a:blip r:embed="rId5">
            <a:extLst>
              <a:ext uri="{96DAC541-7B7A-43D3-8B79-37D633B846F1}">
                <asvg:svgBlip xmlns:asvg="http://schemas.microsoft.com/office/drawing/2016/SVG/main" r:embed="rId6"/>
              </a:ext>
            </a:extLst>
          </a:blip>
          <a:srcRect b="73681"/>
          <a:stretch>
            <a:fillRect/>
          </a:stretch>
        </p:blipFill>
        <p:spPr>
          <a:xfrm>
            <a:off x="874003" y="985769"/>
            <a:ext cx="687616" cy="643031"/>
          </a:xfrm>
          <a:prstGeom prst="rect">
            <a:avLst/>
          </a:prstGeom>
        </p:spPr>
      </p:pic>
      <p:pic>
        <p:nvPicPr>
          <p:cNvPr id="47" name="Grafika 46">
            <a:extLst>
              <a:ext uri="{FF2B5EF4-FFF2-40B4-BE49-F238E27FC236}">
                <a16:creationId xmlns:a16="http://schemas.microsoft.com/office/drawing/2014/main" id="{046B74E7-9F97-D9F7-1843-340CAAB8846D}"/>
              </a:ext>
            </a:extLst>
          </p:cNvPr>
          <p:cNvPicPr>
            <a:picLocks noChangeAspect="1"/>
          </p:cNvPicPr>
          <p:nvPr/>
        </p:nvPicPr>
        <p:blipFill>
          <a:blip r:embed="rId5">
            <a:extLst>
              <a:ext uri="{96DAC541-7B7A-43D3-8B79-37D633B846F1}">
                <asvg:svgBlip xmlns:asvg="http://schemas.microsoft.com/office/drawing/2016/SVG/main" r:embed="rId6"/>
              </a:ext>
            </a:extLst>
          </a:blip>
          <a:srcRect t="34418" b="36109"/>
          <a:stretch>
            <a:fillRect/>
          </a:stretch>
        </p:blipFill>
        <p:spPr>
          <a:xfrm>
            <a:off x="188307" y="2842909"/>
            <a:ext cx="687616" cy="720080"/>
          </a:xfrm>
          <a:prstGeom prst="rect">
            <a:avLst/>
          </a:prstGeom>
        </p:spPr>
      </p:pic>
      <p:pic>
        <p:nvPicPr>
          <p:cNvPr id="48" name="Grafika 47">
            <a:extLst>
              <a:ext uri="{FF2B5EF4-FFF2-40B4-BE49-F238E27FC236}">
                <a16:creationId xmlns:a16="http://schemas.microsoft.com/office/drawing/2014/main" id="{2B88DD65-9A8C-BB1A-FDB4-DFB85DFBEE00}"/>
              </a:ext>
            </a:extLst>
          </p:cNvPr>
          <p:cNvPicPr>
            <a:picLocks noChangeAspect="1"/>
          </p:cNvPicPr>
          <p:nvPr/>
        </p:nvPicPr>
        <p:blipFill>
          <a:blip r:embed="rId5">
            <a:extLst>
              <a:ext uri="{96DAC541-7B7A-43D3-8B79-37D633B846F1}">
                <asvg:svgBlip xmlns:asvg="http://schemas.microsoft.com/office/drawing/2016/SVG/main" r:embed="rId6"/>
              </a:ext>
            </a:extLst>
          </a:blip>
          <a:srcRect t="72863" b="-5284"/>
          <a:stretch>
            <a:fillRect/>
          </a:stretch>
        </p:blipFill>
        <p:spPr>
          <a:xfrm>
            <a:off x="406294" y="4628657"/>
            <a:ext cx="687616" cy="792088"/>
          </a:xfrm>
          <a:prstGeom prst="rect">
            <a:avLst/>
          </a:prstGeom>
        </p:spPr>
      </p:pic>
      <p:pic>
        <p:nvPicPr>
          <p:cNvPr id="49" name="Obraz 48" descr="Obraz zawierający godło, herb, symbol, logo&#10;&#10;Opis wygenerowany automatycznie">
            <a:extLst>
              <a:ext uri="{FF2B5EF4-FFF2-40B4-BE49-F238E27FC236}">
                <a16:creationId xmlns:a16="http://schemas.microsoft.com/office/drawing/2014/main" id="{12403347-8D51-AFAA-06DD-B160C68739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2215375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9EB80-9B99-61F6-6273-9DB66D64E98C}"/>
            </a:ext>
          </a:extLst>
        </p:cNvPr>
        <p:cNvGrpSpPr/>
        <p:nvPr/>
      </p:nvGrpSpPr>
      <p:grpSpPr>
        <a:xfrm>
          <a:off x="0" y="0"/>
          <a:ext cx="0" cy="0"/>
          <a:chOff x="0" y="0"/>
          <a:chExt cx="0" cy="0"/>
        </a:xfrm>
      </p:grpSpPr>
      <p:cxnSp>
        <p:nvCxnSpPr>
          <p:cNvPr id="22" name="Łącznik prosty 21">
            <a:extLst>
              <a:ext uri="{FF2B5EF4-FFF2-40B4-BE49-F238E27FC236}">
                <a16:creationId xmlns:a16="http://schemas.microsoft.com/office/drawing/2014/main" id="{34090F17-DDAB-49BB-7C09-55565FDA1178}"/>
              </a:ext>
            </a:extLst>
          </p:cNvPr>
          <p:cNvCxnSpPr>
            <a:cxnSpLocks/>
          </p:cNvCxnSpPr>
          <p:nvPr/>
        </p:nvCxnSpPr>
        <p:spPr>
          <a:xfrm>
            <a:off x="7966620"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7" name="pole tekstowe 6">
            <a:extLst>
              <a:ext uri="{FF2B5EF4-FFF2-40B4-BE49-F238E27FC236}">
                <a16:creationId xmlns:a16="http://schemas.microsoft.com/office/drawing/2014/main" id="{FB8E8C45-1EB4-B81E-396C-7DF7D4392AD6}"/>
              </a:ext>
            </a:extLst>
          </p:cNvPr>
          <p:cNvSpPr txBox="1"/>
          <p:nvPr/>
        </p:nvSpPr>
        <p:spPr>
          <a:xfrm>
            <a:off x="1971694" y="5088910"/>
            <a:ext cx="3888432" cy="1626023"/>
          </a:xfrm>
          <a:prstGeom prst="rect">
            <a:avLst/>
          </a:prstGeom>
          <a:noFill/>
        </p:spPr>
        <p:txBody>
          <a:bodyPr wrap="square" rtlCol="0">
            <a:spAutoFit/>
          </a:bodyPr>
          <a:lstStyle/>
          <a:p>
            <a:pPr>
              <a:lnSpc>
                <a:spcPct val="90000"/>
              </a:lnSpc>
              <a:spcAft>
                <a:spcPts val="1200"/>
              </a:spcAft>
            </a:pPr>
            <a:r>
              <a:rPr lang="pl-PL" sz="2800" b="1" dirty="0">
                <a:solidFill>
                  <a:schemeClr val="bg1"/>
                </a:solidFill>
              </a:rPr>
              <a:t>PAMIĘTAJ!</a:t>
            </a:r>
          </a:p>
          <a:p>
            <a:pPr>
              <a:lnSpc>
                <a:spcPct val="110000"/>
              </a:lnSpc>
            </a:pPr>
            <a:r>
              <a:rPr lang="pl-PL" sz="1800" b="1" dirty="0">
                <a:solidFill>
                  <a:schemeClr val="bg1"/>
                </a:solidFill>
              </a:rPr>
              <a:t>JEŚLI NIE OCZEKUJESZ NA POMOC</a:t>
            </a:r>
          </a:p>
          <a:p>
            <a:pPr>
              <a:lnSpc>
                <a:spcPct val="110000"/>
              </a:lnSpc>
            </a:pPr>
            <a:r>
              <a:rPr lang="pl-PL" sz="1800" b="1" dirty="0">
                <a:solidFill>
                  <a:schemeClr val="bg1"/>
                </a:solidFill>
              </a:rPr>
              <a:t>ŚMIGŁOWCA, </a:t>
            </a:r>
            <a:r>
              <a:rPr lang="pl-PL" b="1" dirty="0">
                <a:solidFill>
                  <a:schemeClr val="bg2">
                    <a:lumMod val="60000"/>
                    <a:lumOff val="40000"/>
                  </a:schemeClr>
                </a:solidFill>
              </a:rPr>
              <a:t>NIE MACHAJ</a:t>
            </a:r>
          </a:p>
          <a:p>
            <a:pPr>
              <a:lnSpc>
                <a:spcPct val="110000"/>
              </a:lnSpc>
            </a:pPr>
            <a:r>
              <a:rPr lang="pl-PL" sz="1800" b="1" dirty="0">
                <a:solidFill>
                  <a:schemeClr val="bg1"/>
                </a:solidFill>
              </a:rPr>
              <a:t>DO NADLATUJĄCEJ ZAŁOGI</a:t>
            </a:r>
          </a:p>
        </p:txBody>
      </p:sp>
      <p:pic>
        <p:nvPicPr>
          <p:cNvPr id="10" name="Grafika 9">
            <a:extLst>
              <a:ext uri="{FF2B5EF4-FFF2-40B4-BE49-F238E27FC236}">
                <a16:creationId xmlns:a16="http://schemas.microsoft.com/office/drawing/2014/main" id="{409C78F6-48D8-D2CC-2CF2-0A80391FD7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0539" y="5137787"/>
            <a:ext cx="1546985" cy="1499017"/>
          </a:xfrm>
          <a:prstGeom prst="rect">
            <a:avLst/>
          </a:prstGeom>
        </p:spPr>
      </p:pic>
      <p:sp>
        <p:nvSpPr>
          <p:cNvPr id="14" name="pole tekstowe 13">
            <a:extLst>
              <a:ext uri="{FF2B5EF4-FFF2-40B4-BE49-F238E27FC236}">
                <a16:creationId xmlns:a16="http://schemas.microsoft.com/office/drawing/2014/main" id="{B9EF4425-20F1-C5AF-E6D5-E522AD358DCB}"/>
              </a:ext>
            </a:extLst>
          </p:cNvPr>
          <p:cNvSpPr txBox="1"/>
          <p:nvPr/>
        </p:nvSpPr>
        <p:spPr>
          <a:xfrm>
            <a:off x="1421172" y="3487525"/>
            <a:ext cx="1520060" cy="954172"/>
          </a:xfrm>
          <a:prstGeom prst="rect">
            <a:avLst/>
          </a:prstGeom>
          <a:noFill/>
        </p:spPr>
        <p:txBody>
          <a:bodyPr wrap="square" rtlCol="0">
            <a:spAutoFit/>
          </a:bodyPr>
          <a:lstStyle/>
          <a:p>
            <a:pPr algn="ctr">
              <a:lnSpc>
                <a:spcPct val="110000"/>
              </a:lnSpc>
            </a:pPr>
            <a:r>
              <a:rPr lang="pl-PL" b="1" dirty="0">
                <a:solidFill>
                  <a:schemeClr val="bg2">
                    <a:lumMod val="60000"/>
                    <a:lumOff val="40000"/>
                  </a:schemeClr>
                </a:solidFill>
              </a:rPr>
              <a:t>TAK!</a:t>
            </a:r>
          </a:p>
          <a:p>
            <a:pPr algn="ctr">
              <a:lnSpc>
                <a:spcPct val="110000"/>
              </a:lnSpc>
            </a:pPr>
            <a:r>
              <a:rPr lang="pl-PL" sz="1400" b="1" dirty="0">
                <a:solidFill>
                  <a:schemeClr val="bg2">
                    <a:lumMod val="60000"/>
                    <a:lumOff val="40000"/>
                  </a:schemeClr>
                </a:solidFill>
              </a:rPr>
              <a:t>POTRZEBUJEMY</a:t>
            </a:r>
            <a:br>
              <a:rPr lang="pl-PL" sz="1400" b="1" dirty="0">
                <a:solidFill>
                  <a:schemeClr val="bg2">
                    <a:lumMod val="60000"/>
                    <a:lumOff val="40000"/>
                  </a:schemeClr>
                </a:solidFill>
              </a:rPr>
            </a:br>
            <a:r>
              <a:rPr lang="pl-PL" sz="1400" b="1" dirty="0">
                <a:solidFill>
                  <a:schemeClr val="bg2">
                    <a:lumMod val="60000"/>
                    <a:lumOff val="40000"/>
                  </a:schemeClr>
                </a:solidFill>
              </a:rPr>
              <a:t>POMOCY</a:t>
            </a:r>
          </a:p>
        </p:txBody>
      </p:sp>
      <p:sp>
        <p:nvSpPr>
          <p:cNvPr id="15" name="pole tekstowe 14">
            <a:extLst>
              <a:ext uri="{FF2B5EF4-FFF2-40B4-BE49-F238E27FC236}">
                <a16:creationId xmlns:a16="http://schemas.microsoft.com/office/drawing/2014/main" id="{67019DE7-7B48-34E3-4EF1-7C44C5BE3FAA}"/>
              </a:ext>
            </a:extLst>
          </p:cNvPr>
          <p:cNvSpPr txBox="1"/>
          <p:nvPr/>
        </p:nvSpPr>
        <p:spPr>
          <a:xfrm>
            <a:off x="2893306" y="3476840"/>
            <a:ext cx="1924900" cy="954172"/>
          </a:xfrm>
          <a:prstGeom prst="rect">
            <a:avLst/>
          </a:prstGeom>
          <a:noFill/>
        </p:spPr>
        <p:txBody>
          <a:bodyPr wrap="square" rtlCol="0">
            <a:spAutoFit/>
          </a:bodyPr>
          <a:lstStyle/>
          <a:p>
            <a:pPr algn="ctr">
              <a:lnSpc>
                <a:spcPct val="110000"/>
              </a:lnSpc>
            </a:pPr>
            <a:r>
              <a:rPr lang="pl-PL" b="1" dirty="0">
                <a:solidFill>
                  <a:schemeClr val="bg1"/>
                </a:solidFill>
              </a:rPr>
              <a:t>NIE!</a:t>
            </a:r>
          </a:p>
          <a:p>
            <a:pPr algn="ctr">
              <a:lnSpc>
                <a:spcPct val="110000"/>
              </a:lnSpc>
            </a:pPr>
            <a:r>
              <a:rPr lang="pl-PL" sz="1400" b="1" dirty="0">
                <a:solidFill>
                  <a:schemeClr val="bg1"/>
                </a:solidFill>
              </a:rPr>
              <a:t>NIE POTRZEBUJEMY</a:t>
            </a:r>
            <a:br>
              <a:rPr lang="pl-PL" sz="1400" b="1" dirty="0">
                <a:solidFill>
                  <a:schemeClr val="bg1"/>
                </a:solidFill>
              </a:rPr>
            </a:br>
            <a:r>
              <a:rPr lang="pl-PL" sz="1400" b="1" dirty="0">
                <a:solidFill>
                  <a:schemeClr val="bg1"/>
                </a:solidFill>
              </a:rPr>
              <a:t>POMOCY</a:t>
            </a:r>
          </a:p>
        </p:txBody>
      </p:sp>
      <p:sp>
        <p:nvSpPr>
          <p:cNvPr id="19" name="pole tekstowe 18">
            <a:extLst>
              <a:ext uri="{FF2B5EF4-FFF2-40B4-BE49-F238E27FC236}">
                <a16:creationId xmlns:a16="http://schemas.microsoft.com/office/drawing/2014/main" id="{63A96A52-2A03-AB50-9096-CCEF34A7FA7E}"/>
              </a:ext>
            </a:extLst>
          </p:cNvPr>
          <p:cNvSpPr txBox="1"/>
          <p:nvPr/>
        </p:nvSpPr>
        <p:spPr>
          <a:xfrm>
            <a:off x="89598" y="1165742"/>
            <a:ext cx="1901799" cy="258532"/>
          </a:xfrm>
          <a:prstGeom prst="rect">
            <a:avLst/>
          </a:prstGeom>
          <a:noFill/>
        </p:spPr>
        <p:txBody>
          <a:bodyPr wrap="square" rtlCol="0">
            <a:spAutoFit/>
          </a:bodyPr>
          <a:lstStyle/>
          <a:p>
            <a:pPr>
              <a:lnSpc>
                <a:spcPct val="90000"/>
              </a:lnSpc>
            </a:pPr>
            <a:r>
              <a:rPr lang="pl-PL" sz="1200" dirty="0">
                <a:solidFill>
                  <a:schemeClr val="bg1"/>
                </a:solidFill>
              </a:rPr>
              <a:t>uniesienie rąk w górę</a:t>
            </a:r>
            <a:endParaRPr lang="pl-PL" sz="1000" dirty="0">
              <a:solidFill>
                <a:schemeClr val="bg1"/>
              </a:solidFill>
            </a:endParaRPr>
          </a:p>
        </p:txBody>
      </p:sp>
      <p:sp>
        <p:nvSpPr>
          <p:cNvPr id="21" name="pole tekstowe 20">
            <a:extLst>
              <a:ext uri="{FF2B5EF4-FFF2-40B4-BE49-F238E27FC236}">
                <a16:creationId xmlns:a16="http://schemas.microsoft.com/office/drawing/2014/main" id="{ED9375A6-1344-56C3-695A-3EB2657D804E}"/>
              </a:ext>
            </a:extLst>
          </p:cNvPr>
          <p:cNvSpPr txBox="1"/>
          <p:nvPr/>
        </p:nvSpPr>
        <p:spPr>
          <a:xfrm>
            <a:off x="4216939" y="1169393"/>
            <a:ext cx="2237514" cy="443198"/>
          </a:xfrm>
          <a:prstGeom prst="rect">
            <a:avLst/>
          </a:prstGeom>
          <a:noFill/>
        </p:spPr>
        <p:txBody>
          <a:bodyPr wrap="square" rtlCol="0">
            <a:spAutoFit/>
          </a:bodyPr>
          <a:lstStyle/>
          <a:p>
            <a:pPr>
              <a:lnSpc>
                <a:spcPct val="90000"/>
              </a:lnSpc>
            </a:pPr>
            <a:r>
              <a:rPr lang="pl-PL" sz="1200" dirty="0">
                <a:solidFill>
                  <a:schemeClr val="bg1"/>
                </a:solidFill>
              </a:rPr>
              <a:t>uniesienie prawej ręki w gó</a:t>
            </a:r>
            <a:r>
              <a:rPr lang="pl-PL" sz="1200" dirty="0"/>
              <a:t>rę</a:t>
            </a:r>
            <a:r>
              <a:rPr lang="pl-PL" sz="1200" dirty="0">
                <a:solidFill>
                  <a:schemeClr val="bg1"/>
                </a:solidFill>
              </a:rPr>
              <a:t>,</a:t>
            </a:r>
          </a:p>
          <a:p>
            <a:r>
              <a:rPr lang="pl-PL" sz="1200" dirty="0">
                <a:solidFill>
                  <a:schemeClr val="bg1"/>
                </a:solidFill>
              </a:rPr>
              <a:t>opuszczenie ręki lewej</a:t>
            </a:r>
            <a:endParaRPr lang="pl-PL" sz="1000" dirty="0">
              <a:solidFill>
                <a:schemeClr val="bg1"/>
              </a:solidFill>
            </a:endParaRPr>
          </a:p>
        </p:txBody>
      </p:sp>
      <p:sp>
        <p:nvSpPr>
          <p:cNvPr id="24" name="Prostokąt: zaokrąglone rogi 23">
            <a:extLst>
              <a:ext uri="{FF2B5EF4-FFF2-40B4-BE49-F238E27FC236}">
                <a16:creationId xmlns:a16="http://schemas.microsoft.com/office/drawing/2014/main" id="{33714121-61D4-27AE-4983-42616793404B}"/>
              </a:ext>
            </a:extLst>
          </p:cNvPr>
          <p:cNvSpPr/>
          <p:nvPr/>
        </p:nvSpPr>
        <p:spPr>
          <a:xfrm>
            <a:off x="1182728" y="1751806"/>
            <a:ext cx="3968390" cy="2901329"/>
          </a:xfrm>
          <a:prstGeom prst="roundRect">
            <a:avLst>
              <a:gd name="adj" fmla="val 6601"/>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v</a:t>
            </a:r>
          </a:p>
        </p:txBody>
      </p:sp>
      <p:sp>
        <p:nvSpPr>
          <p:cNvPr id="27" name="Tytuł 4">
            <a:extLst>
              <a:ext uri="{FF2B5EF4-FFF2-40B4-BE49-F238E27FC236}">
                <a16:creationId xmlns:a16="http://schemas.microsoft.com/office/drawing/2014/main" id="{EBB37D56-D856-D1EA-8AAF-27F5AF6F51BE}"/>
              </a:ext>
            </a:extLst>
          </p:cNvPr>
          <p:cNvSpPr txBox="1">
            <a:spLocks/>
          </p:cNvSpPr>
          <p:nvPr/>
        </p:nvSpPr>
        <p:spPr>
          <a:xfrm>
            <a:off x="6308996" y="482600"/>
            <a:ext cx="4825976"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POWÓDŹ</a:t>
            </a:r>
          </a:p>
        </p:txBody>
      </p:sp>
      <p:cxnSp>
        <p:nvCxnSpPr>
          <p:cNvPr id="28" name="Łącznik prosty 27">
            <a:extLst>
              <a:ext uri="{FF2B5EF4-FFF2-40B4-BE49-F238E27FC236}">
                <a16:creationId xmlns:a16="http://schemas.microsoft.com/office/drawing/2014/main" id="{56922533-08EF-B8C2-5824-F9E1402CC04E}"/>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9" name="Symbol zastępczy tekstu 6">
            <a:extLst>
              <a:ext uri="{FF2B5EF4-FFF2-40B4-BE49-F238E27FC236}">
                <a16:creationId xmlns:a16="http://schemas.microsoft.com/office/drawing/2014/main" id="{6F14EB29-B6D4-AB46-A850-9E5B82AC2FC7}"/>
              </a:ext>
            </a:extLst>
          </p:cNvPr>
          <p:cNvSpPr txBox="1">
            <a:spLocks/>
          </p:cNvSpPr>
          <p:nvPr/>
        </p:nvSpPr>
        <p:spPr>
          <a:xfrm>
            <a:off x="6308996" y="2108200"/>
            <a:ext cx="5473535" cy="4267200"/>
          </a:xfrm>
          <a:prstGeom prst="rect">
            <a:avLst/>
          </a:prstGeom>
        </p:spPr>
        <p:txBody>
          <a:bodyPr vert="horz" lIns="121899" tIns="60949" rIns="121899" bIns="60949" rtlCol="0">
            <a:normAutofit/>
          </a:bodyPr>
          <a:lstStyle>
            <a:lvl1pPr marL="0" indent="0" algn="l" defTabSz="1218987" rtl="0" eaLnBrk="1" latinLnBrk="0" hangingPunct="1">
              <a:lnSpc>
                <a:spcPct val="90000"/>
              </a:lnSpc>
              <a:spcBef>
                <a:spcPts val="1600"/>
              </a:spcBef>
              <a:buClr>
                <a:schemeClr val="tx2"/>
              </a:buClr>
              <a:buSzPct val="90000"/>
              <a:buFont typeface="Arial" pitchFamily="34" charset="0"/>
              <a:buNone/>
              <a:defRPr sz="1800" kern="1200">
                <a:solidFill>
                  <a:schemeClr val="tx1"/>
                </a:solidFill>
                <a:latin typeface="+mn-lt"/>
                <a:ea typeface="+mn-ea"/>
                <a:cs typeface="+mn-cs"/>
              </a:defRPr>
            </a:lvl1pPr>
            <a:lvl2pPr marL="609493" indent="0" algn="l" defTabSz="1218987" rtl="0" eaLnBrk="1" latinLnBrk="0" hangingPunct="1">
              <a:lnSpc>
                <a:spcPct val="90000"/>
              </a:lnSpc>
              <a:spcBef>
                <a:spcPts val="800"/>
              </a:spcBef>
              <a:buClr>
                <a:schemeClr val="tx2"/>
              </a:buClr>
              <a:buSzPct val="90000"/>
              <a:buFont typeface="Cambria" pitchFamily="18" charset="0"/>
              <a:buNone/>
              <a:defRPr sz="1600"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tx2"/>
              </a:buClr>
              <a:buFont typeface="Arial" pitchFamily="34" charset="0"/>
              <a:buNone/>
              <a:defRPr sz="1300"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9pPr>
          </a:lstStyle>
          <a:p>
            <a:pPr>
              <a:lnSpc>
                <a:spcPct val="120000"/>
              </a:lnSpc>
            </a:pPr>
            <a:r>
              <a:rPr lang="pl-PL" sz="2400" b="1" dirty="0"/>
              <a:t>Sygnały dla śmigłowca </a:t>
            </a:r>
            <a:r>
              <a:rPr lang="pl-PL" dirty="0"/>
              <a:t>pozwalają szybko</a:t>
            </a:r>
            <a:br>
              <a:rPr lang="pl-PL" dirty="0"/>
            </a:br>
            <a:r>
              <a:rPr lang="pl-PL" dirty="0"/>
              <a:t>i jednoznacznie przekazać informację pilotowi,</a:t>
            </a:r>
            <a:br>
              <a:rPr lang="pl-PL" dirty="0"/>
            </a:br>
            <a:r>
              <a:rPr lang="pl-PL" dirty="0"/>
              <a:t>czy dana osoba lub grupa potrzebuje pomocy. </a:t>
            </a:r>
          </a:p>
        </p:txBody>
      </p:sp>
      <p:pic>
        <p:nvPicPr>
          <p:cNvPr id="31" name="Grafika 30">
            <a:extLst>
              <a:ext uri="{FF2B5EF4-FFF2-40B4-BE49-F238E27FC236}">
                <a16:creationId xmlns:a16="http://schemas.microsoft.com/office/drawing/2014/main" id="{836C1C31-0171-91DD-132A-BB7B871E3B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526" y="1169393"/>
            <a:ext cx="5989664" cy="3357319"/>
          </a:xfrm>
          <a:prstGeom prst="rect">
            <a:avLst/>
          </a:prstGeom>
        </p:spPr>
      </p:pic>
      <p:graphicFrame>
        <p:nvGraphicFramePr>
          <p:cNvPr id="11" name="Tabela 10">
            <a:extLst>
              <a:ext uri="{FF2B5EF4-FFF2-40B4-BE49-F238E27FC236}">
                <a16:creationId xmlns:a16="http://schemas.microsoft.com/office/drawing/2014/main" id="{29F52E44-A0A2-9401-C7F3-114C86528A47}"/>
              </a:ext>
            </a:extLst>
          </p:cNvPr>
          <p:cNvGraphicFramePr>
            <a:graphicFrameLocks noGrp="1"/>
          </p:cNvGraphicFramePr>
          <p:nvPr>
            <p:extLst>
              <p:ext uri="{D42A27DB-BD31-4B8C-83A1-F6EECF244321}">
                <p14:modId xmlns:p14="http://schemas.microsoft.com/office/powerpoint/2010/main" val="3829229180"/>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6" name="Grafika 15">
            <a:extLst>
              <a:ext uri="{FF2B5EF4-FFF2-40B4-BE49-F238E27FC236}">
                <a16:creationId xmlns:a16="http://schemas.microsoft.com/office/drawing/2014/main" id="{6773C786-F108-4048-8399-028A0619B9F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00985" y="3476840"/>
            <a:ext cx="2181711" cy="710324"/>
          </a:xfrm>
          <a:prstGeom prst="rect">
            <a:avLst/>
          </a:prstGeom>
        </p:spPr>
      </p:pic>
      <p:pic>
        <p:nvPicPr>
          <p:cNvPr id="17" name="Grafika 16">
            <a:extLst>
              <a:ext uri="{FF2B5EF4-FFF2-40B4-BE49-F238E27FC236}">
                <a16:creationId xmlns:a16="http://schemas.microsoft.com/office/drawing/2014/main" id="{00F3CA25-4B28-D65F-DB08-FEE2FA34DE5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54453" y="4088905"/>
            <a:ext cx="5053488" cy="2489695"/>
          </a:xfrm>
          <a:prstGeom prst="rect">
            <a:avLst/>
          </a:prstGeom>
        </p:spPr>
      </p:pic>
      <p:sp>
        <p:nvSpPr>
          <p:cNvPr id="18" name="Schemat blokowy: taśma dziurkowana 17">
            <a:extLst>
              <a:ext uri="{FF2B5EF4-FFF2-40B4-BE49-F238E27FC236}">
                <a16:creationId xmlns:a16="http://schemas.microsoft.com/office/drawing/2014/main" id="{94CE352A-A2F2-461E-A833-68FA98914C71}"/>
              </a:ext>
            </a:extLst>
          </p:cNvPr>
          <p:cNvSpPr/>
          <p:nvPr/>
        </p:nvSpPr>
        <p:spPr>
          <a:xfrm rot="18110038">
            <a:off x="8235086" y="5495304"/>
            <a:ext cx="260287" cy="238889"/>
          </a:xfrm>
          <a:prstGeom prst="flowChartPunchedTape">
            <a:avLst/>
          </a:prstGeom>
          <a:solidFill>
            <a:schemeClr val="tx1"/>
          </a:solid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cxnSp>
        <p:nvCxnSpPr>
          <p:cNvPr id="20" name="Łącznik prosty 19">
            <a:extLst>
              <a:ext uri="{FF2B5EF4-FFF2-40B4-BE49-F238E27FC236}">
                <a16:creationId xmlns:a16="http://schemas.microsoft.com/office/drawing/2014/main" id="{0659945D-B7F5-473E-C373-31AF78672C84}"/>
              </a:ext>
            </a:extLst>
          </p:cNvPr>
          <p:cNvCxnSpPr>
            <a:cxnSpLocks/>
          </p:cNvCxnSpPr>
          <p:nvPr/>
        </p:nvCxnSpPr>
        <p:spPr>
          <a:xfrm>
            <a:off x="8326660" y="5445494"/>
            <a:ext cx="241520" cy="143746"/>
          </a:xfrm>
          <a:prstGeom prst="line">
            <a:avLst/>
          </a:prstGeom>
          <a:ln w="19050">
            <a:solidFill>
              <a:schemeClr val="bg1"/>
            </a:solidFill>
            <a:miter lim="800000"/>
          </a:ln>
        </p:spPr>
        <p:style>
          <a:lnRef idx="1">
            <a:schemeClr val="accent1"/>
          </a:lnRef>
          <a:fillRef idx="0">
            <a:schemeClr val="accent1"/>
          </a:fillRef>
          <a:effectRef idx="0">
            <a:schemeClr val="accent1"/>
          </a:effectRef>
          <a:fontRef idx="minor">
            <a:schemeClr val="tx1"/>
          </a:fontRef>
        </p:style>
      </p:cxnSp>
      <p:pic>
        <p:nvPicPr>
          <p:cNvPr id="23" name="Obraz 22" descr="Obraz zawierający godło, herb, symbol, logo&#10;&#10;Opis wygenerowany automatycznie">
            <a:extLst>
              <a:ext uri="{FF2B5EF4-FFF2-40B4-BE49-F238E27FC236}">
                <a16:creationId xmlns:a16="http://schemas.microsoft.com/office/drawing/2014/main" id="{8AB9CC7A-1469-D10A-5C3A-B912874BBEB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4120428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A1545-F53C-16B7-A417-41C894A9A391}"/>
            </a:ext>
          </a:extLst>
        </p:cNvPr>
        <p:cNvGrpSpPr/>
        <p:nvPr/>
      </p:nvGrpSpPr>
      <p:grpSpPr>
        <a:xfrm>
          <a:off x="0" y="0"/>
          <a:ext cx="0" cy="0"/>
          <a:chOff x="0" y="0"/>
          <a:chExt cx="0" cy="0"/>
        </a:xfrm>
      </p:grpSpPr>
      <p:sp>
        <p:nvSpPr>
          <p:cNvPr id="13" name="Tytuł 12">
            <a:extLst>
              <a:ext uri="{FF2B5EF4-FFF2-40B4-BE49-F238E27FC236}">
                <a16:creationId xmlns:a16="http://schemas.microsoft.com/office/drawing/2014/main" id="{C2B06ACE-E48F-E736-CC3A-A29BA8CCFAB6}"/>
              </a:ext>
            </a:extLst>
          </p:cNvPr>
          <p:cNvSpPr>
            <a:spLocks noGrp="1"/>
          </p:cNvSpPr>
          <p:nvPr>
            <p:ph type="title"/>
          </p:nvPr>
        </p:nvSpPr>
        <p:spPr>
          <a:xfrm>
            <a:off x="914162" y="2636912"/>
            <a:ext cx="10360501" cy="1219200"/>
          </a:xfrm>
        </p:spPr>
        <p:txBody>
          <a:bodyPr rtlCol="0"/>
          <a:lstStyle/>
          <a:p>
            <a:pPr algn="ctr" rtl="0"/>
            <a:r>
              <a:rPr lang="pl" dirty="0"/>
              <a:t>IX. PODEJRZANE ZACHOWANIA</a:t>
            </a:r>
            <a:endParaRPr lang="en-US" dirty="0"/>
          </a:p>
        </p:txBody>
      </p:sp>
      <p:cxnSp>
        <p:nvCxnSpPr>
          <p:cNvPr id="2" name="Łącznik prosty 1">
            <a:extLst>
              <a:ext uri="{FF2B5EF4-FFF2-40B4-BE49-F238E27FC236}">
                <a16:creationId xmlns:a16="http://schemas.microsoft.com/office/drawing/2014/main" id="{B7C6323C-ABB8-83A1-F5C5-0AC883CF0E5A}"/>
              </a:ext>
            </a:extLst>
          </p:cNvPr>
          <p:cNvCxnSpPr>
            <a:cxnSpLocks/>
          </p:cNvCxnSpPr>
          <p:nvPr/>
        </p:nvCxnSpPr>
        <p:spPr>
          <a:xfrm>
            <a:off x="1917948" y="3356992"/>
            <a:ext cx="83529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 name="Symbol zastępczy tekstu 5">
            <a:extLst>
              <a:ext uri="{FF2B5EF4-FFF2-40B4-BE49-F238E27FC236}">
                <a16:creationId xmlns:a16="http://schemas.microsoft.com/office/drawing/2014/main" id="{D54B1F79-9CEF-CD95-E58D-018525CA4594}"/>
              </a:ext>
            </a:extLst>
          </p:cNvPr>
          <p:cNvSpPr txBox="1">
            <a:spLocks/>
          </p:cNvSpPr>
          <p:nvPr/>
        </p:nvSpPr>
        <p:spPr>
          <a:xfrm>
            <a:off x="914162" y="3501008"/>
            <a:ext cx="10360501" cy="2664296"/>
          </a:xfrm>
          <a:prstGeom prst="rect">
            <a:avLst/>
          </a:prstGeom>
        </p:spPr>
        <p:txBody>
          <a:bodyPr vert="horz" lIns="121899" tIns="60949" rIns="121899" bIns="60949" rtlCol="0">
            <a:normAutofit/>
          </a:bodyPr>
          <a:lst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1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16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14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2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1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a:lstStyle>
          <a:p>
            <a:pPr marL="0" indent="0" algn="ctr">
              <a:lnSpc>
                <a:spcPct val="100000"/>
              </a:lnSpc>
              <a:spcBef>
                <a:spcPts val="0"/>
              </a:spcBef>
              <a:buNone/>
            </a:pPr>
            <a:r>
              <a:rPr lang="pl-PL" dirty="0"/>
              <a:t>Pamiętaj, że zawiadomienie Policji czy Agencji Bezpieczeństwa Wewnętrznego</a:t>
            </a:r>
          </a:p>
          <a:p>
            <a:pPr marL="0" indent="0" algn="ctr">
              <a:lnSpc>
                <a:spcPct val="100000"/>
              </a:lnSpc>
              <a:spcBef>
                <a:spcPts val="0"/>
              </a:spcBef>
              <a:buNone/>
            </a:pPr>
            <a:r>
              <a:rPr lang="pl-PL" sz="2400" b="1" dirty="0"/>
              <a:t>niczym Ci nie grozi. </a:t>
            </a:r>
          </a:p>
          <a:p>
            <a:pPr marL="0" indent="0" algn="ctr">
              <a:lnSpc>
                <a:spcPct val="100000"/>
              </a:lnSpc>
              <a:spcBef>
                <a:spcPts val="0"/>
              </a:spcBef>
              <a:buNone/>
            </a:pPr>
            <a:r>
              <a:rPr lang="pl-PL" dirty="0"/>
              <a:t>Twoje zgłoszenie zweryfikują służby i podejmą odpowiednie działania.</a:t>
            </a:r>
          </a:p>
        </p:txBody>
      </p:sp>
      <p:graphicFrame>
        <p:nvGraphicFramePr>
          <p:cNvPr id="9" name="Tabela 8">
            <a:extLst>
              <a:ext uri="{FF2B5EF4-FFF2-40B4-BE49-F238E27FC236}">
                <a16:creationId xmlns:a16="http://schemas.microsoft.com/office/drawing/2014/main" id="{8B2B92E7-D26F-E79B-4323-9E1D1AE76165}"/>
              </a:ext>
            </a:extLst>
          </p:cNvPr>
          <p:cNvGraphicFramePr>
            <a:graphicFrameLocks noGrp="1"/>
          </p:cNvGraphicFramePr>
          <p:nvPr>
            <p:extLst>
              <p:ext uri="{D42A27DB-BD31-4B8C-83A1-F6EECF244321}">
                <p14:modId xmlns:p14="http://schemas.microsoft.com/office/powerpoint/2010/main" val="149896756"/>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0" name="Obraz 9" descr="Obraz zawierający godło, herb, symbol, logo&#10;&#10;Opis wygenerowany automatycznie">
            <a:extLst>
              <a:ext uri="{FF2B5EF4-FFF2-40B4-BE49-F238E27FC236}">
                <a16:creationId xmlns:a16="http://schemas.microsoft.com/office/drawing/2014/main" id="{86F3D780-038A-576A-55EC-71250ABA9E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pic>
        <p:nvPicPr>
          <p:cNvPr id="7" name="Grafika 6">
            <a:extLst>
              <a:ext uri="{FF2B5EF4-FFF2-40B4-BE49-F238E27FC236}">
                <a16:creationId xmlns:a16="http://schemas.microsoft.com/office/drawing/2014/main" id="{9B7C9650-A748-08A0-D34A-83EAE9617A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79894" y="4955727"/>
            <a:ext cx="2939549" cy="981861"/>
          </a:xfrm>
          <a:prstGeom prst="rect">
            <a:avLst/>
          </a:prstGeom>
        </p:spPr>
      </p:pic>
      <p:pic>
        <p:nvPicPr>
          <p:cNvPr id="14" name="Grafika 13">
            <a:extLst>
              <a:ext uri="{FF2B5EF4-FFF2-40B4-BE49-F238E27FC236}">
                <a16:creationId xmlns:a16="http://schemas.microsoft.com/office/drawing/2014/main" id="{E4B68B53-86D1-78A0-FB41-30B2CD5D5D2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30516" y="4666152"/>
            <a:ext cx="1441895" cy="1637942"/>
          </a:xfrm>
          <a:prstGeom prst="rect">
            <a:avLst/>
          </a:prstGeom>
        </p:spPr>
      </p:pic>
    </p:spTree>
    <p:extLst>
      <p:ext uri="{BB962C8B-B14F-4D97-AF65-F5344CB8AC3E}">
        <p14:creationId xmlns:p14="http://schemas.microsoft.com/office/powerpoint/2010/main" val="2344403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09D01-A183-B94B-F936-C74E02B5D6C7}"/>
            </a:ext>
          </a:extLst>
        </p:cNvPr>
        <p:cNvGrpSpPr/>
        <p:nvPr/>
      </p:nvGrpSpPr>
      <p:grpSpPr>
        <a:xfrm>
          <a:off x="0" y="0"/>
          <a:ext cx="0" cy="0"/>
          <a:chOff x="0" y="0"/>
          <a:chExt cx="0" cy="0"/>
        </a:xfrm>
      </p:grpSpPr>
      <p:sp>
        <p:nvSpPr>
          <p:cNvPr id="5" name="Symbol zastępczy obrazu 4">
            <a:extLst>
              <a:ext uri="{FF2B5EF4-FFF2-40B4-BE49-F238E27FC236}">
                <a16:creationId xmlns:a16="http://schemas.microsoft.com/office/drawing/2014/main" id="{01D4E9E2-643E-C445-06A3-AFE77B2A687B}"/>
              </a:ext>
            </a:extLst>
          </p:cNvPr>
          <p:cNvSpPr>
            <a:spLocks noGrp="1"/>
          </p:cNvSpPr>
          <p:nvPr>
            <p:ph type="pic" idx="1"/>
          </p:nvPr>
        </p:nvSpPr>
        <p:spPr>
          <a:xfrm>
            <a:off x="189756" y="557318"/>
            <a:ext cx="5904655" cy="6300681"/>
          </a:xfrm>
        </p:spPr>
        <p:txBody>
          <a:bodyPr>
            <a:normAutofit fontScale="92500" lnSpcReduction="10000"/>
          </a:bodyPr>
          <a:lstStyle/>
          <a:p>
            <a:r>
              <a:rPr lang="pl-PL" sz="1900" dirty="0"/>
              <a:t>W swoim bezpośrednim otoczeniu zwracaj uwagę na:</a:t>
            </a:r>
          </a:p>
          <a:p>
            <a:pPr marL="342900" indent="-342900">
              <a:buFont typeface="+mj-lt"/>
              <a:buAutoNum type="arabicParenR"/>
            </a:pPr>
            <a:r>
              <a:rPr lang="pl-PL" sz="1900" dirty="0"/>
              <a:t> </a:t>
            </a:r>
            <a:r>
              <a:rPr lang="pl-PL" sz="2200" b="1" dirty="0"/>
              <a:t>nieuzasadnione próby kontaktu</a:t>
            </a:r>
            <a:br>
              <a:rPr lang="pl-PL" sz="2200" b="1" dirty="0"/>
            </a:br>
            <a:r>
              <a:rPr lang="pl-PL" sz="1900" dirty="0"/>
              <a:t>ze strony osób, które oferują łatwy zarobek,</a:t>
            </a:r>
          </a:p>
          <a:p>
            <a:pPr marL="342900" indent="-342900">
              <a:buFont typeface="+mj-lt"/>
              <a:buAutoNum type="arabicParenR"/>
            </a:pPr>
            <a:r>
              <a:rPr lang="pl-PL" sz="1900" dirty="0"/>
              <a:t> </a:t>
            </a:r>
            <a:r>
              <a:rPr lang="pl-PL" sz="2200" b="1" dirty="0"/>
              <a:t>zmiany w zachowaniu osób </a:t>
            </a:r>
            <a:r>
              <a:rPr lang="pl-PL" sz="1900" dirty="0"/>
              <a:t>z Twojego otoczenia, których nie da się logicznie wyjaśnić,</a:t>
            </a:r>
            <a:br>
              <a:rPr lang="pl-PL" dirty="0"/>
            </a:br>
            <a:r>
              <a:rPr lang="pl-PL" sz="1900" i="1" dirty="0"/>
              <a:t>np. nieuzasadnione próby zdobycia danych osobowych, planów budynku i innych informacji wrażliwych,</a:t>
            </a:r>
          </a:p>
          <a:p>
            <a:pPr marL="342900" indent="-342900">
              <a:buFont typeface="+mj-lt"/>
              <a:buAutoNum type="arabicParenR"/>
            </a:pPr>
            <a:r>
              <a:rPr lang="pl-PL" sz="1900" dirty="0"/>
              <a:t> </a:t>
            </a:r>
            <a:r>
              <a:rPr lang="pl-PL" sz="2200" b="1" dirty="0"/>
              <a:t>podejrzane oznaczenia</a:t>
            </a:r>
            <a:r>
              <a:rPr lang="pl-PL" dirty="0"/>
              <a:t> – </a:t>
            </a:r>
            <a:r>
              <a:rPr lang="pl-PL" sz="1900" dirty="0"/>
              <a:t>graffiti, znaki farbą, kredą lub taśmą – w miejscach, w których nie powinno ich być. </a:t>
            </a:r>
            <a:r>
              <a:rPr lang="pl-PL" sz="1900" i="1" dirty="0"/>
              <a:t>np. nietypowe symbole na skrzynkach energetycznych lub telekomunikacyjnych, na murach, drogach i latarniach,</a:t>
            </a:r>
          </a:p>
          <a:p>
            <a:pPr marL="342900" indent="-342900">
              <a:buFont typeface="+mj-lt"/>
              <a:buAutoNum type="arabicParenR"/>
            </a:pPr>
            <a:r>
              <a:rPr lang="pl-PL" sz="1900" dirty="0"/>
              <a:t> </a:t>
            </a:r>
            <a:r>
              <a:rPr lang="pl-PL" sz="2200" b="1" dirty="0"/>
              <a:t>osoby, które obserwują, fotografują, filmują</a:t>
            </a:r>
            <a:br>
              <a:rPr lang="pl-PL" b="1" dirty="0"/>
            </a:br>
            <a:r>
              <a:rPr lang="pl-PL" sz="1900" dirty="0"/>
              <a:t>(m.in. za pomocą dronów) obiekty takie jak:</a:t>
            </a:r>
            <a:br>
              <a:rPr lang="pl-PL" dirty="0"/>
            </a:br>
            <a:r>
              <a:rPr lang="pl-PL" sz="1900" i="1" dirty="0"/>
              <a:t>lotniska, centra handlowe, węzły logistyczne,</a:t>
            </a:r>
            <a:br>
              <a:rPr lang="pl-PL" sz="1900" i="1" dirty="0"/>
            </a:br>
            <a:r>
              <a:rPr lang="pl-PL" sz="1900" i="1" dirty="0"/>
              <a:t>tory kolejowe, jednostki wojskowe, szpitale.</a:t>
            </a:r>
            <a:endParaRPr lang="pl-PL" i="1" dirty="0"/>
          </a:p>
        </p:txBody>
      </p:sp>
      <p:sp>
        <p:nvSpPr>
          <p:cNvPr id="6" name="Tytuł 4">
            <a:extLst>
              <a:ext uri="{FF2B5EF4-FFF2-40B4-BE49-F238E27FC236}">
                <a16:creationId xmlns:a16="http://schemas.microsoft.com/office/drawing/2014/main" id="{08D54E88-0E2B-F65E-3765-980E454B7E6D}"/>
              </a:ext>
            </a:extLst>
          </p:cNvPr>
          <p:cNvSpPr txBox="1">
            <a:spLocks/>
          </p:cNvSpPr>
          <p:nvPr/>
        </p:nvSpPr>
        <p:spPr>
          <a:xfrm>
            <a:off x="6308996" y="482600"/>
            <a:ext cx="3961368"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PODEJRZANE ZACHOWANIA</a:t>
            </a:r>
          </a:p>
        </p:txBody>
      </p:sp>
      <p:cxnSp>
        <p:nvCxnSpPr>
          <p:cNvPr id="7" name="Łącznik prosty 6">
            <a:extLst>
              <a:ext uri="{FF2B5EF4-FFF2-40B4-BE49-F238E27FC236}">
                <a16:creationId xmlns:a16="http://schemas.microsoft.com/office/drawing/2014/main" id="{3306490B-CD8D-B766-3144-2C7B7C8A61AA}"/>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 name="Symbol zastępczy tekstu 6">
            <a:extLst>
              <a:ext uri="{FF2B5EF4-FFF2-40B4-BE49-F238E27FC236}">
                <a16:creationId xmlns:a16="http://schemas.microsoft.com/office/drawing/2014/main" id="{D6D98EAE-4FA4-1FB3-66EC-185D922193BA}"/>
              </a:ext>
            </a:extLst>
          </p:cNvPr>
          <p:cNvSpPr>
            <a:spLocks noGrp="1"/>
          </p:cNvSpPr>
          <p:nvPr>
            <p:ph type="body" sz="half" idx="2"/>
          </p:nvPr>
        </p:nvSpPr>
        <p:spPr>
          <a:xfrm>
            <a:off x="6308996" y="2108200"/>
            <a:ext cx="5473535" cy="4267200"/>
          </a:xfrm>
        </p:spPr>
        <p:txBody>
          <a:bodyPr>
            <a:normAutofit/>
          </a:bodyPr>
          <a:lstStyle/>
          <a:p>
            <a:pPr>
              <a:lnSpc>
                <a:spcPct val="120000"/>
              </a:lnSpc>
              <a:spcBef>
                <a:spcPts val="1800"/>
              </a:spcBef>
            </a:pPr>
            <a:r>
              <a:rPr lang="pl-PL" dirty="0"/>
              <a:t>Jeśli podejrzewasz, że ktoś planuje przestępstwo,</a:t>
            </a:r>
            <a:br>
              <a:rPr lang="pl-PL" dirty="0"/>
            </a:br>
            <a:r>
              <a:rPr lang="pl-PL" dirty="0"/>
              <a:t>od razu zawiadom służby pod</a:t>
            </a:r>
            <a:br>
              <a:rPr lang="pl-PL" dirty="0"/>
            </a:br>
            <a:r>
              <a:rPr lang="pl-PL" sz="2000" b="1" dirty="0"/>
              <a:t>numerem alarmowym 112.</a:t>
            </a:r>
            <a:r>
              <a:rPr lang="pl-PL" dirty="0"/>
              <a:t> </a:t>
            </a:r>
            <a:br>
              <a:rPr lang="pl-PL" dirty="0"/>
            </a:br>
            <a:r>
              <a:rPr lang="pl-PL" dirty="0"/>
              <a:t>Możesz zapobiec tragedii.</a:t>
            </a:r>
          </a:p>
        </p:txBody>
      </p:sp>
      <p:pic>
        <p:nvPicPr>
          <p:cNvPr id="4" name="Grafika 3">
            <a:extLst>
              <a:ext uri="{FF2B5EF4-FFF2-40B4-BE49-F238E27FC236}">
                <a16:creationId xmlns:a16="http://schemas.microsoft.com/office/drawing/2014/main" id="{3924E2EC-02BF-30BC-B62A-572582E1E0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82644" y="2533613"/>
            <a:ext cx="3998561" cy="4407173"/>
          </a:xfrm>
          <a:prstGeom prst="rect">
            <a:avLst/>
          </a:prstGeom>
        </p:spPr>
      </p:pic>
      <p:graphicFrame>
        <p:nvGraphicFramePr>
          <p:cNvPr id="12" name="Tabela 11">
            <a:extLst>
              <a:ext uri="{FF2B5EF4-FFF2-40B4-BE49-F238E27FC236}">
                <a16:creationId xmlns:a16="http://schemas.microsoft.com/office/drawing/2014/main" id="{141E2E77-9869-76EB-AFA3-4ECEF0E9732E}"/>
              </a:ext>
            </a:extLst>
          </p:cNvPr>
          <p:cNvGraphicFramePr>
            <a:graphicFrameLocks noGrp="1"/>
          </p:cNvGraphicFramePr>
          <p:nvPr>
            <p:extLst>
              <p:ext uri="{D42A27DB-BD31-4B8C-83A1-F6EECF244321}">
                <p14:modId xmlns:p14="http://schemas.microsoft.com/office/powerpoint/2010/main" val="163498105"/>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3" name="Obraz 12" descr="Obraz zawierający godło, herb, symbol, logo&#10;&#10;Opis wygenerowany automatycznie">
            <a:extLst>
              <a:ext uri="{FF2B5EF4-FFF2-40B4-BE49-F238E27FC236}">
                <a16:creationId xmlns:a16="http://schemas.microsoft.com/office/drawing/2014/main" id="{F7C56A67-1238-A2DD-7C55-173FC5A8A4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3628369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8A598-D725-9E66-79A9-040741004B69}"/>
            </a:ext>
          </a:extLst>
        </p:cNvPr>
        <p:cNvGrpSpPr/>
        <p:nvPr/>
      </p:nvGrpSpPr>
      <p:grpSpPr>
        <a:xfrm>
          <a:off x="0" y="0"/>
          <a:ext cx="0" cy="0"/>
          <a:chOff x="0" y="0"/>
          <a:chExt cx="0" cy="0"/>
        </a:xfrm>
      </p:grpSpPr>
      <p:sp>
        <p:nvSpPr>
          <p:cNvPr id="13" name="Tytuł 12">
            <a:extLst>
              <a:ext uri="{FF2B5EF4-FFF2-40B4-BE49-F238E27FC236}">
                <a16:creationId xmlns:a16="http://schemas.microsoft.com/office/drawing/2014/main" id="{D8B7B3D5-9DF9-FD1D-8C08-F453AC7BD28B}"/>
              </a:ext>
            </a:extLst>
          </p:cNvPr>
          <p:cNvSpPr>
            <a:spLocks noGrp="1"/>
          </p:cNvSpPr>
          <p:nvPr>
            <p:ph type="title"/>
          </p:nvPr>
        </p:nvSpPr>
        <p:spPr>
          <a:xfrm>
            <a:off x="914162" y="2636912"/>
            <a:ext cx="10360501" cy="1219200"/>
          </a:xfrm>
        </p:spPr>
        <p:txBody>
          <a:bodyPr rtlCol="0"/>
          <a:lstStyle/>
          <a:p>
            <a:pPr algn="ctr" rtl="0"/>
            <a:r>
              <a:rPr lang="pl" dirty="0"/>
              <a:t>X. NUMER ALARMOWY 112</a:t>
            </a:r>
            <a:endParaRPr lang="en-US" dirty="0"/>
          </a:p>
        </p:txBody>
      </p:sp>
      <p:cxnSp>
        <p:nvCxnSpPr>
          <p:cNvPr id="2" name="Łącznik prosty 1">
            <a:extLst>
              <a:ext uri="{FF2B5EF4-FFF2-40B4-BE49-F238E27FC236}">
                <a16:creationId xmlns:a16="http://schemas.microsoft.com/office/drawing/2014/main" id="{F0B09B86-B114-B3BE-C086-D37026B8578A}"/>
              </a:ext>
            </a:extLst>
          </p:cNvPr>
          <p:cNvCxnSpPr>
            <a:cxnSpLocks/>
          </p:cNvCxnSpPr>
          <p:nvPr/>
        </p:nvCxnSpPr>
        <p:spPr>
          <a:xfrm>
            <a:off x="1917948" y="3356992"/>
            <a:ext cx="83529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 name="Symbol zastępczy tekstu 5">
            <a:extLst>
              <a:ext uri="{FF2B5EF4-FFF2-40B4-BE49-F238E27FC236}">
                <a16:creationId xmlns:a16="http://schemas.microsoft.com/office/drawing/2014/main" id="{AFE8F7EE-2D15-5EEB-B5EA-535878B8EA6D}"/>
              </a:ext>
            </a:extLst>
          </p:cNvPr>
          <p:cNvSpPr txBox="1">
            <a:spLocks/>
          </p:cNvSpPr>
          <p:nvPr/>
        </p:nvSpPr>
        <p:spPr>
          <a:xfrm>
            <a:off x="914162" y="3501008"/>
            <a:ext cx="10360501" cy="2664296"/>
          </a:xfrm>
          <a:prstGeom prst="rect">
            <a:avLst/>
          </a:prstGeom>
        </p:spPr>
        <p:txBody>
          <a:bodyPr vert="horz" lIns="121899" tIns="60949" rIns="121899" bIns="60949" rtlCol="0">
            <a:normAutofit/>
          </a:bodyPr>
          <a:lst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1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16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14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2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1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a:lstStyle>
          <a:p>
            <a:pPr marL="0" indent="0" algn="ctr">
              <a:lnSpc>
                <a:spcPct val="100000"/>
              </a:lnSpc>
              <a:spcBef>
                <a:spcPts val="0"/>
              </a:spcBef>
              <a:buNone/>
            </a:pPr>
            <a:r>
              <a:rPr lang="pl-PL" dirty="0"/>
              <a:t>Jedyny numer alarmowy, który łączy ze wszystkimi służbami ratunkowymi</a:t>
            </a:r>
          </a:p>
          <a:p>
            <a:pPr marL="0" indent="0" algn="ctr">
              <a:lnSpc>
                <a:spcPct val="100000"/>
              </a:lnSpc>
              <a:spcBef>
                <a:spcPts val="0"/>
              </a:spcBef>
              <a:buNone/>
            </a:pPr>
            <a:r>
              <a:rPr lang="pl-PL" i="1" dirty="0"/>
              <a:t>(m.in. policją, strażą pożarną, pogotowiem ratunkowym, energetycznym czy gazowym)</a:t>
            </a:r>
            <a:r>
              <a:rPr lang="pl-PL" dirty="0"/>
              <a:t>.</a:t>
            </a:r>
          </a:p>
        </p:txBody>
      </p:sp>
      <p:graphicFrame>
        <p:nvGraphicFramePr>
          <p:cNvPr id="9" name="Tabela 8">
            <a:extLst>
              <a:ext uri="{FF2B5EF4-FFF2-40B4-BE49-F238E27FC236}">
                <a16:creationId xmlns:a16="http://schemas.microsoft.com/office/drawing/2014/main" id="{3D805306-636B-BC91-C103-954A34138C52}"/>
              </a:ext>
            </a:extLst>
          </p:cNvPr>
          <p:cNvGraphicFramePr>
            <a:graphicFrameLocks noGrp="1"/>
          </p:cNvGraphicFramePr>
          <p:nvPr>
            <p:extLst>
              <p:ext uri="{D42A27DB-BD31-4B8C-83A1-F6EECF244321}">
                <p14:modId xmlns:p14="http://schemas.microsoft.com/office/powerpoint/2010/main" val="822556095"/>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3" name="Obraz 2" descr="Obraz zawierający godło, herb, symbol, logo&#10;&#10;Opis wygenerowany automatycznie">
            <a:extLst>
              <a:ext uri="{FF2B5EF4-FFF2-40B4-BE49-F238E27FC236}">
                <a16:creationId xmlns:a16="http://schemas.microsoft.com/office/drawing/2014/main" id="{2FE22601-19DF-72BC-4C13-9B6CFE6C0F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2746963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616CB21-0E01-D70E-2D11-C1F52A80CBC4}"/>
              </a:ext>
            </a:extLst>
          </p:cNvPr>
          <p:cNvSpPr>
            <a:spLocks noGrp="1"/>
          </p:cNvSpPr>
          <p:nvPr>
            <p:ph type="title"/>
          </p:nvPr>
        </p:nvSpPr>
        <p:spPr>
          <a:xfrm>
            <a:off x="6399133" y="735392"/>
            <a:ext cx="5180251" cy="1266993"/>
          </a:xfrm>
        </p:spPr>
        <p:txBody>
          <a:bodyPr/>
          <a:lstStyle/>
          <a:p>
            <a:r>
              <a:rPr lang="pl-PL" dirty="0"/>
              <a:t>Jak wezwać pomoc?</a:t>
            </a:r>
          </a:p>
        </p:txBody>
      </p:sp>
      <p:sp>
        <p:nvSpPr>
          <p:cNvPr id="12" name="pole tekstowe 11">
            <a:extLst>
              <a:ext uri="{FF2B5EF4-FFF2-40B4-BE49-F238E27FC236}">
                <a16:creationId xmlns:a16="http://schemas.microsoft.com/office/drawing/2014/main" id="{F57E36E5-8047-ACC5-9485-F408A8CA52A3}"/>
              </a:ext>
            </a:extLst>
          </p:cNvPr>
          <p:cNvSpPr txBox="1"/>
          <p:nvPr/>
        </p:nvSpPr>
        <p:spPr>
          <a:xfrm>
            <a:off x="837828" y="2964830"/>
            <a:ext cx="5256584" cy="3400931"/>
          </a:xfrm>
          <a:prstGeom prst="rect">
            <a:avLst/>
          </a:prstGeom>
          <a:noFill/>
        </p:spPr>
        <p:txBody>
          <a:bodyPr wrap="square">
            <a:spAutoFit/>
          </a:bodyPr>
          <a:lstStyle/>
          <a:p>
            <a:pPr>
              <a:lnSpc>
                <a:spcPct val="100000"/>
              </a:lnSpc>
              <a:spcBef>
                <a:spcPts val="3000"/>
              </a:spcBef>
            </a:pPr>
            <a:r>
              <a:rPr lang="pl-PL" sz="2000" b="1" dirty="0">
                <a:solidFill>
                  <a:schemeClr val="bg1"/>
                </a:solidFill>
                <a:latin typeface="+mj-lt"/>
                <a:ea typeface="Calibri" panose="020F0502020204030204" pitchFamily="34" charset="0"/>
                <a:cs typeface="Calibri" panose="020F0502020204030204" pitchFamily="34" charset="0"/>
              </a:rPr>
              <a:t>Podaj dokładny adres</a:t>
            </a:r>
            <a:r>
              <a:rPr lang="pl-PL" sz="2000" dirty="0">
                <a:solidFill>
                  <a:schemeClr val="bg1"/>
                </a:solidFill>
                <a:latin typeface="+mj-lt"/>
                <a:ea typeface="Calibri" panose="020F0502020204030204" pitchFamily="34" charset="0"/>
                <a:cs typeface="Calibri" panose="020F0502020204030204" pitchFamily="34" charset="0"/>
              </a:rPr>
              <a:t>. Jeśli go nie znasz, opisz charakterystyczne elementy krajobrazu.</a:t>
            </a:r>
          </a:p>
          <a:p>
            <a:pPr>
              <a:lnSpc>
                <a:spcPct val="100000"/>
              </a:lnSpc>
              <a:spcBef>
                <a:spcPts val="3000"/>
              </a:spcBef>
            </a:pPr>
            <a:r>
              <a:rPr lang="pl-PL" sz="2000" dirty="0">
                <a:solidFill>
                  <a:schemeClr val="bg1"/>
                </a:solidFill>
                <a:latin typeface="+mj-lt"/>
                <a:ea typeface="Calibri" panose="020F0502020204030204" pitchFamily="34" charset="0"/>
                <a:cs typeface="Calibri" panose="020F0502020204030204" pitchFamily="34" charset="0"/>
              </a:rPr>
              <a:t>Wyjaśnij, </a:t>
            </a:r>
            <a:r>
              <a:rPr lang="pl-PL" sz="2000" b="1" dirty="0">
                <a:solidFill>
                  <a:schemeClr val="bg1"/>
                </a:solidFill>
                <a:latin typeface="+mj-lt"/>
                <a:ea typeface="Calibri" panose="020F0502020204030204" pitchFamily="34" charset="0"/>
                <a:cs typeface="Calibri" panose="020F0502020204030204" pitchFamily="34" charset="0"/>
              </a:rPr>
              <a:t>co się stało.</a:t>
            </a:r>
          </a:p>
          <a:p>
            <a:pPr>
              <a:lnSpc>
                <a:spcPct val="100000"/>
              </a:lnSpc>
              <a:spcBef>
                <a:spcPts val="3000"/>
              </a:spcBef>
            </a:pPr>
            <a:r>
              <a:rPr lang="pl-PL" sz="2000" dirty="0">
                <a:solidFill>
                  <a:schemeClr val="bg1"/>
                </a:solidFill>
                <a:latin typeface="+mj-lt"/>
                <a:ea typeface="Calibri" panose="020F0502020204030204" pitchFamily="34" charset="0"/>
                <a:cs typeface="Calibri" panose="020F0502020204030204" pitchFamily="34" charset="0"/>
              </a:rPr>
              <a:t>Powiedz, </a:t>
            </a:r>
            <a:r>
              <a:rPr lang="pl-PL" sz="2000" b="1" dirty="0">
                <a:solidFill>
                  <a:schemeClr val="bg1"/>
                </a:solidFill>
                <a:latin typeface="+mj-lt"/>
                <a:ea typeface="Calibri" panose="020F0502020204030204" pitchFamily="34" charset="0"/>
                <a:cs typeface="Calibri" panose="020F0502020204030204" pitchFamily="34" charset="0"/>
              </a:rPr>
              <a:t>czy zagrożone jest życie ludzkie</a:t>
            </a:r>
            <a:r>
              <a:rPr lang="pl-PL" sz="2000" dirty="0">
                <a:solidFill>
                  <a:schemeClr val="bg1"/>
                </a:solidFill>
                <a:latin typeface="+mj-lt"/>
                <a:ea typeface="Calibri" panose="020F0502020204030204" pitchFamily="34" charset="0"/>
                <a:cs typeface="Calibri" panose="020F0502020204030204" pitchFamily="34" charset="0"/>
              </a:rPr>
              <a:t>, </a:t>
            </a:r>
            <a:br>
              <a:rPr lang="pl-PL" sz="2000" dirty="0">
                <a:solidFill>
                  <a:schemeClr val="bg1"/>
                </a:solidFill>
                <a:latin typeface="+mj-lt"/>
                <a:ea typeface="Calibri" panose="020F0502020204030204" pitchFamily="34" charset="0"/>
                <a:cs typeface="Calibri" panose="020F0502020204030204" pitchFamily="34" charset="0"/>
              </a:rPr>
            </a:br>
            <a:r>
              <a:rPr lang="pl-PL" sz="2000" dirty="0">
                <a:solidFill>
                  <a:schemeClr val="bg1"/>
                </a:solidFill>
                <a:latin typeface="+mj-lt"/>
                <a:ea typeface="Calibri" panose="020F0502020204030204" pitchFamily="34" charset="0"/>
                <a:cs typeface="Calibri" panose="020F0502020204030204" pitchFamily="34" charset="0"/>
              </a:rPr>
              <a:t>zdrowie lub mienie.</a:t>
            </a:r>
          </a:p>
          <a:p>
            <a:pPr>
              <a:lnSpc>
                <a:spcPct val="100000"/>
              </a:lnSpc>
              <a:spcBef>
                <a:spcPts val="3000"/>
              </a:spcBef>
            </a:pPr>
            <a:r>
              <a:rPr lang="pl-PL" sz="2000" dirty="0">
                <a:solidFill>
                  <a:schemeClr val="bg1"/>
                </a:solidFill>
                <a:latin typeface="+mj-lt"/>
                <a:ea typeface="Calibri" panose="020F0502020204030204" pitchFamily="34" charset="0"/>
                <a:cs typeface="Calibri" panose="020F0502020204030204" pitchFamily="34" charset="0"/>
              </a:rPr>
              <a:t>Poczekaj, aż operator potwierdzi przyjęcie zgłoszenia. </a:t>
            </a:r>
            <a:r>
              <a:rPr lang="pl-PL" sz="2000" b="1" dirty="0">
                <a:solidFill>
                  <a:schemeClr val="bg1"/>
                </a:solidFill>
                <a:latin typeface="+mj-lt"/>
                <a:ea typeface="Calibri" panose="020F0502020204030204" pitchFamily="34" charset="0"/>
                <a:cs typeface="Calibri" panose="020F0502020204030204" pitchFamily="34" charset="0"/>
              </a:rPr>
              <a:t>Nie rozłączaj się pierwszy.</a:t>
            </a:r>
            <a:endParaRPr lang="pl-PL" sz="2000" dirty="0">
              <a:solidFill>
                <a:schemeClr val="bg1"/>
              </a:solidFill>
              <a:latin typeface="+mj-lt"/>
              <a:ea typeface="Calibri" panose="020F0502020204030204" pitchFamily="34" charset="0"/>
              <a:cs typeface="Calibri" panose="020F0502020204030204" pitchFamily="34" charset="0"/>
            </a:endParaRPr>
          </a:p>
        </p:txBody>
      </p:sp>
      <p:sp>
        <p:nvSpPr>
          <p:cNvPr id="13" name="pole tekstowe 12">
            <a:extLst>
              <a:ext uri="{FF2B5EF4-FFF2-40B4-BE49-F238E27FC236}">
                <a16:creationId xmlns:a16="http://schemas.microsoft.com/office/drawing/2014/main" id="{1D22223D-D2B2-2068-393D-8071F4CD32FE}"/>
              </a:ext>
            </a:extLst>
          </p:cNvPr>
          <p:cNvSpPr txBox="1"/>
          <p:nvPr/>
        </p:nvSpPr>
        <p:spPr>
          <a:xfrm>
            <a:off x="355053" y="2946896"/>
            <a:ext cx="393593" cy="615553"/>
          </a:xfrm>
          <a:prstGeom prst="rect">
            <a:avLst/>
          </a:prstGeom>
          <a:noFill/>
        </p:spPr>
        <p:txBody>
          <a:bodyPr wrap="square" lIns="0" tIns="0" rIns="0" bIns="0">
            <a:spAutoFit/>
          </a:bodyPr>
          <a:lstStyle/>
          <a:p>
            <a:r>
              <a:rPr lang="pl-PL" sz="4000" dirty="0">
                <a:solidFill>
                  <a:srgbClr val="C00000"/>
                </a:solidFill>
                <a:sym typeface="Wingdings" panose="05000000000000000000" pitchFamily="2" charset="2"/>
              </a:rPr>
              <a:t></a:t>
            </a:r>
            <a:endParaRPr lang="pl-PL" sz="4000" dirty="0">
              <a:solidFill>
                <a:srgbClr val="C00000"/>
              </a:solidFill>
            </a:endParaRPr>
          </a:p>
        </p:txBody>
      </p:sp>
      <p:sp>
        <p:nvSpPr>
          <p:cNvPr id="14" name="pole tekstowe 13">
            <a:extLst>
              <a:ext uri="{FF2B5EF4-FFF2-40B4-BE49-F238E27FC236}">
                <a16:creationId xmlns:a16="http://schemas.microsoft.com/office/drawing/2014/main" id="{FCA2759E-5201-D739-A706-FE936AD2BE1E}"/>
              </a:ext>
            </a:extLst>
          </p:cNvPr>
          <p:cNvSpPr txBox="1"/>
          <p:nvPr/>
        </p:nvSpPr>
        <p:spPr>
          <a:xfrm>
            <a:off x="355053" y="3814462"/>
            <a:ext cx="393593" cy="615553"/>
          </a:xfrm>
          <a:prstGeom prst="rect">
            <a:avLst/>
          </a:prstGeom>
          <a:noFill/>
        </p:spPr>
        <p:txBody>
          <a:bodyPr wrap="square" lIns="0" tIns="0" rIns="0" bIns="0">
            <a:spAutoFit/>
          </a:bodyPr>
          <a:lstStyle/>
          <a:p>
            <a:r>
              <a:rPr lang="pl-PL" sz="4000" dirty="0">
                <a:solidFill>
                  <a:srgbClr val="C00000"/>
                </a:solidFill>
                <a:sym typeface="Wingdings" panose="05000000000000000000" pitchFamily="2" charset="2"/>
              </a:rPr>
              <a:t></a:t>
            </a:r>
            <a:endParaRPr lang="pl-PL" sz="4000" dirty="0">
              <a:solidFill>
                <a:srgbClr val="C00000"/>
              </a:solidFill>
            </a:endParaRPr>
          </a:p>
        </p:txBody>
      </p:sp>
      <p:sp>
        <p:nvSpPr>
          <p:cNvPr id="15" name="pole tekstowe 14">
            <a:extLst>
              <a:ext uri="{FF2B5EF4-FFF2-40B4-BE49-F238E27FC236}">
                <a16:creationId xmlns:a16="http://schemas.microsoft.com/office/drawing/2014/main" id="{20D1D944-E4A8-9DAA-0FF8-DD18928D55FF}"/>
              </a:ext>
            </a:extLst>
          </p:cNvPr>
          <p:cNvSpPr txBox="1"/>
          <p:nvPr/>
        </p:nvSpPr>
        <p:spPr>
          <a:xfrm>
            <a:off x="355053" y="4683179"/>
            <a:ext cx="393593" cy="615553"/>
          </a:xfrm>
          <a:prstGeom prst="rect">
            <a:avLst/>
          </a:prstGeom>
          <a:noFill/>
        </p:spPr>
        <p:txBody>
          <a:bodyPr wrap="square" lIns="0" tIns="0" rIns="0" bIns="0">
            <a:spAutoFit/>
          </a:bodyPr>
          <a:lstStyle/>
          <a:p>
            <a:r>
              <a:rPr lang="pl-PL" sz="4000" dirty="0">
                <a:solidFill>
                  <a:srgbClr val="C00000"/>
                </a:solidFill>
                <a:sym typeface="Wingdings" panose="05000000000000000000" pitchFamily="2" charset="2"/>
              </a:rPr>
              <a:t></a:t>
            </a:r>
            <a:endParaRPr lang="pl-PL" sz="4000" dirty="0">
              <a:solidFill>
                <a:srgbClr val="C00000"/>
              </a:solidFill>
            </a:endParaRPr>
          </a:p>
        </p:txBody>
      </p:sp>
      <p:sp>
        <p:nvSpPr>
          <p:cNvPr id="16" name="pole tekstowe 15">
            <a:extLst>
              <a:ext uri="{FF2B5EF4-FFF2-40B4-BE49-F238E27FC236}">
                <a16:creationId xmlns:a16="http://schemas.microsoft.com/office/drawing/2014/main" id="{1E726100-9DB1-1FF4-E777-D35286797417}"/>
              </a:ext>
            </a:extLst>
          </p:cNvPr>
          <p:cNvSpPr txBox="1"/>
          <p:nvPr/>
        </p:nvSpPr>
        <p:spPr>
          <a:xfrm>
            <a:off x="355054" y="5678896"/>
            <a:ext cx="393592" cy="615553"/>
          </a:xfrm>
          <a:prstGeom prst="rect">
            <a:avLst/>
          </a:prstGeom>
          <a:noFill/>
        </p:spPr>
        <p:txBody>
          <a:bodyPr wrap="square" lIns="0" tIns="0" rIns="0" bIns="0">
            <a:spAutoFit/>
          </a:bodyPr>
          <a:lstStyle/>
          <a:p>
            <a:r>
              <a:rPr lang="pl-PL" sz="4000" dirty="0">
                <a:solidFill>
                  <a:srgbClr val="C00000"/>
                </a:solidFill>
                <a:sym typeface="Wingdings" panose="05000000000000000000" pitchFamily="2" charset="2"/>
              </a:rPr>
              <a:t></a:t>
            </a:r>
            <a:endParaRPr lang="pl-PL" sz="4000" dirty="0">
              <a:solidFill>
                <a:srgbClr val="C00000"/>
              </a:solidFill>
            </a:endParaRPr>
          </a:p>
        </p:txBody>
      </p:sp>
      <p:sp>
        <p:nvSpPr>
          <p:cNvPr id="19" name="pole tekstowe 18">
            <a:extLst>
              <a:ext uri="{FF2B5EF4-FFF2-40B4-BE49-F238E27FC236}">
                <a16:creationId xmlns:a16="http://schemas.microsoft.com/office/drawing/2014/main" id="{7AF20374-FF5D-8525-1CB0-5A72A75D20CC}"/>
              </a:ext>
            </a:extLst>
          </p:cNvPr>
          <p:cNvSpPr txBox="1"/>
          <p:nvPr/>
        </p:nvSpPr>
        <p:spPr>
          <a:xfrm>
            <a:off x="261765" y="1401282"/>
            <a:ext cx="5832648" cy="1138773"/>
          </a:xfrm>
          <a:prstGeom prst="rect">
            <a:avLst/>
          </a:prstGeom>
          <a:noFill/>
        </p:spPr>
        <p:txBody>
          <a:bodyPr wrap="square">
            <a:spAutoFit/>
          </a:bodyPr>
          <a:lstStyle/>
          <a:p>
            <a:pPr>
              <a:lnSpc>
                <a:spcPct val="100000"/>
              </a:lnSpc>
              <a:spcBef>
                <a:spcPts val="2400"/>
              </a:spcBef>
            </a:pPr>
            <a:r>
              <a:rPr lang="pl-PL" sz="2000" dirty="0">
                <a:solidFill>
                  <a:schemeClr val="bg1"/>
                </a:solidFill>
                <a:latin typeface="+mj-lt"/>
                <a:ea typeface="Calibri" panose="020F0502020204030204" pitchFamily="34" charset="0"/>
                <a:cs typeface="Calibri" panose="020F0502020204030204" pitchFamily="34" charset="0"/>
              </a:rPr>
              <a:t>Dzwoń z bezpiecznego miejsca. </a:t>
            </a:r>
            <a:br>
              <a:rPr lang="pl-PL" sz="2000" dirty="0">
                <a:solidFill>
                  <a:schemeClr val="bg1"/>
                </a:solidFill>
                <a:latin typeface="+mj-lt"/>
                <a:ea typeface="Calibri" panose="020F0502020204030204" pitchFamily="34" charset="0"/>
                <a:cs typeface="Calibri" panose="020F0502020204030204" pitchFamily="34" charset="0"/>
              </a:rPr>
            </a:br>
            <a:r>
              <a:rPr lang="pl-PL" b="1" dirty="0">
                <a:solidFill>
                  <a:schemeClr val="bg1"/>
                </a:solidFill>
                <a:latin typeface="+mj-lt"/>
                <a:ea typeface="Calibri" panose="020F0502020204030204" pitchFamily="34" charset="0"/>
                <a:cs typeface="Calibri" panose="020F0502020204030204" pitchFamily="34" charset="0"/>
              </a:rPr>
              <a:t>Mów spokojnie i wyraźnie</a:t>
            </a:r>
            <a:br>
              <a:rPr lang="pl-PL" b="1" dirty="0">
                <a:solidFill>
                  <a:schemeClr val="bg1"/>
                </a:solidFill>
                <a:latin typeface="+mj-lt"/>
                <a:ea typeface="Calibri" panose="020F0502020204030204" pitchFamily="34" charset="0"/>
                <a:cs typeface="Calibri" panose="020F0502020204030204" pitchFamily="34" charset="0"/>
              </a:rPr>
            </a:br>
            <a:r>
              <a:rPr lang="pl-PL" b="1" dirty="0">
                <a:solidFill>
                  <a:schemeClr val="bg1"/>
                </a:solidFill>
                <a:latin typeface="+mj-lt"/>
                <a:ea typeface="Calibri" panose="020F0502020204030204" pitchFamily="34" charset="0"/>
                <a:cs typeface="Calibri" panose="020F0502020204030204" pitchFamily="34" charset="0"/>
              </a:rPr>
              <a:t>w następującej kolejności:</a:t>
            </a:r>
            <a:endParaRPr lang="pl-PL" sz="2000" dirty="0">
              <a:solidFill>
                <a:schemeClr val="bg1"/>
              </a:solidFill>
              <a:latin typeface="+mj-lt"/>
              <a:ea typeface="Calibri" panose="020F0502020204030204" pitchFamily="34" charset="0"/>
              <a:cs typeface="Calibri" panose="020F0502020204030204" pitchFamily="34" charset="0"/>
            </a:endParaRPr>
          </a:p>
        </p:txBody>
      </p:sp>
      <p:cxnSp>
        <p:nvCxnSpPr>
          <p:cNvPr id="6" name="Łącznik prosty 5">
            <a:extLst>
              <a:ext uri="{FF2B5EF4-FFF2-40B4-BE49-F238E27FC236}">
                <a16:creationId xmlns:a16="http://schemas.microsoft.com/office/drawing/2014/main" id="{9C285836-3A34-6E6C-8A98-48EEE228D294}"/>
              </a:ext>
            </a:extLst>
          </p:cNvPr>
          <p:cNvCxnSpPr/>
          <p:nvPr/>
        </p:nvCxnSpPr>
        <p:spPr>
          <a:xfrm>
            <a:off x="6526460" y="2002390"/>
            <a:ext cx="47525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7" name="pole tekstowe 16">
            <a:extLst>
              <a:ext uri="{FF2B5EF4-FFF2-40B4-BE49-F238E27FC236}">
                <a16:creationId xmlns:a16="http://schemas.microsoft.com/office/drawing/2014/main" id="{17A81610-0599-4EBC-8032-05C32408D881}"/>
              </a:ext>
            </a:extLst>
          </p:cNvPr>
          <p:cNvSpPr txBox="1"/>
          <p:nvPr/>
        </p:nvSpPr>
        <p:spPr>
          <a:xfrm>
            <a:off x="6399924" y="3366553"/>
            <a:ext cx="660117" cy="258532"/>
          </a:xfrm>
          <a:prstGeom prst="rect">
            <a:avLst/>
          </a:prstGeom>
          <a:noFill/>
        </p:spPr>
        <p:txBody>
          <a:bodyPr wrap="none" rtlCol="0">
            <a:spAutoFit/>
          </a:bodyPr>
          <a:lstStyle/>
          <a:p>
            <a:pPr>
              <a:lnSpc>
                <a:spcPct val="90000"/>
              </a:lnSpc>
            </a:pPr>
            <a:r>
              <a:rPr lang="pl-PL" sz="1200" b="1" dirty="0"/>
              <a:t>Policja</a:t>
            </a:r>
          </a:p>
        </p:txBody>
      </p:sp>
      <p:sp>
        <p:nvSpPr>
          <p:cNvPr id="18" name="pole tekstowe 17">
            <a:extLst>
              <a:ext uri="{FF2B5EF4-FFF2-40B4-BE49-F238E27FC236}">
                <a16:creationId xmlns:a16="http://schemas.microsoft.com/office/drawing/2014/main" id="{C1B76981-0F17-85DE-3DB1-FDEAFB8B9C0D}"/>
              </a:ext>
            </a:extLst>
          </p:cNvPr>
          <p:cNvSpPr txBox="1"/>
          <p:nvPr/>
        </p:nvSpPr>
        <p:spPr>
          <a:xfrm>
            <a:off x="6629231" y="2316358"/>
            <a:ext cx="984565" cy="424732"/>
          </a:xfrm>
          <a:prstGeom prst="rect">
            <a:avLst/>
          </a:prstGeom>
          <a:noFill/>
        </p:spPr>
        <p:txBody>
          <a:bodyPr wrap="none" rtlCol="0">
            <a:spAutoFit/>
          </a:bodyPr>
          <a:lstStyle/>
          <a:p>
            <a:pPr>
              <a:lnSpc>
                <a:spcPct val="90000"/>
              </a:lnSpc>
            </a:pPr>
            <a:r>
              <a:rPr lang="pl-PL" sz="1200" b="1" dirty="0"/>
              <a:t>Pogotowie</a:t>
            </a:r>
          </a:p>
          <a:p>
            <a:pPr>
              <a:lnSpc>
                <a:spcPct val="90000"/>
              </a:lnSpc>
            </a:pPr>
            <a:r>
              <a:rPr lang="pl-PL" sz="1200" b="1" dirty="0"/>
              <a:t>Ratunkowe</a:t>
            </a:r>
          </a:p>
        </p:txBody>
      </p:sp>
      <p:sp>
        <p:nvSpPr>
          <p:cNvPr id="22" name="pole tekstowe 21">
            <a:extLst>
              <a:ext uri="{FF2B5EF4-FFF2-40B4-BE49-F238E27FC236}">
                <a16:creationId xmlns:a16="http://schemas.microsoft.com/office/drawing/2014/main" id="{3EBF059B-0F79-7E27-EB6C-B2AF214DC6A7}"/>
              </a:ext>
            </a:extLst>
          </p:cNvPr>
          <p:cNvSpPr txBox="1"/>
          <p:nvPr/>
        </p:nvSpPr>
        <p:spPr>
          <a:xfrm>
            <a:off x="11132929" y="4326280"/>
            <a:ext cx="984565" cy="590931"/>
          </a:xfrm>
          <a:prstGeom prst="rect">
            <a:avLst/>
          </a:prstGeom>
          <a:noFill/>
        </p:spPr>
        <p:txBody>
          <a:bodyPr wrap="none" rtlCol="0">
            <a:spAutoFit/>
          </a:bodyPr>
          <a:lstStyle/>
          <a:p>
            <a:pPr>
              <a:lnSpc>
                <a:spcPct val="90000"/>
              </a:lnSpc>
            </a:pPr>
            <a:r>
              <a:rPr lang="pl-PL" sz="1200" b="1" dirty="0"/>
              <a:t>Lotnicze</a:t>
            </a:r>
          </a:p>
          <a:p>
            <a:pPr>
              <a:lnSpc>
                <a:spcPct val="90000"/>
              </a:lnSpc>
            </a:pPr>
            <a:r>
              <a:rPr lang="pl-PL" sz="1200" b="1" dirty="0"/>
              <a:t>Pogotowie</a:t>
            </a:r>
          </a:p>
          <a:p>
            <a:pPr>
              <a:lnSpc>
                <a:spcPct val="90000"/>
              </a:lnSpc>
            </a:pPr>
            <a:r>
              <a:rPr lang="pl-PL" sz="1200" b="1" dirty="0"/>
              <a:t>Ratunkowe</a:t>
            </a:r>
          </a:p>
        </p:txBody>
      </p:sp>
      <p:sp>
        <p:nvSpPr>
          <p:cNvPr id="23" name="pole tekstowe 22">
            <a:extLst>
              <a:ext uri="{FF2B5EF4-FFF2-40B4-BE49-F238E27FC236}">
                <a16:creationId xmlns:a16="http://schemas.microsoft.com/office/drawing/2014/main" id="{13931FC0-616C-DA43-8A89-1FF6C2E1041F}"/>
              </a:ext>
            </a:extLst>
          </p:cNvPr>
          <p:cNvSpPr txBox="1"/>
          <p:nvPr/>
        </p:nvSpPr>
        <p:spPr>
          <a:xfrm>
            <a:off x="10424749" y="2224006"/>
            <a:ext cx="1346397" cy="424732"/>
          </a:xfrm>
          <a:prstGeom prst="rect">
            <a:avLst/>
          </a:prstGeom>
          <a:noFill/>
        </p:spPr>
        <p:txBody>
          <a:bodyPr wrap="square" rtlCol="0">
            <a:spAutoFit/>
          </a:bodyPr>
          <a:lstStyle/>
          <a:p>
            <a:pPr>
              <a:lnSpc>
                <a:spcPct val="90000"/>
              </a:lnSpc>
            </a:pPr>
            <a:r>
              <a:rPr lang="pl-PL" sz="1200" b="1" dirty="0"/>
              <a:t>Pogotowie</a:t>
            </a:r>
          </a:p>
          <a:p>
            <a:pPr>
              <a:lnSpc>
                <a:spcPct val="90000"/>
              </a:lnSpc>
            </a:pPr>
            <a:r>
              <a:rPr lang="pl-PL" sz="1200" b="1" dirty="0"/>
              <a:t>Energetyczne</a:t>
            </a:r>
          </a:p>
        </p:txBody>
      </p:sp>
      <p:sp>
        <p:nvSpPr>
          <p:cNvPr id="24" name="pole tekstowe 23">
            <a:extLst>
              <a:ext uri="{FF2B5EF4-FFF2-40B4-BE49-F238E27FC236}">
                <a16:creationId xmlns:a16="http://schemas.microsoft.com/office/drawing/2014/main" id="{1858B737-967D-069B-1269-E3C52048BD7F}"/>
              </a:ext>
            </a:extLst>
          </p:cNvPr>
          <p:cNvSpPr txBox="1"/>
          <p:nvPr/>
        </p:nvSpPr>
        <p:spPr>
          <a:xfrm>
            <a:off x="8254960" y="2355894"/>
            <a:ext cx="764312" cy="424732"/>
          </a:xfrm>
          <a:prstGeom prst="rect">
            <a:avLst/>
          </a:prstGeom>
          <a:noFill/>
        </p:spPr>
        <p:txBody>
          <a:bodyPr wrap="none" rtlCol="0">
            <a:spAutoFit/>
          </a:bodyPr>
          <a:lstStyle/>
          <a:p>
            <a:pPr>
              <a:lnSpc>
                <a:spcPct val="90000"/>
              </a:lnSpc>
            </a:pPr>
            <a:r>
              <a:rPr lang="pl-PL" sz="1200" b="1" dirty="0"/>
              <a:t>Straż</a:t>
            </a:r>
          </a:p>
          <a:p>
            <a:pPr>
              <a:lnSpc>
                <a:spcPct val="90000"/>
              </a:lnSpc>
            </a:pPr>
            <a:r>
              <a:rPr lang="pl-PL" sz="1200" b="1" dirty="0"/>
              <a:t>Pożarna</a:t>
            </a:r>
          </a:p>
        </p:txBody>
      </p:sp>
      <p:graphicFrame>
        <p:nvGraphicFramePr>
          <p:cNvPr id="3" name="Tabela 2">
            <a:extLst>
              <a:ext uri="{FF2B5EF4-FFF2-40B4-BE49-F238E27FC236}">
                <a16:creationId xmlns:a16="http://schemas.microsoft.com/office/drawing/2014/main" id="{35EFB620-61FC-AE11-ADAE-E23621FE1EC0}"/>
              </a:ext>
            </a:extLst>
          </p:cNvPr>
          <p:cNvGraphicFramePr>
            <a:graphicFrameLocks noGrp="1"/>
          </p:cNvGraphicFramePr>
          <p:nvPr>
            <p:extLst>
              <p:ext uri="{D42A27DB-BD31-4B8C-83A1-F6EECF244321}">
                <p14:modId xmlns:p14="http://schemas.microsoft.com/office/powerpoint/2010/main" val="3353126348"/>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25" name="Grafika 24">
            <a:extLst>
              <a:ext uri="{FF2B5EF4-FFF2-40B4-BE49-F238E27FC236}">
                <a16:creationId xmlns:a16="http://schemas.microsoft.com/office/drawing/2014/main" id="{9784DFE6-321C-5366-28E1-4F6F8AF83D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14692" y="6055885"/>
            <a:ext cx="1281111" cy="550796"/>
          </a:xfrm>
          <a:prstGeom prst="rect">
            <a:avLst/>
          </a:prstGeom>
        </p:spPr>
      </p:pic>
      <p:pic>
        <p:nvPicPr>
          <p:cNvPr id="26" name="Obraz 25" descr="Obraz zawierający godło, herb, symbol, logo&#10;&#10;Opis wygenerowany automatycznie">
            <a:extLst>
              <a:ext uri="{FF2B5EF4-FFF2-40B4-BE49-F238E27FC236}">
                <a16:creationId xmlns:a16="http://schemas.microsoft.com/office/drawing/2014/main" id="{6C960F98-3EF0-4FF8-4414-DA0A4739D6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
        <p:nvSpPr>
          <p:cNvPr id="2" name="pole tekstowe 1">
            <a:extLst>
              <a:ext uri="{FF2B5EF4-FFF2-40B4-BE49-F238E27FC236}">
                <a16:creationId xmlns:a16="http://schemas.microsoft.com/office/drawing/2014/main" id="{7D96B3A2-6EDF-30EF-F022-24D3E7258A95}"/>
              </a:ext>
            </a:extLst>
          </p:cNvPr>
          <p:cNvSpPr txBox="1"/>
          <p:nvPr/>
        </p:nvSpPr>
        <p:spPr>
          <a:xfrm>
            <a:off x="10928676" y="3062777"/>
            <a:ext cx="1035469" cy="424732"/>
          </a:xfrm>
          <a:prstGeom prst="rect">
            <a:avLst/>
          </a:prstGeom>
          <a:noFill/>
        </p:spPr>
        <p:txBody>
          <a:bodyPr wrap="square" rtlCol="0">
            <a:spAutoFit/>
          </a:bodyPr>
          <a:lstStyle/>
          <a:p>
            <a:pPr>
              <a:lnSpc>
                <a:spcPct val="90000"/>
              </a:lnSpc>
            </a:pPr>
            <a:r>
              <a:rPr lang="pl-PL" sz="1200" b="1" dirty="0"/>
              <a:t>Pogotowie</a:t>
            </a:r>
          </a:p>
          <a:p>
            <a:pPr>
              <a:lnSpc>
                <a:spcPct val="90000"/>
              </a:lnSpc>
            </a:pPr>
            <a:r>
              <a:rPr lang="pl-PL" sz="1200" b="1" dirty="0"/>
              <a:t>Gazowe</a:t>
            </a:r>
          </a:p>
        </p:txBody>
      </p:sp>
      <p:pic>
        <p:nvPicPr>
          <p:cNvPr id="20" name="Grafika 19">
            <a:extLst>
              <a:ext uri="{FF2B5EF4-FFF2-40B4-BE49-F238E27FC236}">
                <a16:creationId xmlns:a16="http://schemas.microsoft.com/office/drawing/2014/main" id="{76BCB62C-F6E3-32C1-12AA-B2250C52EDC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69771" y="2146153"/>
            <a:ext cx="4493194" cy="3840337"/>
          </a:xfrm>
          <a:prstGeom prst="rect">
            <a:avLst/>
          </a:prstGeom>
        </p:spPr>
      </p:pic>
    </p:spTree>
    <p:extLst>
      <p:ext uri="{BB962C8B-B14F-4D97-AF65-F5344CB8AC3E}">
        <p14:creationId xmlns:p14="http://schemas.microsoft.com/office/powerpoint/2010/main" val="4069951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0B310-4CDA-1547-9824-AB54450E7471}"/>
            </a:ext>
          </a:extLst>
        </p:cNvPr>
        <p:cNvGrpSpPr/>
        <p:nvPr/>
      </p:nvGrpSpPr>
      <p:grpSpPr>
        <a:xfrm>
          <a:off x="0" y="0"/>
          <a:ext cx="0" cy="0"/>
          <a:chOff x="0" y="0"/>
          <a:chExt cx="0" cy="0"/>
        </a:xfrm>
      </p:grpSpPr>
      <p:sp>
        <p:nvSpPr>
          <p:cNvPr id="13" name="Tytuł 12">
            <a:extLst>
              <a:ext uri="{FF2B5EF4-FFF2-40B4-BE49-F238E27FC236}">
                <a16:creationId xmlns:a16="http://schemas.microsoft.com/office/drawing/2014/main" id="{E3DA23D8-0871-2A1E-A200-C26C30F27494}"/>
              </a:ext>
            </a:extLst>
          </p:cNvPr>
          <p:cNvSpPr>
            <a:spLocks noGrp="1"/>
          </p:cNvSpPr>
          <p:nvPr>
            <p:ph type="title"/>
          </p:nvPr>
        </p:nvSpPr>
        <p:spPr>
          <a:xfrm>
            <a:off x="914162" y="2636912"/>
            <a:ext cx="10360501" cy="1219200"/>
          </a:xfrm>
        </p:spPr>
        <p:txBody>
          <a:bodyPr rtlCol="0"/>
          <a:lstStyle/>
          <a:p>
            <a:pPr algn="ctr" rtl="0"/>
            <a:r>
              <a:rPr lang="pl" dirty="0"/>
              <a:t>XI. UDZIELENIE PIERWSZEJ POMOCY</a:t>
            </a:r>
            <a:endParaRPr lang="en-US" dirty="0"/>
          </a:p>
        </p:txBody>
      </p:sp>
      <p:cxnSp>
        <p:nvCxnSpPr>
          <p:cNvPr id="2" name="Łącznik prosty 1">
            <a:extLst>
              <a:ext uri="{FF2B5EF4-FFF2-40B4-BE49-F238E27FC236}">
                <a16:creationId xmlns:a16="http://schemas.microsoft.com/office/drawing/2014/main" id="{E6FB0091-C559-8F79-491E-30CFCD1F322D}"/>
              </a:ext>
            </a:extLst>
          </p:cNvPr>
          <p:cNvCxnSpPr>
            <a:cxnSpLocks/>
          </p:cNvCxnSpPr>
          <p:nvPr/>
        </p:nvCxnSpPr>
        <p:spPr>
          <a:xfrm>
            <a:off x="1917948" y="3356992"/>
            <a:ext cx="83529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 name="Symbol zastępczy tekstu 5">
            <a:extLst>
              <a:ext uri="{FF2B5EF4-FFF2-40B4-BE49-F238E27FC236}">
                <a16:creationId xmlns:a16="http://schemas.microsoft.com/office/drawing/2014/main" id="{AD618A13-EFCC-7B45-233B-8836111610DE}"/>
              </a:ext>
            </a:extLst>
          </p:cNvPr>
          <p:cNvSpPr txBox="1">
            <a:spLocks/>
          </p:cNvSpPr>
          <p:nvPr/>
        </p:nvSpPr>
        <p:spPr>
          <a:xfrm>
            <a:off x="914162" y="3501008"/>
            <a:ext cx="10360501" cy="2664296"/>
          </a:xfrm>
          <a:prstGeom prst="rect">
            <a:avLst/>
          </a:prstGeom>
        </p:spPr>
        <p:txBody>
          <a:bodyPr vert="horz" lIns="121899" tIns="60949" rIns="121899" bIns="60949" rtlCol="0">
            <a:normAutofit/>
          </a:bodyPr>
          <a:lst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1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16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14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2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1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a:lstStyle>
          <a:p>
            <a:pPr marL="0" indent="0" algn="ctr">
              <a:lnSpc>
                <a:spcPct val="100000"/>
              </a:lnSpc>
              <a:spcBef>
                <a:spcPts val="0"/>
              </a:spcBef>
              <a:buNone/>
            </a:pPr>
            <a:r>
              <a:rPr lang="pl-PL" dirty="0"/>
              <a:t>Udzielenie pierwszej pomocy to Twój obowiązek.</a:t>
            </a:r>
          </a:p>
          <a:p>
            <a:pPr marL="0" indent="0" algn="ctr">
              <a:lnSpc>
                <a:spcPct val="100000"/>
              </a:lnSpc>
              <a:spcBef>
                <a:spcPts val="0"/>
              </a:spcBef>
              <a:buNone/>
            </a:pPr>
            <a:r>
              <a:rPr lang="pl-PL" dirty="0"/>
              <a:t>Nie bój się – kiedy pomagasz,</a:t>
            </a:r>
            <a:br>
              <a:rPr lang="pl-PL" dirty="0"/>
            </a:br>
            <a:r>
              <a:rPr lang="pl-PL" dirty="0"/>
              <a:t>nie ponosisz odpowiedzialności za nieumyślne błędy.</a:t>
            </a:r>
          </a:p>
        </p:txBody>
      </p:sp>
      <p:graphicFrame>
        <p:nvGraphicFramePr>
          <p:cNvPr id="9" name="Tabela 8">
            <a:extLst>
              <a:ext uri="{FF2B5EF4-FFF2-40B4-BE49-F238E27FC236}">
                <a16:creationId xmlns:a16="http://schemas.microsoft.com/office/drawing/2014/main" id="{8481AEB1-BC1E-6E8B-8FED-7695CC0BCF8C}"/>
              </a:ext>
            </a:extLst>
          </p:cNvPr>
          <p:cNvGraphicFramePr>
            <a:graphicFrameLocks noGrp="1"/>
          </p:cNvGraphicFramePr>
          <p:nvPr>
            <p:extLst>
              <p:ext uri="{D42A27DB-BD31-4B8C-83A1-F6EECF244321}">
                <p14:modId xmlns:p14="http://schemas.microsoft.com/office/powerpoint/2010/main" val="457902035"/>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0" name="Obraz 9" descr="Obraz zawierający godło, herb, symbol, logo&#10;&#10;Opis wygenerowany automatycznie">
            <a:extLst>
              <a:ext uri="{FF2B5EF4-FFF2-40B4-BE49-F238E27FC236}">
                <a16:creationId xmlns:a16="http://schemas.microsoft.com/office/drawing/2014/main" id="{BB9548CA-C152-DB8C-151F-D56285B358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2189783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FC5C1-273C-2C62-8515-E3C70105B364}"/>
            </a:ext>
          </a:extLst>
        </p:cNvPr>
        <p:cNvGrpSpPr/>
        <p:nvPr/>
      </p:nvGrpSpPr>
      <p:grpSpPr>
        <a:xfrm>
          <a:off x="0" y="0"/>
          <a:ext cx="0" cy="0"/>
          <a:chOff x="0" y="0"/>
          <a:chExt cx="0" cy="0"/>
        </a:xfrm>
      </p:grpSpPr>
      <p:cxnSp>
        <p:nvCxnSpPr>
          <p:cNvPr id="68" name="Łącznik prosty 67">
            <a:extLst>
              <a:ext uri="{FF2B5EF4-FFF2-40B4-BE49-F238E27FC236}">
                <a16:creationId xmlns:a16="http://schemas.microsoft.com/office/drawing/2014/main" id="{9FB3BB2D-5FC4-0796-E726-32DDE47180B3}"/>
              </a:ext>
            </a:extLst>
          </p:cNvPr>
          <p:cNvCxnSpPr>
            <a:cxnSpLocks/>
          </p:cNvCxnSpPr>
          <p:nvPr/>
        </p:nvCxnSpPr>
        <p:spPr>
          <a:xfrm flipV="1">
            <a:off x="3985263" y="5613513"/>
            <a:ext cx="1569754" cy="3825"/>
          </a:xfrm>
          <a:prstGeom prst="line">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16" name="Grafika 15">
            <a:extLst>
              <a:ext uri="{FF2B5EF4-FFF2-40B4-BE49-F238E27FC236}">
                <a16:creationId xmlns:a16="http://schemas.microsoft.com/office/drawing/2014/main" id="{38939D43-C3F6-54E9-0849-C5DD325374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8897" y="4018941"/>
            <a:ext cx="2988342" cy="1890063"/>
          </a:xfrm>
          <a:prstGeom prst="rect">
            <a:avLst/>
          </a:prstGeom>
        </p:spPr>
      </p:pic>
      <p:pic>
        <p:nvPicPr>
          <p:cNvPr id="18" name="Grafika 17">
            <a:extLst>
              <a:ext uri="{FF2B5EF4-FFF2-40B4-BE49-F238E27FC236}">
                <a16:creationId xmlns:a16="http://schemas.microsoft.com/office/drawing/2014/main" id="{30C47627-02BB-0F45-A6C1-4410FE8AD93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151" y="1343659"/>
            <a:ext cx="1328152" cy="1685731"/>
          </a:xfrm>
          <a:prstGeom prst="rect">
            <a:avLst/>
          </a:prstGeom>
        </p:spPr>
      </p:pic>
      <p:pic>
        <p:nvPicPr>
          <p:cNvPr id="20" name="Grafika 19">
            <a:extLst>
              <a:ext uri="{FF2B5EF4-FFF2-40B4-BE49-F238E27FC236}">
                <a16:creationId xmlns:a16="http://schemas.microsoft.com/office/drawing/2014/main" id="{42D6C24E-41DF-E3C8-1C68-1A59BFB9155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01476" y="1849737"/>
            <a:ext cx="1838980" cy="1047197"/>
          </a:xfrm>
          <a:prstGeom prst="rect">
            <a:avLst/>
          </a:prstGeom>
        </p:spPr>
      </p:pic>
      <p:pic>
        <p:nvPicPr>
          <p:cNvPr id="22" name="Grafika 21">
            <a:extLst>
              <a:ext uri="{FF2B5EF4-FFF2-40B4-BE49-F238E27FC236}">
                <a16:creationId xmlns:a16="http://schemas.microsoft.com/office/drawing/2014/main" id="{3AD7B1DA-C51A-98B9-6971-9A2BB4207DE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08025" y="1225815"/>
            <a:ext cx="1634648" cy="1711273"/>
          </a:xfrm>
          <a:prstGeom prst="rect">
            <a:avLst/>
          </a:prstGeom>
        </p:spPr>
      </p:pic>
      <p:pic>
        <p:nvPicPr>
          <p:cNvPr id="24" name="Grafika 23">
            <a:extLst>
              <a:ext uri="{FF2B5EF4-FFF2-40B4-BE49-F238E27FC236}">
                <a16:creationId xmlns:a16="http://schemas.microsoft.com/office/drawing/2014/main" id="{949571DD-5D41-3924-3DB0-B7F1BE9E7F2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050144" y="3508114"/>
            <a:ext cx="2962799" cy="1455858"/>
          </a:xfrm>
          <a:prstGeom prst="rect">
            <a:avLst/>
          </a:prstGeom>
        </p:spPr>
      </p:pic>
      <p:pic>
        <p:nvPicPr>
          <p:cNvPr id="26" name="Grafika 25">
            <a:extLst>
              <a:ext uri="{FF2B5EF4-FFF2-40B4-BE49-F238E27FC236}">
                <a16:creationId xmlns:a16="http://schemas.microsoft.com/office/drawing/2014/main" id="{A69AA4BD-4F0C-60BD-1394-67C453EE583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655950" y="4216579"/>
            <a:ext cx="1379234" cy="1609107"/>
          </a:xfrm>
          <a:prstGeom prst="rect">
            <a:avLst/>
          </a:prstGeom>
        </p:spPr>
      </p:pic>
      <p:sp>
        <p:nvSpPr>
          <p:cNvPr id="29" name="pole tekstowe 28">
            <a:extLst>
              <a:ext uri="{FF2B5EF4-FFF2-40B4-BE49-F238E27FC236}">
                <a16:creationId xmlns:a16="http://schemas.microsoft.com/office/drawing/2014/main" id="{7D712D27-B88A-D806-DD95-CB68B5BA78EC}"/>
              </a:ext>
            </a:extLst>
          </p:cNvPr>
          <p:cNvSpPr txBox="1"/>
          <p:nvPr/>
        </p:nvSpPr>
        <p:spPr>
          <a:xfrm>
            <a:off x="1266236" y="1604358"/>
            <a:ext cx="1618131" cy="757130"/>
          </a:xfrm>
          <a:prstGeom prst="rect">
            <a:avLst/>
          </a:prstGeom>
          <a:noFill/>
        </p:spPr>
        <p:txBody>
          <a:bodyPr wrap="square" rtlCol="0">
            <a:spAutoFit/>
          </a:bodyPr>
          <a:lstStyle/>
          <a:p>
            <a:pPr algn="ctr">
              <a:lnSpc>
                <a:spcPct val="90000"/>
              </a:lnSpc>
            </a:pPr>
            <a:r>
              <a:rPr lang="pl-PL" sz="1600" dirty="0"/>
              <a:t>zabezpiecz</a:t>
            </a:r>
          </a:p>
          <a:p>
            <a:pPr algn="ctr">
              <a:lnSpc>
                <a:spcPct val="90000"/>
              </a:lnSpc>
            </a:pPr>
            <a:r>
              <a:rPr lang="pl-PL" sz="1600" dirty="0"/>
              <a:t>siebie i miejsce</a:t>
            </a:r>
          </a:p>
          <a:p>
            <a:pPr algn="ctr">
              <a:lnSpc>
                <a:spcPct val="90000"/>
              </a:lnSpc>
            </a:pPr>
            <a:r>
              <a:rPr lang="pl-PL" sz="1600" dirty="0"/>
              <a:t>zdarzenia</a:t>
            </a:r>
          </a:p>
        </p:txBody>
      </p:sp>
      <p:sp>
        <p:nvSpPr>
          <p:cNvPr id="35" name="pole tekstowe 34">
            <a:extLst>
              <a:ext uri="{FF2B5EF4-FFF2-40B4-BE49-F238E27FC236}">
                <a16:creationId xmlns:a16="http://schemas.microsoft.com/office/drawing/2014/main" id="{2BFE8C88-E865-AF4A-5690-BA9D8450F771}"/>
              </a:ext>
            </a:extLst>
          </p:cNvPr>
          <p:cNvSpPr txBox="1"/>
          <p:nvPr/>
        </p:nvSpPr>
        <p:spPr>
          <a:xfrm>
            <a:off x="5138731" y="1382759"/>
            <a:ext cx="2419278" cy="978729"/>
          </a:xfrm>
          <a:prstGeom prst="rect">
            <a:avLst/>
          </a:prstGeom>
          <a:noFill/>
        </p:spPr>
        <p:txBody>
          <a:bodyPr wrap="square" rtlCol="0">
            <a:spAutoFit/>
          </a:bodyPr>
          <a:lstStyle/>
          <a:p>
            <a:pPr algn="ctr">
              <a:lnSpc>
                <a:spcPct val="90000"/>
              </a:lnSpc>
            </a:pPr>
            <a:r>
              <a:rPr lang="pl-PL" sz="1600" dirty="0"/>
              <a:t>sprawdź stan osoby</a:t>
            </a:r>
          </a:p>
          <a:p>
            <a:pPr algn="ctr">
              <a:lnSpc>
                <a:spcPct val="90000"/>
              </a:lnSpc>
            </a:pPr>
            <a:r>
              <a:rPr lang="pl-PL" sz="1600" dirty="0"/>
              <a:t>poszkodowanej</a:t>
            </a:r>
          </a:p>
          <a:p>
            <a:pPr algn="ctr">
              <a:lnSpc>
                <a:spcPct val="90000"/>
              </a:lnSpc>
            </a:pPr>
            <a:r>
              <a:rPr lang="pl-PL" sz="1600" dirty="0"/>
              <a:t>(świadomość, oddech,</a:t>
            </a:r>
          </a:p>
          <a:p>
            <a:pPr algn="ctr">
              <a:lnSpc>
                <a:spcPct val="90000"/>
              </a:lnSpc>
            </a:pPr>
            <a:r>
              <a:rPr lang="pl-PL" sz="1600" dirty="0"/>
              <a:t>zlokalizuj urazy)</a:t>
            </a:r>
          </a:p>
        </p:txBody>
      </p:sp>
      <p:sp>
        <p:nvSpPr>
          <p:cNvPr id="36" name="pole tekstowe 35">
            <a:extLst>
              <a:ext uri="{FF2B5EF4-FFF2-40B4-BE49-F238E27FC236}">
                <a16:creationId xmlns:a16="http://schemas.microsoft.com/office/drawing/2014/main" id="{A9171112-CD33-CB7C-8BEF-2084AB22BDED}"/>
              </a:ext>
            </a:extLst>
          </p:cNvPr>
          <p:cNvSpPr txBox="1"/>
          <p:nvPr/>
        </p:nvSpPr>
        <p:spPr>
          <a:xfrm>
            <a:off x="11289588" y="4510771"/>
            <a:ext cx="879979" cy="480131"/>
          </a:xfrm>
          <a:prstGeom prst="rect">
            <a:avLst/>
          </a:prstGeom>
          <a:noFill/>
        </p:spPr>
        <p:txBody>
          <a:bodyPr wrap="square" rtlCol="0">
            <a:spAutoFit/>
          </a:bodyPr>
          <a:lstStyle/>
          <a:p>
            <a:pPr algn="ctr">
              <a:lnSpc>
                <a:spcPct val="90000"/>
              </a:lnSpc>
            </a:pPr>
            <a:r>
              <a:rPr lang="pl-PL" sz="1400" dirty="0"/>
              <a:t>zatamuj</a:t>
            </a:r>
          </a:p>
          <a:p>
            <a:pPr algn="ctr">
              <a:lnSpc>
                <a:spcPct val="90000"/>
              </a:lnSpc>
            </a:pPr>
            <a:r>
              <a:rPr lang="pl-PL" sz="1400" dirty="0"/>
              <a:t>krwotoki</a:t>
            </a:r>
          </a:p>
        </p:txBody>
      </p:sp>
      <p:sp>
        <p:nvSpPr>
          <p:cNvPr id="37" name="pole tekstowe 36">
            <a:extLst>
              <a:ext uri="{FF2B5EF4-FFF2-40B4-BE49-F238E27FC236}">
                <a16:creationId xmlns:a16="http://schemas.microsoft.com/office/drawing/2014/main" id="{34B627B9-F2BE-669D-593F-7C6DBD6E41DE}"/>
              </a:ext>
            </a:extLst>
          </p:cNvPr>
          <p:cNvSpPr txBox="1"/>
          <p:nvPr/>
        </p:nvSpPr>
        <p:spPr>
          <a:xfrm>
            <a:off x="2144025" y="5973439"/>
            <a:ext cx="3154651" cy="757130"/>
          </a:xfrm>
          <a:prstGeom prst="rect">
            <a:avLst/>
          </a:prstGeom>
          <a:noFill/>
        </p:spPr>
        <p:txBody>
          <a:bodyPr wrap="square" rtlCol="0">
            <a:spAutoFit/>
          </a:bodyPr>
          <a:lstStyle/>
          <a:p>
            <a:pPr algn="ctr">
              <a:lnSpc>
                <a:spcPct val="90000"/>
              </a:lnSpc>
            </a:pPr>
            <a:r>
              <a:rPr lang="pl-PL" sz="1600" dirty="0"/>
              <a:t>ułóż  osobę</a:t>
            </a:r>
          </a:p>
          <a:p>
            <a:pPr algn="ctr">
              <a:lnSpc>
                <a:spcPct val="90000"/>
              </a:lnSpc>
            </a:pPr>
            <a:r>
              <a:rPr lang="pl-PL" sz="1600" dirty="0"/>
              <a:t>poszkodowaną w pozycji bezpiecznej i sprawdzaj jej stan</a:t>
            </a:r>
          </a:p>
        </p:txBody>
      </p:sp>
      <p:sp>
        <p:nvSpPr>
          <p:cNvPr id="39" name="pole tekstowe 38">
            <a:extLst>
              <a:ext uri="{FF2B5EF4-FFF2-40B4-BE49-F238E27FC236}">
                <a16:creationId xmlns:a16="http://schemas.microsoft.com/office/drawing/2014/main" id="{F32820CA-F023-999B-3327-3F222F13298A}"/>
              </a:ext>
            </a:extLst>
          </p:cNvPr>
          <p:cNvSpPr txBox="1"/>
          <p:nvPr/>
        </p:nvSpPr>
        <p:spPr>
          <a:xfrm>
            <a:off x="9344228" y="1225815"/>
            <a:ext cx="2560495" cy="1421928"/>
          </a:xfrm>
          <a:prstGeom prst="rect">
            <a:avLst/>
          </a:prstGeom>
          <a:noFill/>
        </p:spPr>
        <p:txBody>
          <a:bodyPr wrap="square" rtlCol="0">
            <a:spAutoFit/>
          </a:bodyPr>
          <a:lstStyle/>
          <a:p>
            <a:pPr algn="ctr">
              <a:lnSpc>
                <a:spcPct val="90000"/>
              </a:lnSpc>
            </a:pPr>
            <a:r>
              <a:rPr lang="pl-PL" sz="1600" dirty="0"/>
              <a:t>wezwij pomoc</a:t>
            </a:r>
          </a:p>
          <a:p>
            <a:pPr algn="ctr">
              <a:lnSpc>
                <a:spcPct val="90000"/>
              </a:lnSpc>
            </a:pPr>
            <a:r>
              <a:rPr lang="pl-PL" sz="1600" dirty="0"/>
              <a:t>dzwoniąc pod numer</a:t>
            </a:r>
          </a:p>
          <a:p>
            <a:pPr algn="ctr">
              <a:lnSpc>
                <a:spcPct val="90000"/>
              </a:lnSpc>
            </a:pPr>
            <a:r>
              <a:rPr lang="pl-PL" sz="1600" dirty="0"/>
              <a:t>alarmowy 112 i postępuj zgodnie z instrukcjami</a:t>
            </a:r>
          </a:p>
          <a:p>
            <a:pPr algn="ctr">
              <a:lnSpc>
                <a:spcPct val="90000"/>
              </a:lnSpc>
            </a:pPr>
            <a:r>
              <a:rPr lang="pl-PL" sz="1600" dirty="0"/>
              <a:t>operatora numeru</a:t>
            </a:r>
          </a:p>
          <a:p>
            <a:pPr algn="ctr">
              <a:lnSpc>
                <a:spcPct val="90000"/>
              </a:lnSpc>
            </a:pPr>
            <a:r>
              <a:rPr lang="pl-PL" sz="1600" dirty="0"/>
              <a:t>alarmowego</a:t>
            </a:r>
          </a:p>
        </p:txBody>
      </p:sp>
      <p:sp>
        <p:nvSpPr>
          <p:cNvPr id="41" name="pole tekstowe 40">
            <a:extLst>
              <a:ext uri="{FF2B5EF4-FFF2-40B4-BE49-F238E27FC236}">
                <a16:creationId xmlns:a16="http://schemas.microsoft.com/office/drawing/2014/main" id="{14C740C8-FDC5-8D66-3D6E-AE6BA93F8995}"/>
              </a:ext>
            </a:extLst>
          </p:cNvPr>
          <p:cNvSpPr txBox="1"/>
          <p:nvPr/>
        </p:nvSpPr>
        <p:spPr>
          <a:xfrm>
            <a:off x="6126868" y="5973439"/>
            <a:ext cx="2862282" cy="757130"/>
          </a:xfrm>
          <a:prstGeom prst="rect">
            <a:avLst/>
          </a:prstGeom>
          <a:noFill/>
        </p:spPr>
        <p:txBody>
          <a:bodyPr wrap="square" rtlCol="0">
            <a:spAutoFit/>
          </a:bodyPr>
          <a:lstStyle/>
          <a:p>
            <a:pPr algn="ctr">
              <a:lnSpc>
                <a:spcPct val="90000"/>
              </a:lnSpc>
            </a:pPr>
            <a:r>
              <a:rPr lang="pl-PL" sz="1600" dirty="0"/>
              <a:t>przeprowadź resuscytację</a:t>
            </a:r>
          </a:p>
          <a:p>
            <a:pPr algn="ctr">
              <a:lnSpc>
                <a:spcPct val="90000"/>
              </a:lnSpc>
            </a:pPr>
            <a:r>
              <a:rPr lang="pl-PL" sz="1600" dirty="0"/>
              <a:t>krążeniowo-oddechową</a:t>
            </a:r>
          </a:p>
          <a:p>
            <a:pPr algn="ctr">
              <a:lnSpc>
                <a:spcPct val="90000"/>
              </a:lnSpc>
            </a:pPr>
            <a:r>
              <a:rPr lang="pl-PL" sz="1600" dirty="0"/>
              <a:t>(jeśli zachodzi taka potrzeba)</a:t>
            </a:r>
          </a:p>
        </p:txBody>
      </p:sp>
      <p:sp>
        <p:nvSpPr>
          <p:cNvPr id="43" name="Łuk 42">
            <a:extLst>
              <a:ext uri="{FF2B5EF4-FFF2-40B4-BE49-F238E27FC236}">
                <a16:creationId xmlns:a16="http://schemas.microsoft.com/office/drawing/2014/main" id="{3E80D1C7-D437-182A-1251-FC9C62821FAB}"/>
              </a:ext>
            </a:extLst>
          </p:cNvPr>
          <p:cNvSpPr/>
          <p:nvPr/>
        </p:nvSpPr>
        <p:spPr>
          <a:xfrm>
            <a:off x="8461318" y="2750567"/>
            <a:ext cx="2873281" cy="2873281"/>
          </a:xfrm>
          <a:prstGeom prst="arc">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44" name="Łuk 43">
            <a:extLst>
              <a:ext uri="{FF2B5EF4-FFF2-40B4-BE49-F238E27FC236}">
                <a16:creationId xmlns:a16="http://schemas.microsoft.com/office/drawing/2014/main" id="{AB2316A8-1E39-016D-01AC-ACCFD83ACA68}"/>
              </a:ext>
            </a:extLst>
          </p:cNvPr>
          <p:cNvSpPr/>
          <p:nvPr/>
        </p:nvSpPr>
        <p:spPr>
          <a:xfrm rot="5400000">
            <a:off x="8461314" y="2740232"/>
            <a:ext cx="2873281" cy="2873281"/>
          </a:xfrm>
          <a:prstGeom prst="arc">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cxnSp>
        <p:nvCxnSpPr>
          <p:cNvPr id="45" name="Łącznik prosty 44">
            <a:extLst>
              <a:ext uri="{FF2B5EF4-FFF2-40B4-BE49-F238E27FC236}">
                <a16:creationId xmlns:a16="http://schemas.microsoft.com/office/drawing/2014/main" id="{F2AE9E64-6AA5-EB54-F018-E2CB765E65EA}"/>
              </a:ext>
            </a:extLst>
          </p:cNvPr>
          <p:cNvCxnSpPr>
            <a:cxnSpLocks/>
          </p:cNvCxnSpPr>
          <p:nvPr/>
        </p:nvCxnSpPr>
        <p:spPr>
          <a:xfrm>
            <a:off x="7453871" y="5611494"/>
            <a:ext cx="2458468" cy="4038"/>
          </a:xfrm>
          <a:prstGeom prst="line">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2" name="Łącznik prosty 41">
            <a:extLst>
              <a:ext uri="{FF2B5EF4-FFF2-40B4-BE49-F238E27FC236}">
                <a16:creationId xmlns:a16="http://schemas.microsoft.com/office/drawing/2014/main" id="{94221D20-654F-B50B-BFC2-7874167E5643}"/>
              </a:ext>
            </a:extLst>
          </p:cNvPr>
          <p:cNvCxnSpPr>
            <a:cxnSpLocks/>
          </p:cNvCxnSpPr>
          <p:nvPr/>
        </p:nvCxnSpPr>
        <p:spPr>
          <a:xfrm>
            <a:off x="6544498" y="2748097"/>
            <a:ext cx="1235856" cy="0"/>
          </a:xfrm>
          <a:prstGeom prst="line">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1" name="Owal 30">
            <a:extLst>
              <a:ext uri="{FF2B5EF4-FFF2-40B4-BE49-F238E27FC236}">
                <a16:creationId xmlns:a16="http://schemas.microsoft.com/office/drawing/2014/main" id="{26C6077A-2551-4A7F-6023-136B4EE83719}"/>
              </a:ext>
            </a:extLst>
          </p:cNvPr>
          <p:cNvSpPr/>
          <p:nvPr/>
        </p:nvSpPr>
        <p:spPr>
          <a:xfrm>
            <a:off x="5980260" y="2430342"/>
            <a:ext cx="635509" cy="635509"/>
          </a:xfrm>
          <a:prstGeom prst="ellipse">
            <a:avLst/>
          </a:prstGeom>
          <a:solidFill>
            <a:schemeClr val="tx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bg1"/>
                </a:solidFill>
              </a:rPr>
              <a:t>2</a:t>
            </a:r>
          </a:p>
        </p:txBody>
      </p:sp>
      <p:sp>
        <p:nvSpPr>
          <p:cNvPr id="33" name="Owal 32">
            <a:extLst>
              <a:ext uri="{FF2B5EF4-FFF2-40B4-BE49-F238E27FC236}">
                <a16:creationId xmlns:a16="http://schemas.microsoft.com/office/drawing/2014/main" id="{CC1A7440-093D-1F88-A130-38A58F7CC5E8}"/>
              </a:ext>
            </a:extLst>
          </p:cNvPr>
          <p:cNvSpPr/>
          <p:nvPr/>
        </p:nvSpPr>
        <p:spPr>
          <a:xfrm>
            <a:off x="11006327" y="3892503"/>
            <a:ext cx="635509" cy="635509"/>
          </a:xfrm>
          <a:prstGeom prst="ellipse">
            <a:avLst/>
          </a:prstGeom>
          <a:solidFill>
            <a:schemeClr val="tx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bg1"/>
                </a:solidFill>
              </a:rPr>
              <a:t>4</a:t>
            </a:r>
          </a:p>
        </p:txBody>
      </p:sp>
      <p:sp>
        <p:nvSpPr>
          <p:cNvPr id="34" name="Owal 33">
            <a:extLst>
              <a:ext uri="{FF2B5EF4-FFF2-40B4-BE49-F238E27FC236}">
                <a16:creationId xmlns:a16="http://schemas.microsoft.com/office/drawing/2014/main" id="{28628D67-A4C5-162A-A0DB-A61B73B2A924}"/>
              </a:ext>
            </a:extLst>
          </p:cNvPr>
          <p:cNvSpPr/>
          <p:nvPr/>
        </p:nvSpPr>
        <p:spPr>
          <a:xfrm>
            <a:off x="7136117" y="5299584"/>
            <a:ext cx="635509" cy="635509"/>
          </a:xfrm>
          <a:prstGeom prst="ellipse">
            <a:avLst/>
          </a:prstGeom>
          <a:solidFill>
            <a:schemeClr val="tx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bg1"/>
                </a:solidFill>
              </a:rPr>
              <a:t>5</a:t>
            </a:r>
          </a:p>
        </p:txBody>
      </p:sp>
      <p:cxnSp>
        <p:nvCxnSpPr>
          <p:cNvPr id="61" name="Łącznik prosty 60">
            <a:extLst>
              <a:ext uri="{FF2B5EF4-FFF2-40B4-BE49-F238E27FC236}">
                <a16:creationId xmlns:a16="http://schemas.microsoft.com/office/drawing/2014/main" id="{E2B59DEF-7F3A-DD8A-6744-9FD4FB50FA88}"/>
              </a:ext>
            </a:extLst>
          </p:cNvPr>
          <p:cNvCxnSpPr>
            <a:cxnSpLocks/>
          </p:cNvCxnSpPr>
          <p:nvPr/>
        </p:nvCxnSpPr>
        <p:spPr>
          <a:xfrm>
            <a:off x="1999295" y="2758431"/>
            <a:ext cx="1757950" cy="0"/>
          </a:xfrm>
          <a:prstGeom prst="line">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0" name="Owal 29">
            <a:extLst>
              <a:ext uri="{FF2B5EF4-FFF2-40B4-BE49-F238E27FC236}">
                <a16:creationId xmlns:a16="http://schemas.microsoft.com/office/drawing/2014/main" id="{AD3BA6F5-A7BA-E8B6-2759-C52165DE4B13}"/>
              </a:ext>
            </a:extLst>
          </p:cNvPr>
          <p:cNvSpPr/>
          <p:nvPr/>
        </p:nvSpPr>
        <p:spPr>
          <a:xfrm>
            <a:off x="1681540" y="2430342"/>
            <a:ext cx="635509" cy="635509"/>
          </a:xfrm>
          <a:prstGeom prst="ellipse">
            <a:avLst/>
          </a:prstGeom>
          <a:solidFill>
            <a:schemeClr val="tx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bg1"/>
                </a:solidFill>
              </a:rPr>
              <a:t>1</a:t>
            </a:r>
          </a:p>
        </p:txBody>
      </p:sp>
      <p:sp>
        <p:nvSpPr>
          <p:cNvPr id="32" name="Owal 31">
            <a:extLst>
              <a:ext uri="{FF2B5EF4-FFF2-40B4-BE49-F238E27FC236}">
                <a16:creationId xmlns:a16="http://schemas.microsoft.com/office/drawing/2014/main" id="{324C7F69-F4BF-AFAB-62E3-1DE922605A70}"/>
              </a:ext>
            </a:extLst>
          </p:cNvPr>
          <p:cNvSpPr/>
          <p:nvPr/>
        </p:nvSpPr>
        <p:spPr>
          <a:xfrm>
            <a:off x="9267597" y="2431757"/>
            <a:ext cx="635509" cy="635509"/>
          </a:xfrm>
          <a:prstGeom prst="ellipse">
            <a:avLst/>
          </a:prstGeom>
          <a:solidFill>
            <a:schemeClr val="tx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bg1"/>
                </a:solidFill>
              </a:rPr>
              <a:t>3</a:t>
            </a:r>
          </a:p>
        </p:txBody>
      </p:sp>
      <p:sp>
        <p:nvSpPr>
          <p:cNvPr id="66" name="Owal 65">
            <a:extLst>
              <a:ext uri="{FF2B5EF4-FFF2-40B4-BE49-F238E27FC236}">
                <a16:creationId xmlns:a16="http://schemas.microsoft.com/office/drawing/2014/main" id="{BD298C8E-4654-AE1E-1215-1B706E09C952}"/>
              </a:ext>
            </a:extLst>
          </p:cNvPr>
          <p:cNvSpPr/>
          <p:nvPr/>
        </p:nvSpPr>
        <p:spPr>
          <a:xfrm>
            <a:off x="3403597" y="5299584"/>
            <a:ext cx="635509" cy="635509"/>
          </a:xfrm>
          <a:prstGeom prst="ellipse">
            <a:avLst/>
          </a:prstGeom>
          <a:solidFill>
            <a:schemeClr val="tx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bg1"/>
                </a:solidFill>
              </a:rPr>
              <a:t>6</a:t>
            </a:r>
          </a:p>
        </p:txBody>
      </p:sp>
      <p:graphicFrame>
        <p:nvGraphicFramePr>
          <p:cNvPr id="78" name="Tabela 77">
            <a:extLst>
              <a:ext uri="{FF2B5EF4-FFF2-40B4-BE49-F238E27FC236}">
                <a16:creationId xmlns:a16="http://schemas.microsoft.com/office/drawing/2014/main" id="{1732270B-1FFA-6500-D5EC-5C011B2EFC44}"/>
              </a:ext>
            </a:extLst>
          </p:cNvPr>
          <p:cNvGraphicFramePr>
            <a:graphicFrameLocks noGrp="1"/>
          </p:cNvGraphicFramePr>
          <p:nvPr>
            <p:extLst>
              <p:ext uri="{D42A27DB-BD31-4B8C-83A1-F6EECF244321}">
                <p14:modId xmlns:p14="http://schemas.microsoft.com/office/powerpoint/2010/main" val="3493720925"/>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9" name="Obraz 8" descr="Obraz zawierający godło, herb, symbol, logo&#10;&#10;Opis wygenerowany automatycznie">
            <a:extLst>
              <a:ext uri="{FF2B5EF4-FFF2-40B4-BE49-F238E27FC236}">
                <a16:creationId xmlns:a16="http://schemas.microsoft.com/office/drawing/2014/main" id="{7C3D74A8-526E-16EC-A814-8E7DCDB4B47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1707277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AB84D-9CD2-275C-5CEB-A15F80729659}"/>
            </a:ext>
          </a:extLst>
        </p:cNvPr>
        <p:cNvGrpSpPr/>
        <p:nvPr/>
      </p:nvGrpSpPr>
      <p:grpSpPr>
        <a:xfrm>
          <a:off x="0" y="0"/>
          <a:ext cx="0" cy="0"/>
          <a:chOff x="0" y="0"/>
          <a:chExt cx="0" cy="0"/>
        </a:xfrm>
      </p:grpSpPr>
      <p:sp>
        <p:nvSpPr>
          <p:cNvPr id="13" name="Tytuł 12">
            <a:extLst>
              <a:ext uri="{FF2B5EF4-FFF2-40B4-BE49-F238E27FC236}">
                <a16:creationId xmlns:a16="http://schemas.microsoft.com/office/drawing/2014/main" id="{24453A36-48DD-1A79-8727-3638670ED165}"/>
              </a:ext>
            </a:extLst>
          </p:cNvPr>
          <p:cNvSpPr>
            <a:spLocks noGrp="1"/>
          </p:cNvSpPr>
          <p:nvPr>
            <p:ph type="title"/>
          </p:nvPr>
        </p:nvSpPr>
        <p:spPr>
          <a:xfrm>
            <a:off x="914162" y="2636912"/>
            <a:ext cx="10360501" cy="1219200"/>
          </a:xfrm>
        </p:spPr>
        <p:txBody>
          <a:bodyPr rtlCol="0"/>
          <a:lstStyle/>
          <a:p>
            <a:pPr algn="ctr" rtl="0"/>
            <a:r>
              <a:rPr lang="pl" dirty="0"/>
              <a:t>POBIERZ APLIKACJĘ RSO</a:t>
            </a:r>
            <a:endParaRPr lang="en-US" dirty="0"/>
          </a:p>
        </p:txBody>
      </p:sp>
      <p:cxnSp>
        <p:nvCxnSpPr>
          <p:cNvPr id="2" name="Łącznik prosty 1">
            <a:extLst>
              <a:ext uri="{FF2B5EF4-FFF2-40B4-BE49-F238E27FC236}">
                <a16:creationId xmlns:a16="http://schemas.microsoft.com/office/drawing/2014/main" id="{F5E00EDC-A46D-E8B4-CD50-406332AEE56C}"/>
              </a:ext>
            </a:extLst>
          </p:cNvPr>
          <p:cNvCxnSpPr>
            <a:cxnSpLocks/>
          </p:cNvCxnSpPr>
          <p:nvPr/>
        </p:nvCxnSpPr>
        <p:spPr>
          <a:xfrm>
            <a:off x="1917948" y="3356992"/>
            <a:ext cx="83529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 name="Symbol zastępczy tekstu 5">
            <a:extLst>
              <a:ext uri="{FF2B5EF4-FFF2-40B4-BE49-F238E27FC236}">
                <a16:creationId xmlns:a16="http://schemas.microsoft.com/office/drawing/2014/main" id="{B38C76F5-F411-7881-CB11-5EAF41350F69}"/>
              </a:ext>
            </a:extLst>
          </p:cNvPr>
          <p:cNvSpPr txBox="1">
            <a:spLocks/>
          </p:cNvSpPr>
          <p:nvPr/>
        </p:nvSpPr>
        <p:spPr>
          <a:xfrm>
            <a:off x="914162" y="3501008"/>
            <a:ext cx="10360501" cy="2664296"/>
          </a:xfrm>
          <a:prstGeom prst="rect">
            <a:avLst/>
          </a:prstGeom>
        </p:spPr>
        <p:txBody>
          <a:bodyPr vert="horz" lIns="121899" tIns="60949" rIns="121899" bIns="60949" rtlCol="0">
            <a:normAutofit/>
          </a:bodyPr>
          <a:lst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1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16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14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2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1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a:lstStyle>
          <a:p>
            <a:pPr marL="0" indent="0" algn="ctr">
              <a:lnSpc>
                <a:spcPct val="100000"/>
              </a:lnSpc>
              <a:spcBef>
                <a:spcPts val="0"/>
              </a:spcBef>
              <a:buNone/>
            </a:pPr>
            <a:r>
              <a:rPr lang="pl-PL" dirty="0"/>
              <a:t>Regionalny System Ostrzegania (RSO) to bezpłatna aplikacja mobilna,</a:t>
            </a:r>
            <a:br>
              <a:rPr lang="pl-PL" dirty="0"/>
            </a:br>
            <a:r>
              <a:rPr lang="pl-PL" dirty="0"/>
              <a:t>która poinformuje Cię o zagrożeniach na terenie Polski.</a:t>
            </a:r>
          </a:p>
        </p:txBody>
      </p:sp>
      <p:pic>
        <p:nvPicPr>
          <p:cNvPr id="9" name="Grafika 8">
            <a:extLst>
              <a:ext uri="{FF2B5EF4-FFF2-40B4-BE49-F238E27FC236}">
                <a16:creationId xmlns:a16="http://schemas.microsoft.com/office/drawing/2014/main" id="{1AE9F31F-3AD4-4D34-F660-1F85C30677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90156" y="4576192"/>
            <a:ext cx="3455743" cy="1919858"/>
          </a:xfrm>
          <a:prstGeom prst="rect">
            <a:avLst/>
          </a:prstGeom>
        </p:spPr>
      </p:pic>
      <p:graphicFrame>
        <p:nvGraphicFramePr>
          <p:cNvPr id="8" name="Tabela 7">
            <a:extLst>
              <a:ext uri="{FF2B5EF4-FFF2-40B4-BE49-F238E27FC236}">
                <a16:creationId xmlns:a16="http://schemas.microsoft.com/office/drawing/2014/main" id="{51CFE62B-957F-05E0-3FC5-A2617B3619E8}"/>
              </a:ext>
            </a:extLst>
          </p:cNvPr>
          <p:cNvGraphicFramePr>
            <a:graphicFrameLocks noGrp="1"/>
          </p:cNvGraphicFramePr>
          <p:nvPr>
            <p:extLst>
              <p:ext uri="{D42A27DB-BD31-4B8C-83A1-F6EECF244321}">
                <p14:modId xmlns:p14="http://schemas.microsoft.com/office/powerpoint/2010/main" val="985356530"/>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0" name="Obraz 9" descr="Obraz zawierający godło, herb, symbol, logo&#10;&#10;Opis wygenerowany automatycznie">
            <a:extLst>
              <a:ext uri="{FF2B5EF4-FFF2-40B4-BE49-F238E27FC236}">
                <a16:creationId xmlns:a16="http://schemas.microsoft.com/office/drawing/2014/main" id="{AD8C05FD-43C0-B31A-4624-1101681C70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3103295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ECDE92E-C460-70DA-7718-8662F8B71851}"/>
              </a:ext>
            </a:extLst>
          </p:cNvPr>
          <p:cNvSpPr>
            <a:spLocks noGrp="1"/>
          </p:cNvSpPr>
          <p:nvPr>
            <p:ph type="title"/>
          </p:nvPr>
        </p:nvSpPr>
        <p:spPr/>
        <p:txBody>
          <a:bodyPr/>
          <a:lstStyle/>
          <a:p>
            <a:r>
              <a:rPr lang="pl-PL" dirty="0"/>
              <a:t>Rola instytucji publicznych</a:t>
            </a:r>
          </a:p>
        </p:txBody>
      </p:sp>
      <p:sp>
        <p:nvSpPr>
          <p:cNvPr id="4" name="Symbol zastępczy tekstu 3">
            <a:extLst>
              <a:ext uri="{FF2B5EF4-FFF2-40B4-BE49-F238E27FC236}">
                <a16:creationId xmlns:a16="http://schemas.microsoft.com/office/drawing/2014/main" id="{9F1FAC06-8CFC-5260-2C69-BE16F9C4EB6A}"/>
              </a:ext>
            </a:extLst>
          </p:cNvPr>
          <p:cNvSpPr>
            <a:spLocks noGrp="1"/>
          </p:cNvSpPr>
          <p:nvPr>
            <p:ph type="body" sz="half" idx="2"/>
          </p:nvPr>
        </p:nvSpPr>
        <p:spPr/>
        <p:txBody>
          <a:bodyPr/>
          <a:lstStyle/>
          <a:p>
            <a:endParaRPr lang="pl-PL" dirty="0"/>
          </a:p>
          <a:p>
            <a:endParaRPr lang="pl-PL" dirty="0"/>
          </a:p>
        </p:txBody>
      </p:sp>
      <p:sp>
        <p:nvSpPr>
          <p:cNvPr id="6" name="Symbol zastępczy obrazu 4">
            <a:extLst>
              <a:ext uri="{FF2B5EF4-FFF2-40B4-BE49-F238E27FC236}">
                <a16:creationId xmlns:a16="http://schemas.microsoft.com/office/drawing/2014/main" id="{18F535ED-654C-0430-FB45-CCFBD0DAF254}"/>
              </a:ext>
            </a:extLst>
          </p:cNvPr>
          <p:cNvSpPr>
            <a:spLocks noGrp="1"/>
          </p:cNvSpPr>
          <p:nvPr>
            <p:ph type="pic" idx="1"/>
          </p:nvPr>
        </p:nvSpPr>
        <p:spPr>
          <a:xfrm>
            <a:off x="458736" y="1124752"/>
            <a:ext cx="5077859" cy="5578216"/>
          </a:xfrm>
        </p:spPr>
        <p:txBody>
          <a:bodyPr>
            <a:normAutofit/>
          </a:bodyPr>
          <a:lstStyle/>
          <a:p>
            <a:pPr algn="ctr">
              <a:lnSpc>
                <a:spcPct val="130000"/>
              </a:lnSpc>
            </a:pPr>
            <a:r>
              <a:rPr lang="pl-PL" dirty="0"/>
              <a:t>Wójtowie, burmistrzowie,</a:t>
            </a:r>
            <a:br>
              <a:rPr lang="pl-PL" dirty="0"/>
            </a:br>
            <a:r>
              <a:rPr lang="pl-PL" dirty="0"/>
              <a:t>prezydenci miast, starostowie,</a:t>
            </a:r>
            <a:br>
              <a:rPr lang="pl-PL" dirty="0"/>
            </a:br>
            <a:r>
              <a:rPr lang="pl-PL" dirty="0"/>
              <a:t>wojewodowie i minister właściwy</a:t>
            </a:r>
            <a:br>
              <a:rPr lang="pl-PL" dirty="0"/>
            </a:br>
            <a:r>
              <a:rPr lang="pl-PL" dirty="0"/>
              <a:t>do spraw wewnętrznych </a:t>
            </a:r>
          </a:p>
          <a:p>
            <a:pPr algn="ctr">
              <a:lnSpc>
                <a:spcPct val="130000"/>
              </a:lnSpc>
            </a:pPr>
            <a:r>
              <a:rPr lang="pl-PL" sz="2800" b="1" dirty="0"/>
              <a:t>tworzą plany ewakuacji</a:t>
            </a:r>
            <a:br>
              <a:rPr lang="pl-PL" sz="2800" b="1" dirty="0"/>
            </a:br>
            <a:r>
              <a:rPr lang="pl-PL" sz="2800" b="1" dirty="0"/>
              <a:t>i schronienia</a:t>
            </a:r>
            <a:r>
              <a:rPr lang="pl-PL" dirty="0"/>
              <a:t>, </a:t>
            </a:r>
          </a:p>
          <a:p>
            <a:pPr algn="ctr">
              <a:lnSpc>
                <a:spcPct val="130000"/>
              </a:lnSpc>
            </a:pPr>
            <a:r>
              <a:rPr lang="pl-PL" dirty="0"/>
              <a:t>zarządzają infrastrukturą</a:t>
            </a:r>
            <a:br>
              <a:rPr lang="pl-PL" dirty="0"/>
            </a:br>
            <a:r>
              <a:rPr lang="pl-PL" dirty="0"/>
              <a:t>i koordynują działania służb.</a:t>
            </a:r>
          </a:p>
          <a:p>
            <a:pPr algn="ctr">
              <a:lnSpc>
                <a:spcPct val="100000"/>
              </a:lnSpc>
            </a:pPr>
            <a:endParaRPr lang="pl-PL" sz="1800" dirty="0"/>
          </a:p>
        </p:txBody>
      </p:sp>
      <p:cxnSp>
        <p:nvCxnSpPr>
          <p:cNvPr id="8" name="Łącznik prosty 7">
            <a:extLst>
              <a:ext uri="{FF2B5EF4-FFF2-40B4-BE49-F238E27FC236}">
                <a16:creationId xmlns:a16="http://schemas.microsoft.com/office/drawing/2014/main" id="{B3FB29BA-DF56-CB6D-E7B2-A1F9AC477398}"/>
              </a:ext>
            </a:extLst>
          </p:cNvPr>
          <p:cNvCxnSpPr/>
          <p:nvPr/>
        </p:nvCxnSpPr>
        <p:spPr>
          <a:xfrm>
            <a:off x="6526460" y="3415168"/>
            <a:ext cx="47525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10" name="Grafika 9">
            <a:extLst>
              <a:ext uri="{FF2B5EF4-FFF2-40B4-BE49-F238E27FC236}">
                <a16:creationId xmlns:a16="http://schemas.microsoft.com/office/drawing/2014/main" id="{CE002AA5-B671-49CD-A74C-8534368A8C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94612" y="3460309"/>
            <a:ext cx="2448272" cy="3242658"/>
          </a:xfrm>
          <a:prstGeom prst="rect">
            <a:avLst/>
          </a:prstGeom>
        </p:spPr>
      </p:pic>
      <p:graphicFrame>
        <p:nvGraphicFramePr>
          <p:cNvPr id="15" name="Tabela 14">
            <a:extLst>
              <a:ext uri="{FF2B5EF4-FFF2-40B4-BE49-F238E27FC236}">
                <a16:creationId xmlns:a16="http://schemas.microsoft.com/office/drawing/2014/main" id="{21FCF016-2922-6742-1012-D035E4182A49}"/>
              </a:ext>
            </a:extLst>
          </p:cNvPr>
          <p:cNvGraphicFramePr>
            <a:graphicFrameLocks noGrp="1"/>
          </p:cNvGraphicFramePr>
          <p:nvPr>
            <p:extLst>
              <p:ext uri="{D42A27DB-BD31-4B8C-83A1-F6EECF244321}">
                <p14:modId xmlns:p14="http://schemas.microsoft.com/office/powerpoint/2010/main" val="957383811"/>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6" name="Obraz 15" descr="Obraz zawierający godło, herb, symbol, logo&#10;&#10;Opis wygenerowany automatycznie">
            <a:extLst>
              <a:ext uri="{FF2B5EF4-FFF2-40B4-BE49-F238E27FC236}">
                <a16:creationId xmlns:a16="http://schemas.microsoft.com/office/drawing/2014/main" id="{926A56C3-A536-545E-1577-5D9988552A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4283136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E014B-13DC-091B-E58D-59B8262B7DF5}"/>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B46A1BED-C4F4-196F-9A67-7AA35E801117}"/>
              </a:ext>
            </a:extLst>
          </p:cNvPr>
          <p:cNvSpPr>
            <a:spLocks noGrp="1"/>
          </p:cNvSpPr>
          <p:nvPr>
            <p:ph type="title"/>
          </p:nvPr>
        </p:nvSpPr>
        <p:spPr/>
        <p:txBody>
          <a:bodyPr/>
          <a:lstStyle/>
          <a:p>
            <a:r>
              <a:rPr lang="pl-PL" dirty="0"/>
              <a:t>Rola organizacji społecznych</a:t>
            </a:r>
          </a:p>
        </p:txBody>
      </p:sp>
      <p:sp>
        <p:nvSpPr>
          <p:cNvPr id="4" name="Symbol zastępczy tekstu 3">
            <a:extLst>
              <a:ext uri="{FF2B5EF4-FFF2-40B4-BE49-F238E27FC236}">
                <a16:creationId xmlns:a16="http://schemas.microsoft.com/office/drawing/2014/main" id="{14E74B60-215B-22E9-39C3-0F89959C80BC}"/>
              </a:ext>
            </a:extLst>
          </p:cNvPr>
          <p:cNvSpPr>
            <a:spLocks noGrp="1"/>
          </p:cNvSpPr>
          <p:nvPr>
            <p:ph type="body" sz="half" idx="2"/>
          </p:nvPr>
        </p:nvSpPr>
        <p:spPr/>
        <p:txBody>
          <a:bodyPr/>
          <a:lstStyle/>
          <a:p>
            <a:endParaRPr lang="pl-PL" dirty="0"/>
          </a:p>
          <a:p>
            <a:endParaRPr lang="pl-PL" dirty="0"/>
          </a:p>
        </p:txBody>
      </p:sp>
      <p:sp>
        <p:nvSpPr>
          <p:cNvPr id="6" name="Symbol zastępczy obrazu 4">
            <a:extLst>
              <a:ext uri="{FF2B5EF4-FFF2-40B4-BE49-F238E27FC236}">
                <a16:creationId xmlns:a16="http://schemas.microsoft.com/office/drawing/2014/main" id="{1DBE8319-5267-4D59-486D-4CEE54AF9F43}"/>
              </a:ext>
            </a:extLst>
          </p:cNvPr>
          <p:cNvSpPr>
            <a:spLocks noGrp="1"/>
          </p:cNvSpPr>
          <p:nvPr>
            <p:ph type="pic" idx="1"/>
          </p:nvPr>
        </p:nvSpPr>
        <p:spPr>
          <a:xfrm>
            <a:off x="507869" y="1052737"/>
            <a:ext cx="5077859" cy="3647888"/>
          </a:xfrm>
        </p:spPr>
        <p:txBody>
          <a:bodyPr>
            <a:normAutofit/>
          </a:bodyPr>
          <a:lstStyle/>
          <a:p>
            <a:pPr algn="ctr">
              <a:lnSpc>
                <a:spcPct val="130000"/>
              </a:lnSpc>
            </a:pPr>
            <a:r>
              <a:rPr lang="pl-PL" dirty="0"/>
              <a:t>Wspierają państwo </a:t>
            </a:r>
            <a:r>
              <a:rPr lang="pl-PL" sz="2400" b="1" dirty="0"/>
              <a:t>w działaniach pomocowych </a:t>
            </a:r>
            <a:r>
              <a:rPr lang="pl-PL" dirty="0"/>
              <a:t>lub same je organizują.</a:t>
            </a:r>
          </a:p>
          <a:p>
            <a:pPr algn="ctr">
              <a:lnSpc>
                <a:spcPct val="130000"/>
              </a:lnSpc>
            </a:pPr>
            <a:r>
              <a:rPr lang="pl-PL" dirty="0"/>
              <a:t>Ich atutami są doświadczenie, </a:t>
            </a:r>
            <a:r>
              <a:rPr lang="pl-PL" sz="2400" b="1" dirty="0"/>
              <a:t>szybkość przybycia do potrzebujących</a:t>
            </a:r>
            <a:br>
              <a:rPr lang="pl-PL" sz="2400" b="1" dirty="0"/>
            </a:br>
            <a:r>
              <a:rPr lang="pl-PL" dirty="0"/>
              <a:t>i elastyczność działania.</a:t>
            </a:r>
          </a:p>
          <a:p>
            <a:pPr algn="ctr">
              <a:lnSpc>
                <a:spcPct val="130000"/>
              </a:lnSpc>
            </a:pPr>
            <a:endParaRPr lang="pl-PL" dirty="0"/>
          </a:p>
          <a:p>
            <a:pPr algn="ctr">
              <a:lnSpc>
                <a:spcPct val="130000"/>
              </a:lnSpc>
            </a:pPr>
            <a:r>
              <a:rPr lang="pl-PL" sz="2400" b="1" dirty="0"/>
              <a:t>P A M I Ę T A J!</a:t>
            </a:r>
          </a:p>
        </p:txBody>
      </p:sp>
      <p:cxnSp>
        <p:nvCxnSpPr>
          <p:cNvPr id="8" name="Łącznik prosty 7">
            <a:extLst>
              <a:ext uri="{FF2B5EF4-FFF2-40B4-BE49-F238E27FC236}">
                <a16:creationId xmlns:a16="http://schemas.microsoft.com/office/drawing/2014/main" id="{2F06F9A8-570A-66D6-26B2-CE1221E7EF2A}"/>
              </a:ext>
            </a:extLst>
          </p:cNvPr>
          <p:cNvCxnSpPr/>
          <p:nvPr/>
        </p:nvCxnSpPr>
        <p:spPr>
          <a:xfrm>
            <a:off x="6526460" y="3415168"/>
            <a:ext cx="47525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tekstu 3">
            <a:extLst>
              <a:ext uri="{FF2B5EF4-FFF2-40B4-BE49-F238E27FC236}">
                <a16:creationId xmlns:a16="http://schemas.microsoft.com/office/drawing/2014/main" id="{EE851907-09CC-AAAE-6380-398B05C79F94}"/>
              </a:ext>
            </a:extLst>
          </p:cNvPr>
          <p:cNvSpPr txBox="1">
            <a:spLocks/>
          </p:cNvSpPr>
          <p:nvPr/>
        </p:nvSpPr>
        <p:spPr>
          <a:xfrm>
            <a:off x="6454453" y="3886200"/>
            <a:ext cx="5277332" cy="1727200"/>
          </a:xfrm>
          <a:prstGeom prst="rect">
            <a:avLst/>
          </a:prstGeom>
        </p:spPr>
        <p:txBody>
          <a:bodyPr vert="horz" lIns="121899" tIns="60949" rIns="121899" bIns="60949" rtlCol="0">
            <a:normAutofit/>
          </a:bodyPr>
          <a:lstStyle>
            <a:lvl1pPr marL="0" indent="0" algn="l" defTabSz="1218987" rtl="0" eaLnBrk="1" latinLnBrk="0" hangingPunct="1">
              <a:lnSpc>
                <a:spcPct val="90000"/>
              </a:lnSpc>
              <a:spcBef>
                <a:spcPts val="1600"/>
              </a:spcBef>
              <a:buClr>
                <a:schemeClr val="tx2"/>
              </a:buClr>
              <a:buSzPct val="90000"/>
              <a:buFont typeface="Arial" pitchFamily="34" charset="0"/>
              <a:buNone/>
              <a:defRPr sz="1800" kern="1200">
                <a:solidFill>
                  <a:schemeClr val="tx1"/>
                </a:solidFill>
                <a:latin typeface="+mn-lt"/>
                <a:ea typeface="+mn-ea"/>
                <a:cs typeface="+mn-cs"/>
              </a:defRPr>
            </a:lvl1pPr>
            <a:lvl2pPr marL="609493" indent="0" algn="l" defTabSz="1218987" rtl="0" eaLnBrk="1" latinLnBrk="0" hangingPunct="1">
              <a:lnSpc>
                <a:spcPct val="90000"/>
              </a:lnSpc>
              <a:spcBef>
                <a:spcPts val="800"/>
              </a:spcBef>
              <a:buClr>
                <a:schemeClr val="tx2"/>
              </a:buClr>
              <a:buSzPct val="90000"/>
              <a:buFont typeface="Cambria" pitchFamily="18" charset="0"/>
              <a:buNone/>
              <a:defRPr sz="1600"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tx2"/>
              </a:buClr>
              <a:buFont typeface="Arial" pitchFamily="34" charset="0"/>
              <a:buNone/>
              <a:defRPr sz="1300"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9pPr>
          </a:lstStyle>
          <a:p>
            <a:endParaRPr lang="pl-PL" dirty="0"/>
          </a:p>
          <a:p>
            <a:endParaRPr lang="pl-PL" dirty="0"/>
          </a:p>
        </p:txBody>
      </p:sp>
      <p:pic>
        <p:nvPicPr>
          <p:cNvPr id="10" name="Grafika 9">
            <a:extLst>
              <a:ext uri="{FF2B5EF4-FFF2-40B4-BE49-F238E27FC236}">
                <a16:creationId xmlns:a16="http://schemas.microsoft.com/office/drawing/2014/main" id="{16A359B7-7D32-84F8-02F4-2994D71AD7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62564" y="3544119"/>
            <a:ext cx="3096344" cy="3166716"/>
          </a:xfrm>
          <a:prstGeom prst="rect">
            <a:avLst/>
          </a:prstGeom>
        </p:spPr>
      </p:pic>
      <p:sp>
        <p:nvSpPr>
          <p:cNvPr id="5" name="Prostokąt 4">
            <a:extLst>
              <a:ext uri="{FF2B5EF4-FFF2-40B4-BE49-F238E27FC236}">
                <a16:creationId xmlns:a16="http://schemas.microsoft.com/office/drawing/2014/main" id="{1FCC4715-43D8-3F93-73EE-9714BEC4F9B4}"/>
              </a:ext>
            </a:extLst>
          </p:cNvPr>
          <p:cNvSpPr/>
          <p:nvPr/>
        </p:nvSpPr>
        <p:spPr>
          <a:xfrm>
            <a:off x="783816" y="4721813"/>
            <a:ext cx="4464496" cy="1656184"/>
          </a:xfrm>
          <a:prstGeom prst="rect">
            <a:avLst/>
          </a:prstGeom>
          <a:solidFill>
            <a:schemeClr val="tx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bg1"/>
                </a:solidFill>
              </a:rPr>
              <a:t>Pomoc humanitarna</a:t>
            </a:r>
            <a:br>
              <a:rPr lang="pl-PL" sz="2000" b="1" dirty="0">
                <a:solidFill>
                  <a:schemeClr val="bg1"/>
                </a:solidFill>
              </a:rPr>
            </a:br>
            <a:r>
              <a:rPr lang="pl-PL" sz="2000" b="1" dirty="0">
                <a:solidFill>
                  <a:schemeClr val="bg1"/>
                </a:solidFill>
              </a:rPr>
              <a:t>zawsze jest bezpłatna</a:t>
            </a:r>
            <a:br>
              <a:rPr lang="pl-PL" sz="1800" b="1" dirty="0">
                <a:solidFill>
                  <a:schemeClr val="bg1"/>
                </a:solidFill>
              </a:rPr>
            </a:br>
            <a:br>
              <a:rPr lang="pl-PL" sz="1800" b="1" dirty="0">
                <a:solidFill>
                  <a:schemeClr val="bg1"/>
                </a:solidFill>
              </a:rPr>
            </a:br>
            <a:r>
              <a:rPr lang="pl-PL" sz="1800" dirty="0">
                <a:solidFill>
                  <a:schemeClr val="bg1"/>
                </a:solidFill>
              </a:rPr>
              <a:t>nikt nie może żądać za nią od Ciebie</a:t>
            </a:r>
            <a:br>
              <a:rPr lang="pl-PL" sz="1800" dirty="0">
                <a:solidFill>
                  <a:schemeClr val="bg1"/>
                </a:solidFill>
              </a:rPr>
            </a:br>
            <a:r>
              <a:rPr lang="pl-PL" sz="1800" dirty="0">
                <a:solidFill>
                  <a:schemeClr val="bg1"/>
                </a:solidFill>
              </a:rPr>
              <a:t>pieniędzy lub przysług!</a:t>
            </a:r>
          </a:p>
        </p:txBody>
      </p:sp>
      <p:graphicFrame>
        <p:nvGraphicFramePr>
          <p:cNvPr id="13" name="Tabela 12">
            <a:extLst>
              <a:ext uri="{FF2B5EF4-FFF2-40B4-BE49-F238E27FC236}">
                <a16:creationId xmlns:a16="http://schemas.microsoft.com/office/drawing/2014/main" id="{EE1E6931-FEEC-43E6-DF10-5840BFECBF92}"/>
              </a:ext>
            </a:extLst>
          </p:cNvPr>
          <p:cNvGraphicFramePr>
            <a:graphicFrameLocks noGrp="1"/>
          </p:cNvGraphicFramePr>
          <p:nvPr>
            <p:extLst>
              <p:ext uri="{D42A27DB-BD31-4B8C-83A1-F6EECF244321}">
                <p14:modId xmlns:p14="http://schemas.microsoft.com/office/powerpoint/2010/main" val="658514807"/>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5" name="Obraz 14" descr="Obraz zawierający godło, herb, symbol, logo&#10;&#10;Opis wygenerowany automatycznie">
            <a:extLst>
              <a:ext uri="{FF2B5EF4-FFF2-40B4-BE49-F238E27FC236}">
                <a16:creationId xmlns:a16="http://schemas.microsoft.com/office/drawing/2014/main" id="{71AADF65-15FD-5990-DEE2-C755F06E1E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1359095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603DD-1D18-6D24-999F-F6A0E60118E7}"/>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A20A81FC-F7F1-6D5B-6BA9-BA9E484ED93B}"/>
              </a:ext>
            </a:extLst>
          </p:cNvPr>
          <p:cNvSpPr>
            <a:spLocks noGrp="1"/>
          </p:cNvSpPr>
          <p:nvPr>
            <p:ph type="title"/>
          </p:nvPr>
        </p:nvSpPr>
        <p:spPr/>
        <p:txBody>
          <a:bodyPr/>
          <a:lstStyle/>
          <a:p>
            <a:r>
              <a:rPr lang="pl-PL" dirty="0"/>
              <a:t>Rola wojska polskiego</a:t>
            </a:r>
            <a:br>
              <a:rPr lang="pl-PL" dirty="0"/>
            </a:br>
            <a:r>
              <a:rPr lang="pl-PL" dirty="0"/>
              <a:t>i służb ratowniczych</a:t>
            </a:r>
          </a:p>
        </p:txBody>
      </p:sp>
      <p:sp>
        <p:nvSpPr>
          <p:cNvPr id="6" name="Symbol zastępczy obrazu 4">
            <a:extLst>
              <a:ext uri="{FF2B5EF4-FFF2-40B4-BE49-F238E27FC236}">
                <a16:creationId xmlns:a16="http://schemas.microsoft.com/office/drawing/2014/main" id="{5C31F012-B886-B414-EE57-6290BE885436}"/>
              </a:ext>
            </a:extLst>
          </p:cNvPr>
          <p:cNvSpPr>
            <a:spLocks noGrp="1"/>
          </p:cNvSpPr>
          <p:nvPr>
            <p:ph type="pic" idx="1"/>
          </p:nvPr>
        </p:nvSpPr>
        <p:spPr>
          <a:xfrm>
            <a:off x="507869" y="980728"/>
            <a:ext cx="5077859" cy="5317566"/>
          </a:xfrm>
        </p:spPr>
        <p:txBody>
          <a:bodyPr>
            <a:normAutofit/>
          </a:bodyPr>
          <a:lstStyle/>
          <a:p>
            <a:pPr algn="l">
              <a:lnSpc>
                <a:spcPct val="130000"/>
              </a:lnSpc>
            </a:pPr>
            <a:r>
              <a:rPr lang="pl-PL" sz="2400" b="1" dirty="0"/>
              <a:t>Siły Zbrojne </a:t>
            </a:r>
            <a:r>
              <a:rPr lang="pl-PL" sz="1800" dirty="0"/>
              <a:t>w przypadku napaści na Polskę uruchomią odpowiednie procedury i plany krajowe i sojusznicze, które pozwolą skutecznie zarządzać obroną Państwa.</a:t>
            </a:r>
          </a:p>
          <a:p>
            <a:pPr algn="l">
              <a:lnSpc>
                <a:spcPct val="130000"/>
              </a:lnSpc>
            </a:pPr>
            <a:endParaRPr lang="pl-PL" dirty="0"/>
          </a:p>
          <a:p>
            <a:pPr algn="l">
              <a:lnSpc>
                <a:spcPct val="130000"/>
              </a:lnSpc>
            </a:pPr>
            <a:r>
              <a:rPr lang="pl-PL" sz="2400" b="1" dirty="0"/>
              <a:t>Straż pożarna, policja, ratownictwo medyczne</a:t>
            </a:r>
          </a:p>
          <a:p>
            <a:pPr algn="l">
              <a:lnSpc>
                <a:spcPct val="130000"/>
              </a:lnSpc>
            </a:pPr>
            <a:r>
              <a:rPr lang="pl-PL" sz="1800" dirty="0"/>
              <a:t>oraz inne służby i podmioty specjalistyczne ratują życie, zdrowie i mienie, </a:t>
            </a:r>
            <a:r>
              <a:rPr lang="pl-PL" sz="1800" b="1" dirty="0"/>
              <a:t>przeprowadzają ewakuację i zapewniają schronienie</a:t>
            </a:r>
            <a:r>
              <a:rPr lang="pl-PL" sz="1800" dirty="0"/>
              <a:t>.</a:t>
            </a:r>
          </a:p>
        </p:txBody>
      </p:sp>
      <p:pic>
        <p:nvPicPr>
          <p:cNvPr id="7" name="Grafika 6">
            <a:extLst>
              <a:ext uri="{FF2B5EF4-FFF2-40B4-BE49-F238E27FC236}">
                <a16:creationId xmlns:a16="http://schemas.microsoft.com/office/drawing/2014/main" id="{C4654BD0-81F8-002D-6B32-6A37376AEC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48762" y="3068960"/>
            <a:ext cx="4608512" cy="3472167"/>
          </a:xfrm>
          <a:prstGeom prst="rect">
            <a:avLst/>
          </a:prstGeom>
        </p:spPr>
      </p:pic>
      <p:cxnSp>
        <p:nvCxnSpPr>
          <p:cNvPr id="8" name="Łącznik prosty 7">
            <a:extLst>
              <a:ext uri="{FF2B5EF4-FFF2-40B4-BE49-F238E27FC236}">
                <a16:creationId xmlns:a16="http://schemas.microsoft.com/office/drawing/2014/main" id="{56FE0E03-1CB9-429F-D506-026175122C99}"/>
              </a:ext>
            </a:extLst>
          </p:cNvPr>
          <p:cNvCxnSpPr/>
          <p:nvPr/>
        </p:nvCxnSpPr>
        <p:spPr>
          <a:xfrm>
            <a:off x="6526460" y="3415168"/>
            <a:ext cx="47525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graphicFrame>
        <p:nvGraphicFramePr>
          <p:cNvPr id="10" name="Tabela 9">
            <a:extLst>
              <a:ext uri="{FF2B5EF4-FFF2-40B4-BE49-F238E27FC236}">
                <a16:creationId xmlns:a16="http://schemas.microsoft.com/office/drawing/2014/main" id="{50F33778-EE47-82AF-8DEC-78259A3049F2}"/>
              </a:ext>
            </a:extLst>
          </p:cNvPr>
          <p:cNvGraphicFramePr>
            <a:graphicFrameLocks noGrp="1"/>
          </p:cNvGraphicFramePr>
          <p:nvPr>
            <p:extLst>
              <p:ext uri="{D42A27DB-BD31-4B8C-83A1-F6EECF244321}">
                <p14:modId xmlns:p14="http://schemas.microsoft.com/office/powerpoint/2010/main" val="2162818962"/>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3" name="Obraz 12" descr="Obraz zawierający godło, herb, symbol, logo&#10;&#10;Opis wygenerowany automatycznie">
            <a:extLst>
              <a:ext uri="{FF2B5EF4-FFF2-40B4-BE49-F238E27FC236}">
                <a16:creationId xmlns:a16="http://schemas.microsoft.com/office/drawing/2014/main" id="{04421777-F855-26A3-3041-638EF8E200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1460423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451DA-7FB9-77B9-72F3-AC949C485036}"/>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E9CEBF0A-465F-38D5-0FEE-00C089050882}"/>
              </a:ext>
            </a:extLst>
          </p:cNvPr>
          <p:cNvSpPr>
            <a:spLocks noGrp="1"/>
          </p:cNvSpPr>
          <p:nvPr>
            <p:ph type="title"/>
          </p:nvPr>
        </p:nvSpPr>
        <p:spPr/>
        <p:txBody>
          <a:bodyPr/>
          <a:lstStyle/>
          <a:p>
            <a:r>
              <a:rPr lang="pl-PL" dirty="0"/>
              <a:t>Twoja rola</a:t>
            </a:r>
          </a:p>
        </p:txBody>
      </p:sp>
      <p:sp>
        <p:nvSpPr>
          <p:cNvPr id="4" name="Symbol zastępczy tekstu 3">
            <a:extLst>
              <a:ext uri="{FF2B5EF4-FFF2-40B4-BE49-F238E27FC236}">
                <a16:creationId xmlns:a16="http://schemas.microsoft.com/office/drawing/2014/main" id="{CB2E09A2-E1FE-F40A-29D8-78A9C293FC94}"/>
              </a:ext>
            </a:extLst>
          </p:cNvPr>
          <p:cNvSpPr>
            <a:spLocks noGrp="1"/>
          </p:cNvSpPr>
          <p:nvPr>
            <p:ph type="body" sz="half" idx="2"/>
          </p:nvPr>
        </p:nvSpPr>
        <p:spPr/>
        <p:txBody>
          <a:bodyPr/>
          <a:lstStyle/>
          <a:p>
            <a:r>
              <a:rPr lang="pl-PL" dirty="0"/>
              <a:t>Już teraz możesz wesprzeć system ochrony ludności. Wybierz formy zaangażowania, które najbardziej Ci odpowiadają.</a:t>
            </a:r>
          </a:p>
          <a:p>
            <a:endParaRPr lang="pl-PL" dirty="0"/>
          </a:p>
        </p:txBody>
      </p:sp>
      <p:cxnSp>
        <p:nvCxnSpPr>
          <p:cNvPr id="5" name="Łącznik prosty 4">
            <a:extLst>
              <a:ext uri="{FF2B5EF4-FFF2-40B4-BE49-F238E27FC236}">
                <a16:creationId xmlns:a16="http://schemas.microsoft.com/office/drawing/2014/main" id="{0839A81C-3522-6BFB-089D-C05C3D0B31EE}"/>
              </a:ext>
            </a:extLst>
          </p:cNvPr>
          <p:cNvCxnSpPr/>
          <p:nvPr/>
        </p:nvCxnSpPr>
        <p:spPr>
          <a:xfrm>
            <a:off x="6526460" y="3415168"/>
            <a:ext cx="47525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0" name="Symbol zastępczy tekstu 5">
            <a:extLst>
              <a:ext uri="{FF2B5EF4-FFF2-40B4-BE49-F238E27FC236}">
                <a16:creationId xmlns:a16="http://schemas.microsoft.com/office/drawing/2014/main" id="{8AB984FB-4BCE-3F4B-3A6C-AA813D06295D}"/>
              </a:ext>
            </a:extLst>
          </p:cNvPr>
          <p:cNvSpPr txBox="1">
            <a:spLocks/>
          </p:cNvSpPr>
          <p:nvPr/>
        </p:nvSpPr>
        <p:spPr>
          <a:xfrm>
            <a:off x="909836" y="836713"/>
            <a:ext cx="4980915" cy="5853606"/>
          </a:xfrm>
          <a:prstGeom prst="rect">
            <a:avLst/>
          </a:prstGeom>
        </p:spPr>
        <p:txBody>
          <a:bodyPr vert="horz" lIns="121899" tIns="60949" rIns="121899" bIns="60949" rtlCol="0" anchor="ctr" anchorCtr="0">
            <a:noAutofit/>
          </a:bodyPr>
          <a:lstStyle>
            <a:lvl1pPr marL="0" indent="0" algn="l" defTabSz="1218987" rtl="0" eaLnBrk="1" latinLnBrk="0" hangingPunct="1">
              <a:lnSpc>
                <a:spcPct val="90000"/>
              </a:lnSpc>
              <a:spcBef>
                <a:spcPts val="1600"/>
              </a:spcBef>
              <a:buClr>
                <a:schemeClr val="tx2"/>
              </a:buClr>
              <a:buSzPct val="90000"/>
              <a:buFont typeface="Arial" pitchFamily="34" charset="0"/>
              <a:buNone/>
              <a:defRPr sz="2000" kern="1200">
                <a:solidFill>
                  <a:schemeClr val="tx1"/>
                </a:solidFill>
                <a:latin typeface="+mn-lt"/>
                <a:ea typeface="+mn-ea"/>
                <a:cs typeface="+mn-cs"/>
              </a:defRPr>
            </a:lvl1pPr>
            <a:lvl2pPr marL="609493" indent="0" algn="l" defTabSz="1218987" rtl="0" eaLnBrk="1" latinLnBrk="0" hangingPunct="1">
              <a:lnSpc>
                <a:spcPct val="90000"/>
              </a:lnSpc>
              <a:spcBef>
                <a:spcPts val="800"/>
              </a:spcBef>
              <a:buClr>
                <a:schemeClr val="tx2"/>
              </a:buClr>
              <a:buSzPct val="90000"/>
              <a:buFont typeface="Cambria" pitchFamily="18" charset="0"/>
              <a:buNone/>
              <a:defRPr sz="1600"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tx2"/>
              </a:buClr>
              <a:buFont typeface="Arial" pitchFamily="34" charset="0"/>
              <a:buNone/>
              <a:defRPr sz="1300"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9pPr>
          </a:lstStyle>
          <a:p>
            <a:pPr>
              <a:lnSpc>
                <a:spcPct val="100000"/>
              </a:lnSpc>
              <a:spcBef>
                <a:spcPts val="2400"/>
              </a:spcBef>
              <a:buSzPct val="100000"/>
            </a:pPr>
            <a:r>
              <a:rPr lang="pl-PL" sz="2400" b="1" dirty="0">
                <a:solidFill>
                  <a:schemeClr val="bg1"/>
                </a:solidFill>
              </a:rPr>
              <a:t>Nawiąż kontakt z osobami</a:t>
            </a:r>
            <a:r>
              <a:rPr lang="pl-PL" sz="1800" dirty="0">
                <a:solidFill>
                  <a:schemeClr val="bg1"/>
                </a:solidFill>
              </a:rPr>
              <a:t>,</a:t>
            </a:r>
            <a:br>
              <a:rPr lang="pl-PL" sz="1800" dirty="0">
                <a:solidFill>
                  <a:schemeClr val="bg1"/>
                </a:solidFill>
              </a:rPr>
            </a:br>
            <a:r>
              <a:rPr lang="pl-PL" sz="1800" dirty="0">
                <a:solidFill>
                  <a:schemeClr val="bg1"/>
                </a:solidFill>
              </a:rPr>
              <a:t>które mieszkają blisko Ciebie. Warto wiedzieć, kto może potrzebować wsparcia.</a:t>
            </a:r>
          </a:p>
          <a:p>
            <a:pPr>
              <a:lnSpc>
                <a:spcPct val="100000"/>
              </a:lnSpc>
              <a:spcBef>
                <a:spcPts val="2400"/>
              </a:spcBef>
              <a:buSzPct val="100000"/>
            </a:pPr>
            <a:r>
              <a:rPr lang="pl-PL" sz="1800" dirty="0">
                <a:solidFill>
                  <a:schemeClr val="bg1"/>
                </a:solidFill>
              </a:rPr>
              <a:t>Zaangażuj się w </a:t>
            </a:r>
            <a:r>
              <a:rPr lang="pl-PL" sz="2400" b="1" dirty="0">
                <a:solidFill>
                  <a:schemeClr val="bg1"/>
                </a:solidFill>
              </a:rPr>
              <a:t>inicjatywy sąsiedzkie</a:t>
            </a:r>
            <a:r>
              <a:rPr lang="pl-PL" sz="1800" dirty="0">
                <a:solidFill>
                  <a:schemeClr val="bg1"/>
                </a:solidFill>
              </a:rPr>
              <a:t>, grupy informacyjne, które mogą usprawnić Wasze działania w trudnych warunkach.</a:t>
            </a:r>
          </a:p>
          <a:p>
            <a:pPr>
              <a:lnSpc>
                <a:spcPct val="100000"/>
              </a:lnSpc>
              <a:spcBef>
                <a:spcPts val="2400"/>
              </a:spcBef>
              <a:buSzPct val="100000"/>
            </a:pPr>
            <a:r>
              <a:rPr lang="pl-PL" sz="1800" dirty="0">
                <a:solidFill>
                  <a:schemeClr val="bg1"/>
                </a:solidFill>
              </a:rPr>
              <a:t>Korzystaj z dostępnych narzędzi wspierających lokalną społeczność, jak np. </a:t>
            </a:r>
            <a:r>
              <a:rPr lang="pl-PL" sz="2400" b="1" dirty="0">
                <a:solidFill>
                  <a:schemeClr val="bg1"/>
                </a:solidFill>
              </a:rPr>
              <a:t>szkolenia, ćwiczenia</a:t>
            </a:r>
            <a:r>
              <a:rPr lang="pl-PL" sz="1800" dirty="0">
                <a:solidFill>
                  <a:schemeClr val="bg1"/>
                </a:solidFill>
              </a:rPr>
              <a:t>, budżet obywatelski.</a:t>
            </a:r>
          </a:p>
          <a:p>
            <a:pPr>
              <a:lnSpc>
                <a:spcPct val="100000"/>
              </a:lnSpc>
              <a:spcBef>
                <a:spcPts val="2400"/>
              </a:spcBef>
            </a:pPr>
            <a:r>
              <a:rPr lang="pl-PL" sz="2400" b="1" dirty="0">
                <a:solidFill>
                  <a:schemeClr val="bg1"/>
                </a:solidFill>
              </a:rPr>
              <a:t>Zostań wolontariuszem</a:t>
            </a:r>
            <a:br>
              <a:rPr lang="pl-PL" sz="2400" b="1" dirty="0">
                <a:solidFill>
                  <a:schemeClr val="bg1"/>
                </a:solidFill>
              </a:rPr>
            </a:br>
            <a:r>
              <a:rPr lang="pl-PL" sz="1800" dirty="0">
                <a:solidFill>
                  <a:schemeClr val="bg1"/>
                </a:solidFill>
              </a:rPr>
              <a:t>i nieś wsparcie tam, gdzie jest najbardziej potrzebne. Do wolontariatu możesz zachęcić też przyjaciół lub sąsiadów. </a:t>
            </a:r>
          </a:p>
        </p:txBody>
      </p:sp>
      <p:sp>
        <p:nvSpPr>
          <p:cNvPr id="11" name="pole tekstowe 10">
            <a:extLst>
              <a:ext uri="{FF2B5EF4-FFF2-40B4-BE49-F238E27FC236}">
                <a16:creationId xmlns:a16="http://schemas.microsoft.com/office/drawing/2014/main" id="{096332BD-9052-268A-954E-D36DBC8190E1}"/>
              </a:ext>
            </a:extLst>
          </p:cNvPr>
          <p:cNvSpPr txBox="1"/>
          <p:nvPr/>
        </p:nvSpPr>
        <p:spPr>
          <a:xfrm>
            <a:off x="387853" y="1218695"/>
            <a:ext cx="393593" cy="615553"/>
          </a:xfrm>
          <a:prstGeom prst="rect">
            <a:avLst/>
          </a:prstGeom>
          <a:noFill/>
        </p:spPr>
        <p:txBody>
          <a:bodyPr wrap="square" lIns="0" tIns="0" rIns="0" bIns="0">
            <a:spAutoFit/>
          </a:bodyPr>
          <a:lstStyle/>
          <a:p>
            <a:r>
              <a:rPr lang="pl-PL" sz="4000" dirty="0">
                <a:solidFill>
                  <a:srgbClr val="C00000"/>
                </a:solidFill>
                <a:sym typeface="Wingdings" panose="05000000000000000000" pitchFamily="2" charset="2"/>
              </a:rPr>
              <a:t></a:t>
            </a:r>
            <a:endParaRPr lang="pl-PL" sz="4000" dirty="0">
              <a:solidFill>
                <a:srgbClr val="C00000"/>
              </a:solidFill>
            </a:endParaRPr>
          </a:p>
        </p:txBody>
      </p:sp>
      <p:sp>
        <p:nvSpPr>
          <p:cNvPr id="12" name="pole tekstowe 11">
            <a:extLst>
              <a:ext uri="{FF2B5EF4-FFF2-40B4-BE49-F238E27FC236}">
                <a16:creationId xmlns:a16="http://schemas.microsoft.com/office/drawing/2014/main" id="{ECE299ED-D084-ED90-7314-C2F894F4B76A}"/>
              </a:ext>
            </a:extLst>
          </p:cNvPr>
          <p:cNvSpPr txBox="1"/>
          <p:nvPr/>
        </p:nvSpPr>
        <p:spPr>
          <a:xfrm>
            <a:off x="378986" y="2405722"/>
            <a:ext cx="393593" cy="615553"/>
          </a:xfrm>
          <a:prstGeom prst="rect">
            <a:avLst/>
          </a:prstGeom>
          <a:noFill/>
        </p:spPr>
        <p:txBody>
          <a:bodyPr wrap="square" lIns="0" tIns="0" rIns="0" bIns="0">
            <a:spAutoFit/>
          </a:bodyPr>
          <a:lstStyle/>
          <a:p>
            <a:r>
              <a:rPr lang="pl-PL" sz="4000" dirty="0">
                <a:solidFill>
                  <a:srgbClr val="C00000"/>
                </a:solidFill>
                <a:sym typeface="Wingdings" panose="05000000000000000000" pitchFamily="2" charset="2"/>
              </a:rPr>
              <a:t></a:t>
            </a:r>
            <a:endParaRPr lang="pl-PL" sz="4000" dirty="0">
              <a:solidFill>
                <a:srgbClr val="C00000"/>
              </a:solidFill>
            </a:endParaRPr>
          </a:p>
        </p:txBody>
      </p:sp>
      <p:sp>
        <p:nvSpPr>
          <p:cNvPr id="13" name="pole tekstowe 12">
            <a:extLst>
              <a:ext uri="{FF2B5EF4-FFF2-40B4-BE49-F238E27FC236}">
                <a16:creationId xmlns:a16="http://schemas.microsoft.com/office/drawing/2014/main" id="{6477C1F3-3F06-9763-0DE4-3A5A616CEA15}"/>
              </a:ext>
            </a:extLst>
          </p:cNvPr>
          <p:cNvSpPr txBox="1"/>
          <p:nvPr/>
        </p:nvSpPr>
        <p:spPr>
          <a:xfrm>
            <a:off x="387853" y="3573016"/>
            <a:ext cx="393593" cy="615553"/>
          </a:xfrm>
          <a:prstGeom prst="rect">
            <a:avLst/>
          </a:prstGeom>
          <a:noFill/>
        </p:spPr>
        <p:txBody>
          <a:bodyPr wrap="square" lIns="0" tIns="0" rIns="0" bIns="0">
            <a:spAutoFit/>
          </a:bodyPr>
          <a:lstStyle/>
          <a:p>
            <a:r>
              <a:rPr lang="pl-PL" sz="4000" dirty="0">
                <a:solidFill>
                  <a:srgbClr val="C00000"/>
                </a:solidFill>
                <a:sym typeface="Wingdings" panose="05000000000000000000" pitchFamily="2" charset="2"/>
              </a:rPr>
              <a:t></a:t>
            </a:r>
            <a:endParaRPr lang="pl-PL" sz="4000" dirty="0">
              <a:solidFill>
                <a:srgbClr val="C00000"/>
              </a:solidFill>
            </a:endParaRPr>
          </a:p>
        </p:txBody>
      </p:sp>
      <p:sp>
        <p:nvSpPr>
          <p:cNvPr id="14" name="pole tekstowe 13">
            <a:extLst>
              <a:ext uri="{FF2B5EF4-FFF2-40B4-BE49-F238E27FC236}">
                <a16:creationId xmlns:a16="http://schemas.microsoft.com/office/drawing/2014/main" id="{7976EA4E-E16B-0797-D604-FC6DF47B7723}"/>
              </a:ext>
            </a:extLst>
          </p:cNvPr>
          <p:cNvSpPr txBox="1"/>
          <p:nvPr/>
        </p:nvSpPr>
        <p:spPr>
          <a:xfrm>
            <a:off x="387854" y="4901571"/>
            <a:ext cx="393592" cy="615553"/>
          </a:xfrm>
          <a:prstGeom prst="rect">
            <a:avLst/>
          </a:prstGeom>
          <a:noFill/>
        </p:spPr>
        <p:txBody>
          <a:bodyPr wrap="square" lIns="0" tIns="0" rIns="0" bIns="0">
            <a:spAutoFit/>
          </a:bodyPr>
          <a:lstStyle/>
          <a:p>
            <a:r>
              <a:rPr lang="pl-PL" sz="4000" dirty="0">
                <a:solidFill>
                  <a:srgbClr val="C00000"/>
                </a:solidFill>
                <a:sym typeface="Wingdings" panose="05000000000000000000" pitchFamily="2" charset="2"/>
              </a:rPr>
              <a:t></a:t>
            </a:r>
            <a:endParaRPr lang="pl-PL" sz="4000" dirty="0">
              <a:solidFill>
                <a:srgbClr val="C00000"/>
              </a:solidFill>
            </a:endParaRPr>
          </a:p>
        </p:txBody>
      </p:sp>
      <p:pic>
        <p:nvPicPr>
          <p:cNvPr id="15" name="Grafika 14">
            <a:extLst>
              <a:ext uri="{FF2B5EF4-FFF2-40B4-BE49-F238E27FC236}">
                <a16:creationId xmlns:a16="http://schemas.microsoft.com/office/drawing/2014/main" id="{8A4178F3-924C-748B-2C4C-ED3AEAE368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78588" y="4797152"/>
            <a:ext cx="2891145" cy="1852140"/>
          </a:xfrm>
          <a:prstGeom prst="rect">
            <a:avLst/>
          </a:prstGeom>
        </p:spPr>
      </p:pic>
      <p:graphicFrame>
        <p:nvGraphicFramePr>
          <p:cNvPr id="16" name="Tabela 15">
            <a:extLst>
              <a:ext uri="{FF2B5EF4-FFF2-40B4-BE49-F238E27FC236}">
                <a16:creationId xmlns:a16="http://schemas.microsoft.com/office/drawing/2014/main" id="{4B54E085-479D-FFE2-E396-4A1CE0CFF8CA}"/>
              </a:ext>
            </a:extLst>
          </p:cNvPr>
          <p:cNvGraphicFramePr>
            <a:graphicFrameLocks noGrp="1"/>
          </p:cNvGraphicFramePr>
          <p:nvPr>
            <p:extLst>
              <p:ext uri="{D42A27DB-BD31-4B8C-83A1-F6EECF244321}">
                <p14:modId xmlns:p14="http://schemas.microsoft.com/office/powerpoint/2010/main" val="3739885890"/>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7" name="Obraz 16" descr="Obraz zawierający godło, herb, symbol, logo&#10;&#10;Opis wygenerowany automatycznie">
            <a:extLst>
              <a:ext uri="{FF2B5EF4-FFF2-40B4-BE49-F238E27FC236}">
                <a16:creationId xmlns:a16="http://schemas.microsoft.com/office/drawing/2014/main" id="{D631C37D-E143-9572-3566-EDB8805CAA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3613960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Czerwone linie promieniowe 16: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_9532492_TF02804895_TF02804895" id="{F591C217-9442-43A3-B75A-CB5E0ACCB6AC}" vid="{90A9E362-1310-437A-8446-FD2814253481}"/>
    </a:ext>
  </a:extLst>
</a:theme>
</file>

<file path=ppt/theme/theme2.xml><?xml version="1.0" encoding="utf-8"?>
<a:theme xmlns:a="http://schemas.openxmlformats.org/drawingml/2006/main" name="Projekt niestandardowy">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Motyw pakietu Offic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Motyw pakietu Offic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Poradnik Bezpieczeństwa - kompendium wiedzy</SourceTitl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1380992</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template makes an impression with its bold red background, radial sunburst pattern, and contrasting black title bar. Consider it for your small business or marketing presentation. Or, take advantage of the red color scheme to make a holiday-themed presentation.  Compatible with PowerPoint 2013 and later, this template offers a variety of slide layouts including title slides, bulleted lists, photo with captions, a sample chart, and blank slide, all in a widescreen (16X9) format.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2011-12-19T18:35:00+00:00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TP102804893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2025-09-30T22:00:00+00:00</PlannedPubDate>
    <IntlLangReviewer xmlns="4873beb7-5857-4685-be1f-d57550cc96cc" xsi:nil="true"/>
    <TrustLevel xmlns="4873beb7-5857-4685-be1f-d57550cc96cc">1 Microsoft Managed Content</TrustLevel>
    <LocLastLocAttemptVersionLookup xmlns="4873beb7-5857-4685-be1f-d57550cc96cc">725212</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0A765CE0-A8A0-42E0-82D2-3F870DB4D5F7}">
  <ds:schemaRefs>
    <ds:schemaRef ds:uri="http://schemas.microsoft.com/sharepoint/v3/contenttype/forms"/>
  </ds:schemaRefs>
</ds:datastoreItem>
</file>

<file path=customXml/itemProps2.xml><?xml version="1.0" encoding="utf-8"?>
<ds:datastoreItem xmlns:ds="http://schemas.openxmlformats.org/officeDocument/2006/customXml" ds:itemID="{41BC18E0-614B-4152-A3EE-8AA2B60C72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076977-ECB7-44C2-A70D-853BB6B41242}">
  <ds:schemaRefs>
    <ds:schemaRef ds:uri="http://purl.org/dc/elements/1.1/"/>
    <ds:schemaRef ds:uri="http://schemas.microsoft.com/office/2006/documentManagement/types"/>
    <ds:schemaRef ds:uri="http://schemas.openxmlformats.org/package/2006/metadata/core-properties"/>
    <ds:schemaRef ds:uri="http://www.w3.org/XML/1998/namespace"/>
    <ds:schemaRef ds:uri="http://purl.org/dc/terms/"/>
    <ds:schemaRef ds:uri="http://schemas.microsoft.com/office/infopath/2007/PartnerControls"/>
    <ds:schemaRef ds:uri="4873beb7-5857-4685-be1f-d57550cc96cc"/>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Prezentacja Czerwone linie promieniowe (panoramiczna)</Template>
  <TotalTime>2877</TotalTime>
  <Words>6979</Words>
  <Application>Microsoft Office PowerPoint</Application>
  <PresentationFormat>Niestandardowy</PresentationFormat>
  <Paragraphs>1329</Paragraphs>
  <Slides>59</Slides>
  <Notes>58</Notes>
  <HiddenSlides>0</HiddenSlides>
  <MMClips>0</MMClips>
  <ScaleCrop>false</ScaleCrop>
  <HeadingPairs>
    <vt:vector size="6" baseType="variant">
      <vt:variant>
        <vt:lpstr>Używane czcionki</vt:lpstr>
      </vt:variant>
      <vt:variant>
        <vt:i4>7</vt:i4>
      </vt:variant>
      <vt:variant>
        <vt:lpstr>Motyw</vt:lpstr>
      </vt:variant>
      <vt:variant>
        <vt:i4>2</vt:i4>
      </vt:variant>
      <vt:variant>
        <vt:lpstr>Tytuły slajdów</vt:lpstr>
      </vt:variant>
      <vt:variant>
        <vt:i4>59</vt:i4>
      </vt:variant>
    </vt:vector>
  </HeadingPairs>
  <TitlesOfParts>
    <vt:vector size="68" baseType="lpstr">
      <vt:lpstr>Aptos</vt:lpstr>
      <vt:lpstr>Aptos Display</vt:lpstr>
      <vt:lpstr>Arial</vt:lpstr>
      <vt:lpstr>Calibri</vt:lpstr>
      <vt:lpstr>Cambria</vt:lpstr>
      <vt:lpstr>Open Sans</vt:lpstr>
      <vt:lpstr>Wingdings</vt:lpstr>
      <vt:lpstr>Czerwone linie promieniowe 16:9</vt:lpstr>
      <vt:lpstr>Projekt niestandardowy</vt:lpstr>
      <vt:lpstr>Poradnik bezpieczeństwa</vt:lpstr>
      <vt:lpstr>I. INSTYTUCJE PUBLICZNE</vt:lpstr>
      <vt:lpstr>SYSTEM OCHRONY LUDNOŚCI</vt:lpstr>
      <vt:lpstr>OBRONA CYWILNA</vt:lpstr>
      <vt:lpstr>OBRONA CYWILNA</vt:lpstr>
      <vt:lpstr>Rola instytucji publicznych</vt:lpstr>
      <vt:lpstr>Rola organizacji społecznych</vt:lpstr>
      <vt:lpstr>Rola wojska polskiego i służb ratowniczych</vt:lpstr>
      <vt:lpstr>Twoja rola</vt:lpstr>
      <vt:lpstr>Powszechna obrona kraju</vt:lpstr>
      <vt:lpstr>II. PRZYGOTOWANIE …</vt:lpstr>
      <vt:lpstr>Osoby potrzebujące szczególnej pomocy</vt:lpstr>
      <vt:lpstr>ROZMOWA Z DZIEĆMI</vt:lpstr>
      <vt:lpstr>ZWIERZĘTA DOMOWE</vt:lpstr>
      <vt:lpstr>ZWIERZĘTA GOSPODARSKIE</vt:lpstr>
      <vt:lpstr>TRANSPORT</vt:lpstr>
      <vt:lpstr>DOM LUB MIESZKANIE</vt:lpstr>
      <vt:lpstr>DŁUGOTRWAŁY BRAK PRĄDU</vt:lpstr>
      <vt:lpstr>III. ZAPASY</vt:lpstr>
      <vt:lpstr>ZAPASY DOMOWE NA MIN. 3 DNI</vt:lpstr>
      <vt:lpstr>ZAPASY DOMOWE NA MIN. 3 DNI</vt:lpstr>
      <vt:lpstr>IV. EWAKUACJA</vt:lpstr>
      <vt:lpstr>Prezentacja programu PowerPoint</vt:lpstr>
      <vt:lpstr>Prezentacja programu PowerPoint</vt:lpstr>
      <vt:lpstr>Prezentacja programu PowerPoint</vt:lpstr>
      <vt:lpstr>Prezentacja programu PowerPoint</vt:lpstr>
      <vt:lpstr>V. PLECAK EWAKUACYJNY</vt:lpstr>
      <vt:lpstr>PLECAK EWAKUACYJNY</vt:lpstr>
      <vt:lpstr>PLECAK EWAKUACYJNY</vt:lpstr>
      <vt:lpstr>VI. SCHRONIENIA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VII. POŻAR</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VIII. POWÓDŹ</vt:lpstr>
      <vt:lpstr>Prezentacja programu PowerPoint</vt:lpstr>
      <vt:lpstr>Prezentacja programu PowerPoint</vt:lpstr>
      <vt:lpstr>Prezentacja programu PowerPoint</vt:lpstr>
      <vt:lpstr>IX. PODEJRZANE ZACHOWANIA</vt:lpstr>
      <vt:lpstr>Prezentacja programu PowerPoint</vt:lpstr>
      <vt:lpstr>X. NUMER ALARMOWY 112</vt:lpstr>
      <vt:lpstr>Jak wezwać pomoc?</vt:lpstr>
      <vt:lpstr>XI. UDZIELENIE PIERWSZEJ POMOCY</vt:lpstr>
      <vt:lpstr>Prezentacja programu PowerPoint</vt:lpstr>
      <vt:lpstr>POBIERZ APLIKACJĘ RSO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Poradnik bezpieczeństwa</dc:title>
  <dc:creator>M.Pożarski (KG PSP);mpozarski@kg.straz.gov.pl</dc:creator>
  <cp:keywords>Obrona Cywilna; Poradnik Bezpieczeństwa</cp:keywords>
  <cp:lastModifiedBy>M.Pożarski (KG PSP)</cp:lastModifiedBy>
  <cp:revision>66</cp:revision>
  <dcterms:created xsi:type="dcterms:W3CDTF">2025-09-18T06:07:48Z</dcterms:created>
  <dcterms:modified xsi:type="dcterms:W3CDTF">2026-01-28T07:44:54Z</dcterms:modified>
  <cp:category>Obrona Cywilna</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